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media/image7.jpeg" ContentType="image/jpeg"/>
  <Override PartName="/ppt/media/image1.png" ContentType="image/png"/>
  <Override PartName="/ppt/media/image2.png" ContentType="image/png"/>
  <Override PartName="/ppt/media/image9.jpeg" ContentType="image/jpeg"/>
  <Override PartName="/ppt/media/image3.png" ContentType="image/png"/>
  <Override PartName="/ppt/media/image4.png" ContentType="image/png"/>
  <Override PartName="/ppt/media/image5.jpeg" ContentType="image/jpeg"/>
  <Override PartName="/ppt/media/image8.jpeg" ContentType="image/jpeg"/>
  <Override PartName="/ppt/media/image6.png" ContentType="image/png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8" name="" descr="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39" name="" descr=""/>
          <p:cNvPicPr/>
          <p:nvPr/>
        </p:nvPicPr>
        <p:blipFill>
          <a:blip r:embed="rId3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7" name="" descr="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78" name="" descr=""/>
          <p:cNvPicPr/>
          <p:nvPr/>
        </p:nvPicPr>
        <p:blipFill>
          <a:blip r:embed="rId3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Master title style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1371600" y="3886200"/>
            <a:ext cx="6400440" cy="175212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lang="en-GB" sz="3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Master subtitle style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GB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14/11/15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8AA7DC92-86E1-4BF9-998E-82DF3B7E2208}" type="slidenum">
              <a:rPr lang="en-GB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&lt;number&gt;</a:t>
            </a:fld>
            <a:endParaRPr/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3200" spc="-1">
                <a:latin typeface="Calibri"/>
              </a:rPr>
              <a:t>Click to edit the outline text format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2400" spc="-1">
                <a:latin typeface="Calibri"/>
              </a:rPr>
              <a:t>Second Outline Level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000" spc="-1">
                <a:latin typeface="Calibri"/>
              </a:rPr>
              <a:t>Third Outline Level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2000" spc="-1">
                <a:latin typeface="Calibri"/>
              </a:rPr>
              <a:t>Fourth Outline Level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000" spc="-1">
                <a:latin typeface="Calibri"/>
              </a:rPr>
              <a:t>Fifth Outline Level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000" spc="-1">
                <a:latin typeface="Calibri"/>
              </a:rPr>
              <a:t>Sixth Outline Level</a:t>
            </a:r>
            <a:endParaRPr/>
          </a:p>
          <a:p>
            <a:pPr lvl="6" marL="3024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000" spc="-1">
                <a:latin typeface="Calibri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Master title style</a:t>
            </a:r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the outline text format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Outline Level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Third Outline Level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Fourth Outline Level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Fifth Outline Level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Sixth Outline Level</a:t>
            </a: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Seventh Outline LevelClick to edit Master text styles</a:t>
            </a:r>
            <a:endParaRPr/>
          </a:p>
          <a:p>
            <a:pPr lvl="1" marL="743040" indent="-285480">
              <a:lnSpc>
                <a:spcPct val="100000"/>
              </a:lnSpc>
              <a:buFont typeface="Arial"/>
              <a:buChar char="–"/>
            </a:pP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level</a:t>
            </a:r>
            <a:endParaRPr/>
          </a:p>
          <a:p>
            <a:pPr lvl="2" marL="1143000" indent="-228240">
              <a:lnSpc>
                <a:spcPct val="100000"/>
              </a:lnSpc>
              <a:buFont typeface="Arial"/>
              <a:buChar char="•"/>
            </a:pPr>
            <a:r>
              <a:rPr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Third level</a:t>
            </a:r>
            <a:endParaRPr/>
          </a:p>
          <a:p>
            <a:pPr lvl="3" marL="1600200" indent="-228240">
              <a:lnSpc>
                <a:spcPct val="100000"/>
              </a:lnSpc>
              <a:buFont typeface="Arial"/>
              <a:buChar char="–"/>
            </a:pPr>
            <a:r>
              <a:rPr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Fourth level</a:t>
            </a:r>
            <a:endParaRPr/>
          </a:p>
          <a:p>
            <a:pPr lvl="4" marL="2057400" indent="-228240">
              <a:lnSpc>
                <a:spcPct val="100000"/>
              </a:lnSpc>
              <a:buFont typeface="Arial"/>
              <a:buChar char="»"/>
            </a:pPr>
            <a:r>
              <a:rPr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Fifth level</a:t>
            </a:r>
            <a:endParaRPr/>
          </a:p>
        </p:txBody>
      </p:sp>
      <p:sp>
        <p:nvSpPr>
          <p:cNvPr id="42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GB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14/11/15</a:t>
            </a:r>
            <a:endParaRPr/>
          </a:p>
        </p:txBody>
      </p:sp>
      <p:sp>
        <p:nvSpPr>
          <p:cNvPr id="43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44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560523DE-B117-47E0-9D54-86A163E7AC55}" type="slidenum">
              <a:rPr lang="en-GB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image" Target="../media/image6.png"/><Relationship Id="rId3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3" descr=""/>
          <p:cNvPicPr/>
          <p:nvPr/>
        </p:nvPicPr>
        <p:blipFill>
          <a:blip r:embed="rId1"/>
          <a:stretch/>
        </p:blipFill>
        <p:spPr>
          <a:xfrm>
            <a:off x="251640" y="260640"/>
            <a:ext cx="8496720" cy="5688360"/>
          </a:xfrm>
          <a:prstGeom prst="rect">
            <a:avLst/>
          </a:prstGeom>
          <a:ln>
            <a:noFill/>
          </a:ln>
        </p:spPr>
      </p:pic>
      <p:sp>
        <p:nvSpPr>
          <p:cNvPr id="80" name="CustomShape 1"/>
          <p:cNvSpPr/>
          <p:nvPr/>
        </p:nvSpPr>
        <p:spPr>
          <a:xfrm>
            <a:off x="3780000" y="1052640"/>
            <a:ext cx="259200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en-GB" sz="36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Fire Fire!</a:t>
            </a:r>
            <a:endParaRPr/>
          </a:p>
        </p:txBody>
      </p:sp>
      <p:pic>
        <p:nvPicPr>
          <p:cNvPr id="81" name="Picture 4" descr=""/>
          <p:cNvPicPr/>
          <p:nvPr/>
        </p:nvPicPr>
        <p:blipFill>
          <a:blip r:embed="rId2"/>
          <a:stretch/>
        </p:blipFill>
        <p:spPr>
          <a:xfrm>
            <a:off x="6615360" y="4653000"/>
            <a:ext cx="2528280" cy="22046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Picture 3" descr=""/>
          <p:cNvPicPr/>
          <p:nvPr/>
        </p:nvPicPr>
        <p:blipFill>
          <a:blip r:embed="rId1"/>
          <a:stretch/>
        </p:blipFill>
        <p:spPr>
          <a:xfrm>
            <a:off x="251640" y="332640"/>
            <a:ext cx="8496720" cy="5688360"/>
          </a:xfrm>
          <a:prstGeom prst="rect">
            <a:avLst/>
          </a:prstGeom>
          <a:ln>
            <a:noFill/>
          </a:ln>
        </p:spPr>
      </p:pic>
      <p:sp>
        <p:nvSpPr>
          <p:cNvPr id="83" name="TextShape 1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ffffff"/>
              </a:buClr>
              <a:buFont typeface="Arial"/>
              <a:buChar char="•"/>
            </a:pPr>
            <a:r>
              <a:rPr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Levels of difficulty</a:t>
            </a:r>
            <a:endParaRPr/>
          </a:p>
          <a:p>
            <a:pPr marL="343080" indent="-342720">
              <a:lnSpc>
                <a:spcPct val="100000"/>
              </a:lnSpc>
              <a:buClr>
                <a:srgbClr val="ffffff"/>
              </a:buClr>
              <a:buFont typeface="Arial"/>
              <a:buChar char="•"/>
            </a:pPr>
            <a:r>
              <a:rPr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Quiz after reading 300 page manual and first aid manual for health and safety reasons.</a:t>
            </a:r>
            <a:endParaRPr/>
          </a:p>
          <a:p>
            <a:pPr marL="343080" indent="-342720">
              <a:lnSpc>
                <a:spcPct val="100000"/>
              </a:lnSpc>
              <a:buClr>
                <a:srgbClr val="ffffff"/>
              </a:buClr>
              <a:buFont typeface="Arial"/>
              <a:buChar char="•"/>
            </a:pPr>
            <a:r>
              <a:rPr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Procedures manuals</a:t>
            </a:r>
            <a:endParaRPr/>
          </a:p>
          <a:p>
            <a:pPr marL="343080" indent="-342720">
              <a:lnSpc>
                <a:spcPct val="100000"/>
              </a:lnSpc>
              <a:buClr>
                <a:srgbClr val="ffffff"/>
              </a:buClr>
              <a:buFont typeface="Arial"/>
              <a:buChar char="•"/>
            </a:pPr>
            <a:r>
              <a:rPr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Call outs prompting action</a:t>
            </a:r>
            <a:endParaRPr/>
          </a:p>
          <a:p>
            <a:pPr marL="343080" indent="-342720">
              <a:lnSpc>
                <a:spcPct val="100000"/>
              </a:lnSpc>
              <a:buClr>
                <a:srgbClr val="ffffff"/>
              </a:buClr>
              <a:buFont typeface="Arial"/>
              <a:buChar char="•"/>
            </a:pPr>
            <a:r>
              <a:rPr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Digital certification of health and safety training after finishing game levels and quiz.</a:t>
            </a:r>
            <a:endParaRPr/>
          </a:p>
        </p:txBody>
      </p:sp>
      <p:sp>
        <p:nvSpPr>
          <p:cNvPr id="84" name="CustomShape 2"/>
          <p:cNvSpPr/>
          <p:nvPr/>
        </p:nvSpPr>
        <p:spPr>
          <a:xfrm>
            <a:off x="6228360" y="2853000"/>
            <a:ext cx="1944000" cy="1511640"/>
          </a:xfrm>
          <a:prstGeom prst="wedgeRoundRectCallout">
            <a:avLst>
              <a:gd name="adj1" fmla="val -96076"/>
              <a:gd name="adj2" fmla="val 42343"/>
              <a:gd name="adj3" fmla="val 16667"/>
            </a:avLst>
          </a:prstGeom>
          <a:solidFill>
            <a:schemeClr val="tx1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en-GB" sz="1800" spc="-1" strike="noStrike">
                <a:solidFill>
                  <a:srgbClr val="4f81b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Go out in an orderly fashion!</a:t>
            </a:r>
            <a:endParaRPr/>
          </a:p>
          <a:p>
            <a:pPr algn="ctr">
              <a:lnSpc>
                <a:spcPct val="100000"/>
              </a:lnSpc>
            </a:pPr>
            <a:r>
              <a:rPr lang="en-GB" sz="1800" spc="-1" strike="noStrike">
                <a:solidFill>
                  <a:srgbClr val="4f81b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See you at assembly point!</a:t>
            </a:r>
            <a:endParaRPr/>
          </a:p>
        </p:txBody>
      </p:sp>
      <p:sp>
        <p:nvSpPr>
          <p:cNvPr id="85" name="TextShape 3"/>
          <p:cNvSpPr txBox="1"/>
          <p:nvPr/>
        </p:nvSpPr>
        <p:spPr>
          <a:xfrm>
            <a:off x="457200" y="227880"/>
            <a:ext cx="8229240" cy="123660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36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Fire Fire!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Picture 3" descr=""/>
          <p:cNvPicPr/>
          <p:nvPr/>
        </p:nvPicPr>
        <p:blipFill>
          <a:blip r:embed="rId1"/>
          <a:stretch/>
        </p:blipFill>
        <p:spPr>
          <a:xfrm>
            <a:off x="251640" y="332640"/>
            <a:ext cx="8496720" cy="5688360"/>
          </a:xfrm>
          <a:prstGeom prst="rect">
            <a:avLst/>
          </a:prstGeom>
          <a:ln>
            <a:noFill/>
          </a:ln>
        </p:spPr>
      </p:pic>
      <p:sp>
        <p:nvSpPr>
          <p:cNvPr id="87" name="TextShape 1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ffffff"/>
              </a:buClr>
              <a:buFont typeface="Arial"/>
              <a:buChar char="•"/>
            </a:pPr>
            <a:r>
              <a:rPr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Story boards for scenarios</a:t>
            </a:r>
            <a:endParaRPr/>
          </a:p>
          <a:p>
            <a:pPr marL="343080" indent="-342720">
              <a:lnSpc>
                <a:spcPct val="100000"/>
              </a:lnSpc>
              <a:buClr>
                <a:srgbClr val="ffffff"/>
              </a:buClr>
              <a:buFont typeface="Arial"/>
              <a:buChar char="•"/>
            </a:pPr>
            <a:r>
              <a:rPr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Scoring points but no negative marking</a:t>
            </a:r>
            <a:endParaRPr/>
          </a:p>
          <a:p>
            <a:pPr marL="343080" indent="-342720">
              <a:lnSpc>
                <a:spcPct val="100000"/>
              </a:lnSpc>
              <a:buClr>
                <a:srgbClr val="ffffff"/>
              </a:buClr>
              <a:buFont typeface="Arial"/>
              <a:buChar char="•"/>
            </a:pPr>
            <a:r>
              <a:rPr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Three levels to simplify learning of procedures</a:t>
            </a:r>
            <a:endParaRPr/>
          </a:p>
        </p:txBody>
      </p:sp>
      <p:sp>
        <p:nvSpPr>
          <p:cNvPr id="88" name="TextShape 2"/>
          <p:cNvSpPr txBox="1"/>
          <p:nvPr/>
        </p:nvSpPr>
        <p:spPr>
          <a:xfrm>
            <a:off x="457200" y="227880"/>
            <a:ext cx="8229240" cy="123660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36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Fire Fire!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Picture 3" descr=""/>
          <p:cNvPicPr/>
          <p:nvPr/>
        </p:nvPicPr>
        <p:blipFill>
          <a:blip r:embed="rId1"/>
          <a:stretch/>
        </p:blipFill>
        <p:spPr>
          <a:xfrm>
            <a:off x="251640" y="332640"/>
            <a:ext cx="8496720" cy="5688360"/>
          </a:xfrm>
          <a:prstGeom prst="rect">
            <a:avLst/>
          </a:prstGeom>
          <a:ln>
            <a:noFill/>
          </a:ln>
        </p:spPr>
      </p:pic>
      <p:sp>
        <p:nvSpPr>
          <p:cNvPr id="9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References</a:t>
            </a:r>
            <a:endParaRPr/>
          </a:p>
        </p:txBody>
      </p:sp>
      <p:sp>
        <p:nvSpPr>
          <p:cNvPr id="91" name="TextShape 2"/>
          <p:cNvSpPr txBox="1"/>
          <p:nvPr/>
        </p:nvSpPr>
        <p:spPr>
          <a:xfrm>
            <a:off x="251640" y="1628640"/>
            <a:ext cx="8290800" cy="1468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ffffff"/>
              </a:buClr>
              <a:buFont typeface="Arial"/>
              <a:buChar char="•"/>
            </a:pPr>
            <a:r>
              <a:rPr lang="en-US" sz="1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References</a:t>
            </a:r>
            <a:endParaRPr/>
          </a:p>
          <a:p>
            <a:pPr marL="343080" indent="-342720">
              <a:lnSpc>
                <a:spcPct val="100000"/>
              </a:lnSpc>
              <a:buClr>
                <a:srgbClr val="ffffff"/>
              </a:buClr>
              <a:buFont typeface="Arial"/>
              <a:buChar char="•"/>
            </a:pPr>
            <a:r>
              <a:rPr lang="en-US" sz="1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Steve Krug, Don’t Make Me Think (2</a:t>
            </a:r>
            <a:r>
              <a:rPr lang="en-US" sz="1400" spc="-1" strike="noStrike" baseline="30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nd</a:t>
            </a:r>
            <a:r>
              <a:rPr lang="en-US" sz="1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Edition)</a:t>
            </a:r>
            <a:endParaRPr/>
          </a:p>
          <a:p>
            <a:pPr marL="343080" indent="-342720">
              <a:lnSpc>
                <a:spcPct val="100000"/>
              </a:lnSpc>
            </a:pPr>
            <a:r>
              <a:rPr lang="en-US" sz="1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ISBN-13: 978-0-321-34475-5, available on </a:t>
            </a:r>
            <a:r>
              <a:rPr i="1" lang="en-US" sz="1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Creative Edge</a:t>
            </a:r>
            <a:r>
              <a:rPr lang="en-US" sz="1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</a:t>
            </a:r>
            <a:endParaRPr/>
          </a:p>
          <a:p>
            <a:pPr marL="343080" indent="-342720">
              <a:lnSpc>
                <a:spcPct val="100000"/>
              </a:lnSpc>
              <a:buClr>
                <a:srgbClr val="ffffff"/>
              </a:buClr>
              <a:buFont typeface="Arial"/>
              <a:buChar char="•"/>
            </a:pPr>
            <a:r>
              <a:rPr lang="en-US" sz="1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Jenny Preece et. al, Human Computer Interaction, published by Addison-Wesley.</a:t>
            </a:r>
            <a:endParaRPr/>
          </a:p>
          <a:p>
            <a:pPr marL="343080" indent="-342720">
              <a:lnSpc>
                <a:spcPct val="100000"/>
              </a:lnSpc>
            </a:pPr>
            <a:r>
              <a:rPr lang="en-US" sz="1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ISBN 0-201-62769-8.</a:t>
            </a:r>
            <a:endParaRPr/>
          </a:p>
          <a:p>
            <a:pPr marL="343080" indent="-342720">
              <a:lnSpc>
                <a:spcPct val="100000"/>
              </a:lnSpc>
              <a:buClr>
                <a:srgbClr val="ffffff"/>
              </a:buClr>
              <a:buFont typeface="Arial"/>
              <a:buChar char="•"/>
            </a:pPr>
            <a:r>
              <a:rPr lang="en-US" sz="1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Matthew MacDonald, HTML5 – The Missing Manual, published by O’Reilly</a:t>
            </a:r>
            <a:endParaRPr/>
          </a:p>
          <a:p>
            <a:pPr marL="343080" indent="-342720">
              <a:lnSpc>
                <a:spcPct val="100000"/>
              </a:lnSpc>
            </a:pPr>
            <a:r>
              <a:rPr lang="en-US" sz="1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ISBN 978-1-449-30239-9.</a:t>
            </a:r>
            <a:endParaRPr/>
          </a:p>
        </p:txBody>
      </p:sp>
      <p:sp>
        <p:nvSpPr>
          <p:cNvPr id="92" name="CustomShape 3"/>
          <p:cNvSpPr/>
          <p:nvPr/>
        </p:nvSpPr>
        <p:spPr>
          <a:xfrm>
            <a:off x="2988000" y="764640"/>
            <a:ext cx="259200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en-GB" sz="36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Fire Fire!</a:t>
            </a: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Application>LibreOffice/5.0.2.2$Windows_x86 LibreOffice_project/37b43f919e4de5eeaca9b9755ed688758a8251fe</Application>
  <Paragraphs>22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2015-11-13T17:56:25Z</dcterms:created>
  <dc:creator>Jon Camilleri</dc:creator>
  <dc:language>en-GB</dc:language>
  <dcterms:modified xsi:type="dcterms:W3CDTF">2015-11-14T15:58:29Z</dcterms:modified>
  <cp:revision>9</cp:revision>
  <dc:title>Slide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4</vt:i4>
  </property>
</Properties>
</file>