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45" r:id="rId3"/>
    <p:sldId id="388" r:id="rId4"/>
    <p:sldId id="389" r:id="rId5"/>
    <p:sldId id="390" r:id="rId6"/>
    <p:sldId id="391" r:id="rId7"/>
    <p:sldId id="392" r:id="rId8"/>
    <p:sldId id="398" r:id="rId9"/>
    <p:sldId id="399" r:id="rId10"/>
    <p:sldId id="393" r:id="rId11"/>
    <p:sldId id="400" r:id="rId12"/>
    <p:sldId id="394" r:id="rId13"/>
    <p:sldId id="401" r:id="rId14"/>
    <p:sldId id="397" r:id="rId15"/>
    <p:sldId id="395" r:id="rId16"/>
    <p:sldId id="396" r:id="rId17"/>
    <p:sldId id="31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1919"/>
    <a:srgbClr val="FDCFCF"/>
    <a:srgbClr val="CDCD25"/>
    <a:srgbClr val="FF9999"/>
    <a:srgbClr val="DC6E6E"/>
    <a:srgbClr val="2E50FA"/>
    <a:srgbClr val="F36363"/>
    <a:srgbClr val="FFCCFF"/>
    <a:srgbClr val="FF505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809" autoAdjust="0"/>
  </p:normalViewPr>
  <p:slideViewPr>
    <p:cSldViewPr>
      <p:cViewPr>
        <p:scale>
          <a:sx n="70" d="100"/>
          <a:sy n="70" d="100"/>
        </p:scale>
        <p:origin x="-869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830954357078911E-2"/>
          <c:y val="2.657619473026589E-2"/>
          <c:w val="0.84997745348556031"/>
          <c:h val="0.809831061388917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June 2015</c:v>
                </c:pt>
              </c:strCache>
            </c:strRef>
          </c:tx>
          <c:invertIfNegative val="0"/>
          <c:dLbls>
            <c:numFmt formatCode="#,##0" sourceLinked="0"/>
            <c:txPr>
              <a:bodyPr rot="-2400000"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IP addresses</c:v>
                </c:pt>
                <c:pt idx="1">
                  <c:v>Unique certificates</c:v>
                </c:pt>
                <c:pt idx="2">
                  <c:v>Unique valid certificates</c:v>
                </c:pt>
                <c:pt idx="3">
                  <c:v>Self-signed certificates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116683</c:v>
                </c:pt>
                <c:pt idx="1">
                  <c:v>101314</c:v>
                </c:pt>
                <c:pt idx="2">
                  <c:v>35210</c:v>
                </c:pt>
                <c:pt idx="3">
                  <c:v>57061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July 2015</c:v>
                </c:pt>
              </c:strCache>
            </c:strRef>
          </c:tx>
          <c:invertIfNegative val="0"/>
          <c:dLbls>
            <c:numFmt formatCode="#,##0" sourceLinked="0"/>
            <c:txPr>
              <a:bodyPr rot="-2400000"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IP addresses</c:v>
                </c:pt>
                <c:pt idx="1">
                  <c:v>Unique certificates</c:v>
                </c:pt>
                <c:pt idx="2">
                  <c:v>Unique valid certificates</c:v>
                </c:pt>
                <c:pt idx="3">
                  <c:v>Self-signed certificates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122081</c:v>
                </c:pt>
                <c:pt idx="1">
                  <c:v>106109</c:v>
                </c:pt>
                <c:pt idx="2">
                  <c:v>38155</c:v>
                </c:pt>
                <c:pt idx="3">
                  <c:v>58553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381504"/>
        <c:axId val="43383040"/>
      </c:barChart>
      <c:catAx>
        <c:axId val="43381504"/>
        <c:scaling>
          <c:orientation val="minMax"/>
        </c:scaling>
        <c:delete val="0"/>
        <c:axPos val="b"/>
        <c:majorTickMark val="out"/>
        <c:minorTickMark val="none"/>
        <c:tickLblPos val="nextTo"/>
        <c:crossAx val="43383040"/>
        <c:crosses val="autoZero"/>
        <c:auto val="1"/>
        <c:lblAlgn val="ctr"/>
        <c:lblOffset val="100"/>
        <c:noMultiLvlLbl val="0"/>
      </c:catAx>
      <c:valAx>
        <c:axId val="43383040"/>
        <c:scaling>
          <c:orientation val="minMax"/>
        </c:scaling>
        <c:delete val="0"/>
        <c:axPos val="l"/>
        <c:majorGridlines>
          <c:spPr>
            <a:ln>
              <a:noFill/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crossAx val="433815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086014719186198"/>
          <c:y val="4.1574908723992623E-2"/>
          <c:w val="0.2104014586614559"/>
          <c:h val="0.175635355584539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Домены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Домены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505654</c:v>
                </c:pt>
                <c:pt idx="1">
                  <c:v>514939</c:v>
                </c:pt>
                <c:pt idx="2">
                  <c:v>516264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48992"/>
        <c:axId val="31392128"/>
      </c:barChart>
      <c:catAx>
        <c:axId val="31348992"/>
        <c:scaling>
          <c:orientation val="minMax"/>
        </c:scaling>
        <c:delete val="0"/>
        <c:axPos val="b"/>
        <c:majorTickMark val="out"/>
        <c:minorTickMark val="none"/>
        <c:tickLblPos val="nextTo"/>
        <c:crossAx val="31392128"/>
        <c:crosses val="autoZero"/>
        <c:auto val="1"/>
        <c:lblAlgn val="ctr"/>
        <c:lblOffset val="100"/>
        <c:noMultiLvlLbl val="0"/>
      </c:catAx>
      <c:valAx>
        <c:axId val="31392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348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395118951017471"/>
          <c:y val="8.7047292651863159E-2"/>
          <c:w val="0.46901370438442813"/>
          <c:h val="0.685406935461277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Самоподписанные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25863</c:v>
                </c:pt>
                <c:pt idx="1">
                  <c:v>25573</c:v>
                </c:pt>
                <c:pt idx="2">
                  <c:v>25116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Валидные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34205</c:v>
                </c:pt>
                <c:pt idx="1">
                  <c:v>37504</c:v>
                </c:pt>
                <c:pt idx="2">
                  <c:v>39970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698816"/>
        <c:axId val="33227904"/>
      </c:barChart>
      <c:catAx>
        <c:axId val="8769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227904"/>
        <c:crosses val="autoZero"/>
        <c:auto val="1"/>
        <c:lblAlgn val="ctr"/>
        <c:lblOffset val="100"/>
        <c:noMultiLvlLbl val="0"/>
      </c:catAx>
      <c:valAx>
        <c:axId val="33227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6988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8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0837581227358179"/>
          <c:y val="0.13470800541681555"/>
          <c:w val="0.79162418772641818"/>
          <c:h val="0.78418182514255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.RU with any certificate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Лист1!$C$1:$D$1</c:f>
              <c:strCache>
                <c:ptCount val="2"/>
                <c:pt idx="0">
                  <c:v>June</c:v>
                </c:pt>
                <c:pt idx="1">
                  <c:v>July</c:v>
                </c:pt>
              </c:strCache>
            </c:strRef>
          </c:cat>
          <c:val>
            <c:numRef>
              <c:f>Лист1!$C$2:$D$2</c:f>
              <c:numCache>
                <c:formatCode>General</c:formatCode>
                <c:ptCount val="2"/>
                <c:pt idx="0">
                  <c:v>509020</c:v>
                </c:pt>
                <c:pt idx="1">
                  <c:v>512064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0843904"/>
        <c:axId val="80845440"/>
      </c:barChart>
      <c:catAx>
        <c:axId val="80843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0845440"/>
        <c:crosses val="autoZero"/>
        <c:auto val="1"/>
        <c:lblAlgn val="ctr"/>
        <c:lblOffset val="100"/>
        <c:noMultiLvlLbl val="0"/>
      </c:catAx>
      <c:valAx>
        <c:axId val="80845440"/>
        <c:scaling>
          <c:orientation val="minMax"/>
          <c:max val="550000"/>
          <c:min val="4500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0843904"/>
        <c:crosses val="autoZero"/>
        <c:crossBetween val="between"/>
        <c:majorUnit val="50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2"/>
            <c:bubble3D val="0"/>
            <c:spPr>
              <a:solidFill>
                <a:schemeClr val="tx2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Лист1!$B$3:$B$5</c:f>
              <c:strCache>
                <c:ptCount val="3"/>
                <c:pt idx="0">
                  <c:v>.RU with valid matching certificate</c:v>
                </c:pt>
                <c:pt idx="1">
                  <c:v>.RU with valid non-matching certificate</c:v>
                </c:pt>
                <c:pt idx="2">
                  <c:v>.RU with other certificate</c:v>
                </c:pt>
              </c:strCache>
            </c:strRef>
          </c:cat>
          <c:val>
            <c:numRef>
              <c:f>Лист1!$C$3:$C$5</c:f>
              <c:numCache>
                <c:formatCode>General</c:formatCode>
                <c:ptCount val="3"/>
                <c:pt idx="0">
                  <c:v>31023</c:v>
                </c:pt>
                <c:pt idx="1">
                  <c:v>454413</c:v>
                </c:pt>
                <c:pt idx="2">
                  <c:v>23584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05555555555555"/>
          <c:y val="0.22971965545731679"/>
          <c:w val="0.74722222222222223"/>
          <c:h val="0.71161842309360335"/>
        </c:manualLayout>
      </c:layout>
      <c:pie3DChart>
        <c:varyColors val="1"/>
        <c:ser>
          <c:idx val="0"/>
          <c:order val="0"/>
          <c:dPt>
            <c:idx val="2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layout>
                <c:manualLayout>
                  <c:x val="0.20020713035870516"/>
                  <c:y val="6.076753065138078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0.22485301837270341"/>
                  <c:y val="8.986687158611808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Лист1!$B$3:$B$5</c:f>
              <c:strCache>
                <c:ptCount val="3"/>
                <c:pt idx="0">
                  <c:v>.RU with valid matching certificate</c:v>
                </c:pt>
                <c:pt idx="1">
                  <c:v>.RU with valid non-matching certificate</c:v>
                </c:pt>
                <c:pt idx="2">
                  <c:v>.RU with other certificate</c:v>
                </c:pt>
              </c:strCache>
            </c:strRef>
          </c:cat>
          <c:val>
            <c:numRef>
              <c:f>Лист1!$D$3:$D$5</c:f>
              <c:numCache>
                <c:formatCode>General</c:formatCode>
                <c:ptCount val="3"/>
                <c:pt idx="0">
                  <c:v>34228</c:v>
                </c:pt>
                <c:pt idx="1">
                  <c:v>452253</c:v>
                </c:pt>
                <c:pt idx="2">
                  <c:v>25583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RSA with SHA256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16596</c:v>
                </c:pt>
                <c:pt idx="1">
                  <c:v>19401</c:v>
                </c:pt>
                <c:pt idx="2">
                  <c:v>20655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ECDSA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7841</c:v>
                </c:pt>
                <c:pt idx="1">
                  <c:v>8638</c:v>
                </c:pt>
                <c:pt idx="2">
                  <c:v>9225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RSA with SHA1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3724</c:v>
                </c:pt>
                <c:pt idx="1">
                  <c:v>3127</c:v>
                </c:pt>
                <c:pt idx="2">
                  <c:v>2733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70400"/>
        <c:axId val="33280384"/>
      </c:lineChart>
      <c:catAx>
        <c:axId val="33270400"/>
        <c:scaling>
          <c:orientation val="minMax"/>
        </c:scaling>
        <c:delete val="0"/>
        <c:axPos val="b"/>
        <c:majorTickMark val="out"/>
        <c:minorTickMark val="none"/>
        <c:tickLblPos val="nextTo"/>
        <c:crossAx val="33280384"/>
        <c:crosses val="autoZero"/>
        <c:auto val="1"/>
        <c:lblAlgn val="ctr"/>
        <c:lblOffset val="100"/>
        <c:noMultiLvlLbl val="0"/>
      </c:catAx>
      <c:valAx>
        <c:axId val="33280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2704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Лист1!$B$6</c:f>
              <c:strCache>
                <c:ptCount val="1"/>
                <c:pt idx="0">
                  <c:v>Unique self-signed certificates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Лист1!$C$1:$D$1</c:f>
              <c:strCache>
                <c:ptCount val="2"/>
                <c:pt idx="0">
                  <c:v>June</c:v>
                </c:pt>
                <c:pt idx="1">
                  <c:v>July</c:v>
                </c:pt>
              </c:strCache>
            </c:strRef>
          </c:cat>
          <c:val>
            <c:numRef>
              <c:f>Лист1!$C$6:$D$6</c:f>
              <c:numCache>
                <c:formatCode>General</c:formatCode>
                <c:ptCount val="2"/>
                <c:pt idx="0">
                  <c:v>25771</c:v>
                </c:pt>
                <c:pt idx="1">
                  <c:v>25683</c:v>
                </c:pt>
              </c:numCache>
            </c:numRef>
          </c:val>
        </c:ser>
        <c:ser>
          <c:idx val="2"/>
          <c:order val="1"/>
          <c:tx>
            <c:strRef>
              <c:f>Лист1!$B$8</c:f>
              <c:strCache>
                <c:ptCount val="1"/>
                <c:pt idx="0">
                  <c:v>Unique valid certificates, RSA</c:v>
                </c:pt>
              </c:strCache>
            </c:strRef>
          </c:tx>
          <c:spPr>
            <a:solidFill>
              <a:schemeClr val="tx1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Лист1!$C$1:$D$1</c:f>
              <c:strCache>
                <c:ptCount val="2"/>
                <c:pt idx="0">
                  <c:v>June</c:v>
                </c:pt>
                <c:pt idx="1">
                  <c:v>July</c:v>
                </c:pt>
              </c:strCache>
            </c:strRef>
          </c:cat>
          <c:val>
            <c:numRef>
              <c:f>Лист1!$C$8:$D$8</c:f>
              <c:numCache>
                <c:formatCode>General</c:formatCode>
                <c:ptCount val="2"/>
                <c:pt idx="0">
                  <c:v>18928</c:v>
                </c:pt>
                <c:pt idx="1">
                  <c:v>20406</c:v>
                </c:pt>
              </c:numCache>
            </c:numRef>
          </c:val>
        </c:ser>
        <c:ser>
          <c:idx val="3"/>
          <c:order val="2"/>
          <c:tx>
            <c:strRef>
              <c:f>Лист1!$B$9</c:f>
              <c:strCache>
                <c:ptCount val="1"/>
                <c:pt idx="0">
                  <c:v>Unique valid certificates, ECDSA</c:v>
                </c:pt>
              </c:strCache>
            </c:strRef>
          </c:tx>
          <c:spPr>
            <a:solidFill>
              <a:schemeClr val="tx1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Лист1!$C$1:$D$1</c:f>
              <c:strCache>
                <c:ptCount val="2"/>
                <c:pt idx="0">
                  <c:v>June</c:v>
                </c:pt>
                <c:pt idx="1">
                  <c:v>July</c:v>
                </c:pt>
              </c:strCache>
            </c:strRef>
          </c:cat>
          <c:val>
            <c:numRef>
              <c:f>Лист1!$C$9:$D$9</c:f>
              <c:numCache>
                <c:formatCode>General</c:formatCode>
                <c:ptCount val="2"/>
                <c:pt idx="0">
                  <c:v>7483</c:v>
                </c:pt>
                <c:pt idx="1">
                  <c:v>7801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1502592"/>
        <c:axId val="81504128"/>
      </c:barChart>
      <c:catAx>
        <c:axId val="81502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ru-RU"/>
          </a:p>
        </c:txPr>
        <c:crossAx val="81504128"/>
        <c:crosses val="autoZero"/>
        <c:auto val="1"/>
        <c:lblAlgn val="ctr"/>
        <c:lblOffset val="100"/>
        <c:noMultiLvlLbl val="0"/>
      </c:catAx>
      <c:valAx>
        <c:axId val="81504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1502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532787904857678"/>
          <c:y val="0.32683888298125607"/>
          <c:w val="0.37562754185907171"/>
          <c:h val="0.34632223403748791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3C8646-E947-4EE6-8638-F7D2716594A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E248BA-AF43-41C9-A1C0-766FF0CB205D}">
      <dgm:prSet phldrT="[Текст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000" b="1" dirty="0" smtClean="0"/>
            <a:t> </a:t>
          </a:r>
          <a:endParaRPr lang="ru-RU" sz="2000" b="1" dirty="0"/>
        </a:p>
      </dgm:t>
    </dgm:pt>
    <dgm:pt modelId="{DDEDCEE4-8506-4722-A3DB-F32E15F1D2C2}" type="parTrans" cxnId="{9CCC5DF0-DA03-4BA6-9473-F9F2B290A38B}">
      <dgm:prSet/>
      <dgm:spPr/>
      <dgm:t>
        <a:bodyPr/>
        <a:lstStyle/>
        <a:p>
          <a:endParaRPr lang="ru-RU" sz="2000" b="1"/>
        </a:p>
      </dgm:t>
    </dgm:pt>
    <dgm:pt modelId="{A4EAA348-62C2-42BD-8BA8-EC9FD9E46B6B}" type="sibTrans" cxnId="{9CCC5DF0-DA03-4BA6-9473-F9F2B290A38B}">
      <dgm:prSet/>
      <dgm:spPr/>
      <dgm:t>
        <a:bodyPr/>
        <a:lstStyle/>
        <a:p>
          <a:endParaRPr lang="ru-RU" sz="2000" b="1"/>
        </a:p>
      </dgm:t>
    </dgm:pt>
    <dgm:pt modelId="{3D445433-08C0-42F4-9474-5B5F1924D557}">
      <dgm:prSet phldrT="[Текст]" custT="1"/>
      <dgm:spPr>
        <a:ln>
          <a:noFill/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SSLv2  </a:t>
          </a:r>
          <a:r>
            <a:rPr lang="ru-RU" sz="2000" b="1" dirty="0" smtClean="0">
              <a:solidFill>
                <a:schemeClr val="tx1"/>
              </a:solidFill>
            </a:rPr>
            <a:t>устарел</a:t>
          </a:r>
          <a:r>
            <a:rPr lang="en-US" sz="2000" b="1" dirty="0" smtClean="0">
              <a:solidFill>
                <a:schemeClr val="tx1"/>
              </a:solidFill>
            </a:rPr>
            <a:t/>
          </a:r>
          <a:br>
            <a:rPr lang="en-US" sz="2000" b="1" dirty="0" smtClean="0">
              <a:solidFill>
                <a:schemeClr val="tx1"/>
              </a:solidFill>
            </a:rPr>
          </a:br>
          <a:r>
            <a:rPr lang="ru-RU" sz="2000" b="1" dirty="0" smtClean="0">
              <a:solidFill>
                <a:schemeClr val="tx1"/>
              </a:solidFill>
            </a:rPr>
            <a:t>(</a:t>
          </a:r>
          <a:r>
            <a:rPr lang="en-US" sz="2000" b="1" dirty="0" smtClean="0">
              <a:solidFill>
                <a:schemeClr val="tx1"/>
              </a:solidFill>
            </a:rPr>
            <a:t>RFC 6176</a:t>
          </a:r>
          <a:r>
            <a:rPr lang="ru-RU" sz="2000" b="1" dirty="0" smtClean="0">
              <a:solidFill>
                <a:schemeClr val="tx1"/>
              </a:solidFill>
            </a:rPr>
            <a:t>)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  <a:endParaRPr lang="ru-RU" sz="2000" b="1" dirty="0"/>
        </a:p>
      </dgm:t>
    </dgm:pt>
    <dgm:pt modelId="{7F0CC958-6038-46C2-A10E-D339B5B78BA1}" type="parTrans" cxnId="{A1AF07AA-DD1D-4CE1-8981-BC869753124B}">
      <dgm:prSet/>
      <dgm:spPr/>
      <dgm:t>
        <a:bodyPr/>
        <a:lstStyle/>
        <a:p>
          <a:endParaRPr lang="ru-RU" sz="2000" b="1"/>
        </a:p>
      </dgm:t>
    </dgm:pt>
    <dgm:pt modelId="{EC4DD9FE-D149-4860-9577-3DE6A257664E}" type="sibTrans" cxnId="{A1AF07AA-DD1D-4CE1-8981-BC869753124B}">
      <dgm:prSet/>
      <dgm:spPr/>
      <dgm:t>
        <a:bodyPr/>
        <a:lstStyle/>
        <a:p>
          <a:endParaRPr lang="ru-RU" sz="2000" b="1"/>
        </a:p>
      </dgm:t>
    </dgm:pt>
    <dgm:pt modelId="{50BAE4A9-5E65-4FDB-8AB2-076A1CFF2AC7}">
      <dgm:prSet phldrT="[Текст]" custT="1"/>
      <dgm:spPr>
        <a:ln>
          <a:noFill/>
        </a:ln>
      </dgm:spPr>
      <dgm:t>
        <a:bodyPr/>
        <a:lstStyle/>
        <a:p>
          <a:r>
            <a:rPr lang="en-US" sz="2000" b="1" dirty="0" smtClean="0">
              <a:solidFill>
                <a:srgbClr val="000066"/>
              </a:solidFill>
            </a:rPr>
            <a:t>SSLv3 </a:t>
          </a:r>
          <a:r>
            <a:rPr lang="ru-RU" sz="2000" b="1" dirty="0" smtClean="0">
              <a:solidFill>
                <a:srgbClr val="000066"/>
              </a:solidFill>
            </a:rPr>
            <a:t> </a:t>
          </a:r>
          <a:r>
            <a:rPr lang="ru-RU" sz="2000" b="1" noProof="0" dirty="0" smtClean="0">
              <a:solidFill>
                <a:srgbClr val="000066"/>
              </a:solidFill>
            </a:rPr>
            <a:t>устарел</a:t>
          </a:r>
          <a:r>
            <a:rPr lang="en-US" sz="2000" b="1" dirty="0" smtClean="0">
              <a:solidFill>
                <a:schemeClr val="tx1"/>
              </a:solidFill>
            </a:rPr>
            <a:t/>
          </a:r>
          <a:br>
            <a:rPr lang="en-US" sz="2000" b="1" dirty="0" smtClean="0">
              <a:solidFill>
                <a:schemeClr val="tx1"/>
              </a:solidFill>
            </a:rPr>
          </a:br>
          <a:r>
            <a:rPr lang="ru-RU" sz="2000" b="1" dirty="0" smtClean="0">
              <a:solidFill>
                <a:srgbClr val="000066"/>
              </a:solidFill>
            </a:rPr>
            <a:t>(RFC 7568)</a:t>
          </a:r>
          <a:endParaRPr lang="ru-RU" sz="2000" b="1" dirty="0">
            <a:solidFill>
              <a:srgbClr val="000066"/>
            </a:solidFill>
          </a:endParaRPr>
        </a:p>
      </dgm:t>
    </dgm:pt>
    <dgm:pt modelId="{5F4A8D8C-FF4C-4B36-9487-747E3FC926DE}" type="parTrans" cxnId="{85775BFC-77FB-47F8-94BE-A42ADC3A4C84}">
      <dgm:prSet/>
      <dgm:spPr/>
      <dgm:t>
        <a:bodyPr/>
        <a:lstStyle/>
        <a:p>
          <a:endParaRPr lang="ru-RU" sz="2000" b="1"/>
        </a:p>
      </dgm:t>
    </dgm:pt>
    <dgm:pt modelId="{0A8386AF-A5DE-4323-A171-64656860E5C4}" type="sibTrans" cxnId="{85775BFC-77FB-47F8-94BE-A42ADC3A4C84}">
      <dgm:prSet/>
      <dgm:spPr/>
      <dgm:t>
        <a:bodyPr/>
        <a:lstStyle/>
        <a:p>
          <a:endParaRPr lang="ru-RU" sz="2000" b="1"/>
        </a:p>
      </dgm:t>
    </dgm:pt>
    <dgm:pt modelId="{8ACDCB4B-9382-49DE-9CDD-C739D9E06932}">
      <dgm:prSet phldrT="[Текст]" custT="1"/>
      <dgm:spPr>
        <a:ln>
          <a:noFill/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TLS 1.0 – RFC 2246 (1999) </a:t>
          </a:r>
          <a:endParaRPr lang="ru-RU" sz="2000" b="1" dirty="0"/>
        </a:p>
      </dgm:t>
    </dgm:pt>
    <dgm:pt modelId="{A94AE38B-F2D9-4E9D-B76A-D44BC29E80A0}" type="parTrans" cxnId="{D56E9C5A-EB4F-4B30-A101-DF9B1C9946F0}">
      <dgm:prSet/>
      <dgm:spPr/>
      <dgm:t>
        <a:bodyPr/>
        <a:lstStyle/>
        <a:p>
          <a:endParaRPr lang="ru-RU" sz="2000" b="1"/>
        </a:p>
      </dgm:t>
    </dgm:pt>
    <dgm:pt modelId="{1065424B-59EE-40B6-A430-70F49ECA7954}" type="sibTrans" cxnId="{D56E9C5A-EB4F-4B30-A101-DF9B1C9946F0}">
      <dgm:prSet/>
      <dgm:spPr/>
      <dgm:t>
        <a:bodyPr/>
        <a:lstStyle/>
        <a:p>
          <a:endParaRPr lang="ru-RU" sz="2000" b="1"/>
        </a:p>
      </dgm:t>
    </dgm:pt>
    <dgm:pt modelId="{0AA3E159-BE34-4581-AF74-C30162F98B6A}">
      <dgm:prSet phldrT="[Текст]" custT="1"/>
      <dgm:spPr>
        <a:ln>
          <a:noFill/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TLS 1.1 – RFC 4346 (2006) </a:t>
          </a:r>
          <a:endParaRPr lang="ru-RU" sz="2000" b="1" dirty="0"/>
        </a:p>
      </dgm:t>
    </dgm:pt>
    <dgm:pt modelId="{12D465F8-AA1C-400E-9FD9-36470FDA0F44}" type="parTrans" cxnId="{ECFF3E1D-03D5-40EC-AB12-7C997293BE0E}">
      <dgm:prSet/>
      <dgm:spPr/>
      <dgm:t>
        <a:bodyPr/>
        <a:lstStyle/>
        <a:p>
          <a:endParaRPr lang="ru-RU" sz="2000" b="1"/>
        </a:p>
      </dgm:t>
    </dgm:pt>
    <dgm:pt modelId="{A1FEBEC7-851C-4B6E-AB1D-868CBB498A74}" type="sibTrans" cxnId="{ECFF3E1D-03D5-40EC-AB12-7C997293BE0E}">
      <dgm:prSet/>
      <dgm:spPr/>
      <dgm:t>
        <a:bodyPr/>
        <a:lstStyle/>
        <a:p>
          <a:endParaRPr lang="ru-RU" sz="2000" b="1"/>
        </a:p>
      </dgm:t>
    </dgm:pt>
    <dgm:pt modelId="{23824F1C-5946-47E8-9B83-5A79FB503782}">
      <dgm:prSet phldrT="[Текст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ru-RU" sz="2000" b="1" dirty="0"/>
        </a:p>
      </dgm:t>
    </dgm:pt>
    <dgm:pt modelId="{624AB3C3-3802-42BB-8EC6-C3955E307C5D}" type="parTrans" cxnId="{670E1CA0-E82B-4268-A39B-0D8FC50A3A88}">
      <dgm:prSet/>
      <dgm:spPr/>
      <dgm:t>
        <a:bodyPr/>
        <a:lstStyle/>
        <a:p>
          <a:endParaRPr lang="ru-RU" sz="2000" b="1"/>
        </a:p>
      </dgm:t>
    </dgm:pt>
    <dgm:pt modelId="{7CEDA507-9687-47E8-B6E5-412E65EA425A}" type="sibTrans" cxnId="{670E1CA0-E82B-4268-A39B-0D8FC50A3A88}">
      <dgm:prSet/>
      <dgm:spPr/>
      <dgm:t>
        <a:bodyPr/>
        <a:lstStyle/>
        <a:p>
          <a:endParaRPr lang="ru-RU" sz="2000" b="1"/>
        </a:p>
      </dgm:t>
    </dgm:pt>
    <dgm:pt modelId="{2206FC2C-B075-4B93-9DA6-53868A38CDC5}">
      <dgm:prSet phldrT="[Текст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2000" b="1" dirty="0" smtClean="0"/>
            <a:t> </a:t>
          </a:r>
          <a:endParaRPr lang="ru-RU" sz="2000" b="1" dirty="0"/>
        </a:p>
      </dgm:t>
    </dgm:pt>
    <dgm:pt modelId="{8CBF0331-D15D-465B-85BE-386FD4C5303B}" type="parTrans" cxnId="{9465FE20-0195-4F03-8C74-637916EF4FFB}">
      <dgm:prSet/>
      <dgm:spPr/>
      <dgm:t>
        <a:bodyPr/>
        <a:lstStyle/>
        <a:p>
          <a:endParaRPr lang="ru-RU" sz="2000" b="1"/>
        </a:p>
      </dgm:t>
    </dgm:pt>
    <dgm:pt modelId="{9BC00F75-2001-44CC-8795-60A2D07AEDB3}" type="sibTrans" cxnId="{9465FE20-0195-4F03-8C74-637916EF4FFB}">
      <dgm:prSet/>
      <dgm:spPr/>
      <dgm:t>
        <a:bodyPr/>
        <a:lstStyle/>
        <a:p>
          <a:endParaRPr lang="ru-RU" sz="2000" b="1"/>
        </a:p>
      </dgm:t>
    </dgm:pt>
    <dgm:pt modelId="{AAA169DC-CB61-4212-BA5F-4E02E1134A3C}">
      <dgm:prSet phldrT="[Текст]" custT="1"/>
      <dgm:spPr>
        <a:ln>
          <a:noFill/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TLS 1.2 – RFC 5246 (2008)</a:t>
          </a:r>
          <a:endParaRPr lang="ru-RU" sz="2000" b="1" dirty="0"/>
        </a:p>
      </dgm:t>
    </dgm:pt>
    <dgm:pt modelId="{51F78159-6453-412E-B29F-FD80D61E2744}" type="parTrans" cxnId="{4E2FBDF2-4839-406E-B967-39A4FD34E6D2}">
      <dgm:prSet/>
      <dgm:spPr/>
      <dgm:t>
        <a:bodyPr/>
        <a:lstStyle/>
        <a:p>
          <a:endParaRPr lang="ru-RU" sz="2000" b="1"/>
        </a:p>
      </dgm:t>
    </dgm:pt>
    <dgm:pt modelId="{2A19B94F-E202-4A43-9950-DD7886EC2B49}" type="sibTrans" cxnId="{4E2FBDF2-4839-406E-B967-39A4FD34E6D2}">
      <dgm:prSet/>
      <dgm:spPr/>
      <dgm:t>
        <a:bodyPr/>
        <a:lstStyle/>
        <a:p>
          <a:endParaRPr lang="ru-RU" sz="2000" b="1"/>
        </a:p>
      </dgm:t>
    </dgm:pt>
    <dgm:pt modelId="{A5F6CE26-CC7C-4340-8FD7-6DD7A7EA6E5C}">
      <dgm:prSet phldrT="[Текст]" custT="1"/>
      <dgm:spPr>
        <a:solidFill>
          <a:srgbClr val="CDCD25"/>
        </a:solidFill>
        <a:ln>
          <a:solidFill>
            <a:srgbClr val="CDCD25"/>
          </a:solidFill>
        </a:ln>
      </dgm:spPr>
      <dgm:t>
        <a:bodyPr/>
        <a:lstStyle/>
        <a:p>
          <a:r>
            <a:rPr lang="en-US" sz="2000" b="1" dirty="0" smtClean="0"/>
            <a:t> </a:t>
          </a:r>
          <a:endParaRPr lang="ru-RU" sz="2000" b="1" dirty="0"/>
        </a:p>
      </dgm:t>
    </dgm:pt>
    <dgm:pt modelId="{5980DC4B-C2E2-4C25-8E33-1E084C2367B1}" type="sibTrans" cxnId="{40C91F28-078C-4C58-A2A1-7C183F93F2F0}">
      <dgm:prSet/>
      <dgm:spPr/>
      <dgm:t>
        <a:bodyPr/>
        <a:lstStyle/>
        <a:p>
          <a:endParaRPr lang="ru-RU" sz="2000" b="1"/>
        </a:p>
      </dgm:t>
    </dgm:pt>
    <dgm:pt modelId="{720D7A20-8ED1-45CF-9302-7518E4237903}" type="parTrans" cxnId="{40C91F28-078C-4C58-A2A1-7C183F93F2F0}">
      <dgm:prSet/>
      <dgm:spPr/>
      <dgm:t>
        <a:bodyPr/>
        <a:lstStyle/>
        <a:p>
          <a:endParaRPr lang="ru-RU" sz="2000" b="1"/>
        </a:p>
      </dgm:t>
    </dgm:pt>
    <dgm:pt modelId="{ED9EA299-8AA9-44E0-8CE1-A3C15AD6DE3D}">
      <dgm:prSet phldrT="[Текст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000" b="1" dirty="0" smtClean="0"/>
            <a:t> </a:t>
          </a:r>
          <a:endParaRPr lang="ru-RU" sz="2000" b="1" dirty="0"/>
        </a:p>
      </dgm:t>
    </dgm:pt>
    <dgm:pt modelId="{F45297C5-9C01-490F-B52C-26517C3EF506}" type="sibTrans" cxnId="{A31CCA1C-42B5-4DCF-8E1E-401279F48D4E}">
      <dgm:prSet/>
      <dgm:spPr/>
      <dgm:t>
        <a:bodyPr/>
        <a:lstStyle/>
        <a:p>
          <a:endParaRPr lang="ru-RU" sz="2000" b="1"/>
        </a:p>
      </dgm:t>
    </dgm:pt>
    <dgm:pt modelId="{1237C198-E371-4139-9EB5-EF8C139EEC6B}" type="parTrans" cxnId="{A31CCA1C-42B5-4DCF-8E1E-401279F48D4E}">
      <dgm:prSet/>
      <dgm:spPr/>
      <dgm:t>
        <a:bodyPr/>
        <a:lstStyle/>
        <a:p>
          <a:endParaRPr lang="ru-RU" sz="2000" b="1"/>
        </a:p>
      </dgm:t>
    </dgm:pt>
    <dgm:pt modelId="{37557725-26A7-49E8-A4C9-838ADE874EEE}" type="pres">
      <dgm:prSet presAssocID="{953C8646-E947-4EE6-8638-F7D2716594A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7F1FCE-B131-4EAF-B01C-D3192946F6BB}" type="pres">
      <dgm:prSet presAssocID="{AAE248BA-AF43-41C9-A1C0-766FF0CB205D}" presName="composite" presStyleCnt="0"/>
      <dgm:spPr/>
    </dgm:pt>
    <dgm:pt modelId="{AC9F750F-5E49-4572-884C-4FD3B90974DD}" type="pres">
      <dgm:prSet presAssocID="{AAE248BA-AF43-41C9-A1C0-766FF0CB205D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8322B-122C-47AD-A243-65678C072B09}" type="pres">
      <dgm:prSet presAssocID="{AAE248BA-AF43-41C9-A1C0-766FF0CB205D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33C71-5457-4608-A6B1-B47FA298D97B}" type="pres">
      <dgm:prSet presAssocID="{A4EAA348-62C2-42BD-8BA8-EC9FD9E46B6B}" presName="sp" presStyleCnt="0"/>
      <dgm:spPr/>
    </dgm:pt>
    <dgm:pt modelId="{70CDEC9D-6C16-4F1D-A9A9-C945C6F68CB0}" type="pres">
      <dgm:prSet presAssocID="{ED9EA299-8AA9-44E0-8CE1-A3C15AD6DE3D}" presName="composite" presStyleCnt="0"/>
      <dgm:spPr/>
    </dgm:pt>
    <dgm:pt modelId="{483B6249-5579-4F16-B12A-628438DBD5BD}" type="pres">
      <dgm:prSet presAssocID="{ED9EA299-8AA9-44E0-8CE1-A3C15AD6DE3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D7C6E-007C-43C9-88E3-7605127A94DB}" type="pres">
      <dgm:prSet presAssocID="{ED9EA299-8AA9-44E0-8CE1-A3C15AD6DE3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022E7-7D46-478E-8F57-779C7907276B}" type="pres">
      <dgm:prSet presAssocID="{F45297C5-9C01-490F-B52C-26517C3EF506}" presName="sp" presStyleCnt="0"/>
      <dgm:spPr/>
    </dgm:pt>
    <dgm:pt modelId="{CAACF1BC-0E3F-4C6D-A060-12FAC333E735}" type="pres">
      <dgm:prSet presAssocID="{A5F6CE26-CC7C-4340-8FD7-6DD7A7EA6E5C}" presName="composite" presStyleCnt="0"/>
      <dgm:spPr/>
    </dgm:pt>
    <dgm:pt modelId="{E9A2DE43-863D-416E-9F7E-7C675EB4645B}" type="pres">
      <dgm:prSet presAssocID="{A5F6CE26-CC7C-4340-8FD7-6DD7A7EA6E5C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A47F6-81A4-4D67-89B5-25D8C1067FE4}" type="pres">
      <dgm:prSet presAssocID="{A5F6CE26-CC7C-4340-8FD7-6DD7A7EA6E5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7A9773-5D73-4288-81FC-169291605362}" type="pres">
      <dgm:prSet presAssocID="{5980DC4B-C2E2-4C25-8E33-1E084C2367B1}" presName="sp" presStyleCnt="0"/>
      <dgm:spPr/>
    </dgm:pt>
    <dgm:pt modelId="{5E42C1A8-F62A-4AF3-90E7-ADCA370ADA19}" type="pres">
      <dgm:prSet presAssocID="{23824F1C-5946-47E8-9B83-5A79FB503782}" presName="composite" presStyleCnt="0"/>
      <dgm:spPr/>
    </dgm:pt>
    <dgm:pt modelId="{B8F4858B-990B-42CB-91F1-BA86C5BF978A}" type="pres">
      <dgm:prSet presAssocID="{23824F1C-5946-47E8-9B83-5A79FB50378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4F4DC-3B92-4960-B2DD-B89B90CC0D3C}" type="pres">
      <dgm:prSet presAssocID="{23824F1C-5946-47E8-9B83-5A79FB50378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2DC6A-10D9-4120-AC27-C919228BAD53}" type="pres">
      <dgm:prSet presAssocID="{7CEDA507-9687-47E8-B6E5-412E65EA425A}" presName="sp" presStyleCnt="0"/>
      <dgm:spPr/>
    </dgm:pt>
    <dgm:pt modelId="{1E4EC671-1468-4832-976A-59435072B31F}" type="pres">
      <dgm:prSet presAssocID="{2206FC2C-B075-4B93-9DA6-53868A38CDC5}" presName="composite" presStyleCnt="0"/>
      <dgm:spPr/>
    </dgm:pt>
    <dgm:pt modelId="{CE9E2F11-69D9-465F-82BC-E5C0EEA07A5A}" type="pres">
      <dgm:prSet presAssocID="{2206FC2C-B075-4B93-9DA6-53868A38CDC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BF60F-07EB-4A97-862F-47EDA45E0937}" type="pres">
      <dgm:prSet presAssocID="{2206FC2C-B075-4B93-9DA6-53868A38CDC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57F0BB-3C54-4F2D-94AD-482A0A680B92}" type="presOf" srcId="{A5F6CE26-CC7C-4340-8FD7-6DD7A7EA6E5C}" destId="{E9A2DE43-863D-416E-9F7E-7C675EB4645B}" srcOrd="0" destOrd="0" presId="urn:microsoft.com/office/officeart/2005/8/layout/chevron2"/>
    <dgm:cxn modelId="{3D9F900F-5C9F-439F-8392-57BAF014A083}" type="presOf" srcId="{3D445433-08C0-42F4-9474-5B5F1924D557}" destId="{6BD8322B-122C-47AD-A243-65678C072B09}" srcOrd="0" destOrd="0" presId="urn:microsoft.com/office/officeart/2005/8/layout/chevron2"/>
    <dgm:cxn modelId="{09F14066-565B-4792-8B98-31E5B3BA3517}" type="presOf" srcId="{8ACDCB4B-9382-49DE-9CDD-C739D9E06932}" destId="{624A47F6-81A4-4D67-89B5-25D8C1067FE4}" srcOrd="0" destOrd="0" presId="urn:microsoft.com/office/officeart/2005/8/layout/chevron2"/>
    <dgm:cxn modelId="{AD1EA867-967F-439E-BEC6-3CFEEE677828}" type="presOf" srcId="{AAE248BA-AF43-41C9-A1C0-766FF0CB205D}" destId="{AC9F750F-5E49-4572-884C-4FD3B90974DD}" srcOrd="0" destOrd="0" presId="urn:microsoft.com/office/officeart/2005/8/layout/chevron2"/>
    <dgm:cxn modelId="{9CCC5DF0-DA03-4BA6-9473-F9F2B290A38B}" srcId="{953C8646-E947-4EE6-8638-F7D2716594AF}" destId="{AAE248BA-AF43-41C9-A1C0-766FF0CB205D}" srcOrd="0" destOrd="0" parTransId="{DDEDCEE4-8506-4722-A3DB-F32E15F1D2C2}" sibTransId="{A4EAA348-62C2-42BD-8BA8-EC9FD9E46B6B}"/>
    <dgm:cxn modelId="{40C91F28-078C-4C58-A2A1-7C183F93F2F0}" srcId="{953C8646-E947-4EE6-8638-F7D2716594AF}" destId="{A5F6CE26-CC7C-4340-8FD7-6DD7A7EA6E5C}" srcOrd="2" destOrd="0" parTransId="{720D7A20-8ED1-45CF-9302-7518E4237903}" sibTransId="{5980DC4B-C2E2-4C25-8E33-1E084C2367B1}"/>
    <dgm:cxn modelId="{C7B961F3-2CA0-4E60-9202-73F54F886F33}" type="presOf" srcId="{ED9EA299-8AA9-44E0-8CE1-A3C15AD6DE3D}" destId="{483B6249-5579-4F16-B12A-628438DBD5BD}" srcOrd="0" destOrd="0" presId="urn:microsoft.com/office/officeart/2005/8/layout/chevron2"/>
    <dgm:cxn modelId="{03BBC4F1-D068-4A63-802D-F5A14BA79E1F}" type="presOf" srcId="{953C8646-E947-4EE6-8638-F7D2716594AF}" destId="{37557725-26A7-49E8-A4C9-838ADE874EEE}" srcOrd="0" destOrd="0" presId="urn:microsoft.com/office/officeart/2005/8/layout/chevron2"/>
    <dgm:cxn modelId="{5A81C6E5-3949-4B31-92C2-800DD158050B}" type="presOf" srcId="{23824F1C-5946-47E8-9B83-5A79FB503782}" destId="{B8F4858B-990B-42CB-91F1-BA86C5BF978A}" srcOrd="0" destOrd="0" presId="urn:microsoft.com/office/officeart/2005/8/layout/chevron2"/>
    <dgm:cxn modelId="{D56E9C5A-EB4F-4B30-A101-DF9B1C9946F0}" srcId="{A5F6CE26-CC7C-4340-8FD7-6DD7A7EA6E5C}" destId="{8ACDCB4B-9382-49DE-9CDD-C739D9E06932}" srcOrd="0" destOrd="0" parTransId="{A94AE38B-F2D9-4E9D-B76A-D44BC29E80A0}" sibTransId="{1065424B-59EE-40B6-A430-70F49ECA7954}"/>
    <dgm:cxn modelId="{A31CCA1C-42B5-4DCF-8E1E-401279F48D4E}" srcId="{953C8646-E947-4EE6-8638-F7D2716594AF}" destId="{ED9EA299-8AA9-44E0-8CE1-A3C15AD6DE3D}" srcOrd="1" destOrd="0" parTransId="{1237C198-E371-4139-9EB5-EF8C139EEC6B}" sibTransId="{F45297C5-9C01-490F-B52C-26517C3EF506}"/>
    <dgm:cxn modelId="{670E1CA0-E82B-4268-A39B-0D8FC50A3A88}" srcId="{953C8646-E947-4EE6-8638-F7D2716594AF}" destId="{23824F1C-5946-47E8-9B83-5A79FB503782}" srcOrd="3" destOrd="0" parTransId="{624AB3C3-3802-42BB-8EC6-C3955E307C5D}" sibTransId="{7CEDA507-9687-47E8-B6E5-412E65EA425A}"/>
    <dgm:cxn modelId="{43472359-56E4-4293-8FFD-BF50840052C0}" type="presOf" srcId="{2206FC2C-B075-4B93-9DA6-53868A38CDC5}" destId="{CE9E2F11-69D9-465F-82BC-E5C0EEA07A5A}" srcOrd="0" destOrd="0" presId="urn:microsoft.com/office/officeart/2005/8/layout/chevron2"/>
    <dgm:cxn modelId="{ECFF3E1D-03D5-40EC-AB12-7C997293BE0E}" srcId="{23824F1C-5946-47E8-9B83-5A79FB503782}" destId="{0AA3E159-BE34-4581-AF74-C30162F98B6A}" srcOrd="0" destOrd="0" parTransId="{12D465F8-AA1C-400E-9FD9-36470FDA0F44}" sibTransId="{A1FEBEC7-851C-4B6E-AB1D-868CBB498A74}"/>
    <dgm:cxn modelId="{4E2FBDF2-4839-406E-B967-39A4FD34E6D2}" srcId="{2206FC2C-B075-4B93-9DA6-53868A38CDC5}" destId="{AAA169DC-CB61-4212-BA5F-4E02E1134A3C}" srcOrd="0" destOrd="0" parTransId="{51F78159-6453-412E-B29F-FD80D61E2744}" sibTransId="{2A19B94F-E202-4A43-9950-DD7886EC2B49}"/>
    <dgm:cxn modelId="{9BA7E84E-28CB-467F-9003-82FD836A40E8}" type="presOf" srcId="{0AA3E159-BE34-4581-AF74-C30162F98B6A}" destId="{D194F4DC-3B92-4960-B2DD-B89B90CC0D3C}" srcOrd="0" destOrd="0" presId="urn:microsoft.com/office/officeart/2005/8/layout/chevron2"/>
    <dgm:cxn modelId="{35ECBA63-10F7-468C-8300-4AC211B03D44}" type="presOf" srcId="{50BAE4A9-5E65-4FDB-8AB2-076A1CFF2AC7}" destId="{B9DD7C6E-007C-43C9-88E3-7605127A94DB}" srcOrd="0" destOrd="0" presId="urn:microsoft.com/office/officeart/2005/8/layout/chevron2"/>
    <dgm:cxn modelId="{9465FE20-0195-4F03-8C74-637916EF4FFB}" srcId="{953C8646-E947-4EE6-8638-F7D2716594AF}" destId="{2206FC2C-B075-4B93-9DA6-53868A38CDC5}" srcOrd="4" destOrd="0" parTransId="{8CBF0331-D15D-465B-85BE-386FD4C5303B}" sibTransId="{9BC00F75-2001-44CC-8795-60A2D07AEDB3}"/>
    <dgm:cxn modelId="{85775BFC-77FB-47F8-94BE-A42ADC3A4C84}" srcId="{ED9EA299-8AA9-44E0-8CE1-A3C15AD6DE3D}" destId="{50BAE4A9-5E65-4FDB-8AB2-076A1CFF2AC7}" srcOrd="0" destOrd="0" parTransId="{5F4A8D8C-FF4C-4B36-9487-747E3FC926DE}" sibTransId="{0A8386AF-A5DE-4323-A171-64656860E5C4}"/>
    <dgm:cxn modelId="{A1AF07AA-DD1D-4CE1-8981-BC869753124B}" srcId="{AAE248BA-AF43-41C9-A1C0-766FF0CB205D}" destId="{3D445433-08C0-42F4-9474-5B5F1924D557}" srcOrd="0" destOrd="0" parTransId="{7F0CC958-6038-46C2-A10E-D339B5B78BA1}" sibTransId="{EC4DD9FE-D149-4860-9577-3DE6A257664E}"/>
    <dgm:cxn modelId="{394A23BA-1FCB-4408-9A5A-F8D108FFCFAB}" type="presOf" srcId="{AAA169DC-CB61-4212-BA5F-4E02E1134A3C}" destId="{2A7BF60F-07EB-4A97-862F-47EDA45E0937}" srcOrd="0" destOrd="0" presId="urn:microsoft.com/office/officeart/2005/8/layout/chevron2"/>
    <dgm:cxn modelId="{B93E1021-55F1-448C-AE49-F07962C4B62F}" type="presParOf" srcId="{37557725-26A7-49E8-A4C9-838ADE874EEE}" destId="{177F1FCE-B131-4EAF-B01C-D3192946F6BB}" srcOrd="0" destOrd="0" presId="urn:microsoft.com/office/officeart/2005/8/layout/chevron2"/>
    <dgm:cxn modelId="{E4357DFA-7D4D-4564-8BE8-60917E9E4495}" type="presParOf" srcId="{177F1FCE-B131-4EAF-B01C-D3192946F6BB}" destId="{AC9F750F-5E49-4572-884C-4FD3B90974DD}" srcOrd="0" destOrd="0" presId="urn:microsoft.com/office/officeart/2005/8/layout/chevron2"/>
    <dgm:cxn modelId="{28835C08-9AE4-4910-BC34-40A9B0F20488}" type="presParOf" srcId="{177F1FCE-B131-4EAF-B01C-D3192946F6BB}" destId="{6BD8322B-122C-47AD-A243-65678C072B09}" srcOrd="1" destOrd="0" presId="urn:microsoft.com/office/officeart/2005/8/layout/chevron2"/>
    <dgm:cxn modelId="{77BB03AB-8E9F-4EC1-9FC7-2CAA4632C7B3}" type="presParOf" srcId="{37557725-26A7-49E8-A4C9-838ADE874EEE}" destId="{2F833C71-5457-4608-A6B1-B47FA298D97B}" srcOrd="1" destOrd="0" presId="urn:microsoft.com/office/officeart/2005/8/layout/chevron2"/>
    <dgm:cxn modelId="{CBC5F4FA-21A5-4D67-AFFB-FBC4B9FDDF46}" type="presParOf" srcId="{37557725-26A7-49E8-A4C9-838ADE874EEE}" destId="{70CDEC9D-6C16-4F1D-A9A9-C945C6F68CB0}" srcOrd="2" destOrd="0" presId="urn:microsoft.com/office/officeart/2005/8/layout/chevron2"/>
    <dgm:cxn modelId="{096E31C3-FEBD-46DC-BA2D-2EC98D24503E}" type="presParOf" srcId="{70CDEC9D-6C16-4F1D-A9A9-C945C6F68CB0}" destId="{483B6249-5579-4F16-B12A-628438DBD5BD}" srcOrd="0" destOrd="0" presId="urn:microsoft.com/office/officeart/2005/8/layout/chevron2"/>
    <dgm:cxn modelId="{258FD9EF-50FD-4184-908F-189FFE164FF8}" type="presParOf" srcId="{70CDEC9D-6C16-4F1D-A9A9-C945C6F68CB0}" destId="{B9DD7C6E-007C-43C9-88E3-7605127A94DB}" srcOrd="1" destOrd="0" presId="urn:microsoft.com/office/officeart/2005/8/layout/chevron2"/>
    <dgm:cxn modelId="{C94B6B22-A627-4998-8D30-055F7E714CF0}" type="presParOf" srcId="{37557725-26A7-49E8-A4C9-838ADE874EEE}" destId="{D69022E7-7D46-478E-8F57-779C7907276B}" srcOrd="3" destOrd="0" presId="urn:microsoft.com/office/officeart/2005/8/layout/chevron2"/>
    <dgm:cxn modelId="{8588FE34-07DF-4C96-898C-3230CAB95833}" type="presParOf" srcId="{37557725-26A7-49E8-A4C9-838ADE874EEE}" destId="{CAACF1BC-0E3F-4C6D-A060-12FAC333E735}" srcOrd="4" destOrd="0" presId="urn:microsoft.com/office/officeart/2005/8/layout/chevron2"/>
    <dgm:cxn modelId="{F3CEC035-7365-4295-9DF5-B67AE7289518}" type="presParOf" srcId="{CAACF1BC-0E3F-4C6D-A060-12FAC333E735}" destId="{E9A2DE43-863D-416E-9F7E-7C675EB4645B}" srcOrd="0" destOrd="0" presId="urn:microsoft.com/office/officeart/2005/8/layout/chevron2"/>
    <dgm:cxn modelId="{F0A2A40C-854E-4C91-8D04-351A52C7286F}" type="presParOf" srcId="{CAACF1BC-0E3F-4C6D-A060-12FAC333E735}" destId="{624A47F6-81A4-4D67-89B5-25D8C1067FE4}" srcOrd="1" destOrd="0" presId="urn:microsoft.com/office/officeart/2005/8/layout/chevron2"/>
    <dgm:cxn modelId="{2008C7DC-ACA9-4F65-B750-89532687AA64}" type="presParOf" srcId="{37557725-26A7-49E8-A4C9-838ADE874EEE}" destId="{797A9773-5D73-4288-81FC-169291605362}" srcOrd="5" destOrd="0" presId="urn:microsoft.com/office/officeart/2005/8/layout/chevron2"/>
    <dgm:cxn modelId="{B9236D7A-F3B3-4F63-93BF-24A7A622435A}" type="presParOf" srcId="{37557725-26A7-49E8-A4C9-838ADE874EEE}" destId="{5E42C1A8-F62A-4AF3-90E7-ADCA370ADA19}" srcOrd="6" destOrd="0" presId="urn:microsoft.com/office/officeart/2005/8/layout/chevron2"/>
    <dgm:cxn modelId="{18D7F83C-EE51-4EC4-BE0B-6DB2727B6F75}" type="presParOf" srcId="{5E42C1A8-F62A-4AF3-90E7-ADCA370ADA19}" destId="{B8F4858B-990B-42CB-91F1-BA86C5BF978A}" srcOrd="0" destOrd="0" presId="urn:microsoft.com/office/officeart/2005/8/layout/chevron2"/>
    <dgm:cxn modelId="{E21EE85A-81A3-48C8-892D-0B01291CA714}" type="presParOf" srcId="{5E42C1A8-F62A-4AF3-90E7-ADCA370ADA19}" destId="{D194F4DC-3B92-4960-B2DD-B89B90CC0D3C}" srcOrd="1" destOrd="0" presId="urn:microsoft.com/office/officeart/2005/8/layout/chevron2"/>
    <dgm:cxn modelId="{75F7B30B-94ED-4861-8CAB-C768AC1167E8}" type="presParOf" srcId="{37557725-26A7-49E8-A4C9-838ADE874EEE}" destId="{2522DC6A-10D9-4120-AC27-C919228BAD53}" srcOrd="7" destOrd="0" presId="urn:microsoft.com/office/officeart/2005/8/layout/chevron2"/>
    <dgm:cxn modelId="{3B8879EE-4694-4712-AD32-937880396287}" type="presParOf" srcId="{37557725-26A7-49E8-A4C9-838ADE874EEE}" destId="{1E4EC671-1468-4832-976A-59435072B31F}" srcOrd="8" destOrd="0" presId="urn:microsoft.com/office/officeart/2005/8/layout/chevron2"/>
    <dgm:cxn modelId="{828B241D-4CC7-4EAD-9256-8AF9DFE952C5}" type="presParOf" srcId="{1E4EC671-1468-4832-976A-59435072B31F}" destId="{CE9E2F11-69D9-465F-82BC-E5C0EEA07A5A}" srcOrd="0" destOrd="0" presId="urn:microsoft.com/office/officeart/2005/8/layout/chevron2"/>
    <dgm:cxn modelId="{826D2538-F4E2-4821-8CEE-E320418BB867}" type="presParOf" srcId="{1E4EC671-1468-4832-976A-59435072B31F}" destId="{2A7BF60F-07EB-4A97-862F-47EDA45E09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3F8016-0E2E-4269-8970-67FA460098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D82BC1-CBC2-4DB4-90A7-41CCC2B5A28C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>
          <a:solidFill>
            <a:srgbClr val="C00000"/>
          </a:solidFill>
        </a:ln>
      </dgm:spPr>
      <dgm:t>
        <a:bodyPr/>
        <a:lstStyle/>
        <a:p>
          <a:r>
            <a:rPr lang="ru-RU" sz="3200" b="1" dirty="0" smtClean="0"/>
            <a:t>Российская практика соответствует рекомендациям</a:t>
          </a:r>
          <a:endParaRPr lang="ru-RU" sz="3200" b="1" dirty="0"/>
        </a:p>
      </dgm:t>
    </dgm:pt>
    <dgm:pt modelId="{F2447B43-5010-4B12-B4B6-178DEBE0A705}" type="parTrans" cxnId="{79D8EF77-5298-4371-B84C-942E1CD9EFEC}">
      <dgm:prSet/>
      <dgm:spPr/>
      <dgm:t>
        <a:bodyPr/>
        <a:lstStyle/>
        <a:p>
          <a:endParaRPr lang="ru-RU"/>
        </a:p>
      </dgm:t>
    </dgm:pt>
    <dgm:pt modelId="{0693A921-E01D-463B-8C58-44ED7128E1E7}" type="sibTrans" cxnId="{79D8EF77-5298-4371-B84C-942E1CD9EFEC}">
      <dgm:prSet/>
      <dgm:spPr/>
      <dgm:t>
        <a:bodyPr/>
        <a:lstStyle/>
        <a:p>
          <a:endParaRPr lang="ru-RU"/>
        </a:p>
      </dgm:t>
    </dgm:pt>
    <dgm:pt modelId="{878062CE-A060-4A6A-BCA4-6CF9D295BD93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>
          <a:solidFill>
            <a:srgbClr val="C0000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002060"/>
              </a:solidFill>
              <a:latin typeface="+mn-lt"/>
            </a:rPr>
            <a:t>Можем обследовать зону на предмет угроз</a:t>
          </a:r>
          <a:r>
            <a:rPr lang="en-US" b="1" dirty="0" smtClean="0">
              <a:solidFill>
                <a:srgbClr val="002060"/>
              </a:solidFill>
              <a:latin typeface="+mn-lt"/>
            </a:rPr>
            <a:t> </a:t>
          </a:r>
        </a:p>
      </dgm:t>
    </dgm:pt>
    <dgm:pt modelId="{18F0E6B8-E582-4E7D-BA37-4955E08242DA}" type="parTrans" cxnId="{CBB626EE-3B11-4C81-9856-7FF0ADD09DAD}">
      <dgm:prSet/>
      <dgm:spPr/>
      <dgm:t>
        <a:bodyPr/>
        <a:lstStyle/>
        <a:p>
          <a:endParaRPr lang="ru-RU"/>
        </a:p>
      </dgm:t>
    </dgm:pt>
    <dgm:pt modelId="{24212195-41B1-4182-B5C3-98684E07168C}" type="sibTrans" cxnId="{CBB626EE-3B11-4C81-9856-7FF0ADD09DAD}">
      <dgm:prSet/>
      <dgm:spPr/>
      <dgm:t>
        <a:bodyPr/>
        <a:lstStyle/>
        <a:p>
          <a:endParaRPr lang="ru-RU"/>
        </a:p>
      </dgm:t>
    </dgm:pt>
    <dgm:pt modelId="{57FFCDC0-48EB-49C3-A831-1ADEE48DC87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>
          <a:solidFill>
            <a:srgbClr val="C00000"/>
          </a:solidFill>
        </a:ln>
      </dgm:spPr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+mn-lt"/>
            </a:rPr>
            <a:t>Можно обсчитывать больше</a:t>
          </a:r>
          <a:endParaRPr lang="en-US" b="1" dirty="0" smtClean="0">
            <a:solidFill>
              <a:srgbClr val="002060"/>
            </a:solidFill>
            <a:latin typeface="+mn-lt"/>
          </a:endParaRPr>
        </a:p>
      </dgm:t>
    </dgm:pt>
    <dgm:pt modelId="{D80A4431-2C9A-47E4-A3D6-5062F87E4D06}" type="parTrans" cxnId="{C670210D-1781-4BDB-9490-C0D8C2E5FA96}">
      <dgm:prSet/>
      <dgm:spPr/>
      <dgm:t>
        <a:bodyPr/>
        <a:lstStyle/>
        <a:p>
          <a:endParaRPr lang="ru-RU"/>
        </a:p>
      </dgm:t>
    </dgm:pt>
    <dgm:pt modelId="{C183E040-AFBA-4EFE-978F-FC4DCA5C1996}" type="sibTrans" cxnId="{C670210D-1781-4BDB-9490-C0D8C2E5FA96}">
      <dgm:prSet/>
      <dgm:spPr/>
      <dgm:t>
        <a:bodyPr/>
        <a:lstStyle/>
        <a:p>
          <a:endParaRPr lang="ru-RU"/>
        </a:p>
      </dgm:t>
    </dgm:pt>
    <dgm:pt modelId="{9CC0316C-27CD-4B72-A7A3-2B059060C7F8}">
      <dgm:prSet/>
      <dgm:spPr/>
      <dgm:t>
        <a:bodyPr/>
        <a:lstStyle/>
        <a:p>
          <a:pPr lvl="1"/>
          <a:r>
            <a:rPr lang="en-US" b="1" dirty="0" smtClean="0">
              <a:solidFill>
                <a:srgbClr val="002060"/>
              </a:solidFill>
              <a:latin typeface="+mn-lt"/>
            </a:rPr>
            <a:t>MX, </a:t>
          </a:r>
          <a:r>
            <a:rPr lang="en-US" b="1" dirty="0" err="1" smtClean="0">
              <a:solidFill>
                <a:srgbClr val="002060"/>
              </a:solidFill>
              <a:latin typeface="+mn-lt"/>
            </a:rPr>
            <a:t>ciphersuites</a:t>
          </a:r>
          <a:r>
            <a:rPr lang="en-US" b="1" dirty="0" smtClean="0">
              <a:solidFill>
                <a:srgbClr val="002060"/>
              </a:solidFill>
              <a:latin typeface="+mn-lt"/>
            </a:rPr>
            <a:t>,…</a:t>
          </a:r>
        </a:p>
        <a:p>
          <a:endParaRPr lang="ru-RU" dirty="0"/>
        </a:p>
      </dgm:t>
    </dgm:pt>
    <dgm:pt modelId="{6A7DFDC4-6225-4E5B-80EB-1F5CC8CC462F}" type="parTrans" cxnId="{83EBCBAA-0AE2-463E-AC90-31138EB8E863}">
      <dgm:prSet/>
      <dgm:spPr/>
      <dgm:t>
        <a:bodyPr/>
        <a:lstStyle/>
        <a:p>
          <a:endParaRPr lang="ru-RU"/>
        </a:p>
      </dgm:t>
    </dgm:pt>
    <dgm:pt modelId="{147E7D8C-6BE4-414E-BD24-CE7972D21E4B}" type="sibTrans" cxnId="{83EBCBAA-0AE2-463E-AC90-31138EB8E863}">
      <dgm:prSet/>
      <dgm:spPr/>
      <dgm:t>
        <a:bodyPr/>
        <a:lstStyle/>
        <a:p>
          <a:endParaRPr lang="ru-RU"/>
        </a:p>
      </dgm:t>
    </dgm:pt>
    <dgm:pt modelId="{787D8F9C-0F9E-43EB-B3F7-CA7C7B9FEC2C}" type="pres">
      <dgm:prSet presAssocID="{C53F8016-0E2E-4269-8970-67FA460098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27CF81-4CA7-4071-BA81-7354BC66A9D1}" type="pres">
      <dgm:prSet presAssocID="{3DD82BC1-CBC2-4DB4-90A7-41CCC2B5A28C}" presName="parentText" presStyleLbl="node1" presStyleIdx="0" presStyleCnt="3" custScaleY="385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6D76E-CDF4-48CC-9AEC-0EF084F6ED92}" type="pres">
      <dgm:prSet presAssocID="{0693A921-E01D-463B-8C58-44ED7128E1E7}" presName="spacer" presStyleCnt="0"/>
      <dgm:spPr/>
    </dgm:pt>
    <dgm:pt modelId="{48EF1F4A-4AFF-46F2-B7DD-D5A1291DC81D}" type="pres">
      <dgm:prSet presAssocID="{57FFCDC0-48EB-49C3-A831-1ADEE48DC879}" presName="parentText" presStyleLbl="node1" presStyleIdx="1" presStyleCnt="3" custScaleY="38592" custLinFactNeighborY="320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AE6B3-497C-4D29-87A0-36CBB8E6A9B9}" type="pres">
      <dgm:prSet presAssocID="{57FFCDC0-48EB-49C3-A831-1ADEE48DC879}" presName="childText" presStyleLbl="revTx" presStyleIdx="0" presStyleCnt="1" custLinFactNeighborY="20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EF9366-8988-4FF5-B9FC-516C928BAB3F}" type="pres">
      <dgm:prSet presAssocID="{878062CE-A060-4A6A-BCA4-6CF9D295BD93}" presName="parentText" presStyleLbl="node1" presStyleIdx="2" presStyleCnt="3" custScaleY="385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AEF2D2-0BD4-453E-9B57-FD183AB81C59}" type="presOf" srcId="{3DD82BC1-CBC2-4DB4-90A7-41CCC2B5A28C}" destId="{4427CF81-4CA7-4071-BA81-7354BC66A9D1}" srcOrd="0" destOrd="0" presId="urn:microsoft.com/office/officeart/2005/8/layout/vList2"/>
    <dgm:cxn modelId="{E63BB98D-124C-4692-B942-C3D566222CE5}" type="presOf" srcId="{C53F8016-0E2E-4269-8970-67FA460098A4}" destId="{787D8F9C-0F9E-43EB-B3F7-CA7C7B9FEC2C}" srcOrd="0" destOrd="0" presId="urn:microsoft.com/office/officeart/2005/8/layout/vList2"/>
    <dgm:cxn modelId="{2AD75ADF-A0FE-4CF1-B4CD-22DF5ACF88AA}" type="presOf" srcId="{9CC0316C-27CD-4B72-A7A3-2B059060C7F8}" destId="{500AE6B3-497C-4D29-87A0-36CBB8E6A9B9}" srcOrd="0" destOrd="0" presId="urn:microsoft.com/office/officeart/2005/8/layout/vList2"/>
    <dgm:cxn modelId="{79D8EF77-5298-4371-B84C-942E1CD9EFEC}" srcId="{C53F8016-0E2E-4269-8970-67FA460098A4}" destId="{3DD82BC1-CBC2-4DB4-90A7-41CCC2B5A28C}" srcOrd="0" destOrd="0" parTransId="{F2447B43-5010-4B12-B4B6-178DEBE0A705}" sibTransId="{0693A921-E01D-463B-8C58-44ED7128E1E7}"/>
    <dgm:cxn modelId="{CBB626EE-3B11-4C81-9856-7FF0ADD09DAD}" srcId="{C53F8016-0E2E-4269-8970-67FA460098A4}" destId="{878062CE-A060-4A6A-BCA4-6CF9D295BD93}" srcOrd="2" destOrd="0" parTransId="{18F0E6B8-E582-4E7D-BA37-4955E08242DA}" sibTransId="{24212195-41B1-4182-B5C3-98684E07168C}"/>
    <dgm:cxn modelId="{83EBCBAA-0AE2-463E-AC90-31138EB8E863}" srcId="{57FFCDC0-48EB-49C3-A831-1ADEE48DC879}" destId="{9CC0316C-27CD-4B72-A7A3-2B059060C7F8}" srcOrd="0" destOrd="0" parTransId="{6A7DFDC4-6225-4E5B-80EB-1F5CC8CC462F}" sibTransId="{147E7D8C-6BE4-414E-BD24-CE7972D21E4B}"/>
    <dgm:cxn modelId="{998D31B3-6532-4D84-9B30-6F0CE50EB1E3}" type="presOf" srcId="{878062CE-A060-4A6A-BCA4-6CF9D295BD93}" destId="{1EEF9366-8988-4FF5-B9FC-516C928BAB3F}" srcOrd="0" destOrd="0" presId="urn:microsoft.com/office/officeart/2005/8/layout/vList2"/>
    <dgm:cxn modelId="{C670210D-1781-4BDB-9490-C0D8C2E5FA96}" srcId="{C53F8016-0E2E-4269-8970-67FA460098A4}" destId="{57FFCDC0-48EB-49C3-A831-1ADEE48DC879}" srcOrd="1" destOrd="0" parTransId="{D80A4431-2C9A-47E4-A3D6-5062F87E4D06}" sibTransId="{C183E040-AFBA-4EFE-978F-FC4DCA5C1996}"/>
    <dgm:cxn modelId="{4980B441-AF80-44AA-BD07-4CC80D845B6C}" type="presOf" srcId="{57FFCDC0-48EB-49C3-A831-1ADEE48DC879}" destId="{48EF1F4A-4AFF-46F2-B7DD-D5A1291DC81D}" srcOrd="0" destOrd="0" presId="urn:microsoft.com/office/officeart/2005/8/layout/vList2"/>
    <dgm:cxn modelId="{D295619D-D3AE-44B6-8F14-6F2B89FAFAA7}" type="presParOf" srcId="{787D8F9C-0F9E-43EB-B3F7-CA7C7B9FEC2C}" destId="{4427CF81-4CA7-4071-BA81-7354BC66A9D1}" srcOrd="0" destOrd="0" presId="urn:microsoft.com/office/officeart/2005/8/layout/vList2"/>
    <dgm:cxn modelId="{9EC9210F-026A-4442-99E4-130C16A1C5A2}" type="presParOf" srcId="{787D8F9C-0F9E-43EB-B3F7-CA7C7B9FEC2C}" destId="{31C6D76E-CDF4-48CC-9AEC-0EF084F6ED92}" srcOrd="1" destOrd="0" presId="urn:microsoft.com/office/officeart/2005/8/layout/vList2"/>
    <dgm:cxn modelId="{FAC413D0-DD50-462D-9E8D-9191BAD9492E}" type="presParOf" srcId="{787D8F9C-0F9E-43EB-B3F7-CA7C7B9FEC2C}" destId="{48EF1F4A-4AFF-46F2-B7DD-D5A1291DC81D}" srcOrd="2" destOrd="0" presId="urn:microsoft.com/office/officeart/2005/8/layout/vList2"/>
    <dgm:cxn modelId="{34F14519-A211-432B-BF99-40618DA3A170}" type="presParOf" srcId="{787D8F9C-0F9E-43EB-B3F7-CA7C7B9FEC2C}" destId="{500AE6B3-497C-4D29-87A0-36CBB8E6A9B9}" srcOrd="3" destOrd="0" presId="urn:microsoft.com/office/officeart/2005/8/layout/vList2"/>
    <dgm:cxn modelId="{A96C20DE-679E-40F3-88DE-1C999434367D}" type="presParOf" srcId="{787D8F9C-0F9E-43EB-B3F7-CA7C7B9FEC2C}" destId="{1EEF9366-8988-4FF5-B9FC-516C928BAB3F}" srcOrd="4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9F750F-5E49-4572-884C-4FD3B90974DD}">
      <dsp:nvSpPr>
        <dsp:cNvPr id="0" name=""/>
        <dsp:cNvSpPr/>
      </dsp:nvSpPr>
      <dsp:spPr>
        <a:xfrm rot="5400000">
          <a:off x="-112512" y="115804"/>
          <a:ext cx="750080" cy="525056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 </a:t>
          </a:r>
          <a:endParaRPr lang="ru-RU" sz="2000" b="1" kern="1200" dirty="0"/>
        </a:p>
      </dsp:txBody>
      <dsp:txXfrm rot="-5400000">
        <a:off x="0" y="265820"/>
        <a:ext cx="525056" cy="225024"/>
      </dsp:txXfrm>
    </dsp:sp>
    <dsp:sp modelId="{6BD8322B-122C-47AD-A243-65678C072B09}">
      <dsp:nvSpPr>
        <dsp:cNvPr id="0" name=""/>
        <dsp:cNvSpPr/>
      </dsp:nvSpPr>
      <dsp:spPr>
        <a:xfrm rot="5400000">
          <a:off x="2349587" y="-1821238"/>
          <a:ext cx="487808" cy="4136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/>
              </a:solidFill>
            </a:rPr>
            <a:t>SSLv2  </a:t>
          </a:r>
          <a:r>
            <a:rPr lang="ru-RU" sz="2000" b="1" kern="1200" dirty="0" smtClean="0">
              <a:solidFill>
                <a:schemeClr val="tx1"/>
              </a:solidFill>
            </a:rPr>
            <a:t>устарел</a:t>
          </a:r>
          <a:r>
            <a:rPr lang="en-US" sz="2000" b="1" kern="1200" dirty="0" smtClean="0">
              <a:solidFill>
                <a:schemeClr val="tx1"/>
              </a:solidFill>
            </a:rPr>
            <a:t/>
          </a:r>
          <a:br>
            <a:rPr lang="en-US" sz="2000" b="1" kern="1200" dirty="0" smtClean="0">
              <a:solidFill>
                <a:schemeClr val="tx1"/>
              </a:solidFill>
            </a:rPr>
          </a:br>
          <a:r>
            <a:rPr lang="ru-RU" sz="2000" b="1" kern="1200" dirty="0" smtClean="0">
              <a:solidFill>
                <a:schemeClr val="tx1"/>
              </a:solidFill>
            </a:rPr>
            <a:t>(</a:t>
          </a:r>
          <a:r>
            <a:rPr lang="en-US" sz="2000" b="1" kern="1200" dirty="0" smtClean="0">
              <a:solidFill>
                <a:schemeClr val="tx1"/>
              </a:solidFill>
            </a:rPr>
            <a:t>RFC 6176</a:t>
          </a:r>
          <a:r>
            <a:rPr lang="ru-RU" sz="2000" b="1" kern="1200" dirty="0" smtClean="0">
              <a:solidFill>
                <a:schemeClr val="tx1"/>
              </a:solidFill>
            </a:rPr>
            <a:t>)</a:t>
          </a:r>
          <a:r>
            <a:rPr lang="en-US" sz="2000" b="1" kern="1200" dirty="0" smtClean="0">
              <a:solidFill>
                <a:schemeClr val="tx1"/>
              </a:solidFill>
            </a:rPr>
            <a:t> </a:t>
          </a:r>
          <a:endParaRPr lang="ru-RU" sz="2000" b="1" kern="1200" dirty="0"/>
        </a:p>
      </dsp:txBody>
      <dsp:txXfrm rot="-5400000">
        <a:off x="525057" y="27105"/>
        <a:ext cx="4113057" cy="440182"/>
      </dsp:txXfrm>
    </dsp:sp>
    <dsp:sp modelId="{483B6249-5579-4F16-B12A-628438DBD5BD}">
      <dsp:nvSpPr>
        <dsp:cNvPr id="0" name=""/>
        <dsp:cNvSpPr/>
      </dsp:nvSpPr>
      <dsp:spPr>
        <a:xfrm rot="5400000">
          <a:off x="-112512" y="742809"/>
          <a:ext cx="750080" cy="525056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 </a:t>
          </a:r>
          <a:endParaRPr lang="ru-RU" sz="2000" b="1" kern="1200" dirty="0"/>
        </a:p>
      </dsp:txBody>
      <dsp:txXfrm rot="-5400000">
        <a:off x="0" y="892825"/>
        <a:ext cx="525056" cy="225024"/>
      </dsp:txXfrm>
    </dsp:sp>
    <dsp:sp modelId="{B9DD7C6E-007C-43C9-88E3-7605127A94DB}">
      <dsp:nvSpPr>
        <dsp:cNvPr id="0" name=""/>
        <dsp:cNvSpPr/>
      </dsp:nvSpPr>
      <dsp:spPr>
        <a:xfrm rot="5400000">
          <a:off x="2349715" y="-1194361"/>
          <a:ext cx="487552" cy="4136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rgbClr val="000066"/>
              </a:solidFill>
            </a:rPr>
            <a:t>SSLv3 </a:t>
          </a:r>
          <a:r>
            <a:rPr lang="ru-RU" sz="2000" b="1" kern="1200" dirty="0" smtClean="0">
              <a:solidFill>
                <a:srgbClr val="000066"/>
              </a:solidFill>
            </a:rPr>
            <a:t> </a:t>
          </a:r>
          <a:r>
            <a:rPr lang="ru-RU" sz="2000" b="1" kern="1200" noProof="0" dirty="0" smtClean="0">
              <a:solidFill>
                <a:srgbClr val="000066"/>
              </a:solidFill>
            </a:rPr>
            <a:t>устарел</a:t>
          </a:r>
          <a:r>
            <a:rPr lang="en-US" sz="2000" b="1" kern="1200" dirty="0" smtClean="0">
              <a:solidFill>
                <a:schemeClr val="tx1"/>
              </a:solidFill>
            </a:rPr>
            <a:t/>
          </a:r>
          <a:br>
            <a:rPr lang="en-US" sz="2000" b="1" kern="1200" dirty="0" smtClean="0">
              <a:solidFill>
                <a:schemeClr val="tx1"/>
              </a:solidFill>
            </a:rPr>
          </a:br>
          <a:r>
            <a:rPr lang="ru-RU" sz="2000" b="1" kern="1200" dirty="0" smtClean="0">
              <a:solidFill>
                <a:srgbClr val="000066"/>
              </a:solidFill>
            </a:rPr>
            <a:t>(RFC 7568)</a:t>
          </a:r>
          <a:endParaRPr lang="ru-RU" sz="2000" b="1" kern="1200" dirty="0">
            <a:solidFill>
              <a:srgbClr val="000066"/>
            </a:solidFill>
          </a:endParaRPr>
        </a:p>
      </dsp:txBody>
      <dsp:txXfrm rot="-5400000">
        <a:off x="525056" y="654098"/>
        <a:ext cx="4113070" cy="439952"/>
      </dsp:txXfrm>
    </dsp:sp>
    <dsp:sp modelId="{E9A2DE43-863D-416E-9F7E-7C675EB4645B}">
      <dsp:nvSpPr>
        <dsp:cNvPr id="0" name=""/>
        <dsp:cNvSpPr/>
      </dsp:nvSpPr>
      <dsp:spPr>
        <a:xfrm rot="5400000">
          <a:off x="-112512" y="1369814"/>
          <a:ext cx="750080" cy="525056"/>
        </a:xfrm>
        <a:prstGeom prst="chevron">
          <a:avLst/>
        </a:prstGeom>
        <a:solidFill>
          <a:srgbClr val="CDCD25"/>
        </a:solidFill>
        <a:ln w="25400" cap="flat" cmpd="sng" algn="ctr">
          <a:solidFill>
            <a:srgbClr val="CDCD2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 </a:t>
          </a:r>
          <a:endParaRPr lang="ru-RU" sz="2000" b="1" kern="1200" dirty="0"/>
        </a:p>
      </dsp:txBody>
      <dsp:txXfrm rot="-5400000">
        <a:off x="0" y="1519830"/>
        <a:ext cx="525056" cy="225024"/>
      </dsp:txXfrm>
    </dsp:sp>
    <dsp:sp modelId="{624A47F6-81A4-4D67-89B5-25D8C1067FE4}">
      <dsp:nvSpPr>
        <dsp:cNvPr id="0" name=""/>
        <dsp:cNvSpPr/>
      </dsp:nvSpPr>
      <dsp:spPr>
        <a:xfrm rot="5400000">
          <a:off x="2349715" y="-567356"/>
          <a:ext cx="487552" cy="4136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/>
              </a:solidFill>
            </a:rPr>
            <a:t>TLS 1.0 – RFC 2246 (1999) </a:t>
          </a:r>
          <a:endParaRPr lang="ru-RU" sz="2000" b="1" kern="1200" dirty="0"/>
        </a:p>
      </dsp:txBody>
      <dsp:txXfrm rot="-5400000">
        <a:off x="525056" y="1281103"/>
        <a:ext cx="4113070" cy="439952"/>
      </dsp:txXfrm>
    </dsp:sp>
    <dsp:sp modelId="{B8F4858B-990B-42CB-91F1-BA86C5BF978A}">
      <dsp:nvSpPr>
        <dsp:cNvPr id="0" name=""/>
        <dsp:cNvSpPr/>
      </dsp:nvSpPr>
      <dsp:spPr>
        <a:xfrm rot="5400000">
          <a:off x="-112512" y="1996819"/>
          <a:ext cx="750080" cy="52505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 rot="-5400000">
        <a:off x="0" y="2146835"/>
        <a:ext cx="525056" cy="225024"/>
      </dsp:txXfrm>
    </dsp:sp>
    <dsp:sp modelId="{D194F4DC-3B92-4960-B2DD-B89B90CC0D3C}">
      <dsp:nvSpPr>
        <dsp:cNvPr id="0" name=""/>
        <dsp:cNvSpPr/>
      </dsp:nvSpPr>
      <dsp:spPr>
        <a:xfrm rot="5400000">
          <a:off x="2349715" y="59648"/>
          <a:ext cx="487552" cy="4136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/>
              </a:solidFill>
            </a:rPr>
            <a:t>TLS 1.1 – RFC 4346 (2006) </a:t>
          </a:r>
          <a:endParaRPr lang="ru-RU" sz="2000" b="1" kern="1200" dirty="0"/>
        </a:p>
      </dsp:txBody>
      <dsp:txXfrm rot="-5400000">
        <a:off x="525056" y="1908107"/>
        <a:ext cx="4113070" cy="439952"/>
      </dsp:txXfrm>
    </dsp:sp>
    <dsp:sp modelId="{CE9E2F11-69D9-465F-82BC-E5C0EEA07A5A}">
      <dsp:nvSpPr>
        <dsp:cNvPr id="0" name=""/>
        <dsp:cNvSpPr/>
      </dsp:nvSpPr>
      <dsp:spPr>
        <a:xfrm rot="5400000">
          <a:off x="-112512" y="2623824"/>
          <a:ext cx="750080" cy="52505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 </a:t>
          </a:r>
          <a:endParaRPr lang="ru-RU" sz="2000" b="1" kern="1200" dirty="0"/>
        </a:p>
      </dsp:txBody>
      <dsp:txXfrm rot="-5400000">
        <a:off x="0" y="2773840"/>
        <a:ext cx="525056" cy="225024"/>
      </dsp:txXfrm>
    </dsp:sp>
    <dsp:sp modelId="{2A7BF60F-07EB-4A97-862F-47EDA45E0937}">
      <dsp:nvSpPr>
        <dsp:cNvPr id="0" name=""/>
        <dsp:cNvSpPr/>
      </dsp:nvSpPr>
      <dsp:spPr>
        <a:xfrm rot="5400000">
          <a:off x="2349715" y="686652"/>
          <a:ext cx="487552" cy="4136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/>
              </a:solidFill>
            </a:rPr>
            <a:t>TLS 1.2 – RFC 5246 (2008)</a:t>
          </a:r>
          <a:endParaRPr lang="ru-RU" sz="2000" b="1" kern="1200" dirty="0"/>
        </a:p>
      </dsp:txBody>
      <dsp:txXfrm rot="-5400000">
        <a:off x="525056" y="2535111"/>
        <a:ext cx="4113070" cy="4399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BC915D9-2C35-4C32-8656-9657CD48D5E7}" type="datetimeFigureOut">
              <a:rPr lang="ru-RU"/>
              <a:pPr>
                <a:defRPr/>
              </a:pPr>
              <a:t>19.10.2015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999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3200" b="1" dirty="0" smtClean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514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514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669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958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25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534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592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236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0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736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320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320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86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white">
          <a:xfrm>
            <a:off x="0" y="4221163"/>
            <a:ext cx="9144000" cy="26368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 rot="10800000">
            <a:off x="7413625" y="5162550"/>
            <a:ext cx="1655763" cy="1630363"/>
            <a:chOff x="0" y="2704"/>
            <a:chExt cx="1063" cy="1086"/>
          </a:xfrm>
        </p:grpSpPr>
        <p:sp>
          <p:nvSpPr>
            <p:cNvPr id="6" name="Rectangle 19"/>
            <p:cNvSpPr>
              <a:spLocks noChangeArrowheads="1"/>
            </p:cNvSpPr>
            <p:nvPr userDrawn="1"/>
          </p:nvSpPr>
          <p:spPr bwMode="ltGray">
            <a:xfrm>
              <a:off x="-13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20"/>
            <p:cNvSpPr>
              <a:spLocks noChangeArrowheads="1"/>
            </p:cNvSpPr>
            <p:nvPr userDrawn="1"/>
          </p:nvSpPr>
          <p:spPr bwMode="ltGray">
            <a:xfrm>
              <a:off x="285" y="2704"/>
              <a:ext cx="216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21"/>
            <p:cNvSpPr>
              <a:spLocks noChangeArrowheads="1"/>
            </p:cNvSpPr>
            <p:nvPr userDrawn="1"/>
          </p:nvSpPr>
          <p:spPr bwMode="ltGray">
            <a:xfrm>
              <a:off x="555" y="2704"/>
              <a:ext cx="220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22"/>
            <p:cNvSpPr>
              <a:spLocks noChangeArrowheads="1"/>
            </p:cNvSpPr>
            <p:nvPr userDrawn="1"/>
          </p:nvSpPr>
          <p:spPr bwMode="ltGray">
            <a:xfrm>
              <a:off x="-13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23"/>
            <p:cNvSpPr>
              <a:spLocks noChangeArrowheads="1"/>
            </p:cNvSpPr>
            <p:nvPr userDrawn="1"/>
          </p:nvSpPr>
          <p:spPr bwMode="ltGray">
            <a:xfrm>
              <a:off x="285" y="2990"/>
              <a:ext cx="216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24"/>
            <p:cNvSpPr>
              <a:spLocks noChangeArrowheads="1"/>
            </p:cNvSpPr>
            <p:nvPr userDrawn="1"/>
          </p:nvSpPr>
          <p:spPr bwMode="ltGray">
            <a:xfrm>
              <a:off x="555" y="2990"/>
              <a:ext cx="220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25"/>
            <p:cNvSpPr>
              <a:spLocks noChangeArrowheads="1"/>
            </p:cNvSpPr>
            <p:nvPr userDrawn="1"/>
          </p:nvSpPr>
          <p:spPr bwMode="ltGray">
            <a:xfrm>
              <a:off x="826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26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27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28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6" name="Group 29"/>
          <p:cNvGrpSpPr>
            <a:grpSpLocks/>
          </p:cNvGrpSpPr>
          <p:nvPr/>
        </p:nvGrpSpPr>
        <p:grpSpPr bwMode="auto">
          <a:xfrm>
            <a:off x="20638" y="4281488"/>
            <a:ext cx="1655762" cy="1630362"/>
            <a:chOff x="0" y="2704"/>
            <a:chExt cx="1063" cy="1086"/>
          </a:xfrm>
        </p:grpSpPr>
        <p:sp>
          <p:nvSpPr>
            <p:cNvPr id="17" name="Rectangle 30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31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32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33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34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35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36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Rectangle 37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Rectangle 38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Rectangle 39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81088" y="5443538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4572000"/>
            <a:ext cx="7239000" cy="631825"/>
          </a:xfrm>
        </p:spPr>
        <p:txBody>
          <a:bodyPr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2F7D-E3D1-40CB-B636-7D3168943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F7A2B-A242-477E-9F45-4B21D3D80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16AB3-868C-4134-849C-50E4CF865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3217E-BBDB-4868-AE63-EB2EDC840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4BEBA-35D4-4549-AEC1-1FCCF58B5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9FACA-B9AF-4E79-8421-DFBAAE704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FA49E-3120-4163-B2B8-24BEE2E49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2FCE-0748-4CD3-8ED4-EFC48F862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62D56-02D9-4CEE-8680-C98EFDFBF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80933-6033-47FF-B0E6-01F180D8E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EA5E3-3696-43A3-AD47-C04604D2E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8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44450" y="44450"/>
            <a:ext cx="863600" cy="847725"/>
            <a:chOff x="0" y="2704"/>
            <a:chExt cx="1063" cy="1086"/>
          </a:xfrm>
        </p:grpSpPr>
        <p:sp>
          <p:nvSpPr>
            <p:cNvPr id="1044" name="Rectangle 17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Rectangle 18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Rectangle 19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Rectangle 20"/>
            <p:cNvSpPr>
              <a:spLocks noChangeArrowheads="1"/>
            </p:cNvSpPr>
            <p:nvPr userDrawn="1"/>
          </p:nvSpPr>
          <p:spPr bwMode="gray">
            <a:xfrm>
              <a:off x="0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21"/>
            <p:cNvSpPr>
              <a:spLocks noChangeArrowheads="1"/>
            </p:cNvSpPr>
            <p:nvPr userDrawn="1"/>
          </p:nvSpPr>
          <p:spPr bwMode="gray">
            <a:xfrm>
              <a:off x="295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Rectangle 22"/>
            <p:cNvSpPr>
              <a:spLocks noChangeArrowheads="1"/>
            </p:cNvSpPr>
            <p:nvPr userDrawn="1"/>
          </p:nvSpPr>
          <p:spPr bwMode="gray">
            <a:xfrm>
              <a:off x="567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Rectangle 23"/>
            <p:cNvSpPr>
              <a:spLocks noChangeArrowheads="1"/>
            </p:cNvSpPr>
            <p:nvPr userDrawn="1"/>
          </p:nvSpPr>
          <p:spPr bwMode="gray">
            <a:xfrm>
              <a:off x="838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Rectangle 24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Rectangle 25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Rectangle 26"/>
            <p:cNvSpPr>
              <a:spLocks noChangeArrowheads="1"/>
            </p:cNvSpPr>
            <p:nvPr userDrawn="1"/>
          </p:nvSpPr>
          <p:spPr bwMode="gray">
            <a:xfrm>
              <a:off x="0" y="3562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9" name="Group 27"/>
          <p:cNvGrpSpPr>
            <a:grpSpLocks/>
          </p:cNvGrpSpPr>
          <p:nvPr/>
        </p:nvGrpSpPr>
        <p:grpSpPr bwMode="auto">
          <a:xfrm rot="10800000">
            <a:off x="8228013" y="22225"/>
            <a:ext cx="863600" cy="847725"/>
            <a:chOff x="0" y="2704"/>
            <a:chExt cx="1063" cy="1086"/>
          </a:xfrm>
        </p:grpSpPr>
        <p:sp>
          <p:nvSpPr>
            <p:cNvPr id="1034" name="Rectangle 28"/>
            <p:cNvSpPr>
              <a:spLocks noChangeArrowheads="1"/>
            </p:cNvSpPr>
            <p:nvPr userDrawn="1"/>
          </p:nvSpPr>
          <p:spPr bwMode="gray">
            <a:xfrm>
              <a:off x="25" y="2730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Rectangle 29"/>
            <p:cNvSpPr>
              <a:spLocks noChangeArrowheads="1"/>
            </p:cNvSpPr>
            <p:nvPr userDrawn="1"/>
          </p:nvSpPr>
          <p:spPr bwMode="gray">
            <a:xfrm>
              <a:off x="320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Rectangle 30"/>
            <p:cNvSpPr>
              <a:spLocks noChangeArrowheads="1"/>
            </p:cNvSpPr>
            <p:nvPr userDrawn="1"/>
          </p:nvSpPr>
          <p:spPr bwMode="gray">
            <a:xfrm>
              <a:off x="592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Rectangle 31"/>
            <p:cNvSpPr>
              <a:spLocks noChangeArrowheads="1"/>
            </p:cNvSpPr>
            <p:nvPr userDrawn="1"/>
          </p:nvSpPr>
          <p:spPr bwMode="gray">
            <a:xfrm>
              <a:off x="25" y="3044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Rectangle 32"/>
            <p:cNvSpPr>
              <a:spLocks noChangeArrowheads="1"/>
            </p:cNvSpPr>
            <p:nvPr userDrawn="1"/>
          </p:nvSpPr>
          <p:spPr bwMode="gray">
            <a:xfrm>
              <a:off x="320" y="301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Rectangle 33"/>
            <p:cNvSpPr>
              <a:spLocks noChangeArrowheads="1"/>
            </p:cNvSpPr>
            <p:nvPr userDrawn="1"/>
          </p:nvSpPr>
          <p:spPr bwMode="gray">
            <a:xfrm>
              <a:off x="592" y="301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Rectangle 34"/>
            <p:cNvSpPr>
              <a:spLocks noChangeArrowheads="1"/>
            </p:cNvSpPr>
            <p:nvPr userDrawn="1"/>
          </p:nvSpPr>
          <p:spPr bwMode="gray">
            <a:xfrm>
              <a:off x="864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Rectangle 35"/>
            <p:cNvSpPr>
              <a:spLocks noChangeArrowheads="1"/>
            </p:cNvSpPr>
            <p:nvPr userDrawn="1"/>
          </p:nvSpPr>
          <p:spPr bwMode="gray">
            <a:xfrm>
              <a:off x="320" y="332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Rectangle 36"/>
            <p:cNvSpPr>
              <a:spLocks noChangeArrowheads="1"/>
            </p:cNvSpPr>
            <p:nvPr userDrawn="1"/>
          </p:nvSpPr>
          <p:spPr bwMode="gray">
            <a:xfrm>
              <a:off x="25" y="332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37"/>
            <p:cNvSpPr>
              <a:spLocks noChangeArrowheads="1"/>
            </p:cNvSpPr>
            <p:nvPr userDrawn="1"/>
          </p:nvSpPr>
          <p:spPr bwMode="gray">
            <a:xfrm>
              <a:off x="25" y="3589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567488"/>
            <a:ext cx="1524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" y="6565900"/>
            <a:ext cx="609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7F4A2EDE-D57C-4BDE-8C62-5A30B400E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38200" y="31908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tcinet.r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png"/><Relationship Id="rId4" Type="http://schemas.openxmlformats.org/officeDocument/2006/relationships/diagramData" Target="../diagrams/data1.xml"/><Relationship Id="rId9" Type="http://schemas.openxmlformats.org/officeDocument/2006/relationships/hyperlink" Target="https://www.trustworthyinternet.org/ssl-puls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ldstat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tldstat.com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4076700"/>
            <a:ext cx="7416800" cy="2447925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bg1"/>
                </a:solidFill>
                <a:ea typeface="msmincho"/>
                <a:cs typeface="msmincho"/>
              </a:rPr>
              <a:t>TLS: </a:t>
            </a:r>
            <a: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  <a:t>ещё одна статистика</a:t>
            </a:r>
            <a:r>
              <a:rPr lang="ru-RU" sz="2400" dirty="0">
                <a:solidFill>
                  <a:schemeClr val="bg1"/>
                </a:solidFill>
                <a:ea typeface="msmincho"/>
                <a:cs typeface="msmincho"/>
              </a:rPr>
              <a:t/>
            </a:r>
            <a:br>
              <a:rPr lang="ru-RU" sz="2400" dirty="0">
                <a:solidFill>
                  <a:schemeClr val="bg1"/>
                </a:solidFill>
                <a:ea typeface="msmincho"/>
                <a:cs typeface="msmincho"/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5445224"/>
            <a:ext cx="7915275" cy="115230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ru-RU" sz="1600" dirty="0" err="1">
                <a:latin typeface="msmincho"/>
                <a:ea typeface="msmincho"/>
                <a:cs typeface="msmincho"/>
              </a:rPr>
              <a:t>Dmitry</a:t>
            </a:r>
            <a:r>
              <a:rPr lang="ru-RU" sz="1600" dirty="0">
                <a:latin typeface="msmincho"/>
                <a:ea typeface="msmincho"/>
                <a:cs typeface="msmincho"/>
              </a:rPr>
              <a:t> </a:t>
            </a:r>
            <a:r>
              <a:rPr lang="ru-RU" sz="1600" dirty="0" err="1">
                <a:latin typeface="msmincho"/>
                <a:ea typeface="msmincho"/>
                <a:cs typeface="msmincho"/>
              </a:rPr>
              <a:t>Belyavskiy</a:t>
            </a:r>
            <a:r>
              <a:rPr lang="ru-RU" sz="1600" dirty="0">
                <a:latin typeface="msmincho"/>
                <a:ea typeface="msmincho"/>
                <a:cs typeface="msmincho"/>
              </a:rPr>
              <a:t>, TCI</a:t>
            </a:r>
            <a:endParaRPr lang="en-US" sz="1600" dirty="0">
              <a:ea typeface="msmincho"/>
              <a:cs typeface="msmincho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1600" dirty="0" smtClean="0">
                <a:latin typeface="msmincho"/>
                <a:ea typeface="msmincho"/>
                <a:cs typeface="msmincho"/>
              </a:rPr>
              <a:t>Russian Interactive Week</a:t>
            </a:r>
            <a:br>
              <a:rPr lang="en-US" sz="1600" dirty="0" smtClean="0">
                <a:latin typeface="msmincho"/>
                <a:ea typeface="msmincho"/>
                <a:cs typeface="msmincho"/>
              </a:rPr>
            </a:br>
            <a:r>
              <a:rPr lang="ru-RU" sz="1600" dirty="0" smtClean="0">
                <a:latin typeface="msmincho"/>
                <a:ea typeface="msmincho"/>
                <a:cs typeface="msmincho"/>
              </a:rPr>
              <a:t>21 октября 2015 г.</a:t>
            </a:r>
            <a:r>
              <a:rPr lang="en-US" sz="1600" dirty="0" smtClean="0">
                <a:latin typeface="msmincho"/>
                <a:ea typeface="msmincho"/>
                <a:cs typeface="msmincho"/>
              </a:rPr>
              <a:t/>
            </a:r>
            <a:br>
              <a:rPr lang="en-US" sz="1600" dirty="0" smtClean="0">
                <a:latin typeface="msmincho"/>
                <a:ea typeface="msmincho"/>
                <a:cs typeface="msmincho"/>
              </a:rPr>
            </a:br>
            <a:r>
              <a:rPr lang="ru-RU" sz="1600" dirty="0" smtClean="0">
                <a:latin typeface="msmincho"/>
                <a:ea typeface="msmincho"/>
                <a:cs typeface="msmincho"/>
              </a:rPr>
              <a:t>Москва</a:t>
            </a:r>
            <a:endParaRPr lang="ru-RU" sz="1600" dirty="0">
              <a:latin typeface="msmincho"/>
              <a:ea typeface="msmincho"/>
              <a:cs typeface="msmincho"/>
            </a:endParaRPr>
          </a:p>
          <a:p>
            <a:pPr algn="l" eaLnBrk="1" hangingPunct="1">
              <a:lnSpc>
                <a:spcPct val="90000"/>
              </a:lnSpc>
            </a:pPr>
            <a:endParaRPr lang="en-US" sz="1600" dirty="0">
              <a:ea typeface="msmincho"/>
              <a:cs typeface="msminch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err="1"/>
              <a:t>Overall</a:t>
            </a:r>
            <a:r>
              <a:rPr lang="ru-RU" dirty="0"/>
              <a:t> </a:t>
            </a:r>
            <a:r>
              <a:rPr lang="en-US" dirty="0" smtClean="0"/>
              <a:t>statistics</a:t>
            </a:r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210157"/>
              </p:ext>
            </p:extLst>
          </p:nvPr>
        </p:nvGraphicFramePr>
        <p:xfrm>
          <a:off x="323528" y="1124744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298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.RU</a:t>
            </a:r>
            <a:r>
              <a:rPr lang="ru-RU" dirty="0" smtClean="0"/>
              <a:t> – общая статистика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459410"/>
              </p:ext>
            </p:extLst>
          </p:nvPr>
        </p:nvGraphicFramePr>
        <p:xfrm>
          <a:off x="457200" y="1076325"/>
          <a:ext cx="2962672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 Logo</a:t>
            </a:r>
            <a:endParaRPr lang="en-US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044418345"/>
              </p:ext>
            </p:extLst>
          </p:nvPr>
        </p:nvGraphicFramePr>
        <p:xfrm>
          <a:off x="3563888" y="1340768"/>
          <a:ext cx="55801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20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.RU </a:t>
            </a:r>
            <a:r>
              <a:rPr lang="en-US" dirty="0" smtClean="0"/>
              <a:t>statistics</a:t>
            </a:r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651916"/>
              </p:ext>
            </p:extLst>
          </p:nvPr>
        </p:nvGraphicFramePr>
        <p:xfrm>
          <a:off x="323528" y="1124744"/>
          <a:ext cx="367240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345822"/>
              </p:ext>
            </p:extLst>
          </p:nvPr>
        </p:nvGraphicFramePr>
        <p:xfrm>
          <a:off x="4716016" y="1124744"/>
          <a:ext cx="428396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8887021"/>
              </p:ext>
            </p:extLst>
          </p:nvPr>
        </p:nvGraphicFramePr>
        <p:xfrm>
          <a:off x="4572000" y="4365104"/>
          <a:ext cx="4572000" cy="231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9904" y="258176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June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279904" y="60932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21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.RU - </a:t>
            </a:r>
            <a:r>
              <a:rPr lang="ru-RU" dirty="0" smtClean="0"/>
              <a:t>алгоритмы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03945"/>
              </p:ext>
            </p:extLst>
          </p:nvPr>
        </p:nvGraphicFramePr>
        <p:xfrm>
          <a:off x="457200" y="1076325"/>
          <a:ext cx="8229600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.RU </a:t>
            </a:r>
            <a:r>
              <a:rPr lang="en-US" dirty="0" smtClean="0"/>
              <a:t>statistics</a:t>
            </a:r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410260"/>
              </p:ext>
            </p:extLst>
          </p:nvPr>
        </p:nvGraphicFramePr>
        <p:xfrm>
          <a:off x="467544" y="1196752"/>
          <a:ext cx="8424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721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Интересные факты</a:t>
            </a:r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124744"/>
            <a:ext cx="813690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200" b="1" kern="0" dirty="0" smtClean="0">
                <a:solidFill>
                  <a:srgbClr val="002060"/>
                </a:solidFill>
                <a:latin typeface="Arial"/>
              </a:rPr>
              <a:t>Все</a:t>
            </a:r>
            <a:r>
              <a:rPr lang="en-US" sz="3200" b="1" kern="0" dirty="0" smtClean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3200" b="1" kern="0" dirty="0">
                <a:solidFill>
                  <a:srgbClr val="002060"/>
                </a:solidFill>
                <a:latin typeface="Arial"/>
              </a:rPr>
              <a:t>EC </a:t>
            </a:r>
            <a:r>
              <a:rPr lang="ru-RU" sz="3200" b="1" kern="0" dirty="0" smtClean="0">
                <a:solidFill>
                  <a:srgbClr val="002060"/>
                </a:solidFill>
                <a:latin typeface="Arial"/>
              </a:rPr>
              <a:t>сертификаты - от</a:t>
            </a:r>
            <a:r>
              <a:rPr lang="en-US" sz="3200" b="1" kern="0" dirty="0" smtClean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3200" b="1" kern="0" dirty="0" err="1" smtClean="0">
                <a:solidFill>
                  <a:srgbClr val="002060"/>
                </a:solidFill>
                <a:latin typeface="Arial"/>
              </a:rPr>
              <a:t>Cloudflare</a:t>
            </a:r>
            <a:endParaRPr lang="en-US" sz="3200" b="1" kern="0" dirty="0">
              <a:solidFill>
                <a:srgbClr val="002060"/>
              </a:solidFill>
              <a:latin typeface="Arial"/>
            </a:endParaRPr>
          </a:p>
          <a:p>
            <a:pPr marL="571500" indent="-57150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b="1" kern="0" dirty="0">
                <a:solidFill>
                  <a:srgbClr val="002060"/>
                </a:solidFill>
                <a:latin typeface="Arial"/>
              </a:rPr>
              <a:t>~50</a:t>
            </a:r>
            <a:r>
              <a:rPr lang="en-US" sz="3200" b="1" kern="0" dirty="0" smtClean="0">
                <a:solidFill>
                  <a:srgbClr val="002060"/>
                </a:solidFill>
                <a:latin typeface="Arial"/>
              </a:rPr>
              <a:t>%</a:t>
            </a:r>
            <a:r>
              <a:rPr lang="ru-RU" sz="3200" b="1" kern="0" dirty="0" smtClean="0">
                <a:solidFill>
                  <a:srgbClr val="002060"/>
                </a:solidFill>
                <a:latin typeface="Arial"/>
              </a:rPr>
              <a:t> сертификатов бесплатны</a:t>
            </a:r>
            <a:endParaRPr lang="en-US" sz="3200" b="1" kern="0" dirty="0">
              <a:solidFill>
                <a:srgbClr val="002060"/>
              </a:solidFill>
              <a:latin typeface="Arial"/>
            </a:endParaRPr>
          </a:p>
          <a:p>
            <a:pPr marL="571500" indent="-571500" eaLnBrk="0" hangingPunct="0">
              <a:lnSpc>
                <a:spcPct val="15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b="1" kern="0" dirty="0">
                <a:solidFill>
                  <a:srgbClr val="002060"/>
                </a:solidFill>
                <a:latin typeface="Arial"/>
              </a:rPr>
              <a:t>~400 </a:t>
            </a:r>
            <a:r>
              <a:rPr lang="en-US" sz="3200" b="1" kern="0" dirty="0" smtClean="0">
                <a:solidFill>
                  <a:srgbClr val="002060"/>
                </a:solidFill>
                <a:latin typeface="Arial"/>
              </a:rPr>
              <a:t>EV</a:t>
            </a:r>
            <a:r>
              <a:rPr lang="ru-RU" sz="3200" b="1" kern="0" dirty="0" smtClean="0">
                <a:solidFill>
                  <a:srgbClr val="002060"/>
                </a:solidFill>
                <a:latin typeface="Arial"/>
              </a:rPr>
              <a:t> сертификатов</a:t>
            </a:r>
          </a:p>
          <a:p>
            <a:pPr marL="571500" indent="-571500" eaLnBrk="0" hangingPunct="0">
              <a:lnSpc>
                <a:spcPct val="15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b="1" kern="0" dirty="0" smtClean="0">
                <a:solidFill>
                  <a:srgbClr val="002060"/>
                </a:solidFill>
                <a:latin typeface="Arial"/>
              </a:rPr>
              <a:t>&gt;90</a:t>
            </a:r>
            <a:r>
              <a:rPr lang="en-US" sz="3200" b="1" kern="0" dirty="0">
                <a:solidFill>
                  <a:srgbClr val="002060"/>
                </a:solidFill>
                <a:latin typeface="Arial"/>
              </a:rPr>
              <a:t>% RSA </a:t>
            </a:r>
            <a:r>
              <a:rPr lang="ru-RU" sz="3200" b="1" kern="0" dirty="0" smtClean="0">
                <a:solidFill>
                  <a:srgbClr val="002060"/>
                </a:solidFill>
                <a:latin typeface="Arial"/>
              </a:rPr>
              <a:t>сертификатов </a:t>
            </a:r>
            <a:r>
              <a:rPr lang="en-US" sz="3200" b="1" kern="0" dirty="0" smtClean="0">
                <a:solidFill>
                  <a:srgbClr val="002060"/>
                </a:solidFill>
                <a:latin typeface="Arial"/>
              </a:rPr>
              <a:t>2048</a:t>
            </a:r>
            <a:r>
              <a:rPr lang="ru-RU" sz="3200" b="1" kern="0" dirty="0" smtClean="0">
                <a:solidFill>
                  <a:srgbClr val="002060"/>
                </a:solidFill>
                <a:latin typeface="Arial"/>
              </a:rPr>
              <a:t>+</a:t>
            </a:r>
            <a:r>
              <a:rPr lang="en-US" sz="3200" b="1" kern="0" dirty="0" smtClean="0">
                <a:solidFill>
                  <a:srgbClr val="002060"/>
                </a:solidFill>
                <a:latin typeface="Arial"/>
              </a:rPr>
              <a:t>bits</a:t>
            </a:r>
            <a:endParaRPr lang="en-US" sz="3200" b="1" kern="0" dirty="0">
              <a:solidFill>
                <a:srgbClr val="002060"/>
              </a:solidFill>
              <a:latin typeface="Arial"/>
            </a:endParaRPr>
          </a:p>
          <a:p>
            <a:pPr marL="571500" indent="-57150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b="1" kern="0" dirty="0">
                <a:solidFill>
                  <a:srgbClr val="002060"/>
                </a:solidFill>
                <a:latin typeface="Arial"/>
              </a:rPr>
              <a:t>&lt;10 </a:t>
            </a:r>
            <a:r>
              <a:rPr lang="en-US" sz="3200" b="1" kern="0" dirty="0" smtClean="0">
                <a:solidFill>
                  <a:srgbClr val="002060"/>
                </a:solidFill>
                <a:latin typeface="Arial"/>
              </a:rPr>
              <a:t>RSA </a:t>
            </a:r>
            <a:r>
              <a:rPr lang="ru-RU" sz="3200" b="1" kern="0" dirty="0" err="1" smtClean="0">
                <a:solidFill>
                  <a:srgbClr val="002060"/>
                </a:solidFill>
                <a:latin typeface="Arial"/>
              </a:rPr>
              <a:t>сертфикатов</a:t>
            </a:r>
            <a:r>
              <a:rPr lang="ru-RU" sz="3200" b="1" kern="0" dirty="0" smtClean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3200" b="1" kern="0" dirty="0" smtClean="0">
                <a:solidFill>
                  <a:srgbClr val="002060"/>
                </a:solidFill>
                <a:latin typeface="Arial"/>
              </a:rPr>
              <a:t>1024 </a:t>
            </a:r>
            <a:r>
              <a:rPr lang="en-US" sz="3200" b="1" kern="0" dirty="0">
                <a:solidFill>
                  <a:srgbClr val="002060"/>
                </a:solidFill>
                <a:latin typeface="Arial"/>
              </a:rPr>
              <a:t>bits</a:t>
            </a:r>
          </a:p>
        </p:txBody>
      </p:sp>
    </p:spTree>
    <p:extLst>
      <p:ext uri="{BB962C8B-B14F-4D97-AF65-F5344CB8AC3E}">
        <p14:creationId xmlns:p14="http://schemas.microsoft.com/office/powerpoint/2010/main" val="47564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Выводы</a:t>
            </a:r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872339197"/>
              </p:ext>
            </p:extLst>
          </p:nvPr>
        </p:nvGraphicFramePr>
        <p:xfrm>
          <a:off x="1115616" y="1124744"/>
          <a:ext cx="75608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65650" y="1484784"/>
            <a:ext cx="9332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 eaLnBrk="0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800" b="1" kern="0" dirty="0" smtClean="0">
                <a:solidFill>
                  <a:srgbClr val="002060"/>
                </a:solidFill>
                <a:latin typeface="Arial"/>
              </a:rPr>
              <a:t> </a:t>
            </a:r>
            <a:endParaRPr lang="en-US" sz="4800" b="1" kern="0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5649" y="5085184"/>
            <a:ext cx="9332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 eaLnBrk="0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800" b="1" kern="0" dirty="0" smtClean="0">
                <a:solidFill>
                  <a:srgbClr val="002060"/>
                </a:solidFill>
                <a:latin typeface="Arial"/>
              </a:rPr>
              <a:t> </a:t>
            </a:r>
            <a:endParaRPr lang="en-US" sz="4800" b="1" kern="0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1505" y="3068960"/>
            <a:ext cx="9332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 eaLnBrk="0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800" b="1" kern="0" dirty="0" smtClean="0">
                <a:solidFill>
                  <a:srgbClr val="002060"/>
                </a:solidFill>
                <a:latin typeface="Arial"/>
              </a:rPr>
              <a:t> </a:t>
            </a:r>
            <a:endParaRPr lang="en-US" sz="4800" b="1" kern="0" dirty="0">
              <a:solidFill>
                <a:srgbClr val="00206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34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sz="2800" dirty="0" smtClean="0"/>
              <a:t>Вопросы?</a:t>
            </a:r>
            <a:endParaRPr lang="en-US" sz="2800" dirty="0"/>
          </a:p>
        </p:txBody>
      </p:sp>
      <p:sp>
        <p:nvSpPr>
          <p:cNvPr id="12292" name="Подзаголовок 2"/>
          <p:cNvSpPr txBox="1">
            <a:spLocks/>
          </p:cNvSpPr>
          <p:nvPr/>
        </p:nvSpPr>
        <p:spPr bwMode="auto">
          <a:xfrm>
            <a:off x="179388" y="1052513"/>
            <a:ext cx="8713787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/>
            <a:endParaRPr lang="ru-RU" sz="2000" b="1"/>
          </a:p>
          <a:p>
            <a:pPr lvl="1"/>
            <a:endParaRPr lang="ru-RU" sz="2000" b="1"/>
          </a:p>
        </p:txBody>
      </p:sp>
      <p:sp>
        <p:nvSpPr>
          <p:cNvPr id="12293" name="Подзаголовок 2"/>
          <p:cNvSpPr txBox="1">
            <a:spLocks/>
          </p:cNvSpPr>
          <p:nvPr/>
        </p:nvSpPr>
        <p:spPr bwMode="auto">
          <a:xfrm>
            <a:off x="179388" y="1628775"/>
            <a:ext cx="87852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/>
          <a:lstStyle/>
          <a:p>
            <a:pPr marL="88900" lvl="1" algn="ctr">
              <a:buClr>
                <a:srgbClr val="006C64"/>
              </a:buClr>
              <a:buSzPct val="100000"/>
            </a:pPr>
            <a:endParaRPr lang="en-US" sz="2400" b="1" u="sng" dirty="0"/>
          </a:p>
          <a:p>
            <a:pPr marL="88900" lvl="1" algn="ctr">
              <a:buClr>
                <a:srgbClr val="006C64"/>
              </a:buClr>
              <a:buSzPct val="100000"/>
            </a:pPr>
            <a:r>
              <a:rPr lang="ru-RU" sz="2400" b="1"/>
              <a:t>Email:</a:t>
            </a:r>
            <a:r>
              <a:rPr lang="en-US" sz="2400" b="1" dirty="0"/>
              <a:t> </a:t>
            </a:r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dirty="0">
              <a:hlinkClick r:id="rId3"/>
            </a:endParaRPr>
          </a:p>
          <a:p>
            <a:pPr marL="88900" lvl="1" algn="ctr">
              <a:buClr>
                <a:srgbClr val="006C64"/>
              </a:buClr>
              <a:buSzPct val="100000"/>
            </a:pPr>
            <a:r>
              <a:rPr lang="en-US" sz="3400" b="1" u="sng" dirty="0" err="1">
                <a:hlinkClick r:id="rId3"/>
              </a:rPr>
              <a:t>beldmit@tcinet.ru</a:t>
            </a:r>
            <a:endParaRPr lang="en-US" sz="3400" b="1" u="sng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u="sng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u="sng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u="sng" dirty="0"/>
          </a:p>
          <a:p>
            <a:pPr marL="88900" lvl="1">
              <a:buClr>
                <a:srgbClr val="006C64"/>
              </a:buClr>
              <a:buSzPct val="100000"/>
            </a:pPr>
            <a:endParaRPr lang="ru-RU" sz="2400" b="1" dirty="0"/>
          </a:p>
          <a:p>
            <a:pPr marL="88900" lvl="1">
              <a:buClr>
                <a:srgbClr val="006C64"/>
              </a:buClr>
              <a:buSzPct val="100000"/>
            </a:pPr>
            <a:endParaRPr lang="ru-RU" sz="2400" b="1" dirty="0"/>
          </a:p>
          <a:p>
            <a:pPr marL="88900" lvl="1"/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dirty="0"/>
              <a:t>TLS: </a:t>
            </a:r>
            <a:r>
              <a:rPr lang="ru-RU" sz="2800" dirty="0" smtClean="0"/>
              <a:t>история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1628800"/>
            <a:ext cx="7128792" cy="2712715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1000" dirty="0">
              <a:solidFill>
                <a:schemeClr val="tx1"/>
              </a:solidFill>
            </a:endParaRPr>
          </a:p>
        </p:txBody>
      </p:sp>
      <p:pic>
        <p:nvPicPr>
          <p:cNvPr id="7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134496918"/>
              </p:ext>
            </p:extLst>
          </p:nvPr>
        </p:nvGraphicFramePr>
        <p:xfrm>
          <a:off x="323528" y="1700808"/>
          <a:ext cx="4661927" cy="3264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95536" y="5589240"/>
            <a:ext cx="6774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Источник</a:t>
            </a:r>
            <a:r>
              <a:rPr lang="en-US" b="1" dirty="0" smtClean="0"/>
              <a:t>: </a:t>
            </a:r>
            <a:r>
              <a:rPr lang="en-US" b="1" dirty="0" smtClean="0">
                <a:hlinkClick r:id="rId9"/>
              </a:rPr>
              <a:t>https</a:t>
            </a:r>
            <a:r>
              <a:rPr lang="en-US" b="1" dirty="0">
                <a:hlinkClick r:id="rId9"/>
              </a:rPr>
              <a:t>://www.trustworthyinternet.org/ssl-pulse/</a:t>
            </a:r>
            <a:endParaRPr lang="en-US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556792"/>
            <a:ext cx="401652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72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Уязвимости 2014-2015</a:t>
            </a:r>
            <a:endParaRPr lang="ru-RU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charset="0"/>
              </a:rPr>
              <a:t>    </a:t>
            </a:r>
            <a:endParaRPr lang="ru-RU" dirty="0">
              <a:solidFill>
                <a:srgbClr val="2045AE"/>
              </a:solidFill>
              <a:latin typeface="Arial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912" y="932926"/>
            <a:ext cx="2736303" cy="324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941" y="3041425"/>
            <a:ext cx="3024336" cy="3284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51520" y="1196752"/>
            <a:ext cx="612068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002060"/>
                </a:solidFill>
              </a:rPr>
              <a:t>Heartbleed</a:t>
            </a:r>
            <a:endParaRPr lang="en-US" sz="3600" b="1" dirty="0">
              <a:solidFill>
                <a:srgbClr val="002060"/>
              </a:solidFill>
              <a:latin typeface="Arial"/>
            </a:endParaRPr>
          </a:p>
          <a:p>
            <a:pPr marL="571500" indent="-5715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002060"/>
                </a:solidFill>
                <a:latin typeface="Arial"/>
              </a:rPr>
              <a:t>POODLE</a:t>
            </a:r>
          </a:p>
          <a:p>
            <a:pPr marL="571500" indent="-5715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002060"/>
                </a:solidFill>
                <a:latin typeface="Arial"/>
              </a:rPr>
              <a:t>FREAK</a:t>
            </a:r>
          </a:p>
          <a:p>
            <a:pPr marL="571500" indent="-5715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600" b="1" dirty="0" err="1">
                <a:solidFill>
                  <a:srgbClr val="002060"/>
                </a:solidFill>
                <a:latin typeface="Arial"/>
              </a:rPr>
              <a:t>LogJam</a:t>
            </a:r>
            <a:endParaRPr lang="en-US" sz="3600" b="1" dirty="0">
              <a:solidFill>
                <a:srgbClr val="002060"/>
              </a:solidFill>
              <a:latin typeface="Arial"/>
            </a:endParaRPr>
          </a:p>
          <a:p>
            <a:endParaRPr lang="en-US" sz="4000" b="1" dirty="0">
              <a:solidFill>
                <a:srgbClr val="002060"/>
              </a:solidFill>
              <a:latin typeface="Arial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Arial"/>
              </a:rPr>
              <a:t>  </a:t>
            </a:r>
            <a:r>
              <a:rPr lang="ru-RU" sz="3600" b="1" dirty="0" smtClean="0">
                <a:solidFill>
                  <a:srgbClr val="002060"/>
                </a:solidFill>
                <a:latin typeface="Arial"/>
              </a:rPr>
              <a:t>Продолжение следует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</a:rPr>
              <a:t>…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9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Старые алгоритмы</a:t>
            </a:r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628800"/>
            <a:ext cx="75608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eaLnBrk="0" hangingPunc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600" b="1" kern="0" dirty="0">
                <a:solidFill>
                  <a:srgbClr val="002060"/>
                </a:solidFill>
                <a:latin typeface="Arial"/>
              </a:rPr>
              <a:t>SHA1 </a:t>
            </a:r>
            <a:r>
              <a:rPr lang="ru-RU" sz="3600" b="1" kern="0" dirty="0" smtClean="0">
                <a:solidFill>
                  <a:srgbClr val="002060"/>
                </a:solidFill>
                <a:latin typeface="Arial"/>
              </a:rPr>
              <a:t>устаревает</a:t>
            </a:r>
            <a:endParaRPr lang="en-US" sz="2400" b="1" kern="0" dirty="0" smtClean="0">
              <a:solidFill>
                <a:srgbClr val="002060"/>
              </a:solidFill>
              <a:latin typeface="Arial"/>
            </a:endParaRPr>
          </a:p>
          <a:p>
            <a:pPr marL="1028700" lvl="1" indent="-571500" eaLnBrk="0" hangingPunc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b="1" kern="0" dirty="0" err="1" smtClean="0">
                <a:solidFill>
                  <a:srgbClr val="002060"/>
                </a:solidFill>
                <a:latin typeface="Arial"/>
              </a:rPr>
              <a:t>Freestart</a:t>
            </a:r>
            <a:r>
              <a:rPr lang="en-US" sz="2400" b="1" kern="0" dirty="0" smtClean="0">
                <a:solidFill>
                  <a:srgbClr val="002060"/>
                </a:solidFill>
                <a:latin typeface="Arial"/>
              </a:rPr>
              <a:t> collision</a:t>
            </a:r>
          </a:p>
          <a:p>
            <a:pPr marL="571500" lvl="0" indent="-571500" eaLnBrk="0" hangingPunc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600" b="1" kern="0" dirty="0" smtClean="0">
                <a:solidFill>
                  <a:srgbClr val="002060"/>
                </a:solidFill>
                <a:latin typeface="Arial"/>
              </a:rPr>
              <a:t>RC4 </a:t>
            </a:r>
            <a:r>
              <a:rPr lang="ru-RU" sz="3600" b="1" kern="0" dirty="0" smtClean="0">
                <a:solidFill>
                  <a:srgbClr val="002060"/>
                </a:solidFill>
                <a:latin typeface="Arial"/>
              </a:rPr>
              <a:t>уже устарел</a:t>
            </a:r>
            <a:endParaRPr lang="en-US" sz="3600" b="1" kern="0" dirty="0" smtClean="0">
              <a:solidFill>
                <a:srgbClr val="002060"/>
              </a:solidFill>
              <a:latin typeface="Arial"/>
            </a:endParaRPr>
          </a:p>
          <a:p>
            <a:pPr lvl="0" algn="ctr" eaLnBrk="0" hangingPunc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Clr>
                <a:srgbClr val="3DC5C5"/>
              </a:buClr>
            </a:pPr>
            <a:endParaRPr lang="en-US" sz="3200" b="1" kern="0" dirty="0">
              <a:solidFill>
                <a:srgbClr val="002060"/>
              </a:solidFill>
              <a:latin typeface="Arial"/>
            </a:endParaRPr>
          </a:p>
          <a:p>
            <a:pPr lvl="0" eaLnBrk="0" hangingPunc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Clr>
                <a:srgbClr val="3DC5C5"/>
              </a:buClr>
            </a:pPr>
            <a:r>
              <a:rPr lang="en-US" sz="3600" b="1" kern="0" dirty="0">
                <a:solidFill>
                  <a:srgbClr val="C00000"/>
                </a:solidFill>
                <a:latin typeface="Arial"/>
              </a:rPr>
              <a:t>1024-bit RSA </a:t>
            </a:r>
            <a:r>
              <a:rPr lang="ru-RU" sz="3600" b="1" kern="0" dirty="0" smtClean="0">
                <a:solidFill>
                  <a:srgbClr val="C00000"/>
                </a:solidFill>
                <a:latin typeface="Arial"/>
              </a:rPr>
              <a:t>недостаточно</a:t>
            </a:r>
            <a:r>
              <a:rPr lang="en-US" sz="3600" b="1" kern="0" dirty="0" smtClean="0">
                <a:solidFill>
                  <a:srgbClr val="C00000"/>
                </a:solidFill>
                <a:latin typeface="Arial"/>
              </a:rPr>
              <a:t>!</a:t>
            </a:r>
            <a:endParaRPr lang="en-US" sz="3600" b="1" kern="0" dirty="0">
              <a:solidFill>
                <a:srgbClr val="C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65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Новые алгоритмы</a:t>
            </a:r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340768"/>
            <a:ext cx="7056784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eaLnBrk="0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600" b="1" kern="0" dirty="0" smtClean="0">
                <a:solidFill>
                  <a:srgbClr val="002060"/>
                </a:solidFill>
                <a:latin typeface="Arial"/>
              </a:rPr>
              <a:t>Эллиптические кривые</a:t>
            </a:r>
            <a:endParaRPr lang="en-US" sz="3600" b="1" kern="0" dirty="0">
              <a:solidFill>
                <a:srgbClr val="002060"/>
              </a:solidFill>
              <a:latin typeface="Arial"/>
            </a:endParaRPr>
          </a:p>
          <a:p>
            <a:pPr marL="571500" lvl="0" indent="-571500" eaLnBrk="0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600" b="1" kern="0" dirty="0" smtClean="0">
                <a:solidFill>
                  <a:srgbClr val="002060"/>
                </a:solidFill>
                <a:latin typeface="Arial"/>
              </a:rPr>
              <a:t>Кривые Эдвардса</a:t>
            </a:r>
            <a:endParaRPr lang="en-US" sz="3600" b="1" kern="0" dirty="0">
              <a:solidFill>
                <a:srgbClr val="002060"/>
              </a:solidFill>
              <a:latin typeface="Arial"/>
            </a:endParaRPr>
          </a:p>
          <a:p>
            <a:pPr marL="571500" lvl="0" indent="-571500" eaLnBrk="0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600" b="1" kern="0" dirty="0">
                <a:solidFill>
                  <a:srgbClr val="002060"/>
                </a:solidFill>
                <a:latin typeface="Arial"/>
              </a:rPr>
              <a:t>Perfect Forward Secrecy</a:t>
            </a:r>
          </a:p>
          <a:p>
            <a:pPr marL="571500" lvl="0" indent="-571500" eaLnBrk="0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600" b="1" kern="0" dirty="0">
                <a:solidFill>
                  <a:srgbClr val="002060"/>
                </a:solidFill>
                <a:latin typeface="Arial"/>
              </a:rPr>
              <a:t>ChaCha20</a:t>
            </a:r>
          </a:p>
          <a:p>
            <a:pPr marL="571500" lvl="0" indent="-571500" eaLnBrk="0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600" b="1" kern="0" dirty="0">
                <a:solidFill>
                  <a:srgbClr val="002060"/>
                </a:solidFill>
                <a:latin typeface="Arial"/>
              </a:rPr>
              <a:t>Poly1305</a:t>
            </a:r>
          </a:p>
          <a:p>
            <a:pPr marL="571500" lvl="0" indent="-571500" eaLnBrk="0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600" b="1" kern="0" dirty="0">
                <a:solidFill>
                  <a:srgbClr val="002060"/>
                </a:solidFill>
                <a:latin typeface="Arial"/>
              </a:rPr>
              <a:t>Certificate transparency</a:t>
            </a:r>
          </a:p>
        </p:txBody>
      </p:sp>
    </p:spTree>
    <p:extLst>
      <p:ext uri="{BB962C8B-B14F-4D97-AF65-F5344CB8AC3E}">
        <p14:creationId xmlns:p14="http://schemas.microsoft.com/office/powerpoint/2010/main" val="90349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Зашифруемся!</a:t>
            </a:r>
            <a:endParaRPr lang="ru-RU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340768"/>
            <a:ext cx="8064896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eaLnBrk="0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kern="0" dirty="0" smtClean="0">
                <a:solidFill>
                  <a:srgbClr val="002060"/>
                </a:solidFill>
                <a:latin typeface="Arial"/>
              </a:rPr>
              <a:t>Растёт доля шифрованного трафика</a:t>
            </a:r>
            <a:endParaRPr lang="en-US" sz="2800" b="1" kern="0" dirty="0">
              <a:solidFill>
                <a:srgbClr val="002060"/>
              </a:solidFill>
              <a:latin typeface="Arial"/>
            </a:endParaRPr>
          </a:p>
          <a:p>
            <a:pPr marL="571500" lvl="0" indent="-571500" eaLnBrk="0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kern="0" dirty="0" smtClean="0">
                <a:solidFill>
                  <a:srgbClr val="002060"/>
                </a:solidFill>
                <a:latin typeface="Arial"/>
              </a:rPr>
              <a:t>Новые протоколы подразумевают защиту</a:t>
            </a:r>
            <a:endParaRPr lang="en-US" sz="2800" b="1" kern="0" dirty="0">
              <a:solidFill>
                <a:srgbClr val="002060"/>
              </a:solidFill>
              <a:latin typeface="Arial"/>
            </a:endParaRPr>
          </a:p>
          <a:p>
            <a:pPr marL="571500" lvl="0" indent="-571500" eaLnBrk="0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kern="0" dirty="0" err="1" smtClean="0">
                <a:solidFill>
                  <a:srgbClr val="002060"/>
                </a:solidFill>
                <a:latin typeface="Arial"/>
              </a:rPr>
              <a:t>Хостеры</a:t>
            </a:r>
            <a:r>
              <a:rPr lang="ru-RU" sz="2800" b="1" kern="0" dirty="0" smtClean="0">
                <a:solidFill>
                  <a:srgbClr val="002060"/>
                </a:solidFill>
                <a:latin typeface="Arial"/>
              </a:rPr>
              <a:t> включают </a:t>
            </a:r>
            <a:r>
              <a:rPr lang="en-US" sz="2800" b="1" kern="0" dirty="0" smtClean="0">
                <a:solidFill>
                  <a:srgbClr val="002060"/>
                </a:solidFill>
                <a:latin typeface="Arial"/>
              </a:rPr>
              <a:t>TLS </a:t>
            </a:r>
            <a:r>
              <a:rPr lang="ru-RU" sz="2800" b="1" kern="0" dirty="0" smtClean="0">
                <a:solidFill>
                  <a:srgbClr val="002060"/>
                </a:solidFill>
                <a:latin typeface="Arial"/>
              </a:rPr>
              <a:t>по умолчанию</a:t>
            </a:r>
            <a:r>
              <a:rPr lang="en-US" sz="2800" b="1" kern="0" dirty="0" smtClean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2800" b="1" i="1" kern="0" dirty="0" smtClean="0">
                <a:solidFill>
                  <a:srgbClr val="002060"/>
                </a:solidFill>
                <a:latin typeface="Arial"/>
              </a:rPr>
              <a:t>(Universal SSL)</a:t>
            </a:r>
            <a:endParaRPr lang="en-US" sz="2800" b="1" i="1" kern="0" dirty="0">
              <a:solidFill>
                <a:srgbClr val="002060"/>
              </a:solidFill>
              <a:latin typeface="Arial"/>
            </a:endParaRPr>
          </a:p>
          <a:p>
            <a:pPr marL="571500" lvl="0" indent="-571500" eaLnBrk="0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b="1" kern="0" dirty="0">
                <a:solidFill>
                  <a:srgbClr val="002060"/>
                </a:solidFill>
                <a:latin typeface="Arial"/>
              </a:rPr>
              <a:t>DNS </a:t>
            </a:r>
            <a:r>
              <a:rPr lang="ru-RU" sz="2800" b="1" kern="0" dirty="0" smtClean="0">
                <a:solidFill>
                  <a:srgbClr val="002060"/>
                </a:solidFill>
                <a:latin typeface="Arial"/>
              </a:rPr>
              <a:t>– последний нешифрованный протокол </a:t>
            </a:r>
            <a:br>
              <a:rPr lang="ru-RU" sz="2800" b="1" kern="0" dirty="0" smtClean="0">
                <a:solidFill>
                  <a:srgbClr val="002060"/>
                </a:solidFill>
                <a:latin typeface="Arial"/>
              </a:rPr>
            </a:br>
            <a:r>
              <a:rPr lang="en-US" sz="2800" b="1" i="1" kern="0" dirty="0" smtClean="0">
                <a:solidFill>
                  <a:srgbClr val="002060"/>
                </a:solidFill>
                <a:latin typeface="Arial"/>
              </a:rPr>
              <a:t>RFC </a:t>
            </a:r>
            <a:r>
              <a:rPr lang="en-US" sz="2800" b="1" i="1" kern="0" dirty="0">
                <a:solidFill>
                  <a:srgbClr val="002060"/>
                </a:solidFill>
                <a:latin typeface="Arial"/>
              </a:rPr>
              <a:t>7626</a:t>
            </a:r>
          </a:p>
        </p:txBody>
      </p:sp>
    </p:spTree>
    <p:extLst>
      <p:ext uri="{BB962C8B-B14F-4D97-AF65-F5344CB8AC3E}">
        <p14:creationId xmlns:p14="http://schemas.microsoft.com/office/powerpoint/2010/main" val="320038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</a:t>
            </a:r>
            <a:r>
              <a:rPr lang="ru-RU" dirty="0" err="1" smtClean="0"/>
              <a:t>ld</a:t>
            </a:r>
            <a:r>
              <a:rPr lang="en-US" dirty="0" smtClean="0"/>
              <a:t>S</a:t>
            </a:r>
            <a:r>
              <a:rPr lang="ru-RU" dirty="0" err="1" smtClean="0"/>
              <a:t>tat</a:t>
            </a:r>
            <a:endParaRPr lang="ru-RU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2349" y="6105107"/>
            <a:ext cx="5660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Sour</a:t>
            </a:r>
            <a:r>
              <a:rPr lang="ru-RU" b="1" dirty="0"/>
              <a:t>с</a:t>
            </a:r>
            <a:r>
              <a:rPr lang="en-US" b="1" dirty="0"/>
              <a:t>e: </a:t>
            </a:r>
            <a:r>
              <a:rPr lang="en-US" b="1" dirty="0" smtClean="0">
                <a:hlinkClick r:id="rId3"/>
              </a:rPr>
              <a:t>http://statdom.ru/</a:t>
            </a:r>
            <a:r>
              <a:rPr lang="en-US" b="1" dirty="0" smtClean="0"/>
              <a:t> 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1124745"/>
            <a:ext cx="84709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49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</a:t>
            </a:r>
            <a:r>
              <a:rPr lang="ru-RU" dirty="0" err="1" smtClean="0"/>
              <a:t>ld</a:t>
            </a:r>
            <a:r>
              <a:rPr lang="en-US" dirty="0" smtClean="0"/>
              <a:t>S</a:t>
            </a:r>
            <a:r>
              <a:rPr lang="ru-RU" dirty="0" err="1" smtClean="0"/>
              <a:t>tat</a:t>
            </a:r>
            <a:endParaRPr lang="ru-RU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2349" y="6105107"/>
            <a:ext cx="5660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Sour</a:t>
            </a:r>
            <a:r>
              <a:rPr lang="ru-RU" b="1" dirty="0"/>
              <a:t>с</a:t>
            </a:r>
            <a:r>
              <a:rPr lang="en-US" b="1" dirty="0"/>
              <a:t>e: </a:t>
            </a:r>
            <a:r>
              <a:rPr lang="en-US" b="1" dirty="0" smtClean="0">
                <a:hlinkClick r:id="rId3"/>
              </a:rPr>
              <a:t>http://statdom.ru/</a:t>
            </a:r>
            <a:r>
              <a:rPr lang="en-US" b="1" dirty="0" smtClean="0"/>
              <a:t>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133" y="2780928"/>
            <a:ext cx="255649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215" y="1103904"/>
            <a:ext cx="2607410" cy="1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19" y="1103905"/>
            <a:ext cx="5733640" cy="2325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19" y="3645024"/>
            <a:ext cx="568864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482" y="4749619"/>
            <a:ext cx="2556492" cy="172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53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Data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Собрать </a:t>
            </a:r>
            <a:r>
              <a:rPr lang="en-US" dirty="0" smtClean="0"/>
              <a:t>A-</a:t>
            </a:r>
            <a:r>
              <a:rPr lang="ru-RU" dirty="0" smtClean="0"/>
              <a:t>записи</a:t>
            </a:r>
            <a:endParaRPr lang="en-US" dirty="0" smtClean="0"/>
          </a:p>
          <a:p>
            <a:pPr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 Списки хостов по </a:t>
            </a:r>
            <a:r>
              <a:rPr lang="en-US" dirty="0" smtClean="0"/>
              <a:t>IP</a:t>
            </a:r>
          </a:p>
          <a:p>
            <a:pPr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443 </a:t>
            </a:r>
            <a:r>
              <a:rPr lang="ru-RU" dirty="0" smtClean="0"/>
              <a:t>порт</a:t>
            </a:r>
            <a:endParaRPr lang="en-US" dirty="0" smtClean="0"/>
          </a:p>
          <a:p>
            <a:pPr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Соединяемся…</a:t>
            </a:r>
            <a:endParaRPr lang="en-US" dirty="0" smtClean="0"/>
          </a:p>
          <a:p>
            <a:pPr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… и </a:t>
            </a:r>
            <a:r>
              <a:rPr lang="ru-RU" smtClean="0"/>
              <a:t>проверяем сертификат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+++cdb2004c007l">
  <a:themeElements>
    <a:clrScheme name="sample 3">
      <a:dk1>
        <a:srgbClr val="000066"/>
      </a:dk1>
      <a:lt1>
        <a:srgbClr val="FFFFFF"/>
      </a:lt1>
      <a:dk2>
        <a:srgbClr val="50A834"/>
      </a:dk2>
      <a:lt2>
        <a:srgbClr val="B2B2B2"/>
      </a:lt2>
      <a:accent1>
        <a:srgbClr val="2045AE"/>
      </a:accent1>
      <a:accent2>
        <a:srgbClr val="FF9933"/>
      </a:accent2>
      <a:accent3>
        <a:srgbClr val="FFFFFF"/>
      </a:accent3>
      <a:accent4>
        <a:srgbClr val="000056"/>
      </a:accent4>
      <a:accent5>
        <a:srgbClr val="ABB0D3"/>
      </a:accent5>
      <a:accent6>
        <a:srgbClr val="E78A2D"/>
      </a:accent6>
      <a:hlink>
        <a:srgbClr val="3DC5C5"/>
      </a:hlink>
      <a:folHlink>
        <a:srgbClr val="6B41B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C1A37"/>
        </a:dk1>
        <a:lt1>
          <a:srgbClr val="FFFFFF"/>
        </a:lt1>
        <a:dk2>
          <a:srgbClr val="FFFFE7"/>
        </a:dk2>
        <a:lt2>
          <a:srgbClr val="B2B2B2"/>
        </a:lt2>
        <a:accent1>
          <a:srgbClr val="C06C98"/>
        </a:accent1>
        <a:accent2>
          <a:srgbClr val="FF9966"/>
        </a:accent2>
        <a:accent3>
          <a:srgbClr val="FFFFFF"/>
        </a:accent3>
        <a:accent4>
          <a:srgbClr val="40142D"/>
        </a:accent4>
        <a:accent5>
          <a:srgbClr val="DCBACA"/>
        </a:accent5>
        <a:accent6>
          <a:srgbClr val="E78A5C"/>
        </a:accent6>
        <a:hlink>
          <a:srgbClr val="BD6D45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2879B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ACBED4"/>
        </a:accent5>
        <a:accent6>
          <a:srgbClr val="008AB9"/>
        </a:accent6>
        <a:hlink>
          <a:srgbClr val="A9683B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0A834"/>
        </a:dk2>
        <a:lt2>
          <a:srgbClr val="B2B2B2"/>
        </a:lt2>
        <a:accent1>
          <a:srgbClr val="2045AE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BB0D3"/>
        </a:accent5>
        <a:accent6>
          <a:srgbClr val="E78A2D"/>
        </a:accent6>
        <a:hlink>
          <a:srgbClr val="3DC5C5"/>
        </a:hlink>
        <a:folHlink>
          <a:srgbClr val="6B41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+++cdb2004c007l</Template>
  <TotalTime>16819</TotalTime>
  <Words>256</Words>
  <Application>Microsoft Office PowerPoint</Application>
  <PresentationFormat>Экран (4:3)</PresentationFormat>
  <Paragraphs>101</Paragraphs>
  <Slides>17</Slides>
  <Notes>14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+++cdb2004c007l</vt:lpstr>
      <vt:lpstr>TLS: ещё одна статистика </vt:lpstr>
      <vt:lpstr>TLS: история</vt:lpstr>
      <vt:lpstr>Уязвимости 2014-2015</vt:lpstr>
      <vt:lpstr>Старые алгоритмы</vt:lpstr>
      <vt:lpstr>Новые алгоритмы</vt:lpstr>
      <vt:lpstr>Зашифруемся!</vt:lpstr>
      <vt:lpstr>TldStat</vt:lpstr>
      <vt:lpstr>TldStat</vt:lpstr>
      <vt:lpstr>Collecting Data</vt:lpstr>
      <vt:lpstr>Overall statistics</vt:lpstr>
      <vt:lpstr>.RU – общая статистика</vt:lpstr>
      <vt:lpstr>.RU statistics</vt:lpstr>
      <vt:lpstr>.RU - алгоритмы</vt:lpstr>
      <vt:lpstr>.RU statistics</vt:lpstr>
      <vt:lpstr>Интересные факты</vt:lpstr>
      <vt:lpstr>Выводы</vt:lpstr>
      <vt:lpstr>Вопросы?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Marina Nikerova</dc:creator>
  <cp:lastModifiedBy>Belyavskyi</cp:lastModifiedBy>
  <cp:revision>861</cp:revision>
  <dcterms:created xsi:type="dcterms:W3CDTF">2010-06-09T14:17:01Z</dcterms:created>
  <dcterms:modified xsi:type="dcterms:W3CDTF">2015-10-19T08:36:18Z</dcterms:modified>
</cp:coreProperties>
</file>