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411"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F6271B6F-9486-4B2D-8B59-09F4EC9CE17F}" type="datetimeFigureOut">
              <a:rPr lang="en-US"/>
              <a:pPr>
                <a:defRPr/>
              </a:pPr>
              <a:t>9/2/2015</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a:lvl1pPr>
          </a:lstStyle>
          <a:p>
            <a:fld id="{2516B16E-9FA8-4E85-AADD-AA7C4E62A050}" type="slidenum">
              <a:rPr lang="en-US" altLang="en-US"/>
              <a:pPr/>
              <a:t>‹#›</a:t>
            </a:fld>
            <a:endParaRPr lang="en-US" altLang="en-US"/>
          </a:p>
        </p:txBody>
      </p:sp>
    </p:spTree>
    <p:extLst>
      <p:ext uri="{BB962C8B-B14F-4D97-AF65-F5344CB8AC3E}">
        <p14:creationId xmlns:p14="http://schemas.microsoft.com/office/powerpoint/2010/main" val="229152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7F292E7-82E4-4BAF-8709-D73D5FEAD5A4}" type="datetimeFigureOut">
              <a:rPr lang="en-US"/>
              <a:pPr>
                <a:defRPr/>
              </a:pPr>
              <a:t>9/2/2015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C70AC530-39D7-4FEC-BFEB-0A25A9148825}" type="slidenum">
              <a:rPr lang="en-US" altLang="en-US"/>
              <a:pPr/>
              <a:t>‹#›</a:t>
            </a:fld>
            <a:endParaRPr lang="en-US" altLang="en-US"/>
          </a:p>
        </p:txBody>
      </p:sp>
    </p:spTree>
    <p:extLst>
      <p:ext uri="{BB962C8B-B14F-4D97-AF65-F5344CB8AC3E}">
        <p14:creationId xmlns:p14="http://schemas.microsoft.com/office/powerpoint/2010/main" val="1040690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62E23B9-DA0F-4EBD-A8FA-DD46827B54C5}" type="datetimeFigureOut">
              <a:rPr lang="en-US"/>
              <a:pPr>
                <a:defRPr/>
              </a:pPr>
              <a:t>9/2/2015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E520294C-E5D8-44C8-B262-6B0AF505AFE1}" type="slidenum">
              <a:rPr lang="en-US" altLang="en-US"/>
              <a:pPr/>
              <a:t>‹#›</a:t>
            </a:fld>
            <a:endParaRPr lang="en-US" altLang="en-US"/>
          </a:p>
        </p:txBody>
      </p:sp>
    </p:spTree>
    <p:extLst>
      <p:ext uri="{BB962C8B-B14F-4D97-AF65-F5344CB8AC3E}">
        <p14:creationId xmlns:p14="http://schemas.microsoft.com/office/powerpoint/2010/main" val="346716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52232B1-7CB4-401E-A6EC-F5B602D4CF73}" type="datetimeFigureOut">
              <a:rPr lang="en-US"/>
              <a:pPr>
                <a:defRPr/>
              </a:pPr>
              <a:t>9/2/2015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DF875725-ABEC-4705-8D50-BA25D87D67BA}" type="slidenum">
              <a:rPr lang="en-US" altLang="en-US"/>
              <a:pPr/>
              <a:t>‹#›</a:t>
            </a:fld>
            <a:endParaRPr lang="en-US" altLang="en-US"/>
          </a:p>
        </p:txBody>
      </p:sp>
    </p:spTree>
    <p:extLst>
      <p:ext uri="{BB962C8B-B14F-4D97-AF65-F5344CB8AC3E}">
        <p14:creationId xmlns:p14="http://schemas.microsoft.com/office/powerpoint/2010/main" val="1248089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45045707-F16A-42C9-8881-851BEF5FE088}" type="datetimeFigureOut">
              <a:rPr lang="en-US"/>
              <a:pPr>
                <a:defRPr/>
              </a:pPr>
              <a:t>9/2/2015</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DE917F6B-E209-47CE-81A4-F52B3E034E17}" type="slidenum">
              <a:rPr lang="en-US" altLang="en-US"/>
              <a:pPr/>
              <a:t>‹#›</a:t>
            </a:fld>
            <a:endParaRPr lang="en-US" altLang="en-US"/>
          </a:p>
        </p:txBody>
      </p:sp>
    </p:spTree>
    <p:extLst>
      <p:ext uri="{BB962C8B-B14F-4D97-AF65-F5344CB8AC3E}">
        <p14:creationId xmlns:p14="http://schemas.microsoft.com/office/powerpoint/2010/main" val="2389765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19EEE72-F91C-4B39-85E7-2268A26DA12C}" type="datetimeFigureOut">
              <a:rPr lang="en-US"/>
              <a:pPr>
                <a:defRPr/>
              </a:pPr>
              <a:t>9/2/2015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EAAC376F-3DB4-40FF-854A-C79394C0D960}" type="slidenum">
              <a:rPr lang="en-US" altLang="en-US"/>
              <a:pPr/>
              <a:t>‹#›</a:t>
            </a:fld>
            <a:endParaRPr lang="en-US" altLang="en-US"/>
          </a:p>
        </p:txBody>
      </p:sp>
    </p:spTree>
    <p:extLst>
      <p:ext uri="{BB962C8B-B14F-4D97-AF65-F5344CB8AC3E}">
        <p14:creationId xmlns:p14="http://schemas.microsoft.com/office/powerpoint/2010/main" val="174179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12B794E0-33ED-4598-A3E7-00F4CD81F611}" type="datetimeFigureOut">
              <a:rPr lang="en-US"/>
              <a:pPr>
                <a:defRPr/>
              </a:pPr>
              <a:t>9/2/2015</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540A8FFB-93C3-481A-BC8D-0E587E081CB1}" type="slidenum">
              <a:rPr lang="en-US" altLang="en-US"/>
              <a:pPr/>
              <a:t>‹#›</a:t>
            </a:fld>
            <a:endParaRPr lang="en-US" altLang="en-US"/>
          </a:p>
        </p:txBody>
      </p:sp>
    </p:spTree>
    <p:extLst>
      <p:ext uri="{BB962C8B-B14F-4D97-AF65-F5344CB8AC3E}">
        <p14:creationId xmlns:p14="http://schemas.microsoft.com/office/powerpoint/2010/main" val="3770005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B8DF258-88E3-4550-9B82-B8E130A02A7A}" type="datetimeFigureOut">
              <a:rPr lang="en-US"/>
              <a:pPr>
                <a:defRPr/>
              </a:pPr>
              <a:t>9/2/2015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B11CA4F2-D875-420A-B24E-79820A3B5586}" type="slidenum">
              <a:rPr lang="en-US" altLang="en-US"/>
              <a:pPr/>
              <a:t>‹#›</a:t>
            </a:fld>
            <a:endParaRPr lang="en-US" altLang="en-US"/>
          </a:p>
        </p:txBody>
      </p:sp>
    </p:spTree>
    <p:extLst>
      <p:ext uri="{BB962C8B-B14F-4D97-AF65-F5344CB8AC3E}">
        <p14:creationId xmlns:p14="http://schemas.microsoft.com/office/powerpoint/2010/main" val="350948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50AA1DE-E6C0-44EB-B2E0-6D08AA200EC7}" type="datetimeFigureOut">
              <a:rPr lang="en-US"/>
              <a:pPr>
                <a:defRPr/>
              </a:pPr>
              <a:t>9/2/2015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4542A4D4-0A7B-4885-A300-BE7584FFBE01}" type="slidenum">
              <a:rPr lang="en-US" altLang="en-US"/>
              <a:pPr/>
              <a:t>‹#›</a:t>
            </a:fld>
            <a:endParaRPr lang="en-US" altLang="en-US"/>
          </a:p>
        </p:txBody>
      </p:sp>
    </p:spTree>
    <p:extLst>
      <p:ext uri="{BB962C8B-B14F-4D97-AF65-F5344CB8AC3E}">
        <p14:creationId xmlns:p14="http://schemas.microsoft.com/office/powerpoint/2010/main" val="1364003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7B9C72A2-5B10-4A22-BD08-5920249B5F73}" type="datetimeFigureOut">
              <a:rPr lang="en-US"/>
              <a:pPr>
                <a:defRPr/>
              </a:pPr>
              <a:t>9/2/2015</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3F6DAEBE-8178-4BC9-9755-CD465DD1C0D2}" type="slidenum">
              <a:rPr lang="en-US" altLang="en-US"/>
              <a:pPr/>
              <a:t>‹#›</a:t>
            </a:fld>
            <a:endParaRPr lang="en-US" altLang="en-US"/>
          </a:p>
        </p:txBody>
      </p:sp>
    </p:spTree>
    <p:extLst>
      <p:ext uri="{BB962C8B-B14F-4D97-AF65-F5344CB8AC3E}">
        <p14:creationId xmlns:p14="http://schemas.microsoft.com/office/powerpoint/2010/main" val="2149285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F88E1D5A-FED9-4DCD-9208-2B9ED9D5D2A5}" type="datetimeFigureOut">
              <a:rPr lang="en-US"/>
              <a:pPr>
                <a:defRPr/>
              </a:pPr>
              <a:t>9/2/2015</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E937BD83-43B8-4216-B993-9C30D45E3A4D}" type="slidenum">
              <a:rPr lang="en-US" altLang="en-US"/>
              <a:pPr/>
              <a:t>‹#›</a:t>
            </a:fld>
            <a:endParaRPr lang="en-US" altLang="en-US"/>
          </a:p>
        </p:txBody>
      </p:sp>
    </p:spTree>
    <p:extLst>
      <p:ext uri="{BB962C8B-B14F-4D97-AF65-F5344CB8AC3E}">
        <p14:creationId xmlns:p14="http://schemas.microsoft.com/office/powerpoint/2010/main" val="138416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50000">
              <a:srgbClr val="000000"/>
            </a:gs>
            <a:gs pos="100000">
              <a:srgbClr val="3F3F3F"/>
            </a:gs>
          </a:gsLst>
          <a:lin ang="16200000" scaled="1"/>
        </a:gra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pitchFamily="34" charset="0"/>
              </a:defRPr>
            </a:lvl1pPr>
          </a:lstStyle>
          <a:p>
            <a:pPr>
              <a:defRPr/>
            </a:pPr>
            <a:fld id="{CC7065F4-BF5D-48A8-8AEC-89A1C7D91203}" type="datetimeFigureOut">
              <a:rPr lang="en-US"/>
              <a:pPr>
                <a:defRPr/>
              </a:pPr>
              <a:t>9/2/2015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pitchFamily="34" charset="0"/>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Book" pitchFamily="34" charset="0"/>
              </a:defRPr>
            </a:lvl1pPr>
          </a:lstStyle>
          <a:p>
            <a:fld id="{46A2BF53-CBDA-47C2-A9C2-C56E0D036039}"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803" r:id="rId1"/>
    <p:sldLayoutId id="2147483796" r:id="rId2"/>
    <p:sldLayoutId id="2147483804" r:id="rId3"/>
    <p:sldLayoutId id="2147483797" r:id="rId4"/>
    <p:sldLayoutId id="2147483798" r:id="rId5"/>
    <p:sldLayoutId id="2147483799" r:id="rId6"/>
    <p:sldLayoutId id="2147483800" r:id="rId7"/>
    <p:sldLayoutId id="2147483805" r:id="rId8"/>
    <p:sldLayoutId id="2147483806" r:id="rId9"/>
    <p:sldLayoutId id="2147483801" r:id="rId10"/>
    <p:sldLayoutId id="214748380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FEC3AE"/>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B32C16"/>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B32C16"/>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428625" y="428625"/>
            <a:ext cx="8286750"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ZA" altLang="en-US" sz="4000" b="1">
                <a:latin typeface="Calibri" panose="020F0502020204030204" pitchFamily="34" charset="0"/>
              </a:rPr>
              <a:t>Christianity and the Mwenemutapa</a:t>
            </a:r>
          </a:p>
          <a:p>
            <a:pPr eaLnBrk="1" hangingPunct="1"/>
            <a:endParaRPr lang="en-ZA" altLang="en-US">
              <a:latin typeface="Calibri" panose="020F0502020204030204" pitchFamily="34" charset="0"/>
            </a:endParaRPr>
          </a:p>
          <a:p>
            <a:pPr eaLnBrk="1" hangingPunct="1"/>
            <a:r>
              <a:rPr lang="en-ZA" altLang="en-US" sz="2000">
                <a:latin typeface="Calibri" panose="020F0502020204030204" pitchFamily="34" charset="0"/>
              </a:rPr>
              <a:t>In 1561, Fr Gonçalo da Silveira, a Portuguese Jesuit missionary managed to make his way into the Mwenemutapa's court and convert him to Christianity.</a:t>
            </a:r>
            <a:endParaRPr lang="en-ZA" altLang="en-US" sz="2000" baseline="30000">
              <a:latin typeface="Calibri" panose="020F0502020204030204" pitchFamily="34" charset="0"/>
            </a:endParaRPr>
          </a:p>
          <a:p>
            <a:pPr eaLnBrk="1" hangingPunct="1"/>
            <a:endParaRPr lang="en-ZA" altLang="en-US" sz="2000" baseline="30000">
              <a:latin typeface="Calibri" panose="020F0502020204030204" pitchFamily="34" charset="0"/>
            </a:endParaRPr>
          </a:p>
          <a:p>
            <a:pPr eaLnBrk="1" hangingPunct="1"/>
            <a:r>
              <a:rPr lang="en-ZA" altLang="en-US" sz="2000">
                <a:latin typeface="Calibri" panose="020F0502020204030204" pitchFamily="34" charset="0"/>
              </a:rPr>
              <a:t>This did not go down well with the Muslim merchants in the capital, and they persuaded the king to kill the Jesuit only a few days after the former's baptism. This was the excuse the Portuguese needed to penetrate the interior and take control of the gold mines and ivory routes. </a:t>
            </a:r>
          </a:p>
          <a:p>
            <a:pPr eaLnBrk="1" hangingPunct="1"/>
            <a:endParaRPr lang="en-ZA" altLang="en-US" sz="2000">
              <a:latin typeface="Calibri" panose="020F0502020204030204" pitchFamily="34" charset="0"/>
            </a:endParaRPr>
          </a:p>
          <a:p>
            <a:pPr eaLnBrk="1" hangingPunct="1"/>
            <a:r>
              <a:rPr lang="en-ZA" altLang="en-US" sz="2000">
                <a:latin typeface="Calibri" panose="020F0502020204030204" pitchFamily="34" charset="0"/>
              </a:rPr>
              <a:t>After a lengthy preparation, an expedition of 1,000 men under Francisco Barreto was launched in 1568. They managed to get as far as the upper Zambezi, but local disease decimated the force. The Portuguese returned to their base in 1572 and took their frustrations out on the Swahili traders, whom they massacred (http://en.wikipedia.org/wiki/Mutapa_Empire).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578">
                                            <p:txEl>
                                              <p:pRg st="2" end="2"/>
                                            </p:txEl>
                                          </p:spTgt>
                                        </p:tgtEl>
                                        <p:attrNameLst>
                                          <p:attrName>style.visibility</p:attrName>
                                        </p:attrNameLst>
                                      </p:cBhvr>
                                      <p:to>
                                        <p:strVal val="visible"/>
                                      </p:to>
                                    </p:set>
                                    <p:animEffect transition="in" filter="blinds(horizontal)">
                                      <p:cBhvr>
                                        <p:cTn id="7" dur="500"/>
                                        <p:tgtEl>
                                          <p:spTgt spid="24578">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578">
                                            <p:txEl>
                                              <p:pRg st="4" end="4"/>
                                            </p:txEl>
                                          </p:spTgt>
                                        </p:tgtEl>
                                        <p:attrNameLst>
                                          <p:attrName>style.visibility</p:attrName>
                                        </p:attrNameLst>
                                      </p:cBhvr>
                                      <p:to>
                                        <p:strVal val="visible"/>
                                      </p:to>
                                    </p:set>
                                    <p:animEffect transition="in" filter="blinds(horizontal)">
                                      <p:cBhvr>
                                        <p:cTn id="12" dur="500"/>
                                        <p:tgtEl>
                                          <p:spTgt spid="24578">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4578">
                                            <p:txEl>
                                              <p:pRg st="6" end="6"/>
                                            </p:txEl>
                                          </p:spTgt>
                                        </p:tgtEl>
                                        <p:attrNameLst>
                                          <p:attrName>style.visibility</p:attrName>
                                        </p:attrNameLst>
                                      </p:cBhvr>
                                      <p:to>
                                        <p:strVal val="visible"/>
                                      </p:to>
                                    </p:set>
                                    <p:animEffect transition="in" filter="blinds(horizontal)">
                                      <p:cBhvr>
                                        <p:cTn id="17" dur="500"/>
                                        <p:tgtEl>
                                          <p:spTgt spid="2457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367</TotalTime>
  <Words>147</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Perpetua</vt:lpstr>
      <vt:lpstr>Wingdings 2</vt:lpstr>
      <vt:lpstr>Equity</vt:lpstr>
      <vt:lpstr>PowerPoint Presentation</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David Freitas</cp:lastModifiedBy>
  <cp:revision>14</cp:revision>
  <dcterms:created xsi:type="dcterms:W3CDTF">2011-05-19T13:05:02Z</dcterms:created>
  <dcterms:modified xsi:type="dcterms:W3CDTF">2015-09-02T21:01:11Z</dcterms:modified>
</cp:coreProperties>
</file>