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256" r:id="rId2"/>
    <p:sldId id="275" r:id="rId3"/>
    <p:sldId id="279" r:id="rId4"/>
    <p:sldId id="278" r:id="rId5"/>
    <p:sldId id="277" r:id="rId6"/>
    <p:sldId id="276" r:id="rId7"/>
    <p:sldId id="280" r:id="rId8"/>
    <p:sldId id="281" r:id="rId9"/>
    <p:sldId id="282" r:id="rId10"/>
    <p:sldId id="270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2A05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0" autoAdjust="0"/>
    <p:restoredTop sz="90929"/>
  </p:normalViewPr>
  <p:slideViewPr>
    <p:cSldViewPr>
      <p:cViewPr varScale="1">
        <p:scale>
          <a:sx n="70" d="100"/>
          <a:sy n="70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04A4FBD-F783-49D9-A9CF-95DA6F05CB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AB6CA3-B1AD-4281-B991-A5B7EC397A6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1A7848-9E1D-4DFE-A20F-785D31A16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73CD6-1155-4717-94DC-267A57BAC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4FA4F-896F-4A18-8A2D-B763204CF7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C62D4-C298-4347-A02F-F069F0BF1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C8B3A-04CD-41AD-8756-F4CBEA9B8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CAD64-7CF3-4C54-A1A8-C00E153F6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A67B6-0EE8-46B4-AAD4-4CE664048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4513F-AC01-453F-8DA9-5EF1A2B7F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20DC3-EE81-499A-958F-A5CC7BD15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5F265-869E-4C4A-8D05-0C036A688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DBEE1-C490-4CFC-A02E-B4AE401BE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3077" name="Line 5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3099" name="Group 27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3100" name="Line 28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128" name="Line 56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3129" name="Rectangle 57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414338" y="1066800"/>
            <a:ext cx="1784350" cy="2324100"/>
            <a:chOff x="96" y="916"/>
            <a:chExt cx="2208" cy="2876"/>
          </a:xfrm>
        </p:grpSpPr>
        <p:sp>
          <p:nvSpPr>
            <p:cNvPr id="3132" name="Line 60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134" name="Arc 62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31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Prof. Yash Parikh </a:t>
            </a:r>
            <a:endParaRPr lang="en-U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EACB34-A565-4E8D-97C8-AE8C2FB04D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447800"/>
            <a:ext cx="7772400" cy="1143000"/>
          </a:xfrm>
        </p:spPr>
        <p:txBody>
          <a:bodyPr/>
          <a:lstStyle/>
          <a:p>
            <a:r>
              <a:rPr lang="en-US" sz="3600" dirty="0" smtClean="0">
                <a:cs typeface="Times New Roman" pitchFamily="18" charset="0"/>
              </a:rPr>
              <a:t>Unit No:03</a:t>
            </a:r>
            <a:br>
              <a:rPr lang="en-US" sz="3600" dirty="0" smtClean="0">
                <a:cs typeface="Times New Roman" pitchFamily="18" charset="0"/>
              </a:rPr>
            </a:br>
            <a:r>
              <a:rPr lang="en-US" sz="3600" dirty="0" smtClean="0">
                <a:cs typeface="Times New Roman" pitchFamily="18" charset="0"/>
              </a:rPr>
              <a:t>Projections of Points &amp; Lines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581400"/>
            <a:ext cx="6400800" cy="1752600"/>
          </a:xfrm>
        </p:spPr>
        <p:txBody>
          <a:bodyPr/>
          <a:lstStyle/>
          <a:p>
            <a:pPr algn="r"/>
            <a:r>
              <a:rPr lang="en-US" sz="2800" dirty="0" smtClean="0">
                <a:solidFill>
                  <a:schemeClr val="tx2"/>
                </a:solidFill>
              </a:rPr>
              <a:t>Yash B. Parikh</a:t>
            </a: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M.Tech. (CIM)</a:t>
            </a:r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2000" dirty="0" smtClean="0"/>
              <a:t>Assistant </a:t>
            </a:r>
            <a:r>
              <a:rPr lang="en-US" sz="2000" dirty="0"/>
              <a:t>Professor</a:t>
            </a:r>
          </a:p>
          <a:p>
            <a:pPr algn="r"/>
            <a:r>
              <a:rPr lang="en-US" sz="2000" dirty="0"/>
              <a:t>Department of Mechanical </a:t>
            </a:r>
            <a:r>
              <a:rPr lang="en-US" sz="2000" dirty="0" smtClean="0"/>
              <a:t>Engineering</a:t>
            </a:r>
          </a:p>
          <a:p>
            <a:pPr algn="r"/>
            <a:r>
              <a:rPr lang="en-US" sz="2000" dirty="0" smtClean="0"/>
              <a:t>Symbiosis Institute of Technology</a:t>
            </a:r>
          </a:p>
          <a:p>
            <a:pPr algn="r"/>
            <a:endParaRPr lang="en-US" sz="2000" dirty="0"/>
          </a:p>
        </p:txBody>
      </p:sp>
      <p:pic>
        <p:nvPicPr>
          <p:cNvPr id="4" name="Picture 2" descr="C:\Documents and Settings\staff\Desktop\_images_NoticeImages_Symbiosis International Univers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214290"/>
            <a:ext cx="1214414" cy="1209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5C9-AB9B-4842-B2DF-798A0EF3300D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/>
          <a:lstStyle/>
          <a:p>
            <a:pPr algn="ctr"/>
            <a:endParaRPr lang="en-US" sz="2400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334000"/>
          </a:xfrm>
        </p:spPr>
        <p:txBody>
          <a:bodyPr/>
          <a:lstStyle/>
          <a:p>
            <a:pPr algn="just">
              <a:spcAft>
                <a:spcPct val="25000"/>
              </a:spcAft>
              <a:buNone/>
            </a:pPr>
            <a:r>
              <a:rPr lang="en-US" sz="6000" dirty="0" smtClean="0"/>
              <a:t> </a:t>
            </a:r>
          </a:p>
          <a:p>
            <a:pPr algn="just">
              <a:spcAft>
                <a:spcPct val="25000"/>
              </a:spcAft>
              <a:buNone/>
            </a:pPr>
            <a:r>
              <a:rPr lang="en-US" sz="6000" dirty="0" smtClean="0"/>
              <a:t>         Thank You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Yash Parikh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5C9-AB9B-4842-B2DF-798A0EF3300D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/>
          <a:lstStyle/>
          <a:p>
            <a:pPr algn="ctr"/>
            <a:r>
              <a:rPr lang="en-US" sz="2400" dirty="0" smtClean="0"/>
              <a:t>Special Case..!!!   (</a:t>
            </a:r>
            <a:r>
              <a:rPr lang="el-GR" sz="2400" dirty="0" smtClean="0"/>
              <a:t>θ</a:t>
            </a:r>
            <a:r>
              <a:rPr lang="en-US" sz="2400" dirty="0" smtClean="0"/>
              <a:t>+Ø = 90˚)</a:t>
            </a:r>
            <a:endParaRPr lang="en-US" sz="2400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334000"/>
          </a:xfrm>
        </p:spPr>
        <p:txBody>
          <a:bodyPr/>
          <a:lstStyle/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When a line is inclined to both H.P. and V.P. by 45˚.</a:t>
            </a:r>
          </a:p>
          <a:p>
            <a:pPr marL="457200" indent="-457200" algn="just">
              <a:spcAft>
                <a:spcPct val="25000"/>
              </a:spcAft>
              <a:buNone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algn="just">
              <a:spcAft>
                <a:spcPct val="25000"/>
              </a:spcAft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Yash Parikh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78650" y="1257300"/>
            <a:ext cx="2047875" cy="1590675"/>
            <a:chOff x="4320" y="630"/>
            <a:chExt cx="1290" cy="1002"/>
          </a:xfrm>
        </p:grpSpPr>
        <p:sp>
          <p:nvSpPr>
            <p:cNvPr id="4187" name="Rectangle 3"/>
            <p:cNvSpPr>
              <a:spLocks noChangeArrowheads="1"/>
            </p:cNvSpPr>
            <p:nvPr/>
          </p:nvSpPr>
          <p:spPr bwMode="auto">
            <a:xfrm>
              <a:off x="4320" y="672"/>
              <a:ext cx="1248" cy="96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" name="Text Box 4"/>
            <p:cNvSpPr txBox="1">
              <a:spLocks noChangeArrowheads="1"/>
            </p:cNvSpPr>
            <p:nvPr/>
          </p:nvSpPr>
          <p:spPr bwMode="auto">
            <a:xfrm>
              <a:off x="5370" y="63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PP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930775" y="1257300"/>
            <a:ext cx="2047875" cy="1590675"/>
            <a:chOff x="3030" y="630"/>
            <a:chExt cx="1290" cy="1002"/>
          </a:xfrm>
        </p:grpSpPr>
        <p:sp>
          <p:nvSpPr>
            <p:cNvPr id="4185" name="Rectangle 6"/>
            <p:cNvSpPr>
              <a:spLocks noChangeArrowheads="1"/>
            </p:cNvSpPr>
            <p:nvPr/>
          </p:nvSpPr>
          <p:spPr bwMode="auto">
            <a:xfrm>
              <a:off x="3072" y="672"/>
              <a:ext cx="1248" cy="9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6" name="Text Box 7"/>
            <p:cNvSpPr txBox="1">
              <a:spLocks noChangeArrowheads="1"/>
            </p:cNvSpPr>
            <p:nvPr/>
          </p:nvSpPr>
          <p:spPr bwMode="auto">
            <a:xfrm>
              <a:off x="3030" y="630"/>
              <a:ext cx="2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VP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940300" y="2847975"/>
            <a:ext cx="2038350" cy="1571625"/>
            <a:chOff x="3036" y="1632"/>
            <a:chExt cx="1284" cy="990"/>
          </a:xfrm>
        </p:grpSpPr>
        <p:sp>
          <p:nvSpPr>
            <p:cNvPr id="4183" name="Rectangle 9"/>
            <p:cNvSpPr>
              <a:spLocks noChangeArrowheads="1"/>
            </p:cNvSpPr>
            <p:nvPr/>
          </p:nvSpPr>
          <p:spPr bwMode="auto">
            <a:xfrm>
              <a:off x="3072" y="1632"/>
              <a:ext cx="1248" cy="96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Text Box 10"/>
            <p:cNvSpPr txBox="1">
              <a:spLocks noChangeArrowheads="1"/>
            </p:cNvSpPr>
            <p:nvPr/>
          </p:nvSpPr>
          <p:spPr bwMode="auto">
            <a:xfrm>
              <a:off x="3036" y="2430"/>
              <a:ext cx="2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HP</a:t>
              </a:r>
            </a:p>
          </p:txBody>
        </p:sp>
      </p:grpSp>
      <p:sp>
        <p:nvSpPr>
          <p:cNvPr id="228363" name="AutoShape 11"/>
          <p:cNvSpPr>
            <a:spLocks noChangeArrowheads="1"/>
          </p:cNvSpPr>
          <p:nvPr/>
        </p:nvSpPr>
        <p:spPr bwMode="auto">
          <a:xfrm rot="-1619946">
            <a:off x="-152400" y="1535113"/>
            <a:ext cx="3508375" cy="1765300"/>
          </a:xfrm>
          <a:prstGeom prst="parallelogram">
            <a:avLst>
              <a:gd name="adj" fmla="val 50605"/>
            </a:avLst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364" name="AutoShape 12"/>
          <p:cNvSpPr>
            <a:spLocks noChangeArrowheads="1"/>
          </p:cNvSpPr>
          <p:nvPr/>
        </p:nvSpPr>
        <p:spPr bwMode="auto">
          <a:xfrm rot="9241979" flipH="1">
            <a:off x="617538" y="3063875"/>
            <a:ext cx="3835400" cy="1706563"/>
          </a:xfrm>
          <a:prstGeom prst="parallelogram">
            <a:avLst>
              <a:gd name="adj" fmla="val 88920"/>
            </a:avLst>
          </a:prstGeom>
          <a:solidFill>
            <a:srgbClr val="99CC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8365" name="Object 13"/>
          <p:cNvGraphicFramePr>
            <a:graphicFrameLocks noChangeAspect="1"/>
          </p:cNvGraphicFramePr>
          <p:nvPr/>
        </p:nvGraphicFramePr>
        <p:xfrm>
          <a:off x="2341563" y="4495800"/>
          <a:ext cx="668337" cy="320675"/>
        </p:xfrm>
        <a:graphic>
          <a:graphicData uri="http://schemas.openxmlformats.org/presentationml/2006/ole">
            <p:oleObj spid="_x0000_s1026" name="CorelDRAW" r:id="rId4" imgW="668520" imgH="320400" progId="">
              <p:embed/>
            </p:oleObj>
          </a:graphicData>
        </a:graphic>
      </p:graphicFrame>
      <p:graphicFrame>
        <p:nvGraphicFramePr>
          <p:cNvPr id="228366" name="Object 14"/>
          <p:cNvGraphicFramePr>
            <a:graphicFrameLocks noChangeAspect="1"/>
          </p:cNvGraphicFramePr>
          <p:nvPr/>
        </p:nvGraphicFramePr>
        <p:xfrm>
          <a:off x="476250" y="1841500"/>
          <a:ext cx="417513" cy="504825"/>
        </p:xfrm>
        <a:graphic>
          <a:graphicData uri="http://schemas.openxmlformats.org/presentationml/2006/ole">
            <p:oleObj spid="_x0000_s1027" name="CorelDRAW" r:id="rId5" imgW="417960" imgH="505440" progId="">
              <p:embed/>
            </p:oleObj>
          </a:graphicData>
        </a:graphic>
      </p:graphicFrame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6064250" y="1781175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6064250" y="3152775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69" name="Text Box 17"/>
          <p:cNvSpPr txBox="1">
            <a:spLocks noChangeArrowheads="1"/>
          </p:cNvSpPr>
          <p:nvPr/>
        </p:nvSpPr>
        <p:spPr bwMode="auto">
          <a:xfrm>
            <a:off x="5826125" y="3000375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</a:t>
            </a:r>
          </a:p>
        </p:txBody>
      </p:sp>
      <p:sp>
        <p:nvSpPr>
          <p:cNvPr id="228370" name="Text Box 18"/>
          <p:cNvSpPr txBox="1">
            <a:spLocks noChangeArrowheads="1"/>
          </p:cNvSpPr>
          <p:nvPr/>
        </p:nvSpPr>
        <p:spPr bwMode="auto">
          <a:xfrm>
            <a:off x="5835650" y="38671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845175" y="158115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a’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807075" y="24384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b’</a:t>
            </a:r>
          </a:p>
        </p:txBody>
      </p:sp>
      <p:sp>
        <p:nvSpPr>
          <p:cNvPr id="228373" name="Line 21"/>
          <p:cNvSpPr>
            <a:spLocks noChangeShapeType="1"/>
          </p:cNvSpPr>
          <p:nvPr/>
        </p:nvSpPr>
        <p:spPr bwMode="auto">
          <a:xfrm>
            <a:off x="6064250" y="3152775"/>
            <a:ext cx="9144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8374" name="Line 22"/>
          <p:cNvSpPr>
            <a:spLocks noChangeShapeType="1"/>
          </p:cNvSpPr>
          <p:nvPr/>
        </p:nvSpPr>
        <p:spPr bwMode="auto">
          <a:xfrm>
            <a:off x="6064250" y="4067175"/>
            <a:ext cx="9144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8375" name="Arc 23"/>
          <p:cNvSpPr>
            <a:spLocks/>
          </p:cNvSpPr>
          <p:nvPr/>
        </p:nvSpPr>
        <p:spPr bwMode="auto">
          <a:xfrm rot="1297446">
            <a:off x="6964363" y="2757488"/>
            <a:ext cx="304800" cy="430212"/>
          </a:xfrm>
          <a:custGeom>
            <a:avLst/>
            <a:gdLst>
              <a:gd name="T0" fmla="*/ 2147483647 w 21600"/>
              <a:gd name="T1" fmla="*/ 0 h 30498"/>
              <a:gd name="T2" fmla="*/ 2147483647 w 21600"/>
              <a:gd name="T3" fmla="*/ 2147483647 h 30498"/>
              <a:gd name="T4" fmla="*/ 0 w 21600"/>
              <a:gd name="T5" fmla="*/ 2147483647 h 30498"/>
              <a:gd name="T6" fmla="*/ 0 60000 65536"/>
              <a:gd name="T7" fmla="*/ 0 60000 65536"/>
              <a:gd name="T8" fmla="*/ 0 60000 65536"/>
              <a:gd name="T9" fmla="*/ 0 w 21600"/>
              <a:gd name="T10" fmla="*/ 0 h 30498"/>
              <a:gd name="T11" fmla="*/ 21600 w 21600"/>
              <a:gd name="T12" fmla="*/ 30498 h 304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98" fill="none" extrusionOk="0">
                <a:moveTo>
                  <a:pt x="19142" y="0"/>
                </a:moveTo>
                <a:cubicBezTo>
                  <a:pt x="20756" y="3088"/>
                  <a:pt x="21600" y="6521"/>
                  <a:pt x="21600" y="10006"/>
                </a:cubicBezTo>
                <a:cubicBezTo>
                  <a:pt x="21600" y="19303"/>
                  <a:pt x="15650" y="27557"/>
                  <a:pt x="6830" y="30497"/>
                </a:cubicBezTo>
              </a:path>
              <a:path w="21600" h="30498" stroke="0" extrusionOk="0">
                <a:moveTo>
                  <a:pt x="19142" y="0"/>
                </a:moveTo>
                <a:cubicBezTo>
                  <a:pt x="20756" y="3088"/>
                  <a:pt x="21600" y="6521"/>
                  <a:pt x="21600" y="10006"/>
                </a:cubicBezTo>
                <a:cubicBezTo>
                  <a:pt x="21600" y="19303"/>
                  <a:pt x="15650" y="27557"/>
                  <a:pt x="6830" y="30497"/>
                </a:cubicBezTo>
                <a:lnTo>
                  <a:pt x="0" y="10006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376" name="Arc 24"/>
          <p:cNvSpPr>
            <a:spLocks/>
          </p:cNvSpPr>
          <p:nvPr/>
        </p:nvSpPr>
        <p:spPr bwMode="auto">
          <a:xfrm>
            <a:off x="6980238" y="2840038"/>
            <a:ext cx="1222375" cy="1228725"/>
          </a:xfrm>
          <a:custGeom>
            <a:avLst/>
            <a:gdLst>
              <a:gd name="T0" fmla="*/ 2147483647 w 21654"/>
              <a:gd name="T1" fmla="*/ 0 h 21769"/>
              <a:gd name="T2" fmla="*/ 0 w 21654"/>
              <a:gd name="T3" fmla="*/ 2147483647 h 21769"/>
              <a:gd name="T4" fmla="*/ 2147483647 w 21654"/>
              <a:gd name="T5" fmla="*/ 2147483647 h 21769"/>
              <a:gd name="T6" fmla="*/ 0 60000 65536"/>
              <a:gd name="T7" fmla="*/ 0 60000 65536"/>
              <a:gd name="T8" fmla="*/ 0 60000 65536"/>
              <a:gd name="T9" fmla="*/ 0 w 21654"/>
              <a:gd name="T10" fmla="*/ 0 h 21769"/>
              <a:gd name="T11" fmla="*/ 21654 w 21654"/>
              <a:gd name="T12" fmla="*/ 21769 h 21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54" h="21769" fill="none" extrusionOk="0">
                <a:moveTo>
                  <a:pt x="21653" y="-1"/>
                </a:moveTo>
                <a:cubicBezTo>
                  <a:pt x="21653" y="56"/>
                  <a:pt x="21654" y="112"/>
                  <a:pt x="21654" y="169"/>
                </a:cubicBezTo>
                <a:cubicBezTo>
                  <a:pt x="21654" y="12098"/>
                  <a:pt x="11983" y="21769"/>
                  <a:pt x="54" y="21769"/>
                </a:cubicBezTo>
                <a:cubicBezTo>
                  <a:pt x="36" y="21769"/>
                  <a:pt x="18" y="21768"/>
                  <a:pt x="0" y="21768"/>
                </a:cubicBezTo>
              </a:path>
              <a:path w="21654" h="21769" stroke="0" extrusionOk="0">
                <a:moveTo>
                  <a:pt x="21653" y="-1"/>
                </a:moveTo>
                <a:cubicBezTo>
                  <a:pt x="21653" y="56"/>
                  <a:pt x="21654" y="112"/>
                  <a:pt x="21654" y="169"/>
                </a:cubicBezTo>
                <a:cubicBezTo>
                  <a:pt x="21654" y="12098"/>
                  <a:pt x="11983" y="21769"/>
                  <a:pt x="54" y="21769"/>
                </a:cubicBezTo>
                <a:cubicBezTo>
                  <a:pt x="36" y="21769"/>
                  <a:pt x="18" y="21768"/>
                  <a:pt x="0" y="21768"/>
                </a:cubicBezTo>
                <a:lnTo>
                  <a:pt x="54" y="169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377" name="Line 25"/>
          <p:cNvSpPr>
            <a:spLocks noChangeShapeType="1"/>
          </p:cNvSpPr>
          <p:nvPr/>
        </p:nvSpPr>
        <p:spPr bwMode="auto">
          <a:xfrm>
            <a:off x="6064250" y="1781175"/>
            <a:ext cx="1524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78" name="Line 26"/>
          <p:cNvSpPr>
            <a:spLocks noChangeShapeType="1"/>
          </p:cNvSpPr>
          <p:nvPr/>
        </p:nvSpPr>
        <p:spPr bwMode="auto">
          <a:xfrm>
            <a:off x="6064250" y="2619375"/>
            <a:ext cx="21336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79" name="Line 27"/>
          <p:cNvSpPr>
            <a:spLocks noChangeShapeType="1"/>
          </p:cNvSpPr>
          <p:nvPr/>
        </p:nvSpPr>
        <p:spPr bwMode="auto">
          <a:xfrm flipV="1">
            <a:off x="7283450" y="1704975"/>
            <a:ext cx="0" cy="114300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80" name="Line 28"/>
          <p:cNvSpPr>
            <a:spLocks noChangeShapeType="1"/>
          </p:cNvSpPr>
          <p:nvPr/>
        </p:nvSpPr>
        <p:spPr bwMode="auto">
          <a:xfrm flipV="1">
            <a:off x="8197850" y="2543175"/>
            <a:ext cx="0" cy="30480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81" name="Line 29"/>
          <p:cNvSpPr>
            <a:spLocks noChangeShapeType="1"/>
          </p:cNvSpPr>
          <p:nvPr/>
        </p:nvSpPr>
        <p:spPr bwMode="auto">
          <a:xfrm>
            <a:off x="7283450" y="1781175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82" name="Text Box 30"/>
          <p:cNvSpPr txBox="1">
            <a:spLocks noChangeArrowheads="1"/>
          </p:cNvSpPr>
          <p:nvPr/>
        </p:nvSpPr>
        <p:spPr bwMode="auto">
          <a:xfrm>
            <a:off x="7235825" y="1552575"/>
            <a:ext cx="342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a”</a:t>
            </a:r>
          </a:p>
        </p:txBody>
      </p:sp>
      <p:sp>
        <p:nvSpPr>
          <p:cNvPr id="228383" name="Text Box 31"/>
          <p:cNvSpPr txBox="1">
            <a:spLocks noChangeArrowheads="1"/>
          </p:cNvSpPr>
          <p:nvPr/>
        </p:nvSpPr>
        <p:spPr bwMode="auto">
          <a:xfrm>
            <a:off x="8121650" y="2390775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b”</a:t>
            </a:r>
          </a:p>
        </p:txBody>
      </p:sp>
      <p:sp>
        <p:nvSpPr>
          <p:cNvPr id="228384" name="Text Box 32"/>
          <p:cNvSpPr txBox="1">
            <a:spLocks noChangeArrowheads="1"/>
          </p:cNvSpPr>
          <p:nvPr/>
        </p:nvSpPr>
        <p:spPr bwMode="auto">
          <a:xfrm>
            <a:off x="4724400" y="26781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X</a:t>
            </a:r>
          </a:p>
        </p:txBody>
      </p:sp>
      <p:sp>
        <p:nvSpPr>
          <p:cNvPr id="228385" name="Text Box 33"/>
          <p:cNvSpPr txBox="1">
            <a:spLocks noChangeArrowheads="1"/>
          </p:cNvSpPr>
          <p:nvPr/>
        </p:nvSpPr>
        <p:spPr bwMode="auto">
          <a:xfrm>
            <a:off x="8905875" y="26685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Y</a:t>
            </a:r>
          </a:p>
        </p:txBody>
      </p:sp>
      <p:sp>
        <p:nvSpPr>
          <p:cNvPr id="228386" name="Text Box 34"/>
          <p:cNvSpPr txBox="1">
            <a:spLocks noChangeArrowheads="1"/>
          </p:cNvSpPr>
          <p:nvPr/>
        </p:nvSpPr>
        <p:spPr bwMode="auto">
          <a:xfrm>
            <a:off x="5530850" y="2058988"/>
            <a:ext cx="354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imes New Roman" pitchFamily="18" charset="0"/>
              </a:rPr>
              <a:t>FV</a:t>
            </a:r>
          </a:p>
        </p:txBody>
      </p:sp>
      <p:sp>
        <p:nvSpPr>
          <p:cNvPr id="228387" name="Text Box 35"/>
          <p:cNvSpPr txBox="1">
            <a:spLocks noChangeArrowheads="1"/>
          </p:cNvSpPr>
          <p:nvPr/>
        </p:nvSpPr>
        <p:spPr bwMode="auto">
          <a:xfrm>
            <a:off x="5521325" y="34305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imes New Roman" pitchFamily="18" charset="0"/>
              </a:rPr>
              <a:t>TV</a:t>
            </a:r>
          </a:p>
        </p:txBody>
      </p:sp>
      <p:sp>
        <p:nvSpPr>
          <p:cNvPr id="228388" name="Text Box 36"/>
          <p:cNvSpPr txBox="1">
            <a:spLocks noChangeArrowheads="1"/>
          </p:cNvSpPr>
          <p:nvPr/>
        </p:nvSpPr>
        <p:spPr bwMode="auto">
          <a:xfrm>
            <a:off x="7740650" y="2058988"/>
            <a:ext cx="430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imes New Roman" pitchFamily="18" charset="0"/>
              </a:rPr>
              <a:t>LSV</a:t>
            </a:r>
          </a:p>
        </p:txBody>
      </p:sp>
      <p:sp>
        <p:nvSpPr>
          <p:cNvPr id="228389" name="Line 37"/>
          <p:cNvSpPr>
            <a:spLocks noChangeShapeType="1"/>
          </p:cNvSpPr>
          <p:nvPr/>
        </p:nvSpPr>
        <p:spPr bwMode="auto">
          <a:xfrm>
            <a:off x="6064250" y="26193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655763" y="1752600"/>
            <a:ext cx="2819400" cy="1638300"/>
            <a:chOff x="1584" y="1056"/>
            <a:chExt cx="1776" cy="1032"/>
          </a:xfrm>
        </p:grpSpPr>
        <p:sp>
          <p:nvSpPr>
            <p:cNvPr id="4182" name="AutoShape 39"/>
            <p:cNvSpPr>
              <a:spLocks noChangeArrowheads="1"/>
            </p:cNvSpPr>
            <p:nvPr/>
          </p:nvSpPr>
          <p:spPr bwMode="auto">
            <a:xfrm rot="1619946" flipV="1">
              <a:off x="1584" y="1200"/>
              <a:ext cx="1776" cy="888"/>
            </a:xfrm>
            <a:prstGeom prst="parallelogram">
              <a:avLst>
                <a:gd name="adj" fmla="val 50926"/>
              </a:avLst>
            </a:prstGeom>
            <a:solidFill>
              <a:srgbClr val="CCFF33"/>
            </a:solidFill>
            <a:ln w="28575">
              <a:solidFill>
                <a:srgbClr val="D6009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0" name="Object 40"/>
            <p:cNvGraphicFramePr>
              <a:graphicFrameLocks noChangeAspect="1"/>
            </p:cNvGraphicFramePr>
            <p:nvPr/>
          </p:nvGraphicFramePr>
          <p:xfrm>
            <a:off x="2160" y="1056"/>
            <a:ext cx="724" cy="463"/>
          </p:xfrm>
          <a:graphic>
            <a:graphicData uri="http://schemas.openxmlformats.org/presentationml/2006/ole">
              <p:oleObj spid="_x0000_s1028" name="CorelDRAW" r:id="rId6" imgW="1148760" imgH="734400" progId="">
                <p:embed/>
              </p:oleObj>
            </a:graphicData>
          </a:graphic>
        </p:graphicFrame>
      </p:grpSp>
      <p:sp>
        <p:nvSpPr>
          <p:cNvPr id="228393" name="Line 41"/>
          <p:cNvSpPr>
            <a:spLocks noChangeShapeType="1"/>
          </p:cNvSpPr>
          <p:nvPr/>
        </p:nvSpPr>
        <p:spPr bwMode="auto">
          <a:xfrm>
            <a:off x="2417763" y="1905000"/>
            <a:ext cx="1219200" cy="1600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94" name="Text Box 42"/>
          <p:cNvSpPr txBox="1">
            <a:spLocks noChangeArrowheads="1"/>
          </p:cNvSpPr>
          <p:nvPr/>
        </p:nvSpPr>
        <p:spPr bwMode="auto">
          <a:xfrm>
            <a:off x="2265363" y="1625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</a:t>
            </a:r>
          </a:p>
        </p:txBody>
      </p:sp>
      <p:sp>
        <p:nvSpPr>
          <p:cNvPr id="228395" name="Text Box 43"/>
          <p:cNvSpPr txBox="1">
            <a:spLocks noChangeArrowheads="1"/>
          </p:cNvSpPr>
          <p:nvPr/>
        </p:nvSpPr>
        <p:spPr bwMode="auto">
          <a:xfrm>
            <a:off x="3560763" y="320040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</a:p>
        </p:txBody>
      </p:sp>
      <p:sp>
        <p:nvSpPr>
          <p:cNvPr id="228396" name="Line 44"/>
          <p:cNvSpPr>
            <a:spLocks noChangeShapeType="1"/>
          </p:cNvSpPr>
          <p:nvPr/>
        </p:nvSpPr>
        <p:spPr bwMode="auto">
          <a:xfrm>
            <a:off x="1731963" y="1600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1731963" y="2590800"/>
            <a:ext cx="685800" cy="1090613"/>
            <a:chOff x="1632" y="1584"/>
            <a:chExt cx="432" cy="687"/>
          </a:xfrm>
        </p:grpSpPr>
        <p:sp>
          <p:nvSpPr>
            <p:cNvPr id="4180" name="Line 46"/>
            <p:cNvSpPr>
              <a:spLocks noChangeShapeType="1"/>
            </p:cNvSpPr>
            <p:nvPr/>
          </p:nvSpPr>
          <p:spPr bwMode="auto">
            <a:xfrm>
              <a:off x="1632" y="1584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Line 47"/>
            <p:cNvSpPr>
              <a:spLocks noChangeShapeType="1"/>
            </p:cNvSpPr>
            <p:nvPr/>
          </p:nvSpPr>
          <p:spPr bwMode="auto">
            <a:xfrm>
              <a:off x="1632" y="2064"/>
              <a:ext cx="432" cy="2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8400" name="Line 48"/>
          <p:cNvSpPr>
            <a:spLocks noChangeShapeType="1"/>
          </p:cNvSpPr>
          <p:nvPr/>
        </p:nvSpPr>
        <p:spPr bwMode="auto">
          <a:xfrm>
            <a:off x="2392363" y="36703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731963" y="1600200"/>
            <a:ext cx="1905000" cy="1905000"/>
            <a:chOff x="1632" y="960"/>
            <a:chExt cx="1200" cy="1200"/>
          </a:xfrm>
        </p:grpSpPr>
        <p:sp>
          <p:nvSpPr>
            <p:cNvPr id="4176" name="Line 50"/>
            <p:cNvSpPr>
              <a:spLocks noChangeShapeType="1"/>
            </p:cNvSpPr>
            <p:nvPr/>
          </p:nvSpPr>
          <p:spPr bwMode="auto">
            <a:xfrm flipH="1" flipV="1">
              <a:off x="1632" y="1536"/>
              <a:ext cx="1200" cy="6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Line 51"/>
            <p:cNvSpPr>
              <a:spLocks noChangeShapeType="1"/>
            </p:cNvSpPr>
            <p:nvPr/>
          </p:nvSpPr>
          <p:spPr bwMode="auto">
            <a:xfrm flipH="1" flipV="1">
              <a:off x="1632" y="960"/>
              <a:ext cx="432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Line 52"/>
            <p:cNvSpPr>
              <a:spLocks noChangeShapeType="1"/>
            </p:cNvSpPr>
            <p:nvPr/>
          </p:nvSpPr>
          <p:spPr bwMode="auto">
            <a:xfrm flipH="1" flipV="1">
              <a:off x="1728" y="100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Line 53"/>
            <p:cNvSpPr>
              <a:spLocks noChangeShapeType="1"/>
            </p:cNvSpPr>
            <p:nvPr/>
          </p:nvSpPr>
          <p:spPr bwMode="auto">
            <a:xfrm flipH="1" flipV="1">
              <a:off x="1728" y="158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2417763" y="1905000"/>
            <a:ext cx="1219200" cy="2362200"/>
            <a:chOff x="2064" y="1152"/>
            <a:chExt cx="768" cy="1488"/>
          </a:xfrm>
        </p:grpSpPr>
        <p:sp>
          <p:nvSpPr>
            <p:cNvPr id="4172" name="Line 55"/>
            <p:cNvSpPr>
              <a:spLocks noChangeShapeType="1"/>
            </p:cNvSpPr>
            <p:nvPr/>
          </p:nvSpPr>
          <p:spPr bwMode="auto">
            <a:xfrm>
              <a:off x="2064" y="1152"/>
              <a:ext cx="0" cy="11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Line 56"/>
            <p:cNvSpPr>
              <a:spLocks noChangeShapeType="1"/>
            </p:cNvSpPr>
            <p:nvPr/>
          </p:nvSpPr>
          <p:spPr bwMode="auto">
            <a:xfrm>
              <a:off x="2832" y="2160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Line 57"/>
            <p:cNvSpPr>
              <a:spLocks noChangeShapeType="1"/>
            </p:cNvSpPr>
            <p:nvPr/>
          </p:nvSpPr>
          <p:spPr bwMode="auto">
            <a:xfrm>
              <a:off x="2064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Line 58"/>
            <p:cNvSpPr>
              <a:spLocks noChangeShapeType="1"/>
            </p:cNvSpPr>
            <p:nvPr/>
          </p:nvSpPr>
          <p:spPr bwMode="auto">
            <a:xfrm>
              <a:off x="2832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2214563" y="3581400"/>
            <a:ext cx="1428750" cy="889000"/>
            <a:chOff x="1936" y="2208"/>
            <a:chExt cx="900" cy="560"/>
          </a:xfrm>
        </p:grpSpPr>
        <p:sp>
          <p:nvSpPr>
            <p:cNvPr id="4170" name="Text Box 60"/>
            <p:cNvSpPr txBox="1">
              <a:spLocks noChangeArrowheads="1"/>
            </p:cNvSpPr>
            <p:nvPr/>
          </p:nvSpPr>
          <p:spPr bwMode="auto">
            <a:xfrm>
              <a:off x="1936" y="2208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171" name="Text Box 61"/>
            <p:cNvSpPr txBox="1">
              <a:spLocks noChangeArrowheads="1"/>
            </p:cNvSpPr>
            <p:nvPr/>
          </p:nvSpPr>
          <p:spPr bwMode="auto">
            <a:xfrm>
              <a:off x="2664" y="257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1452563" y="1473200"/>
            <a:ext cx="347662" cy="1219200"/>
            <a:chOff x="1456" y="880"/>
            <a:chExt cx="219" cy="768"/>
          </a:xfrm>
        </p:grpSpPr>
        <p:sp>
          <p:nvSpPr>
            <p:cNvPr id="4168" name="Text Box 63"/>
            <p:cNvSpPr txBox="1">
              <a:spLocks noChangeArrowheads="1"/>
            </p:cNvSpPr>
            <p:nvPr/>
          </p:nvSpPr>
          <p:spPr bwMode="auto">
            <a:xfrm>
              <a:off x="1472" y="88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4169" name="Text Box 64"/>
            <p:cNvSpPr txBox="1">
              <a:spLocks noChangeArrowheads="1"/>
            </p:cNvSpPr>
            <p:nvPr/>
          </p:nvSpPr>
          <p:spPr bwMode="auto">
            <a:xfrm>
              <a:off x="1456" y="1456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b’</a:t>
              </a:r>
            </a:p>
          </p:txBody>
        </p: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4152900" y="3302000"/>
            <a:ext cx="862013" cy="415925"/>
            <a:chOff x="2616" y="2080"/>
            <a:chExt cx="543" cy="262"/>
          </a:xfrm>
        </p:grpSpPr>
        <p:sp>
          <p:nvSpPr>
            <p:cNvPr id="4166" name="Text Box 66"/>
            <p:cNvSpPr txBox="1">
              <a:spLocks noChangeArrowheads="1"/>
            </p:cNvSpPr>
            <p:nvPr/>
          </p:nvSpPr>
          <p:spPr bwMode="auto">
            <a:xfrm rot="1208363">
              <a:off x="2616" y="2080"/>
              <a:ext cx="5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For F.V.</a:t>
              </a:r>
            </a:p>
          </p:txBody>
        </p:sp>
        <p:sp>
          <p:nvSpPr>
            <p:cNvPr id="4167" name="Line 67"/>
            <p:cNvSpPr>
              <a:spLocks noChangeShapeType="1"/>
            </p:cNvSpPr>
            <p:nvPr/>
          </p:nvSpPr>
          <p:spPr bwMode="auto">
            <a:xfrm flipH="1" flipV="1">
              <a:off x="2688" y="2208"/>
              <a:ext cx="336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2743200" y="533400"/>
            <a:ext cx="868363" cy="838200"/>
            <a:chOff x="1728" y="336"/>
            <a:chExt cx="547" cy="528"/>
          </a:xfrm>
        </p:grpSpPr>
        <p:sp>
          <p:nvSpPr>
            <p:cNvPr id="4164" name="Line 69"/>
            <p:cNvSpPr>
              <a:spLocks noChangeShapeType="1"/>
            </p:cNvSpPr>
            <p:nvPr/>
          </p:nvSpPr>
          <p:spPr bwMode="auto">
            <a:xfrm>
              <a:off x="1920" y="5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Text Box 70"/>
            <p:cNvSpPr txBox="1">
              <a:spLocks noChangeArrowheads="1"/>
            </p:cNvSpPr>
            <p:nvPr/>
          </p:nvSpPr>
          <p:spPr bwMode="auto">
            <a:xfrm>
              <a:off x="1728" y="336"/>
              <a:ext cx="5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For T.V.</a:t>
              </a:r>
            </a:p>
          </p:txBody>
        </p:sp>
      </p:grpSp>
      <p:sp>
        <p:nvSpPr>
          <p:cNvPr id="228423" name="Text Box 71"/>
          <p:cNvSpPr txBox="1">
            <a:spLocks noChangeArrowheads="1"/>
          </p:cNvSpPr>
          <p:nvPr/>
        </p:nvSpPr>
        <p:spPr bwMode="auto">
          <a:xfrm>
            <a:off x="590550" y="152400"/>
            <a:ext cx="8240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LINE IN A PROFILE PLANE </a:t>
            </a:r>
            <a:r>
              <a:rPr lang="en-US" sz="1400">
                <a:solidFill>
                  <a:srgbClr val="000099"/>
                </a:solidFill>
              </a:rPr>
              <a:t>( MEANS IN A PLANE PERPENDICULAR TO BOTH HP &amp; VP</a:t>
            </a:r>
            <a:r>
              <a:rPr lang="en-US" sz="140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13" name="Group 72"/>
          <p:cNvGrpSpPr>
            <a:grpSpLocks/>
          </p:cNvGrpSpPr>
          <p:nvPr/>
        </p:nvGrpSpPr>
        <p:grpSpPr bwMode="auto">
          <a:xfrm>
            <a:off x="3494088" y="4648200"/>
            <a:ext cx="5649912" cy="1581150"/>
            <a:chOff x="1776" y="2983"/>
            <a:chExt cx="3559" cy="996"/>
          </a:xfrm>
        </p:grpSpPr>
        <p:sp>
          <p:nvSpPr>
            <p:cNvPr id="4158" name="Text Box 73"/>
            <p:cNvSpPr txBox="1">
              <a:spLocks noChangeArrowheads="1"/>
            </p:cNvSpPr>
            <p:nvPr/>
          </p:nvSpPr>
          <p:spPr bwMode="auto">
            <a:xfrm>
              <a:off x="1776" y="2983"/>
              <a:ext cx="3368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u="sng">
                  <a:solidFill>
                    <a:srgbClr val="FF0000"/>
                  </a:solidFill>
                </a:rPr>
                <a:t>Results:-</a:t>
              </a:r>
              <a:r>
                <a:rPr lang="en-US" sz="1400"/>
                <a:t> </a:t>
              </a:r>
            </a:p>
            <a:p>
              <a:r>
                <a:rPr lang="en-US" sz="1400">
                  <a:solidFill>
                    <a:srgbClr val="000099"/>
                  </a:solidFill>
                </a:rPr>
                <a:t>1. TV &amp; FV both are vertical, hence arrive on one single projector.</a:t>
              </a:r>
            </a:p>
            <a:p>
              <a:r>
                <a:rPr lang="en-US" sz="1400">
                  <a:solidFill>
                    <a:srgbClr val="000099"/>
                  </a:solidFill>
                </a:rPr>
                <a:t>2. It’s Side View shows True Length ( TL) </a:t>
              </a:r>
            </a:p>
            <a:p>
              <a:r>
                <a:rPr lang="en-US" sz="1400">
                  <a:solidFill>
                    <a:srgbClr val="000099"/>
                  </a:solidFill>
                </a:rPr>
                <a:t>3. Sum of it’s inclinations with HP &amp; VP equals to 90</a:t>
              </a:r>
              <a:r>
                <a:rPr lang="en-US" sz="1400" baseline="30000">
                  <a:solidFill>
                    <a:srgbClr val="000099"/>
                  </a:solidFill>
                </a:rPr>
                <a:t>0</a:t>
              </a:r>
              <a:r>
                <a:rPr lang="en-US" sz="1400">
                  <a:solidFill>
                    <a:srgbClr val="000099"/>
                  </a:solidFill>
                </a:rPr>
                <a:t> (</a:t>
              </a:r>
            </a:p>
            <a:p>
              <a:r>
                <a:rPr lang="en-US" sz="1400">
                  <a:solidFill>
                    <a:srgbClr val="000099"/>
                  </a:solidFill>
                </a:rPr>
                <a:t>4. It’s HT &amp; VT arrive on same projector and can be easily located</a:t>
              </a:r>
            </a:p>
            <a:p>
              <a:r>
                <a:rPr lang="en-US" sz="1400">
                  <a:solidFill>
                    <a:srgbClr val="000099"/>
                  </a:solidFill>
                </a:rPr>
                <a:t>    From Side View. </a:t>
              </a:r>
            </a:p>
            <a:p>
              <a:r>
                <a:rPr lang="en-US" sz="1400">
                  <a:solidFill>
                    <a:srgbClr val="000099"/>
                  </a:solidFill>
                </a:rPr>
                <a:t>                 </a:t>
              </a:r>
            </a:p>
          </p:txBody>
        </p:sp>
        <p:grpSp>
          <p:nvGrpSpPr>
            <p:cNvPr id="14" name="Group 74"/>
            <p:cNvGrpSpPr>
              <a:grpSpLocks/>
            </p:cNvGrpSpPr>
            <p:nvPr/>
          </p:nvGrpSpPr>
          <p:grpSpPr bwMode="auto">
            <a:xfrm>
              <a:off x="4512" y="3360"/>
              <a:ext cx="823" cy="250"/>
              <a:chOff x="1116" y="3426"/>
              <a:chExt cx="823" cy="250"/>
            </a:xfrm>
          </p:grpSpPr>
          <p:sp>
            <p:nvSpPr>
              <p:cNvPr id="4160" name="Text Box 75"/>
              <p:cNvSpPr txBox="1">
                <a:spLocks noChangeArrowheads="1"/>
              </p:cNvSpPr>
              <p:nvPr/>
            </p:nvSpPr>
            <p:spPr bwMode="auto">
              <a:xfrm>
                <a:off x="1116" y="3435"/>
                <a:ext cx="18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</a:t>
                </a:r>
              </a:p>
            </p:txBody>
          </p:sp>
          <p:sp>
            <p:nvSpPr>
              <p:cNvPr id="4161" name="Text Box 76"/>
              <p:cNvSpPr txBox="1">
                <a:spLocks noChangeArrowheads="1"/>
              </p:cNvSpPr>
              <p:nvPr/>
            </p:nvSpPr>
            <p:spPr bwMode="auto">
              <a:xfrm>
                <a:off x="1374" y="3442"/>
                <a:ext cx="21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</a:t>
                </a:r>
              </a:p>
            </p:txBody>
          </p:sp>
          <p:sp>
            <p:nvSpPr>
              <p:cNvPr id="4162" name="Text Box 77"/>
              <p:cNvSpPr txBox="1">
                <a:spLocks noChangeArrowheads="1"/>
              </p:cNvSpPr>
              <p:nvPr/>
            </p:nvSpPr>
            <p:spPr bwMode="auto">
              <a:xfrm>
                <a:off x="1242" y="3426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+</a:t>
                </a:r>
              </a:p>
            </p:txBody>
          </p:sp>
          <p:sp>
            <p:nvSpPr>
              <p:cNvPr id="4163" name="Text Box 78"/>
              <p:cNvSpPr txBox="1">
                <a:spLocks noChangeArrowheads="1"/>
              </p:cNvSpPr>
              <p:nvPr/>
            </p:nvSpPr>
            <p:spPr bwMode="auto">
              <a:xfrm>
                <a:off x="1506" y="3456"/>
                <a:ext cx="4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= 90</a:t>
                </a:r>
                <a:r>
                  <a:rPr lang="en-US" sz="1400" baseline="30000"/>
                  <a:t>0 </a:t>
                </a:r>
                <a:r>
                  <a:rPr lang="en-US" sz="1400"/>
                  <a:t>)</a:t>
                </a:r>
              </a:p>
            </p:txBody>
          </p:sp>
        </p:grpSp>
      </p:grpSp>
      <p:grpSp>
        <p:nvGrpSpPr>
          <p:cNvPr id="15" name="Group 79"/>
          <p:cNvGrpSpPr>
            <a:grpSpLocks/>
          </p:cNvGrpSpPr>
          <p:nvPr/>
        </p:nvGrpSpPr>
        <p:grpSpPr bwMode="auto">
          <a:xfrm>
            <a:off x="685800" y="6076950"/>
            <a:ext cx="7239000" cy="381000"/>
            <a:chOff x="576" y="3828"/>
            <a:chExt cx="4560" cy="240"/>
          </a:xfrm>
        </p:grpSpPr>
        <p:sp>
          <p:nvSpPr>
            <p:cNvPr id="4156" name="AutoShape 80"/>
            <p:cNvSpPr>
              <a:spLocks noChangeArrowheads="1"/>
            </p:cNvSpPr>
            <p:nvPr/>
          </p:nvSpPr>
          <p:spPr bwMode="auto">
            <a:xfrm>
              <a:off x="576" y="3828"/>
              <a:ext cx="4560" cy="240"/>
            </a:xfrm>
            <a:prstGeom prst="wedgeRoundRectCallout">
              <a:avLst>
                <a:gd name="adj1" fmla="val -20792"/>
                <a:gd name="adj2" fmla="val -337083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4157" name="Text Box 81"/>
            <p:cNvSpPr txBox="1">
              <a:spLocks noChangeArrowheads="1"/>
            </p:cNvSpPr>
            <p:nvPr/>
          </p:nvSpPr>
          <p:spPr bwMode="auto">
            <a:xfrm>
              <a:off x="672" y="3840"/>
              <a:ext cx="28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rgbClr val="FF0000"/>
                  </a:solidFill>
                </a:rPr>
                <a:t>OBSERVE CAREFULLY ABOVE GIVEN ILLUSTRATION </a:t>
              </a:r>
              <a:endParaRPr lang="en-US" sz="1400" dirty="0"/>
            </a:p>
          </p:txBody>
        </p:sp>
      </p:grpSp>
      <p:sp>
        <p:nvSpPr>
          <p:cNvPr id="228434" name="Text Box 82"/>
          <p:cNvSpPr txBox="1">
            <a:spLocks noChangeArrowheads="1"/>
          </p:cNvSpPr>
          <p:nvPr/>
        </p:nvSpPr>
        <p:spPr bwMode="auto">
          <a:xfrm>
            <a:off x="4946650" y="1055688"/>
            <a:ext cx="3962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solidFill>
                  <a:srgbClr val="006600"/>
                </a:solidFill>
              </a:rPr>
              <a:t>ORTHOGRAPHIC PATTERN OF LINE IN PROFILE PLANE</a:t>
            </a:r>
          </a:p>
        </p:txBody>
      </p:sp>
      <p:sp>
        <p:nvSpPr>
          <p:cNvPr id="228435" name="Line 83"/>
          <p:cNvSpPr>
            <a:spLocks noChangeShapeType="1"/>
          </p:cNvSpPr>
          <p:nvPr/>
        </p:nvSpPr>
        <p:spPr bwMode="auto">
          <a:xfrm>
            <a:off x="8077200" y="2514600"/>
            <a:ext cx="381000" cy="33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8436" name="Line 84"/>
          <p:cNvSpPr>
            <a:spLocks noChangeShapeType="1"/>
          </p:cNvSpPr>
          <p:nvPr/>
        </p:nvSpPr>
        <p:spPr bwMode="auto">
          <a:xfrm>
            <a:off x="6991350" y="1520825"/>
            <a:ext cx="31432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437" name="Text Box 85"/>
          <p:cNvSpPr txBox="1">
            <a:spLocks noChangeArrowheads="1"/>
          </p:cNvSpPr>
          <p:nvPr/>
        </p:nvSpPr>
        <p:spPr bwMode="auto">
          <a:xfrm>
            <a:off x="8382000" y="2832100"/>
            <a:ext cx="336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HT</a:t>
            </a:r>
          </a:p>
        </p:txBody>
      </p:sp>
      <p:sp>
        <p:nvSpPr>
          <p:cNvPr id="228438" name="Text Box 86"/>
          <p:cNvSpPr txBox="1">
            <a:spLocks noChangeArrowheads="1"/>
          </p:cNvSpPr>
          <p:nvPr/>
        </p:nvSpPr>
        <p:spPr bwMode="auto">
          <a:xfrm>
            <a:off x="6934200" y="1371600"/>
            <a:ext cx="346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VT</a:t>
            </a:r>
          </a:p>
        </p:txBody>
      </p:sp>
      <p:grpSp>
        <p:nvGrpSpPr>
          <p:cNvPr id="16" name="Group 87"/>
          <p:cNvGrpSpPr>
            <a:grpSpLocks/>
          </p:cNvGrpSpPr>
          <p:nvPr/>
        </p:nvGrpSpPr>
        <p:grpSpPr bwMode="auto">
          <a:xfrm rot="407776">
            <a:off x="6896100" y="1762125"/>
            <a:ext cx="1376363" cy="1076325"/>
            <a:chOff x="3888" y="1776"/>
            <a:chExt cx="867" cy="678"/>
          </a:xfrm>
        </p:grpSpPr>
        <p:sp>
          <p:nvSpPr>
            <p:cNvPr id="4151" name="Text Box 88"/>
            <p:cNvSpPr txBox="1">
              <a:spLocks noChangeArrowheads="1"/>
            </p:cNvSpPr>
            <p:nvPr/>
          </p:nvSpPr>
          <p:spPr bwMode="auto">
            <a:xfrm>
              <a:off x="4581" y="2259"/>
              <a:ext cx="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4152" name="Arc 89"/>
            <p:cNvSpPr>
              <a:spLocks/>
            </p:cNvSpPr>
            <p:nvPr/>
          </p:nvSpPr>
          <p:spPr bwMode="auto">
            <a:xfrm flipH="1">
              <a:off x="4536" y="2152"/>
              <a:ext cx="114" cy="302"/>
            </a:xfrm>
            <a:custGeom>
              <a:avLst/>
              <a:gdLst>
                <a:gd name="T0" fmla="*/ 0 w 21600"/>
                <a:gd name="T1" fmla="*/ 0 h 32304"/>
                <a:gd name="T2" fmla="*/ 0 w 21600"/>
                <a:gd name="T3" fmla="*/ 0 h 32304"/>
                <a:gd name="T4" fmla="*/ 0 w 21600"/>
                <a:gd name="T5" fmla="*/ 0 h 32304"/>
                <a:gd name="T6" fmla="*/ 0 60000 65536"/>
                <a:gd name="T7" fmla="*/ 0 60000 65536"/>
                <a:gd name="T8" fmla="*/ 0 60000 65536"/>
                <a:gd name="T9" fmla="*/ 0 w 21600"/>
                <a:gd name="T10" fmla="*/ 0 h 32304"/>
                <a:gd name="T11" fmla="*/ 21600 w 21600"/>
                <a:gd name="T12" fmla="*/ 32304 h 32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2304" fill="none" extrusionOk="0">
                  <a:moveTo>
                    <a:pt x="9118" y="0"/>
                  </a:moveTo>
                  <a:cubicBezTo>
                    <a:pt x="16732" y="3545"/>
                    <a:pt x="21600" y="11182"/>
                    <a:pt x="21600" y="19581"/>
                  </a:cubicBezTo>
                  <a:cubicBezTo>
                    <a:pt x="21600" y="24153"/>
                    <a:pt x="20148" y="28608"/>
                    <a:pt x="17455" y="32304"/>
                  </a:cubicBezTo>
                </a:path>
                <a:path w="21600" h="32304" stroke="0" extrusionOk="0">
                  <a:moveTo>
                    <a:pt x="9118" y="0"/>
                  </a:moveTo>
                  <a:cubicBezTo>
                    <a:pt x="16732" y="3545"/>
                    <a:pt x="21600" y="11182"/>
                    <a:pt x="21600" y="19581"/>
                  </a:cubicBezTo>
                  <a:cubicBezTo>
                    <a:pt x="21600" y="24153"/>
                    <a:pt x="20148" y="28608"/>
                    <a:pt x="17455" y="32304"/>
                  </a:cubicBezTo>
                  <a:lnTo>
                    <a:pt x="0" y="195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 rot="2214321">
              <a:off x="3888" y="1776"/>
              <a:ext cx="207" cy="288"/>
              <a:chOff x="1440" y="1872"/>
              <a:chExt cx="270" cy="377"/>
            </a:xfrm>
          </p:grpSpPr>
          <p:sp>
            <p:nvSpPr>
              <p:cNvPr id="4154" name="Text Box 91"/>
              <p:cNvSpPr txBox="1">
                <a:spLocks noChangeArrowheads="1"/>
              </p:cNvSpPr>
              <p:nvPr/>
            </p:nvSpPr>
            <p:spPr bwMode="auto">
              <a:xfrm>
                <a:off x="1440" y="1920"/>
                <a:ext cx="26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</a:t>
                </a:r>
              </a:p>
            </p:txBody>
          </p:sp>
          <p:sp>
            <p:nvSpPr>
              <p:cNvPr id="4155" name="Arc 92"/>
              <p:cNvSpPr>
                <a:spLocks/>
              </p:cNvSpPr>
              <p:nvPr/>
            </p:nvSpPr>
            <p:spPr bwMode="auto">
              <a:xfrm rot="1668629">
                <a:off x="1584" y="1871"/>
                <a:ext cx="126" cy="377"/>
              </a:xfrm>
              <a:custGeom>
                <a:avLst/>
                <a:gdLst>
                  <a:gd name="T0" fmla="*/ 0 w 21600"/>
                  <a:gd name="T1" fmla="*/ 0 h 40396"/>
                  <a:gd name="T2" fmla="*/ 0 w 21600"/>
                  <a:gd name="T3" fmla="*/ 0 h 40396"/>
                  <a:gd name="T4" fmla="*/ 0 w 21600"/>
                  <a:gd name="T5" fmla="*/ 0 h 4039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0396"/>
                  <a:gd name="T11" fmla="*/ 21600 w 21600"/>
                  <a:gd name="T12" fmla="*/ 40396 h 403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039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9381"/>
                      <a:pt x="17414" y="36562"/>
                      <a:pt x="10642" y="40396"/>
                    </a:cubicBezTo>
                  </a:path>
                  <a:path w="21600" h="4039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9381"/>
                      <a:pt x="17414" y="36562"/>
                      <a:pt x="10642" y="4039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2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8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8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8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8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22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28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28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6" dur="500"/>
                                        <p:tgtEl>
                                          <p:spTgt spid="22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1" dur="500"/>
                                        <p:tgtEl>
                                          <p:spTgt spid="22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22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2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2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2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2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2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2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7" dur="500"/>
                                        <p:tgtEl>
                                          <p:spTgt spid="22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2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2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8" dur="500"/>
                                        <p:tgtEl>
                                          <p:spTgt spid="22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2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2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3" grpId="0" animBg="1"/>
      <p:bldP spid="228364" grpId="0" animBg="1"/>
      <p:bldP spid="228367" grpId="0" animBg="1"/>
      <p:bldP spid="228368" grpId="0" animBg="1"/>
      <p:bldP spid="228369" grpId="0" autoUpdateAnimBg="0"/>
      <p:bldP spid="228370" grpId="0" autoUpdateAnimBg="0"/>
      <p:bldP spid="228371" grpId="0" autoUpdateAnimBg="0"/>
      <p:bldP spid="228372" grpId="0" autoUpdateAnimBg="0"/>
      <p:bldP spid="228373" grpId="0" animBg="1"/>
      <p:bldP spid="228374" grpId="0" animBg="1"/>
      <p:bldP spid="228375" grpId="0" animBg="1"/>
      <p:bldP spid="228376" grpId="0" animBg="1"/>
      <p:bldP spid="228377" grpId="0" animBg="1"/>
      <p:bldP spid="228378" grpId="0" animBg="1"/>
      <p:bldP spid="228379" grpId="0" animBg="1"/>
      <p:bldP spid="228380" grpId="0" animBg="1"/>
      <p:bldP spid="228381" grpId="0" animBg="1"/>
      <p:bldP spid="228382" grpId="0" autoUpdateAnimBg="0"/>
      <p:bldP spid="228383" grpId="0" autoUpdateAnimBg="0"/>
      <p:bldP spid="228384" grpId="0" autoUpdateAnimBg="0"/>
      <p:bldP spid="228385" grpId="0" autoUpdateAnimBg="0"/>
      <p:bldP spid="228386" grpId="0" autoUpdateAnimBg="0"/>
      <p:bldP spid="228387" grpId="0" autoUpdateAnimBg="0"/>
      <p:bldP spid="228388" grpId="0" autoUpdateAnimBg="0"/>
      <p:bldP spid="228389" grpId="0" animBg="1"/>
      <p:bldP spid="228393" grpId="0" animBg="1"/>
      <p:bldP spid="228394" grpId="0" autoUpdateAnimBg="0"/>
      <p:bldP spid="228395" grpId="0" autoUpdateAnimBg="0"/>
      <p:bldP spid="228396" grpId="0" animBg="1"/>
      <p:bldP spid="228400" grpId="0" animBg="1"/>
      <p:bldP spid="228423" grpId="0" autoUpdateAnimBg="0"/>
      <p:bldP spid="228434" grpId="0" autoUpdateAnimBg="0"/>
      <p:bldP spid="228435" grpId="0" animBg="1"/>
      <p:bldP spid="228436" grpId="0" animBg="1"/>
      <p:bldP spid="228437" grpId="0" autoUpdateAnimBg="0"/>
      <p:bldP spid="2284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32655"/>
            <a:ext cx="3960440" cy="262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1" descr="1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573016"/>
            <a:ext cx="4512392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0"/>
            <a:ext cx="88614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♥ If  θ + Φ = 90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then the required projections ( front view and top view ) will lie on a same straight line.</a:t>
            </a:r>
          </a:p>
          <a:p>
            <a:pPr eaLnBrk="0" hangingPunct="0"/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3028950"/>
            <a:ext cx="8915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♥   But, if the end P of the line PQ is nearer to VP then the position of the line PQ and the required projections (front view and top   </a:t>
            </a: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    view) will be as  following: 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5C9-AB9B-4842-B2DF-798A0EF3300D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/>
          <a:lstStyle/>
          <a:p>
            <a:pPr algn="ctr"/>
            <a:r>
              <a:rPr lang="en-US" sz="2400" dirty="0" smtClean="0"/>
              <a:t>Special Case..!!!   (</a:t>
            </a:r>
            <a:r>
              <a:rPr lang="el-GR" sz="2400" dirty="0" smtClean="0"/>
              <a:t>θ</a:t>
            </a:r>
            <a:r>
              <a:rPr lang="en-US" sz="2400" dirty="0" smtClean="0"/>
              <a:t>+Ø = 90˚)</a:t>
            </a:r>
            <a:endParaRPr lang="en-US" sz="2400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334000"/>
          </a:xfrm>
        </p:spPr>
        <p:txBody>
          <a:bodyPr/>
          <a:lstStyle/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The H,T. &amp; V.T. in this case are obtained by Trapezoidal Method.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Draw final projections of line AB.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Draw lines parallel to the XY reference line through a, b &amp; a’, b’.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Locate point a1’ as aa1’ = </a:t>
            </a:r>
            <a:r>
              <a:rPr lang="en-US" sz="2000" dirty="0" err="1" smtClean="0"/>
              <a:t>a’o</a:t>
            </a:r>
            <a:r>
              <a:rPr lang="en-US" sz="2000" dirty="0" smtClean="0"/>
              <a:t> and locate point b1’ as bb1’ = </a:t>
            </a:r>
            <a:r>
              <a:rPr lang="en-US" sz="2000" dirty="0" err="1" smtClean="0"/>
              <a:t>b’o</a:t>
            </a:r>
            <a:r>
              <a:rPr lang="en-US" sz="2000" dirty="0" smtClean="0"/>
              <a:t>.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Join a1’ &amp; b1’ to produce it to intersect with the plan produced line, which is H.T. denoted by h.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None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algn="just">
              <a:spcAft>
                <a:spcPct val="25000"/>
              </a:spcAft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Yash Parikh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5C9-AB9B-4842-B2DF-798A0EF3300D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/>
          <a:lstStyle/>
          <a:p>
            <a:pPr algn="ctr"/>
            <a:r>
              <a:rPr lang="en-US" sz="2400" dirty="0" smtClean="0"/>
              <a:t>Special Case..!!!   (</a:t>
            </a:r>
            <a:r>
              <a:rPr lang="el-GR" sz="2400" dirty="0" smtClean="0"/>
              <a:t>θ</a:t>
            </a:r>
            <a:r>
              <a:rPr lang="en-US" sz="2400" dirty="0" smtClean="0"/>
              <a:t>+Ø = 90˚)</a:t>
            </a:r>
            <a:endParaRPr lang="en-US" sz="2400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334000"/>
          </a:xfrm>
        </p:spPr>
        <p:txBody>
          <a:bodyPr/>
          <a:lstStyle/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Similarly locate point a1 as a’a1 = </a:t>
            </a:r>
            <a:r>
              <a:rPr lang="en-US" sz="2000" dirty="0" err="1" smtClean="0"/>
              <a:t>oa</a:t>
            </a:r>
            <a:r>
              <a:rPr lang="en-US" sz="2000" dirty="0" smtClean="0"/>
              <a:t> and locate b1 as b’b1 = ob. Join a1b1 to get V.T. shown by v’.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a1’b1’ shows T.L. in elevation and which is inclined to </a:t>
            </a:r>
            <a:r>
              <a:rPr lang="el-GR" sz="2000" dirty="0" smtClean="0"/>
              <a:t>θ</a:t>
            </a:r>
            <a:r>
              <a:rPr lang="en-US" sz="2000" dirty="0" smtClean="0"/>
              <a:t> to H.P.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a1b1 shows T.L in plan which is inclined at Ø to the V.P. </a:t>
            </a:r>
          </a:p>
          <a:p>
            <a:pPr marL="457200" indent="-457200" algn="just">
              <a:spcAft>
                <a:spcPct val="25000"/>
              </a:spcAft>
              <a:buNone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algn="just">
              <a:spcAft>
                <a:spcPct val="25000"/>
              </a:spcAft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Yash Parikh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5C9-AB9B-4842-B2DF-798A0EF3300D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/>
          <a:lstStyle/>
          <a:p>
            <a:pPr algn="ctr"/>
            <a:r>
              <a:rPr lang="en-US" sz="2400" dirty="0" smtClean="0"/>
              <a:t>Example..!!!</a:t>
            </a:r>
            <a:endParaRPr lang="en-US" sz="2400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334000"/>
          </a:xfrm>
        </p:spPr>
        <p:txBody>
          <a:bodyPr/>
          <a:lstStyle/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dirty="0" smtClean="0"/>
              <a:t>A line AB, 50 mm long, is inclined at 30˚ to the HP and 60˚ to the VP. Its end A is 25 mm above the HP and 20 mm in front of the VP. Draw its projections and locate its traces.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algn="just">
              <a:spcAft>
                <a:spcPct val="25000"/>
              </a:spcAft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Yash Parikh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5C9-AB9B-4842-B2DF-798A0EF3300D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/>
          <a:lstStyle/>
          <a:p>
            <a:pPr algn="ctr"/>
            <a:r>
              <a:rPr lang="en-US" sz="2400" dirty="0" smtClean="0"/>
              <a:t>Answer..!!!</a:t>
            </a:r>
            <a:endParaRPr lang="en-US" sz="2400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334000"/>
          </a:xfrm>
        </p:spPr>
        <p:txBody>
          <a:bodyPr/>
          <a:lstStyle/>
          <a:p>
            <a:pPr marL="457200" indent="-457200" algn="just">
              <a:spcAft>
                <a:spcPct val="25000"/>
              </a:spcAft>
              <a:buNone/>
            </a:pPr>
            <a:r>
              <a:rPr lang="en-US" sz="2000" dirty="0" smtClean="0"/>
              <a:t>Method - 01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algn="just">
              <a:spcAft>
                <a:spcPct val="25000"/>
              </a:spcAft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Yash Parikh </a:t>
            </a:r>
            <a:endParaRPr lang="en-US" dirty="0"/>
          </a:p>
        </p:txBody>
      </p:sp>
      <p:pic>
        <p:nvPicPr>
          <p:cNvPr id="17410" name="Picture 2" descr="C:\Documents and Settings\Rathod\Desktop\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072959"/>
            <a:ext cx="4176736" cy="5785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5C9-AB9B-4842-B2DF-798A0EF3300D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/>
          <a:lstStyle/>
          <a:p>
            <a:pPr algn="ctr"/>
            <a:r>
              <a:rPr lang="en-US" sz="2400" dirty="0" smtClean="0"/>
              <a:t>Answer..!!!</a:t>
            </a:r>
            <a:endParaRPr lang="en-US" sz="2400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334000"/>
          </a:xfrm>
        </p:spPr>
        <p:txBody>
          <a:bodyPr/>
          <a:lstStyle/>
          <a:p>
            <a:pPr marL="457200" indent="-457200" algn="just">
              <a:spcAft>
                <a:spcPct val="25000"/>
              </a:spcAft>
              <a:buNone/>
            </a:pPr>
            <a:r>
              <a:rPr lang="en-US" sz="2000" dirty="0" smtClean="0"/>
              <a:t>Method - 02</a:t>
            </a:r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Font typeface="Wingdings" pitchFamily="2" charset="2"/>
              <a:buAutoNum type="arabicPeriod"/>
            </a:pPr>
            <a:endParaRPr lang="en-US" sz="2000" dirty="0" smtClean="0"/>
          </a:p>
          <a:p>
            <a:pPr marL="457200" indent="-457200" algn="just">
              <a:spcAft>
                <a:spcPct val="25000"/>
              </a:spcAft>
              <a:buAutoNum type="arabicPeriod"/>
            </a:pPr>
            <a:endParaRPr lang="en-US" sz="2000" dirty="0" smtClean="0"/>
          </a:p>
          <a:p>
            <a:pPr algn="just">
              <a:spcAft>
                <a:spcPct val="25000"/>
              </a:spcAft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Yash Parikh </a:t>
            </a:r>
            <a:endParaRPr lang="en-US" dirty="0"/>
          </a:p>
        </p:txBody>
      </p:sp>
      <p:pic>
        <p:nvPicPr>
          <p:cNvPr id="18434" name="Picture 2" descr="C:\Documents and Settings\Rathod\Desktop\Copy of 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000108"/>
            <a:ext cx="3500462" cy="547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1798</TotalTime>
  <Words>515</Words>
  <Application>Microsoft Office PowerPoint</Application>
  <PresentationFormat>On-screen Show (4:3)</PresentationFormat>
  <Paragraphs>161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Blueprint</vt:lpstr>
      <vt:lpstr>CorelDRAW</vt:lpstr>
      <vt:lpstr>Unit No:03 Projections of Points &amp; Lines</vt:lpstr>
      <vt:lpstr>Special Case..!!!   (θ+Ø = 90˚)</vt:lpstr>
      <vt:lpstr>Slide 3</vt:lpstr>
      <vt:lpstr>Slide 4</vt:lpstr>
      <vt:lpstr>Special Case..!!!   (θ+Ø = 90˚)</vt:lpstr>
      <vt:lpstr>Special Case..!!!   (θ+Ø = 90˚)</vt:lpstr>
      <vt:lpstr>Example..!!!</vt:lpstr>
      <vt:lpstr>Answer..!!!</vt:lpstr>
      <vt:lpstr>Answer..!!!</vt:lpstr>
      <vt:lpstr>Slide 10</vt:lpstr>
    </vt:vector>
  </TitlesOfParts>
  <Company>HomePC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 05MDE11</dc:title>
  <dc:creator>internet</dc:creator>
  <cp:lastModifiedBy>Yash</cp:lastModifiedBy>
  <cp:revision>240</cp:revision>
  <dcterms:created xsi:type="dcterms:W3CDTF">2007-08-14T04:23:52Z</dcterms:created>
  <dcterms:modified xsi:type="dcterms:W3CDTF">2014-10-13T12:13:48Z</dcterms:modified>
</cp:coreProperties>
</file>