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3566160" y="2895840"/>
            <a:ext cx="30564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1</a:t>
            </a:r>
            <a:endParaRPr/>
          </a:p>
        </p:txBody>
      </p:sp>
      <p:sp>
        <p:nvSpPr>
          <p:cNvPr id="35" name="CustomShape 2"/>
          <p:cNvSpPr/>
          <p:nvPr/>
        </p:nvSpPr>
        <p:spPr>
          <a:xfrm>
            <a:off x="4356360" y="2072880"/>
            <a:ext cx="30564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2</a:t>
            </a:r>
            <a:endParaRPr/>
          </a:p>
        </p:txBody>
      </p:sp>
      <p:sp>
        <p:nvSpPr>
          <p:cNvPr id="36" name="CustomShape 3"/>
          <p:cNvSpPr/>
          <p:nvPr/>
        </p:nvSpPr>
        <p:spPr>
          <a:xfrm>
            <a:off x="5179320" y="2895840"/>
            <a:ext cx="30564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3</a:t>
            </a:r>
            <a:endParaRPr/>
          </a:p>
        </p:txBody>
      </p:sp>
      <p:sp>
        <p:nvSpPr>
          <p:cNvPr id="37" name="CustomShape 4"/>
          <p:cNvSpPr/>
          <p:nvPr/>
        </p:nvSpPr>
        <p:spPr>
          <a:xfrm>
            <a:off x="4389120" y="3718800"/>
            <a:ext cx="30564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4</a:t>
            </a:r>
            <a:endParaRPr/>
          </a:p>
        </p:txBody>
      </p:sp>
      <p:sp>
        <p:nvSpPr>
          <p:cNvPr id="38" name="CustomShape 5"/>
          <p:cNvSpPr/>
          <p:nvPr/>
        </p:nvSpPr>
        <p:spPr>
          <a:xfrm>
            <a:off x="502560" y="5852160"/>
            <a:ext cx="4032360" cy="5472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Cues in Exp. 1:  A B L R</a:t>
            </a:r>
            <a:endParaRPr/>
          </a:p>
        </p:txBody>
      </p:sp>
      <p:sp>
        <p:nvSpPr>
          <p:cNvPr id="39" name="CustomShape 6"/>
          <p:cNvSpPr/>
          <p:nvPr/>
        </p:nvSpPr>
        <p:spPr>
          <a:xfrm>
            <a:off x="4317120" y="1263960"/>
            <a:ext cx="365400" cy="365400"/>
          </a:xfrm>
          <a:prstGeom prst="rect">
            <a:avLst/>
          </a:prstGeom>
          <a:solidFill>
            <a:srgbClr val="000000"/>
          </a:solidFill>
          <a:ln w="18360">
            <a:solidFill>
              <a:srgbClr val="000000"/>
            </a:solidFill>
            <a:round/>
          </a:ln>
        </p:spPr>
      </p:sp>
      <p:sp>
        <p:nvSpPr>
          <p:cNvPr id="40" name="CustomShape 7"/>
          <p:cNvSpPr/>
          <p:nvPr/>
        </p:nvSpPr>
        <p:spPr>
          <a:xfrm>
            <a:off x="3511080" y="2103120"/>
            <a:ext cx="365400" cy="3654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</a:ln>
        </p:spPr>
      </p:sp>
      <p:sp>
        <p:nvSpPr>
          <p:cNvPr id="41" name="CustomShape 8"/>
          <p:cNvSpPr/>
          <p:nvPr/>
        </p:nvSpPr>
        <p:spPr>
          <a:xfrm>
            <a:off x="5152680" y="3711600"/>
            <a:ext cx="365400" cy="3654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</a:ln>
        </p:spPr>
      </p:sp>
      <p:sp>
        <p:nvSpPr>
          <p:cNvPr id="42" name="CustomShape 9"/>
          <p:cNvSpPr/>
          <p:nvPr/>
        </p:nvSpPr>
        <p:spPr>
          <a:xfrm>
            <a:off x="2760120" y="2926440"/>
            <a:ext cx="365400" cy="3654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</a:ln>
        </p:spPr>
      </p:sp>
      <p:sp>
        <p:nvSpPr>
          <p:cNvPr id="43" name="CustomShape 10"/>
          <p:cNvSpPr/>
          <p:nvPr/>
        </p:nvSpPr>
        <p:spPr>
          <a:xfrm>
            <a:off x="4386600" y="4458240"/>
            <a:ext cx="365400" cy="3654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</a:ln>
        </p:spPr>
      </p:sp>
      <p:sp>
        <p:nvSpPr>
          <p:cNvPr id="44" name="CustomShape 11"/>
          <p:cNvSpPr/>
          <p:nvPr/>
        </p:nvSpPr>
        <p:spPr>
          <a:xfrm>
            <a:off x="3558600" y="3702240"/>
            <a:ext cx="365400" cy="365400"/>
          </a:xfrm>
          <a:prstGeom prst="rect">
            <a:avLst/>
          </a:prstGeom>
          <a:solidFill>
            <a:srgbClr val="000000"/>
          </a:solidFill>
          <a:ln w="18360">
            <a:solidFill>
              <a:srgbClr val="000000"/>
            </a:solidFill>
            <a:round/>
          </a:ln>
        </p:spPr>
      </p:sp>
      <p:sp>
        <p:nvSpPr>
          <p:cNvPr id="45" name="CustomShape 12"/>
          <p:cNvSpPr/>
          <p:nvPr/>
        </p:nvSpPr>
        <p:spPr>
          <a:xfrm>
            <a:off x="6002280" y="2926440"/>
            <a:ext cx="365400" cy="365400"/>
          </a:xfrm>
          <a:prstGeom prst="rect">
            <a:avLst/>
          </a:prstGeom>
          <a:solidFill>
            <a:srgbClr val="000000"/>
          </a:solidFill>
          <a:ln w="18360">
            <a:solidFill>
              <a:srgbClr val="000000"/>
            </a:solidFill>
            <a:round/>
          </a:ln>
        </p:spPr>
      </p:sp>
      <p:sp>
        <p:nvSpPr>
          <p:cNvPr id="46" name="CustomShape 13"/>
          <p:cNvSpPr/>
          <p:nvPr/>
        </p:nvSpPr>
        <p:spPr>
          <a:xfrm>
            <a:off x="4353120" y="2926440"/>
            <a:ext cx="365400" cy="365400"/>
          </a:xfrm>
          <a:prstGeom prst="rect">
            <a:avLst/>
          </a:prstGeom>
          <a:solidFill>
            <a:srgbClr val="000000"/>
          </a:solidFill>
          <a:ln w="18360">
            <a:solidFill>
              <a:srgbClr val="000000"/>
            </a:solidFill>
            <a:round/>
          </a:ln>
        </p:spPr>
      </p:sp>
      <p:sp>
        <p:nvSpPr>
          <p:cNvPr id="47" name="CustomShape 14"/>
          <p:cNvSpPr/>
          <p:nvPr/>
        </p:nvSpPr>
        <p:spPr>
          <a:xfrm>
            <a:off x="5157000" y="2093760"/>
            <a:ext cx="365400" cy="3654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</a:ln>
        </p:spPr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286200" y="5852160"/>
            <a:ext cx="4032360" cy="600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Cues in Exps. 3–5:  A B L R</a:t>
            </a:r>
            <a:endParaRPr/>
          </a:p>
          <a:p>
            <a:r>
              <a:rPr lang="en-US"/>
              <a:t>Cues in Exp. 2:        A B L R N S E W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7883640" y="6060240"/>
            <a:ext cx="33156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A</a:t>
            </a:r>
            <a:endParaRPr/>
          </a:p>
        </p:txBody>
      </p:sp>
      <p:sp>
        <p:nvSpPr>
          <p:cNvPr id="50" name="CustomShape 3"/>
          <p:cNvSpPr/>
          <p:nvPr/>
        </p:nvSpPr>
        <p:spPr>
          <a:xfrm>
            <a:off x="8393760" y="6305040"/>
            <a:ext cx="33156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B</a:t>
            </a:r>
            <a:endParaRPr/>
          </a:p>
        </p:txBody>
      </p:sp>
      <p:sp>
        <p:nvSpPr>
          <p:cNvPr id="51" name="CustomShape 4"/>
          <p:cNvSpPr/>
          <p:nvPr/>
        </p:nvSpPr>
        <p:spPr>
          <a:xfrm>
            <a:off x="8358840" y="6545880"/>
            <a:ext cx="30564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L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8400240" y="6292080"/>
            <a:ext cx="343800" cy="344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R</a:t>
            </a:r>
            <a:endParaRPr/>
          </a:p>
        </p:txBody>
      </p:sp>
      <p:sp>
        <p:nvSpPr>
          <p:cNvPr id="53" name="CustomShape 6"/>
          <p:cNvSpPr/>
          <p:nvPr/>
        </p:nvSpPr>
        <p:spPr>
          <a:xfrm>
            <a:off x="5284080" y="5852160"/>
            <a:ext cx="3486600" cy="600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/>
              <a:t>       </a:t>
            </a:r>
            <a:r>
              <a:rPr lang="en-US"/>
              <a:t>Precues in Exp. 4:  ← → ↑ ↓</a:t>
            </a:r>
            <a:endParaRPr/>
          </a:p>
          <a:p>
            <a:r>
              <a:rPr lang="en-US"/>
              <a:t>       </a:t>
            </a:r>
            <a:r>
              <a:rPr lang="en-US"/>
              <a:t>Precues in Exp. 5: 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