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4.png" ContentType="image/png"/>
  <Override PartName="/ppt/media/image13.png" ContentType="image/png"/>
  <Override PartName="/ppt/media/image12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TECNOLOGIA WEB II</a:t>
            </a:r>
            <a:endParaRPr/>
          </a:p>
        </p:txBody>
      </p:sp>
      <p:sp>
        <p:nvSpPr>
          <p:cNvPr id="6" name="CustomShap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/>
          <a:p>
            <a:pPr>
              <a:lnSpc>
                <a:spcPct val="85000"/>
              </a:lnSpc>
            </a:pPr>
            <a:r>
              <a:rPr lang="pt-BR" sz="8000" strike="noStrike">
                <a:solidFill>
                  <a:srgbClr val="262626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9" name="PlaceHolder 9"/>
          <p:cNvSpPr>
            <a:spLocks noGrp="1"/>
          </p:cNvSpPr>
          <p:nvPr>
            <p:ph type="subTitle"/>
          </p:nvPr>
        </p:nvSpPr>
        <p:spPr>
          <a:xfrm>
            <a:off x="1100160" y="4455720"/>
            <a:ext cx="10058040" cy="1142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2400" strike="noStrike" cap="all">
                <a:solidFill>
                  <a:srgbClr val="637052"/>
                </a:solidFill>
                <a:latin typeface="Calibri Light"/>
              </a:rPr>
              <a:t>Click to edit Master subtitle style</a:t>
            </a:r>
            <a:endParaRPr/>
          </a:p>
        </p:txBody>
      </p:sp>
      <p:sp>
        <p:nvSpPr>
          <p:cNvPr id="10" name="Line 10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</p:sp>
      <p:sp>
        <p:nvSpPr>
          <p:cNvPr id="11" name="CustomShape 11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12" descr=""/>
          <p:cNvPicPr/>
          <p:nvPr/>
        </p:nvPicPr>
        <p:blipFill>
          <a:blip r:embed="rId3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13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4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4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</p:sp>
      <p:sp>
        <p:nvSpPr>
          <p:cNvPr id="51" name="CustomShape 4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53" name="CustomShape 5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TECNOLOGIA WEB II</a:t>
            </a:r>
            <a:endParaRPr/>
          </a:p>
        </p:txBody>
      </p:sp>
      <p:sp>
        <p:nvSpPr>
          <p:cNvPr id="54" name="CustomShape 6"/>
          <p:cNvSpPr/>
          <p:nvPr/>
        </p:nvSpPr>
        <p:spPr>
          <a:xfrm>
            <a:off x="0" y="0"/>
            <a:ext cx="405036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7"/>
          <p:cNvSpPr/>
          <p:nvPr/>
        </p:nvSpPr>
        <p:spPr>
          <a:xfrm>
            <a:off x="4039920" y="0"/>
            <a:ext cx="6372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457200" y="594360"/>
            <a:ext cx="3200040" cy="2285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pt-BR" sz="3600" strike="noStrike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4800600" y="731520"/>
            <a:ext cx="6491880" cy="5257440"/>
          </a:xfrm>
          <a:prstGeom prst="rect">
            <a:avLst/>
          </a:prstGeom>
        </p:spPr>
        <p:txBody>
          <a:bodyPr lIns="0" rIns="0"/>
          <a:p>
            <a:pPr>
              <a:buSzPct val="45000"/>
              <a:buFont typeface="StarSymbol"/>
              <a:buChar char="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Calibri"/>
              <a:buChar char="◦"/>
            </a:pPr>
            <a:r>
              <a:rPr lang="pt-BR" strike="noStrike">
                <a:solidFill>
                  <a:srgbClr val="40404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Calibri"/>
              <a:buChar char="◦"/>
            </a:pPr>
            <a:r>
              <a:rPr lang="pt-BR" sz="1400" strike="noStrike">
                <a:solidFill>
                  <a:srgbClr val="40404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Calibri"/>
              <a:buChar char="◦"/>
            </a:pPr>
            <a:r>
              <a:rPr lang="pt-BR" sz="1400" strike="noStrike">
                <a:solidFill>
                  <a:srgbClr val="40404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Calibri"/>
              <a:buChar char="◦"/>
            </a:pPr>
            <a:r>
              <a:rPr lang="pt-BR" sz="1400" strike="noStrike">
                <a:solidFill>
                  <a:srgbClr val="40404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58" name="PlaceHolder 10"/>
          <p:cNvSpPr>
            <a:spLocks noGrp="1"/>
          </p:cNvSpPr>
          <p:nvPr>
            <p:ph type="body"/>
          </p:nvPr>
        </p:nvSpPr>
        <p:spPr>
          <a:xfrm>
            <a:off x="457200" y="2926080"/>
            <a:ext cx="3200040" cy="33786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1500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500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500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500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1500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1500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pt-BR" sz="1500" strike="noStrike">
                <a:solidFill>
                  <a:srgbClr val="ffffff"/>
                </a:solidFill>
                <a:latin typeface="Calibri"/>
              </a:rPr>
              <a:t>Seventh Outline LevelClick to edit Master text styles</a:t>
            </a:r>
            <a:endParaRPr/>
          </a:p>
        </p:txBody>
      </p:sp>
      <p:pic>
        <p:nvPicPr>
          <p:cNvPr id="59" name="Picture 9" descr=""/>
          <p:cNvPicPr/>
          <p:nvPr/>
        </p:nvPicPr>
        <p:blipFill>
          <a:blip r:embed="rId3"/>
          <a:stretch/>
        </p:blipFill>
        <p:spPr>
          <a:xfrm>
            <a:off x="1456200" y="196200"/>
            <a:ext cx="1127160" cy="1070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</p:sp>
      <p:sp>
        <p:nvSpPr>
          <p:cNvPr id="97" name="CustomShape 4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7" descr=""/>
          <p:cNvPicPr/>
          <p:nvPr/>
        </p:nvPicPr>
        <p:blipFill>
          <a:blip r:embed="rId2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99" name="CustomShape 5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TECNOLOGIA WEB II</a:t>
            </a:r>
            <a:endParaRPr/>
          </a:p>
        </p:txBody>
      </p:sp>
      <p:sp>
        <p:nvSpPr>
          <p:cNvPr id="100" name="CustomShape 6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7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8"/>
          <p:cNvSpPr/>
          <p:nvPr/>
        </p:nvSpPr>
        <p:spPr>
          <a:xfrm>
            <a:off x="11404440" y="0"/>
            <a:ext cx="495000" cy="90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Picture 11" descr=""/>
          <p:cNvPicPr/>
          <p:nvPr/>
        </p:nvPicPr>
        <p:blipFill>
          <a:blip r:embed="rId3"/>
          <a:stretch/>
        </p:blipFill>
        <p:spPr>
          <a:xfrm>
            <a:off x="11423520" y="425520"/>
            <a:ext cx="475920" cy="475920"/>
          </a:xfrm>
          <a:prstGeom prst="rect">
            <a:avLst/>
          </a:prstGeom>
          <a:ln>
            <a:noFill/>
          </a:ln>
        </p:spPr>
      </p:pic>
      <p:sp>
        <p:nvSpPr>
          <p:cNvPr id="104" name="CustomShape 9"/>
          <p:cNvSpPr/>
          <p:nvPr/>
        </p:nvSpPr>
        <p:spPr>
          <a:xfrm>
            <a:off x="190440" y="6444720"/>
            <a:ext cx="650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ffffff"/>
                </a:solidFill>
                <a:latin typeface="Calibri"/>
              </a:rPr>
              <a:t>TECNOLOGIA WEB II</a:t>
            </a:r>
            <a:endParaRPr/>
          </a:p>
        </p:txBody>
      </p:sp>
      <p:sp>
        <p:nvSpPr>
          <p:cNvPr id="105" name="PlaceHolder 1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06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1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14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14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85000"/>
              </a:lnSpc>
            </a:pPr>
            <a:r>
              <a:rPr lang="pt-BR" sz="8000" strike="noStrike">
                <a:solidFill>
                  <a:srgbClr val="262626"/>
                </a:solidFill>
                <a:latin typeface="Calibri Light"/>
              </a:rPr>
              <a:t>Tecnologia Web II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097280" y="4790520"/>
            <a:ext cx="10058040" cy="114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pt-BR" sz="2400" strike="noStrike" cap="all">
                <a:solidFill>
                  <a:srgbClr val="637052"/>
                </a:solidFill>
                <a:latin typeface="Calibri Light"/>
              </a:rPr>
              <a:t>Semana 4 – OPERADORES E ESTRUTURAS DE CONTROLE</a:t>
            </a:r>
            <a:endParaRPr/>
          </a:p>
          <a:p>
            <a:pPr>
              <a:lnSpc>
                <a:spcPct val="100000"/>
              </a:lnSpc>
            </a:pPr>
            <a:r>
              <a:rPr lang="pt-BR" sz="2400" strike="noStrike" cap="all">
                <a:solidFill>
                  <a:srgbClr val="637052"/>
                </a:solidFill>
                <a:latin typeface="Calibri Light"/>
              </a:rPr>
              <a:t>Aula 1: OPERADORES ARITIMÉTICOS, LÓGICOS E DE ATRIBUIÇÕES. EXERCÍCIOS </a:t>
            </a:r>
            <a:endParaRPr/>
          </a:p>
          <a:p>
            <a:pPr>
              <a:lnSpc>
                <a:spcPct val="100000"/>
              </a:lnSpc>
            </a:pPr>
            <a:r>
              <a:rPr lang="pt-BR" sz="2400" strike="noStrike" cap="all">
                <a:solidFill>
                  <a:srgbClr val="637052"/>
                </a:solidFill>
                <a:latin typeface="Calibri Light"/>
              </a:rPr>
              <a:t>Aula 2: ESTRUTURAS DE CONTROLE CONDICIONAL E DE REPETIÇÃO. Exercícios.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-342720" y="298080"/>
            <a:ext cx="8678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DE INCREMENTO E DECREMENTO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1377000" y="1032840"/>
            <a:ext cx="9444960" cy="52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0000"/>
                </a:solidFill>
                <a:latin typeface="Calibri"/>
              </a:rPr>
              <a:t>&lt;?php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"&lt;h3&gt;Pós-incremento&lt;/h3&gt;";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$a = 5;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5: " . $a++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6: " . $a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"&lt;h3&gt;Pré-incremento&lt;/h3&gt;";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$a = 5;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6: " . ++$a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6: " . $a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"&lt;h3&gt;Pós-decremento&lt;/h3&gt;";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$a = 5;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5: " . $a--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4: " . $a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"&lt;h3&gt;Pré-decremento&lt;/h3&gt;";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$a = 5;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4: " . --$a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echo "Deve ser 4: " . $a . "&lt;br /&gt;\n";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600" strike="noStrike">
                <a:solidFill>
                  <a:srgbClr val="000000"/>
                </a:solidFill>
                <a:latin typeface="Calibri"/>
              </a:rPr>
              <a:t>?&gt;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-56160" y="242280"/>
            <a:ext cx="58381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DE COMPARAÇÃO</a:t>
            </a:r>
            <a:endParaRPr/>
          </a:p>
        </p:txBody>
      </p:sp>
      <p:graphicFrame>
        <p:nvGraphicFramePr>
          <p:cNvPr id="172" name="Table 2"/>
          <p:cNvGraphicFramePr/>
          <p:nvPr/>
        </p:nvGraphicFramePr>
        <p:xfrm>
          <a:off x="1399680" y="821520"/>
          <a:ext cx="9498240" cy="5411160"/>
        </p:xfrm>
        <a:graphic>
          <a:graphicData uri="http://schemas.openxmlformats.org/drawingml/2006/table">
            <a:tbl>
              <a:tblPr/>
              <a:tblGrid>
                <a:gridCol w="1977840"/>
                <a:gridCol w="2537640"/>
                <a:gridCol w="4982760"/>
              </a:tblGrid>
              <a:tr h="352080"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/>
                </a:tc>
              </a:tr>
              <a:tr h="43704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==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Igual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(</a:t>
                      </a: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) se $a é igual a $b.</a:t>
                      </a:r>
                      <a:endParaRPr/>
                    </a:p>
                  </a:txBody>
                  <a:tcPr/>
                </a:tc>
              </a:tr>
              <a:tr h="8118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===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Idêntico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(</a:t>
                      </a: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) se $a é igual a $b, e eles são do mesmo tipo (introduzido no PHP4).</a:t>
                      </a:r>
                      <a:endParaRPr/>
                    </a:p>
                  </a:txBody>
                  <a:tcPr/>
                </a:tc>
              </a:tr>
              <a:tr h="43704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!=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Diferente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não é igual a $b.</a:t>
                      </a:r>
                      <a:endParaRPr/>
                    </a:p>
                  </a:txBody>
                  <a:tcPr/>
                </a:tc>
              </a:tr>
              <a:tr h="43704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&lt;&gt;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Diferente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não é igual a $b.</a:t>
                      </a:r>
                      <a:endParaRPr/>
                    </a:p>
                  </a:txBody>
                  <a:tcPr/>
                </a:tc>
              </a:tr>
              <a:tr h="8118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!==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Não idêntico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de $a não é igual a $b, ou eles não são do mesmo tipo (introduzido no PHP4).</a:t>
                      </a:r>
                      <a:endParaRPr/>
                    </a:p>
                  </a:txBody>
                  <a:tcPr/>
                </a:tc>
              </a:tr>
              <a:tr h="6246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&lt;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Menor que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é estritamente menor que $b.</a:t>
                      </a:r>
                      <a:endParaRPr/>
                    </a:p>
                  </a:txBody>
                  <a:tcPr/>
                </a:tc>
              </a:tr>
              <a:tr h="62460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&gt;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Maior que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é estritamente maior que $b.</a:t>
                      </a:r>
                      <a:endParaRPr/>
                    </a:p>
                  </a:txBody>
                  <a:tcPr/>
                </a:tc>
              </a:tr>
              <a:tr h="43704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&lt;=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Menor ou igual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é menor ou igual a $b.</a:t>
                      </a:r>
                      <a:endParaRPr/>
                    </a:p>
                  </a:txBody>
                  <a:tcPr/>
                </a:tc>
              </a:tr>
              <a:tr h="438120"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&gt;= $b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Maior ou igual</a:t>
                      </a:r>
                      <a:endParaRPr/>
                    </a:p>
                  </a:txBody>
                  <a:tcPr/>
                </a:tc>
                <a:tc>
                  <a:txBody>
                    <a:bodyPr lIns="47160" rIns="47160" tIns="23400" bIns="2340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é maior ou igual a $b.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8600" y="298080"/>
            <a:ext cx="4329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LÓGICOS</a:t>
            </a:r>
            <a:endParaRPr/>
          </a:p>
        </p:txBody>
      </p:sp>
      <p:graphicFrame>
        <p:nvGraphicFramePr>
          <p:cNvPr id="174" name="Table 2"/>
          <p:cNvGraphicFramePr/>
          <p:nvPr/>
        </p:nvGraphicFramePr>
        <p:xfrm>
          <a:off x="1660680" y="1063800"/>
          <a:ext cx="8957160" cy="4975560"/>
        </p:xfrm>
        <a:graphic>
          <a:graphicData uri="http://schemas.openxmlformats.org/drawingml/2006/table">
            <a:tbl>
              <a:tblPr/>
              <a:tblGrid>
                <a:gridCol w="2509560"/>
                <a:gridCol w="2509560"/>
                <a:gridCol w="3938040"/>
              </a:tblGrid>
              <a:tr h="378000"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/>
                </a:tc>
              </a:tr>
              <a:tr h="87336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and $b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(</a:t>
                      </a:r>
                      <a:r>
                        <a:rPr b="1"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TRUE</a:t>
                      </a: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) se tanto $a quanto $b são verdadeiros.</a:t>
                      </a:r>
                      <a:endParaRPr/>
                    </a:p>
                  </a:txBody>
                  <a:tcPr/>
                </a:tc>
              </a:tr>
              <a:tr h="68292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or $b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OU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ou $b são verdadeiros.</a:t>
                      </a:r>
                      <a:endParaRPr/>
                    </a:p>
                  </a:txBody>
                  <a:tcPr/>
                </a:tc>
              </a:tr>
              <a:tr h="87336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xor $b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XOR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ou $b são verdadeiros, mas não ambos.</a:t>
                      </a:r>
                      <a:endParaRPr/>
                    </a:p>
                  </a:txBody>
                  <a:tcPr/>
                </a:tc>
              </a:tr>
              <a:tr h="61128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! $a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não é verdadeiro.</a:t>
                      </a:r>
                      <a:endParaRPr/>
                    </a:p>
                  </a:txBody>
                  <a:tcPr/>
                </a:tc>
              </a:tr>
              <a:tr h="87336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&amp;&amp; $b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tanto $a quanto $b são verdadeiros.</a:t>
                      </a:r>
                      <a:endParaRPr/>
                    </a:p>
                  </a:txBody>
                  <a:tcPr/>
                </a:tc>
              </a:tr>
              <a:tr h="683280"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$a || $b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OU</a:t>
                      </a:r>
                      <a:endParaRPr/>
                    </a:p>
                  </a:txBody>
                  <a:tcPr/>
                </a:tc>
                <a:tc>
                  <a:txBody>
                    <a:bodyPr lIns="73080" rIns="73080" tIns="36360" bIns="36360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strike="noStrike">
                          <a:solidFill>
                            <a:srgbClr val="000000"/>
                          </a:solidFill>
                          <a:latin typeface="Calibri"/>
                        </a:rPr>
                        <a:t>Verdadeiro se $a ou $b são verdadeiros.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8600" y="298080"/>
            <a:ext cx="4329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LÓGICOS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1082520" y="1288440"/>
            <a:ext cx="1011420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$x = 10;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$y = 5;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if (($x &gt; 10) </a:t>
            </a:r>
            <a:r>
              <a:rPr b="1" lang="pt-BR" strike="noStrike">
                <a:solidFill>
                  <a:srgbClr val="0033cc"/>
                </a:solidFill>
                <a:latin typeface="Courier New"/>
              </a:rPr>
              <a:t>and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 ($y &lt; 5))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if (($x == 10) </a:t>
            </a:r>
            <a:r>
              <a:rPr b="1" lang="pt-BR" strike="noStrike">
                <a:solidFill>
                  <a:srgbClr val="0033cc"/>
                </a:solidFill>
                <a:latin typeface="Courier New"/>
              </a:rPr>
              <a:t>or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 ($y &lt; 5))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if (</a:t>
            </a:r>
            <a:r>
              <a:rPr b="1" lang="pt-BR" strike="noStrike">
                <a:solidFill>
                  <a:srgbClr val="0033cc"/>
                </a:solidFill>
                <a:latin typeface="Courier New"/>
              </a:rPr>
              <a:t>!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(($x &gt; 10) and ($y &lt; 5)))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else echo "falso&lt;br&gt;";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if (($x == 10) </a:t>
            </a:r>
            <a:r>
              <a:rPr b="1" lang="pt-BR" strike="noStrike">
                <a:solidFill>
                  <a:srgbClr val="0033cc"/>
                </a:solidFill>
                <a:latin typeface="Courier New"/>
              </a:rPr>
              <a:t>xor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 ($y == 5))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</a:rPr>
              <a:t>echo "verdadeiro&lt;br&gt;";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</a:rPr>
              <a:t>else echo "falso&lt;br&gt;";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895680" y="795600"/>
            <a:ext cx="54860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Exemplos: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77920" y="298080"/>
            <a:ext cx="194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Exercícios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Content Placeholder 6" descr=""/>
          <p:cNvPicPr/>
          <p:nvPr/>
        </p:nvPicPr>
        <p:blipFill>
          <a:blip r:embed="rId1"/>
          <a:srcRect l="0" t="5944" r="0" b="5944"/>
          <a:stretch/>
        </p:blipFill>
        <p:spPr>
          <a:xfrm>
            <a:off x="1836360" y="1018440"/>
            <a:ext cx="8583120" cy="511308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PHP – O bicho está nervoso!!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ESTRUTURAS DE CONTROLE CONDICIONAL</a:t>
            </a:r>
            <a:endParaRPr/>
          </a:p>
        </p:txBody>
      </p:sp>
      <p:sp>
        <p:nvSpPr>
          <p:cNvPr id="182" name="CustomShape 2"/>
          <p:cNvSpPr/>
          <p:nvPr/>
        </p:nvSpPr>
        <p:spPr>
          <a:xfrm>
            <a:off x="1328400" y="122292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MS PGothic"/>
              </a:rPr>
              <a:t>IF ... ELSEIF ... ELSE</a:t>
            </a:r>
            <a:endParaRPr/>
          </a:p>
        </p:txBody>
      </p:sp>
      <p:sp>
        <p:nvSpPr>
          <p:cNvPr id="183" name="CustomShape 3"/>
          <p:cNvSpPr/>
          <p:nvPr/>
        </p:nvSpPr>
        <p:spPr>
          <a:xfrm>
            <a:off x="1371240" y="1877040"/>
            <a:ext cx="6984720" cy="422748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if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($Media &gt;= 7){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$resultado = "Aprovado";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else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$resultado = "Reprovado";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}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echo $resultado,"&lt;br&gt;";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if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($Media &gt;= 9.0)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$resultado = "Aprovado com distinção";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elseif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($Media &gt;= 8.0 and $Media &lt; 9.0)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$resultado = "Aprovado plenamente";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elseif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($Media &gt;= 7 and $Media &lt; 8.0)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$resultado = "Aprovado";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else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z="1600" strike="noStrike">
                <a:solidFill>
                  <a:srgbClr val="0033cc"/>
                </a:solidFill>
                <a:latin typeface="Courier New"/>
                <a:ea typeface="MS PGothic"/>
              </a:rPr>
              <a:t>$resultado = "Reprovado";</a:t>
            </a:r>
            <a:endParaRPr/>
          </a:p>
        </p:txBody>
      </p:sp>
      <p:sp>
        <p:nvSpPr>
          <p:cNvPr id="184" name="CustomShape 4"/>
          <p:cNvSpPr/>
          <p:nvPr/>
        </p:nvSpPr>
        <p:spPr>
          <a:xfrm>
            <a:off x="8672040" y="1165680"/>
            <a:ext cx="1512360" cy="48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pt-BR" strike="noStrike">
                <a:solidFill>
                  <a:srgbClr val="ccddea"/>
                </a:solidFill>
                <a:latin typeface="Arial"/>
                <a:ea typeface="MS PGothic"/>
              </a:rPr>
              <a:t>Quando existir mais de um comando dentro de um IF, de um ELSE ou de um ELSEIF, utilizamos a marcação de bloco de código para agrupá-los:</a:t>
            </a:r>
            <a:endParaRPr/>
          </a:p>
          <a:p>
            <a:pPr>
              <a:lnSpc>
                <a:spcPct val="100000"/>
              </a:lnSpc>
            </a:pPr>
            <a:r>
              <a:rPr b="1" lang="pt-BR" strike="noStrike">
                <a:solidFill>
                  <a:srgbClr val="ccddea"/>
                </a:solidFill>
                <a:latin typeface="Arial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i="1" lang="pt-BR" strike="noStrike">
                <a:solidFill>
                  <a:srgbClr val="ccddea"/>
                </a:solidFill>
                <a:latin typeface="Arial"/>
                <a:ea typeface="MS PGothic"/>
              </a:rPr>
              <a:t>.... Código</a:t>
            </a:r>
            <a:endParaRPr/>
          </a:p>
          <a:p>
            <a:pPr>
              <a:lnSpc>
                <a:spcPct val="100000"/>
              </a:lnSpc>
            </a:pPr>
            <a:r>
              <a:rPr b="1" lang="pt-BR" strike="noStrike">
                <a:solidFill>
                  <a:srgbClr val="ccddea"/>
                </a:solidFill>
                <a:latin typeface="Arial"/>
                <a:ea typeface="MS PGothic"/>
              </a:rPr>
              <a:t>}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ESTRUTURAS DE CONTROLE CONDICIONAL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1594080" y="125424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MS PGothic"/>
              </a:rPr>
              <a:t>SWITCH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1636920" y="1908000"/>
            <a:ext cx="8616600" cy="393084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switch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($Posicao){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case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1: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"Primeiro";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break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case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2: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"Segundo";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break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case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3: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"Terceiro";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break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default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"Posição sem classificação";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 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break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}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ESTRUTURAS DE CONTROLE DE REPETIÇÃO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1468800" y="125424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MS PGothic"/>
              </a:rPr>
              <a:t>WHILE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1511640" y="1908000"/>
            <a:ext cx="8714880" cy="146196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$contador = 1;</a:t>
            </a:r>
            <a:endParaRPr/>
          </a:p>
          <a:p>
            <a:pPr>
              <a:lnSpc>
                <a:spcPct val="100000"/>
              </a:lnSpc>
            </a:pP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while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( $contador &lt; 10 ){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"Contador: $contador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$contador++;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}</a:t>
            </a:r>
            <a:endParaRPr/>
          </a:p>
        </p:txBody>
      </p:sp>
      <p:sp>
        <p:nvSpPr>
          <p:cNvPr id="191" name="CustomShape 4"/>
          <p:cNvSpPr/>
          <p:nvPr/>
        </p:nvSpPr>
        <p:spPr>
          <a:xfrm>
            <a:off x="1468800" y="367668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MS PGothic"/>
              </a:rPr>
              <a:t>DO... WHILE</a:t>
            </a:r>
            <a:endParaRPr/>
          </a:p>
        </p:txBody>
      </p:sp>
      <p:sp>
        <p:nvSpPr>
          <p:cNvPr id="192" name="CustomShape 5"/>
          <p:cNvSpPr/>
          <p:nvPr/>
        </p:nvSpPr>
        <p:spPr>
          <a:xfrm>
            <a:off x="1511640" y="4330800"/>
            <a:ext cx="8714880" cy="146196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$contador = 0;</a:t>
            </a:r>
            <a:endParaRPr/>
          </a:p>
          <a:p>
            <a:pPr>
              <a:lnSpc>
                <a:spcPct val="100000"/>
              </a:lnSpc>
            </a:pP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do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{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$contador++;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"Contador: $contador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} </a:t>
            </a: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while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($contador &lt; 10);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66080" y="406440"/>
            <a:ext cx="79714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ESTRUTURAS DE CONTROLE DE REPETIÇÃO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1632960" y="115236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MS PGothic"/>
              </a:rPr>
              <a:t>FOR</a:t>
            </a:r>
            <a:endParaRPr/>
          </a:p>
        </p:txBody>
      </p:sp>
      <p:sp>
        <p:nvSpPr>
          <p:cNvPr id="195" name="CustomShape 3"/>
          <p:cNvSpPr/>
          <p:nvPr/>
        </p:nvSpPr>
        <p:spPr>
          <a:xfrm>
            <a:off x="1675800" y="1806480"/>
            <a:ext cx="8741880" cy="118764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for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($contador = 1; $contador &gt;= 10; $contador++)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"Contador: $cont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}</a:t>
            </a:r>
            <a:endParaRPr/>
          </a:p>
        </p:txBody>
      </p:sp>
      <p:sp>
        <p:nvSpPr>
          <p:cNvPr id="196" name="CustomShape 4"/>
          <p:cNvSpPr/>
          <p:nvPr/>
        </p:nvSpPr>
        <p:spPr>
          <a:xfrm>
            <a:off x="1632960" y="3575160"/>
            <a:ext cx="7056000" cy="66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MS PGothic"/>
              </a:rPr>
              <a:t>FOREACH</a:t>
            </a:r>
            <a:endParaRPr/>
          </a:p>
        </p:txBody>
      </p:sp>
      <p:sp>
        <p:nvSpPr>
          <p:cNvPr id="197" name="CustomShape 5"/>
          <p:cNvSpPr/>
          <p:nvPr/>
        </p:nvSpPr>
        <p:spPr>
          <a:xfrm>
            <a:off x="1675800" y="4229280"/>
            <a:ext cx="8714880" cy="2010600"/>
          </a:xfrm>
          <a:prstGeom prst="rect">
            <a:avLst/>
          </a:prstGeom>
          <a:solidFill>
            <a:srgbClr val="ccffcc"/>
          </a:solidFill>
          <a:ln w="9360">
            <a:solidFill>
              <a:srgbClr val="ddddd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$vetor[0] = "Faculdade";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$vetor[1] = "de Computação";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$vetor[2] = "e Informatica.";</a:t>
            </a:r>
            <a:endParaRPr/>
          </a:p>
          <a:p>
            <a:pPr>
              <a:lnSpc>
                <a:spcPct val="100000"/>
              </a:lnSpc>
            </a:pPr>
            <a:r>
              <a:rPr b="1" lang="pt-BR" strike="noStrike">
                <a:solidFill>
                  <a:srgbClr val="0033cc"/>
                </a:solidFill>
                <a:latin typeface="Courier New"/>
                <a:ea typeface="MS PGothic"/>
              </a:rPr>
              <a:t>foreach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($vetor as $posicao =&gt; $valor)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{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   </a:t>
            </a: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echo "$posicao : $valor &lt;br&gt;";</a:t>
            </a:r>
            <a:endParaRPr/>
          </a:p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33cc"/>
                </a:solidFill>
                <a:latin typeface="Courier New"/>
                <a:ea typeface="MS PGothic"/>
              </a:rPr>
              <a:t>}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560240"/>
            <a:ext cx="3200040" cy="615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600" strike="noStrike">
                <a:solidFill>
                  <a:srgbClr val="ffffff"/>
                </a:solidFill>
                <a:latin typeface="Calibri Light"/>
              </a:rPr>
              <a:t>PROFESSORES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457200" y="2988000"/>
            <a:ext cx="3200040" cy="2601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1500" strike="noStrike">
                <a:solidFill>
                  <a:srgbClr val="ffffff"/>
                </a:solidFill>
                <a:latin typeface="Calibri"/>
              </a:rPr>
              <a:t>CHARLES BOULHOSA RODAMILANS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trike="noStrike">
                <a:solidFill>
                  <a:srgbClr val="ffffff"/>
                </a:solidFill>
                <a:latin typeface="Calibri"/>
              </a:rPr>
              <a:t>FABIANA ARANTES S MATHEUS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trike="noStrike">
                <a:solidFill>
                  <a:srgbClr val="ffffff"/>
                </a:solidFill>
                <a:latin typeface="Calibri"/>
              </a:rPr>
              <a:t>MARIA AMÉLIA ELISEO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trike="noStrike">
                <a:solidFill>
                  <a:srgbClr val="ffffff"/>
                </a:solidFill>
                <a:latin typeface="Calibri"/>
              </a:rPr>
              <a:t>PEDRO HENRIQUE CACIQUE BRAGA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trike="noStrike">
                <a:solidFill>
                  <a:srgbClr val="ffffff"/>
                </a:solidFill>
                <a:latin typeface="Calibri"/>
              </a:rPr>
              <a:t>ROGÉRIO THEODORO DE BRITO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500" strike="noStrike">
                <a:solidFill>
                  <a:srgbClr val="ffffff"/>
                </a:solidFill>
                <a:latin typeface="Calibri"/>
              </a:rPr>
              <a:t>VINÍCIUS MIANA BEZERRA</a:t>
            </a:r>
            <a:endParaRPr/>
          </a:p>
        </p:txBody>
      </p:sp>
      <p:sp>
        <p:nvSpPr>
          <p:cNvPr id="145" name="Line 3"/>
          <p:cNvSpPr/>
          <p:nvPr/>
        </p:nvSpPr>
        <p:spPr>
          <a:xfrm>
            <a:off x="457200" y="2446920"/>
            <a:ext cx="3200400" cy="0"/>
          </a:xfrm>
          <a:prstGeom prst="line">
            <a:avLst/>
          </a:prstGeom>
          <a:ln>
            <a:solidFill>
              <a:schemeClr val="bg1"/>
            </a:solidFill>
            <a:round/>
          </a:ln>
        </p:spPr>
      </p:sp>
      <p:sp>
        <p:nvSpPr>
          <p:cNvPr id="146" name="CustomShape 4"/>
          <p:cNvSpPr/>
          <p:nvPr/>
        </p:nvSpPr>
        <p:spPr>
          <a:xfrm>
            <a:off x="4479120" y="5897160"/>
            <a:ext cx="7341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trike="noStrike">
                <a:solidFill>
                  <a:srgbClr val="808080"/>
                </a:solidFill>
                <a:latin typeface="Calibri Light"/>
              </a:rPr>
              <a:t>*As notas de aula são material de apoio para estudo, de autoria dos professores da disciplina.</a:t>
            </a:r>
            <a:endParaRPr/>
          </a:p>
        </p:txBody>
      </p:sp>
      <p:sp>
        <p:nvSpPr>
          <p:cNvPr id="147" name="CustomShape 5"/>
          <p:cNvSpPr/>
          <p:nvPr/>
        </p:nvSpPr>
        <p:spPr>
          <a:xfrm>
            <a:off x="4481280" y="1336680"/>
            <a:ext cx="6812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Esta aula tem como objetivo de apresentar recursos da linguagem PHP. São apresentados os operadores aritméticos, lógicos e de atribuições, as estruturas de controle condicional e de repetição.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sp>
        <p:nvSpPr>
          <p:cNvPr id="148" name="CustomShape 6"/>
          <p:cNvSpPr/>
          <p:nvPr/>
        </p:nvSpPr>
        <p:spPr>
          <a:xfrm>
            <a:off x="4302360" y="813240"/>
            <a:ext cx="2224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CONTEÚDO</a:t>
            </a:r>
            <a:endParaRPr/>
          </a:p>
        </p:txBody>
      </p:sp>
      <p:sp>
        <p:nvSpPr>
          <p:cNvPr id="149" name="CustomShape 7"/>
          <p:cNvSpPr/>
          <p:nvPr/>
        </p:nvSpPr>
        <p:spPr>
          <a:xfrm>
            <a:off x="4479120" y="3253320"/>
            <a:ext cx="6812640" cy="22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40000"/>
              </a:lnSpc>
              <a:buFont typeface="Arial"/>
              <a:buChar char="•"/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NIEDERAUER, J., </a:t>
            </a:r>
            <a:r>
              <a:rPr b="1" lang="pt-BR" strike="noStrike">
                <a:solidFill>
                  <a:srgbClr val="000000"/>
                </a:solidFill>
                <a:latin typeface="Calibri"/>
              </a:rPr>
              <a:t>Desenvolvendo Websites com PHP</a:t>
            </a:r>
            <a:r>
              <a:rPr lang="pt-BR" strike="noStrike">
                <a:solidFill>
                  <a:srgbClr val="000000"/>
                </a:solidFill>
                <a:latin typeface="Calibri"/>
              </a:rPr>
              <a:t>. Novatec, 2 ed., 2011.</a:t>
            </a:r>
            <a:endParaRPr/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t-BR" strike="noStrike" u="sng">
                <a:solidFill>
                  <a:srgbClr val="c00000"/>
                </a:solidFill>
                <a:latin typeface="Calibri"/>
              </a:rPr>
              <a:t>http://www.w3schools.com/</a:t>
            </a:r>
            <a:endParaRPr/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t-BR" strike="noStrike" u="sng">
                <a:solidFill>
                  <a:srgbClr val="c00000"/>
                </a:solidFill>
                <a:latin typeface="Calibri"/>
              </a:rPr>
              <a:t>http://www.php.net </a:t>
            </a:r>
            <a:endParaRPr/>
          </a:p>
          <a:p>
            <a:pPr>
              <a:lnSpc>
                <a:spcPct val="130000"/>
              </a:lnSpc>
              <a:buFont typeface="Arial"/>
              <a:buChar char="•"/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lang="pt-BR" strike="noStrike" u="sng">
                <a:solidFill>
                  <a:srgbClr val="c00000"/>
                </a:solidFill>
                <a:latin typeface="Calibri"/>
              </a:rPr>
              <a:t>http://www.phpbrasil.com</a:t>
            </a:r>
            <a:endParaRPr/>
          </a:p>
          <a:p>
            <a:pPr>
              <a:lnSpc>
                <a:spcPct val="140000"/>
              </a:lnSpc>
            </a:pPr>
            <a:endParaRPr/>
          </a:p>
        </p:txBody>
      </p:sp>
      <p:sp>
        <p:nvSpPr>
          <p:cNvPr id="150" name="CustomShape 8"/>
          <p:cNvSpPr/>
          <p:nvPr/>
        </p:nvSpPr>
        <p:spPr>
          <a:xfrm>
            <a:off x="4225320" y="2730240"/>
            <a:ext cx="2636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REFERÊNCIAS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77920" y="298080"/>
            <a:ext cx="1947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Exercícios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9360" y="2348640"/>
            <a:ext cx="10058040" cy="40222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NIEDERAUER, J., </a:t>
            </a:r>
            <a:r>
              <a:rPr b="1" lang="pt-BR" sz="2000" strike="noStrike">
                <a:solidFill>
                  <a:srgbClr val="404040"/>
                </a:solidFill>
                <a:latin typeface="Calibri"/>
              </a:rPr>
              <a:t>Desenvolvendo Websites com PHP</a:t>
            </a:r>
            <a:r>
              <a:rPr lang="pt-BR" sz="2000" strike="noStrike">
                <a:solidFill>
                  <a:srgbClr val="404040"/>
                </a:solidFill>
                <a:latin typeface="Calibri"/>
              </a:rPr>
              <a:t>. Novatec, 2 ed., 2011.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MORRISON, M.; BEIGHLEY, L., </a:t>
            </a:r>
            <a:r>
              <a:rPr b="1" lang="pt-BR" sz="2000" strike="noStrike">
                <a:solidFill>
                  <a:srgbClr val="404040"/>
                </a:solidFill>
                <a:latin typeface="Calibri"/>
              </a:rPr>
              <a:t>Use a Cabeça Php &amp; Mysql</a:t>
            </a:r>
            <a:r>
              <a:rPr lang="pt-BR" sz="2000" strike="noStrike">
                <a:solidFill>
                  <a:srgbClr val="404040"/>
                </a:solidFill>
                <a:latin typeface="Calibri"/>
              </a:rPr>
              <a:t>. Alta Books, 1 ed., 2010.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Prof. Leandro A. Silva. </a:t>
            </a:r>
            <a:r>
              <a:rPr b="1" lang="pt-BR" sz="2000" strike="noStrike">
                <a:solidFill>
                  <a:srgbClr val="404040"/>
                </a:solidFill>
                <a:latin typeface="Calibri"/>
              </a:rPr>
              <a:t>Notas de Aulas de PHP</a:t>
            </a:r>
            <a:r>
              <a:rPr lang="pt-BR" sz="2000" strike="noStrike">
                <a:solidFill>
                  <a:srgbClr val="404040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200" name="CustomShape 2"/>
          <p:cNvSpPr/>
          <p:nvPr/>
        </p:nvSpPr>
        <p:spPr>
          <a:xfrm>
            <a:off x="205560" y="298080"/>
            <a:ext cx="2636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REFERÊNCIAS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49360" y="1163520"/>
            <a:ext cx="10058040" cy="402228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Operadores de atribuição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Operadores aritméticos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Operadores de incremento e decremento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Operadores lógicos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Operadores de comparação</a:t>
            </a:r>
            <a:endParaRPr/>
          </a:p>
          <a:p>
            <a:pPr>
              <a:lnSpc>
                <a:spcPct val="10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Estruturas de controle condicional</a:t>
            </a:r>
            <a:endParaRPr/>
          </a:p>
          <a:p>
            <a:pPr>
              <a:lnSpc>
                <a:spcPct val="100000"/>
              </a:lnSpc>
              <a:buFont typeface="Calibri"/>
              <a:buChar char=" "/>
            </a:pPr>
            <a:r>
              <a:rPr lang="pt-BR" sz="2000" strike="noStrike">
                <a:solidFill>
                  <a:srgbClr val="404040"/>
                </a:solidFill>
                <a:latin typeface="Calibri"/>
              </a:rPr>
              <a:t>Estruturas de controle de repetição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128880" y="298080"/>
            <a:ext cx="3450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ROTEIRO DE AULA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7" descr=""/>
          <p:cNvPicPr/>
          <p:nvPr/>
        </p:nvPicPr>
        <p:blipFill>
          <a:blip r:embed="rId1"/>
          <a:stretch/>
        </p:blipFill>
        <p:spPr>
          <a:xfrm>
            <a:off x="1500480" y="819720"/>
            <a:ext cx="9143640" cy="514152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-21240" y="298080"/>
            <a:ext cx="5557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PHP – Vamos domar o bicho!!!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3639960" y="5961600"/>
            <a:ext cx="6705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  <a:ea typeface="MS PGothic"/>
              </a:rPr>
              <a:t>Cena do Filme “A vida de Pi” – Vale a pena assistir.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186920" y="1250640"/>
            <a:ext cx="9468000" cy="2313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O operador básico de atribuição é </a:t>
            </a:r>
            <a:r>
              <a:rPr b="1" lang="pt-BR" sz="2400" strike="noStrike">
                <a:solidFill>
                  <a:srgbClr val="404040"/>
                </a:solidFill>
                <a:latin typeface="Calibri"/>
              </a:rPr>
              <a:t>"=".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A sua primeira inclinação deve ser a de pensar nisto como "é igual". Não. Isto quer dizer, na verdade, que o operando da esquerda </a:t>
            </a:r>
            <a:r>
              <a:rPr b="1" lang="pt-BR" sz="2400" strike="noStrike">
                <a:solidFill>
                  <a:srgbClr val="404040"/>
                </a:solidFill>
                <a:latin typeface="Calibri"/>
              </a:rPr>
              <a:t>recebe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o valor da expressão da direita (ou seja, "</a:t>
            </a:r>
            <a:r>
              <a:rPr b="1" lang="pt-BR" sz="2400" strike="noStrike">
                <a:solidFill>
                  <a:srgbClr val="404040"/>
                </a:solidFill>
                <a:latin typeface="Calibri"/>
              </a:rPr>
              <a:t>é configurado para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").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-56160" y="298080"/>
            <a:ext cx="5495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1679400" y="3265560"/>
            <a:ext cx="9628920" cy="1660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bb"/>
                </a:solidFill>
                <a:latin typeface="Fira Mono"/>
              </a:rPr>
              <a:t>&lt;?php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
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	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$a 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= (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$b 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= 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4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) + 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5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; </a:t>
            </a:r>
            <a:r>
              <a:rPr lang="pt-BR" sz="2400" strike="noStrike">
                <a:solidFill>
                  <a:srgbClr val="ff8000"/>
                </a:solidFill>
                <a:latin typeface="Fira Mono"/>
              </a:rPr>
              <a:t>// $a é igual a 9 agora e $b foi configurado como 4.</a:t>
            </a:r>
            <a:r>
              <a:rPr lang="pt-BR" sz="2400" strike="noStrike">
                <a:solidFill>
                  <a:srgbClr val="ff8000"/>
                </a:solidFill>
                <a:latin typeface="Fira Mono"/>
              </a:rPr>
              <a:t>
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?&gt;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224360" y="1157400"/>
            <a:ext cx="9468000" cy="2313360"/>
          </a:xfrm>
          <a:prstGeom prst="rect">
            <a:avLst/>
          </a:prstGeom>
          <a:noFill/>
          <a:ln>
            <a:noFill/>
          </a:ln>
        </p:spPr>
        <p:txBody>
          <a:bodyPr lIns="0" rIns="0"/>
          <a:p>
            <a:pPr>
              <a:lnSpc>
                <a:spcPct val="10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Além do operador básico de atribuição, há "operadores combinados" para todos os </a:t>
            </a:r>
            <a:r>
              <a:rPr lang="pt-BR" sz="2400" strike="noStrike" u="sng">
                <a:solidFill>
                  <a:srgbClr val="5eb2ea"/>
                </a:solidFill>
                <a:latin typeface="Calibri"/>
              </a:rPr>
              <a:t>operadores aritméticos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, de array e string que permitem a você pegar um valor de uma expressão e então usar seu próprio valor para o resultado daquela expressão. 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-56160" y="298080"/>
            <a:ext cx="5495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970560" y="2892600"/>
            <a:ext cx="10468440" cy="3171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bb"/>
                </a:solidFill>
                <a:latin typeface="Fira Mono"/>
              </a:rPr>
              <a:t>&lt;?php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
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	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$a 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= 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3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;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
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	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$a 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+= 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5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; </a:t>
            </a:r>
            <a:r>
              <a:rPr lang="pt-BR" sz="2400" strike="noStrike">
                <a:solidFill>
                  <a:srgbClr val="ff8000"/>
                </a:solidFill>
                <a:latin typeface="Fira Mono"/>
              </a:rPr>
              <a:t>// configura $a para 8, como se disséssemos: $a = $a + 5;</a:t>
            </a:r>
            <a:r>
              <a:rPr lang="pt-BR" sz="2400" strike="noStrike">
                <a:solidFill>
                  <a:srgbClr val="ff8000"/>
                </a:solidFill>
                <a:latin typeface="Fira Mono"/>
              </a:rPr>
              <a:t>
</a:t>
            </a:r>
            <a:r>
              <a:rPr lang="pt-BR" sz="2400" strike="noStrike">
                <a:solidFill>
                  <a:srgbClr val="ff8000"/>
                </a:solidFill>
                <a:latin typeface="Fira Mono"/>
              </a:rPr>
              <a:t>	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$b 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= </a:t>
            </a:r>
            <a:r>
              <a:rPr lang="pt-BR" sz="2400" strike="noStrike">
                <a:solidFill>
                  <a:srgbClr val="dd0000"/>
                </a:solidFill>
                <a:latin typeface="Fira Mono"/>
              </a:rPr>
              <a:t>"Bom "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;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
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	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$b .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= </a:t>
            </a:r>
            <a:r>
              <a:rPr lang="pt-BR" sz="2400" strike="noStrike">
                <a:solidFill>
                  <a:srgbClr val="dd0000"/>
                </a:solidFill>
                <a:latin typeface="Fira Mono"/>
              </a:rPr>
              <a:t>"Dia!"</a:t>
            </a:r>
            <a:r>
              <a:rPr lang="pt-BR" sz="2400" strike="noStrike">
                <a:solidFill>
                  <a:srgbClr val="007700"/>
                </a:solidFill>
                <a:latin typeface="Fira Mono"/>
              </a:rPr>
              <a:t>; </a:t>
            </a:r>
            <a:r>
              <a:rPr lang="pt-BR" sz="2400" strike="noStrike">
                <a:solidFill>
                  <a:srgbClr val="ff8000"/>
                </a:solidFill>
                <a:latin typeface="Fira Mono"/>
              </a:rPr>
              <a:t>// configura $b para "Bom Dia!", como em $b = $b . "Dia!";</a:t>
            </a:r>
            <a:r>
              <a:rPr lang="pt-BR" sz="2400" strike="noStrike">
                <a:solidFill>
                  <a:srgbClr val="ff8000"/>
                </a:solidFill>
                <a:latin typeface="Fira Mono"/>
              </a:rPr>
              <a:t>
</a:t>
            </a:r>
            <a:r>
              <a:rPr lang="pt-BR" sz="2400" strike="noStrike">
                <a:solidFill>
                  <a:srgbClr val="0000bb"/>
                </a:solidFill>
                <a:latin typeface="Fira Mono"/>
              </a:rPr>
              <a:t>?&gt;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-56160" y="298080"/>
            <a:ext cx="5495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DE ATRIBUIÇÃO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1243080" y="1967040"/>
            <a:ext cx="7056000" cy="31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$num </a:t>
            </a:r>
            <a:r>
              <a:rPr lang="pt-BR" sz="2400" strike="noStrike">
                <a:solidFill>
                  <a:srgbClr val="0033cc"/>
                </a:solidFill>
                <a:latin typeface="Calibri"/>
              </a:rPr>
              <a:t>=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5;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$num </a:t>
            </a:r>
            <a:r>
              <a:rPr lang="pt-BR" sz="2400" strike="noStrike">
                <a:solidFill>
                  <a:srgbClr val="0033cc"/>
                </a:solidFill>
                <a:latin typeface="Calibri"/>
              </a:rPr>
              <a:t>+=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5;  </a:t>
            </a:r>
            <a:r>
              <a:rPr lang="pt-BR" sz="2400" strike="noStrike">
                <a:solidFill>
                  <a:srgbClr val="ccddea"/>
                </a:solidFill>
                <a:latin typeface="Wingdings"/>
              </a:rPr>
              <a:t>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 </a:t>
            </a:r>
            <a:r>
              <a:rPr lang="pt-BR" sz="2400" strike="noStrike">
                <a:solidFill>
                  <a:srgbClr val="ccddea"/>
                </a:solidFill>
                <a:latin typeface="Calibri"/>
              </a:rPr>
              <a:t>$num = $num + 5;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$num </a:t>
            </a:r>
            <a:r>
              <a:rPr lang="pt-BR" sz="2400" strike="noStrike">
                <a:solidFill>
                  <a:srgbClr val="0033cc"/>
                </a:solidFill>
                <a:latin typeface="Calibri"/>
              </a:rPr>
              <a:t>-=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5;   </a:t>
            </a:r>
            <a:r>
              <a:rPr lang="pt-BR" sz="2400" strike="noStrike">
                <a:solidFill>
                  <a:srgbClr val="ccddea"/>
                </a:solidFill>
                <a:latin typeface="Wingdings"/>
              </a:rPr>
              <a:t>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 </a:t>
            </a:r>
            <a:r>
              <a:rPr lang="pt-BR" sz="2400" strike="noStrike">
                <a:solidFill>
                  <a:srgbClr val="ccddea"/>
                </a:solidFill>
                <a:latin typeface="Calibri"/>
              </a:rPr>
              <a:t>$num = $num - 5;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$num </a:t>
            </a:r>
            <a:r>
              <a:rPr lang="pt-BR" sz="2400" strike="noStrike">
                <a:solidFill>
                  <a:srgbClr val="0033cc"/>
                </a:solidFill>
                <a:latin typeface="Calibri"/>
              </a:rPr>
              <a:t>*=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5;   </a:t>
            </a:r>
            <a:r>
              <a:rPr lang="pt-BR" sz="2400" strike="noStrike">
                <a:solidFill>
                  <a:srgbClr val="ccddea"/>
                </a:solidFill>
                <a:latin typeface="Wingdings"/>
              </a:rPr>
              <a:t>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 </a:t>
            </a:r>
            <a:r>
              <a:rPr lang="pt-BR" sz="2400" strike="noStrike">
                <a:solidFill>
                  <a:srgbClr val="ccddea"/>
                </a:solidFill>
                <a:latin typeface="Calibri"/>
              </a:rPr>
              <a:t>$num = $num * 5;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$num </a:t>
            </a:r>
            <a:r>
              <a:rPr lang="pt-BR" sz="2400" strike="noStrike">
                <a:solidFill>
                  <a:srgbClr val="0033cc"/>
                </a:solidFill>
                <a:latin typeface="Calibri"/>
              </a:rPr>
              <a:t>/=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5;   </a:t>
            </a:r>
            <a:r>
              <a:rPr lang="pt-BR" sz="2400" strike="noStrike">
                <a:solidFill>
                  <a:srgbClr val="ccddea"/>
                </a:solidFill>
                <a:latin typeface="Wingdings"/>
              </a:rPr>
              <a:t>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 </a:t>
            </a:r>
            <a:r>
              <a:rPr lang="pt-BR" sz="2400" strike="noStrike">
                <a:solidFill>
                  <a:srgbClr val="ccddea"/>
                </a:solidFill>
                <a:latin typeface="Calibri"/>
              </a:rPr>
              <a:t>$num = $num / 5;</a:t>
            </a:r>
            <a:endParaRPr/>
          </a:p>
          <a:p>
            <a:pPr>
              <a:lnSpc>
                <a:spcPct val="90000"/>
              </a:lnSpc>
              <a:buFont typeface="Calibri"/>
              <a:buChar char=" "/>
            </a:pPr>
            <a:r>
              <a:rPr lang="pt-BR" sz="2400" strike="noStrike">
                <a:solidFill>
                  <a:srgbClr val="404040"/>
                </a:solidFill>
                <a:latin typeface="Calibri"/>
              </a:rPr>
              <a:t>$nome </a:t>
            </a:r>
            <a:r>
              <a:rPr lang="pt-BR" sz="2400" strike="noStrike">
                <a:solidFill>
                  <a:srgbClr val="0033cc"/>
                </a:solidFill>
                <a:latin typeface="Calibri"/>
              </a:rPr>
              <a:t>.=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“aluno”; </a:t>
            </a:r>
            <a:r>
              <a:rPr lang="pt-BR" sz="2400" strike="noStrike">
                <a:solidFill>
                  <a:srgbClr val="ccddea"/>
                </a:solidFill>
                <a:latin typeface="Wingdings"/>
              </a:rPr>
              <a:t></a:t>
            </a:r>
            <a:r>
              <a:rPr lang="pt-BR" sz="2400" strike="noStrike">
                <a:solidFill>
                  <a:srgbClr val="404040"/>
                </a:solidFill>
                <a:latin typeface="Calibri"/>
              </a:rPr>
              <a:t>  </a:t>
            </a:r>
            <a:r>
              <a:rPr lang="pt-BR" sz="2400" strike="noStrike">
                <a:solidFill>
                  <a:srgbClr val="ccddea"/>
                </a:solidFill>
                <a:latin typeface="Calibri"/>
              </a:rPr>
              <a:t>$nome = $nome.“aluno”;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1243080" y="1045080"/>
            <a:ext cx="592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Exemplos: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Table 1"/>
          <p:cNvGraphicFramePr/>
          <p:nvPr/>
        </p:nvGraphicFramePr>
        <p:xfrm>
          <a:off x="1414440" y="1211040"/>
          <a:ext cx="8979480" cy="4297320"/>
        </p:xfrm>
        <a:graphic>
          <a:graphicData uri="http://schemas.openxmlformats.org/drawingml/2006/table">
            <a:tbl>
              <a:tblPr/>
              <a:tblGrid>
                <a:gridCol w="2993040"/>
                <a:gridCol w="2993040"/>
                <a:gridCol w="2993400"/>
              </a:tblGrid>
              <a:tr h="47520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/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/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</a:t>
                      </a:r>
                      <a:endParaRPr/>
                    </a:p>
                  </a:txBody>
                  <a:tcPr/>
                </a:tc>
              </a:tr>
              <a:tr h="475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-$a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Negação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Oposto de $a.</a:t>
                      </a:r>
                      <a:endParaRPr/>
                    </a:p>
                  </a:txBody>
                  <a:tcPr/>
                </a:tc>
              </a:tr>
              <a:tr h="475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$a + $b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Adição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Soma de $a e $b.</a:t>
                      </a:r>
                      <a:endParaRPr/>
                    </a:p>
                  </a:txBody>
                  <a:tcPr/>
                </a:tc>
              </a:tr>
              <a:tr h="781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$a - $b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Subtração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Diferença entre $a e $b.</a:t>
                      </a:r>
                      <a:endParaRPr/>
                    </a:p>
                  </a:txBody>
                  <a:tcPr/>
                </a:tc>
              </a:tr>
              <a:tr h="475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$a * $b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Multiplicação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Produto de $a e $b.</a:t>
                      </a:r>
                      <a:endParaRPr/>
                    </a:p>
                  </a:txBody>
                  <a:tcPr/>
                </a:tc>
              </a:tr>
              <a:tr h="781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$a / $b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Divisão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Quociente de $a por $b.</a:t>
                      </a:r>
                      <a:endParaRPr/>
                    </a:p>
                  </a:txBody>
                  <a:tcPr/>
                </a:tc>
              </a:tr>
              <a:tr h="832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$a % $b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Módulo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400" strike="noStrike">
                          <a:solidFill>
                            <a:srgbClr val="000000"/>
                          </a:solidFill>
                          <a:latin typeface="Calibri"/>
                        </a:rPr>
                        <a:t>Resto de $a dividido por $b.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6" name="CustomShape 2"/>
          <p:cNvSpPr/>
          <p:nvPr/>
        </p:nvSpPr>
        <p:spPr>
          <a:xfrm>
            <a:off x="-10080" y="298080"/>
            <a:ext cx="5148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ARITMÉTICOS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-342720" y="298080"/>
            <a:ext cx="8678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808080"/>
                </a:solidFill>
                <a:latin typeface="Calibri Light"/>
              </a:rPr>
              <a:t>OPERADORES DE INCREMENTO E DECREMENTO</a:t>
            </a:r>
            <a:endParaRPr/>
          </a:p>
        </p:txBody>
      </p:sp>
      <p:graphicFrame>
        <p:nvGraphicFramePr>
          <p:cNvPr id="168" name="Table 2"/>
          <p:cNvGraphicFramePr/>
          <p:nvPr/>
        </p:nvGraphicFramePr>
        <p:xfrm>
          <a:off x="1911240" y="1684440"/>
          <a:ext cx="7848360" cy="2925720"/>
        </p:xfrm>
        <a:graphic>
          <a:graphicData uri="http://schemas.openxmlformats.org/drawingml/2006/table">
            <a:tbl>
              <a:tblPr/>
              <a:tblGrid>
                <a:gridCol w="2616120"/>
                <a:gridCol w="2616120"/>
                <a:gridCol w="2616120"/>
              </a:tblGrid>
              <a:tr h="3661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Exemplo</a:t>
                      </a:r>
                      <a:endParaRPr/>
                    </a:p>
                  </a:txBody>
                  <a:tcPr/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Nome</a:t>
                      </a:r>
                      <a:endParaRPr/>
                    </a:p>
                  </a:txBody>
                  <a:tcPr/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Efeito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++$a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Pré-incremento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Incrementa $a em um, e então retorna $a.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$a++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Pós-incremento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Retorna $a, e então incrementa $a em um.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--$a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Pré-decremento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Decrementa $a em um, e então retorna $a.</a:t>
                      </a:r>
                      <a:endParaRPr/>
                    </a:p>
                  </a:txBody>
                  <a:tcPr/>
                </a:tc>
              </a:tr>
              <a:tr h="64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$a--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Pós-decremento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trike="noStrike">
                          <a:solidFill>
                            <a:srgbClr val="000000"/>
                          </a:solidFill>
                          <a:latin typeface="Calibri"/>
                        </a:rPr>
                        <a:t>Retorna $a, e então decrementa $a em um.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345</TotalTime>
  <Application>LibreOffice/4.4.2.1$Linux_X86_64 LibreOffice_project/40m0$Build-1</Application>
  <Paragraphs>234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2014-07-30T12:17:09Z</dcterms:created>
  <dc:creator>Pedro Cacique</dc:creator>
  <dc:language>pt-BR</dc:language>
  <dcterms:modified xsi:type="dcterms:W3CDTF">2015-03-25T17:11:17Z</dcterms:modified>
  <cp:revision>46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