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56" r:id="rId2"/>
    <p:sldId id="257" r:id="rId3"/>
    <p:sldId id="262" r:id="rId4"/>
    <p:sldId id="296" r:id="rId5"/>
    <p:sldId id="289" r:id="rId6"/>
    <p:sldId id="291" r:id="rId7"/>
    <p:sldId id="293" r:id="rId8"/>
    <p:sldId id="263" r:id="rId9"/>
    <p:sldId id="290" r:id="rId10"/>
    <p:sldId id="302" r:id="rId11"/>
    <p:sldId id="287" r:id="rId12"/>
    <p:sldId id="288" r:id="rId13"/>
    <p:sldId id="292" r:id="rId14"/>
    <p:sldId id="294" r:id="rId15"/>
    <p:sldId id="295" r:id="rId16"/>
    <p:sldId id="297" r:id="rId17"/>
    <p:sldId id="298" r:id="rId18"/>
    <p:sldId id="299" r:id="rId19"/>
    <p:sldId id="300" r:id="rId20"/>
    <p:sldId id="301" r:id="rId21"/>
    <p:sldId id="28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-1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A7B9-9A5B-4E7E-966D-DC977FECAD7B}" type="datetimeFigureOut">
              <a:rPr lang="pt-BR" smtClean="0"/>
              <a:t>20/08/2014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F3748-FBDA-4760-9D58-2A1CC207CD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35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1404599" y="0"/>
            <a:ext cx="495301" cy="90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50" y="425450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404599" y="0"/>
            <a:ext cx="495301" cy="90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3650" y="425450"/>
            <a:ext cx="476250" cy="4762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0500" y="6444734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TECNOLOGIA</a:t>
            </a:r>
            <a:r>
              <a:rPr lang="pt-BR" baseline="0" dirty="0" smtClean="0">
                <a:solidFill>
                  <a:schemeClr val="bg1"/>
                </a:solidFill>
              </a:rPr>
              <a:t> WEB II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7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1404599" y="0"/>
            <a:ext cx="495301" cy="90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50" y="425450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3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3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2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8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11404599" y="0"/>
            <a:ext cx="495301" cy="90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50" y="425450"/>
            <a:ext cx="476250" cy="47625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90500" y="6444734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TECNOLOGIA</a:t>
            </a:r>
            <a:r>
              <a:rPr lang="pt-BR" baseline="0" dirty="0" smtClean="0">
                <a:solidFill>
                  <a:schemeClr val="bg1"/>
                </a:solidFill>
              </a:rPr>
              <a:t> WEB II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6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84" y="196042"/>
            <a:ext cx="1127520" cy="10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7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98" y="5074920"/>
            <a:ext cx="9584946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598" y="5907023"/>
            <a:ext cx="9584946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" y="5237360"/>
            <a:ext cx="1434318" cy="13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1404599" y="0"/>
            <a:ext cx="495301" cy="90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50" y="425450"/>
            <a:ext cx="476250" cy="47625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90500" y="6444734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TECNOLOGIA</a:t>
            </a:r>
            <a:r>
              <a:rPr lang="pt-BR" baseline="0" dirty="0" smtClean="0">
                <a:solidFill>
                  <a:schemeClr val="bg1"/>
                </a:solidFill>
              </a:rPr>
              <a:t> WEB II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4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hp.net/manual/pt_BR/language.operators.php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Tecnologia Web II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790471"/>
            <a:ext cx="10058400" cy="114300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Semana </a:t>
            </a:r>
            <a:r>
              <a:rPr lang="pt-BR" dirty="0" smtClean="0"/>
              <a:t>4 </a:t>
            </a:r>
            <a:r>
              <a:rPr lang="pt-BR" dirty="0" smtClean="0"/>
              <a:t>– OPERADORES E ESTRUTURAS DE CONTROLE</a:t>
            </a:r>
          </a:p>
          <a:p>
            <a:r>
              <a:rPr lang="pt-BR" dirty="0"/>
              <a:t>Aula 1: </a:t>
            </a:r>
            <a:r>
              <a:rPr lang="pt-BR" dirty="0" smtClean="0"/>
              <a:t>OPERADORES ARITIMÉTICOS, LÓGICOS E DE ATRIBUIÇÕES. EXERCÍCIOS </a:t>
            </a:r>
            <a:endParaRPr lang="pt-BR" dirty="0"/>
          </a:p>
          <a:p>
            <a:r>
              <a:rPr lang="pt-BR" dirty="0"/>
              <a:t>Aula 2: </a:t>
            </a:r>
            <a:r>
              <a:rPr lang="pt-BR" dirty="0" smtClean="0"/>
              <a:t>ESTRUTURAS DE CONTROLE CONDICIONAL E DE REPETIÇÃO. </a:t>
            </a:r>
            <a:r>
              <a:rPr lang="pt-BR" dirty="0"/>
              <a:t>Exercícios.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52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9284" y="298225"/>
            <a:ext cx="7075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OPERADORES 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 INCREMENTO E DECREMENTO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76979" y="1032734"/>
            <a:ext cx="9445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  <a:tab pos="623888" algn="l"/>
                <a:tab pos="892175" algn="l"/>
              </a:tabLst>
            </a:pPr>
            <a:r>
              <a:rPr lang="pt-BR" sz="1600" dirty="0"/>
              <a:t>&lt;?</a:t>
            </a:r>
            <a:r>
              <a:rPr lang="pt-BR" sz="1600" dirty="0" err="1"/>
              <a:t>php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>	</a:t>
            </a:r>
            <a:r>
              <a:rPr lang="pt-BR" sz="1600" dirty="0" err="1" smtClean="0"/>
              <a:t>echo</a:t>
            </a:r>
            <a:r>
              <a:rPr lang="pt-BR" sz="1600" dirty="0"/>
              <a:t> "&lt;h3&gt;Pós-incremento&lt;/h3&gt;";</a:t>
            </a:r>
            <a:br>
              <a:rPr lang="pt-BR" sz="1600" dirty="0"/>
            </a:br>
            <a:r>
              <a:rPr lang="pt-BR" sz="1600" dirty="0" smtClean="0"/>
              <a:t>	$</a:t>
            </a:r>
            <a:r>
              <a:rPr lang="pt-BR" sz="1600" dirty="0"/>
              <a:t>a = 5;</a:t>
            </a:r>
            <a:br>
              <a:rPr lang="pt-BR" sz="1600" dirty="0"/>
            </a:br>
            <a:r>
              <a:rPr lang="pt-BR" sz="1600" dirty="0" smtClean="0"/>
              <a:t>	</a:t>
            </a:r>
            <a:r>
              <a:rPr lang="pt-BR" sz="1600" dirty="0" err="1" smtClean="0"/>
              <a:t>echo</a:t>
            </a:r>
            <a:r>
              <a:rPr lang="pt-BR" sz="1600" dirty="0"/>
              <a:t> "Deve ser 5: " . $a++ . "&lt;</a:t>
            </a:r>
            <a:r>
              <a:rPr lang="pt-BR" sz="1600" dirty="0" err="1"/>
              <a:t>br</a:t>
            </a:r>
            <a:r>
              <a:rPr lang="pt-BR" sz="1600" dirty="0"/>
              <a:t> /&gt;\n";</a:t>
            </a:r>
            <a:br>
              <a:rPr lang="pt-BR" sz="1600" dirty="0"/>
            </a:br>
            <a:r>
              <a:rPr lang="pt-BR" sz="1600" dirty="0" smtClean="0"/>
              <a:t>	</a:t>
            </a:r>
            <a:r>
              <a:rPr lang="pt-BR" sz="1600" dirty="0" err="1" smtClean="0"/>
              <a:t>echo</a:t>
            </a:r>
            <a:r>
              <a:rPr lang="pt-BR" sz="1600" dirty="0"/>
              <a:t> "Deve ser 6: " . $a . "&lt;</a:t>
            </a:r>
            <a:r>
              <a:rPr lang="pt-BR" sz="1600" dirty="0" err="1"/>
              <a:t>br</a:t>
            </a:r>
            <a:r>
              <a:rPr lang="pt-BR" sz="1600" dirty="0"/>
              <a:t> /&gt;\n";</a:t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>	</a:t>
            </a:r>
            <a:r>
              <a:rPr lang="pt-BR" sz="1600" dirty="0" err="1" smtClean="0"/>
              <a:t>echo</a:t>
            </a:r>
            <a:r>
              <a:rPr lang="pt-BR" sz="1600" dirty="0"/>
              <a:t> "&lt;h3&gt;</a:t>
            </a:r>
            <a:r>
              <a:rPr lang="pt-BR" sz="1600" dirty="0" err="1"/>
              <a:t>Pré</a:t>
            </a:r>
            <a:r>
              <a:rPr lang="pt-BR" sz="1600" dirty="0"/>
              <a:t>-incremento&lt;/h3&gt;";</a:t>
            </a:r>
            <a:br>
              <a:rPr lang="pt-BR" sz="1600" dirty="0"/>
            </a:br>
            <a:r>
              <a:rPr lang="pt-BR" sz="1600" dirty="0" smtClean="0"/>
              <a:t>	$</a:t>
            </a:r>
            <a:r>
              <a:rPr lang="pt-BR" sz="1600" dirty="0"/>
              <a:t>a = 5;</a:t>
            </a:r>
            <a:br>
              <a:rPr lang="pt-BR" sz="1600" dirty="0"/>
            </a:br>
            <a:r>
              <a:rPr lang="pt-BR" sz="1600" dirty="0" smtClean="0"/>
              <a:t>	</a:t>
            </a:r>
            <a:r>
              <a:rPr lang="pt-BR" sz="1600" dirty="0" err="1" smtClean="0"/>
              <a:t>echo</a:t>
            </a:r>
            <a:r>
              <a:rPr lang="pt-BR" sz="1600" dirty="0"/>
              <a:t> "Deve ser 6: " . ++$a . "&lt;</a:t>
            </a:r>
            <a:r>
              <a:rPr lang="pt-BR" sz="1600" dirty="0" err="1"/>
              <a:t>br</a:t>
            </a:r>
            <a:r>
              <a:rPr lang="pt-BR" sz="1600" dirty="0"/>
              <a:t> /&gt;\n";</a:t>
            </a:r>
            <a:br>
              <a:rPr lang="pt-BR" sz="1600" dirty="0"/>
            </a:br>
            <a:r>
              <a:rPr lang="pt-BR" sz="1600" dirty="0" smtClean="0"/>
              <a:t>	</a:t>
            </a:r>
            <a:r>
              <a:rPr lang="pt-BR" sz="1600" dirty="0" err="1" smtClean="0"/>
              <a:t>echo</a:t>
            </a:r>
            <a:r>
              <a:rPr lang="pt-BR" sz="1600" dirty="0"/>
              <a:t> "Deve ser 6: " . $a . "&lt;</a:t>
            </a:r>
            <a:r>
              <a:rPr lang="pt-BR" sz="1600" dirty="0" err="1"/>
              <a:t>br</a:t>
            </a:r>
            <a:r>
              <a:rPr lang="pt-BR" sz="1600" dirty="0"/>
              <a:t> /&gt;\n";</a:t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>	</a:t>
            </a:r>
            <a:r>
              <a:rPr lang="pt-BR" sz="1600" dirty="0" err="1" smtClean="0"/>
              <a:t>echo</a:t>
            </a:r>
            <a:r>
              <a:rPr lang="pt-BR" sz="1600" dirty="0"/>
              <a:t> "&lt;h3&gt;Pós-decremento&lt;/h3&gt;";</a:t>
            </a:r>
            <a:br>
              <a:rPr lang="pt-BR" sz="1600" dirty="0"/>
            </a:br>
            <a:r>
              <a:rPr lang="pt-BR" sz="1600" dirty="0" smtClean="0"/>
              <a:t>	$</a:t>
            </a:r>
            <a:r>
              <a:rPr lang="pt-BR" sz="1600" dirty="0"/>
              <a:t>a = 5;</a:t>
            </a:r>
            <a:br>
              <a:rPr lang="pt-BR" sz="1600" dirty="0"/>
            </a:br>
            <a:r>
              <a:rPr lang="pt-BR" sz="1600" dirty="0" smtClean="0"/>
              <a:t>	</a:t>
            </a:r>
            <a:r>
              <a:rPr lang="pt-BR" sz="1600" dirty="0" err="1" smtClean="0"/>
              <a:t>echo</a:t>
            </a:r>
            <a:r>
              <a:rPr lang="pt-BR" sz="1600" dirty="0"/>
              <a:t> "Deve ser 5: " . $a-- . "&lt;</a:t>
            </a:r>
            <a:r>
              <a:rPr lang="pt-BR" sz="1600" dirty="0" err="1"/>
              <a:t>br</a:t>
            </a:r>
            <a:r>
              <a:rPr lang="pt-BR" sz="1600" dirty="0"/>
              <a:t> /&gt;\n";</a:t>
            </a:r>
            <a:br>
              <a:rPr lang="pt-BR" sz="1600" dirty="0"/>
            </a:br>
            <a:r>
              <a:rPr lang="pt-BR" sz="1600" dirty="0" smtClean="0"/>
              <a:t>	</a:t>
            </a:r>
            <a:r>
              <a:rPr lang="pt-BR" sz="1600" dirty="0" err="1" smtClean="0"/>
              <a:t>echo</a:t>
            </a:r>
            <a:r>
              <a:rPr lang="pt-BR" sz="1600" dirty="0"/>
              <a:t> "Deve ser 4: " . $a . "&lt;</a:t>
            </a:r>
            <a:r>
              <a:rPr lang="pt-BR" sz="1600" dirty="0" err="1"/>
              <a:t>br</a:t>
            </a:r>
            <a:r>
              <a:rPr lang="pt-BR" sz="1600" dirty="0"/>
              <a:t> /&gt;\n";</a:t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>	</a:t>
            </a:r>
            <a:r>
              <a:rPr lang="pt-BR" sz="1600" dirty="0" err="1" smtClean="0"/>
              <a:t>echo</a:t>
            </a:r>
            <a:r>
              <a:rPr lang="pt-BR" sz="1600" dirty="0"/>
              <a:t> "&lt;h3&gt;</a:t>
            </a:r>
            <a:r>
              <a:rPr lang="pt-BR" sz="1600" dirty="0" err="1"/>
              <a:t>Pré</a:t>
            </a:r>
            <a:r>
              <a:rPr lang="pt-BR" sz="1600" dirty="0"/>
              <a:t>-decremento&lt;/h3&gt;";</a:t>
            </a:r>
            <a:br>
              <a:rPr lang="pt-BR" sz="1600" dirty="0"/>
            </a:br>
            <a:r>
              <a:rPr lang="pt-BR" sz="1600" dirty="0" smtClean="0"/>
              <a:t>	$</a:t>
            </a:r>
            <a:r>
              <a:rPr lang="pt-BR" sz="1600" dirty="0"/>
              <a:t>a = 5;</a:t>
            </a:r>
            <a:br>
              <a:rPr lang="pt-BR" sz="1600" dirty="0"/>
            </a:br>
            <a:r>
              <a:rPr lang="pt-BR" sz="1600" dirty="0" smtClean="0"/>
              <a:t>	</a:t>
            </a:r>
            <a:r>
              <a:rPr lang="pt-BR" sz="1600" dirty="0" err="1" smtClean="0"/>
              <a:t>echo</a:t>
            </a:r>
            <a:r>
              <a:rPr lang="pt-BR" sz="1600" dirty="0"/>
              <a:t> "Deve ser 4: " . --$a . "&lt;</a:t>
            </a:r>
            <a:r>
              <a:rPr lang="pt-BR" sz="1600" dirty="0" err="1"/>
              <a:t>br</a:t>
            </a:r>
            <a:r>
              <a:rPr lang="pt-BR" sz="1600" dirty="0"/>
              <a:t> /&gt;\n";</a:t>
            </a:r>
            <a:br>
              <a:rPr lang="pt-BR" sz="1600" dirty="0"/>
            </a:br>
            <a:r>
              <a:rPr lang="pt-BR" sz="1600" dirty="0" smtClean="0"/>
              <a:t>	</a:t>
            </a:r>
            <a:r>
              <a:rPr lang="pt-BR" sz="1600" dirty="0" err="1" smtClean="0"/>
              <a:t>echo</a:t>
            </a:r>
            <a:r>
              <a:rPr lang="pt-BR" sz="1600" dirty="0"/>
              <a:t> "Deve ser 4: " . $a . "&lt;</a:t>
            </a:r>
            <a:r>
              <a:rPr lang="pt-BR" sz="1600" dirty="0" err="1"/>
              <a:t>br</a:t>
            </a:r>
            <a:r>
              <a:rPr lang="pt-BR" sz="1600" dirty="0"/>
              <a:t> /&gt;\n";</a:t>
            </a:r>
            <a:br>
              <a:rPr lang="pt-BR" sz="1600" dirty="0"/>
            </a:br>
            <a:r>
              <a:rPr lang="pt-BR" sz="1600" dirty="0"/>
              <a:t>?&gt;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085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459284" y="242242"/>
            <a:ext cx="4807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OPERADORES DE COMPARAÇÃO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21247"/>
              </p:ext>
            </p:extLst>
          </p:nvPr>
        </p:nvGraphicFramePr>
        <p:xfrm>
          <a:off x="1399590" y="821445"/>
          <a:ext cx="9498565" cy="5411432"/>
        </p:xfrm>
        <a:graphic>
          <a:graphicData uri="http://schemas.openxmlformats.org/drawingml/2006/table">
            <a:tbl>
              <a:tblPr/>
              <a:tblGrid>
                <a:gridCol w="1978091"/>
                <a:gridCol w="2537927"/>
                <a:gridCol w="4982547"/>
              </a:tblGrid>
              <a:tr h="249843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>
                          <a:effectLst/>
                        </a:rPr>
                        <a:t>Exemplo</a:t>
                      </a:r>
                      <a:endParaRPr lang="pt-BR" sz="2000" b="1" dirty="0">
                        <a:effectLst/>
                      </a:endParaRPr>
                    </a:p>
                  </a:txBody>
                  <a:tcPr marL="47326" marR="47326" marT="23663" marB="23663" anchor="ctr">
                    <a:lnL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effectLst/>
                        </a:rPr>
                        <a:t>Nome</a:t>
                      </a:r>
                    </a:p>
                  </a:txBody>
                  <a:tcPr marL="47326" marR="47326" marT="23663" marB="23663" anchor="ctr">
                    <a:lnL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effectLst/>
                        </a:rPr>
                        <a:t>Resultado</a:t>
                      </a:r>
                    </a:p>
                  </a:txBody>
                  <a:tcPr marL="47326" marR="47326" marT="23663" marB="23663" anchor="ctr">
                    <a:lnL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</a:tr>
              <a:tr h="437224"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$a == $b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Igual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Verdadeiro (</a:t>
                      </a:r>
                      <a:r>
                        <a:rPr lang="pt-BR" sz="2000" b="1" i="0">
                          <a:effectLst/>
                        </a:rPr>
                        <a:t>TRUE</a:t>
                      </a:r>
                      <a:r>
                        <a:rPr lang="pt-BR" sz="2000">
                          <a:effectLst/>
                        </a:rPr>
                        <a:t>) se $a é igual a $b.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1987"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$a === $b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Idêntico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Verdadeiro (</a:t>
                      </a:r>
                      <a:r>
                        <a:rPr lang="pt-BR" sz="2000" b="1" i="0">
                          <a:effectLst/>
                        </a:rPr>
                        <a:t>TRUE</a:t>
                      </a:r>
                      <a:r>
                        <a:rPr lang="pt-BR" sz="2000">
                          <a:effectLst/>
                        </a:rPr>
                        <a:t>) se $a é igual a $b, e eles são do mesmo tipo (introduzido no PHP4).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37224"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$a != $b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Diferente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Verdadeiro se $a não é igual a $b.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224"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$a &lt;&gt; $b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Diferente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 smtClean="0">
                          <a:effectLst/>
                        </a:rPr>
                        <a:t>Verdadeiro </a:t>
                      </a:r>
                      <a:r>
                        <a:rPr lang="pt-BR" sz="2000" dirty="0">
                          <a:effectLst/>
                        </a:rPr>
                        <a:t>se $a não é igual a $b.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11987"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$a !== $b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Não idêntico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Verdadeiro de $a não é igual a $b, ou eles não são do mesmo tipo (introduzido no PHP4).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606"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$a &lt; $b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Menor que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Verdadeiro se $a é estritamente menor que $b.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24606"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$a &gt; $b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Maior que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Verdadeiro se $a é estritamente maior que $b.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224"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$a &lt;= $b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Menor ou igual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Verdadeiro se $a é menor ou igual a $b.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37224"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$a &gt;= $b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Maior ou igual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Verdadeiro se $a é maior ou igual a $b.</a:t>
                      </a:r>
                    </a:p>
                  </a:txBody>
                  <a:tcPr marL="47326" marR="47326" marT="23663" marB="2366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3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59284" y="298225"/>
            <a:ext cx="3507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OPERADORES LÓGICOS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818909"/>
              </p:ext>
            </p:extLst>
          </p:nvPr>
        </p:nvGraphicFramePr>
        <p:xfrm>
          <a:off x="1660850" y="1063691"/>
          <a:ext cx="8957387" cy="4976076"/>
        </p:xfrm>
        <a:graphic>
          <a:graphicData uri="http://schemas.openxmlformats.org/drawingml/2006/table">
            <a:tbl>
              <a:tblPr/>
              <a:tblGrid>
                <a:gridCol w="2509871"/>
                <a:gridCol w="2509871"/>
                <a:gridCol w="3937645"/>
              </a:tblGrid>
              <a:tr h="349476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effectLst/>
                        </a:rPr>
                        <a:t>Exemplo</a:t>
                      </a:r>
                    </a:p>
                  </a:txBody>
                  <a:tcPr marL="73140" marR="73140" marT="36570" marB="36570" anchor="ctr">
                    <a:lnL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>
                          <a:effectLst/>
                        </a:rPr>
                        <a:t>Nome</a:t>
                      </a:r>
                    </a:p>
                  </a:txBody>
                  <a:tcPr marL="73140" marR="73140" marT="36570" marB="36570" anchor="ctr">
                    <a:lnL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effectLst/>
                        </a:rPr>
                        <a:t>Resultado</a:t>
                      </a:r>
                    </a:p>
                  </a:txBody>
                  <a:tcPr marL="73140" marR="73140" marT="36570" marB="36570" anchor="ctr">
                    <a:lnL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</a:tr>
              <a:tr h="873691"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$a </a:t>
                      </a:r>
                      <a:r>
                        <a:rPr lang="pt-BR" sz="2000" dirty="0" err="1">
                          <a:effectLst/>
                        </a:rPr>
                        <a:t>and</a:t>
                      </a:r>
                      <a:r>
                        <a:rPr lang="pt-BR" sz="2000" dirty="0">
                          <a:effectLst/>
                        </a:rPr>
                        <a:t> $b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E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Verdadeiro (</a:t>
                      </a:r>
                      <a:r>
                        <a:rPr lang="pt-BR" sz="2000" b="1" i="0">
                          <a:effectLst/>
                        </a:rPr>
                        <a:t>TRUE</a:t>
                      </a:r>
                      <a:r>
                        <a:rPr lang="pt-BR" sz="2000">
                          <a:effectLst/>
                        </a:rPr>
                        <a:t>) se tanto $a quanto $b são verdadeiros.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1583"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$a or $b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OU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Verdadeiro se $a ou $b são verdadeiros.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73691"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$a xor $b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XOR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Verdadeiro se $a ou $b são verdadeiros, mas não ambos.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1583"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! $a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NÃO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Verdadeiro se $a não é verdadeiro.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73691"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$a &amp;&amp; $b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E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Verdadeiro se tanto $a quanto $b são verdadeiros.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1583"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$a || $b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>
                          <a:effectLst/>
                        </a:rPr>
                        <a:t>OU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000" dirty="0">
                          <a:effectLst/>
                        </a:rPr>
                        <a:t>Verdadeiro se $a ou $b são verdadeiros.</a:t>
                      </a:r>
                    </a:p>
                  </a:txBody>
                  <a:tcPr marL="73140" marR="73140" marT="36570" marB="3657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12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59284" y="298225"/>
            <a:ext cx="3507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OPERADORES LÓGICOS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82351" y="1288325"/>
            <a:ext cx="10114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$x = 10;</a:t>
            </a:r>
          </a:p>
          <a:p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$y = 5;</a:t>
            </a:r>
          </a:p>
          <a:p>
            <a:endParaRPr lang="pt-BR" altLang="pt-BR" dirty="0">
              <a:solidFill>
                <a:srgbClr val="0033CC"/>
              </a:solidFill>
              <a:latin typeface="Courier New" pitchFamily="49" charset="0"/>
            </a:endParaRPr>
          </a:p>
          <a:p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if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(($x &gt; 10) </a:t>
            </a:r>
            <a:r>
              <a:rPr lang="pt-BR" altLang="pt-BR" b="1" dirty="0" err="1">
                <a:solidFill>
                  <a:srgbClr val="0033CC"/>
                </a:solidFill>
                <a:latin typeface="Courier New" pitchFamily="49" charset="0"/>
              </a:rPr>
              <a:t>and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( $y &lt; 5))</a:t>
            </a:r>
          </a:p>
          <a:p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 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echo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"verdadeiro&lt;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br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&gt;";</a:t>
            </a:r>
          </a:p>
          <a:p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else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echo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"falso&lt;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br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&gt;";</a:t>
            </a:r>
          </a:p>
          <a:p>
            <a:endParaRPr lang="pt-BR" altLang="pt-BR" dirty="0">
              <a:solidFill>
                <a:srgbClr val="0033CC"/>
              </a:solidFill>
              <a:latin typeface="Courier New" pitchFamily="49" charset="0"/>
            </a:endParaRPr>
          </a:p>
          <a:p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if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(($x == 10) </a:t>
            </a:r>
            <a:r>
              <a:rPr lang="pt-BR" altLang="pt-BR" b="1" dirty="0" err="1">
                <a:solidFill>
                  <a:srgbClr val="0033CC"/>
                </a:solidFill>
                <a:latin typeface="Courier New" pitchFamily="49" charset="0"/>
              </a:rPr>
              <a:t>or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( $y &lt; 5))</a:t>
            </a:r>
          </a:p>
          <a:p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 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echo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"verdadeiro&lt;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br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&gt;";</a:t>
            </a:r>
          </a:p>
          <a:p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else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echo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"falso&lt;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br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&gt;";</a:t>
            </a:r>
          </a:p>
          <a:p>
            <a:endParaRPr lang="pt-BR" altLang="pt-BR" dirty="0">
              <a:solidFill>
                <a:srgbClr val="0033CC"/>
              </a:solidFill>
              <a:latin typeface="Courier New" pitchFamily="49" charset="0"/>
            </a:endParaRPr>
          </a:p>
          <a:p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if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(</a:t>
            </a:r>
            <a:r>
              <a:rPr lang="pt-BR" altLang="pt-BR" b="1" dirty="0">
                <a:solidFill>
                  <a:srgbClr val="0033CC"/>
                </a:solidFill>
                <a:latin typeface="Courier New" pitchFamily="49" charset="0"/>
              </a:rPr>
              <a:t>!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(($x &gt; 10) 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and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( $y &lt; 5)))</a:t>
            </a:r>
          </a:p>
          <a:p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 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echo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"verdadeiro&lt;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br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&gt;";</a:t>
            </a:r>
          </a:p>
          <a:p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else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echo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"falso&lt;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br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&gt;";</a:t>
            </a:r>
          </a:p>
          <a:p>
            <a:endParaRPr lang="pt-BR" altLang="pt-BR" dirty="0">
              <a:solidFill>
                <a:srgbClr val="0033CC"/>
              </a:solidFill>
              <a:latin typeface="Courier New" pitchFamily="49" charset="0"/>
            </a:endParaRPr>
          </a:p>
          <a:p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if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(($x == 10) </a:t>
            </a:r>
            <a:r>
              <a:rPr lang="pt-BR" altLang="pt-BR" b="1" dirty="0" err="1">
                <a:solidFill>
                  <a:srgbClr val="0033CC"/>
                </a:solidFill>
                <a:latin typeface="Courier New" pitchFamily="49" charset="0"/>
              </a:rPr>
              <a:t>xor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( $y == 5))</a:t>
            </a:r>
          </a:p>
          <a:p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 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echo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"verdadeiro&lt;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br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&gt;";</a:t>
            </a:r>
          </a:p>
          <a:p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else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echo</a:t>
            </a:r>
            <a:r>
              <a:rPr lang="pt-BR" altLang="pt-BR" dirty="0">
                <a:solidFill>
                  <a:srgbClr val="0033CC"/>
                </a:solidFill>
                <a:latin typeface="Courier New" pitchFamily="49" charset="0"/>
              </a:rPr>
              <a:t> "falso&lt;</a:t>
            </a:r>
            <a:r>
              <a:rPr lang="pt-BR" altLang="pt-BR" dirty="0" err="1">
                <a:solidFill>
                  <a:srgbClr val="0033CC"/>
                </a:solidFill>
                <a:latin typeface="Courier New" pitchFamily="49" charset="0"/>
              </a:rPr>
              <a:t>br</a:t>
            </a:r>
            <a:r>
              <a:rPr lang="pt-BR" altLang="pt-BR" dirty="0" smtClean="0">
                <a:solidFill>
                  <a:srgbClr val="0033CC"/>
                </a:solidFill>
                <a:latin typeface="Courier New" pitchFamily="49" charset="0"/>
              </a:rPr>
              <a:t>&gt;";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95739" y="795534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Exemplos: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6323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59284" y="298225"/>
            <a:ext cx="158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Exercícios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11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" b="5951"/>
          <a:stretch>
            <a:fillRect/>
          </a:stretch>
        </p:blipFill>
        <p:spPr>
          <a:xfrm>
            <a:off x="1836249" y="1018320"/>
            <a:ext cx="8583612" cy="51133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65908" y="406398"/>
            <a:ext cx="797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PHP – O bicho está nervoso!!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097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65908" y="406398"/>
            <a:ext cx="797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ESTRUTURAS DE CONTROLE CONDICIONAL</a:t>
            </a:r>
            <a:endParaRPr lang="pt-BR" alt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28250" y="1222865"/>
            <a:ext cx="7056437" cy="661988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IF ... ELSEIF ... ELSE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112" y="1876915"/>
            <a:ext cx="6985000" cy="4257675"/>
          </a:xfrm>
          <a:prstGeom prst="rect">
            <a:avLst/>
          </a:prstGeom>
          <a:solidFill>
            <a:srgbClr val="CCFFCC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1">
                <a:solidFill>
                  <a:srgbClr val="0033CC"/>
                </a:solidFill>
                <a:latin typeface="Courier New" panose="02070309020205020404" pitchFamily="49" charset="0"/>
              </a:rPr>
              <a:t>if</a:t>
            </a:r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 ($Media &gt;= 7){</a:t>
            </a:r>
          </a:p>
          <a:p>
            <a:pPr eaLnBrk="1" hangingPunct="1"/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  $resultado = "Aprovado";</a:t>
            </a:r>
          </a:p>
          <a:p>
            <a:pPr eaLnBrk="1" hangingPunct="1"/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}</a:t>
            </a:r>
          </a:p>
          <a:p>
            <a:pPr eaLnBrk="1" hangingPunct="1"/>
            <a:r>
              <a:rPr lang="pt-BR" altLang="pt-BR" sz="1600" b="1">
                <a:solidFill>
                  <a:srgbClr val="0033CC"/>
                </a:solidFill>
                <a:latin typeface="Courier New" panose="02070309020205020404" pitchFamily="49" charset="0"/>
              </a:rPr>
              <a:t>else</a:t>
            </a:r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/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  $resultado = "Reprovado";</a:t>
            </a:r>
          </a:p>
          <a:p>
            <a:pPr eaLnBrk="1" hangingPunct="1"/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}</a:t>
            </a:r>
          </a:p>
          <a:p>
            <a:pPr eaLnBrk="1" hangingPunct="1"/>
            <a:endParaRPr lang="pt-BR" altLang="pt-BR" sz="1600">
              <a:solidFill>
                <a:srgbClr val="0033CC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echo $resultado,"&lt;br&gt;";</a:t>
            </a:r>
          </a:p>
          <a:p>
            <a:pPr eaLnBrk="1" hangingPunct="1"/>
            <a:endParaRPr lang="pt-BR" altLang="pt-BR" sz="1600">
              <a:solidFill>
                <a:srgbClr val="0033CC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pt-BR" altLang="pt-BR" sz="1600" b="1">
                <a:solidFill>
                  <a:srgbClr val="0033CC"/>
                </a:solidFill>
                <a:latin typeface="Courier New" panose="02070309020205020404" pitchFamily="49" charset="0"/>
              </a:rPr>
              <a:t>if</a:t>
            </a:r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 ($Media &gt;= 9.0)</a:t>
            </a:r>
          </a:p>
          <a:p>
            <a:pPr eaLnBrk="1" hangingPunct="1"/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  $resultado = "Aprovado com distinção";</a:t>
            </a:r>
          </a:p>
          <a:p>
            <a:pPr eaLnBrk="1" hangingPunct="1"/>
            <a:r>
              <a:rPr lang="pt-BR" altLang="pt-BR" sz="1600" b="1">
                <a:solidFill>
                  <a:srgbClr val="0033CC"/>
                </a:solidFill>
                <a:latin typeface="Courier New" panose="02070309020205020404" pitchFamily="49" charset="0"/>
              </a:rPr>
              <a:t>elseif</a:t>
            </a:r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 ($Media &gt;= 8.0 and $Media &lt; 9.0)</a:t>
            </a:r>
          </a:p>
          <a:p>
            <a:pPr eaLnBrk="1" hangingPunct="1"/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  $resultado = "Aprovado plenamente";</a:t>
            </a:r>
          </a:p>
          <a:p>
            <a:pPr eaLnBrk="1" hangingPunct="1"/>
            <a:r>
              <a:rPr lang="pt-BR" altLang="pt-BR" sz="1600" b="1">
                <a:solidFill>
                  <a:srgbClr val="0033CC"/>
                </a:solidFill>
                <a:latin typeface="Courier New" panose="02070309020205020404" pitchFamily="49" charset="0"/>
              </a:rPr>
              <a:t>elseif</a:t>
            </a:r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 ($Media &gt;= 7 and $Media &lt; 8.0)</a:t>
            </a:r>
          </a:p>
          <a:p>
            <a:pPr eaLnBrk="1" hangingPunct="1"/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  $resultado = "Aprovado";</a:t>
            </a:r>
          </a:p>
          <a:p>
            <a:pPr eaLnBrk="1" hangingPunct="1"/>
            <a:r>
              <a:rPr lang="pt-BR" altLang="pt-BR" sz="1600" b="1">
                <a:solidFill>
                  <a:srgbClr val="0033CC"/>
                </a:solidFill>
                <a:latin typeface="Courier New" panose="02070309020205020404" pitchFamily="49" charset="0"/>
              </a:rPr>
              <a:t>else</a:t>
            </a:r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/>
            <a:r>
              <a:rPr lang="pt-BR" altLang="pt-BR" sz="1600">
                <a:solidFill>
                  <a:srgbClr val="0033CC"/>
                </a:solidFill>
                <a:latin typeface="Courier New" panose="02070309020205020404" pitchFamily="49" charset="0"/>
              </a:rPr>
              <a:t>  $resultado = "Reprovado";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72025" y="1165715"/>
            <a:ext cx="1512887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i="1">
                <a:solidFill>
                  <a:schemeClr val="bg2"/>
                </a:solidFill>
              </a:rPr>
              <a:t>Quando existir mais de um comando dentro de um IF, de um ELSE ou de um ELSEIF, utilizamos a marcação de bloco de código para agrupá-los: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chemeClr val="bg2"/>
                </a:solidFill>
              </a:rPr>
              <a:t>{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i="1">
                <a:solidFill>
                  <a:schemeClr val="bg2"/>
                </a:solidFill>
              </a:rPr>
              <a:t>.... Código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chemeClr val="bg2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1061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65908" y="406398"/>
            <a:ext cx="797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ESTRUTURAS DE CONTROLE CONDICIONAL</a:t>
            </a:r>
            <a:endParaRPr lang="pt-BR" alt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93975" y="1254125"/>
            <a:ext cx="7056437" cy="661988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SWITCH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36837" y="1908175"/>
            <a:ext cx="8616950" cy="3946525"/>
          </a:xfrm>
          <a:prstGeom prst="rect">
            <a:avLst/>
          </a:prstGeom>
          <a:solidFill>
            <a:srgbClr val="CCFFCC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033CC"/>
                </a:solidFill>
                <a:latin typeface="Courier New" panose="02070309020205020404" pitchFamily="49" charset="0"/>
              </a:rPr>
              <a:t>switch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($</a:t>
            </a:r>
            <a:r>
              <a:rPr lang="pt-BR" altLang="pt-BR" sz="1800" dirty="0" err="1">
                <a:solidFill>
                  <a:srgbClr val="0033CC"/>
                </a:solidFill>
                <a:latin typeface="Courier New" panose="02070309020205020404" pitchFamily="49" charset="0"/>
              </a:rPr>
              <a:t>Posicao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){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 </a:t>
            </a:r>
            <a:r>
              <a:rPr lang="pt-BR" altLang="pt-BR" sz="1800" b="1" dirty="0">
                <a:solidFill>
                  <a:srgbClr val="0033CC"/>
                </a:solidFill>
                <a:latin typeface="Courier New" panose="02070309020205020404" pitchFamily="49" charset="0"/>
              </a:rPr>
              <a:t>case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1: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    </a:t>
            </a:r>
            <a:r>
              <a:rPr lang="pt-BR" altLang="pt-BR" sz="1800" dirty="0" err="1">
                <a:solidFill>
                  <a:srgbClr val="0033CC"/>
                </a:solidFill>
                <a:latin typeface="Courier New" panose="02070309020205020404" pitchFamily="49" charset="0"/>
              </a:rPr>
              <a:t>echo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"Primeiro";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    </a:t>
            </a:r>
            <a:r>
              <a:rPr lang="pt-BR" altLang="pt-BR" sz="1800" b="1" dirty="0">
                <a:solidFill>
                  <a:srgbClr val="0033CC"/>
                </a:solidFill>
                <a:latin typeface="Courier New" panose="02070309020205020404" pitchFamily="49" charset="0"/>
              </a:rPr>
              <a:t>break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 </a:t>
            </a:r>
            <a:r>
              <a:rPr lang="pt-BR" altLang="pt-BR" sz="1800" b="1" dirty="0">
                <a:solidFill>
                  <a:srgbClr val="0033CC"/>
                </a:solidFill>
                <a:latin typeface="Courier New" panose="02070309020205020404" pitchFamily="49" charset="0"/>
              </a:rPr>
              <a:t>case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2: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    </a:t>
            </a:r>
            <a:r>
              <a:rPr lang="pt-BR" altLang="pt-BR" sz="1800" dirty="0" err="1">
                <a:solidFill>
                  <a:srgbClr val="0033CC"/>
                </a:solidFill>
                <a:latin typeface="Courier New" panose="02070309020205020404" pitchFamily="49" charset="0"/>
              </a:rPr>
              <a:t>echo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"Segundo";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    </a:t>
            </a:r>
            <a:r>
              <a:rPr lang="pt-BR" altLang="pt-BR" sz="1800" b="1" dirty="0">
                <a:solidFill>
                  <a:srgbClr val="0033CC"/>
                </a:solidFill>
                <a:latin typeface="Courier New" panose="02070309020205020404" pitchFamily="49" charset="0"/>
              </a:rPr>
              <a:t>break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 </a:t>
            </a:r>
            <a:r>
              <a:rPr lang="pt-BR" altLang="pt-BR" sz="1800" b="1" dirty="0">
                <a:solidFill>
                  <a:srgbClr val="0033CC"/>
                </a:solidFill>
                <a:latin typeface="Courier New" panose="02070309020205020404" pitchFamily="49" charset="0"/>
              </a:rPr>
              <a:t>case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3: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    </a:t>
            </a:r>
            <a:r>
              <a:rPr lang="pt-BR" altLang="pt-BR" sz="1800" dirty="0" err="1">
                <a:solidFill>
                  <a:srgbClr val="0033CC"/>
                </a:solidFill>
                <a:latin typeface="Courier New" panose="02070309020205020404" pitchFamily="49" charset="0"/>
              </a:rPr>
              <a:t>echo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"Terceiro";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    </a:t>
            </a:r>
            <a:r>
              <a:rPr lang="pt-BR" altLang="pt-BR" sz="1800" b="1" dirty="0">
                <a:solidFill>
                  <a:srgbClr val="0033CC"/>
                </a:solidFill>
                <a:latin typeface="Courier New" panose="02070309020205020404" pitchFamily="49" charset="0"/>
              </a:rPr>
              <a:t>break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; 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 </a:t>
            </a:r>
            <a:r>
              <a:rPr lang="pt-BR" altLang="pt-BR" sz="1800" b="1" dirty="0">
                <a:solidFill>
                  <a:srgbClr val="0033CC"/>
                </a:solidFill>
                <a:latin typeface="Courier New" panose="02070309020205020404" pitchFamily="49" charset="0"/>
              </a:rPr>
              <a:t>default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    </a:t>
            </a:r>
            <a:r>
              <a:rPr lang="pt-BR" altLang="pt-BR" sz="1800" dirty="0" err="1">
                <a:solidFill>
                  <a:srgbClr val="0033CC"/>
                </a:solidFill>
                <a:latin typeface="Courier New" panose="02070309020205020404" pitchFamily="49" charset="0"/>
              </a:rPr>
              <a:t>echo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"Posição sem classificação";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    </a:t>
            </a:r>
            <a:r>
              <a:rPr lang="pt-BR" altLang="pt-BR" sz="1800" b="1" dirty="0">
                <a:solidFill>
                  <a:srgbClr val="0033CC"/>
                </a:solidFill>
                <a:latin typeface="Courier New" panose="02070309020205020404" pitchFamily="49" charset="0"/>
              </a:rPr>
              <a:t>break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98537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65908" y="406398"/>
            <a:ext cx="797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ESTRUTURAS DE CONTROLE DE REPETIÇÃO</a:t>
            </a:r>
            <a:endParaRPr lang="pt-BR" alt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68926" y="1254125"/>
            <a:ext cx="7056437" cy="661988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WHILE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11788" y="1908175"/>
            <a:ext cx="8715375" cy="1474788"/>
          </a:xfrm>
          <a:prstGeom prst="rect">
            <a:avLst/>
          </a:prstGeom>
          <a:solidFill>
            <a:srgbClr val="CCFFCC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$contador = 1;</a:t>
            </a:r>
          </a:p>
          <a:p>
            <a:pPr eaLnBrk="1" hangingPunct="1"/>
            <a:r>
              <a:rPr lang="pt-BR" altLang="pt-BR" sz="1800" b="1">
                <a:solidFill>
                  <a:srgbClr val="0033CC"/>
                </a:solidFill>
                <a:latin typeface="Courier New" panose="02070309020205020404" pitchFamily="49" charset="0"/>
              </a:rPr>
              <a:t>while</a:t>
            </a:r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 ( $contador &lt; 10 ){</a:t>
            </a:r>
          </a:p>
          <a:p>
            <a:pPr eaLnBrk="1" hangingPunct="1"/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  echo "Contador: $contador &lt;br&gt;";</a:t>
            </a:r>
          </a:p>
          <a:p>
            <a:pPr eaLnBrk="1" hangingPunct="1"/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  $contador++;</a:t>
            </a:r>
          </a:p>
          <a:p>
            <a:pPr eaLnBrk="1" hangingPunct="1"/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68926" y="3676650"/>
            <a:ext cx="705643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</a:pPr>
            <a:r>
              <a:rPr lang="pt-BR" altLang="pt-BR" dirty="0"/>
              <a:t>DO... WHILE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11788" y="4330700"/>
            <a:ext cx="8715375" cy="1474788"/>
          </a:xfrm>
          <a:prstGeom prst="rect">
            <a:avLst/>
          </a:prstGeom>
          <a:solidFill>
            <a:srgbClr val="CCFFCC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$contador = 0;</a:t>
            </a:r>
          </a:p>
          <a:p>
            <a:pPr eaLnBrk="1" hangingPunct="1"/>
            <a:r>
              <a:rPr lang="pt-BR" altLang="pt-BR" sz="1800" b="1">
                <a:solidFill>
                  <a:srgbClr val="0033CC"/>
                </a:solidFill>
                <a:latin typeface="Courier New" panose="02070309020205020404" pitchFamily="49" charset="0"/>
              </a:rPr>
              <a:t>do</a:t>
            </a:r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 {</a:t>
            </a:r>
          </a:p>
          <a:p>
            <a:pPr eaLnBrk="1" hangingPunct="1"/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  $contador++;</a:t>
            </a:r>
          </a:p>
          <a:p>
            <a:pPr eaLnBrk="1" hangingPunct="1"/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  echo "Contador: $contador &lt;br&gt;";</a:t>
            </a:r>
          </a:p>
          <a:p>
            <a:pPr eaLnBrk="1" hangingPunct="1"/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} </a:t>
            </a:r>
            <a:r>
              <a:rPr lang="pt-BR" altLang="pt-BR" sz="1800" b="1">
                <a:solidFill>
                  <a:srgbClr val="0033CC"/>
                </a:solidFill>
                <a:latin typeface="Courier New" panose="02070309020205020404" pitchFamily="49" charset="0"/>
              </a:rPr>
              <a:t>while</a:t>
            </a:r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 ($contador &lt; 10);</a:t>
            </a:r>
          </a:p>
        </p:txBody>
      </p:sp>
    </p:spTree>
    <p:extLst>
      <p:ext uri="{BB962C8B-B14F-4D97-AF65-F5344CB8AC3E}">
        <p14:creationId xmlns:p14="http://schemas.microsoft.com/office/powerpoint/2010/main" val="280348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65908" y="406398"/>
            <a:ext cx="797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ESTRUTURAS DE CONTROLE DE REPETIÇÃO</a:t>
            </a:r>
            <a:endParaRPr lang="pt-BR" alt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33053" y="1152530"/>
            <a:ext cx="7056437" cy="661988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FOR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75915" y="1806580"/>
            <a:ext cx="8742363" cy="1200150"/>
          </a:xfrm>
          <a:prstGeom prst="rect">
            <a:avLst/>
          </a:prstGeom>
          <a:solidFill>
            <a:srgbClr val="CCFFCC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rgbClr val="0033CC"/>
                </a:solidFill>
                <a:latin typeface="Courier New" panose="02070309020205020404" pitchFamily="49" charset="0"/>
              </a:rPr>
              <a:t>for</a:t>
            </a:r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($contador = 1; $contador &gt;= 10; $contador++)</a:t>
            </a:r>
          </a:p>
          <a:p>
            <a:pPr eaLnBrk="1" hangingPunct="1"/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/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  echo "Contador: $cont &lt;br&gt;";</a:t>
            </a:r>
          </a:p>
          <a:p>
            <a:pPr eaLnBrk="1" hangingPunct="1"/>
            <a:r>
              <a:rPr lang="pt-BR" altLang="pt-BR" sz="1800">
                <a:solidFill>
                  <a:srgbClr val="0033CC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33053" y="3575055"/>
            <a:ext cx="705643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</a:pPr>
            <a:r>
              <a:rPr lang="pt-BR" altLang="pt-BR" dirty="0"/>
              <a:t>FOREACH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675915" y="4229105"/>
            <a:ext cx="8715375" cy="2032000"/>
          </a:xfrm>
          <a:prstGeom prst="rect">
            <a:avLst/>
          </a:prstGeom>
          <a:solidFill>
            <a:srgbClr val="CCFFCC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$vetor[0] = "Faculdade";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$vetor[1] = "de Computação";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$vetor[2] = "e </a:t>
            </a:r>
            <a:r>
              <a:rPr lang="pt-BR" altLang="pt-BR" sz="1800" dirty="0" err="1">
                <a:solidFill>
                  <a:srgbClr val="0033CC"/>
                </a:solidFill>
                <a:latin typeface="Courier New" panose="02070309020205020404" pitchFamily="49" charset="0"/>
              </a:rPr>
              <a:t>Informatica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.";</a:t>
            </a:r>
          </a:p>
          <a:p>
            <a:pPr eaLnBrk="1" hangingPunct="1"/>
            <a:r>
              <a:rPr lang="pt-BR" altLang="pt-BR" sz="1800" b="1" dirty="0" err="1">
                <a:solidFill>
                  <a:srgbClr val="0033CC"/>
                </a:solidFill>
                <a:latin typeface="Courier New" panose="02070309020205020404" pitchFamily="49" charset="0"/>
              </a:rPr>
              <a:t>foreach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($vetor as $</a:t>
            </a:r>
            <a:r>
              <a:rPr lang="pt-BR" altLang="pt-BR" sz="1800" dirty="0" err="1">
                <a:solidFill>
                  <a:srgbClr val="0033CC"/>
                </a:solidFill>
                <a:latin typeface="Courier New" panose="02070309020205020404" pitchFamily="49" charset="0"/>
              </a:rPr>
              <a:t>posicao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=&gt; $valor)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  </a:t>
            </a:r>
            <a:r>
              <a:rPr lang="pt-BR" altLang="pt-BR" sz="1800" dirty="0" err="1">
                <a:solidFill>
                  <a:srgbClr val="0033CC"/>
                </a:solidFill>
                <a:latin typeface="Courier New" panose="02070309020205020404" pitchFamily="49" charset="0"/>
              </a:rPr>
              <a:t>echo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"$</a:t>
            </a:r>
            <a:r>
              <a:rPr lang="pt-BR" altLang="pt-BR" sz="1800" dirty="0" err="1">
                <a:solidFill>
                  <a:srgbClr val="0033CC"/>
                </a:solidFill>
                <a:latin typeface="Courier New" panose="02070309020205020404" pitchFamily="49" charset="0"/>
              </a:rPr>
              <a:t>posicao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 : $valor &lt;</a:t>
            </a:r>
            <a:r>
              <a:rPr lang="pt-BR" altLang="pt-BR" sz="1800" dirty="0" err="1">
                <a:solidFill>
                  <a:srgbClr val="0033CC"/>
                </a:solidFill>
                <a:latin typeface="Courier New" panose="02070309020205020404" pitchFamily="49" charset="0"/>
              </a:rPr>
              <a:t>br</a:t>
            </a:r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&gt;";</a:t>
            </a:r>
          </a:p>
          <a:p>
            <a:pPr eaLnBrk="1" hangingPunct="1"/>
            <a:r>
              <a:rPr lang="pt-BR" altLang="pt-BR" sz="1800" dirty="0">
                <a:solidFill>
                  <a:srgbClr val="0033CC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646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0272"/>
            <a:ext cx="3200400" cy="616255"/>
          </a:xfrm>
        </p:spPr>
        <p:txBody>
          <a:bodyPr/>
          <a:lstStyle/>
          <a:p>
            <a:pPr algn="ctr"/>
            <a:r>
              <a:rPr lang="pt-BR" dirty="0" smtClean="0"/>
              <a:t>PROFESSORES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87896"/>
            <a:ext cx="3200400" cy="2601533"/>
          </a:xfrm>
        </p:spPr>
        <p:txBody>
          <a:bodyPr/>
          <a:lstStyle/>
          <a:p>
            <a:r>
              <a:rPr lang="pt-BR" b="1" dirty="0"/>
              <a:t>CHARLES BOULHOSA </a:t>
            </a:r>
            <a:r>
              <a:rPr lang="pt-BR" b="1" dirty="0" smtClean="0"/>
              <a:t>RODAMILANS</a:t>
            </a:r>
          </a:p>
          <a:p>
            <a:r>
              <a:rPr lang="pt-BR" b="1" dirty="0"/>
              <a:t>FABIANA ARANTES S </a:t>
            </a:r>
            <a:r>
              <a:rPr lang="pt-BR" b="1" dirty="0" smtClean="0"/>
              <a:t>MATHEUS</a:t>
            </a:r>
          </a:p>
          <a:p>
            <a:r>
              <a:rPr lang="pt-BR" b="1" dirty="0"/>
              <a:t>MARIA AMÉLIA </a:t>
            </a:r>
            <a:r>
              <a:rPr lang="pt-BR" b="1" dirty="0" smtClean="0"/>
              <a:t>ELISEO</a:t>
            </a:r>
          </a:p>
          <a:p>
            <a:r>
              <a:rPr lang="pt-BR" b="1" dirty="0"/>
              <a:t>PEDRO HENRIQUE CACIQUE </a:t>
            </a:r>
            <a:r>
              <a:rPr lang="pt-BR" b="1" dirty="0" smtClean="0"/>
              <a:t>BRAGA</a:t>
            </a:r>
          </a:p>
          <a:p>
            <a:r>
              <a:rPr lang="pt-BR" b="1" dirty="0"/>
              <a:t>ROGÉRIO THEODORO DE </a:t>
            </a:r>
            <a:r>
              <a:rPr lang="pt-BR" b="1" dirty="0" smtClean="0"/>
              <a:t>BRITO</a:t>
            </a:r>
          </a:p>
          <a:p>
            <a:r>
              <a:rPr lang="pt-BR" b="1" dirty="0"/>
              <a:t>VINÍCIUS MIANA BEZERRA</a:t>
            </a:r>
            <a:endParaRPr lang="pt-B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2446986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79235" y="5897217"/>
            <a:ext cx="734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*As notas de aula são material de apoio para estudo, de autoria dos professores da disciplina.</a:t>
            </a:r>
            <a:endParaRPr lang="pt-BR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1383" y="1336600"/>
            <a:ext cx="681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Esta aula tem como objetivo de apresentar recursos da linguagem PHP. </a:t>
            </a:r>
            <a:r>
              <a:rPr lang="pt-BR" altLang="pt-BR" dirty="0"/>
              <a:t>São apresentados os </a:t>
            </a:r>
            <a:r>
              <a:rPr lang="pt-BR" altLang="pt-BR" dirty="0" smtClean="0"/>
              <a:t>operadores aritméticos, lógicos e de atribuições, </a:t>
            </a:r>
            <a:r>
              <a:rPr lang="pt-BR" altLang="pt-BR" dirty="0"/>
              <a:t>as estruturas </a:t>
            </a:r>
            <a:r>
              <a:rPr lang="pt-BR" dirty="0" smtClean="0"/>
              <a:t>de controle condicional </a:t>
            </a:r>
            <a:r>
              <a:rPr lang="pt-BR" dirty="0"/>
              <a:t>e de repetição.</a:t>
            </a:r>
          </a:p>
          <a:p>
            <a:pPr algn="just"/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4" name="Rectangle 13"/>
          <p:cNvSpPr/>
          <p:nvPr/>
        </p:nvSpPr>
        <p:spPr>
          <a:xfrm>
            <a:off x="4481383" y="813380"/>
            <a:ext cx="186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CONTEÚDO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9235" y="3253405"/>
            <a:ext cx="681292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/>
              <a:t>NIEDERAUER, J., </a:t>
            </a:r>
            <a:r>
              <a:rPr lang="en-US" b="1" dirty="0" err="1"/>
              <a:t>Desenvolvendo</a:t>
            </a:r>
            <a:r>
              <a:rPr lang="en-US" b="1" dirty="0"/>
              <a:t> Websites com PHP</a:t>
            </a:r>
            <a:r>
              <a:rPr lang="en-US" dirty="0"/>
              <a:t>. </a:t>
            </a:r>
            <a:r>
              <a:rPr lang="en-US" dirty="0" err="1"/>
              <a:t>Novatec</a:t>
            </a:r>
            <a:r>
              <a:rPr lang="en-US" dirty="0"/>
              <a:t>, 2 ed., 2011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u="sng" dirty="0">
                <a:solidFill>
                  <a:schemeClr val="accent2"/>
                </a:solidFill>
              </a:rPr>
              <a:t>http://www.w3schools.com/</a:t>
            </a:r>
            <a:endParaRPr lang="pt-BR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u="sng" dirty="0">
                <a:solidFill>
                  <a:schemeClr val="accent2"/>
                </a:solidFill>
              </a:rPr>
              <a:t>http://www.php.net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u="sng" dirty="0">
                <a:solidFill>
                  <a:schemeClr val="accent2"/>
                </a:solidFill>
              </a:rPr>
              <a:t>http://www.phpbrasil.com</a:t>
            </a:r>
          </a:p>
          <a:p>
            <a:pPr>
              <a:lnSpc>
                <a:spcPct val="140000"/>
              </a:lnSpc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79235" y="2730185"/>
            <a:ext cx="2129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REFERÊNCIAS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08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59284" y="298225"/>
            <a:ext cx="158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Exercícios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212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59284" y="2348539"/>
            <a:ext cx="10058400" cy="4022725"/>
          </a:xfrm>
        </p:spPr>
        <p:txBody>
          <a:bodyPr/>
          <a:lstStyle/>
          <a:p>
            <a:r>
              <a:rPr lang="en-US" dirty="0" smtClean="0"/>
              <a:t>NIEDERAUER, J., </a:t>
            </a:r>
            <a:r>
              <a:rPr lang="en-US" b="1" dirty="0" err="1" smtClean="0"/>
              <a:t>Desenvolvendo</a:t>
            </a:r>
            <a:r>
              <a:rPr lang="en-US" b="1" dirty="0" smtClean="0"/>
              <a:t> Websites com PHP</a:t>
            </a:r>
            <a:r>
              <a:rPr lang="en-US" dirty="0" smtClean="0"/>
              <a:t>. </a:t>
            </a:r>
            <a:r>
              <a:rPr lang="en-US" dirty="0" err="1" smtClean="0"/>
              <a:t>Novatec</a:t>
            </a:r>
            <a:r>
              <a:rPr lang="en-US" dirty="0" smtClean="0"/>
              <a:t>, 2 ed., 2011.</a:t>
            </a:r>
          </a:p>
          <a:p>
            <a:r>
              <a:rPr lang="en-US" dirty="0" smtClean="0"/>
              <a:t>MORRISON, M.; BEIGHLEY, L., </a:t>
            </a:r>
            <a:r>
              <a:rPr lang="en-US" b="1" dirty="0" smtClean="0"/>
              <a:t>Use a </a:t>
            </a:r>
            <a:r>
              <a:rPr lang="en-US" b="1" dirty="0" err="1" smtClean="0"/>
              <a:t>Cabeça</a:t>
            </a:r>
            <a:r>
              <a:rPr lang="en-US" b="1" dirty="0" smtClean="0"/>
              <a:t> </a:t>
            </a:r>
            <a:r>
              <a:rPr lang="en-US" b="1" dirty="0" err="1" smtClean="0"/>
              <a:t>Php</a:t>
            </a:r>
            <a:r>
              <a:rPr lang="en-US" b="1" dirty="0" smtClean="0"/>
              <a:t> &amp; </a:t>
            </a:r>
            <a:r>
              <a:rPr lang="en-US" b="1" dirty="0" err="1" smtClean="0"/>
              <a:t>Mysql</a:t>
            </a:r>
            <a:r>
              <a:rPr lang="en-US" dirty="0" smtClean="0"/>
              <a:t>. Alta Books, 1 ed., 2010.</a:t>
            </a:r>
          </a:p>
          <a:p>
            <a:r>
              <a:rPr lang="pt-BR" dirty="0" smtClean="0"/>
              <a:t>Prof. Leandro A. Silva. </a:t>
            </a:r>
            <a:r>
              <a:rPr lang="pt-BR" b="1" dirty="0" smtClean="0"/>
              <a:t>Notas de Aulas de PHP</a:t>
            </a:r>
            <a:r>
              <a:rPr lang="pt-BR" dirty="0" smtClean="0"/>
              <a:t>.</a:t>
            </a:r>
          </a:p>
          <a:p>
            <a:endParaRPr lang="en-US" dirty="0" smtClean="0"/>
          </a:p>
          <a:p>
            <a:endParaRPr lang="pt-BR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9284" y="298225"/>
            <a:ext cx="2129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REFERÊNCIAS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42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549499" y="1163682"/>
            <a:ext cx="10058400" cy="4022725"/>
          </a:xfrm>
        </p:spPr>
        <p:txBody>
          <a:bodyPr>
            <a:normAutofit/>
          </a:bodyPr>
          <a:lstStyle/>
          <a:p>
            <a:r>
              <a:rPr lang="pt-BR" altLang="pt-BR" dirty="0" smtClean="0"/>
              <a:t>Operadores de atribuição</a:t>
            </a:r>
          </a:p>
          <a:p>
            <a:r>
              <a:rPr lang="pt-BR" altLang="pt-BR" dirty="0" smtClean="0"/>
              <a:t>Operadores </a:t>
            </a:r>
            <a:r>
              <a:rPr lang="pt-BR" altLang="pt-BR" dirty="0" smtClean="0"/>
              <a:t>aritméticos</a:t>
            </a:r>
          </a:p>
          <a:p>
            <a:r>
              <a:rPr lang="pt-BR" altLang="pt-BR" dirty="0" smtClean="0"/>
              <a:t>Operadores de incremento e decremento</a:t>
            </a:r>
            <a:endParaRPr lang="pt-BR" altLang="pt-BR" dirty="0" smtClean="0"/>
          </a:p>
          <a:p>
            <a:r>
              <a:rPr lang="pt-BR" altLang="pt-BR" dirty="0" smtClean="0"/>
              <a:t>Operadores lógicos</a:t>
            </a:r>
          </a:p>
          <a:p>
            <a:r>
              <a:rPr lang="pt-BR" altLang="pt-BR" dirty="0" smtClean="0"/>
              <a:t>Operadores de comparação</a:t>
            </a:r>
            <a:endParaRPr lang="pt-BR" altLang="pt-BR" dirty="0"/>
          </a:p>
          <a:p>
            <a:pPr eaLnBrk="1" hangingPunct="1"/>
            <a:r>
              <a:rPr lang="pt-BR" dirty="0" smtClean="0"/>
              <a:t>Estruturas de controle condicional</a:t>
            </a:r>
          </a:p>
          <a:p>
            <a:pPr eaLnBrk="1" hangingPunct="1"/>
            <a:r>
              <a:rPr lang="pt-BR" dirty="0" smtClean="0"/>
              <a:t>Estruturas de controle de repetição</a:t>
            </a:r>
          </a:p>
          <a:p>
            <a:pPr eaLnBrk="1" hangingPunct="1"/>
            <a:endParaRPr lang="pt-BR" dirty="0" smtClean="0"/>
          </a:p>
          <a:p>
            <a:pPr eaLnBrk="1" hangingPunct="1">
              <a:buFont typeface="Arial" pitchFamily="34" charset="0"/>
              <a:buNone/>
            </a:pP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i="1" dirty="0"/>
          </a:p>
          <a:p>
            <a:endParaRPr lang="pt-BR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9284" y="298225"/>
            <a:ext cx="2789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ROTEIRO DE AULA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94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54" y="819639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/>
          <p:nvPr/>
        </p:nvSpPr>
        <p:spPr>
          <a:xfrm>
            <a:off x="459284" y="298225"/>
            <a:ext cx="459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PHP – Vamos domar o bicho!!!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640015" y="5961552"/>
            <a:ext cx="670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1800" dirty="0"/>
              <a:t>Cena do Filme “A vida de </a:t>
            </a:r>
            <a:r>
              <a:rPr lang="pt-BR" altLang="pt-BR" sz="1800" dirty="0" err="1"/>
              <a:t>Pi</a:t>
            </a:r>
            <a:r>
              <a:rPr lang="pt-BR" altLang="pt-BR" sz="1800" dirty="0"/>
              <a:t>”</a:t>
            </a:r>
            <a:r>
              <a:rPr lang="pt-BR" altLang="ja-JP" sz="1800" dirty="0"/>
              <a:t> – Vale a pena assistir. </a:t>
            </a: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223299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1187071" y="1250681"/>
            <a:ext cx="9468487" cy="2313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O operador básico de atribuição é </a:t>
            </a:r>
            <a:r>
              <a:rPr lang="pt-BR" sz="2400" b="1" dirty="0"/>
              <a:t>"=".</a:t>
            </a:r>
            <a:r>
              <a:rPr lang="pt-BR" sz="2400" dirty="0"/>
              <a:t> A sua primeira inclinação deve ser a de pensar nisto como "é igual". Não. Isto quer dizer, na verdade, que o operando da esquerda </a:t>
            </a:r>
            <a:r>
              <a:rPr lang="pt-BR" sz="2400" b="1" dirty="0"/>
              <a:t>recebe</a:t>
            </a:r>
            <a:r>
              <a:rPr lang="pt-BR" sz="2400" dirty="0"/>
              <a:t> o valor da expressão da direita (ou seja, "</a:t>
            </a:r>
            <a:r>
              <a:rPr lang="pt-BR" sz="2400" b="1" dirty="0"/>
              <a:t>é configurado para</a:t>
            </a:r>
            <a:r>
              <a:rPr lang="pt-BR" sz="2400" dirty="0"/>
              <a:t>").</a:t>
            </a:r>
            <a:endParaRPr lang="pt-B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9284" y="298225"/>
            <a:ext cx="446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OPERADORES DE ATRIBUIÇÃO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79510" y="3265714"/>
            <a:ext cx="9629192" cy="16608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rgbClr val="0000BB"/>
                </a:solidFill>
                <a:latin typeface="Fira Mono"/>
              </a:rPr>
              <a:t>&lt;?</a:t>
            </a:r>
            <a:r>
              <a:rPr lang="pt-BR" sz="2400" dirty="0" err="1" smtClean="0">
                <a:solidFill>
                  <a:srgbClr val="0000BB"/>
                </a:solidFill>
                <a:latin typeface="Fira Mono"/>
              </a:rPr>
              <a:t>php</a:t>
            </a:r>
            <a:r>
              <a:rPr lang="pt-BR" sz="2400" dirty="0">
                <a:solidFill>
                  <a:srgbClr val="0000BB"/>
                </a:solidFill>
                <a:latin typeface="Fira Mono"/>
              </a:rPr>
              <a:t/>
            </a:r>
            <a:br>
              <a:rPr lang="pt-BR" sz="2400" dirty="0">
                <a:solidFill>
                  <a:srgbClr val="0000BB"/>
                </a:solidFill>
                <a:latin typeface="Fira Mono"/>
              </a:rPr>
            </a:br>
            <a:r>
              <a:rPr lang="pt-BR" sz="2400" dirty="0" smtClean="0">
                <a:solidFill>
                  <a:srgbClr val="0000BB"/>
                </a:solidFill>
                <a:latin typeface="Fira Mono"/>
              </a:rPr>
              <a:t>	$</a:t>
            </a:r>
            <a:r>
              <a:rPr lang="pt-BR" sz="2400" dirty="0">
                <a:solidFill>
                  <a:srgbClr val="0000BB"/>
                </a:solidFill>
                <a:latin typeface="Fira Mono"/>
              </a:rPr>
              <a:t>a </a:t>
            </a:r>
            <a:r>
              <a:rPr lang="pt-BR" sz="2400" dirty="0">
                <a:solidFill>
                  <a:srgbClr val="007700"/>
                </a:solidFill>
                <a:latin typeface="Fira Mono"/>
              </a:rPr>
              <a:t>= (</a:t>
            </a:r>
            <a:r>
              <a:rPr lang="pt-BR" sz="2400" dirty="0">
                <a:solidFill>
                  <a:srgbClr val="0000BB"/>
                </a:solidFill>
                <a:latin typeface="Fira Mono"/>
              </a:rPr>
              <a:t>$b </a:t>
            </a:r>
            <a:r>
              <a:rPr lang="pt-BR" sz="2400" dirty="0">
                <a:solidFill>
                  <a:srgbClr val="007700"/>
                </a:solidFill>
                <a:latin typeface="Fira Mono"/>
              </a:rPr>
              <a:t>= </a:t>
            </a:r>
            <a:r>
              <a:rPr lang="pt-BR" sz="2400" dirty="0">
                <a:solidFill>
                  <a:srgbClr val="0000BB"/>
                </a:solidFill>
                <a:latin typeface="Fira Mono"/>
              </a:rPr>
              <a:t>4</a:t>
            </a:r>
            <a:r>
              <a:rPr lang="pt-BR" sz="2400" dirty="0">
                <a:solidFill>
                  <a:srgbClr val="007700"/>
                </a:solidFill>
                <a:latin typeface="Fira Mono"/>
              </a:rPr>
              <a:t>) + </a:t>
            </a:r>
            <a:r>
              <a:rPr lang="pt-BR" sz="2400" dirty="0">
                <a:solidFill>
                  <a:srgbClr val="0000BB"/>
                </a:solidFill>
                <a:latin typeface="Fira Mono"/>
              </a:rPr>
              <a:t>5</a:t>
            </a:r>
            <a:r>
              <a:rPr lang="pt-BR" sz="2400" dirty="0">
                <a:solidFill>
                  <a:srgbClr val="007700"/>
                </a:solidFill>
                <a:latin typeface="Fira Mono"/>
              </a:rPr>
              <a:t>; </a:t>
            </a:r>
            <a:r>
              <a:rPr lang="pt-BR" sz="2400" dirty="0">
                <a:solidFill>
                  <a:srgbClr val="FF8000"/>
                </a:solidFill>
                <a:latin typeface="Fira Mono"/>
              </a:rPr>
              <a:t>// $a é igual a 9 agora e $b foi configurado como 4.</a:t>
            </a:r>
            <a:br>
              <a:rPr lang="pt-BR" sz="2400" dirty="0">
                <a:solidFill>
                  <a:srgbClr val="FF8000"/>
                </a:solidFill>
                <a:latin typeface="Fira Mono"/>
              </a:rPr>
            </a:br>
            <a:r>
              <a:rPr lang="pt-BR" sz="2400" dirty="0" smtClean="0">
                <a:solidFill>
                  <a:srgbClr val="0000BB"/>
                </a:solidFill>
                <a:latin typeface="Fira Mono"/>
              </a:rPr>
              <a:t>?&gt;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283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1224394" y="1157375"/>
            <a:ext cx="9468487" cy="2313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Além do operador básico de atribuição, há "operadores combinados" para todos os </a:t>
            </a:r>
            <a:r>
              <a:rPr lang="pt-BR" sz="2400" dirty="0">
                <a:hlinkClick r:id="rId2"/>
              </a:rPr>
              <a:t>operadores aritméticos</a:t>
            </a:r>
            <a:r>
              <a:rPr lang="pt-BR" sz="2400" dirty="0"/>
              <a:t>, de </a:t>
            </a:r>
            <a:r>
              <a:rPr lang="pt-BR" sz="2400" dirty="0" err="1"/>
              <a:t>array</a:t>
            </a:r>
            <a:r>
              <a:rPr lang="pt-BR" sz="2400" dirty="0"/>
              <a:t> e </a:t>
            </a:r>
            <a:r>
              <a:rPr lang="pt-BR" sz="2400" dirty="0" err="1"/>
              <a:t>string</a:t>
            </a:r>
            <a:r>
              <a:rPr lang="pt-BR" sz="2400" dirty="0"/>
              <a:t> que permitem a você pegar um valor de uma expressão e então usar seu próprio valor para o resultado daquela expressão. </a:t>
            </a:r>
            <a:endParaRPr lang="pt-B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9284" y="298225"/>
            <a:ext cx="446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OPERADORES DE ATRIBUIÇÃO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0383" y="2892490"/>
            <a:ext cx="10468947" cy="3172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35000"/>
            <a:r>
              <a:rPr lang="pt-BR" sz="2400" dirty="0" smtClean="0">
                <a:solidFill>
                  <a:srgbClr val="0000BB"/>
                </a:solidFill>
                <a:latin typeface="Fira Mono"/>
              </a:rPr>
              <a:t>&lt;?</a:t>
            </a:r>
            <a:r>
              <a:rPr lang="pt-BR" sz="2400" dirty="0" err="1">
                <a:solidFill>
                  <a:srgbClr val="0000BB"/>
                </a:solidFill>
                <a:latin typeface="Fira Mono"/>
              </a:rPr>
              <a:t>php</a:t>
            </a:r>
            <a:r>
              <a:rPr lang="pt-BR" sz="2400" dirty="0">
                <a:solidFill>
                  <a:srgbClr val="0000BB"/>
                </a:solidFill>
                <a:latin typeface="Fira Mono"/>
              </a:rPr>
              <a:t/>
            </a:r>
            <a:br>
              <a:rPr lang="pt-BR" sz="2400" dirty="0">
                <a:solidFill>
                  <a:srgbClr val="0000BB"/>
                </a:solidFill>
                <a:latin typeface="Fira Mono"/>
              </a:rPr>
            </a:br>
            <a:r>
              <a:rPr lang="pt-BR" sz="2400" dirty="0" smtClean="0">
                <a:solidFill>
                  <a:srgbClr val="0000BB"/>
                </a:solidFill>
                <a:latin typeface="Fira Mono"/>
              </a:rPr>
              <a:t>	$</a:t>
            </a:r>
            <a:r>
              <a:rPr lang="pt-BR" sz="2400" dirty="0">
                <a:solidFill>
                  <a:srgbClr val="0000BB"/>
                </a:solidFill>
                <a:latin typeface="Fira Mono"/>
              </a:rPr>
              <a:t>a </a:t>
            </a:r>
            <a:r>
              <a:rPr lang="pt-BR" sz="2400" dirty="0">
                <a:solidFill>
                  <a:srgbClr val="007700"/>
                </a:solidFill>
                <a:latin typeface="Fira Mono"/>
              </a:rPr>
              <a:t>= </a:t>
            </a:r>
            <a:r>
              <a:rPr lang="pt-BR" sz="2400" dirty="0">
                <a:solidFill>
                  <a:srgbClr val="0000BB"/>
                </a:solidFill>
                <a:latin typeface="Fira Mono"/>
              </a:rPr>
              <a:t>3</a:t>
            </a:r>
            <a:r>
              <a:rPr lang="pt-BR" sz="2400" dirty="0">
                <a:solidFill>
                  <a:srgbClr val="007700"/>
                </a:solidFill>
                <a:latin typeface="Fira Mono"/>
              </a:rPr>
              <a:t>;</a:t>
            </a:r>
            <a:br>
              <a:rPr lang="pt-BR" sz="2400" dirty="0">
                <a:solidFill>
                  <a:srgbClr val="007700"/>
                </a:solidFill>
                <a:latin typeface="Fira Mono"/>
              </a:rPr>
            </a:br>
            <a:r>
              <a:rPr lang="pt-BR" sz="2400" dirty="0" smtClean="0">
                <a:solidFill>
                  <a:srgbClr val="007700"/>
                </a:solidFill>
                <a:latin typeface="Fira Mono"/>
              </a:rPr>
              <a:t>	</a:t>
            </a:r>
            <a:r>
              <a:rPr lang="pt-BR" sz="2400" dirty="0" smtClean="0">
                <a:solidFill>
                  <a:srgbClr val="0000BB"/>
                </a:solidFill>
                <a:latin typeface="Fira Mono"/>
              </a:rPr>
              <a:t>$</a:t>
            </a:r>
            <a:r>
              <a:rPr lang="pt-BR" sz="2400" dirty="0">
                <a:solidFill>
                  <a:srgbClr val="0000BB"/>
                </a:solidFill>
                <a:latin typeface="Fira Mono"/>
              </a:rPr>
              <a:t>a </a:t>
            </a:r>
            <a:r>
              <a:rPr lang="pt-BR" sz="2400" dirty="0">
                <a:solidFill>
                  <a:srgbClr val="007700"/>
                </a:solidFill>
                <a:latin typeface="Fira Mono"/>
              </a:rPr>
              <a:t>+= </a:t>
            </a:r>
            <a:r>
              <a:rPr lang="pt-BR" sz="2400" dirty="0">
                <a:solidFill>
                  <a:srgbClr val="0000BB"/>
                </a:solidFill>
                <a:latin typeface="Fira Mono"/>
              </a:rPr>
              <a:t>5</a:t>
            </a:r>
            <a:r>
              <a:rPr lang="pt-BR" sz="2400" dirty="0">
                <a:solidFill>
                  <a:srgbClr val="007700"/>
                </a:solidFill>
                <a:latin typeface="Fira Mono"/>
              </a:rPr>
              <a:t>; </a:t>
            </a:r>
            <a:r>
              <a:rPr lang="pt-BR" sz="2400" dirty="0">
                <a:solidFill>
                  <a:srgbClr val="FF8000"/>
                </a:solidFill>
                <a:latin typeface="Fira Mono"/>
              </a:rPr>
              <a:t>// configura $a para 8, como se disséssemos: $a = $a + 5;</a:t>
            </a:r>
            <a:br>
              <a:rPr lang="pt-BR" sz="2400" dirty="0">
                <a:solidFill>
                  <a:srgbClr val="FF8000"/>
                </a:solidFill>
                <a:latin typeface="Fira Mono"/>
              </a:rPr>
            </a:br>
            <a:r>
              <a:rPr lang="pt-BR" sz="2400" dirty="0" smtClean="0">
                <a:solidFill>
                  <a:srgbClr val="FF8000"/>
                </a:solidFill>
                <a:latin typeface="Fira Mono"/>
              </a:rPr>
              <a:t>	</a:t>
            </a:r>
            <a:r>
              <a:rPr lang="pt-BR" sz="2400" dirty="0" smtClean="0">
                <a:solidFill>
                  <a:srgbClr val="0000BB"/>
                </a:solidFill>
                <a:latin typeface="Fira Mono"/>
              </a:rPr>
              <a:t>$</a:t>
            </a:r>
            <a:r>
              <a:rPr lang="pt-BR" sz="2400" dirty="0">
                <a:solidFill>
                  <a:srgbClr val="0000BB"/>
                </a:solidFill>
                <a:latin typeface="Fira Mono"/>
              </a:rPr>
              <a:t>b </a:t>
            </a:r>
            <a:r>
              <a:rPr lang="pt-BR" sz="2400" dirty="0">
                <a:solidFill>
                  <a:srgbClr val="007700"/>
                </a:solidFill>
                <a:latin typeface="Fira Mono"/>
              </a:rPr>
              <a:t>= </a:t>
            </a:r>
            <a:r>
              <a:rPr lang="pt-BR" sz="2400" dirty="0">
                <a:solidFill>
                  <a:srgbClr val="DD0000"/>
                </a:solidFill>
                <a:latin typeface="Fira Mono"/>
              </a:rPr>
              <a:t>"Bom "</a:t>
            </a:r>
            <a:r>
              <a:rPr lang="pt-BR" sz="2400" dirty="0">
                <a:solidFill>
                  <a:srgbClr val="007700"/>
                </a:solidFill>
                <a:latin typeface="Fira Mono"/>
              </a:rPr>
              <a:t>;</a:t>
            </a:r>
            <a:br>
              <a:rPr lang="pt-BR" sz="2400" dirty="0">
                <a:solidFill>
                  <a:srgbClr val="007700"/>
                </a:solidFill>
                <a:latin typeface="Fira Mono"/>
              </a:rPr>
            </a:br>
            <a:r>
              <a:rPr lang="pt-BR" sz="2400" dirty="0" smtClean="0">
                <a:solidFill>
                  <a:srgbClr val="007700"/>
                </a:solidFill>
                <a:latin typeface="Fira Mono"/>
              </a:rPr>
              <a:t>	</a:t>
            </a:r>
            <a:r>
              <a:rPr lang="pt-BR" sz="2400" dirty="0" smtClean="0">
                <a:solidFill>
                  <a:srgbClr val="0000BB"/>
                </a:solidFill>
                <a:latin typeface="Fira Mono"/>
              </a:rPr>
              <a:t>$</a:t>
            </a:r>
            <a:r>
              <a:rPr lang="pt-BR" sz="2400" dirty="0">
                <a:solidFill>
                  <a:srgbClr val="0000BB"/>
                </a:solidFill>
                <a:latin typeface="Fira Mono"/>
              </a:rPr>
              <a:t>b </a:t>
            </a:r>
            <a:r>
              <a:rPr lang="pt-BR" sz="2400" dirty="0" smtClean="0">
                <a:solidFill>
                  <a:srgbClr val="0000BB"/>
                </a:solidFill>
                <a:latin typeface="Fira Mono"/>
              </a:rPr>
              <a:t>.</a:t>
            </a:r>
            <a:r>
              <a:rPr lang="pt-BR" sz="2400" dirty="0" smtClean="0">
                <a:solidFill>
                  <a:srgbClr val="007700"/>
                </a:solidFill>
                <a:latin typeface="Fira Mono"/>
              </a:rPr>
              <a:t>=</a:t>
            </a:r>
            <a:r>
              <a:rPr lang="pt-BR" sz="2400" dirty="0">
                <a:solidFill>
                  <a:srgbClr val="007700"/>
                </a:solidFill>
                <a:latin typeface="Fira Mono"/>
              </a:rPr>
              <a:t> </a:t>
            </a:r>
            <a:r>
              <a:rPr lang="pt-BR" sz="2400" dirty="0">
                <a:solidFill>
                  <a:srgbClr val="DD0000"/>
                </a:solidFill>
                <a:latin typeface="Fira Mono"/>
              </a:rPr>
              <a:t>"Dia!"</a:t>
            </a:r>
            <a:r>
              <a:rPr lang="pt-BR" sz="2400" dirty="0">
                <a:solidFill>
                  <a:srgbClr val="007700"/>
                </a:solidFill>
                <a:latin typeface="Fira Mono"/>
              </a:rPr>
              <a:t>; </a:t>
            </a:r>
            <a:r>
              <a:rPr lang="pt-BR" sz="2400" dirty="0">
                <a:solidFill>
                  <a:srgbClr val="FF8000"/>
                </a:solidFill>
                <a:latin typeface="Fira Mono"/>
              </a:rPr>
              <a:t>// configura $b para "Bom Dia!", como em $b = $b . "Dia!";</a:t>
            </a:r>
            <a:br>
              <a:rPr lang="pt-BR" sz="2400" dirty="0">
                <a:solidFill>
                  <a:srgbClr val="FF8000"/>
                </a:solidFill>
                <a:latin typeface="Fira Mono"/>
              </a:rPr>
            </a:br>
            <a:r>
              <a:rPr lang="pt-BR" sz="2400" dirty="0" smtClean="0">
                <a:solidFill>
                  <a:srgbClr val="0000BB"/>
                </a:solidFill>
                <a:latin typeface="Fira Mono"/>
              </a:rPr>
              <a:t>?&gt;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93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9284" y="298225"/>
            <a:ext cx="446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OPERADORES DE ATRIBUIÇÃO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3077" y="1967075"/>
            <a:ext cx="7056437" cy="3168586"/>
          </a:xfrm>
          <a:prstGeom prst="rect">
            <a:avLst/>
          </a:prstGeom>
          <a:noFill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2400" dirty="0" smtClean="0"/>
              <a:t>$num </a:t>
            </a:r>
            <a:r>
              <a:rPr lang="pt-BR" altLang="pt-BR" sz="2400" dirty="0" smtClean="0">
                <a:solidFill>
                  <a:srgbClr val="0033CC"/>
                </a:solidFill>
              </a:rPr>
              <a:t>=</a:t>
            </a:r>
            <a:r>
              <a:rPr lang="pt-BR" altLang="pt-BR" sz="2400" dirty="0" smtClean="0"/>
              <a:t> 5;</a:t>
            </a:r>
          </a:p>
          <a:p>
            <a:r>
              <a:rPr lang="pt-BR" altLang="pt-BR" sz="2400" dirty="0" smtClean="0"/>
              <a:t>$num </a:t>
            </a:r>
            <a:r>
              <a:rPr lang="pt-BR" altLang="pt-BR" sz="2400" dirty="0" smtClean="0">
                <a:solidFill>
                  <a:srgbClr val="0033CC"/>
                </a:solidFill>
              </a:rPr>
              <a:t>+=</a:t>
            </a:r>
            <a:r>
              <a:rPr lang="pt-BR" altLang="pt-BR" sz="2400" dirty="0" smtClean="0"/>
              <a:t> 5;  </a:t>
            </a:r>
            <a:r>
              <a:rPr lang="pt-BR" altLang="pt-BR" sz="2400" dirty="0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pt-BR" altLang="pt-BR" sz="2400" dirty="0" smtClean="0">
                <a:sym typeface="Wingdings" pitchFamily="2" charset="2"/>
              </a:rPr>
              <a:t> </a:t>
            </a:r>
            <a:r>
              <a:rPr lang="pt-BR" altLang="pt-BR" sz="2400" dirty="0" smtClean="0"/>
              <a:t> </a:t>
            </a:r>
            <a:r>
              <a:rPr lang="pt-BR" altLang="pt-BR" sz="2400" dirty="0" smtClean="0">
                <a:solidFill>
                  <a:schemeClr val="bg2"/>
                </a:solidFill>
              </a:rPr>
              <a:t>$num = $num + 5;</a:t>
            </a:r>
          </a:p>
          <a:p>
            <a:r>
              <a:rPr lang="pt-BR" altLang="pt-BR" sz="2400" dirty="0" smtClean="0"/>
              <a:t>$num </a:t>
            </a:r>
            <a:r>
              <a:rPr lang="pt-BR" altLang="pt-BR" sz="2400" dirty="0" smtClean="0">
                <a:solidFill>
                  <a:srgbClr val="0033CC"/>
                </a:solidFill>
              </a:rPr>
              <a:t>-=</a:t>
            </a:r>
            <a:r>
              <a:rPr lang="pt-BR" altLang="pt-BR" sz="2400" dirty="0" smtClean="0"/>
              <a:t> 5;   </a:t>
            </a:r>
            <a:r>
              <a:rPr lang="pt-BR" altLang="pt-BR" sz="2400" dirty="0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pt-BR" altLang="pt-BR" sz="2400" dirty="0" smtClean="0">
                <a:sym typeface="Wingdings" pitchFamily="2" charset="2"/>
              </a:rPr>
              <a:t>  </a:t>
            </a:r>
            <a:r>
              <a:rPr lang="pt-BR" altLang="pt-BR" sz="2400" dirty="0" smtClean="0">
                <a:solidFill>
                  <a:schemeClr val="bg2"/>
                </a:solidFill>
              </a:rPr>
              <a:t>$num = $num - 5;</a:t>
            </a:r>
          </a:p>
          <a:p>
            <a:r>
              <a:rPr lang="pt-BR" altLang="pt-BR" sz="2400" dirty="0" smtClean="0"/>
              <a:t>$num </a:t>
            </a:r>
            <a:r>
              <a:rPr lang="pt-BR" altLang="pt-BR" sz="2400" dirty="0" smtClean="0">
                <a:solidFill>
                  <a:srgbClr val="0033CC"/>
                </a:solidFill>
              </a:rPr>
              <a:t>*=</a:t>
            </a:r>
            <a:r>
              <a:rPr lang="pt-BR" altLang="pt-BR" sz="2400" dirty="0" smtClean="0"/>
              <a:t> 5;   </a:t>
            </a:r>
            <a:r>
              <a:rPr lang="pt-BR" altLang="pt-BR" sz="2400" dirty="0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pt-BR" altLang="pt-BR" sz="2400" dirty="0" smtClean="0">
                <a:sym typeface="Wingdings" pitchFamily="2" charset="2"/>
              </a:rPr>
              <a:t>  </a:t>
            </a:r>
            <a:r>
              <a:rPr lang="pt-BR" altLang="pt-BR" sz="2400" dirty="0" smtClean="0">
                <a:solidFill>
                  <a:schemeClr val="bg2"/>
                </a:solidFill>
              </a:rPr>
              <a:t>$num = $num * 5;</a:t>
            </a:r>
          </a:p>
          <a:p>
            <a:r>
              <a:rPr lang="pt-BR" altLang="pt-BR" sz="2400" dirty="0" smtClean="0"/>
              <a:t>$num </a:t>
            </a:r>
            <a:r>
              <a:rPr lang="pt-BR" altLang="pt-BR" sz="2400" dirty="0" smtClean="0">
                <a:solidFill>
                  <a:srgbClr val="0033CC"/>
                </a:solidFill>
              </a:rPr>
              <a:t>/=</a:t>
            </a:r>
            <a:r>
              <a:rPr lang="pt-BR" altLang="pt-BR" sz="2400" dirty="0" smtClean="0"/>
              <a:t> 5;   </a:t>
            </a:r>
            <a:r>
              <a:rPr lang="pt-BR" altLang="pt-BR" sz="2400" dirty="0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pt-BR" altLang="pt-BR" sz="2400" dirty="0" smtClean="0">
                <a:sym typeface="Wingdings" pitchFamily="2" charset="2"/>
              </a:rPr>
              <a:t>  </a:t>
            </a:r>
            <a:r>
              <a:rPr lang="pt-BR" altLang="pt-BR" sz="2400" dirty="0" smtClean="0">
                <a:solidFill>
                  <a:schemeClr val="bg2"/>
                </a:solidFill>
              </a:rPr>
              <a:t>$num = $num / 5;</a:t>
            </a:r>
          </a:p>
          <a:p>
            <a:r>
              <a:rPr lang="pt-BR" altLang="pt-BR" sz="2400" dirty="0" smtClean="0"/>
              <a:t>$nome </a:t>
            </a:r>
            <a:r>
              <a:rPr lang="pt-BR" altLang="pt-BR" sz="2400" dirty="0" smtClean="0">
                <a:solidFill>
                  <a:srgbClr val="0033CC"/>
                </a:solidFill>
              </a:rPr>
              <a:t>.=</a:t>
            </a:r>
            <a:r>
              <a:rPr lang="pt-BR" altLang="pt-BR" sz="2400" dirty="0" smtClean="0"/>
              <a:t> “aluno”; </a:t>
            </a:r>
            <a:r>
              <a:rPr lang="pt-BR" altLang="pt-BR" sz="2400" dirty="0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pt-BR" altLang="pt-BR" sz="2400" dirty="0" smtClean="0">
                <a:sym typeface="Wingdings" pitchFamily="2" charset="2"/>
              </a:rPr>
              <a:t>  </a:t>
            </a:r>
            <a:r>
              <a:rPr lang="pt-BR" altLang="pt-BR" sz="2400" dirty="0" smtClean="0">
                <a:solidFill>
                  <a:schemeClr val="bg2"/>
                </a:solidFill>
              </a:rPr>
              <a:t>$nome = $</a:t>
            </a:r>
            <a:r>
              <a:rPr lang="pt-BR" altLang="pt-BR" sz="2400" dirty="0" err="1" smtClean="0">
                <a:solidFill>
                  <a:schemeClr val="bg2"/>
                </a:solidFill>
              </a:rPr>
              <a:t>nome.“aluno</a:t>
            </a:r>
            <a:r>
              <a:rPr lang="pt-BR" altLang="pt-BR" sz="2400" dirty="0" smtClean="0">
                <a:solidFill>
                  <a:schemeClr val="bg2"/>
                </a:solidFill>
              </a:rPr>
              <a:t>”;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43077" y="1045029"/>
            <a:ext cx="5922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Exemplos: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966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0922195"/>
              </p:ext>
            </p:extLst>
          </p:nvPr>
        </p:nvGraphicFramePr>
        <p:xfrm>
          <a:off x="1414398" y="1210866"/>
          <a:ext cx="8979903" cy="4297680"/>
        </p:xfrm>
        <a:graphic>
          <a:graphicData uri="http://schemas.openxmlformats.org/drawingml/2006/table">
            <a:tbl>
              <a:tblPr/>
              <a:tblGrid>
                <a:gridCol w="2993301"/>
                <a:gridCol w="2993301"/>
                <a:gridCol w="2993301"/>
              </a:tblGrid>
              <a:tr h="426471"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effectLst/>
                          <a:latin typeface="+mn-lt"/>
                        </a:rPr>
                        <a:t>Exemplo</a:t>
                      </a:r>
                      <a:endParaRPr lang="pt-BR" sz="2400" b="1" dirty="0"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>
                          <a:effectLst/>
                          <a:latin typeface="+mn-lt"/>
                        </a:rPr>
                        <a:t>Nome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>
                          <a:effectLst/>
                          <a:latin typeface="+mn-lt"/>
                        </a:rPr>
                        <a:t>Resultado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</a:tr>
              <a:tr h="426471">
                <a:tc>
                  <a:txBody>
                    <a:bodyPr/>
                    <a:lstStyle/>
                    <a:p>
                      <a:pPr fontAlgn="t"/>
                      <a:r>
                        <a:rPr lang="pt-BR" sz="2400" dirty="0">
                          <a:effectLst/>
                          <a:latin typeface="+mn-lt"/>
                        </a:rPr>
                        <a:t>-$a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400" dirty="0">
                          <a:effectLst/>
                          <a:latin typeface="+mn-lt"/>
                        </a:rPr>
                        <a:t>Negação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400">
                          <a:effectLst/>
                          <a:latin typeface="+mn-lt"/>
                        </a:rPr>
                        <a:t>Oposto de $a.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471">
                <a:tc>
                  <a:txBody>
                    <a:bodyPr/>
                    <a:lstStyle/>
                    <a:p>
                      <a:pPr fontAlgn="t"/>
                      <a:r>
                        <a:rPr lang="pt-BR" sz="2400">
                          <a:effectLst/>
                          <a:latin typeface="+mn-lt"/>
                        </a:rPr>
                        <a:t>$a + $b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400" dirty="0">
                          <a:effectLst/>
                          <a:latin typeface="+mn-lt"/>
                        </a:rPr>
                        <a:t>Adição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400">
                          <a:effectLst/>
                          <a:latin typeface="+mn-lt"/>
                        </a:rPr>
                        <a:t>Soma de $a e $b.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26471">
                <a:tc>
                  <a:txBody>
                    <a:bodyPr/>
                    <a:lstStyle/>
                    <a:p>
                      <a:pPr fontAlgn="t"/>
                      <a:r>
                        <a:rPr lang="pt-BR" sz="2400">
                          <a:effectLst/>
                          <a:latin typeface="+mn-lt"/>
                        </a:rPr>
                        <a:t>$a - $b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400" dirty="0">
                          <a:effectLst/>
                          <a:latin typeface="+mn-lt"/>
                        </a:rPr>
                        <a:t>Subtração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400" dirty="0">
                          <a:effectLst/>
                          <a:latin typeface="+mn-lt"/>
                        </a:rPr>
                        <a:t>Diferença entre $a e $b.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471">
                <a:tc>
                  <a:txBody>
                    <a:bodyPr/>
                    <a:lstStyle/>
                    <a:p>
                      <a:pPr fontAlgn="t"/>
                      <a:r>
                        <a:rPr lang="pt-BR" sz="2400">
                          <a:effectLst/>
                          <a:latin typeface="+mn-lt"/>
                        </a:rPr>
                        <a:t>$a * $b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400">
                          <a:effectLst/>
                          <a:latin typeface="+mn-lt"/>
                        </a:rPr>
                        <a:t>Multiplicação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400" dirty="0">
                          <a:effectLst/>
                          <a:latin typeface="+mn-lt"/>
                        </a:rPr>
                        <a:t>Produto de $a e $b.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26471">
                <a:tc>
                  <a:txBody>
                    <a:bodyPr/>
                    <a:lstStyle/>
                    <a:p>
                      <a:pPr fontAlgn="t"/>
                      <a:r>
                        <a:rPr lang="pt-BR" sz="2400">
                          <a:effectLst/>
                          <a:latin typeface="+mn-lt"/>
                        </a:rPr>
                        <a:t>$a / $b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400">
                          <a:effectLst/>
                          <a:latin typeface="+mn-lt"/>
                        </a:rPr>
                        <a:t>Divisão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400" dirty="0">
                          <a:effectLst/>
                          <a:latin typeface="+mn-lt"/>
                        </a:rPr>
                        <a:t>Quociente de $a por $b.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324">
                <a:tc>
                  <a:txBody>
                    <a:bodyPr/>
                    <a:lstStyle/>
                    <a:p>
                      <a:pPr fontAlgn="t"/>
                      <a:r>
                        <a:rPr lang="pt-BR" sz="2400">
                          <a:effectLst/>
                          <a:latin typeface="+mn-lt"/>
                        </a:rPr>
                        <a:t>$a % $b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400">
                          <a:effectLst/>
                          <a:latin typeface="+mn-lt"/>
                        </a:rPr>
                        <a:t>Módulo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2400" dirty="0">
                          <a:effectLst/>
                          <a:latin typeface="+mn-lt"/>
                        </a:rPr>
                        <a:t>Resto de $a dividido por $b.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9284" y="298225"/>
            <a:ext cx="4209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OPERADORES ARITMÉTICOS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36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9284" y="298225"/>
            <a:ext cx="7075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OPERADORES 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 INCREMENTO E DECREMENTO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04457"/>
              </p:ext>
            </p:extLst>
          </p:nvPr>
        </p:nvGraphicFramePr>
        <p:xfrm>
          <a:off x="1911407" y="1684580"/>
          <a:ext cx="7848600" cy="2926080"/>
        </p:xfrm>
        <a:graphic>
          <a:graphicData uri="http://schemas.openxmlformats.org/drawingml/2006/table">
            <a:tbl>
              <a:tblPr/>
              <a:tblGrid>
                <a:gridCol w="2616200"/>
                <a:gridCol w="2616200"/>
                <a:gridCol w="26162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Exemplo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Nome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Efeito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++$a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Pré-incremento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Incrementa $a em um, e então retorna $a.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$a++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Pós-incremento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Retorna $a, e então incrementa $a em um.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--$a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Pré-decremento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Decrementa $a em um, e então retorna $a.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$a--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Pós-decremento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Retorna $a, e então decrementa $a em um.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6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0000"/>
      </a:accent1>
      <a:accent2>
        <a:srgbClr val="C0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</TotalTime>
  <Words>1311</Words>
  <Application>Microsoft Office PowerPoint</Application>
  <PresentationFormat>Personalizar</PresentationFormat>
  <Paragraphs>234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Retrospect</vt:lpstr>
      <vt:lpstr>Tecnologia Web II</vt:lpstr>
      <vt:lpstr>PROFESSORES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Cacique</dc:creator>
  <cp:lastModifiedBy>Maria Amélia Eliseo</cp:lastModifiedBy>
  <cp:revision>44</cp:revision>
  <dcterms:created xsi:type="dcterms:W3CDTF">2014-07-30T12:17:09Z</dcterms:created>
  <dcterms:modified xsi:type="dcterms:W3CDTF">2014-08-20T19:58:00Z</dcterms:modified>
</cp:coreProperties>
</file>