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3AA64-83BE-49D8-8847-9ED3DF9B090C}" type="datetimeFigureOut">
              <a:rPr lang="en-US" smtClean="0"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508EA-25CA-4E49-969E-0C2978067D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Oval 2"/>
          <p:cNvSpPr>
            <a:spLocks noChangeArrowheads="1"/>
          </p:cNvSpPr>
          <p:nvPr/>
        </p:nvSpPr>
        <p:spPr bwMode="auto">
          <a:xfrm>
            <a:off x="3357563" y="2290763"/>
            <a:ext cx="2149475" cy="2047875"/>
          </a:xfrm>
          <a:prstGeom prst="ellipse">
            <a:avLst/>
          </a:prstGeom>
          <a:solidFill>
            <a:srgbClr val="66FFCC"/>
          </a:solidFill>
          <a:ln w="15875">
            <a:solidFill>
              <a:schemeClr val="tx1"/>
            </a:solidFill>
            <a:round/>
            <a:headEnd/>
            <a:tailEnd type="none" w="sm" len="lg"/>
          </a:ln>
        </p:spPr>
        <p:txBody>
          <a:bodyPr wrap="none" anchor="ctr"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221187" name="Oval 5"/>
          <p:cNvSpPr>
            <a:spLocks noChangeArrowheads="1"/>
          </p:cNvSpPr>
          <p:nvPr/>
        </p:nvSpPr>
        <p:spPr bwMode="auto">
          <a:xfrm>
            <a:off x="2732088" y="3522663"/>
            <a:ext cx="2149475" cy="2049462"/>
          </a:xfrm>
          <a:prstGeom prst="ellipse">
            <a:avLst/>
          </a:prstGeom>
          <a:solidFill>
            <a:srgbClr val="66FFCC"/>
          </a:solidFill>
          <a:ln w="15875">
            <a:solidFill>
              <a:schemeClr val="tx1"/>
            </a:solidFill>
            <a:round/>
            <a:headEnd/>
            <a:tailEnd type="none" w="sm" len="lg"/>
          </a:ln>
        </p:spPr>
        <p:txBody>
          <a:bodyPr wrap="none" anchor="ctr"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221188" name="Oval 6"/>
          <p:cNvSpPr>
            <a:spLocks noChangeArrowheads="1"/>
          </p:cNvSpPr>
          <p:nvPr/>
        </p:nvSpPr>
        <p:spPr bwMode="auto">
          <a:xfrm>
            <a:off x="4043363" y="3522663"/>
            <a:ext cx="2147887" cy="2049462"/>
          </a:xfrm>
          <a:prstGeom prst="ellipse">
            <a:avLst/>
          </a:prstGeom>
          <a:solidFill>
            <a:srgbClr val="66FFCC"/>
          </a:solidFill>
          <a:ln w="15875">
            <a:solidFill>
              <a:schemeClr val="tx1"/>
            </a:solidFill>
            <a:round/>
            <a:headEnd/>
            <a:tailEnd type="none" w="sm" len="lg"/>
          </a:ln>
        </p:spPr>
        <p:txBody>
          <a:bodyPr wrap="none" anchor="ctr"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221189" name="Oval 7"/>
          <p:cNvSpPr>
            <a:spLocks noChangeArrowheads="1"/>
          </p:cNvSpPr>
          <p:nvPr/>
        </p:nvSpPr>
        <p:spPr bwMode="auto">
          <a:xfrm>
            <a:off x="2732088" y="3522663"/>
            <a:ext cx="2149475" cy="2049462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 type="none" w="sm" len="lg"/>
          </a:ln>
        </p:spPr>
        <p:txBody>
          <a:bodyPr wrap="none" anchor="ctr"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221190" name="Rectangle 8"/>
          <p:cNvSpPr>
            <a:spLocks noChangeArrowheads="1"/>
          </p:cNvSpPr>
          <p:nvPr/>
        </p:nvSpPr>
        <p:spPr bwMode="auto">
          <a:xfrm>
            <a:off x="2466975" y="4421188"/>
            <a:ext cx="1920875" cy="352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6038" tIns="23812" rIns="46038" bIns="23812">
            <a:spAutoFit/>
          </a:bodyPr>
          <a:lstStyle/>
          <a:p>
            <a:pPr algn="ctr" defTabSz="228600" eaLnBrk="0" hangingPunct="0"/>
            <a:r>
              <a:rPr lang="en-US" sz="2000" b="1">
                <a:latin typeface="Calibri" pitchFamily="34" charset="0"/>
              </a:rPr>
              <a:t>Marketing</a:t>
            </a:r>
          </a:p>
        </p:txBody>
      </p:sp>
      <p:sp>
        <p:nvSpPr>
          <p:cNvPr id="221191" name="Rectangle 9"/>
          <p:cNvSpPr>
            <a:spLocks noChangeArrowheads="1"/>
          </p:cNvSpPr>
          <p:nvPr/>
        </p:nvSpPr>
        <p:spPr bwMode="auto">
          <a:xfrm>
            <a:off x="4797425" y="4421188"/>
            <a:ext cx="1493838" cy="352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6038" tIns="23812" rIns="46038" bIns="23812">
            <a:spAutoFit/>
          </a:bodyPr>
          <a:lstStyle/>
          <a:p>
            <a:pPr algn="ctr" defTabSz="228600" eaLnBrk="0" hangingPunct="0"/>
            <a:r>
              <a:rPr lang="en-US" sz="2000" b="1">
                <a:latin typeface="Calibri" pitchFamily="34" charset="0"/>
              </a:rPr>
              <a:t>Operations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28638" y="4518025"/>
            <a:ext cx="2219325" cy="1428750"/>
            <a:chOff x="333" y="2522"/>
            <a:chExt cx="1398" cy="900"/>
          </a:xfrm>
        </p:grpSpPr>
        <p:sp>
          <p:nvSpPr>
            <p:cNvPr id="221193" name="Rectangle 10"/>
            <p:cNvSpPr>
              <a:spLocks noChangeArrowheads="1"/>
            </p:cNvSpPr>
            <p:nvPr/>
          </p:nvSpPr>
          <p:spPr bwMode="auto">
            <a:xfrm>
              <a:off x="333" y="2624"/>
              <a:ext cx="1238" cy="7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6038" tIns="23812" rIns="46038" bIns="23812">
              <a:spAutoFit/>
            </a:bodyPr>
            <a:lstStyle/>
            <a:p>
              <a:pPr algn="ctr" defTabSz="228600" eaLnBrk="0" hangingPunct="0"/>
              <a:r>
                <a:rPr lang="en-GB" sz="2000">
                  <a:latin typeface="Calibri" pitchFamily="34" charset="0"/>
                </a:rPr>
                <a:t>Promotional activities, market research, etc.</a:t>
              </a:r>
              <a:endParaRPr lang="en-US" sz="2000">
                <a:latin typeface="Calibri" pitchFamily="34" charset="0"/>
              </a:endParaRPr>
            </a:p>
          </p:txBody>
        </p:sp>
        <p:sp>
          <p:nvSpPr>
            <p:cNvPr id="221194" name="Line 12"/>
            <p:cNvSpPr>
              <a:spLocks noChangeShapeType="1"/>
            </p:cNvSpPr>
            <p:nvPr/>
          </p:nvSpPr>
          <p:spPr bwMode="auto">
            <a:xfrm flipV="1">
              <a:off x="1432" y="2522"/>
              <a:ext cx="299" cy="279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BA"/>
            </a:p>
          </p:txBody>
        </p:sp>
      </p:grpSp>
      <p:sp>
        <p:nvSpPr>
          <p:cNvPr id="221195" name="Oval 14"/>
          <p:cNvSpPr>
            <a:spLocks noChangeArrowheads="1"/>
          </p:cNvSpPr>
          <p:nvPr/>
        </p:nvSpPr>
        <p:spPr bwMode="auto">
          <a:xfrm>
            <a:off x="3363913" y="2305050"/>
            <a:ext cx="2149475" cy="2047875"/>
          </a:xfrm>
          <a:prstGeom prst="ellipse">
            <a:avLst/>
          </a:prstGeom>
          <a:noFill/>
          <a:ln w="15875">
            <a:solidFill>
              <a:schemeClr val="tx1"/>
            </a:solidFill>
            <a:round/>
            <a:headEnd/>
            <a:tailEnd type="none" w="sm" len="lg"/>
          </a:ln>
        </p:spPr>
        <p:txBody>
          <a:bodyPr wrap="none" anchor="ctr"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221196" name="Rectangle 15"/>
          <p:cNvSpPr>
            <a:spLocks noChangeArrowheads="1"/>
          </p:cNvSpPr>
          <p:nvPr/>
        </p:nvSpPr>
        <p:spPr bwMode="auto">
          <a:xfrm>
            <a:off x="3478213" y="2528888"/>
            <a:ext cx="1914525" cy="962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6038" tIns="23812" rIns="46038" bIns="23812">
            <a:spAutoFit/>
          </a:bodyPr>
          <a:lstStyle/>
          <a:p>
            <a:pPr algn="ctr" defTabSz="228600" eaLnBrk="0" hangingPunct="0"/>
            <a:r>
              <a:rPr lang="en-US" sz="2000" b="1">
                <a:latin typeface="Calibri" pitchFamily="34" charset="0"/>
              </a:rPr>
              <a:t>Product /</a:t>
            </a:r>
            <a:br>
              <a:rPr lang="en-US" sz="2000" b="1">
                <a:latin typeface="Calibri" pitchFamily="34" charset="0"/>
              </a:rPr>
            </a:br>
            <a:r>
              <a:rPr lang="en-US" sz="2000" b="1">
                <a:latin typeface="Calibri" pitchFamily="34" charset="0"/>
              </a:rPr>
              <a:t>Service Development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822825" y="1643063"/>
            <a:ext cx="3976688" cy="962025"/>
            <a:chOff x="3038" y="719"/>
            <a:chExt cx="2505" cy="606"/>
          </a:xfrm>
        </p:grpSpPr>
        <p:sp>
          <p:nvSpPr>
            <p:cNvPr id="221198" name="Rectangle 13"/>
            <p:cNvSpPr>
              <a:spLocks noChangeArrowheads="1"/>
            </p:cNvSpPr>
            <p:nvPr/>
          </p:nvSpPr>
          <p:spPr bwMode="auto">
            <a:xfrm>
              <a:off x="3322" y="719"/>
              <a:ext cx="2221" cy="6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6038" tIns="23812" rIns="46038" bIns="23812">
              <a:spAutoFit/>
            </a:bodyPr>
            <a:lstStyle/>
            <a:p>
              <a:pPr algn="ctr" defTabSz="228600" eaLnBrk="0" hangingPunct="0"/>
              <a:r>
                <a:rPr lang="en-GB" sz="2000">
                  <a:latin typeface="Calibri" pitchFamily="34" charset="0"/>
                </a:rPr>
                <a:t>Nutritional ‘mechanical’ and aesthetic design of the sandwiches and snacks</a:t>
              </a:r>
              <a:endParaRPr lang="en-US" sz="2000">
                <a:latin typeface="Calibri" pitchFamily="34" charset="0"/>
              </a:endParaRPr>
            </a:p>
          </p:txBody>
        </p:sp>
        <p:sp>
          <p:nvSpPr>
            <p:cNvPr id="221199" name="Line 16"/>
            <p:cNvSpPr>
              <a:spLocks noChangeShapeType="1"/>
            </p:cNvSpPr>
            <p:nvPr/>
          </p:nvSpPr>
          <p:spPr bwMode="auto">
            <a:xfrm flipH="1">
              <a:off x="3038" y="1002"/>
              <a:ext cx="319" cy="191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BA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176963" y="3513138"/>
            <a:ext cx="2808287" cy="1876425"/>
            <a:chOff x="3891" y="1913"/>
            <a:chExt cx="1769" cy="1182"/>
          </a:xfrm>
        </p:grpSpPr>
        <p:sp>
          <p:nvSpPr>
            <p:cNvPr id="221201" name="Rectangle 11"/>
            <p:cNvSpPr>
              <a:spLocks noChangeArrowheads="1"/>
            </p:cNvSpPr>
            <p:nvPr/>
          </p:nvSpPr>
          <p:spPr bwMode="auto">
            <a:xfrm>
              <a:off x="3984" y="1913"/>
              <a:ext cx="1676" cy="118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46038" tIns="23812" rIns="46038" bIns="23812">
              <a:spAutoFit/>
            </a:bodyPr>
            <a:lstStyle/>
            <a:p>
              <a:pPr algn="ctr" defTabSz="228600" eaLnBrk="0" hangingPunct="0"/>
              <a:r>
                <a:rPr lang="en-GB" sz="2000">
                  <a:latin typeface="Calibri" pitchFamily="34" charset="0"/>
                </a:rPr>
                <a:t>Design, location</a:t>
              </a:r>
            </a:p>
            <a:p>
              <a:pPr algn="ctr" defTabSz="228600" eaLnBrk="0" hangingPunct="0"/>
              <a:r>
                <a:rPr lang="en-GB" sz="2000">
                  <a:latin typeface="Calibri" pitchFamily="34" charset="0"/>
                </a:rPr>
                <a:t>and management of stores and in-store processes and the network that supplies them</a:t>
              </a:r>
              <a:endParaRPr lang="en-US" sz="2000">
                <a:latin typeface="Calibri" pitchFamily="34" charset="0"/>
              </a:endParaRPr>
            </a:p>
          </p:txBody>
        </p:sp>
        <p:sp>
          <p:nvSpPr>
            <p:cNvPr id="221202" name="Line 17"/>
            <p:cNvSpPr>
              <a:spLocks noChangeShapeType="1"/>
            </p:cNvSpPr>
            <p:nvPr/>
          </p:nvSpPr>
          <p:spPr bwMode="auto">
            <a:xfrm flipH="1">
              <a:off x="3891" y="2269"/>
              <a:ext cx="271" cy="157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r-BA"/>
            </a:p>
          </p:txBody>
        </p:sp>
      </p:grpSp>
      <p:pic>
        <p:nvPicPr>
          <p:cNvPr id="221203" name="Picture 18" descr="Pret_a_Manger_Str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313"/>
            <a:ext cx="2844800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itle 20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600" b="1" cap="none" smtClean="0"/>
              <a:t>The three basic functions at  </a:t>
            </a:r>
            <a:r>
              <a:rPr lang="en-GB" sz="2600" b="1" cap="none" smtClean="0">
                <a:solidFill>
                  <a:srgbClr val="A50021"/>
                </a:solidFill>
              </a:rPr>
              <a:t>Pr</a:t>
            </a:r>
            <a:r>
              <a:rPr lang="en-US" sz="2600" b="1" cap="none" smtClean="0">
                <a:solidFill>
                  <a:srgbClr val="A50021"/>
                </a:solidFill>
              </a:rPr>
              <a:t>ê</a:t>
            </a:r>
            <a:r>
              <a:rPr lang="en-GB" sz="2600" b="1" cap="none" smtClean="0">
                <a:solidFill>
                  <a:srgbClr val="A50021"/>
                </a:solidFill>
              </a:rPr>
              <a:t>t a Manger</a:t>
            </a:r>
            <a:endParaRPr lang="en-US" sz="2600" b="1" cap="none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700" b="1" cap="none" smtClean="0"/>
              <a:t>The relationship between the operations function and other core and support functions of the organization</a:t>
            </a: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323850" y="1357313"/>
            <a:ext cx="8248650" cy="4987925"/>
            <a:chOff x="323826" y="850900"/>
            <a:chExt cx="8539163" cy="5494337"/>
          </a:xfrm>
        </p:grpSpPr>
        <p:sp>
          <p:nvSpPr>
            <p:cNvPr id="223236" name="Rectangle 2"/>
            <p:cNvSpPr>
              <a:spLocks noChangeArrowheads="1"/>
            </p:cNvSpPr>
            <p:nvPr/>
          </p:nvSpPr>
          <p:spPr bwMode="auto">
            <a:xfrm>
              <a:off x="679426" y="5888037"/>
              <a:ext cx="190500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r-Latn-CS">
                <a:latin typeface="Calibri" pitchFamily="34" charset="0"/>
              </a:endParaRPr>
            </a:p>
          </p:txBody>
        </p:sp>
        <p:sp>
          <p:nvSpPr>
            <p:cNvPr id="223237" name="Rectangle 3"/>
            <p:cNvSpPr>
              <a:spLocks noChangeArrowheads="1"/>
            </p:cNvSpPr>
            <p:nvPr/>
          </p:nvSpPr>
          <p:spPr bwMode="auto">
            <a:xfrm>
              <a:off x="3117826" y="5888037"/>
              <a:ext cx="2895600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sr-Latn-CS">
                <a:latin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171552" y="850900"/>
              <a:ext cx="1905000" cy="1036637"/>
              <a:chOff x="726" y="771"/>
              <a:chExt cx="1200" cy="653"/>
            </a:xfrm>
          </p:grpSpPr>
          <p:sp>
            <p:nvSpPr>
              <p:cNvPr id="223239" name="Oval 6"/>
              <p:cNvSpPr>
                <a:spLocks noChangeArrowheads="1"/>
              </p:cNvSpPr>
              <p:nvPr/>
            </p:nvSpPr>
            <p:spPr bwMode="auto">
              <a:xfrm>
                <a:off x="726" y="771"/>
                <a:ext cx="1200" cy="57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40" name="Rectangle 7"/>
              <p:cNvSpPr>
                <a:spLocks noChangeArrowheads="1"/>
              </p:cNvSpPr>
              <p:nvPr/>
            </p:nvSpPr>
            <p:spPr bwMode="auto">
              <a:xfrm>
                <a:off x="800" y="902"/>
                <a:ext cx="1064" cy="5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2000">
                    <a:latin typeface="Calibri" pitchFamily="34" charset="0"/>
                  </a:rPr>
                  <a:t>Engineering/ technical function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23826" y="2378075"/>
              <a:ext cx="1905000" cy="942975"/>
              <a:chOff x="192" y="1733"/>
              <a:chExt cx="1200" cy="594"/>
            </a:xfrm>
          </p:grpSpPr>
          <p:sp>
            <p:nvSpPr>
              <p:cNvPr id="223242" name="Oval 9"/>
              <p:cNvSpPr>
                <a:spLocks noChangeArrowheads="1"/>
              </p:cNvSpPr>
              <p:nvPr/>
            </p:nvSpPr>
            <p:spPr bwMode="auto">
              <a:xfrm>
                <a:off x="192" y="1733"/>
                <a:ext cx="1200" cy="57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r-Latn-CS" sz="2000">
                  <a:latin typeface="Calibri" pitchFamily="34" charset="0"/>
                </a:endParaRPr>
              </a:p>
            </p:txBody>
          </p:sp>
          <p:sp>
            <p:nvSpPr>
              <p:cNvPr id="223243" name="Rectangle 10"/>
              <p:cNvSpPr>
                <a:spLocks noChangeArrowheads="1"/>
              </p:cNvSpPr>
              <p:nvPr/>
            </p:nvSpPr>
            <p:spPr bwMode="auto">
              <a:xfrm>
                <a:off x="273" y="1805"/>
                <a:ext cx="1016" cy="5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2000">
                    <a:latin typeface="Calibri" pitchFamily="34" charset="0"/>
                  </a:rPr>
                  <a:t>Accounting and finance  function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65114" y="5081587"/>
              <a:ext cx="1905000" cy="917575"/>
              <a:chOff x="281" y="3436"/>
              <a:chExt cx="1200" cy="578"/>
            </a:xfrm>
          </p:grpSpPr>
          <p:sp>
            <p:nvSpPr>
              <p:cNvPr id="223245" name="Oval 12"/>
              <p:cNvSpPr>
                <a:spLocks noChangeArrowheads="1"/>
              </p:cNvSpPr>
              <p:nvPr/>
            </p:nvSpPr>
            <p:spPr bwMode="auto">
              <a:xfrm>
                <a:off x="281" y="3436"/>
                <a:ext cx="1200" cy="57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46" name="Rectangle 13"/>
              <p:cNvSpPr>
                <a:spLocks noChangeArrowheads="1"/>
              </p:cNvSpPr>
              <p:nvPr/>
            </p:nvSpPr>
            <p:spPr bwMode="auto">
              <a:xfrm>
                <a:off x="376" y="3492"/>
                <a:ext cx="1016" cy="5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2000">
                    <a:latin typeface="Calibri" pitchFamily="34" charset="0"/>
                  </a:rPr>
                  <a:t>Human resources function</a:t>
                </a: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3727426" y="5149850"/>
              <a:ext cx="2139950" cy="938212"/>
              <a:chOff x="2336" y="3479"/>
              <a:chExt cx="1348" cy="591"/>
            </a:xfrm>
          </p:grpSpPr>
          <p:sp>
            <p:nvSpPr>
              <p:cNvPr id="223248" name="Oval 15"/>
              <p:cNvSpPr>
                <a:spLocks noChangeArrowheads="1"/>
              </p:cNvSpPr>
              <p:nvPr/>
            </p:nvSpPr>
            <p:spPr bwMode="auto">
              <a:xfrm>
                <a:off x="2379" y="3479"/>
                <a:ext cx="1200" cy="576"/>
              </a:xfrm>
              <a:prstGeom prst="ellipse">
                <a:avLst/>
              </a:prstGeom>
              <a:solidFill>
                <a:schemeClr val="accent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49" name="Rectangle 16"/>
              <p:cNvSpPr>
                <a:spLocks noChangeArrowheads="1"/>
              </p:cNvSpPr>
              <p:nvPr/>
            </p:nvSpPr>
            <p:spPr bwMode="auto">
              <a:xfrm>
                <a:off x="2336" y="3548"/>
                <a:ext cx="1348" cy="5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2000">
                    <a:latin typeface="Calibri" pitchFamily="34" charset="0"/>
                  </a:rPr>
                  <a:t>Information technology (IT) function</a:t>
                </a:r>
              </a:p>
            </p:txBody>
          </p:sp>
        </p:grp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4284639" y="1219200"/>
              <a:ext cx="2489200" cy="1892300"/>
              <a:chOff x="2703" y="815"/>
              <a:chExt cx="1568" cy="1192"/>
            </a:xfrm>
          </p:grpSpPr>
          <p:sp>
            <p:nvSpPr>
              <p:cNvPr id="223251" name="Rectangle 27"/>
              <p:cNvSpPr>
                <a:spLocks noChangeArrowheads="1"/>
              </p:cNvSpPr>
              <p:nvPr/>
            </p:nvSpPr>
            <p:spPr bwMode="auto">
              <a:xfrm>
                <a:off x="2703" y="815"/>
                <a:ext cx="1294" cy="4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Understanding of the capabilities and constraints of the operations process</a:t>
                </a:r>
              </a:p>
            </p:txBody>
          </p:sp>
          <p:sp>
            <p:nvSpPr>
              <p:cNvPr id="223252" name="Rectangle 28"/>
              <p:cNvSpPr>
                <a:spLocks noChangeArrowheads="1"/>
              </p:cNvSpPr>
              <p:nvPr/>
            </p:nvSpPr>
            <p:spPr bwMode="auto">
              <a:xfrm>
                <a:off x="3121" y="1604"/>
                <a:ext cx="1150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New product and service ideas</a:t>
                </a:r>
              </a:p>
            </p:txBody>
          </p:sp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3154" y="980"/>
                <a:ext cx="952" cy="1027"/>
                <a:chOff x="3154" y="1160"/>
                <a:chExt cx="952" cy="1027"/>
              </a:xfrm>
            </p:grpSpPr>
            <p:sp>
              <p:nvSpPr>
                <p:cNvPr id="223254" name="Freeform 36"/>
                <p:cNvSpPr>
                  <a:spLocks/>
                </p:cNvSpPr>
                <p:nvPr/>
              </p:nvSpPr>
              <p:spPr bwMode="auto">
                <a:xfrm>
                  <a:off x="3154" y="1466"/>
                  <a:ext cx="305" cy="656"/>
                </a:xfrm>
                <a:custGeom>
                  <a:avLst/>
                  <a:gdLst>
                    <a:gd name="T0" fmla="*/ 0 w 305"/>
                    <a:gd name="T1" fmla="*/ 655 h 656"/>
                    <a:gd name="T2" fmla="*/ 22 w 305"/>
                    <a:gd name="T3" fmla="*/ 557 h 656"/>
                    <a:gd name="T4" fmla="*/ 49 w 305"/>
                    <a:gd name="T5" fmla="*/ 462 h 656"/>
                    <a:gd name="T6" fmla="*/ 77 w 305"/>
                    <a:gd name="T7" fmla="*/ 370 h 656"/>
                    <a:gd name="T8" fmla="*/ 110 w 305"/>
                    <a:gd name="T9" fmla="*/ 285 h 656"/>
                    <a:gd name="T10" fmla="*/ 132 w 305"/>
                    <a:gd name="T11" fmla="*/ 244 h 656"/>
                    <a:gd name="T12" fmla="*/ 155 w 305"/>
                    <a:gd name="T13" fmla="*/ 200 h 656"/>
                    <a:gd name="T14" fmla="*/ 215 w 305"/>
                    <a:gd name="T15" fmla="*/ 119 h 656"/>
                    <a:gd name="T16" fmla="*/ 243 w 305"/>
                    <a:gd name="T17" fmla="*/ 81 h 656"/>
                    <a:gd name="T18" fmla="*/ 265 w 305"/>
                    <a:gd name="T19" fmla="*/ 51 h 656"/>
                    <a:gd name="T20" fmla="*/ 287 w 305"/>
                    <a:gd name="T21" fmla="*/ 20 h 656"/>
                    <a:gd name="T22" fmla="*/ 304 w 305"/>
                    <a:gd name="T23" fmla="*/ 0 h 65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05"/>
                    <a:gd name="T37" fmla="*/ 0 h 656"/>
                    <a:gd name="T38" fmla="*/ 305 w 305"/>
                    <a:gd name="T39" fmla="*/ 656 h 65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05" h="656">
                      <a:moveTo>
                        <a:pt x="0" y="655"/>
                      </a:moveTo>
                      <a:lnTo>
                        <a:pt x="22" y="557"/>
                      </a:lnTo>
                      <a:lnTo>
                        <a:pt x="49" y="462"/>
                      </a:lnTo>
                      <a:lnTo>
                        <a:pt x="77" y="370"/>
                      </a:lnTo>
                      <a:lnTo>
                        <a:pt x="110" y="285"/>
                      </a:lnTo>
                      <a:lnTo>
                        <a:pt x="132" y="244"/>
                      </a:lnTo>
                      <a:lnTo>
                        <a:pt x="155" y="200"/>
                      </a:lnTo>
                      <a:lnTo>
                        <a:pt x="215" y="119"/>
                      </a:lnTo>
                      <a:lnTo>
                        <a:pt x="243" y="81"/>
                      </a:lnTo>
                      <a:lnTo>
                        <a:pt x="265" y="51"/>
                      </a:lnTo>
                      <a:lnTo>
                        <a:pt x="287" y="20"/>
                      </a:lnTo>
                      <a:lnTo>
                        <a:pt x="304" y="0"/>
                      </a:lnTo>
                    </a:path>
                  </a:pathLst>
                </a:custGeom>
                <a:noFill/>
                <a:ln w="38100" cap="rnd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r-Latn-CS">
                    <a:latin typeface="Calibri" pitchFamily="34" charset="0"/>
                  </a:endParaRPr>
                </a:p>
              </p:txBody>
            </p:sp>
            <p:sp>
              <p:nvSpPr>
                <p:cNvPr id="223255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3792" y="1160"/>
                  <a:ext cx="239" cy="95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hr-BA"/>
                </a:p>
              </p:txBody>
            </p:sp>
            <p:sp>
              <p:nvSpPr>
                <p:cNvPr id="223256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3285" y="2041"/>
                  <a:ext cx="212" cy="146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hr-BA"/>
                </a:p>
              </p:txBody>
            </p:sp>
            <p:sp>
              <p:nvSpPr>
                <p:cNvPr id="223257" name="Freeform 39"/>
                <p:cNvSpPr>
                  <a:spLocks/>
                </p:cNvSpPr>
                <p:nvPr/>
              </p:nvSpPr>
              <p:spPr bwMode="auto">
                <a:xfrm>
                  <a:off x="3836" y="1261"/>
                  <a:ext cx="270" cy="539"/>
                </a:xfrm>
                <a:custGeom>
                  <a:avLst/>
                  <a:gdLst>
                    <a:gd name="T0" fmla="*/ 269 w 270"/>
                    <a:gd name="T1" fmla="*/ 0 h 539"/>
                    <a:gd name="T2" fmla="*/ 243 w 270"/>
                    <a:gd name="T3" fmla="*/ 80 h 539"/>
                    <a:gd name="T4" fmla="*/ 223 w 270"/>
                    <a:gd name="T5" fmla="*/ 158 h 539"/>
                    <a:gd name="T6" fmla="*/ 197 w 270"/>
                    <a:gd name="T7" fmla="*/ 233 h 539"/>
                    <a:gd name="T8" fmla="*/ 164 w 270"/>
                    <a:gd name="T9" fmla="*/ 302 h 539"/>
                    <a:gd name="T10" fmla="*/ 125 w 270"/>
                    <a:gd name="T11" fmla="*/ 371 h 539"/>
                    <a:gd name="T12" fmla="*/ 72 w 270"/>
                    <a:gd name="T13" fmla="*/ 440 h 539"/>
                    <a:gd name="T14" fmla="*/ 52 w 270"/>
                    <a:gd name="T15" fmla="*/ 469 h 539"/>
                    <a:gd name="T16" fmla="*/ 33 w 270"/>
                    <a:gd name="T17" fmla="*/ 498 h 539"/>
                    <a:gd name="T18" fmla="*/ 13 w 270"/>
                    <a:gd name="T19" fmla="*/ 521 h 539"/>
                    <a:gd name="T20" fmla="*/ 0 w 270"/>
                    <a:gd name="T21" fmla="*/ 538 h 53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70"/>
                    <a:gd name="T34" fmla="*/ 0 h 539"/>
                    <a:gd name="T35" fmla="*/ 270 w 270"/>
                    <a:gd name="T36" fmla="*/ 539 h 53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70" h="539">
                      <a:moveTo>
                        <a:pt x="269" y="0"/>
                      </a:moveTo>
                      <a:lnTo>
                        <a:pt x="243" y="80"/>
                      </a:lnTo>
                      <a:lnTo>
                        <a:pt x="223" y="158"/>
                      </a:lnTo>
                      <a:lnTo>
                        <a:pt x="197" y="233"/>
                      </a:lnTo>
                      <a:lnTo>
                        <a:pt x="164" y="302"/>
                      </a:lnTo>
                      <a:lnTo>
                        <a:pt x="125" y="371"/>
                      </a:lnTo>
                      <a:lnTo>
                        <a:pt x="72" y="440"/>
                      </a:lnTo>
                      <a:lnTo>
                        <a:pt x="52" y="469"/>
                      </a:lnTo>
                      <a:lnTo>
                        <a:pt x="33" y="498"/>
                      </a:lnTo>
                      <a:lnTo>
                        <a:pt x="13" y="521"/>
                      </a:lnTo>
                      <a:lnTo>
                        <a:pt x="0" y="538"/>
                      </a:lnTo>
                    </a:path>
                  </a:pathLst>
                </a:custGeom>
                <a:noFill/>
                <a:ln w="38100" cap="rnd">
                  <a:solidFill>
                    <a:srgbClr val="FF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r-Latn-CS"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9" name="Group 65"/>
            <p:cNvGrpSpPr>
              <a:grpSpLocks/>
            </p:cNvGrpSpPr>
            <p:nvPr/>
          </p:nvGrpSpPr>
          <p:grpSpPr bwMode="auto">
            <a:xfrm>
              <a:off x="5348264" y="2825750"/>
              <a:ext cx="2949575" cy="1290637"/>
              <a:chOff x="3373" y="1827"/>
              <a:chExt cx="1858" cy="813"/>
            </a:xfrm>
          </p:grpSpPr>
          <p:sp>
            <p:nvSpPr>
              <p:cNvPr id="223259" name="Rectangle 29"/>
              <p:cNvSpPr>
                <a:spLocks noChangeArrowheads="1"/>
              </p:cNvSpPr>
              <p:nvPr/>
            </p:nvSpPr>
            <p:spPr bwMode="auto">
              <a:xfrm>
                <a:off x="4033" y="1827"/>
                <a:ext cx="1198" cy="4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Understanding of the capabilities and constraints of the operations process</a:t>
                </a:r>
              </a:p>
            </p:txBody>
          </p:sp>
          <p:sp>
            <p:nvSpPr>
              <p:cNvPr id="223260" name="Rectangle 30"/>
              <p:cNvSpPr>
                <a:spLocks noChangeArrowheads="1"/>
              </p:cNvSpPr>
              <p:nvPr/>
            </p:nvSpPr>
            <p:spPr bwMode="auto">
              <a:xfrm>
                <a:off x="3387" y="2320"/>
                <a:ext cx="1054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Market requirements</a:t>
                </a:r>
              </a:p>
            </p:txBody>
          </p:sp>
          <p:sp>
            <p:nvSpPr>
              <p:cNvPr id="223261" name="Freeform 40"/>
              <p:cNvSpPr>
                <a:spLocks/>
              </p:cNvSpPr>
              <p:nvPr/>
            </p:nvSpPr>
            <p:spPr bwMode="auto">
              <a:xfrm>
                <a:off x="3385" y="2053"/>
                <a:ext cx="797" cy="82"/>
              </a:xfrm>
              <a:custGeom>
                <a:avLst/>
                <a:gdLst>
                  <a:gd name="T0" fmla="*/ 0 w 797"/>
                  <a:gd name="T1" fmla="*/ 81 h 82"/>
                  <a:gd name="T2" fmla="*/ 107 w 797"/>
                  <a:gd name="T3" fmla="*/ 55 h 82"/>
                  <a:gd name="T4" fmla="*/ 207 w 797"/>
                  <a:gd name="T5" fmla="*/ 29 h 82"/>
                  <a:gd name="T6" fmla="*/ 314 w 797"/>
                  <a:gd name="T7" fmla="*/ 11 h 82"/>
                  <a:gd name="T8" fmla="*/ 415 w 797"/>
                  <a:gd name="T9" fmla="*/ 0 h 82"/>
                  <a:gd name="T10" fmla="*/ 468 w 797"/>
                  <a:gd name="T11" fmla="*/ 0 h 82"/>
                  <a:gd name="T12" fmla="*/ 522 w 797"/>
                  <a:gd name="T13" fmla="*/ 0 h 82"/>
                  <a:gd name="T14" fmla="*/ 629 w 797"/>
                  <a:gd name="T15" fmla="*/ 14 h 82"/>
                  <a:gd name="T16" fmla="*/ 682 w 797"/>
                  <a:gd name="T17" fmla="*/ 18 h 82"/>
                  <a:gd name="T18" fmla="*/ 729 w 797"/>
                  <a:gd name="T19" fmla="*/ 25 h 82"/>
                  <a:gd name="T20" fmla="*/ 769 w 797"/>
                  <a:gd name="T21" fmla="*/ 33 h 82"/>
                  <a:gd name="T22" fmla="*/ 796 w 797"/>
                  <a:gd name="T23" fmla="*/ 37 h 8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7"/>
                  <a:gd name="T37" fmla="*/ 0 h 82"/>
                  <a:gd name="T38" fmla="*/ 797 w 797"/>
                  <a:gd name="T39" fmla="*/ 82 h 8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7" h="82">
                    <a:moveTo>
                      <a:pt x="0" y="81"/>
                    </a:moveTo>
                    <a:lnTo>
                      <a:pt x="107" y="55"/>
                    </a:lnTo>
                    <a:lnTo>
                      <a:pt x="207" y="29"/>
                    </a:lnTo>
                    <a:lnTo>
                      <a:pt x="314" y="11"/>
                    </a:lnTo>
                    <a:lnTo>
                      <a:pt x="415" y="0"/>
                    </a:lnTo>
                    <a:lnTo>
                      <a:pt x="468" y="0"/>
                    </a:lnTo>
                    <a:lnTo>
                      <a:pt x="522" y="0"/>
                    </a:lnTo>
                    <a:lnTo>
                      <a:pt x="629" y="14"/>
                    </a:lnTo>
                    <a:lnTo>
                      <a:pt x="682" y="18"/>
                    </a:lnTo>
                    <a:lnTo>
                      <a:pt x="729" y="25"/>
                    </a:lnTo>
                    <a:lnTo>
                      <a:pt x="769" y="33"/>
                    </a:lnTo>
                    <a:lnTo>
                      <a:pt x="796" y="37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62" name="Line 41"/>
              <p:cNvSpPr>
                <a:spLocks noChangeShapeType="1"/>
              </p:cNvSpPr>
              <p:nvPr/>
            </p:nvSpPr>
            <p:spPr bwMode="auto">
              <a:xfrm>
                <a:off x="4454" y="2313"/>
                <a:ext cx="147" cy="138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BA"/>
              </a:p>
            </p:txBody>
          </p:sp>
          <p:sp>
            <p:nvSpPr>
              <p:cNvPr id="223263" name="Line 42"/>
              <p:cNvSpPr>
                <a:spLocks noChangeShapeType="1"/>
              </p:cNvSpPr>
              <p:nvPr/>
            </p:nvSpPr>
            <p:spPr bwMode="auto">
              <a:xfrm flipH="1" flipV="1">
                <a:off x="3373" y="2274"/>
                <a:ext cx="263" cy="15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BA"/>
              </a:p>
            </p:txBody>
          </p:sp>
          <p:sp>
            <p:nvSpPr>
              <p:cNvPr id="223264" name="Freeform 43"/>
              <p:cNvSpPr>
                <a:spLocks/>
              </p:cNvSpPr>
              <p:nvPr/>
            </p:nvSpPr>
            <p:spPr bwMode="auto">
              <a:xfrm>
                <a:off x="3972" y="2594"/>
                <a:ext cx="486" cy="46"/>
              </a:xfrm>
              <a:custGeom>
                <a:avLst/>
                <a:gdLst>
                  <a:gd name="T0" fmla="*/ 485 w 486"/>
                  <a:gd name="T1" fmla="*/ 9 h 46"/>
                  <a:gd name="T2" fmla="*/ 357 w 486"/>
                  <a:gd name="T3" fmla="*/ 36 h 46"/>
                  <a:gd name="T4" fmla="*/ 292 w 486"/>
                  <a:gd name="T5" fmla="*/ 40 h 46"/>
                  <a:gd name="T6" fmla="*/ 228 w 486"/>
                  <a:gd name="T7" fmla="*/ 45 h 46"/>
                  <a:gd name="T8" fmla="*/ 164 w 486"/>
                  <a:gd name="T9" fmla="*/ 36 h 46"/>
                  <a:gd name="T10" fmla="*/ 93 w 486"/>
                  <a:gd name="T11" fmla="*/ 22 h 46"/>
                  <a:gd name="T12" fmla="*/ 36 w 486"/>
                  <a:gd name="T13" fmla="*/ 9 h 46"/>
                  <a:gd name="T14" fmla="*/ 0 w 486"/>
                  <a:gd name="T15" fmla="*/ 0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86"/>
                  <a:gd name="T25" fmla="*/ 0 h 46"/>
                  <a:gd name="T26" fmla="*/ 486 w 486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86" h="46">
                    <a:moveTo>
                      <a:pt x="485" y="9"/>
                    </a:moveTo>
                    <a:lnTo>
                      <a:pt x="357" y="36"/>
                    </a:lnTo>
                    <a:lnTo>
                      <a:pt x="292" y="40"/>
                    </a:lnTo>
                    <a:lnTo>
                      <a:pt x="228" y="45"/>
                    </a:lnTo>
                    <a:lnTo>
                      <a:pt x="164" y="36"/>
                    </a:lnTo>
                    <a:lnTo>
                      <a:pt x="93" y="22"/>
                    </a:lnTo>
                    <a:lnTo>
                      <a:pt x="36" y="9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</p:grpSp>
        <p:grpSp>
          <p:nvGrpSpPr>
            <p:cNvPr id="10" name="Group 71"/>
            <p:cNvGrpSpPr>
              <a:grpSpLocks/>
            </p:cNvGrpSpPr>
            <p:nvPr/>
          </p:nvGrpSpPr>
          <p:grpSpPr bwMode="auto">
            <a:xfrm>
              <a:off x="1560489" y="2695575"/>
              <a:ext cx="2187575" cy="1203325"/>
              <a:chOff x="987" y="1745"/>
              <a:chExt cx="1378" cy="758"/>
            </a:xfrm>
          </p:grpSpPr>
          <p:sp>
            <p:nvSpPr>
              <p:cNvPr id="223266" name="Rectangle 23"/>
              <p:cNvSpPr>
                <a:spLocks noChangeArrowheads="1"/>
              </p:cNvSpPr>
              <p:nvPr/>
            </p:nvSpPr>
            <p:spPr bwMode="auto">
              <a:xfrm>
                <a:off x="987" y="2126"/>
                <a:ext cx="1054" cy="3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Financial analysis for performance and decisions</a:t>
                </a:r>
              </a:p>
            </p:txBody>
          </p:sp>
          <p:sp>
            <p:nvSpPr>
              <p:cNvPr id="223267" name="Rectangle 24"/>
              <p:cNvSpPr>
                <a:spLocks noChangeArrowheads="1"/>
              </p:cNvSpPr>
              <p:nvPr/>
            </p:nvSpPr>
            <p:spPr bwMode="auto">
              <a:xfrm>
                <a:off x="1514" y="1745"/>
                <a:ext cx="688" cy="3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Provision of relevant data</a:t>
                </a:r>
              </a:p>
            </p:txBody>
          </p:sp>
          <p:sp>
            <p:nvSpPr>
              <p:cNvPr id="223268" name="Freeform 49"/>
              <p:cNvSpPr>
                <a:spLocks/>
              </p:cNvSpPr>
              <p:nvPr/>
            </p:nvSpPr>
            <p:spPr bwMode="auto">
              <a:xfrm>
                <a:off x="1325" y="1993"/>
                <a:ext cx="256" cy="150"/>
              </a:xfrm>
              <a:custGeom>
                <a:avLst/>
                <a:gdLst>
                  <a:gd name="T0" fmla="*/ 255 w 256"/>
                  <a:gd name="T1" fmla="*/ 149 h 150"/>
                  <a:gd name="T2" fmla="*/ 179 w 256"/>
                  <a:gd name="T3" fmla="*/ 119 h 150"/>
                  <a:gd name="T4" fmla="*/ 141 w 256"/>
                  <a:gd name="T5" fmla="*/ 104 h 150"/>
                  <a:gd name="T6" fmla="*/ 108 w 256"/>
                  <a:gd name="T7" fmla="*/ 90 h 150"/>
                  <a:gd name="T8" fmla="*/ 76 w 256"/>
                  <a:gd name="T9" fmla="*/ 67 h 150"/>
                  <a:gd name="T10" fmla="*/ 45 w 256"/>
                  <a:gd name="T11" fmla="*/ 41 h 150"/>
                  <a:gd name="T12" fmla="*/ 17 w 256"/>
                  <a:gd name="T13" fmla="*/ 15 h 150"/>
                  <a:gd name="T14" fmla="*/ 7 w 256"/>
                  <a:gd name="T15" fmla="*/ 8 h 150"/>
                  <a:gd name="T16" fmla="*/ 0 w 256"/>
                  <a:gd name="T17" fmla="*/ 0 h 1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6"/>
                  <a:gd name="T28" fmla="*/ 0 h 150"/>
                  <a:gd name="T29" fmla="*/ 256 w 256"/>
                  <a:gd name="T30" fmla="*/ 150 h 1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6" h="150">
                    <a:moveTo>
                      <a:pt x="255" y="149"/>
                    </a:moveTo>
                    <a:lnTo>
                      <a:pt x="179" y="119"/>
                    </a:lnTo>
                    <a:lnTo>
                      <a:pt x="141" y="104"/>
                    </a:lnTo>
                    <a:lnTo>
                      <a:pt x="108" y="90"/>
                    </a:lnTo>
                    <a:lnTo>
                      <a:pt x="76" y="67"/>
                    </a:lnTo>
                    <a:lnTo>
                      <a:pt x="45" y="41"/>
                    </a:lnTo>
                    <a:lnTo>
                      <a:pt x="17" y="15"/>
                    </a:lnTo>
                    <a:lnTo>
                      <a:pt x="7" y="8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69" name="Line 50"/>
              <p:cNvSpPr>
                <a:spLocks noChangeShapeType="1"/>
              </p:cNvSpPr>
              <p:nvPr/>
            </p:nvSpPr>
            <p:spPr bwMode="auto">
              <a:xfrm flipV="1">
                <a:off x="2011" y="2180"/>
                <a:ext cx="256" cy="3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BA"/>
              </a:p>
            </p:txBody>
          </p:sp>
          <p:sp>
            <p:nvSpPr>
              <p:cNvPr id="223270" name="Line 51"/>
              <p:cNvSpPr>
                <a:spLocks noChangeShapeType="1"/>
              </p:cNvSpPr>
              <p:nvPr/>
            </p:nvSpPr>
            <p:spPr bwMode="auto">
              <a:xfrm flipH="1">
                <a:off x="1386" y="1855"/>
                <a:ext cx="216" cy="18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BA"/>
              </a:p>
            </p:txBody>
          </p:sp>
          <p:sp>
            <p:nvSpPr>
              <p:cNvPr id="223271" name="Freeform 52"/>
              <p:cNvSpPr>
                <a:spLocks/>
              </p:cNvSpPr>
              <p:nvPr/>
            </p:nvSpPr>
            <p:spPr bwMode="auto">
              <a:xfrm>
                <a:off x="2141" y="1924"/>
                <a:ext cx="224" cy="160"/>
              </a:xfrm>
              <a:custGeom>
                <a:avLst/>
                <a:gdLst>
                  <a:gd name="T0" fmla="*/ 223 w 224"/>
                  <a:gd name="T1" fmla="*/ 159 h 160"/>
                  <a:gd name="T2" fmla="*/ 174 w 224"/>
                  <a:gd name="T3" fmla="*/ 101 h 160"/>
                  <a:gd name="T4" fmla="*/ 151 w 224"/>
                  <a:gd name="T5" fmla="*/ 76 h 160"/>
                  <a:gd name="T6" fmla="*/ 125 w 224"/>
                  <a:gd name="T7" fmla="*/ 54 h 160"/>
                  <a:gd name="T8" fmla="*/ 94 w 224"/>
                  <a:gd name="T9" fmla="*/ 36 h 160"/>
                  <a:gd name="T10" fmla="*/ 57 w 224"/>
                  <a:gd name="T11" fmla="*/ 21 h 160"/>
                  <a:gd name="T12" fmla="*/ 23 w 224"/>
                  <a:gd name="T13" fmla="*/ 11 h 160"/>
                  <a:gd name="T14" fmla="*/ 11 w 224"/>
                  <a:gd name="T15" fmla="*/ 3 h 160"/>
                  <a:gd name="T16" fmla="*/ 0 w 224"/>
                  <a:gd name="T17" fmla="*/ 0 h 1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4"/>
                  <a:gd name="T28" fmla="*/ 0 h 160"/>
                  <a:gd name="T29" fmla="*/ 224 w 224"/>
                  <a:gd name="T30" fmla="*/ 160 h 16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4" h="160">
                    <a:moveTo>
                      <a:pt x="223" y="159"/>
                    </a:moveTo>
                    <a:lnTo>
                      <a:pt x="174" y="101"/>
                    </a:lnTo>
                    <a:lnTo>
                      <a:pt x="151" y="76"/>
                    </a:lnTo>
                    <a:lnTo>
                      <a:pt x="125" y="54"/>
                    </a:lnTo>
                    <a:lnTo>
                      <a:pt x="94" y="36"/>
                    </a:lnTo>
                    <a:lnTo>
                      <a:pt x="57" y="21"/>
                    </a:lnTo>
                    <a:lnTo>
                      <a:pt x="23" y="11"/>
                    </a:lnTo>
                    <a:lnTo>
                      <a:pt x="11" y="3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</p:grpSp>
        <p:grpSp>
          <p:nvGrpSpPr>
            <p:cNvPr id="11" name="Group 70"/>
            <p:cNvGrpSpPr>
              <a:grpSpLocks/>
            </p:cNvGrpSpPr>
            <p:nvPr/>
          </p:nvGrpSpPr>
          <p:grpSpPr bwMode="auto">
            <a:xfrm>
              <a:off x="1219176" y="3556000"/>
              <a:ext cx="2651125" cy="1722437"/>
              <a:chOff x="772" y="2287"/>
              <a:chExt cx="1670" cy="1085"/>
            </a:xfrm>
          </p:grpSpPr>
          <p:sp>
            <p:nvSpPr>
              <p:cNvPr id="223273" name="Rectangle 33"/>
              <p:cNvSpPr>
                <a:spLocks noChangeArrowheads="1"/>
              </p:cNvSpPr>
              <p:nvPr/>
            </p:nvSpPr>
            <p:spPr bwMode="auto">
              <a:xfrm>
                <a:off x="1377" y="2976"/>
                <a:ext cx="910" cy="3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Recruitment development and training</a:t>
                </a:r>
              </a:p>
            </p:txBody>
          </p:sp>
          <p:sp>
            <p:nvSpPr>
              <p:cNvPr id="223274" name="Rectangle 34"/>
              <p:cNvSpPr>
                <a:spLocks noChangeArrowheads="1"/>
              </p:cNvSpPr>
              <p:nvPr/>
            </p:nvSpPr>
            <p:spPr bwMode="auto">
              <a:xfrm>
                <a:off x="772" y="2645"/>
                <a:ext cx="1342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Understanding of human resource needs</a:t>
                </a:r>
              </a:p>
            </p:txBody>
          </p:sp>
          <p:sp>
            <p:nvSpPr>
              <p:cNvPr id="223275" name="Freeform 47"/>
              <p:cNvSpPr>
                <a:spLocks/>
              </p:cNvSpPr>
              <p:nvPr/>
            </p:nvSpPr>
            <p:spPr bwMode="auto">
              <a:xfrm>
                <a:off x="1671" y="2287"/>
                <a:ext cx="661" cy="343"/>
              </a:xfrm>
              <a:custGeom>
                <a:avLst/>
                <a:gdLst>
                  <a:gd name="T0" fmla="*/ 660 w 661"/>
                  <a:gd name="T1" fmla="*/ 0 h 343"/>
                  <a:gd name="T2" fmla="*/ 466 w 661"/>
                  <a:gd name="T3" fmla="*/ 68 h 343"/>
                  <a:gd name="T4" fmla="*/ 373 w 661"/>
                  <a:gd name="T5" fmla="*/ 104 h 343"/>
                  <a:gd name="T6" fmla="*/ 287 w 661"/>
                  <a:gd name="T7" fmla="*/ 144 h 343"/>
                  <a:gd name="T8" fmla="*/ 246 w 661"/>
                  <a:gd name="T9" fmla="*/ 167 h 343"/>
                  <a:gd name="T10" fmla="*/ 205 w 661"/>
                  <a:gd name="T11" fmla="*/ 194 h 343"/>
                  <a:gd name="T12" fmla="*/ 123 w 661"/>
                  <a:gd name="T13" fmla="*/ 252 h 343"/>
                  <a:gd name="T14" fmla="*/ 82 w 661"/>
                  <a:gd name="T15" fmla="*/ 279 h 343"/>
                  <a:gd name="T16" fmla="*/ 48 w 661"/>
                  <a:gd name="T17" fmla="*/ 302 h 343"/>
                  <a:gd name="T18" fmla="*/ 22 w 661"/>
                  <a:gd name="T19" fmla="*/ 324 h 343"/>
                  <a:gd name="T20" fmla="*/ 0 w 661"/>
                  <a:gd name="T21" fmla="*/ 342 h 34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61"/>
                  <a:gd name="T34" fmla="*/ 0 h 343"/>
                  <a:gd name="T35" fmla="*/ 661 w 661"/>
                  <a:gd name="T36" fmla="*/ 343 h 34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61" h="343">
                    <a:moveTo>
                      <a:pt x="660" y="0"/>
                    </a:moveTo>
                    <a:lnTo>
                      <a:pt x="466" y="68"/>
                    </a:lnTo>
                    <a:lnTo>
                      <a:pt x="373" y="104"/>
                    </a:lnTo>
                    <a:lnTo>
                      <a:pt x="287" y="144"/>
                    </a:lnTo>
                    <a:lnTo>
                      <a:pt x="246" y="167"/>
                    </a:lnTo>
                    <a:lnTo>
                      <a:pt x="205" y="194"/>
                    </a:lnTo>
                    <a:lnTo>
                      <a:pt x="123" y="252"/>
                    </a:lnTo>
                    <a:lnTo>
                      <a:pt x="82" y="279"/>
                    </a:lnTo>
                    <a:lnTo>
                      <a:pt x="48" y="302"/>
                    </a:lnTo>
                    <a:lnTo>
                      <a:pt x="22" y="324"/>
                    </a:lnTo>
                    <a:lnTo>
                      <a:pt x="0" y="342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76" name="Line 48"/>
              <p:cNvSpPr>
                <a:spLocks noChangeShapeType="1"/>
              </p:cNvSpPr>
              <p:nvPr/>
            </p:nvSpPr>
            <p:spPr bwMode="auto">
              <a:xfrm flipH="1">
                <a:off x="1166" y="2900"/>
                <a:ext cx="250" cy="38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BA"/>
              </a:p>
            </p:txBody>
          </p:sp>
          <p:sp>
            <p:nvSpPr>
              <p:cNvPr id="223277" name="Freeform 54"/>
              <p:cNvSpPr>
                <a:spLocks/>
              </p:cNvSpPr>
              <p:nvPr/>
            </p:nvSpPr>
            <p:spPr bwMode="auto">
              <a:xfrm>
                <a:off x="1922" y="2361"/>
                <a:ext cx="520" cy="623"/>
              </a:xfrm>
              <a:custGeom>
                <a:avLst/>
                <a:gdLst>
                  <a:gd name="T0" fmla="*/ 0 w 520"/>
                  <a:gd name="T1" fmla="*/ 622 h 623"/>
                  <a:gd name="T2" fmla="*/ 89 w 520"/>
                  <a:gd name="T3" fmla="*/ 556 h 623"/>
                  <a:gd name="T4" fmla="*/ 175 w 520"/>
                  <a:gd name="T5" fmla="*/ 490 h 623"/>
                  <a:gd name="T6" fmla="*/ 257 w 520"/>
                  <a:gd name="T7" fmla="*/ 420 h 623"/>
                  <a:gd name="T8" fmla="*/ 328 w 520"/>
                  <a:gd name="T9" fmla="*/ 344 h 623"/>
                  <a:gd name="T10" fmla="*/ 359 w 520"/>
                  <a:gd name="T11" fmla="*/ 303 h 623"/>
                  <a:gd name="T12" fmla="*/ 390 w 520"/>
                  <a:gd name="T13" fmla="*/ 258 h 623"/>
                  <a:gd name="T14" fmla="*/ 445 w 520"/>
                  <a:gd name="T15" fmla="*/ 156 h 623"/>
                  <a:gd name="T16" fmla="*/ 468 w 520"/>
                  <a:gd name="T17" fmla="*/ 106 h 623"/>
                  <a:gd name="T18" fmla="*/ 488 w 520"/>
                  <a:gd name="T19" fmla="*/ 60 h 623"/>
                  <a:gd name="T20" fmla="*/ 507 w 520"/>
                  <a:gd name="T21" fmla="*/ 25 h 623"/>
                  <a:gd name="T22" fmla="*/ 519 w 520"/>
                  <a:gd name="T23" fmla="*/ 0 h 62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20"/>
                  <a:gd name="T37" fmla="*/ 0 h 623"/>
                  <a:gd name="T38" fmla="*/ 520 w 520"/>
                  <a:gd name="T39" fmla="*/ 623 h 62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20" h="623">
                    <a:moveTo>
                      <a:pt x="0" y="622"/>
                    </a:moveTo>
                    <a:lnTo>
                      <a:pt x="89" y="556"/>
                    </a:lnTo>
                    <a:lnTo>
                      <a:pt x="175" y="490"/>
                    </a:lnTo>
                    <a:lnTo>
                      <a:pt x="257" y="420"/>
                    </a:lnTo>
                    <a:lnTo>
                      <a:pt x="328" y="344"/>
                    </a:lnTo>
                    <a:lnTo>
                      <a:pt x="359" y="303"/>
                    </a:lnTo>
                    <a:lnTo>
                      <a:pt x="390" y="258"/>
                    </a:lnTo>
                    <a:lnTo>
                      <a:pt x="445" y="156"/>
                    </a:lnTo>
                    <a:lnTo>
                      <a:pt x="468" y="106"/>
                    </a:lnTo>
                    <a:lnTo>
                      <a:pt x="488" y="60"/>
                    </a:lnTo>
                    <a:lnTo>
                      <a:pt x="507" y="25"/>
                    </a:lnTo>
                    <a:lnTo>
                      <a:pt x="519" y="0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78" name="Line 55"/>
              <p:cNvSpPr>
                <a:spLocks noChangeShapeType="1"/>
              </p:cNvSpPr>
              <p:nvPr/>
            </p:nvSpPr>
            <p:spPr bwMode="auto">
              <a:xfrm flipH="1">
                <a:off x="1393" y="3307"/>
                <a:ext cx="98" cy="6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BA"/>
              </a:p>
            </p:txBody>
          </p:sp>
        </p:grpSp>
        <p:grpSp>
          <p:nvGrpSpPr>
            <p:cNvPr id="12" name="Group 72"/>
            <p:cNvGrpSpPr>
              <a:grpSpLocks/>
            </p:cNvGrpSpPr>
            <p:nvPr/>
          </p:nvGrpSpPr>
          <p:grpSpPr bwMode="auto">
            <a:xfrm>
              <a:off x="1787501" y="1512887"/>
              <a:ext cx="3416300" cy="1470025"/>
              <a:chOff x="1130" y="1000"/>
              <a:chExt cx="2152" cy="926"/>
            </a:xfrm>
          </p:grpSpPr>
          <p:sp>
            <p:nvSpPr>
              <p:cNvPr id="223280" name="Rectangle 25"/>
              <p:cNvSpPr>
                <a:spLocks noChangeArrowheads="1"/>
              </p:cNvSpPr>
              <p:nvPr/>
            </p:nvSpPr>
            <p:spPr bwMode="auto">
              <a:xfrm>
                <a:off x="1130" y="1307"/>
                <a:ext cx="1198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Analysis of new technology options</a:t>
                </a:r>
              </a:p>
            </p:txBody>
          </p:sp>
          <p:sp>
            <p:nvSpPr>
              <p:cNvPr id="223281" name="Rectangle 26"/>
              <p:cNvSpPr>
                <a:spLocks noChangeArrowheads="1"/>
              </p:cNvSpPr>
              <p:nvPr/>
            </p:nvSpPr>
            <p:spPr bwMode="auto">
              <a:xfrm>
                <a:off x="2132" y="1387"/>
                <a:ext cx="1150" cy="3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Understanding of process technology needs</a:t>
                </a:r>
              </a:p>
            </p:txBody>
          </p:sp>
          <p:sp>
            <p:nvSpPr>
              <p:cNvPr id="223282" name="Freeform 56"/>
              <p:cNvSpPr>
                <a:spLocks/>
              </p:cNvSpPr>
              <p:nvPr/>
            </p:nvSpPr>
            <p:spPr bwMode="auto">
              <a:xfrm>
                <a:off x="2124" y="1575"/>
                <a:ext cx="527" cy="351"/>
              </a:xfrm>
              <a:custGeom>
                <a:avLst/>
                <a:gdLst>
                  <a:gd name="T0" fmla="*/ 0 w 527"/>
                  <a:gd name="T1" fmla="*/ 0 h 351"/>
                  <a:gd name="T2" fmla="*/ 64 w 527"/>
                  <a:gd name="T3" fmla="*/ 60 h 351"/>
                  <a:gd name="T4" fmla="*/ 127 w 527"/>
                  <a:gd name="T5" fmla="*/ 118 h 351"/>
                  <a:gd name="T6" fmla="*/ 191 w 527"/>
                  <a:gd name="T7" fmla="*/ 175 h 351"/>
                  <a:gd name="T8" fmla="*/ 255 w 527"/>
                  <a:gd name="T9" fmla="*/ 222 h 351"/>
                  <a:gd name="T10" fmla="*/ 289 w 527"/>
                  <a:gd name="T11" fmla="*/ 242 h 351"/>
                  <a:gd name="T12" fmla="*/ 327 w 527"/>
                  <a:gd name="T13" fmla="*/ 262 h 351"/>
                  <a:gd name="T14" fmla="*/ 403 w 527"/>
                  <a:gd name="T15" fmla="*/ 299 h 351"/>
                  <a:gd name="T16" fmla="*/ 441 w 527"/>
                  <a:gd name="T17" fmla="*/ 313 h 351"/>
                  <a:gd name="T18" fmla="*/ 475 w 527"/>
                  <a:gd name="T19" fmla="*/ 330 h 351"/>
                  <a:gd name="T20" fmla="*/ 505 w 527"/>
                  <a:gd name="T21" fmla="*/ 340 h 351"/>
                  <a:gd name="T22" fmla="*/ 526 w 527"/>
                  <a:gd name="T23" fmla="*/ 350 h 35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27"/>
                  <a:gd name="T37" fmla="*/ 0 h 351"/>
                  <a:gd name="T38" fmla="*/ 527 w 527"/>
                  <a:gd name="T39" fmla="*/ 351 h 35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27" h="351">
                    <a:moveTo>
                      <a:pt x="0" y="0"/>
                    </a:moveTo>
                    <a:lnTo>
                      <a:pt x="64" y="60"/>
                    </a:lnTo>
                    <a:lnTo>
                      <a:pt x="127" y="118"/>
                    </a:lnTo>
                    <a:lnTo>
                      <a:pt x="191" y="175"/>
                    </a:lnTo>
                    <a:lnTo>
                      <a:pt x="255" y="222"/>
                    </a:lnTo>
                    <a:lnTo>
                      <a:pt x="289" y="242"/>
                    </a:lnTo>
                    <a:lnTo>
                      <a:pt x="327" y="262"/>
                    </a:lnTo>
                    <a:lnTo>
                      <a:pt x="403" y="299"/>
                    </a:lnTo>
                    <a:lnTo>
                      <a:pt x="441" y="313"/>
                    </a:lnTo>
                    <a:lnTo>
                      <a:pt x="475" y="330"/>
                    </a:lnTo>
                    <a:lnTo>
                      <a:pt x="505" y="340"/>
                    </a:lnTo>
                    <a:lnTo>
                      <a:pt x="526" y="350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83" name="Line 57"/>
              <p:cNvSpPr>
                <a:spLocks noChangeShapeType="1"/>
              </p:cNvSpPr>
              <p:nvPr/>
            </p:nvSpPr>
            <p:spPr bwMode="auto">
              <a:xfrm flipH="1" flipV="1">
                <a:off x="1838" y="1116"/>
                <a:ext cx="128" cy="20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BA"/>
              </a:p>
            </p:txBody>
          </p:sp>
          <p:sp>
            <p:nvSpPr>
              <p:cNvPr id="223284" name="Freeform 58"/>
              <p:cNvSpPr>
                <a:spLocks/>
              </p:cNvSpPr>
              <p:nvPr/>
            </p:nvSpPr>
            <p:spPr bwMode="auto">
              <a:xfrm>
                <a:off x="1930" y="1000"/>
                <a:ext cx="626" cy="400"/>
              </a:xfrm>
              <a:custGeom>
                <a:avLst/>
                <a:gdLst>
                  <a:gd name="T0" fmla="*/ 625 w 626"/>
                  <a:gd name="T1" fmla="*/ 399 h 400"/>
                  <a:gd name="T2" fmla="*/ 547 w 626"/>
                  <a:gd name="T3" fmla="*/ 328 h 400"/>
                  <a:gd name="T4" fmla="*/ 474 w 626"/>
                  <a:gd name="T5" fmla="*/ 263 h 400"/>
                  <a:gd name="T6" fmla="*/ 396 w 626"/>
                  <a:gd name="T7" fmla="*/ 199 h 400"/>
                  <a:gd name="T8" fmla="*/ 355 w 626"/>
                  <a:gd name="T9" fmla="*/ 172 h 400"/>
                  <a:gd name="T10" fmla="*/ 318 w 626"/>
                  <a:gd name="T11" fmla="*/ 146 h 400"/>
                  <a:gd name="T12" fmla="*/ 278 w 626"/>
                  <a:gd name="T13" fmla="*/ 121 h 400"/>
                  <a:gd name="T14" fmla="*/ 233 w 626"/>
                  <a:gd name="T15" fmla="*/ 98 h 400"/>
                  <a:gd name="T16" fmla="*/ 139 w 626"/>
                  <a:gd name="T17" fmla="*/ 58 h 400"/>
                  <a:gd name="T18" fmla="*/ 98 w 626"/>
                  <a:gd name="T19" fmla="*/ 40 h 400"/>
                  <a:gd name="T20" fmla="*/ 57 w 626"/>
                  <a:gd name="T21" fmla="*/ 25 h 400"/>
                  <a:gd name="T22" fmla="*/ 24 w 626"/>
                  <a:gd name="T23" fmla="*/ 10 h 400"/>
                  <a:gd name="T24" fmla="*/ 0 w 626"/>
                  <a:gd name="T25" fmla="*/ 0 h 4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6"/>
                  <a:gd name="T40" fmla="*/ 0 h 400"/>
                  <a:gd name="T41" fmla="*/ 626 w 626"/>
                  <a:gd name="T42" fmla="*/ 400 h 40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6" h="400">
                    <a:moveTo>
                      <a:pt x="625" y="399"/>
                    </a:moveTo>
                    <a:lnTo>
                      <a:pt x="547" y="328"/>
                    </a:lnTo>
                    <a:lnTo>
                      <a:pt x="474" y="263"/>
                    </a:lnTo>
                    <a:lnTo>
                      <a:pt x="396" y="199"/>
                    </a:lnTo>
                    <a:lnTo>
                      <a:pt x="355" y="172"/>
                    </a:lnTo>
                    <a:lnTo>
                      <a:pt x="318" y="146"/>
                    </a:lnTo>
                    <a:lnTo>
                      <a:pt x="278" y="121"/>
                    </a:lnTo>
                    <a:lnTo>
                      <a:pt x="233" y="98"/>
                    </a:lnTo>
                    <a:lnTo>
                      <a:pt x="139" y="58"/>
                    </a:lnTo>
                    <a:lnTo>
                      <a:pt x="98" y="40"/>
                    </a:lnTo>
                    <a:lnTo>
                      <a:pt x="57" y="25"/>
                    </a:lnTo>
                    <a:lnTo>
                      <a:pt x="24" y="10"/>
                    </a:lnTo>
                    <a:lnTo>
                      <a:pt x="0" y="0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85" name="Line 59"/>
              <p:cNvSpPr>
                <a:spLocks noChangeShapeType="1"/>
              </p:cNvSpPr>
              <p:nvPr/>
            </p:nvSpPr>
            <p:spPr bwMode="auto">
              <a:xfrm flipH="1" flipV="1">
                <a:off x="2723" y="1743"/>
                <a:ext cx="14" cy="14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BA"/>
              </a:p>
            </p:txBody>
          </p:sp>
        </p:grpSp>
        <p:grpSp>
          <p:nvGrpSpPr>
            <p:cNvPr id="13" name="Group 69"/>
            <p:cNvGrpSpPr>
              <a:grpSpLocks/>
            </p:cNvGrpSpPr>
            <p:nvPr/>
          </p:nvGrpSpPr>
          <p:grpSpPr bwMode="auto">
            <a:xfrm>
              <a:off x="3468664" y="3767137"/>
              <a:ext cx="3529012" cy="1411288"/>
              <a:chOff x="2189" y="2420"/>
              <a:chExt cx="2223" cy="889"/>
            </a:xfrm>
          </p:grpSpPr>
          <p:sp>
            <p:nvSpPr>
              <p:cNvPr id="223287" name="Rectangle 31"/>
              <p:cNvSpPr>
                <a:spLocks noChangeArrowheads="1"/>
              </p:cNvSpPr>
              <p:nvPr/>
            </p:nvSpPr>
            <p:spPr bwMode="auto">
              <a:xfrm>
                <a:off x="3022" y="2671"/>
                <a:ext cx="1390" cy="3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Provision of systems for design, planning and control, and improvement</a:t>
                </a:r>
              </a:p>
            </p:txBody>
          </p:sp>
          <p:sp>
            <p:nvSpPr>
              <p:cNvPr id="223288" name="Rectangle 32"/>
              <p:cNvSpPr>
                <a:spLocks noChangeArrowheads="1"/>
              </p:cNvSpPr>
              <p:nvPr/>
            </p:nvSpPr>
            <p:spPr bwMode="auto">
              <a:xfrm>
                <a:off x="2189" y="2718"/>
                <a:ext cx="910" cy="5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400">
                    <a:latin typeface="Calibri" pitchFamily="34" charset="0"/>
                  </a:rPr>
                  <a:t>Understanding of infrastructural and system needs</a:t>
                </a:r>
              </a:p>
            </p:txBody>
          </p:sp>
          <p:sp>
            <p:nvSpPr>
              <p:cNvPr id="223289" name="Line 44"/>
              <p:cNvSpPr>
                <a:spLocks noChangeShapeType="1"/>
              </p:cNvSpPr>
              <p:nvPr/>
            </p:nvSpPr>
            <p:spPr bwMode="auto">
              <a:xfrm>
                <a:off x="2887" y="3089"/>
                <a:ext cx="92" cy="20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BA"/>
              </a:p>
            </p:txBody>
          </p:sp>
          <p:sp>
            <p:nvSpPr>
              <p:cNvPr id="223290" name="Freeform 46"/>
              <p:cNvSpPr>
                <a:spLocks/>
              </p:cNvSpPr>
              <p:nvPr/>
            </p:nvSpPr>
            <p:spPr bwMode="auto">
              <a:xfrm>
                <a:off x="3094" y="3016"/>
                <a:ext cx="119" cy="273"/>
              </a:xfrm>
              <a:custGeom>
                <a:avLst/>
                <a:gdLst>
                  <a:gd name="T0" fmla="*/ 0 w 119"/>
                  <a:gd name="T1" fmla="*/ 272 h 273"/>
                  <a:gd name="T2" fmla="*/ 46 w 119"/>
                  <a:gd name="T3" fmla="*/ 205 h 273"/>
                  <a:gd name="T4" fmla="*/ 82 w 119"/>
                  <a:gd name="T5" fmla="*/ 139 h 273"/>
                  <a:gd name="T6" fmla="*/ 97 w 119"/>
                  <a:gd name="T7" fmla="*/ 100 h 273"/>
                  <a:gd name="T8" fmla="*/ 108 w 119"/>
                  <a:gd name="T9" fmla="*/ 61 h 273"/>
                  <a:gd name="T10" fmla="*/ 113 w 119"/>
                  <a:gd name="T11" fmla="*/ 28 h 273"/>
                  <a:gd name="T12" fmla="*/ 118 w 119"/>
                  <a:gd name="T13" fmla="*/ 0 h 27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273"/>
                  <a:gd name="T23" fmla="*/ 119 w 119"/>
                  <a:gd name="T24" fmla="*/ 273 h 27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273">
                    <a:moveTo>
                      <a:pt x="0" y="272"/>
                    </a:moveTo>
                    <a:lnTo>
                      <a:pt x="46" y="205"/>
                    </a:lnTo>
                    <a:lnTo>
                      <a:pt x="82" y="139"/>
                    </a:lnTo>
                    <a:lnTo>
                      <a:pt x="97" y="100"/>
                    </a:lnTo>
                    <a:lnTo>
                      <a:pt x="108" y="61"/>
                    </a:lnTo>
                    <a:lnTo>
                      <a:pt x="113" y="28"/>
                    </a:lnTo>
                    <a:lnTo>
                      <a:pt x="118" y="0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91" name="Freeform 53"/>
              <p:cNvSpPr>
                <a:spLocks/>
              </p:cNvSpPr>
              <p:nvPr/>
            </p:nvSpPr>
            <p:spPr bwMode="auto">
              <a:xfrm>
                <a:off x="2848" y="2437"/>
                <a:ext cx="66" cy="279"/>
              </a:xfrm>
              <a:custGeom>
                <a:avLst/>
                <a:gdLst>
                  <a:gd name="T0" fmla="*/ 65 w 66"/>
                  <a:gd name="T1" fmla="*/ 0 h 279"/>
                  <a:gd name="T2" fmla="*/ 32 w 66"/>
                  <a:gd name="T3" fmla="*/ 70 h 279"/>
                  <a:gd name="T4" fmla="*/ 18 w 66"/>
                  <a:gd name="T5" fmla="*/ 107 h 279"/>
                  <a:gd name="T6" fmla="*/ 9 w 66"/>
                  <a:gd name="T7" fmla="*/ 139 h 279"/>
                  <a:gd name="T8" fmla="*/ 4 w 66"/>
                  <a:gd name="T9" fmla="*/ 176 h 279"/>
                  <a:gd name="T10" fmla="*/ 4 w 66"/>
                  <a:gd name="T11" fmla="*/ 218 h 279"/>
                  <a:gd name="T12" fmla="*/ 0 w 66"/>
                  <a:gd name="T13" fmla="*/ 255 h 279"/>
                  <a:gd name="T14" fmla="*/ 0 w 66"/>
                  <a:gd name="T15" fmla="*/ 278 h 27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6"/>
                  <a:gd name="T25" fmla="*/ 0 h 279"/>
                  <a:gd name="T26" fmla="*/ 66 w 66"/>
                  <a:gd name="T27" fmla="*/ 279 h 27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6" h="279">
                    <a:moveTo>
                      <a:pt x="65" y="0"/>
                    </a:moveTo>
                    <a:lnTo>
                      <a:pt x="32" y="70"/>
                    </a:lnTo>
                    <a:lnTo>
                      <a:pt x="18" y="107"/>
                    </a:lnTo>
                    <a:lnTo>
                      <a:pt x="9" y="139"/>
                    </a:lnTo>
                    <a:lnTo>
                      <a:pt x="4" y="176"/>
                    </a:lnTo>
                    <a:lnTo>
                      <a:pt x="4" y="218"/>
                    </a:lnTo>
                    <a:lnTo>
                      <a:pt x="0" y="255"/>
                    </a:lnTo>
                    <a:lnTo>
                      <a:pt x="0" y="278"/>
                    </a:lnTo>
                  </a:path>
                </a:pathLst>
              </a:custGeom>
              <a:noFill/>
              <a:ln w="38100" cap="rnd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92" name="Line 45"/>
              <p:cNvSpPr>
                <a:spLocks noChangeShapeType="1"/>
              </p:cNvSpPr>
              <p:nvPr/>
            </p:nvSpPr>
            <p:spPr bwMode="auto">
              <a:xfrm flipH="1" flipV="1">
                <a:off x="3072" y="2420"/>
                <a:ext cx="88" cy="253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hr-BA"/>
              </a:p>
            </p:txBody>
          </p:sp>
        </p:grpSp>
        <p:grpSp>
          <p:nvGrpSpPr>
            <p:cNvPr id="14" name="Group 67"/>
            <p:cNvGrpSpPr>
              <a:grpSpLocks/>
            </p:cNvGrpSpPr>
            <p:nvPr/>
          </p:nvGrpSpPr>
          <p:grpSpPr bwMode="auto">
            <a:xfrm>
              <a:off x="3606776" y="938212"/>
              <a:ext cx="5256213" cy="3595688"/>
              <a:chOff x="2276" y="638"/>
              <a:chExt cx="3311" cy="2265"/>
            </a:xfrm>
          </p:grpSpPr>
          <p:sp>
            <p:nvSpPr>
              <p:cNvPr id="223294" name="Oval 18"/>
              <p:cNvSpPr>
                <a:spLocks noChangeArrowheads="1"/>
              </p:cNvSpPr>
              <p:nvPr/>
            </p:nvSpPr>
            <p:spPr bwMode="auto">
              <a:xfrm>
                <a:off x="4465" y="2364"/>
                <a:ext cx="1122" cy="539"/>
              </a:xfrm>
              <a:prstGeom prst="ellipse">
                <a:avLst/>
              </a:prstGeom>
              <a:solidFill>
                <a:srgbClr val="FFFF66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95" name="Rectangle 19"/>
              <p:cNvSpPr>
                <a:spLocks noChangeArrowheads="1"/>
              </p:cNvSpPr>
              <p:nvPr/>
            </p:nvSpPr>
            <p:spPr bwMode="auto">
              <a:xfrm>
                <a:off x="4522" y="2479"/>
                <a:ext cx="1016" cy="3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2000">
                    <a:latin typeface="Calibri" pitchFamily="34" charset="0"/>
                  </a:rPr>
                  <a:t>Marketing function</a:t>
                </a:r>
              </a:p>
            </p:txBody>
          </p:sp>
          <p:sp>
            <p:nvSpPr>
              <p:cNvPr id="223296" name="Oval 21"/>
              <p:cNvSpPr>
                <a:spLocks noChangeArrowheads="1"/>
              </p:cNvSpPr>
              <p:nvPr/>
            </p:nvSpPr>
            <p:spPr bwMode="auto">
              <a:xfrm>
                <a:off x="4023" y="638"/>
                <a:ext cx="1200" cy="576"/>
              </a:xfrm>
              <a:prstGeom prst="ellipse">
                <a:avLst/>
              </a:prstGeom>
              <a:solidFill>
                <a:srgbClr val="FFFF66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r-Latn-CS">
                  <a:latin typeface="Calibri" pitchFamily="34" charset="0"/>
                </a:endParaRPr>
              </a:p>
            </p:txBody>
          </p:sp>
          <p:sp>
            <p:nvSpPr>
              <p:cNvPr id="223297" name="Rectangle 22"/>
              <p:cNvSpPr>
                <a:spLocks noChangeArrowheads="1"/>
              </p:cNvSpPr>
              <p:nvPr/>
            </p:nvSpPr>
            <p:spPr bwMode="auto">
              <a:xfrm>
                <a:off x="3984" y="672"/>
                <a:ext cx="1294" cy="5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2000">
                    <a:latin typeface="Calibri" pitchFamily="34" charset="0"/>
                  </a:rPr>
                  <a:t>Product/service development function</a:t>
                </a:r>
              </a:p>
            </p:txBody>
          </p:sp>
          <p:sp>
            <p:nvSpPr>
              <p:cNvPr id="223298" name="Oval 60"/>
              <p:cNvSpPr>
                <a:spLocks noChangeArrowheads="1"/>
              </p:cNvSpPr>
              <p:nvPr/>
            </p:nvSpPr>
            <p:spPr bwMode="auto">
              <a:xfrm>
                <a:off x="2276" y="1893"/>
                <a:ext cx="1122" cy="539"/>
              </a:xfrm>
              <a:prstGeom prst="ellipse">
                <a:avLst/>
              </a:prstGeom>
              <a:solidFill>
                <a:srgbClr val="FFFF66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r-Latn-CS" sz="2000">
                  <a:latin typeface="Calibri" pitchFamily="34" charset="0"/>
                </a:endParaRPr>
              </a:p>
            </p:txBody>
          </p:sp>
          <p:sp>
            <p:nvSpPr>
              <p:cNvPr id="223299" name="Rectangle 61"/>
              <p:cNvSpPr>
                <a:spLocks noChangeArrowheads="1"/>
              </p:cNvSpPr>
              <p:nvPr/>
            </p:nvSpPr>
            <p:spPr bwMode="auto">
              <a:xfrm>
                <a:off x="2333" y="2004"/>
                <a:ext cx="1016" cy="3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2000">
                    <a:latin typeface="Calibri" pitchFamily="34" charset="0"/>
                  </a:rPr>
                  <a:t>Operations function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AutoShape 2"/>
          <p:cNvSpPr>
            <a:spLocks noChangeArrowheads="1"/>
          </p:cNvSpPr>
          <p:nvPr/>
        </p:nvSpPr>
        <p:spPr bwMode="auto">
          <a:xfrm>
            <a:off x="1039813" y="2330450"/>
            <a:ext cx="1358900" cy="1277938"/>
          </a:xfrm>
          <a:prstGeom prst="rightArrow">
            <a:avLst>
              <a:gd name="adj1" fmla="val 81120"/>
              <a:gd name="adj2" fmla="val 40176"/>
            </a:avLst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225283" name="AutoShape 4"/>
          <p:cNvSpPr>
            <a:spLocks noChangeArrowheads="1"/>
          </p:cNvSpPr>
          <p:nvPr/>
        </p:nvSpPr>
        <p:spPr bwMode="auto">
          <a:xfrm>
            <a:off x="6773863" y="2319338"/>
            <a:ext cx="1358900" cy="1277937"/>
          </a:xfrm>
          <a:prstGeom prst="rightArrow">
            <a:avLst>
              <a:gd name="adj1" fmla="val 81120"/>
              <a:gd name="adj2" fmla="val 40176"/>
            </a:avLst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225284" name="Rectangle 7"/>
          <p:cNvSpPr>
            <a:spLocks noChangeArrowheads="1"/>
          </p:cNvSpPr>
          <p:nvPr/>
        </p:nvSpPr>
        <p:spPr bwMode="auto">
          <a:xfrm>
            <a:off x="2435225" y="1684338"/>
            <a:ext cx="4271963" cy="26130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sr-Latn-CS">
              <a:latin typeface="Calibri" pitchFamily="34" charset="0"/>
            </a:endParaRPr>
          </a:p>
        </p:txBody>
      </p:sp>
      <p:sp>
        <p:nvSpPr>
          <p:cNvPr id="225285" name="Text Box 42"/>
          <p:cNvSpPr txBox="1">
            <a:spLocks noChangeArrowheads="1"/>
          </p:cNvSpPr>
          <p:nvPr/>
        </p:nvSpPr>
        <p:spPr bwMode="auto">
          <a:xfrm>
            <a:off x="2774950" y="2735263"/>
            <a:ext cx="3516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>
                <a:latin typeface="Calibri" pitchFamily="34" charset="0"/>
              </a:rPr>
              <a:t>Transformation process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909638" y="2738438"/>
            <a:ext cx="5799137" cy="2135187"/>
            <a:chOff x="423" y="2365"/>
            <a:chExt cx="3653" cy="1345"/>
          </a:xfrm>
        </p:grpSpPr>
        <p:sp>
          <p:nvSpPr>
            <p:cNvPr id="225287" name="Text Box 19"/>
            <p:cNvSpPr txBox="1">
              <a:spLocks noChangeArrowheads="1"/>
            </p:cNvSpPr>
            <p:nvPr/>
          </p:nvSpPr>
          <p:spPr bwMode="auto">
            <a:xfrm>
              <a:off x="423" y="2365"/>
              <a:ext cx="856" cy="2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GB">
                  <a:latin typeface="Calibri" pitchFamily="34" charset="0"/>
                </a:rPr>
                <a:t>Inputs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25288" name="Text Box 43"/>
            <p:cNvSpPr txBox="1">
              <a:spLocks noChangeArrowheads="1"/>
            </p:cNvSpPr>
            <p:nvPr/>
          </p:nvSpPr>
          <p:spPr bwMode="auto">
            <a:xfrm>
              <a:off x="873" y="3383"/>
              <a:ext cx="3203" cy="327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 type="none" w="sm" len="lg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800">
                  <a:latin typeface="Calibri" pitchFamily="34" charset="0"/>
                </a:rPr>
                <a:t>that transform inputs …</a:t>
              </a:r>
              <a:endParaRPr lang="en-US" sz="2800">
                <a:latin typeface="Calibri" pitchFamily="34" charset="0"/>
              </a:endParaRPr>
            </a:p>
          </p:txBody>
        </p:sp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1625600" y="2728913"/>
            <a:ext cx="6511925" cy="2817812"/>
            <a:chOff x="874" y="2359"/>
            <a:chExt cx="4102" cy="1775"/>
          </a:xfrm>
        </p:grpSpPr>
        <p:sp>
          <p:nvSpPr>
            <p:cNvPr id="225290" name="Text Box 18"/>
            <p:cNvSpPr txBox="1">
              <a:spLocks noChangeArrowheads="1"/>
            </p:cNvSpPr>
            <p:nvPr/>
          </p:nvSpPr>
          <p:spPr bwMode="auto">
            <a:xfrm>
              <a:off x="4032" y="2359"/>
              <a:ext cx="944" cy="254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lang="en-GB">
                  <a:latin typeface="Calibri" pitchFamily="34" charset="0"/>
                </a:rPr>
                <a:t>Outputs</a:t>
              </a:r>
              <a:endParaRPr lang="en-US">
                <a:latin typeface="Calibri" pitchFamily="34" charset="0"/>
              </a:endParaRPr>
            </a:p>
          </p:txBody>
        </p:sp>
        <p:sp>
          <p:nvSpPr>
            <p:cNvPr id="225291" name="Text Box 44"/>
            <p:cNvSpPr txBox="1">
              <a:spLocks noChangeArrowheads="1"/>
            </p:cNvSpPr>
            <p:nvPr/>
          </p:nvSpPr>
          <p:spPr bwMode="auto">
            <a:xfrm>
              <a:off x="874" y="3807"/>
              <a:ext cx="3203" cy="327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 type="none" w="sm" len="lg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800">
                  <a:latin typeface="Calibri" pitchFamily="34" charset="0"/>
                </a:rPr>
                <a:t>into outputs</a:t>
              </a:r>
              <a:endParaRPr lang="en-US" sz="2800">
                <a:latin typeface="Calibri" pitchFamily="34" charset="0"/>
              </a:endParaRPr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600" b="1" cap="none" smtClean="0"/>
              <a:t>All </a:t>
            </a:r>
            <a:r>
              <a:rPr lang="en-US" sz="2600" b="1" cap="none" smtClean="0"/>
              <a:t>operations </a:t>
            </a:r>
            <a:r>
              <a:rPr lang="en-GB" sz="2600" b="1" cap="none" smtClean="0"/>
              <a:t>are transformation processes …</a:t>
            </a:r>
            <a:endParaRPr lang="en-US" sz="2600" b="1" cap="none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three basic functions at  Prêt a Manger</vt:lpstr>
      <vt:lpstr>The relationship between the operations function and other core and support functions of the organization</vt:lpstr>
      <vt:lpstr>All operations are transformation processes 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three basic functions at  Prêt a Manger</dc:title>
  <dc:creator>ljiljan</dc:creator>
  <cp:lastModifiedBy>ljiljan</cp:lastModifiedBy>
  <cp:revision>1</cp:revision>
  <dcterms:created xsi:type="dcterms:W3CDTF">2015-02-21T06:46:20Z</dcterms:created>
  <dcterms:modified xsi:type="dcterms:W3CDTF">2015-02-21T06:46:39Z</dcterms:modified>
</cp:coreProperties>
</file>