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PT" sz="4400">
                <a:latin typeface="Arial"/>
              </a:rPr>
              <a:t>Clique para editar o formato do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PT" sz="3200">
                <a:latin typeface="Arial"/>
              </a:rPr>
              <a:t>Clique para editar o formato de texto dos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PT" sz="2800">
                <a:latin typeface="Arial"/>
              </a:rPr>
              <a:t>Segundo nível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PT" sz="2400">
                <a:latin typeface="Arial"/>
              </a:rPr>
              <a:t>Terceiro nível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PT" sz="2000">
                <a:latin typeface="Arial"/>
              </a:rPr>
              <a:t>Quarto nível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Quinto nível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Sexto nível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Sétimo nível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PT" sz="4400">
                <a:latin typeface="Arial"/>
              </a:rPr>
              <a:t>Clique para editar o formato do título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PT" sz="3200">
                <a:latin typeface="Arial"/>
              </a:rPr>
              <a:t>Clique para editar o formato de texto dos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PT" sz="2800">
                <a:latin typeface="Arial"/>
              </a:rPr>
              <a:t>Segundo nível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PT" sz="2400">
                <a:latin typeface="Arial"/>
              </a:rPr>
              <a:t>Terceiro nível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PT" sz="2000">
                <a:latin typeface="Arial"/>
              </a:rPr>
              <a:t>Quarto nível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Quinto nível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Sexto nível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PT" sz="2000">
                <a:latin typeface="Arial"/>
              </a:rPr>
              <a:t>Sétimo nível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14080" y="1053000"/>
            <a:ext cx="8269560" cy="52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r>
              <a:rPr lang="pt-PT" sz="1400" strike="noStrike">
                <a:latin typeface="Arial"/>
              </a:rPr>
              <a:t>Conclusões:</a:t>
            </a:r>
            <a:endParaRPr/>
          </a:p>
          <a:p>
            <a:r>
              <a:rPr lang="pt-PT" sz="1400" strike="noStrike">
                <a:latin typeface="Arial"/>
              </a:rPr>
              <a:t>O “Mercado Cardiovascular” está bastante volátil, muito instável, a pressão junto dos médicos por parte das</a:t>
            </a:r>
            <a:endParaRPr/>
          </a:p>
          <a:p>
            <a:r>
              <a:rPr lang="pt-PT" sz="1400" strike="noStrike">
                <a:latin typeface="Arial"/>
              </a:rPr>
              <a:t>Entidades Gestoras para a prescrição de MG por motivos de custos e a pressão também exercida para a</a:t>
            </a:r>
            <a:endParaRPr/>
          </a:p>
          <a:p>
            <a:r>
              <a:rPr lang="pt-PT" sz="1400" strike="noStrike">
                <a:latin typeface="Arial"/>
              </a:rPr>
              <a:t>prescrição por DCI torna o nossa missão ainda mais importante junto dos médicos.</a:t>
            </a:r>
            <a:endParaRPr/>
          </a:p>
          <a:p>
            <a:r>
              <a:rPr lang="pt-PT" sz="1400" strike="noStrike">
                <a:latin typeface="Arial"/>
              </a:rPr>
              <a:t>Em todas as Entrevistas Médicas reforço o facto do médico facilmente poder optar por receitar a marca,</a:t>
            </a:r>
            <a:endParaRPr/>
          </a:p>
          <a:p>
            <a:r>
              <a:rPr lang="pt-PT" sz="1400" strike="noStrike">
                <a:latin typeface="Arial"/>
              </a:rPr>
              <a:t>pois está apenas à distância de um click e dessa forma o médico também agiliza o processo de prescrição,</a:t>
            </a:r>
            <a:endParaRPr/>
          </a:p>
          <a:p>
            <a:r>
              <a:rPr lang="pt-PT" sz="1400" strike="noStrike">
                <a:latin typeface="Arial"/>
              </a:rPr>
              <a:t>Deverão ser eles os principais intervenientes no acto da prescrição e, na minha opinião, devemos cada vez mais</a:t>
            </a:r>
            <a:endParaRPr/>
          </a:p>
          <a:p>
            <a:r>
              <a:rPr lang="pt-PT" sz="1400" strike="noStrike">
                <a:latin typeface="Arial"/>
              </a:rPr>
              <a:t>apelar ao papel soberano que o médico tem.</a:t>
            </a:r>
            <a:endParaRPr/>
          </a:p>
          <a:p>
            <a:r>
              <a:rPr lang="pt-PT" sz="1400" strike="noStrike">
                <a:latin typeface="Arial"/>
              </a:rPr>
              <a:t>É uma realidade que, apesar de dedicar também algum tempo do meu trabalho às farmácias,</a:t>
            </a:r>
            <a:endParaRPr/>
          </a:p>
          <a:p>
            <a:r>
              <a:rPr lang="pt-PT" sz="1400" strike="noStrike">
                <a:latin typeface="Arial"/>
              </a:rPr>
              <a:t>não é apenas por uma questão de simpatia que quando aparece uma receita por DCI que o farmacêutico decide</a:t>
            </a:r>
            <a:endParaRPr/>
          </a:p>
          <a:p>
            <a:r>
              <a:rPr lang="pt-PT" sz="1400" strike="noStrike">
                <a:latin typeface="Arial"/>
              </a:rPr>
              <a:t>pela marca A ou B. Existem outras motivações...</a:t>
            </a:r>
            <a:endParaRPr/>
          </a:p>
          <a:p>
            <a:endParaRPr/>
          </a:p>
          <a:p>
            <a:r>
              <a:rPr lang="pt-PT" sz="1400" strike="noStrike">
                <a:latin typeface="Arial"/>
              </a:rPr>
              <a:t>TEMOS UM LONGO CAMINHO PELA FRENTE, NÃO É UM CAMINHO FÁCIL.....</a:t>
            </a:r>
            <a:endParaRPr/>
          </a:p>
          <a:p>
            <a:r>
              <a:rPr lang="pt-PT" sz="1400" strike="noStrike">
                <a:latin typeface="Arial"/>
              </a:rPr>
              <a:t>…</a:t>
            </a:r>
            <a:r>
              <a:rPr lang="pt-PT" sz="1400" strike="noStrike">
                <a:latin typeface="Arial"/>
              </a:rPr>
              <a:t>...........MAS TAMBÉM SE FOSSE FÁCIL NÃO ERA PARA NÓS!</a:t>
            </a:r>
            <a:endParaRPr/>
          </a:p>
          <a:p>
            <a:endParaRPr/>
          </a:p>
          <a:p>
            <a:r>
              <a:rPr lang="pt-PT" sz="1400" strike="noStrike">
                <a:latin typeface="Arial"/>
              </a:rPr>
              <a:t>SEMPRE DE PEITO FEITO!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