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5"/>
  </p:notesMasterIdLst>
  <p:sldIdLst>
    <p:sldId id="256" r:id="rId4"/>
  </p:sldIdLst>
  <p:sldSz cx="43891200" cy="21945600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sz="2100" kern="1200">
        <a:solidFill>
          <a:schemeClr val="bg1"/>
        </a:solidFill>
        <a:latin typeface="Arial Narrow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CC00"/>
    <a:srgbClr val="6699FF"/>
    <a:srgbClr val="577FFF"/>
    <a:srgbClr val="FF6600"/>
    <a:srgbClr val="0000FF"/>
    <a:srgbClr val="33CC33"/>
    <a:srgbClr val="3366FF"/>
    <a:srgbClr val="30B27D"/>
    <a:srgbClr val="24A87F"/>
    <a:srgbClr val="FF74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8466" y="1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nkmad\Downloads\posters\table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nkmad\Downloads\posters\table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1"/>
                </a:solidFill>
              </a:rPr>
              <a:t>International</a:t>
            </a:r>
            <a:r>
              <a:rPr lang="en-US" sz="1800" baseline="0" dirty="0">
                <a:solidFill>
                  <a:schemeClr val="tx1"/>
                </a:solidFill>
              </a:rPr>
              <a:t> breastfeeding trends among infants younger than 6 months for 1995 and 2010</a:t>
            </a:r>
            <a:endParaRPr lang="en-US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778229334236449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West &amp; Central Africa</c:v>
                </c:pt>
                <c:pt idx="1">
                  <c:v>East Asia &amp; Pacific</c:v>
                </c:pt>
                <c:pt idx="2">
                  <c:v>South Asia</c:v>
                </c:pt>
                <c:pt idx="3">
                  <c:v>Eastern &amp; Southern Africa</c:v>
                </c:pt>
                <c:pt idx="4">
                  <c:v>Africa</c:v>
                </c:pt>
                <c:pt idx="5">
                  <c:v>Asia</c:v>
                </c:pt>
                <c:pt idx="6">
                  <c:v>Developing Countries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</c:v>
                </c:pt>
                <c:pt idx="1">
                  <c:v>31</c:v>
                </c:pt>
                <c:pt idx="2">
                  <c:v>40</c:v>
                </c:pt>
                <c:pt idx="3">
                  <c:v>35</c:v>
                </c:pt>
                <c:pt idx="4">
                  <c:v>22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West &amp; Central Africa</c:v>
                </c:pt>
                <c:pt idx="1">
                  <c:v>East Asia &amp; Pacific</c:v>
                </c:pt>
                <c:pt idx="2">
                  <c:v>South Asia</c:v>
                </c:pt>
                <c:pt idx="3">
                  <c:v>Eastern &amp; Southern Africa</c:v>
                </c:pt>
                <c:pt idx="4">
                  <c:v>Africa</c:v>
                </c:pt>
                <c:pt idx="5">
                  <c:v>Asia</c:v>
                </c:pt>
                <c:pt idx="6">
                  <c:v>Developing Countries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28</c:v>
                </c:pt>
                <c:pt idx="1">
                  <c:v>29</c:v>
                </c:pt>
                <c:pt idx="2">
                  <c:v>45</c:v>
                </c:pt>
                <c:pt idx="3">
                  <c:v>47</c:v>
                </c:pt>
                <c:pt idx="4">
                  <c:v>35</c:v>
                </c:pt>
                <c:pt idx="5">
                  <c:v>41</c:v>
                </c:pt>
                <c:pt idx="6">
                  <c:v>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West &amp; Central Africa</c:v>
                </c:pt>
                <c:pt idx="1">
                  <c:v>East Asia &amp; Pacific</c:v>
                </c:pt>
                <c:pt idx="2">
                  <c:v>South Asia</c:v>
                </c:pt>
                <c:pt idx="3">
                  <c:v>Eastern &amp; Southern Africa</c:v>
                </c:pt>
                <c:pt idx="4">
                  <c:v>Africa</c:v>
                </c:pt>
                <c:pt idx="5">
                  <c:v>Asia</c:v>
                </c:pt>
                <c:pt idx="6">
                  <c:v>Developing Countries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gapWidth val="126"/>
        <c:overlap val="-25"/>
        <c:axId val="68558208"/>
        <c:axId val="68609152"/>
      </c:barChart>
      <c:catAx>
        <c:axId val="685582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609152"/>
        <c:crosses val="autoZero"/>
        <c:auto val="1"/>
        <c:lblAlgn val="ctr"/>
        <c:lblOffset val="100"/>
      </c:catAx>
      <c:valAx>
        <c:axId val="68609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0" i="0" baseline="0" dirty="0" smtClean="0"/>
                  <a:t>Percentage </a:t>
                </a:r>
                <a:r>
                  <a:rPr lang="en-US" sz="1400" b="0" i="0" baseline="0" dirty="0" smtClean="0"/>
                  <a:t>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6.2724017656070165E-3"/>
              <c:y val="0.22397690288713928"/>
            </c:manualLayout>
          </c:layout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5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39373471024899337"/>
          <c:y val="0.91363700787401569"/>
          <c:w val="0.21880285779514466"/>
          <c:h val="8.636299212598426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1"/>
                </a:solidFill>
              </a:rPr>
              <a:t>US national breastfeeding</a:t>
            </a:r>
            <a:r>
              <a:rPr lang="en-US" sz="1800" baseline="0" dirty="0">
                <a:solidFill>
                  <a:schemeClr val="tx1"/>
                </a:solidFill>
              </a:rPr>
              <a:t> trends for 2013 and 2014</a:t>
            </a:r>
            <a:endParaRPr lang="en-US" sz="1800" dirty="0">
              <a:solidFill>
                <a:schemeClr val="tx1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Exclusive breastfeeding at 3 months</c:v>
                </c:pt>
                <c:pt idx="1">
                  <c:v>Breastfeeding at 6 months</c:v>
                </c:pt>
                <c:pt idx="2">
                  <c:v>Exclusive breastfeeding at 6 months</c:v>
                </c:pt>
                <c:pt idx="3">
                  <c:v>Breastfeeding at 12 months</c:v>
                </c:pt>
                <c:pt idx="4">
                  <c:v>Ever breastfed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37.700000000000003</c:v>
                </c:pt>
                <c:pt idx="1">
                  <c:v>49</c:v>
                </c:pt>
                <c:pt idx="2">
                  <c:v>16.399999999999999</c:v>
                </c:pt>
                <c:pt idx="3">
                  <c:v>27</c:v>
                </c:pt>
                <c:pt idx="4">
                  <c:v>76.5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Exclusive breastfeeding at 3 months</c:v>
                </c:pt>
                <c:pt idx="1">
                  <c:v>Breastfeeding at 6 months</c:v>
                </c:pt>
                <c:pt idx="2">
                  <c:v>Exclusive breastfeeding at 6 months</c:v>
                </c:pt>
                <c:pt idx="3">
                  <c:v>Breastfeeding at 12 months</c:v>
                </c:pt>
                <c:pt idx="4">
                  <c:v>Ever breastfed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40.700000000000003</c:v>
                </c:pt>
                <c:pt idx="1">
                  <c:v>49.4</c:v>
                </c:pt>
                <c:pt idx="2">
                  <c:v>18.8</c:v>
                </c:pt>
                <c:pt idx="3">
                  <c:v>26.7</c:v>
                </c:pt>
                <c:pt idx="4">
                  <c:v>79.2</c:v>
                </c:pt>
              </c:numCache>
            </c:numRef>
          </c:val>
        </c:ser>
        <c:dLbls>
          <c:showVal val="1"/>
        </c:dLbls>
        <c:gapWidth val="230"/>
        <c:overlap val="-61"/>
        <c:axId val="69110784"/>
        <c:axId val="69124864"/>
      </c:barChart>
      <c:catAx>
        <c:axId val="69110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24864"/>
        <c:crosses val="autoZero"/>
        <c:auto val="1"/>
        <c:lblAlgn val="ctr"/>
        <c:lblOffset val="100"/>
      </c:catAx>
      <c:valAx>
        <c:axId val="691248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0" dirty="0">
                    <a:solidFill>
                      <a:schemeClr val="bg2">
                        <a:lumMod val="25000"/>
                      </a:schemeClr>
                    </a:solidFill>
                  </a:rPr>
                  <a:t>Percentage </a:t>
                </a:r>
                <a:r>
                  <a:rPr lang="en-US" sz="1400" b="0" dirty="0">
                    <a:solidFill>
                      <a:schemeClr val="bg2">
                        <a:lumMod val="25000"/>
                      </a:schemeClr>
                    </a:solidFill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9.4339622641509448E-3"/>
              <c:y val="0.21927690288713919"/>
            </c:manualLayout>
          </c:layout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1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39659300252562768"/>
          <c:y val="0.91363700787401569"/>
          <c:w val="0.21939261130094589"/>
          <c:h val="8.6362992125984264E-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tx1"/>
                </a:solidFill>
              </a:rPr>
              <a:t>Child's</a:t>
            </a:r>
            <a:r>
              <a:rPr lang="en-US" sz="1600" baseline="0" dirty="0">
                <a:solidFill>
                  <a:schemeClr val="tx1"/>
                </a:solidFill>
              </a:rPr>
              <a:t> Age</a:t>
            </a:r>
            <a:endParaRPr lang="en-US" sz="16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6290051483949137"/>
          <c:y val="4.7426254352852582E-2"/>
        </c:manualLayout>
      </c:layout>
      <c:spPr>
        <a:noFill/>
        <a:ln>
          <a:noFill/>
        </a:ln>
        <a:effectLst/>
      </c:spPr>
    </c:title>
    <c:view3D>
      <c:rotX val="10"/>
      <c:rotY val="10"/>
      <c:perspective val="1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408195681175956E-2"/>
          <c:y val="0.16660899169418156"/>
          <c:w val="0.91359180431882459"/>
          <c:h val="0.59027620147516957"/>
        </c:manualLayout>
      </c:layout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 Caries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&lt;23</c:v>
                </c:pt>
                <c:pt idx="1">
                  <c:v>24-35</c:v>
                </c:pt>
                <c:pt idx="2">
                  <c:v>&gt;36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</c:v>
                </c:pt>
                <c:pt idx="1">
                  <c:v>54</c:v>
                </c:pt>
                <c:pt idx="2">
                  <c:v>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Prolonged with Caries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p3d/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2.3148148148148147E-3"/>
                  <c:y val="7.9365079365079413E-3"/>
                </c:manualLayout>
              </c:layout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&lt;23</c:v>
                </c:pt>
                <c:pt idx="1">
                  <c:v>24-35</c:v>
                </c:pt>
                <c:pt idx="2">
                  <c:v>&gt;36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Discontinued with Caries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8518518518518583E-2"/>
                  <c:y val="-5.158730158730157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936507936507941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&lt;23</c:v>
                </c:pt>
                <c:pt idx="1">
                  <c:v>24-35</c:v>
                </c:pt>
                <c:pt idx="2">
                  <c:v>&gt;36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16</c:v>
                </c:pt>
                <c:pt idx="2">
                  <c:v>48</c:v>
                </c:pt>
              </c:numCache>
            </c:numRef>
          </c:val>
        </c:ser>
        <c:dLbls>
          <c:showVal val="1"/>
        </c:dLbls>
        <c:gapWidth val="219"/>
        <c:shape val="box"/>
        <c:axId val="69051520"/>
        <c:axId val="69053056"/>
        <c:axId val="0"/>
      </c:bar3DChart>
      <c:catAx>
        <c:axId val="69051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53056"/>
        <c:crosses val="autoZero"/>
        <c:auto val="1"/>
        <c:lblAlgn val="ctr"/>
        <c:lblOffset val="100"/>
      </c:catAx>
      <c:valAx>
        <c:axId val="69053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5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b="0" dirty="0" smtClean="0"/>
              <a:t>Visible</a:t>
            </a:r>
            <a:r>
              <a:rPr lang="en-US" sz="1600" b="0" baseline="0" dirty="0" smtClean="0"/>
              <a:t> </a:t>
            </a:r>
            <a:r>
              <a:rPr lang="en-US" sz="1600" b="0" baseline="0" dirty="0"/>
              <a:t>Plaque Index</a:t>
            </a:r>
            <a:endParaRPr lang="en-US" sz="1600" b="0" dirty="0"/>
          </a:p>
        </c:rich>
      </c:tx>
      <c:layout>
        <c:manualLayout>
          <c:xMode val="edge"/>
          <c:yMode val="edge"/>
          <c:x val="0.28513188976377951"/>
          <c:y val="4.4444444444444467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 Caries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&lt;15%</c:v>
                </c:pt>
                <c:pt idx="1">
                  <c:v>&gt;15%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</c:v>
                </c:pt>
                <c:pt idx="1">
                  <c:v>108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Prolonged with Caries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layout>
                <c:manualLayout>
                  <c:x val="0"/>
                  <c:y val="3.9682539682539715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&lt;15%</c:v>
                </c:pt>
                <c:pt idx="1">
                  <c:v>&gt;15%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Discontinued with Caries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0"/>
                  <c:y val="-7.9365079365079413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&lt;15%</c:v>
                </c:pt>
                <c:pt idx="1">
                  <c:v>&gt;15%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</c:v>
                </c:pt>
                <c:pt idx="1">
                  <c:v>51</c:v>
                </c:pt>
              </c:numCache>
            </c:numRef>
          </c:val>
        </c:ser>
        <c:dLbls>
          <c:showVal val="1"/>
        </c:dLbls>
        <c:shape val="box"/>
        <c:axId val="69175168"/>
        <c:axId val="69176704"/>
        <c:axId val="0"/>
      </c:bar3DChart>
      <c:catAx>
        <c:axId val="69175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9176704"/>
        <c:crosses val="autoZero"/>
        <c:auto val="1"/>
        <c:lblAlgn val="ctr"/>
        <c:lblOffset val="100"/>
      </c:catAx>
      <c:valAx>
        <c:axId val="69176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17516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b="0" dirty="0"/>
              <a:t>Daily</a:t>
            </a:r>
            <a:r>
              <a:rPr lang="en-US" sz="1600" b="0" baseline="0" dirty="0"/>
              <a:t> Sucrose Consumption Between Meals</a:t>
            </a:r>
            <a:endParaRPr lang="en-US" sz="1600" b="0" dirty="0"/>
          </a:p>
        </c:rich>
      </c:tx>
      <c:layout>
        <c:manualLayout>
          <c:xMode val="edge"/>
          <c:yMode val="edge"/>
          <c:x val="0.24818647669041374"/>
          <c:y val="0.1660861142357205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261031121109861"/>
          <c:y val="0.29884483189601313"/>
          <c:w val="0.8394841894763152"/>
          <c:h val="0.59778246469191332"/>
        </c:manualLayout>
      </c:layout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 Caries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 or More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36</c:v>
                </c:pt>
                <c:pt idx="2">
                  <c:v>49</c:v>
                </c:pt>
                <c:pt idx="3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Prolonged with Caries</c:v>
                </c:pt>
              </c:strCache>
            </c:strRef>
          </c:tx>
          <c:spPr>
            <a:solidFill>
              <a:srgbClr val="FF6600"/>
            </a:solidFill>
          </c:spP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 or More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Discontinued with Caries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 or More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23</c:v>
                </c:pt>
                <c:pt idx="3">
                  <c:v>31</c:v>
                </c:pt>
              </c:numCache>
            </c:numRef>
          </c:val>
        </c:ser>
        <c:dLbls>
          <c:showVal val="1"/>
        </c:dLbls>
        <c:gapWidth val="75"/>
        <c:shape val="box"/>
        <c:axId val="69646208"/>
        <c:axId val="69647744"/>
        <c:axId val="0"/>
      </c:bar3DChart>
      <c:catAx>
        <c:axId val="6964620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9647744"/>
        <c:crosses val="autoZero"/>
        <c:auto val="1"/>
        <c:lblAlgn val="ctr"/>
        <c:lblOffset val="100"/>
      </c:catAx>
      <c:valAx>
        <c:axId val="696477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9646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8412698412698435E-2"/>
          <c:y val="1.6260167806212114E-3"/>
          <c:w val="0.9"/>
          <c:h val="0.10281308586426695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</a:rPr>
              <a:t>Nocturnal Bottle</a:t>
            </a:r>
            <a:r>
              <a:rPr lang="en-US" sz="1600" baseline="0">
                <a:solidFill>
                  <a:schemeClr val="tx1"/>
                </a:solidFill>
              </a:rPr>
              <a:t> Feeding with Infant Formula</a:t>
            </a:r>
            <a:endParaRPr lang="en-US" sz="1600">
              <a:solidFill>
                <a:schemeClr val="tx1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 Caries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2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121</c:v>
                </c:pt>
                <c:pt idx="1">
                  <c:v>39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Prolonged with Caries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p3d/>
          </c:spPr>
          <c:dLbls>
            <c:dLbl>
              <c:idx val="1"/>
              <c:layout>
                <c:manualLayout>
                  <c:x val="-2.3148148148148147E-3"/>
                  <c:y val="0"/>
                </c:manualLayout>
              </c:layout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2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Discontinued with Careis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1"/>
              <c:layout>
                <c:manualLayout>
                  <c:x val="4.629629629629632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2592592592592744E-3"/>
                  <c:y val="3.637524116577157E-17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0</c:v>
                </c:pt>
                <c:pt idx="1">
                  <c:v>1</c:v>
                </c:pt>
                <c:pt idx="2">
                  <c:v>2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56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</c:ser>
        <c:dLbls>
          <c:showVal val="1"/>
        </c:dLbls>
        <c:shape val="box"/>
        <c:axId val="70524928"/>
        <c:axId val="70526464"/>
        <c:axId val="0"/>
      </c:bar3DChart>
      <c:catAx>
        <c:axId val="705249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26464"/>
        <c:crosses val="autoZero"/>
        <c:auto val="1"/>
        <c:lblAlgn val="ctr"/>
        <c:lblOffset val="100"/>
      </c:catAx>
      <c:valAx>
        <c:axId val="7052646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2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Caries Per Type of Feeding</a:t>
            </a:r>
          </a:p>
        </c:rich>
      </c:tx>
      <c:layout>
        <c:manualLayout>
          <c:xMode val="edge"/>
          <c:yMode val="edge"/>
          <c:x val="0.1293086280881556"/>
          <c:y val="0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0814540180805038"/>
          <c:y val="0.15319444444444469"/>
          <c:w val="0.6700998745746316"/>
          <c:h val="0.67145778652668464"/>
        </c:manualLayout>
      </c:layout>
      <c:barChart>
        <c:barDir val="col"/>
        <c:grouping val="clustered"/>
        <c:ser>
          <c:idx val="1"/>
          <c:order val="0"/>
          <c:tx>
            <c:strRef>
              <c:f>ECC!$C$27</c:f>
              <c:strCache>
                <c:ptCount val="1"/>
                <c:pt idx="0">
                  <c:v>Breast Milk Only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aseline="0" dirty="0" smtClean="0"/>
                      <a:t>51</a:t>
                    </a:r>
                    <a:r>
                      <a:rPr lang="en-US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  <c:showSerName val="1"/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ECC!$D$25</c:f>
              <c:strCache>
                <c:ptCount val="1"/>
                <c:pt idx="0">
                  <c:v>Caries</c:v>
                </c:pt>
              </c:strCache>
            </c:strRef>
          </c:cat>
          <c:val>
            <c:numRef>
              <c:f>ECC!$D$27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ser>
          <c:idx val="0"/>
          <c:order val="1"/>
          <c:tx>
            <c:strRef>
              <c:f>ECC!$C$26</c:f>
              <c:strCache>
                <c:ptCount val="1"/>
                <c:pt idx="0">
                  <c:v>Formula Milk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aseline="0" dirty="0" smtClean="0"/>
                      <a:t>48</a:t>
                    </a:r>
                    <a:r>
                      <a:rPr lang="en-US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  <c:showSerName val="1"/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ECC!$D$25</c:f>
              <c:strCache>
                <c:ptCount val="1"/>
                <c:pt idx="0">
                  <c:v>Caries</c:v>
                </c:pt>
              </c:strCache>
            </c:strRef>
          </c:cat>
          <c:val>
            <c:numRef>
              <c:f>ECC!$D$26</c:f>
              <c:numCache>
                <c:formatCode>0%</c:formatCode>
                <c:ptCount val="1"/>
                <c:pt idx="0">
                  <c:v>0.48000000000000009</c:v>
                </c:pt>
              </c:numCache>
            </c:numRef>
          </c:val>
        </c:ser>
        <c:axId val="70588288"/>
        <c:axId val="70589824"/>
      </c:barChart>
      <c:catAx>
        <c:axId val="7058828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0589824"/>
        <c:crosses val="autoZero"/>
        <c:auto val="1"/>
        <c:lblAlgn val="ctr"/>
        <c:lblOffset val="100"/>
      </c:catAx>
      <c:valAx>
        <c:axId val="70589824"/>
        <c:scaling>
          <c:orientation val="minMax"/>
          <c:max val="0.55000000000000004"/>
          <c:min val="0.4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solidFill>
              <a:schemeClr val="bg2">
                <a:lumMod val="60000"/>
                <a:lumOff val="4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88288"/>
        <c:crosses val="autoZero"/>
        <c:crossBetween val="between"/>
        <c:majorUnit val="2.0000000000000011E-2"/>
        <c:minorUnit val="1.0000000000000005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19155938840984E-2"/>
          <c:y val="0.88535695538057768"/>
          <c:w val="0.84025149295362489"/>
          <c:h val="0.1059033245844269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Sugar</a:t>
            </a:r>
            <a:r>
              <a:rPr lang="en-US" sz="2000" b="0" baseline="0" dirty="0">
                <a:solidFill>
                  <a:schemeClr val="tx1"/>
                </a:solidFill>
              </a:rPr>
              <a:t> Added to Formula</a:t>
            </a:r>
            <a:endParaRPr lang="en-US" sz="20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6240907386576683"/>
          <c:y val="8.5034013605442228E-4"/>
        </c:manualLayout>
      </c:layout>
    </c:title>
    <c:plotArea>
      <c:layout>
        <c:manualLayout>
          <c:layoutTarget val="inner"/>
          <c:xMode val="edge"/>
          <c:yMode val="edge"/>
          <c:x val="0.23995633088967339"/>
          <c:y val="0.19307365834589821"/>
          <c:w val="0.70197252182443359"/>
          <c:h val="0.59554783045736281"/>
        </c:manualLayout>
      </c:layout>
      <c:barChart>
        <c:barDir val="col"/>
        <c:grouping val="clustered"/>
        <c:ser>
          <c:idx val="0"/>
          <c:order val="0"/>
          <c:tx>
            <c:strRef>
              <c:f>ECC!$C$31</c:f>
              <c:strCache>
                <c:ptCount val="1"/>
                <c:pt idx="0">
                  <c:v>Before 1 year old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Val val="1"/>
          </c:dLbls>
          <c:cat>
            <c:strRef>
              <c:f>ECC!$D$30</c:f>
              <c:strCache>
                <c:ptCount val="1"/>
                <c:pt idx="0">
                  <c:v>Caries</c:v>
                </c:pt>
              </c:strCache>
            </c:strRef>
          </c:cat>
          <c:val>
            <c:numRef>
              <c:f>ECC!$D$31</c:f>
              <c:numCache>
                <c:formatCode>0%</c:formatCode>
                <c:ptCount val="1"/>
                <c:pt idx="0">
                  <c:v>0.86000000000000021</c:v>
                </c:pt>
              </c:numCache>
            </c:numRef>
          </c:val>
        </c:ser>
        <c:ser>
          <c:idx val="1"/>
          <c:order val="1"/>
          <c:tx>
            <c:strRef>
              <c:f>ECC!$C$32</c:f>
              <c:strCache>
                <c:ptCount val="1"/>
                <c:pt idx="0">
                  <c:v>After 1 year old</c:v>
                </c:pt>
              </c:strCache>
            </c:strRef>
          </c:tx>
          <c:spPr>
            <a:solidFill>
              <a:srgbClr val="FF6600"/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Val val="1"/>
          </c:dLbls>
          <c:cat>
            <c:strRef>
              <c:f>ECC!$D$30</c:f>
              <c:strCache>
                <c:ptCount val="1"/>
                <c:pt idx="0">
                  <c:v>Caries</c:v>
                </c:pt>
              </c:strCache>
            </c:strRef>
          </c:cat>
          <c:val>
            <c:numRef>
              <c:f>ECC!$D$32</c:f>
              <c:numCache>
                <c:formatCode>0%</c:formatCode>
                <c:ptCount val="1"/>
                <c:pt idx="0">
                  <c:v>0.44</c:v>
                </c:pt>
              </c:numCache>
            </c:numRef>
          </c:val>
        </c:ser>
        <c:axId val="70615808"/>
        <c:axId val="70617344"/>
      </c:barChart>
      <c:catAx>
        <c:axId val="70615808"/>
        <c:scaling>
          <c:orientation val="minMax"/>
        </c:scaling>
        <c:delete val="1"/>
        <c:axPos val="b"/>
        <c:tickLblPos val="none"/>
        <c:crossAx val="70617344"/>
        <c:crosses val="autoZero"/>
        <c:auto val="1"/>
        <c:lblAlgn val="ctr"/>
        <c:lblOffset val="100"/>
      </c:catAx>
      <c:valAx>
        <c:axId val="70617344"/>
        <c:scaling>
          <c:orientation val="minMax"/>
          <c:max val="1"/>
          <c:min val="0"/>
        </c:scaling>
        <c:axPos val="l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b="0"/>
                  <a:t>Caries</a:t>
                </a:r>
              </a:p>
            </c:rich>
          </c:tx>
          <c:layout>
            <c:manualLayout>
              <c:xMode val="edge"/>
              <c:yMode val="edge"/>
              <c:x val="2.25156408542872E-2"/>
              <c:y val="0.39122532237818097"/>
            </c:manualLayout>
          </c:layout>
        </c:title>
        <c:numFmt formatCode="0%" sourceLinked="1"/>
        <c:majorTickMark val="none"/>
        <c:tickLblPos val="nextTo"/>
        <c:spPr>
          <a:ln cap="rnd"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bg2">
                    <a:lumMod val="50000"/>
                  </a:schemeClr>
                </a:solidFill>
              </a:defRPr>
            </a:pPr>
            <a:endParaRPr lang="en-US"/>
          </a:p>
        </c:txPr>
        <c:crossAx val="7061580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7.1212035995500564E-2"/>
          <c:y val="0.8559154212866249"/>
          <c:w val="0.92727272727272703"/>
          <c:h val="8.7763779527559052E-2"/>
        </c:manualLayout>
      </c:layout>
      <c:txPr>
        <a:bodyPr/>
        <a:lstStyle/>
        <a:p>
          <a:pPr>
            <a:defRPr sz="1800">
              <a:solidFill>
                <a:schemeClr val="bg2">
                  <a:lumMod val="75000"/>
                </a:schemeClr>
              </a:solidFill>
            </a:defRPr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104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85800"/>
            <a:ext cx="6851650" cy="34226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66CFD2DB-986E-4B0F-8B89-E3920E046F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3DBC885-F58B-46DA-AF49-8A0FF44BDD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3E2BA2A-98DE-4EE9-BB35-7497314C9E89}" type="slidenum">
              <a:rPr lang="en-US" altLang="en-US" sz="1200">
                <a:solidFill>
                  <a:srgbClr val="000000"/>
                </a:solidFill>
                <a:latin typeface="Arial" charset="0"/>
              </a:rPr>
              <a:pPr algn="r" eaLnBrk="1" hangingPunct="1"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85800"/>
            <a:ext cx="6858000" cy="3429000"/>
          </a:xfrm>
          <a:solidFill>
            <a:srgbClr val="FFFFFF"/>
          </a:solidFill>
          <a:ln/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291338" y="849313"/>
            <a:ext cx="10588625" cy="1964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0" y="849313"/>
            <a:ext cx="31618238" cy="1964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025" y="5470525"/>
            <a:ext cx="37857113" cy="91297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025" y="14685963"/>
            <a:ext cx="37857113" cy="4800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3759200"/>
            <a:ext cx="4906962" cy="1770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3759200"/>
            <a:ext cx="4908550" cy="1770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463675"/>
            <a:ext cx="14157325" cy="5119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5" y="3159125"/>
            <a:ext cx="22220238" cy="1559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6583363"/>
            <a:ext cx="14157325" cy="12196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463675"/>
            <a:ext cx="14157325" cy="5119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9475" y="3159125"/>
            <a:ext cx="22220238" cy="155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6583363"/>
            <a:ext cx="14157325" cy="12196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4200" y="849313"/>
            <a:ext cx="10545763" cy="2061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849313"/>
            <a:ext cx="31488062" cy="2061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025" y="5470525"/>
            <a:ext cx="37857113" cy="91297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025" y="14685963"/>
            <a:ext cx="37857113" cy="4800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3759200"/>
            <a:ext cx="21016912" cy="1770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3050" y="3759200"/>
            <a:ext cx="21016913" cy="1770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025" y="5470525"/>
            <a:ext cx="37857113" cy="91297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025" y="14685963"/>
            <a:ext cx="37857113" cy="4800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463675"/>
            <a:ext cx="14157325" cy="5119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5" y="3159125"/>
            <a:ext cx="22220238" cy="1559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6583363"/>
            <a:ext cx="14157325" cy="12196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463675"/>
            <a:ext cx="14157325" cy="5119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9475" y="3159125"/>
            <a:ext cx="22220238" cy="155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6583363"/>
            <a:ext cx="14157325" cy="12196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4200" y="849313"/>
            <a:ext cx="10545763" cy="2061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849313"/>
            <a:ext cx="31488062" cy="2061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700" y="3759200"/>
            <a:ext cx="3660775" cy="167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3875" y="3759200"/>
            <a:ext cx="3660775" cy="167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463675"/>
            <a:ext cx="14157325" cy="5119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5" y="3159125"/>
            <a:ext cx="22220238" cy="1559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6583363"/>
            <a:ext cx="14157325" cy="12196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463675"/>
            <a:ext cx="14157325" cy="51196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9475" y="3159125"/>
            <a:ext cx="22220238" cy="155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6583363"/>
            <a:ext cx="14157325" cy="12196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B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0"/>
            <a:ext cx="43891200" cy="3200400"/>
          </a:xfrm>
          <a:prstGeom prst="rect">
            <a:avLst/>
          </a:prstGeom>
          <a:solidFill>
            <a:srgbClr val="0034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9313"/>
            <a:ext cx="41919525" cy="146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5160" tIns="32760" rIns="65160" bIns="32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0"/>
            <a:ext cx="43891200" cy="21945600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57200" y="21629688"/>
            <a:ext cx="18859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5160" tIns="32760" rIns="65160" bIns="3276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65000"/>
              </a:lnSpc>
              <a:spcBef>
                <a:spcPts val="188"/>
              </a:spcBef>
              <a:buSzPct val="100000"/>
              <a:defRPr/>
            </a:pPr>
            <a:r>
              <a:rPr lang="en-US" altLang="en-US" sz="300" b="1" smtClean="0">
                <a:solidFill>
                  <a:srgbClr val="808080"/>
                </a:solidFill>
                <a:latin typeface="Arial" panose="020B0604020202020204" pitchFamily="34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ts val="313"/>
              </a:spcBef>
              <a:buSzPct val="100000"/>
              <a:defRPr/>
            </a:pPr>
            <a:r>
              <a:rPr lang="en-US" altLang="en-US" sz="500" b="1" smtClean="0">
                <a:solidFill>
                  <a:srgbClr val="808080"/>
                </a:solidFill>
                <a:latin typeface="Arial" panose="020B0604020202020204" pitchFamily="34" charset="0"/>
              </a:rPr>
              <a:t>www.PosterPresentations.com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3759200"/>
            <a:ext cx="7473950" cy="167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25800" tIns="325800" rIns="325800" bIns="325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460375" y="3759200"/>
            <a:ext cx="8221663" cy="177085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35209163" y="3759200"/>
            <a:ext cx="8202612" cy="177085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9147175" y="3759200"/>
            <a:ext cx="8221663" cy="177085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17833975" y="3759200"/>
            <a:ext cx="8221663" cy="177085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26520775" y="3759200"/>
            <a:ext cx="8221663" cy="177085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>
            <a:off x="0" y="3200400"/>
            <a:ext cx="43891200" cy="1588"/>
          </a:xfrm>
          <a:prstGeom prst="line">
            <a:avLst/>
          </a:prstGeom>
          <a:noFill/>
          <a:ln w="101520" cap="sq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FFFFFF"/>
          </a:solidFill>
          <a:latin typeface="Arial Black" panose="020B0A04020102020204" pitchFamily="34" charset="0"/>
          <a:ea typeface="Microsoft YaHei" panose="020B0503020204020204" pitchFamily="34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FFFFFF"/>
          </a:solidFill>
          <a:latin typeface="Arial Black" panose="020B0A04020102020204" pitchFamily="34" charset="0"/>
          <a:ea typeface="Microsoft YaHei" panose="020B0503020204020204" pitchFamily="34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FFFFFF"/>
          </a:solidFill>
          <a:latin typeface="Arial Black" panose="020B0A04020102020204" pitchFamily="34" charset="0"/>
          <a:ea typeface="Microsoft YaHei" panose="020B0503020204020204" pitchFamily="34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FFFFFF"/>
          </a:solidFill>
          <a:latin typeface="Arial Black" panose="020B0A04020102020204" pitchFamily="34" charset="0"/>
          <a:ea typeface="Microsoft YaHei" panose="020B0503020204020204" pitchFamily="34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FFFFFF"/>
          </a:solidFill>
          <a:latin typeface="Arial Black" panose="020B0A04020102020204" pitchFamily="34" charset="0"/>
          <a:ea typeface="Microsoft YaHei" panose="020B0503020204020204" pitchFamily="34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FFFFFF"/>
          </a:solidFill>
          <a:latin typeface="Arial Black" panose="020B0A04020102020204" pitchFamily="34" charset="0"/>
          <a:ea typeface="Microsoft YaHei" panose="020B0503020204020204" pitchFamily="34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FFFFFF"/>
          </a:solidFill>
          <a:latin typeface="Arial Black" panose="020B0A04020102020204" pitchFamily="34" charset="0"/>
          <a:ea typeface="Microsoft YaHei" panose="020B0503020204020204" pitchFamily="34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FFFFFF"/>
          </a:solidFill>
          <a:latin typeface="Arial Black" panose="020B0A04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B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43891200" cy="320040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93738" y="3759200"/>
            <a:ext cx="9974262" cy="17708563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200400"/>
            <a:ext cx="43891200" cy="87313"/>
          </a:xfrm>
          <a:prstGeom prst="rect">
            <a:avLst/>
          </a:prstGeom>
          <a:solidFill>
            <a:srgbClr val="66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21629688"/>
            <a:ext cx="25146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5160" tIns="32760" rIns="65160" bIns="3276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65000"/>
              </a:lnSpc>
              <a:spcBef>
                <a:spcPts val="250"/>
              </a:spcBef>
              <a:buSzPct val="100000"/>
              <a:defRPr/>
            </a:pPr>
            <a:r>
              <a:rPr lang="en-US" altLang="en-US" sz="400" b="1" smtClean="0">
                <a:solidFill>
                  <a:srgbClr val="808080"/>
                </a:solidFill>
                <a:latin typeface="Arial" panose="020B0604020202020204" pitchFamily="34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ts val="438"/>
              </a:spcBef>
              <a:buSzPct val="100000"/>
              <a:defRPr/>
            </a:pPr>
            <a:r>
              <a:rPr lang="en-US" altLang="en-US" sz="700" b="1" smtClean="0">
                <a:solidFill>
                  <a:srgbClr val="808080"/>
                </a:solidFill>
                <a:latin typeface="Arial" panose="020B0604020202020204" pitchFamily="34" charset="0"/>
              </a:rPr>
              <a:t>www.PosterPresentations.com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9313"/>
            <a:ext cx="41919525" cy="146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5160" tIns="32760" rIns="65160" bIns="32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3759200"/>
            <a:ext cx="9967912" cy="17702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25800" tIns="325800" rIns="325800" bIns="325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43891200" cy="21945600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1491913" y="3759200"/>
            <a:ext cx="20764500" cy="17708563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33078738" y="3759200"/>
            <a:ext cx="9982200" cy="17708563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B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43891200" cy="320040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93738" y="3759200"/>
            <a:ext cx="42367200" cy="17708563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3200400"/>
            <a:ext cx="43891200" cy="87313"/>
          </a:xfrm>
          <a:prstGeom prst="rect">
            <a:avLst/>
          </a:prstGeom>
          <a:solidFill>
            <a:srgbClr val="66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21629688"/>
            <a:ext cx="25146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5160" tIns="32760" rIns="65160" bIns="3276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Arial Narrow" panose="020B0606020202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65000"/>
              </a:lnSpc>
              <a:spcBef>
                <a:spcPts val="250"/>
              </a:spcBef>
              <a:buSzPct val="100000"/>
              <a:defRPr/>
            </a:pPr>
            <a:r>
              <a:rPr lang="en-US" altLang="en-US" sz="400" b="1" smtClean="0">
                <a:solidFill>
                  <a:srgbClr val="808080"/>
                </a:solidFill>
                <a:latin typeface="Arial" panose="020B0604020202020204" pitchFamily="34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ts val="438"/>
              </a:spcBef>
              <a:buSzPct val="100000"/>
              <a:defRPr/>
            </a:pPr>
            <a:r>
              <a:rPr lang="en-US" altLang="en-US" sz="700" b="1" smtClean="0">
                <a:solidFill>
                  <a:srgbClr val="808080"/>
                </a:solidFill>
                <a:latin typeface="Arial" panose="020B0604020202020204" pitchFamily="34" charset="0"/>
              </a:rPr>
              <a:t>www.PosterPresentations.com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9313"/>
            <a:ext cx="41919525" cy="146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5160" tIns="32760" rIns="65160" bIns="32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3759200"/>
            <a:ext cx="42186225" cy="17702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25800" tIns="325800" rIns="325800" bIns="325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0"/>
            <a:ext cx="43891200" cy="21945600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00">
          <a:solidFill>
            <a:srgbClr val="000000"/>
          </a:solidFill>
          <a:latin typeface="Arial Black" panose="020B0A040201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7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image" Target="../media/image6.png"/><Relationship Id="rId18" Type="http://schemas.openxmlformats.org/officeDocument/2006/relationships/chart" Target="../charts/chart8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image" Target="../media/image5.png"/><Relationship Id="rId17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11" Type="http://schemas.openxmlformats.org/officeDocument/2006/relationships/image" Target="../media/image4.png"/><Relationship Id="rId5" Type="http://schemas.openxmlformats.org/officeDocument/2006/relationships/chart" Target="../charts/chart3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19" Type="http://schemas.openxmlformats.org/officeDocument/2006/relationships/image" Target="../media/image9.jpeg"/><Relationship Id="rId4" Type="http://schemas.openxmlformats.org/officeDocument/2006/relationships/chart" Target="../charts/chart2.xm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Chart 62"/>
          <p:cNvGraphicFramePr/>
          <p:nvPr/>
        </p:nvGraphicFramePr>
        <p:xfrm>
          <a:off x="533400" y="17373600"/>
          <a:ext cx="809897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2" name="Chart 61"/>
          <p:cNvGraphicFramePr/>
          <p:nvPr/>
        </p:nvGraphicFramePr>
        <p:xfrm>
          <a:off x="533400" y="13106400"/>
          <a:ext cx="8077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hart 59"/>
          <p:cNvGraphicFramePr/>
          <p:nvPr/>
        </p:nvGraphicFramePr>
        <p:xfrm>
          <a:off x="9067800" y="15087600"/>
          <a:ext cx="3962400" cy="3213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9" name="Chart 58"/>
          <p:cNvGraphicFramePr/>
          <p:nvPr/>
        </p:nvGraphicFramePr>
        <p:xfrm>
          <a:off x="12877800" y="14859000"/>
          <a:ext cx="4572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Chart 55"/>
          <p:cNvGraphicFramePr/>
          <p:nvPr/>
        </p:nvGraphicFramePr>
        <p:xfrm>
          <a:off x="9144000" y="11658600"/>
          <a:ext cx="8001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1" name="Chart 60"/>
          <p:cNvGraphicFramePr/>
          <p:nvPr/>
        </p:nvGraphicFramePr>
        <p:xfrm>
          <a:off x="9372600" y="18211800"/>
          <a:ext cx="7772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67" name="Chart 66"/>
          <p:cNvGraphicFramePr/>
          <p:nvPr/>
        </p:nvGraphicFramePr>
        <p:xfrm>
          <a:off x="26365200" y="10591800"/>
          <a:ext cx="441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69" name="Chart 68"/>
          <p:cNvGraphicFramePr/>
          <p:nvPr/>
        </p:nvGraphicFramePr>
        <p:xfrm>
          <a:off x="30480000" y="10591800"/>
          <a:ext cx="4267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26517600" y="9829800"/>
            <a:ext cx="8229600" cy="554038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square" lIns="65160" tIns="32760" rIns="65160" bIns="32760">
            <a:spAutoFit/>
          </a:bodyPr>
          <a:lstStyle/>
          <a:p>
            <a:pPr algn="ctr"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>
                <a:solidFill>
                  <a:srgbClr val="F8F8F8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65138" y="12374563"/>
            <a:ext cx="8223250" cy="554037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lIns="65160" tIns="32760" rIns="65160" bIns="32760">
            <a:spAutoFit/>
          </a:bodyPr>
          <a:lstStyle/>
          <a:p>
            <a:pPr algn="ctr"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dirty="0">
                <a:solidFill>
                  <a:srgbClr val="F8F8F8"/>
                </a:solidFill>
                <a:latin typeface="Calibri" pitchFamily="34" charset="0"/>
              </a:rPr>
              <a:t>World Stats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9144000" y="10972800"/>
            <a:ext cx="8229600" cy="554038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square" lIns="65160" tIns="32760" rIns="65160" bIns="32760">
            <a:spAutoFit/>
          </a:bodyPr>
          <a:lstStyle/>
          <a:p>
            <a:pPr algn="ctr">
              <a:spcBef>
                <a:spcPts val="2000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>
                <a:solidFill>
                  <a:srgbClr val="FFFFFF"/>
                </a:solidFill>
                <a:latin typeface="Calibri" pitchFamily="34" charset="0"/>
              </a:rPr>
              <a:t>Results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8163</TotalTime>
  <Words>521</Words>
  <Application>Microsoft Office PowerPoint</Application>
  <PresentationFormat>Custom</PresentationFormat>
  <Paragraphs>137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Office Theme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96x48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instimage</cp:lastModifiedBy>
  <cp:revision>230</cp:revision>
  <cp:lastPrinted>1601-01-01T00:00:00Z</cp:lastPrinted>
  <dcterms:created xsi:type="dcterms:W3CDTF">2005-05-18T01:24:28Z</dcterms:created>
  <dcterms:modified xsi:type="dcterms:W3CDTF">2014-11-13T22:08:55Z</dcterms:modified>
</cp:coreProperties>
</file>