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tags/tag2.xml" ContentType="application/vnd.openxmlformats-officedocument.presentationml.tags+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78" r:id="rId2"/>
    <p:sldId id="274" r:id="rId3"/>
    <p:sldId id="272" r:id="rId4"/>
    <p:sldId id="273" r:id="rId5"/>
    <p:sldId id="280" r:id="rId6"/>
    <p:sldId id="262" r:id="rId7"/>
    <p:sldId id="265" r:id="rId8"/>
    <p:sldId id="266" r:id="rId9"/>
    <p:sldId id="267" r:id="rId10"/>
    <p:sldId id="285" r:id="rId11"/>
  </p:sldIdLst>
  <p:sldSz cx="9144000" cy="6858000" type="screen4x3"/>
  <p:notesSz cx="7010400" cy="9296400"/>
  <p:photoAlbum layout="1pic"/>
  <p:custDataLst>
    <p:tags r:id="rId1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5" autoAdjust="0"/>
    <p:restoredTop sz="86188" autoAdjust="0"/>
  </p:normalViewPr>
  <p:slideViewPr>
    <p:cSldViewPr>
      <p:cViewPr>
        <p:scale>
          <a:sx n="60" d="100"/>
          <a:sy n="60" d="100"/>
        </p:scale>
        <p:origin x="-102" y="-750"/>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1302"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13619EDD-314E-47EC-AEC3-52BAD2E46536}" type="datetimeFigureOut">
              <a:rPr lang="en-US"/>
              <a:pPr>
                <a:defRPr/>
              </a:pPr>
              <a:t>12/9/2014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B86E96A8-E0FC-4AF9-8227-52387E6CE39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239794B-8187-4E97-8102-1BD427E710E0}" type="datetimeFigureOut">
              <a:rPr lang="en-US"/>
              <a:pPr>
                <a:defRPr/>
              </a:pPr>
              <a:t>12/9/2014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D587977-4938-46FC-B0AE-1CC4E1C00E4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34D8AB-D0A4-487B-AB7F-F8025801ED0D}"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a:r>
              <a:rPr lang="en-US" b="1" smtClean="0">
                <a:ea typeface="ＭＳ Ｐゴシック" pitchFamily="34" charset="-128"/>
              </a:rPr>
              <a:t>What exactly</a:t>
            </a:r>
            <a:r>
              <a:rPr lang="en-US" b="1" i="1" smtClean="0">
                <a:ea typeface="ＭＳ Ｐゴシック" pitchFamily="34" charset="-128"/>
              </a:rPr>
              <a:t> is </a:t>
            </a:r>
            <a:r>
              <a:rPr lang="en-US" b="1" smtClean="0">
                <a:ea typeface="ＭＳ Ｐゴシック" pitchFamily="34" charset="-128"/>
              </a:rPr>
              <a:t>electronic circuit protection? </a:t>
            </a:r>
            <a:r>
              <a:rPr lang="en-US" smtClean="0">
                <a:ea typeface="ＭＳ Ｐゴシック" pitchFamily="34" charset="-128"/>
              </a:rPr>
              <a:t>Circuit protection components are vital elements in applications from consumer electronics and telecom circuits, to automobiles and industrial equipment. They protect sensitive electronic devices and business assets against harm caused over-currents, over-voltages, electrostatic discharge (ESD), lighting surges,  and other electrically harmful occurrences.</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72EDAA-DD2B-45D1-8030-380E222588F8}"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Circuit protection components are vital in a broad range of electrical and electronic design applications because they protect people, electronic devices, and business assets (equipment, buildings) from harm.</a:t>
            </a:r>
            <a:endParaRPr lang="en-US"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478F8F-4E2E-44A7-9C22-7D667F403503}"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defTabSz="912937">
              <a:defRPr/>
            </a:pPr>
            <a:r>
              <a:rPr lang="en-US" dirty="0">
                <a:ea typeface="ＭＳ Ｐゴシック" charset="-128"/>
                <a:cs typeface="ＭＳ Ｐゴシック" charset="-128"/>
              </a:rPr>
              <a:t>Designing the appropriate circuit protection is critical to preventing dangerous products from reaching the public. </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a:ea typeface="ＭＳ Ｐゴシック" charset="-128"/>
              </a:rPr>
              <a:t>Example:</a:t>
            </a:r>
            <a:r>
              <a:rPr lang="en-US" dirty="0">
                <a:ea typeface="ＭＳ Ｐゴシック" charset="-128"/>
              </a:rPr>
              <a:t> Lithium ion cells, like the ones in laptops, are subject to thermal runaway. </a:t>
            </a:r>
            <a:r>
              <a:rPr lang="en-US" dirty="0" smtClean="0"/>
              <a:t>Raising the temperature of a Li-ion battery above the 140 degree F mark leads to a compromised cell which causes an explosion and a resulting fire. Battery packs for laptops and other portable devices contain many levels of protection to assure safety under (almost) all circumstances when in the hands of the public. The safety begins with the battery cell, which includes: [1] a built-in temperature switch called PTC that protects against high current surges, [2] a circuit interrupt device (CID) that opens the electrical path if an over-charge raises the internal cell pressure to 1000 </a:t>
            </a:r>
            <a:r>
              <a:rPr lang="en-US" dirty="0" err="1" smtClean="0"/>
              <a:t>kPa</a:t>
            </a:r>
            <a:r>
              <a:rPr lang="en-US" dirty="0" smtClean="0"/>
              <a:t> (145psi), and [3]a safety vent that releases gas in the event of a rapid increase in cell pressure.</a:t>
            </a:r>
          </a:p>
          <a:p>
            <a:pPr lvl="1" eaLnBrk="1" fontAlgn="auto" hangingPunct="1">
              <a:spcBef>
                <a:spcPts val="0"/>
              </a:spcBef>
              <a:spcAft>
                <a:spcPts val="0"/>
              </a:spcAft>
              <a:defRPr/>
            </a:pPr>
            <a:endParaRPr lang="en-US" dirty="0" smtClean="0"/>
          </a:p>
          <a:p>
            <a:pPr lvl="1" eaLnBrk="1" fontAlgn="auto" hangingPunct="1">
              <a:spcBef>
                <a:spcPts val="0"/>
              </a:spcBef>
              <a:spcAft>
                <a:spcPts val="0"/>
              </a:spcAft>
              <a:defRPr/>
            </a:pPr>
            <a:r>
              <a:rPr lang="en-US" dirty="0" smtClean="0"/>
              <a:t>In addition to these internal safeguards, an external electronic protection circuit prevents the charge voltage of any cell from exceeding 4.30V. Furthermore, a fuse cuts the current if the skin temperature of any cell approaches 90°C (194°F). To prevent the battery from over-discharging, a control circuit cuts off the current path at about 2.20V/cell. (Content on battery protection from: http://batteryuniversity.com/learn/article/safety_circuits_for_modern_batteries).</a:t>
            </a:r>
          </a:p>
          <a:p>
            <a:pPr lvl="1"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1C40E1-3B94-498C-96F7-9B3492F3884A}"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34" charset="-128"/>
              </a:rPr>
              <a:t>What kinds of circuit protection devices are available to device designers?</a:t>
            </a:r>
            <a:r>
              <a:rPr lang="en-US" smtClean="0">
                <a:ea typeface="ＭＳ Ｐゴシック" pitchFamily="34" charset="-128"/>
              </a:rPr>
              <a:t> Common types of circuit protection devices for electronic products include: fuses, GDTs (Gas Discharge Tubes), resettable PTCs, varistors, ESD Suppressors (Pulseguard), TVS diodes, TVS diode arrays, SIDACtor devices, and  PLEDs (LED protectors). Many of these are used in Consumer Electronics applications.</a:t>
            </a:r>
            <a:endParaRPr lang="en-US"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BF8AE5-46E3-4678-AC3F-7F3E1F09F494}"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5" name="Picture 6"/>
          <p:cNvPicPr>
            <a:picLocks noChangeAspect="1"/>
          </p:cNvPicPr>
          <p:nvPr userDrawn="1"/>
        </p:nvPicPr>
        <p:blipFill>
          <a:blip r:embed="rId3"/>
          <a:srcRect/>
          <a:stretch>
            <a:fillRect/>
          </a:stretch>
        </p:blipFill>
        <p:spPr bwMode="auto">
          <a:xfrm>
            <a:off x="457200" y="6172200"/>
            <a:ext cx="457200" cy="566738"/>
          </a:xfrm>
          <a:prstGeom prst="rect">
            <a:avLst/>
          </a:prstGeom>
          <a:noFill/>
          <a:ln w="9525">
            <a:noFill/>
            <a:miter lim="800000"/>
            <a:headEnd/>
            <a:tailEnd/>
          </a:ln>
        </p:spPr>
      </p:pic>
      <p:pic>
        <p:nvPicPr>
          <p:cNvPr id="6" name="Picture 8"/>
          <p:cNvPicPr>
            <a:picLocks noChangeAspect="1"/>
          </p:cNvPicPr>
          <p:nvPr userDrawn="1"/>
        </p:nvPicPr>
        <p:blipFill>
          <a:blip r:embed="rId4"/>
          <a:srcRect/>
          <a:stretch>
            <a:fillRect/>
          </a:stretch>
        </p:blipFill>
        <p:spPr bwMode="auto">
          <a:xfrm>
            <a:off x="1143000" y="6172200"/>
            <a:ext cx="1828800" cy="361950"/>
          </a:xfrm>
          <a:prstGeom prst="rect">
            <a:avLst/>
          </a:prstGeom>
          <a:noFill/>
          <a:ln w="9525">
            <a:noFill/>
            <a:miter lim="800000"/>
            <a:headEnd/>
            <a:tailEnd/>
          </a:ln>
        </p:spPr>
      </p:pic>
      <p:sp>
        <p:nvSpPr>
          <p:cNvPr id="7" name="TextBox 9"/>
          <p:cNvSpPr txBox="1"/>
          <p:nvPr userDrawn="1"/>
        </p:nvSpPr>
        <p:spPr>
          <a:xfrm>
            <a:off x="1066800" y="6521450"/>
            <a:ext cx="5334000" cy="306388"/>
          </a:xfrm>
          <a:prstGeom prst="rect">
            <a:avLst/>
          </a:prstGeom>
          <a:noFill/>
        </p:spPr>
        <p:txBody>
          <a:bodyPr>
            <a:spAutoFit/>
          </a:bodyPr>
          <a:lstStyle/>
          <a:p>
            <a:pPr fontAlgn="auto">
              <a:spcBef>
                <a:spcPts val="0"/>
              </a:spcBef>
              <a:spcAft>
                <a:spcPts val="0"/>
              </a:spcAft>
              <a:defRPr/>
            </a:pPr>
            <a:r>
              <a:rPr lang="en-US" sz="1400" dirty="0">
                <a:latin typeface="+mn-lt"/>
                <a:cs typeface="+mn-cs"/>
              </a:rPr>
              <a:t>The largest trusted community of design engineering professionals</a:t>
            </a:r>
          </a:p>
        </p:txBody>
      </p:sp>
      <p:sp>
        <p:nvSpPr>
          <p:cNvPr id="8" name="TextBox 7"/>
          <p:cNvSpPr txBox="1">
            <a:spLocks noChangeArrowheads="1"/>
          </p:cNvSpPr>
          <p:nvPr userDrawn="1"/>
        </p:nvSpPr>
        <p:spPr bwMode="auto">
          <a:xfrm>
            <a:off x="4419600" y="6172200"/>
            <a:ext cx="1117600" cy="366713"/>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en-US" altLang="en-US" dirty="0">
                <a:cs typeface="+mn-cs"/>
              </a:rPr>
              <a:t>Slide #</a:t>
            </a:r>
            <a:fld id="{108FD558-F8AC-4E83-90A8-D0BB5392587B}" type="slidenum">
              <a:rPr lang="en-US" altLang="en-US">
                <a:cs typeface="+mn-cs"/>
              </a:rPr>
              <a:pPr fontAlgn="auto">
                <a:spcBef>
                  <a:spcPts val="0"/>
                </a:spcBef>
                <a:spcAft>
                  <a:spcPts val="0"/>
                </a:spcAft>
                <a:defRPr/>
              </a:pPr>
              <a:t>‹#›</a:t>
            </a:fld>
            <a:r>
              <a:rPr lang="en-US" altLang="en-US" dirty="0">
                <a:cs typeface="+mn-cs"/>
              </a:rPr>
              <a:t> </a:t>
            </a:r>
          </a:p>
        </p:txBody>
      </p:sp>
      <p:sp>
        <p:nvSpPr>
          <p:cNvPr id="9" name="TextBox 7"/>
          <p:cNvSpPr txBox="1"/>
          <p:nvPr userDrawn="1"/>
        </p:nvSpPr>
        <p:spPr>
          <a:xfrm>
            <a:off x="7200900" y="5715000"/>
            <a:ext cx="1352550" cy="276225"/>
          </a:xfrm>
          <a:prstGeom prst="rect">
            <a:avLst/>
          </a:prstGeom>
          <a:noFill/>
        </p:spPr>
        <p:txBody>
          <a:bodyPr>
            <a:spAutoFit/>
          </a:bodyPr>
          <a:lstStyle/>
          <a:p>
            <a:pPr fontAlgn="auto">
              <a:spcBef>
                <a:spcPts val="0"/>
              </a:spcBef>
              <a:spcAft>
                <a:spcPts val="0"/>
              </a:spcAft>
              <a:defRPr/>
            </a:pPr>
            <a:r>
              <a:rPr lang="en-US" sz="1200" dirty="0">
                <a:latin typeface="+mn-lt"/>
                <a:cs typeface="+mn-cs"/>
              </a:rPr>
              <a:t>Sponsored by:</a:t>
            </a:r>
          </a:p>
        </p:txBody>
      </p:sp>
      <p:pic>
        <p:nvPicPr>
          <p:cNvPr id="10" name="Picture 5"/>
          <p:cNvPicPr>
            <a:picLocks noChangeAspect="1"/>
          </p:cNvPicPr>
          <p:nvPr userDrawn="1"/>
        </p:nvPicPr>
        <p:blipFill>
          <a:blip r:embed="rId5"/>
          <a:srcRect/>
          <a:stretch>
            <a:fillRect/>
          </a:stretch>
        </p:blipFill>
        <p:spPr bwMode="auto">
          <a:xfrm>
            <a:off x="6904038" y="5991225"/>
            <a:ext cx="1946275" cy="628650"/>
          </a:xfrm>
          <a:prstGeom prst="rect">
            <a:avLst/>
          </a:prstGeom>
          <a:noFill/>
          <a:ln w="9525">
            <a:noFill/>
            <a:miter lim="800000"/>
            <a:headEnd/>
            <a:tailEnd/>
          </a:ln>
        </p:spPr>
      </p:pic>
      <p:sp>
        <p:nvSpPr>
          <p:cNvPr id="2" name="Title 1"/>
          <p:cNvSpPr>
            <a:spLocks noGrp="1"/>
          </p:cNvSpPr>
          <p:nvPr>
            <p:ph type="title"/>
          </p:nvPr>
        </p:nvSpPr>
        <p:spPr>
          <a:xfrm>
            <a:off x="304800" y="152400"/>
            <a:ext cx="5791200" cy="533400"/>
          </a:xfrm>
          <a:prstGeom prst="rect">
            <a:avLst/>
          </a:prstGeom>
        </p:spPr>
        <p:txBody>
          <a:bodyPr>
            <a:noAutofit/>
          </a:bodyPr>
          <a:lstStyle>
            <a:lvl1pPr algn="l">
              <a:defRPr sz="3200">
                <a:solidFill>
                  <a:srgbClr val="CC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651774"/>
          </a:xfrm>
        </p:spPr>
        <p:txBody>
          <a:bodyPr/>
          <a:lstStyle>
            <a:lvl1pPr>
              <a:defRPr sz="3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3">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6"/>
          <p:cNvPicPr>
            <a:picLocks noChangeAspect="1"/>
          </p:cNvPicPr>
          <p:nvPr userDrawn="1"/>
        </p:nvPicPr>
        <p:blipFill>
          <a:blip r:embed="rId4"/>
          <a:srcRect/>
          <a:stretch>
            <a:fillRect/>
          </a:stretch>
        </p:blipFill>
        <p:spPr bwMode="auto">
          <a:xfrm>
            <a:off x="457200" y="6172200"/>
            <a:ext cx="457200" cy="566738"/>
          </a:xfrm>
          <a:prstGeom prst="rect">
            <a:avLst/>
          </a:prstGeom>
          <a:noFill/>
          <a:ln w="9525">
            <a:noFill/>
            <a:miter lim="800000"/>
            <a:headEnd/>
            <a:tailEnd/>
          </a:ln>
        </p:spPr>
      </p:pic>
      <p:pic>
        <p:nvPicPr>
          <p:cNvPr id="1029" name="Picture 8"/>
          <p:cNvPicPr>
            <a:picLocks noChangeAspect="1"/>
          </p:cNvPicPr>
          <p:nvPr userDrawn="1"/>
        </p:nvPicPr>
        <p:blipFill>
          <a:blip r:embed="rId5"/>
          <a:srcRect/>
          <a:stretch>
            <a:fillRect/>
          </a:stretch>
        </p:blipFill>
        <p:spPr bwMode="auto">
          <a:xfrm>
            <a:off x="1143000" y="6172200"/>
            <a:ext cx="1828800" cy="361950"/>
          </a:xfrm>
          <a:prstGeom prst="rect">
            <a:avLst/>
          </a:prstGeom>
          <a:noFill/>
          <a:ln w="9525">
            <a:noFill/>
            <a:miter lim="800000"/>
            <a:headEnd/>
            <a:tailEnd/>
          </a:ln>
        </p:spPr>
      </p:pic>
      <p:sp>
        <p:nvSpPr>
          <p:cNvPr id="10" name="TextBox 9"/>
          <p:cNvSpPr txBox="1"/>
          <p:nvPr userDrawn="1"/>
        </p:nvSpPr>
        <p:spPr>
          <a:xfrm>
            <a:off x="1066800" y="6521450"/>
            <a:ext cx="5334000" cy="306388"/>
          </a:xfrm>
          <a:prstGeom prst="rect">
            <a:avLst/>
          </a:prstGeom>
          <a:noFill/>
        </p:spPr>
        <p:txBody>
          <a:bodyPr>
            <a:spAutoFit/>
          </a:bodyPr>
          <a:lstStyle/>
          <a:p>
            <a:pPr fontAlgn="auto">
              <a:spcBef>
                <a:spcPts val="0"/>
              </a:spcBef>
              <a:spcAft>
                <a:spcPts val="0"/>
              </a:spcAft>
              <a:defRPr/>
            </a:pPr>
            <a:r>
              <a:rPr lang="en-US" sz="1400" dirty="0">
                <a:latin typeface="+mn-lt"/>
                <a:cs typeface="+mn-cs"/>
              </a:rPr>
              <a:t>The largest trusted community of design engineering professionals</a:t>
            </a:r>
          </a:p>
        </p:txBody>
      </p:sp>
      <p:sp>
        <p:nvSpPr>
          <p:cNvPr id="8" name="TextBox 7"/>
          <p:cNvSpPr txBox="1">
            <a:spLocks noChangeArrowheads="1"/>
          </p:cNvSpPr>
          <p:nvPr userDrawn="1"/>
        </p:nvSpPr>
        <p:spPr bwMode="auto">
          <a:xfrm>
            <a:off x="4419600" y="6172200"/>
            <a:ext cx="1071563" cy="369888"/>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en-US" altLang="en-US" dirty="0">
                <a:cs typeface="+mn-cs"/>
              </a:rPr>
              <a:t>Slide #</a:t>
            </a:r>
            <a:fld id="{D72C43EF-6606-43D9-AEAC-F5D7D38939B0}" type="slidenum">
              <a:rPr lang="en-US" altLang="en-US">
                <a:cs typeface="+mn-cs"/>
              </a:rPr>
              <a:pPr fontAlgn="auto">
                <a:spcBef>
                  <a:spcPts val="0"/>
                </a:spcBef>
                <a:spcAft>
                  <a:spcPts val="0"/>
                </a:spcAft>
                <a:defRPr/>
              </a:pPr>
              <a:t>‹#›</a:t>
            </a:fld>
            <a:r>
              <a:rPr lang="en-US" altLang="en-US" dirty="0">
                <a:cs typeface="+mn-cs"/>
              </a:rPr>
              <a:t> </a:t>
            </a:r>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
        <a:defRPr sz="3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p>
        </p:txBody>
      </p:sp>
      <p:sp>
        <p:nvSpPr>
          <p:cNvPr id="13314" name="Content Placeholder 2"/>
          <p:cNvSpPr>
            <a:spLocks noGrp="1"/>
          </p:cNvSpPr>
          <p:nvPr>
            <p:ph idx="1"/>
          </p:nvPr>
        </p:nvSpPr>
        <p:spPr>
          <a:xfrm>
            <a:off x="457200" y="1219200"/>
            <a:ext cx="8229600" cy="4651375"/>
          </a:xfrm>
        </p:spPr>
        <p:txBody>
          <a:bodyPr/>
          <a:lstStyle/>
          <a:p>
            <a:pPr eaLnBrk="1" hangingPunct="1"/>
            <a:endParaRPr lang="en-US" smtClean="0"/>
          </a:p>
        </p:txBody>
      </p:sp>
      <p:pic>
        <p:nvPicPr>
          <p:cNvPr id="13315" name="Picture 2"/>
          <p:cNvPicPr>
            <a:picLocks noChangeAspect="1" noChangeArrowheads="1"/>
          </p:cNvPicPr>
          <p:nvPr/>
        </p:nvPicPr>
        <p:blipFill>
          <a:blip r:embed="rId2"/>
          <a:srcRect/>
          <a:stretch>
            <a:fillRect/>
          </a:stretch>
        </p:blipFill>
        <p:spPr bwMode="auto">
          <a:xfrm>
            <a:off x="0" y="285750"/>
            <a:ext cx="9137650" cy="47434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xfrm>
            <a:off x="412750" y="152400"/>
            <a:ext cx="82296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Circuit Protection Device Types</a:t>
            </a:r>
            <a:endParaRPr lang="en-US" b="1" smtClean="0">
              <a:ea typeface="ＭＳ Ｐゴシック" pitchFamily="34" charset="-128"/>
            </a:endParaRPr>
          </a:p>
        </p:txBody>
      </p:sp>
      <p:graphicFrame>
        <p:nvGraphicFramePr>
          <p:cNvPr id="6" name="Table 5"/>
          <p:cNvGraphicFramePr>
            <a:graphicFrameLocks noGrp="1"/>
          </p:cNvGraphicFramePr>
          <p:nvPr/>
        </p:nvGraphicFramePr>
        <p:xfrm>
          <a:off x="209550" y="960438"/>
          <a:ext cx="8782050" cy="5211762"/>
        </p:xfrm>
        <a:graphic>
          <a:graphicData uri="http://schemas.openxmlformats.org/drawingml/2006/table">
            <a:tbl>
              <a:tblPr firstRow="1" bandRow="1">
                <a:tableStyleId>{2D5ABB26-0587-4C30-8999-92F81FD0307C}</a:tableStyleId>
              </a:tblPr>
              <a:tblGrid>
                <a:gridCol w="4391025"/>
                <a:gridCol w="4391025"/>
              </a:tblGrid>
              <a:tr h="4572009">
                <a:tc>
                  <a:txBody>
                    <a:bodyPr/>
                    <a:lstStyle/>
                    <a:p>
                      <a:pPr marL="342900" indent="-342900">
                        <a:buClr>
                          <a:srgbClr val="107952"/>
                        </a:buClr>
                        <a:buFont typeface="Wingdings" panose="05000000000000000000" pitchFamily="2" charset="2"/>
                        <a:buChar char="§"/>
                      </a:pPr>
                      <a:r>
                        <a:rPr lang="en-US" sz="2400" b="0" dirty="0" smtClean="0">
                          <a:solidFill>
                            <a:schemeClr val="tx1"/>
                          </a:solidFill>
                          <a:latin typeface="+mn-lt"/>
                        </a:rPr>
                        <a:t>Cartridge Fuses</a:t>
                      </a:r>
                    </a:p>
                    <a:p>
                      <a:pPr marL="342900" marR="0" indent="-342900" algn="l" defTabSz="914400" rtl="0" eaLnBrk="1" fontAlgn="auto" latinLnBrk="0" hangingPunct="1">
                        <a:lnSpc>
                          <a:spcPct val="100000"/>
                        </a:lnSpc>
                        <a:spcBef>
                          <a:spcPts val="0"/>
                        </a:spcBef>
                        <a:spcAft>
                          <a:spcPts val="0"/>
                        </a:spcAft>
                        <a:buClr>
                          <a:srgbClr val="107952"/>
                        </a:buClr>
                        <a:buSzTx/>
                        <a:buFont typeface="Wingdings" panose="05000000000000000000" pitchFamily="2" charset="2"/>
                        <a:buChar char="§"/>
                        <a:tabLst/>
                        <a:defRPr/>
                      </a:pPr>
                      <a:r>
                        <a:rPr lang="en-US" sz="2400" b="0" dirty="0" smtClean="0">
                          <a:solidFill>
                            <a:schemeClr val="tx1"/>
                          </a:solidFill>
                          <a:latin typeface="+mn-lt"/>
                        </a:rPr>
                        <a:t>Positive Temperature Coefficient</a:t>
                      </a:r>
                      <a:r>
                        <a:rPr lang="en-US" sz="2400" b="0" baseline="0" dirty="0" smtClean="0">
                          <a:solidFill>
                            <a:schemeClr val="tx1"/>
                          </a:solidFill>
                          <a:latin typeface="+mn-lt"/>
                        </a:rPr>
                        <a:t> (P</a:t>
                      </a:r>
                      <a:r>
                        <a:rPr lang="en-US" sz="2400" b="0" dirty="0" smtClean="0">
                          <a:solidFill>
                            <a:schemeClr val="tx1"/>
                          </a:solidFill>
                          <a:latin typeface="+mn-lt"/>
                        </a:rPr>
                        <a:t>TC) Fuses</a:t>
                      </a:r>
                    </a:p>
                    <a:p>
                      <a:pPr marL="342900" indent="-342900">
                        <a:buClr>
                          <a:srgbClr val="107952"/>
                        </a:buClr>
                        <a:buFont typeface="Wingdings" panose="05000000000000000000" pitchFamily="2" charset="2"/>
                        <a:buChar char="§"/>
                      </a:pPr>
                      <a:r>
                        <a:rPr lang="en-US" sz="2400" b="0" dirty="0" smtClean="0">
                          <a:solidFill>
                            <a:schemeClr val="tx1"/>
                          </a:solidFill>
                          <a:latin typeface="+mn-lt"/>
                        </a:rPr>
                        <a:t>Gas Discharge Tubes (GDT)</a:t>
                      </a:r>
                    </a:p>
                    <a:p>
                      <a:pPr marL="342900" indent="-342900">
                        <a:buClr>
                          <a:srgbClr val="107952"/>
                        </a:buClr>
                        <a:buFont typeface="Wingdings" panose="05000000000000000000" pitchFamily="2" charset="2"/>
                        <a:buChar char="§"/>
                      </a:pPr>
                      <a:r>
                        <a:rPr lang="en-US" sz="2400" b="0" dirty="0" err="1" smtClean="0">
                          <a:solidFill>
                            <a:schemeClr val="tx1"/>
                          </a:solidFill>
                          <a:latin typeface="+mn-lt"/>
                        </a:rPr>
                        <a:t>Varistors</a:t>
                      </a:r>
                      <a:r>
                        <a:rPr lang="en-US" sz="2400" b="0" dirty="0" smtClean="0">
                          <a:solidFill>
                            <a:schemeClr val="tx1"/>
                          </a:solidFill>
                          <a:latin typeface="+mn-lt"/>
                        </a:rPr>
                        <a:t> (MOV, TMOV)</a:t>
                      </a:r>
                    </a:p>
                    <a:p>
                      <a:pPr marL="342900" indent="-342900">
                        <a:buClr>
                          <a:srgbClr val="107952"/>
                        </a:buClr>
                        <a:buFont typeface="Wingdings" panose="05000000000000000000" pitchFamily="2" charset="2"/>
                        <a:buChar char="§"/>
                      </a:pPr>
                      <a:r>
                        <a:rPr lang="en-US" sz="2400" b="0" dirty="0" smtClean="0">
                          <a:solidFill>
                            <a:schemeClr val="tx1"/>
                          </a:solidFill>
                          <a:latin typeface="+mn-lt"/>
                        </a:rPr>
                        <a:t>Polymer ESD Suppressors </a:t>
                      </a:r>
                    </a:p>
                    <a:p>
                      <a:pPr marL="342900" indent="-342900">
                        <a:buClr>
                          <a:srgbClr val="107952"/>
                        </a:buClr>
                        <a:buFont typeface="Wingdings" panose="05000000000000000000" pitchFamily="2" charset="2"/>
                        <a:buChar char="§"/>
                      </a:pPr>
                      <a:r>
                        <a:rPr lang="en-US" sz="2400" b="0" dirty="0" smtClean="0">
                          <a:solidFill>
                            <a:schemeClr val="tx1"/>
                          </a:solidFill>
                          <a:latin typeface="+mn-lt"/>
                        </a:rPr>
                        <a:t>Transient Voltage Suppression (TVS) Diodes</a:t>
                      </a:r>
                    </a:p>
                    <a:p>
                      <a:pPr marL="342900" indent="-342900">
                        <a:buClr>
                          <a:srgbClr val="107952"/>
                        </a:buClr>
                        <a:buFont typeface="Wingdings" panose="05000000000000000000" pitchFamily="2" charset="2"/>
                        <a:buChar char="§"/>
                      </a:pPr>
                      <a:r>
                        <a:rPr lang="en-US" sz="2400" b="0" dirty="0" smtClean="0">
                          <a:solidFill>
                            <a:schemeClr val="tx1"/>
                          </a:solidFill>
                          <a:latin typeface="+mn-lt"/>
                        </a:rPr>
                        <a:t>Protection </a:t>
                      </a:r>
                      <a:r>
                        <a:rPr lang="en-US" sz="2400" b="0" dirty="0" err="1" smtClean="0">
                          <a:solidFill>
                            <a:schemeClr val="tx1"/>
                          </a:solidFill>
                          <a:latin typeface="+mn-lt"/>
                        </a:rPr>
                        <a:t>Thyristors</a:t>
                      </a:r>
                      <a:endParaRPr lang="en-US" sz="2400" b="0" dirty="0" smtClean="0">
                        <a:solidFill>
                          <a:schemeClr val="tx1"/>
                        </a:solidFill>
                        <a:latin typeface="+mn-lt"/>
                      </a:endParaRPr>
                    </a:p>
                    <a:p>
                      <a:pPr marL="342900" indent="-342900">
                        <a:buClr>
                          <a:srgbClr val="107952"/>
                        </a:buClr>
                        <a:buFont typeface="Wingdings" panose="05000000000000000000" pitchFamily="2" charset="2"/>
                        <a:buChar char="§"/>
                      </a:pPr>
                      <a:r>
                        <a:rPr lang="en-US" sz="2400" b="0" dirty="0" smtClean="0">
                          <a:solidFill>
                            <a:schemeClr val="tx1"/>
                          </a:solidFill>
                          <a:latin typeface="+mn-lt"/>
                        </a:rPr>
                        <a:t>TVS Diode Arrays</a:t>
                      </a:r>
                    </a:p>
                    <a:p>
                      <a:pPr marL="342900" indent="-342900">
                        <a:buClr>
                          <a:srgbClr val="107952"/>
                        </a:buClr>
                        <a:buFont typeface="Wingdings" panose="05000000000000000000" pitchFamily="2" charset="2"/>
                        <a:buChar char="§"/>
                      </a:pPr>
                      <a:r>
                        <a:rPr lang="en-US" sz="2400" b="0" dirty="0" err="1" smtClean="0">
                          <a:solidFill>
                            <a:schemeClr val="tx1"/>
                          </a:solidFill>
                          <a:latin typeface="+mn-lt"/>
                        </a:rPr>
                        <a:t>SIDACtor</a:t>
                      </a:r>
                      <a:r>
                        <a:rPr lang="en-US" sz="2400" b="0" dirty="0" smtClean="0">
                          <a:solidFill>
                            <a:schemeClr val="tx1"/>
                          </a:solidFill>
                          <a:latin typeface="+mn-lt"/>
                        </a:rPr>
                        <a:t> Devices</a:t>
                      </a:r>
                    </a:p>
                    <a:p>
                      <a:pPr marL="342900" indent="-342900">
                        <a:buClr>
                          <a:srgbClr val="107952"/>
                        </a:buClr>
                        <a:buFont typeface="Wingdings" panose="05000000000000000000" pitchFamily="2" charset="2"/>
                        <a:buChar char="§"/>
                      </a:pPr>
                      <a:r>
                        <a:rPr lang="en-US" sz="2400" b="0" dirty="0" smtClean="0">
                          <a:solidFill>
                            <a:schemeClr val="tx1"/>
                          </a:solidFill>
                          <a:latin typeface="+mn-lt"/>
                        </a:rPr>
                        <a:t>LED</a:t>
                      </a:r>
                      <a:r>
                        <a:rPr lang="en-US" sz="2400" b="0" baseline="0" dirty="0" smtClean="0">
                          <a:solidFill>
                            <a:schemeClr val="tx1"/>
                          </a:solidFill>
                          <a:latin typeface="+mn-lt"/>
                        </a:rPr>
                        <a:t> Protectors (PLED)</a:t>
                      </a:r>
                      <a:endParaRPr lang="en-US" sz="2400" b="0" dirty="0" smtClean="0">
                        <a:solidFill>
                          <a:schemeClr val="tx1"/>
                        </a:solidFill>
                        <a:latin typeface="+mn-lt"/>
                      </a:endParaRPr>
                    </a:p>
                    <a:p>
                      <a:pPr marL="342900" indent="-342900">
                        <a:buClr>
                          <a:srgbClr val="107952"/>
                        </a:buClr>
                        <a:buFont typeface="Wingdings" panose="05000000000000000000" pitchFamily="2" charset="2"/>
                        <a:buChar char="§"/>
                      </a:pPr>
                      <a:endParaRPr lang="en-US" sz="2400" b="0" dirty="0" smtClean="0">
                        <a:solidFill>
                          <a:schemeClr val="tx1"/>
                        </a:solidFill>
                        <a:latin typeface="+mn-lt"/>
                      </a:endParaRPr>
                    </a:p>
                    <a:p>
                      <a:endParaRPr lang="en-US" sz="2400" b="0" dirty="0">
                        <a:solidFill>
                          <a:schemeClr val="tx1"/>
                        </a:solidFill>
                        <a:latin typeface="+mn-lt"/>
                      </a:endParaRPr>
                    </a:p>
                  </a:txBody>
                  <a:tcPr/>
                </a:tc>
                <a:tc>
                  <a:txBody>
                    <a:bodyPr/>
                    <a:lstStyle/>
                    <a:p>
                      <a:pPr marL="0" indent="0">
                        <a:buClr>
                          <a:srgbClr val="107952"/>
                        </a:buClr>
                        <a:buFont typeface="Wingdings" panose="05000000000000000000" pitchFamily="2" charset="2"/>
                        <a:buNone/>
                      </a:pPr>
                      <a:endParaRPr lang="en-US" sz="2400" b="0" dirty="0" smtClean="0">
                        <a:solidFill>
                          <a:schemeClr val="tx1"/>
                        </a:solidFill>
                        <a:latin typeface="+mn-lt"/>
                      </a:endParaRPr>
                    </a:p>
                  </a:txBody>
                  <a:tcPr/>
                </a:tc>
              </a:tr>
            </a:tbl>
          </a:graphicData>
        </a:graphic>
      </p:graphicFrame>
      <p:pic>
        <p:nvPicPr>
          <p:cNvPr id="26629" name="Picture 3"/>
          <p:cNvPicPr>
            <a:picLocks noChangeAspect="1" noChangeArrowheads="1"/>
          </p:cNvPicPr>
          <p:nvPr/>
        </p:nvPicPr>
        <p:blipFill>
          <a:blip r:embed="rId3">
            <a:clrChange>
              <a:clrFrom>
                <a:srgbClr val="F4F4F4"/>
              </a:clrFrom>
              <a:clrTo>
                <a:srgbClr val="F4F4F4">
                  <a:alpha val="0"/>
                </a:srgbClr>
              </a:clrTo>
            </a:clrChange>
            <a:lum contrast="10000"/>
          </a:blip>
          <a:srcRect/>
          <a:stretch>
            <a:fillRect/>
          </a:stretch>
        </p:blipFill>
        <p:spPr bwMode="auto">
          <a:xfrm>
            <a:off x="4614863" y="1371600"/>
            <a:ext cx="4283075" cy="37861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a:srcRect/>
          <a:stretch>
            <a:fillRect/>
          </a:stretch>
        </p:blipFill>
        <p:spPr bwMode="auto">
          <a:xfrm>
            <a:off x="0" y="228600"/>
            <a:ext cx="9126538" cy="4724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a:srcRect/>
          <a:stretch>
            <a:fillRect/>
          </a:stretch>
        </p:blipFill>
        <p:spPr bwMode="auto">
          <a:xfrm>
            <a:off x="0" y="381000"/>
            <a:ext cx="9067800" cy="3886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1"/>
          <p:cNvSpPr>
            <a:spLocks noGrp="1"/>
          </p:cNvSpPr>
          <p:nvPr>
            <p:ph idx="1"/>
          </p:nvPr>
        </p:nvSpPr>
        <p:spPr>
          <a:xfrm>
            <a:off x="457200" y="1219200"/>
            <a:ext cx="8229600" cy="4651375"/>
          </a:xfrm>
        </p:spPr>
        <p:txBody>
          <a:bodyPr/>
          <a:lstStyle/>
          <a:p>
            <a:pPr eaLnBrk="1" hangingPunct="1"/>
            <a:endParaRPr lang="en-US" smtClean="0"/>
          </a:p>
        </p:txBody>
      </p:sp>
      <p:pic>
        <p:nvPicPr>
          <p:cNvPr id="16386" name="Picture 2"/>
          <p:cNvPicPr>
            <a:picLocks noChangeAspect="1" noChangeArrowheads="1"/>
          </p:cNvPicPr>
          <p:nvPr/>
        </p:nvPicPr>
        <p:blipFill>
          <a:blip r:embed="rId2"/>
          <a:srcRect/>
          <a:stretch>
            <a:fillRect/>
          </a:stretch>
        </p:blipFill>
        <p:spPr bwMode="auto">
          <a:xfrm>
            <a:off x="0" y="228600"/>
            <a:ext cx="9178925" cy="4191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62600"/>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410" name="Picture 2"/>
          <p:cNvPicPr>
            <a:picLocks noChangeAspect="1" noChangeArrowheads="1"/>
          </p:cNvPicPr>
          <p:nvPr/>
        </p:nvPicPr>
        <p:blipFill>
          <a:blip r:embed="rId3"/>
          <a:srcRect/>
          <a:stretch>
            <a:fillRect/>
          </a:stretch>
        </p:blipFill>
        <p:spPr bwMode="auto">
          <a:xfrm>
            <a:off x="838200" y="0"/>
            <a:ext cx="7467600" cy="6781800"/>
          </a:xfrm>
          <a:prstGeom prst="rect">
            <a:avLst/>
          </a:prstGeom>
          <a:noFill/>
          <a:ln w="9525">
            <a:noFill/>
            <a:miter lim="800000"/>
            <a:headEnd/>
            <a:tailEnd/>
          </a:ln>
        </p:spPr>
      </p:pic>
      <p:sp>
        <p:nvSpPr>
          <p:cNvPr id="17411" name="TextBox 4"/>
          <p:cNvSpPr txBox="1">
            <a:spLocks noChangeArrowheads="1"/>
          </p:cNvSpPr>
          <p:nvPr/>
        </p:nvSpPr>
        <p:spPr bwMode="auto">
          <a:xfrm>
            <a:off x="3657600" y="6477000"/>
            <a:ext cx="1752600" cy="369888"/>
          </a:xfrm>
          <a:prstGeom prst="rect">
            <a:avLst/>
          </a:prstGeom>
          <a:noFill/>
          <a:ln w="9525">
            <a:noFill/>
            <a:miter lim="800000"/>
            <a:headEnd/>
            <a:tailEnd/>
          </a:ln>
        </p:spPr>
        <p:txBody>
          <a:bodyPr>
            <a:spAutoFit/>
          </a:bodyPr>
          <a:lstStyle/>
          <a:p>
            <a:pPr algn="ctr"/>
            <a:r>
              <a:rPr lang="en-US">
                <a:latin typeface="Calibri" pitchFamily="34" charset="0"/>
              </a:rPr>
              <a:t>Slide #12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p:cNvPicPr>
            <a:picLocks noChangeAspect="1"/>
          </p:cNvPicPr>
          <p:nvPr/>
        </p:nvPicPr>
        <p:blipFill>
          <a:blip r:embed="rId3"/>
          <a:srcRect/>
          <a:stretch>
            <a:fillRect/>
          </a:stretch>
        </p:blipFill>
        <p:spPr bwMode="auto">
          <a:xfrm>
            <a:off x="4876800" y="2514600"/>
            <a:ext cx="3556000" cy="3167063"/>
          </a:xfrm>
          <a:prstGeom prst="rect">
            <a:avLst/>
          </a:prstGeom>
          <a:noFill/>
          <a:ln w="9525">
            <a:noFill/>
            <a:miter lim="800000"/>
            <a:headEnd/>
            <a:tailEnd/>
          </a:ln>
        </p:spPr>
      </p:pic>
      <p:sp>
        <p:nvSpPr>
          <p:cNvPr id="19458" name="Title 1"/>
          <p:cNvSpPr>
            <a:spLocks noGrp="1"/>
          </p:cNvSpPr>
          <p:nvPr>
            <p:ph type="title"/>
          </p:nvPr>
        </p:nvSpPr>
        <p:spPr bwMode="auto">
          <a:xfrm>
            <a:off x="304800" y="152400"/>
            <a:ext cx="822960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That’s A LOT of GROWTH!  </a:t>
            </a:r>
            <a:br>
              <a:rPr lang="en-US" b="1" smtClean="0"/>
            </a:br>
            <a:r>
              <a:rPr lang="en-US" sz="2400" b="1" i="1" smtClean="0"/>
              <a:t>But why is Consumer Electronics circuit protection important?</a:t>
            </a:r>
          </a:p>
        </p:txBody>
      </p:sp>
      <p:sp>
        <p:nvSpPr>
          <p:cNvPr id="19459" name="Content Placeholder 2"/>
          <p:cNvSpPr>
            <a:spLocks noGrp="1"/>
          </p:cNvSpPr>
          <p:nvPr>
            <p:ph idx="1"/>
          </p:nvPr>
        </p:nvSpPr>
        <p:spPr>
          <a:xfrm>
            <a:off x="457200" y="1295400"/>
            <a:ext cx="8229600" cy="4117975"/>
          </a:xfrm>
        </p:spPr>
        <p:txBody>
          <a:bodyPr/>
          <a:lstStyle/>
          <a:p>
            <a:pPr eaLnBrk="1" hangingPunct="1"/>
            <a:r>
              <a:rPr lang="en-US" sz="2800" smtClean="0"/>
              <a:t>All consumer electronics – from smartphones and wearables to TVs and the latest connected home technologies – all need circuit protection. </a:t>
            </a:r>
          </a:p>
          <a:p>
            <a:pPr eaLnBrk="1" hangingPunct="1"/>
            <a:r>
              <a:rPr lang="en-US" sz="2800" smtClean="0"/>
              <a:t>Why?</a:t>
            </a:r>
          </a:p>
          <a:p>
            <a:pPr marL="914400" lvl="2" eaLnBrk="1" hangingPunct="1"/>
            <a:r>
              <a:rPr lang="en-US" sz="2800" smtClean="0"/>
              <a:t>Reliability</a:t>
            </a:r>
          </a:p>
          <a:p>
            <a:pPr marL="914400" lvl="2" eaLnBrk="1" hangingPunct="1"/>
            <a:r>
              <a:rPr lang="en-US" sz="2800" smtClean="0"/>
              <a:t>Safety</a:t>
            </a:r>
          </a:p>
          <a:p>
            <a:pPr marL="914400" lvl="2" eaLnBrk="1" hangingPunct="1"/>
            <a:r>
              <a:rPr lang="en-US" sz="2800" smtClean="0"/>
              <a:t>Protect Technology</a:t>
            </a:r>
          </a:p>
          <a:p>
            <a:pPr marL="914400" lvl="2" eaLnBrk="1" hangingPunct="1"/>
            <a:r>
              <a:rPr lang="en-US" sz="2800" smtClean="0"/>
              <a:t>Protect Life</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p:cNvPicPr>
          <p:nvPr/>
        </p:nvPicPr>
        <p:blipFill>
          <a:blip r:embed="rId3"/>
          <a:srcRect/>
          <a:stretch>
            <a:fillRect/>
          </a:stretch>
        </p:blipFill>
        <p:spPr bwMode="auto">
          <a:xfrm>
            <a:off x="5041900" y="3448050"/>
            <a:ext cx="3949700" cy="1733550"/>
          </a:xfrm>
          <a:prstGeom prst="rect">
            <a:avLst/>
          </a:prstGeom>
          <a:noFill/>
          <a:ln w="9525">
            <a:noFill/>
            <a:miter lim="800000"/>
            <a:headEnd/>
            <a:tailEnd/>
          </a:ln>
        </p:spPr>
      </p:pic>
      <p:sp>
        <p:nvSpPr>
          <p:cNvPr id="20482" name="Title 1"/>
          <p:cNvSpPr>
            <a:spLocks noGrp="1"/>
          </p:cNvSpPr>
          <p:nvPr>
            <p:ph type="title"/>
          </p:nvPr>
        </p:nvSpPr>
        <p:spPr bwMode="auto">
          <a:xfrm>
            <a:off x="457200" y="152400"/>
            <a:ext cx="86868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ea typeface="ＭＳ Ｐゴシック" pitchFamily="34" charset="-128"/>
              </a:rPr>
              <a:t>What </a:t>
            </a:r>
            <a:r>
              <a:rPr lang="en-US" b="1" i="1" smtClean="0">
                <a:ea typeface="ＭＳ Ｐゴシック" pitchFamily="34" charset="-128"/>
              </a:rPr>
              <a:t>IS </a:t>
            </a:r>
            <a:r>
              <a:rPr lang="en-US" b="1" smtClean="0">
                <a:ea typeface="ＭＳ Ｐゴシック" pitchFamily="34" charset="-128"/>
              </a:rPr>
              <a:t>Circuit Protection?</a:t>
            </a:r>
          </a:p>
        </p:txBody>
      </p:sp>
      <p:sp>
        <p:nvSpPr>
          <p:cNvPr id="20483" name="Content Placeholder 2"/>
          <p:cNvSpPr>
            <a:spLocks noGrp="1"/>
          </p:cNvSpPr>
          <p:nvPr>
            <p:ph idx="1"/>
          </p:nvPr>
        </p:nvSpPr>
        <p:spPr>
          <a:xfrm>
            <a:off x="381000" y="914400"/>
            <a:ext cx="5638800" cy="5457825"/>
          </a:xfrm>
        </p:spPr>
        <p:txBody>
          <a:bodyPr/>
          <a:lstStyle/>
          <a:p>
            <a:pPr marL="231775" indent="-231775" eaLnBrk="1" hangingPunct="1"/>
            <a:r>
              <a:rPr lang="en-US" sz="2800" smtClean="0">
                <a:ea typeface="ＭＳ Ｐゴシック" pitchFamily="34" charset="-128"/>
              </a:rPr>
              <a:t>Vital elements in applications from consumer electronics and telecom circuits to automobiles and industrial equipment. </a:t>
            </a:r>
          </a:p>
          <a:p>
            <a:pPr marL="231775" indent="-231775" eaLnBrk="1" hangingPunct="1"/>
            <a:r>
              <a:rPr lang="en-US" sz="2800" smtClean="0">
                <a:ea typeface="ＭＳ Ｐゴシック" pitchFamily="34" charset="-128"/>
              </a:rPr>
              <a:t>Protects sensitive electronics against harm caused by:</a:t>
            </a:r>
          </a:p>
          <a:p>
            <a:pPr marL="631825" lvl="1" indent="-231775" eaLnBrk="1" hangingPunct="1"/>
            <a:r>
              <a:rPr lang="en-US" sz="2200" smtClean="0">
                <a:ea typeface="ＭＳ Ｐゴシック" pitchFamily="34" charset="-128"/>
              </a:rPr>
              <a:t>over-currents, </a:t>
            </a:r>
          </a:p>
          <a:p>
            <a:pPr marL="631825" lvl="1" indent="-231775" eaLnBrk="1" hangingPunct="1"/>
            <a:r>
              <a:rPr lang="en-US" sz="2200" smtClean="0">
                <a:ea typeface="ＭＳ Ｐゴシック" pitchFamily="34" charset="-128"/>
              </a:rPr>
              <a:t>over-voltages, </a:t>
            </a:r>
          </a:p>
          <a:p>
            <a:pPr marL="631825" lvl="1" indent="-231775" eaLnBrk="1" hangingPunct="1"/>
            <a:r>
              <a:rPr lang="en-US" sz="2200" smtClean="0">
                <a:ea typeface="ＭＳ Ｐゴシック" pitchFamily="34" charset="-128"/>
              </a:rPr>
              <a:t>electrostatic discharge (ESD),</a:t>
            </a:r>
          </a:p>
          <a:p>
            <a:pPr marL="631825" lvl="1" indent="-231775" eaLnBrk="1" hangingPunct="1"/>
            <a:r>
              <a:rPr lang="en-US" sz="2200" smtClean="0">
                <a:ea typeface="ＭＳ Ｐゴシック" pitchFamily="34" charset="-128"/>
              </a:rPr>
              <a:t>lighting surges, and </a:t>
            </a:r>
          </a:p>
          <a:p>
            <a:pPr marL="631825" lvl="1" indent="-231775" eaLnBrk="1" hangingPunct="1"/>
            <a:r>
              <a:rPr lang="en-US" sz="2200" smtClean="0">
                <a:ea typeface="ＭＳ Ｐゴシック" pitchFamily="34" charset="-128"/>
              </a:rPr>
              <a:t>other electrically harmful occurrences.</a:t>
            </a:r>
          </a:p>
          <a:p>
            <a:pPr marL="231775" indent="-231775" eaLnBrk="1" hangingPunct="1"/>
            <a:endParaRPr lang="en-US" sz="2000" smtClean="0">
              <a:ea typeface="ＭＳ Ｐゴシック" pitchFamily="34" charset="-128"/>
            </a:endParaRPr>
          </a:p>
          <a:p>
            <a:pPr marL="231775" indent="-231775" eaLnBrk="1" hangingPunct="1">
              <a:spcBef>
                <a:spcPts val="1200"/>
              </a:spcBef>
              <a:buFont typeface="Wingdings" pitchFamily="2" charset="2"/>
              <a:buNone/>
            </a:pPr>
            <a:endParaRPr lang="en-US" sz="2000" smtClean="0">
              <a:solidFill>
                <a:srgbClr val="000000"/>
              </a:solidFill>
              <a:ea typeface="ＭＳ Ｐゴシック" pitchFamily="34" charset="-128"/>
            </a:endParaRPr>
          </a:p>
        </p:txBody>
      </p:sp>
      <p:pic>
        <p:nvPicPr>
          <p:cNvPr id="20484" name="Picture 3"/>
          <p:cNvPicPr>
            <a:picLocks noChangeAspect="1"/>
          </p:cNvPicPr>
          <p:nvPr/>
        </p:nvPicPr>
        <p:blipFill>
          <a:blip r:embed="rId4"/>
          <a:srcRect/>
          <a:stretch>
            <a:fillRect/>
          </a:stretch>
        </p:blipFill>
        <p:spPr bwMode="auto">
          <a:xfrm>
            <a:off x="5927725" y="1066800"/>
            <a:ext cx="2987675" cy="2238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xfrm>
            <a:off x="457200" y="152400"/>
            <a:ext cx="86868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ea typeface="ＭＳ Ｐゴシック" pitchFamily="34" charset="-128"/>
              </a:rPr>
              <a:t>Why Circuit Protection is Crucial</a:t>
            </a:r>
          </a:p>
        </p:txBody>
      </p:sp>
      <p:sp>
        <p:nvSpPr>
          <p:cNvPr id="15363" name="Content Placeholder 2"/>
          <p:cNvSpPr>
            <a:spLocks noGrp="1"/>
          </p:cNvSpPr>
          <p:nvPr>
            <p:ph idx="1"/>
          </p:nvPr>
        </p:nvSpPr>
        <p:spPr>
          <a:xfrm>
            <a:off x="457200" y="1193800"/>
            <a:ext cx="3810000" cy="5168900"/>
          </a:xfrm>
        </p:spPr>
        <p:txBody>
          <a:bodyPr rtlCol="0">
            <a:normAutofit/>
          </a:bodyPr>
          <a:lstStyle/>
          <a:p>
            <a:pPr marL="231775" indent="-231775" eaLnBrk="1" fontAlgn="auto" hangingPunct="1">
              <a:spcAft>
                <a:spcPts val="0"/>
              </a:spcAft>
              <a:defRPr/>
            </a:pPr>
            <a:r>
              <a:rPr lang="en-US" sz="2800" dirty="0">
                <a:latin typeface="+mj-lt"/>
                <a:ea typeface="ＭＳ Ｐゴシック" charset="0"/>
              </a:rPr>
              <a:t>For protecting </a:t>
            </a:r>
            <a:r>
              <a:rPr lang="en-US" sz="2800" dirty="0" smtClean="0">
                <a:latin typeface="+mj-lt"/>
                <a:ea typeface="ＭＳ Ｐゴシック" charset="0"/>
              </a:rPr>
              <a:t/>
            </a:r>
            <a:br>
              <a:rPr lang="en-US" sz="2800" dirty="0" smtClean="0">
                <a:latin typeface="+mj-lt"/>
                <a:ea typeface="ＭＳ Ｐゴシック" charset="0"/>
              </a:rPr>
            </a:br>
            <a:r>
              <a:rPr lang="en-US" sz="2800" dirty="0" smtClean="0">
                <a:latin typeface="+mj-lt"/>
                <a:ea typeface="ＭＳ Ｐゴシック" charset="0"/>
              </a:rPr>
              <a:t>people</a:t>
            </a:r>
            <a:endParaRPr lang="en-US" sz="2800" dirty="0">
              <a:latin typeface="+mj-lt"/>
              <a:ea typeface="ＭＳ Ｐゴシック" charset="0"/>
            </a:endParaRPr>
          </a:p>
          <a:p>
            <a:pPr marL="231775" indent="-231775" eaLnBrk="1" fontAlgn="auto" hangingPunct="1">
              <a:spcAft>
                <a:spcPts val="0"/>
              </a:spcAft>
              <a:defRPr/>
            </a:pPr>
            <a:r>
              <a:rPr lang="en-US" sz="2800" dirty="0" smtClean="0">
                <a:latin typeface="+mj-lt"/>
                <a:ea typeface="ＭＳ Ｐゴシック" charset="0"/>
              </a:rPr>
              <a:t>For protecting technology</a:t>
            </a:r>
          </a:p>
          <a:p>
            <a:pPr marL="231775" indent="-231775" eaLnBrk="1" fontAlgn="auto" hangingPunct="1">
              <a:spcAft>
                <a:spcPts val="0"/>
              </a:spcAft>
              <a:defRPr/>
            </a:pPr>
            <a:r>
              <a:rPr lang="en-US" sz="2800" dirty="0" smtClean="0">
                <a:latin typeface="+mj-lt"/>
                <a:ea typeface="ＭＳ Ｐゴシック" charset="0"/>
              </a:rPr>
              <a:t>For protecting businesses and </a:t>
            </a:r>
            <a:br>
              <a:rPr lang="en-US" sz="2800" dirty="0" smtClean="0">
                <a:latin typeface="+mj-lt"/>
                <a:ea typeface="ＭＳ Ｐゴシック" charset="0"/>
              </a:rPr>
            </a:br>
            <a:r>
              <a:rPr lang="en-US" sz="2800" dirty="0" smtClean="0">
                <a:latin typeface="+mj-lt"/>
                <a:ea typeface="ＭＳ Ｐゴシック" charset="0"/>
              </a:rPr>
              <a:t>their brand’s reputation</a:t>
            </a:r>
            <a:endParaRPr lang="en-US" sz="2800" dirty="0">
              <a:solidFill>
                <a:srgbClr val="000000"/>
              </a:solidFill>
              <a:latin typeface="Arial" charset="0"/>
              <a:ea typeface="ＭＳ Ｐゴシック" charset="0"/>
            </a:endParaRPr>
          </a:p>
        </p:txBody>
      </p:sp>
      <p:grpSp>
        <p:nvGrpSpPr>
          <p:cNvPr id="22531" name="Group 4"/>
          <p:cNvGrpSpPr>
            <a:grpSpLocks/>
          </p:cNvGrpSpPr>
          <p:nvPr/>
        </p:nvGrpSpPr>
        <p:grpSpPr bwMode="auto">
          <a:xfrm>
            <a:off x="3581400" y="1066800"/>
            <a:ext cx="5181600" cy="4419600"/>
            <a:chOff x="4665158" y="1479404"/>
            <a:chExt cx="3859717" cy="3397396"/>
          </a:xfrm>
        </p:grpSpPr>
        <p:pic>
          <p:nvPicPr>
            <p:cNvPr id="2051" name="Picture 3"/>
            <p:cNvPicPr>
              <a:picLocks noChangeAspect="1" noChangeArrowheads="1"/>
            </p:cNvPicPr>
            <p:nvPr/>
          </p:nvPicPr>
          <p:blipFill rotWithShape="1">
            <a:blip r:embed="rId3"/>
            <a:srcRect l="15522" r="22473" b="11399"/>
            <a:stretch/>
          </p:blipFill>
          <p:spPr bwMode="auto">
            <a:xfrm>
              <a:off x="6111370" y="2288483"/>
              <a:ext cx="2413505" cy="2588317"/>
            </a:xfrm>
            <a:prstGeom prst="rect">
              <a:avLst/>
            </a:prstGeom>
            <a:noFill/>
            <a:ln>
              <a:noFill/>
            </a:ln>
            <a:effectLst>
              <a:outerShdw blurRad="317500" dist="35921" dir="2700000" algn="ctr" rotWithShape="0">
                <a:schemeClr val="bg2"/>
              </a:outerShdw>
            </a:effectLst>
            <a:extLst>
              <a:ext uri="{909E8E84-426E-40DD-AFC4-6F175D3DCCD1}"/>
              <a:ext uri="{91240B29-F687-4F45-9708-019B960494DF}"/>
            </a:extLst>
          </p:spPr>
        </p:pic>
        <p:pic>
          <p:nvPicPr>
            <p:cNvPr id="22533" name="Picture 4"/>
            <p:cNvPicPr>
              <a:picLocks noChangeAspect="1" noChangeArrowheads="1"/>
            </p:cNvPicPr>
            <p:nvPr/>
          </p:nvPicPr>
          <p:blipFill>
            <a:blip r:embed="rId4"/>
            <a:srcRect/>
            <a:stretch>
              <a:fillRect/>
            </a:stretch>
          </p:blipFill>
          <p:spPr bwMode="auto">
            <a:xfrm>
              <a:off x="4665158" y="1479404"/>
              <a:ext cx="2124075" cy="2143125"/>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Where Circuit Protection Is Used</a:t>
            </a:r>
          </a:p>
        </p:txBody>
      </p:sp>
      <p:sp>
        <p:nvSpPr>
          <p:cNvPr id="24578" name="Content Placeholder 2"/>
          <p:cNvSpPr>
            <a:spLocks noGrp="1"/>
          </p:cNvSpPr>
          <p:nvPr>
            <p:ph idx="1"/>
          </p:nvPr>
        </p:nvSpPr>
        <p:spPr>
          <a:xfrm>
            <a:off x="304800" y="914400"/>
            <a:ext cx="5448300" cy="4648200"/>
          </a:xfrm>
        </p:spPr>
        <p:txBody>
          <a:bodyPr/>
          <a:lstStyle/>
          <a:p>
            <a:pPr eaLnBrk="1" hangingPunct="1"/>
            <a:r>
              <a:rPr lang="en-US" sz="2800" smtClean="0"/>
              <a:t>In virtually every electrical and electronic device made today, including:</a:t>
            </a:r>
          </a:p>
          <a:p>
            <a:pPr lvl="1" eaLnBrk="1" hangingPunct="1"/>
            <a:r>
              <a:rPr lang="en-US" smtClean="0"/>
              <a:t>Consumer Electronics </a:t>
            </a:r>
          </a:p>
          <a:p>
            <a:pPr lvl="1" eaLnBrk="1" hangingPunct="1"/>
            <a:r>
              <a:rPr lang="en-US" smtClean="0"/>
              <a:t>Automotive Components</a:t>
            </a:r>
          </a:p>
          <a:p>
            <a:pPr lvl="1" eaLnBrk="1" hangingPunct="1"/>
            <a:r>
              <a:rPr lang="en-US" smtClean="0"/>
              <a:t>LED Lighting</a:t>
            </a:r>
          </a:p>
          <a:p>
            <a:pPr lvl="1" eaLnBrk="1" hangingPunct="1"/>
            <a:r>
              <a:rPr lang="en-US" smtClean="0"/>
              <a:t>Telecom</a:t>
            </a:r>
          </a:p>
          <a:p>
            <a:pPr lvl="1" eaLnBrk="1" hangingPunct="1"/>
            <a:r>
              <a:rPr lang="en-US" smtClean="0"/>
              <a:t>Industrial</a:t>
            </a:r>
          </a:p>
        </p:txBody>
      </p:sp>
      <p:pic>
        <p:nvPicPr>
          <p:cNvPr id="2457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389438" y="1066800"/>
            <a:ext cx="4602162" cy="2014538"/>
          </a:xfrm>
          <a:prstGeom prst="rect">
            <a:avLst/>
          </a:prstGeom>
          <a:noFill/>
          <a:ln w="9525">
            <a:noFill/>
            <a:miter lim="800000"/>
            <a:headEnd/>
            <a:tailEnd/>
          </a:ln>
        </p:spPr>
      </p:pic>
      <p:pic>
        <p:nvPicPr>
          <p:cNvPr id="24580" name="Picture 4"/>
          <p:cNvPicPr>
            <a:picLocks noChangeAspect="1" noChangeArrowheads="1"/>
          </p:cNvPicPr>
          <p:nvPr/>
        </p:nvPicPr>
        <p:blipFill>
          <a:blip r:embed="rId4"/>
          <a:srcRect/>
          <a:stretch>
            <a:fillRect/>
          </a:stretch>
        </p:blipFill>
        <p:spPr bwMode="auto">
          <a:xfrm>
            <a:off x="3186113" y="3424238"/>
            <a:ext cx="2757487" cy="2290762"/>
          </a:xfrm>
          <a:prstGeom prst="rect">
            <a:avLst/>
          </a:prstGeom>
          <a:noFill/>
          <a:ln w="9525">
            <a:noFill/>
            <a:miter lim="800000"/>
            <a:headEnd/>
            <a:tailEnd/>
          </a:ln>
        </p:spPr>
      </p:pic>
      <p:pic>
        <p:nvPicPr>
          <p:cNvPr id="24581" name="Picture 6"/>
          <p:cNvPicPr>
            <a:picLocks noChangeAspect="1"/>
          </p:cNvPicPr>
          <p:nvPr/>
        </p:nvPicPr>
        <p:blipFill>
          <a:blip r:embed="rId5"/>
          <a:srcRect/>
          <a:stretch>
            <a:fillRect/>
          </a:stretch>
        </p:blipFill>
        <p:spPr bwMode="auto">
          <a:xfrm>
            <a:off x="6153150" y="3424238"/>
            <a:ext cx="2762250" cy="2290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ags/tag2.xml><?xml version="1.0" encoding="utf-8"?>
<p:tagLst xmlns:a="http://schemas.openxmlformats.org/drawingml/2006/main" xmlns:r="http://schemas.openxmlformats.org/officeDocument/2006/relationships" xmlns:p="http://schemas.openxmlformats.org/presentationml/2006/main">
  <p:tag name="OFFISYNC_SLIDE_GUID" val="05758f4b-7dd8-4bad-b3d6-15e884d87db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26732</TotalTime>
  <Words>494</Words>
  <Application>Microsoft Office PowerPoint</Application>
  <PresentationFormat>On-screen Show (4:3)</PresentationFormat>
  <Paragraphs>51</Paragraphs>
  <Slides>10</Slides>
  <Notes>5</Notes>
  <HiddenSlides>0</HiddenSlides>
  <MMClips>0</MMClips>
  <ScaleCrop>false</ScaleCrop>
  <HeadingPairs>
    <vt:vector size="6" baseType="variant">
      <vt:variant>
        <vt:lpstr>Fonts Used</vt:lpstr>
      </vt:variant>
      <vt:variant>
        <vt:i4>4</vt:i4>
      </vt:variant>
      <vt:variant>
        <vt:lpstr>Design Template</vt:lpstr>
      </vt:variant>
      <vt:variant>
        <vt:i4>2</vt:i4>
      </vt:variant>
      <vt:variant>
        <vt:lpstr>Slide Titles</vt:lpstr>
      </vt:variant>
      <vt:variant>
        <vt:i4>10</vt:i4>
      </vt:variant>
    </vt:vector>
  </HeadingPairs>
  <TitlesOfParts>
    <vt:vector size="16" baseType="lpstr">
      <vt:lpstr>Arial</vt:lpstr>
      <vt:lpstr>Calibri</vt:lpstr>
      <vt:lpstr>Wingdings</vt:lpstr>
      <vt:lpstr>ＭＳ Ｐゴシック</vt:lpstr>
      <vt:lpstr>Office Theme</vt:lpstr>
      <vt:lpstr>Office Theme</vt:lpstr>
      <vt:lpstr>Slide 1</vt:lpstr>
      <vt:lpstr>Slide 2</vt:lpstr>
      <vt:lpstr>Slide 3</vt:lpstr>
      <vt:lpstr>Slide 4</vt:lpstr>
      <vt:lpstr>Slide 5</vt:lpstr>
      <vt:lpstr>That’s A LOT of GROWTH!   But why is Consumer Electronics circuit protection important?</vt:lpstr>
      <vt:lpstr>What IS Circuit Protection?</vt:lpstr>
      <vt:lpstr>Why Circuit Protection is Crucial</vt:lpstr>
      <vt:lpstr>Where Circuit Protection Is Used</vt:lpstr>
      <vt:lpstr>Circuit Protection Device Types</vt:lpstr>
    </vt:vector>
  </TitlesOfParts>
  <Company>UBM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C</dc:creator>
  <cp:lastModifiedBy>Rich Wilson</cp:lastModifiedBy>
  <cp:revision>99</cp:revision>
  <cp:lastPrinted>2014-01-28T22:38:47Z</cp:lastPrinted>
  <dcterms:created xsi:type="dcterms:W3CDTF">2013-11-14T17:57:06Z</dcterms:created>
  <dcterms:modified xsi:type="dcterms:W3CDTF">2014-12-09T20:00:13Z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30f71ab9-65b2-4d0c-9460-58958bf8a5c8</vt:lpwstr>
  </property>
  <property fmtid="{D5CDD505-2E9C-101B-9397-08002B2CF9AE}" pid="3" name="Offisync_ProviderInitializationData">
    <vt:lpwstr>https://hub.ubm.com</vt:lpwstr>
  </property>
  <property fmtid="{D5CDD505-2E9C-101B-9397-08002B2CF9AE}" pid="4" name="Offisync_UpdateToken">
    <vt:lpwstr>3</vt:lpwstr>
  </property>
  <property fmtid="{D5CDD505-2E9C-101B-9397-08002B2CF9AE}" pid="5" name="Jive_PrevVersionNumber">
    <vt:lpwstr/>
  </property>
  <property fmtid="{D5CDD505-2E9C-101B-9397-08002B2CF9AE}" pid="6" name="Jive_LatestUserAccountName">
    <vt:lpwstr>stephaney.mcginnis@ubm.com</vt:lpwstr>
  </property>
  <property fmtid="{D5CDD505-2E9C-101B-9397-08002B2CF9AE}" pid="7" name="Jive_LatestFileFullName">
    <vt:lpwstr/>
  </property>
  <property fmtid="{D5CDD505-2E9C-101B-9397-08002B2CF9AE}" pid="8" name="Jive_ModifiedButNotPublished">
    <vt:lpwstr>True</vt:lpwstr>
  </property>
  <property fmtid="{D5CDD505-2E9C-101B-9397-08002B2CF9AE}" pid="9" name="Offisync_UniqueId">
    <vt:lpwstr>159301</vt:lpwstr>
  </property>
  <property fmtid="{D5CDD505-2E9C-101B-9397-08002B2CF9AE}" pid="10" name="Jive_VersionGuid_v2.5">
    <vt:lpwstr/>
  </property>
  <property fmtid="{D5CDD505-2E9C-101B-9397-08002B2CF9AE}" pid="11" name="Jive_VersionGuid">
    <vt:lpwstr>849b482fbbc24470ae274684c2247946</vt:lpwstr>
  </property>
</Properties>
</file>