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1.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0"/>
  </p:notesMasterIdLst>
  <p:sldIdLst>
    <p:sldId id="497" r:id="rId2"/>
    <p:sldId id="659" r:id="rId3"/>
    <p:sldId id="547" r:id="rId4"/>
    <p:sldId id="548" r:id="rId5"/>
    <p:sldId id="504" r:id="rId6"/>
    <p:sldId id="505" r:id="rId7"/>
    <p:sldId id="552" r:id="rId8"/>
    <p:sldId id="508" r:id="rId9"/>
    <p:sldId id="543" r:id="rId10"/>
    <p:sldId id="507" r:id="rId11"/>
    <p:sldId id="531" r:id="rId12"/>
    <p:sldId id="550" r:id="rId13"/>
    <p:sldId id="538" r:id="rId14"/>
    <p:sldId id="549" r:id="rId15"/>
    <p:sldId id="614" r:id="rId16"/>
    <p:sldId id="661" r:id="rId17"/>
    <p:sldId id="662" r:id="rId18"/>
    <p:sldId id="609" r:id="rId19"/>
    <p:sldId id="610" r:id="rId20"/>
    <p:sldId id="663" r:id="rId21"/>
    <p:sldId id="665" r:id="rId22"/>
    <p:sldId id="666" r:id="rId23"/>
    <p:sldId id="667" r:id="rId24"/>
    <p:sldId id="652" r:id="rId25"/>
    <p:sldId id="608" r:id="rId26"/>
    <p:sldId id="611" r:id="rId27"/>
    <p:sldId id="612" r:id="rId28"/>
    <p:sldId id="613" r:id="rId29"/>
    <p:sldId id="492" r:id="rId30"/>
    <p:sldId id="442" r:id="rId31"/>
    <p:sldId id="446" r:id="rId32"/>
    <p:sldId id="532" r:id="rId33"/>
    <p:sldId id="448" r:id="rId34"/>
    <p:sldId id="637" r:id="rId35"/>
    <p:sldId id="638" r:id="rId36"/>
    <p:sldId id="645" r:id="rId37"/>
    <p:sldId id="646" r:id="rId38"/>
    <p:sldId id="647" r:id="rId39"/>
    <p:sldId id="648" r:id="rId40"/>
    <p:sldId id="649" r:id="rId41"/>
    <p:sldId id="650" r:id="rId42"/>
    <p:sldId id="651" r:id="rId43"/>
    <p:sldId id="617" r:id="rId44"/>
    <p:sldId id="618" r:id="rId45"/>
    <p:sldId id="619" r:id="rId46"/>
    <p:sldId id="621" r:id="rId47"/>
    <p:sldId id="622" r:id="rId48"/>
    <p:sldId id="624" r:id="rId49"/>
    <p:sldId id="625" r:id="rId50"/>
    <p:sldId id="636" r:id="rId51"/>
    <p:sldId id="627" r:id="rId52"/>
    <p:sldId id="626" r:id="rId53"/>
    <p:sldId id="628" r:id="rId54"/>
    <p:sldId id="629" r:id="rId55"/>
    <p:sldId id="630" r:id="rId56"/>
    <p:sldId id="631" r:id="rId57"/>
    <p:sldId id="632" r:id="rId58"/>
    <p:sldId id="640" r:id="rId59"/>
    <p:sldId id="644" r:id="rId60"/>
    <p:sldId id="643" r:id="rId61"/>
    <p:sldId id="641" r:id="rId62"/>
    <p:sldId id="654" r:id="rId63"/>
    <p:sldId id="655" r:id="rId64"/>
    <p:sldId id="656" r:id="rId65"/>
    <p:sldId id="615" r:id="rId66"/>
    <p:sldId id="563" r:id="rId67"/>
    <p:sldId id="554" r:id="rId68"/>
    <p:sldId id="553" r:id="rId69"/>
    <p:sldId id="562" r:id="rId70"/>
    <p:sldId id="556" r:id="rId71"/>
    <p:sldId id="557" r:id="rId72"/>
    <p:sldId id="558" r:id="rId73"/>
    <p:sldId id="560" r:id="rId74"/>
    <p:sldId id="657" r:id="rId75"/>
    <p:sldId id="607" r:id="rId76"/>
    <p:sldId id="564" r:id="rId77"/>
    <p:sldId id="565" r:id="rId78"/>
    <p:sldId id="567" r:id="rId79"/>
    <p:sldId id="568" r:id="rId80"/>
    <p:sldId id="569" r:id="rId81"/>
    <p:sldId id="570" r:id="rId82"/>
    <p:sldId id="571" r:id="rId83"/>
    <p:sldId id="572" r:id="rId84"/>
    <p:sldId id="573" r:id="rId85"/>
    <p:sldId id="574" r:id="rId86"/>
    <p:sldId id="575" r:id="rId87"/>
    <p:sldId id="576" r:id="rId88"/>
    <p:sldId id="577" r:id="rId89"/>
    <p:sldId id="578" r:id="rId90"/>
    <p:sldId id="579" r:id="rId91"/>
    <p:sldId id="590" r:id="rId92"/>
    <p:sldId id="583" r:id="rId93"/>
    <p:sldId id="602" r:id="rId94"/>
    <p:sldId id="603" r:id="rId95"/>
    <p:sldId id="604" r:id="rId96"/>
    <p:sldId id="605" r:id="rId97"/>
    <p:sldId id="588" r:id="rId98"/>
    <p:sldId id="589" r:id="rId99"/>
    <p:sldId id="591" r:id="rId100"/>
    <p:sldId id="592" r:id="rId101"/>
    <p:sldId id="593" r:id="rId102"/>
    <p:sldId id="594" r:id="rId103"/>
    <p:sldId id="595" r:id="rId104"/>
    <p:sldId id="596" r:id="rId105"/>
    <p:sldId id="597" r:id="rId106"/>
    <p:sldId id="658" r:id="rId107"/>
    <p:sldId id="598" r:id="rId108"/>
    <p:sldId id="521" r:id="rId109"/>
  </p:sldIdLst>
  <p:sldSz cx="9144000" cy="6858000" type="screen4x3"/>
  <p:notesSz cx="6858000" cy="9144000"/>
  <p:custDataLst>
    <p:tags r:id="rId112"/>
  </p:custDataLst>
  <p:defaultTextStyle>
    <a:defPPr>
      <a:defRPr lang="en-US"/>
    </a:defPPr>
    <a:lvl1pPr algn="l" rtl="0" fontAlgn="base">
      <a:spcBef>
        <a:spcPct val="0"/>
      </a:spcBef>
      <a:spcAft>
        <a:spcPct val="0"/>
      </a:spcAft>
      <a:defRPr sz="1600" kern="1200">
        <a:solidFill>
          <a:schemeClr val="tx1"/>
        </a:solidFill>
        <a:latin typeface="Arial" charset="0"/>
        <a:ea typeface="ＭＳ Ｐゴシック" charset="0"/>
        <a:cs typeface="+mn-cs"/>
      </a:defRPr>
    </a:lvl1pPr>
    <a:lvl2pPr marL="457200" algn="l" rtl="0" fontAlgn="base">
      <a:spcBef>
        <a:spcPct val="0"/>
      </a:spcBef>
      <a:spcAft>
        <a:spcPct val="0"/>
      </a:spcAft>
      <a:defRPr sz="1600" kern="1200">
        <a:solidFill>
          <a:schemeClr val="tx1"/>
        </a:solidFill>
        <a:latin typeface="Arial" charset="0"/>
        <a:ea typeface="ＭＳ Ｐゴシック" charset="0"/>
        <a:cs typeface="+mn-cs"/>
      </a:defRPr>
    </a:lvl2pPr>
    <a:lvl3pPr marL="914400" algn="l" rtl="0" fontAlgn="base">
      <a:spcBef>
        <a:spcPct val="0"/>
      </a:spcBef>
      <a:spcAft>
        <a:spcPct val="0"/>
      </a:spcAft>
      <a:defRPr sz="1600" kern="1200">
        <a:solidFill>
          <a:schemeClr val="tx1"/>
        </a:solidFill>
        <a:latin typeface="Arial" charset="0"/>
        <a:ea typeface="ＭＳ Ｐゴシック" charset="0"/>
        <a:cs typeface="+mn-cs"/>
      </a:defRPr>
    </a:lvl3pPr>
    <a:lvl4pPr marL="1371600" algn="l" rtl="0" fontAlgn="base">
      <a:spcBef>
        <a:spcPct val="0"/>
      </a:spcBef>
      <a:spcAft>
        <a:spcPct val="0"/>
      </a:spcAft>
      <a:defRPr sz="1600" kern="1200">
        <a:solidFill>
          <a:schemeClr val="tx1"/>
        </a:solidFill>
        <a:latin typeface="Arial" charset="0"/>
        <a:ea typeface="ＭＳ Ｐゴシック" charset="0"/>
        <a:cs typeface="+mn-cs"/>
      </a:defRPr>
    </a:lvl4pPr>
    <a:lvl5pPr marL="1828800" algn="l" rtl="0" fontAlgn="base">
      <a:spcBef>
        <a:spcPct val="0"/>
      </a:spcBef>
      <a:spcAft>
        <a:spcPct val="0"/>
      </a:spcAft>
      <a:defRPr sz="1600" kern="1200">
        <a:solidFill>
          <a:schemeClr val="tx1"/>
        </a:solidFill>
        <a:latin typeface="Arial" charset="0"/>
        <a:ea typeface="ＭＳ Ｐゴシック" charset="0"/>
        <a:cs typeface="+mn-cs"/>
      </a:defRPr>
    </a:lvl5pPr>
    <a:lvl6pPr marL="2286000" algn="l" defTabSz="457200" rtl="0" eaLnBrk="1" latinLnBrk="0" hangingPunct="1">
      <a:defRPr sz="1600" kern="1200">
        <a:solidFill>
          <a:schemeClr val="tx1"/>
        </a:solidFill>
        <a:latin typeface="Arial" charset="0"/>
        <a:ea typeface="ＭＳ Ｐゴシック" charset="0"/>
        <a:cs typeface="+mn-cs"/>
      </a:defRPr>
    </a:lvl6pPr>
    <a:lvl7pPr marL="2743200" algn="l" defTabSz="457200" rtl="0" eaLnBrk="1" latinLnBrk="0" hangingPunct="1">
      <a:defRPr sz="1600" kern="1200">
        <a:solidFill>
          <a:schemeClr val="tx1"/>
        </a:solidFill>
        <a:latin typeface="Arial" charset="0"/>
        <a:ea typeface="ＭＳ Ｐゴシック" charset="0"/>
        <a:cs typeface="+mn-cs"/>
      </a:defRPr>
    </a:lvl7pPr>
    <a:lvl8pPr marL="3200400" algn="l" defTabSz="457200" rtl="0" eaLnBrk="1" latinLnBrk="0" hangingPunct="1">
      <a:defRPr sz="1600" kern="1200">
        <a:solidFill>
          <a:schemeClr val="tx1"/>
        </a:solidFill>
        <a:latin typeface="Arial" charset="0"/>
        <a:ea typeface="ＭＳ Ｐゴシック" charset="0"/>
        <a:cs typeface="+mn-cs"/>
      </a:defRPr>
    </a:lvl8pPr>
    <a:lvl9pPr marL="3657600" algn="l" defTabSz="457200" rtl="0" eaLnBrk="1" latinLnBrk="0" hangingPunct="1">
      <a:defRPr sz="16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FBF38D"/>
    <a:srgbClr val="9900CC"/>
    <a:srgbClr val="CC0099"/>
    <a:srgbClr val="FEFDCF"/>
    <a:srgbClr val="FF0000"/>
    <a:srgbClr val="FE580E"/>
    <a:srgbClr val="AFEFE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notesMaster" Target="notesMasters/notesMaster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printerSettings" Target="printerSettings/printerSettings1.bin"/><Relationship Id="rId112" Type="http://schemas.openxmlformats.org/officeDocument/2006/relationships/tags" Target="tags/tag1.xml"/><Relationship Id="rId113" Type="http://schemas.openxmlformats.org/officeDocument/2006/relationships/presProps" Target="presProps.xml"/><Relationship Id="rId114" Type="http://schemas.openxmlformats.org/officeDocument/2006/relationships/viewProps" Target="viewProps.xml"/><Relationship Id="rId115" Type="http://schemas.openxmlformats.org/officeDocument/2006/relationships/theme" Target="theme/theme1.xml"/><Relationship Id="rId11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n-ea"/>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mn-ea"/>
              </a:defRPr>
            </a:lvl1pPr>
          </a:lstStyle>
          <a:p>
            <a:pPr>
              <a:defRPr/>
            </a:pPr>
            <a:endParaRPr lang="en-US"/>
          </a:p>
        </p:txBody>
      </p:sp>
      <p:sp>
        <p:nvSpPr>
          <p:cNvPr id="11264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mn-ea"/>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812ADDC-44FE-2549-96DC-F16E798889C3}" type="slidenum">
              <a:rPr lang="en-US"/>
              <a:pPr/>
              <a:t>‹#›</a:t>
            </a:fld>
            <a:endParaRPr lang="en-US"/>
          </a:p>
        </p:txBody>
      </p:sp>
    </p:spTree>
    <p:extLst>
      <p:ext uri="{BB962C8B-B14F-4D97-AF65-F5344CB8AC3E}">
        <p14:creationId xmlns:p14="http://schemas.microsoft.com/office/powerpoint/2010/main" val="1957912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B5AD16F5-1948-5F4D-90D4-50863B16D6BD}" type="slidenum">
              <a:rPr lang="en-US" sz="1200"/>
              <a:pPr eaLnBrk="1" hangingPunct="1"/>
              <a:t>1</a:t>
            </a:fld>
            <a:endParaRPr lang="en-US" sz="1200"/>
          </a:p>
        </p:txBody>
      </p:sp>
      <p:sp>
        <p:nvSpPr>
          <p:cNvPr id="1136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fld id="{636252B7-0444-3540-8CB2-7F55311B630E}" type="slidenum">
              <a:rPr lang="en-US" sz="1200"/>
              <a:pPr algn="r" eaLnBrk="1" hangingPunct="1"/>
              <a:t>1</a:t>
            </a:fld>
            <a:endParaRPr lang="en-US" sz="1200"/>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rPr>
              <a:t>Data-backed web applications have stringent availability, performance and partition tolerance requirements that are difficult, sometimes even impossible, to meet using conventional database management systems. On the other hand, they typically are able to trade off consistency to achieve their goals. This has led to the development of specialized key-value stores, which are now used widely in virtually every large-scale web service. On the other hand, most web services also require capabilities such as indexing provided by a DBMS. We are witnessing an evolution of data serving as systems builders seek to balance these trade-offs. In this talk, I will survey some of the solutions that have been developed, including Amazon's S3 and SimpleDB and Yahoo!'s PNUTS, and discuss the challenges in building such systems as "cloud services", providing elastic data serving capacity to developers, along with appropriately balanced consistency, availability, performance and partition tolerance.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AE0E0661-ED9A-FF4F-9060-22F6BB13F406}" type="slidenum">
              <a:rPr lang="en-US" sz="1200"/>
              <a:pPr eaLnBrk="1" hangingPunct="1"/>
              <a:t>26</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178A569E-645F-1D4C-834B-462722DC2F3E}" type="slidenum">
              <a:rPr lang="en-US" sz="1200"/>
              <a:pPr eaLnBrk="1" hangingPunct="1"/>
              <a:t>29</a:t>
            </a:fld>
            <a:endParaRPr lang="en-US" sz="1200"/>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rPr>
              <a:t>A project in Y!R focused on a long-range problem, origins in earlier work at Wisconsin.  Basis for the Goldrush hack, which won the recent Local hack competition, and could contribute to creation/refinement of Y! Local content and Next Gen Search.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D5B9FF6B-2EAD-DB47-8BDF-EF81CA72C902}" type="slidenum">
              <a:rPr lang="en-US" sz="1200"/>
              <a:pPr eaLnBrk="1" hangingPunct="1"/>
              <a:t>30</a:t>
            </a:fld>
            <a:endParaRPr lang="en-US" sz="1200"/>
          </a:p>
        </p:txBody>
      </p:sp>
      <p:sp>
        <p:nvSpPr>
          <p:cNvPr id="124931" name="Rectangle 2"/>
          <p:cNvSpPr>
            <a:spLocks noChangeArrowheads="1" noTextEdit="1"/>
          </p:cNvSpPr>
          <p:nvPr>
            <p:ph type="sldImg"/>
          </p:nvPr>
        </p:nvSpPr>
        <p:spPr>
          <a:ln/>
        </p:spPr>
      </p:sp>
      <p:sp>
        <p:nvSpPr>
          <p:cNvPr id="1249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49B0451E-91DC-0740-B737-055C85AE65D3}" type="slidenum">
              <a:rPr lang="en-US" sz="1200"/>
              <a:pPr eaLnBrk="1" hangingPunct="1"/>
              <a:t>31</a:t>
            </a:fld>
            <a:endParaRPr lang="en-US" sz="1200"/>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1A6D8683-FFE8-C143-98EF-B3ADC706F38C}" type="slidenum">
              <a:rPr lang="en-US" sz="1200"/>
              <a:pPr eaLnBrk="1" hangingPunct="1"/>
              <a:t>33</a:t>
            </a:fld>
            <a:endParaRPr lang="en-US" sz="1200"/>
          </a:p>
        </p:txBody>
      </p:sp>
      <p:sp>
        <p:nvSpPr>
          <p:cNvPr id="12697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8F6C24D3-2B29-C444-8911-E25A7F46A699}" type="slidenum">
              <a:rPr lang="en-US" sz="1200">
                <a:latin typeface="Times" charset="0"/>
              </a:rPr>
              <a:pPr algn="r"/>
              <a:t>33</a:t>
            </a:fld>
            <a:endParaRPr lang="en-US" sz="1200">
              <a:latin typeface="Times" charset="0"/>
            </a:endParaRPr>
          </a:p>
        </p:txBody>
      </p:sp>
      <p:sp>
        <p:nvSpPr>
          <p:cNvPr id="126980" name="Rectangle 2"/>
          <p:cNvSpPr>
            <a:spLocks noRot="1" noChangeArrowheads="1" noTextEdit="1"/>
          </p:cNvSpPr>
          <p:nvPr>
            <p:ph type="sldImg"/>
          </p:nvPr>
        </p:nvSpPr>
        <p:spPr>
          <a:ln/>
        </p:spPr>
      </p:sp>
      <p:sp>
        <p:nvSpPr>
          <p:cNvPr id="12698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38" tIns="45219" rIns="90438" bIns="45219"/>
          <a:lstStyle/>
          <a:p>
            <a:pPr marL="223838" indent="-223838" eaLnBrk="1" hangingPunct="1"/>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B422AAF5-C326-584B-9524-0DE9940CF587}" type="slidenum">
              <a:rPr lang="en-US" sz="1200"/>
              <a:pPr eaLnBrk="1" hangingPunct="1"/>
              <a:t>35</a:t>
            </a:fld>
            <a:endParaRPr lang="en-US" sz="1200"/>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76D72079-4BB0-4F4A-A824-071A1E9A7190}" type="slidenum">
              <a:rPr lang="en-US" sz="1200"/>
              <a:pPr eaLnBrk="1" hangingPunct="1"/>
              <a:t>36</a:t>
            </a:fld>
            <a:endParaRPr lang="en-US" sz="1200"/>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E0BC7A32-0556-054B-B7FD-1FE3771D6F66}" type="slidenum">
              <a:rPr lang="en-US" sz="1200"/>
              <a:pPr eaLnBrk="1" hangingPunct="1"/>
              <a:t>37</a:t>
            </a:fld>
            <a:endParaRPr lang="en-US" sz="1200"/>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08573117-C7B3-AB49-82D2-24661C396815}" type="slidenum">
              <a:rPr lang="en-US" sz="1200"/>
              <a:pPr eaLnBrk="1" hangingPunct="1"/>
              <a:t>38</a:t>
            </a:fld>
            <a:endParaRPr lang="en-US" sz="1200"/>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6038F3FE-5B31-054B-8383-9521A5A3A7ED}" type="slidenum">
              <a:rPr lang="en-US" sz="1200"/>
              <a:pPr eaLnBrk="1" hangingPunct="1"/>
              <a:t>39</a:t>
            </a:fld>
            <a:endParaRPr lang="en-US" sz="1200"/>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6005657F-7E5C-EF4F-88FC-574E62696D4B}" type="slidenum">
              <a:rPr lang="en-US" sz="1200"/>
              <a:pPr eaLnBrk="1" hangingPunct="1"/>
              <a:t>6</a:t>
            </a:fld>
            <a:endParaRPr lang="en-US" sz="1200"/>
          </a:p>
        </p:txBody>
      </p:sp>
      <p:sp>
        <p:nvSpPr>
          <p:cNvPr id="114691" name="Slide Image Placeholder 1"/>
          <p:cNvSpPr>
            <a:spLocks noGrp="1" noRot="1" noChangeAspect="1" noTextEdit="1"/>
          </p:cNvSpPr>
          <p:nvPr>
            <p:ph type="sldImg"/>
          </p:nvPr>
        </p:nvSpPr>
        <p:spPr>
          <a:ln/>
        </p:spPr>
      </p:sp>
      <p:sp>
        <p:nvSpPr>
          <p:cNvPr id="11469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rPr>
              <a:t>Need some slides up front to layout what our definition of a cloud entails (since it</a:t>
            </a:r>
            <a:r>
              <a:rPr lang="ja-JP" altLang="en-US">
                <a:latin typeface="Arial" charset="0"/>
              </a:rPr>
              <a:t>’</a:t>
            </a:r>
            <a:r>
              <a:rPr lang="en-US">
                <a:latin typeface="Arial" charset="0"/>
              </a:rPr>
              <a:t>s a rapidly emerging buzzword that has no intrinsic definition. )</a:t>
            </a:r>
          </a:p>
        </p:txBody>
      </p:sp>
      <p:sp>
        <p:nvSpPr>
          <p:cNvPr id="4" name="Slide Number Placeholder 3"/>
          <p:cNvSpPr txBox="1">
            <a:spLocks noGrp="1"/>
          </p:cNvSpPr>
          <p:nvPr/>
        </p:nvSpPr>
        <p:spPr>
          <a:xfrm>
            <a:off x="3884613" y="8685213"/>
            <a:ext cx="2971800" cy="457200"/>
          </a:xfrm>
          <a:prstGeom prst="rect">
            <a:avLst/>
          </a:prstGeom>
          <a:noFill/>
        </p:spPr>
        <p:txBody>
          <a:bodyPr anchor="b"/>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fld id="{C2141B06-28B3-8749-A002-BE00F98507A8}" type="slidenum">
              <a:rPr lang="en-US" sz="1200">
                <a:latin typeface="Calibri" charset="0"/>
              </a:rPr>
              <a:pPr algn="r" eaLnBrk="1" hangingPunct="1"/>
              <a:t>6</a:t>
            </a:fld>
            <a:endParaRPr lang="en-US"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595543D3-5F89-FB4A-B5BC-51D74A0297F3}" type="slidenum">
              <a:rPr lang="en-US" sz="1200"/>
              <a:pPr eaLnBrk="1" hangingPunct="1"/>
              <a:t>43</a:t>
            </a:fld>
            <a:endParaRPr lang="en-US" sz="1200"/>
          </a:p>
        </p:txBody>
      </p:sp>
      <p:sp>
        <p:nvSpPr>
          <p:cNvPr id="133123" name="Rectangle 2"/>
          <p:cNvSpPr>
            <a:spLocks noRot="1" noChangeArrowheads="1" noTextEdit="1"/>
          </p:cNvSpPr>
          <p:nvPr>
            <p:ph type="sldImg"/>
          </p:nvPr>
        </p:nvSpPr>
        <p:spPr>
          <a:ln/>
        </p:spPr>
      </p:sp>
      <p:sp>
        <p:nvSpPr>
          <p:cNvPr id="1331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032F1C22-4526-CA4C-8F96-6F3760E0A206}" type="slidenum">
              <a:rPr lang="en-US" sz="1200"/>
              <a:pPr eaLnBrk="1" hangingPunct="1"/>
              <a:t>44</a:t>
            </a:fld>
            <a:endParaRPr lang="en-US" sz="1200"/>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FBABDB0E-2F04-0844-AA6D-7EEE4E997E39}" type="slidenum">
              <a:rPr lang="en-US" sz="1200"/>
              <a:pPr eaLnBrk="1" hangingPunct="1"/>
              <a:t>45</a:t>
            </a:fld>
            <a:endParaRPr lang="en-US" sz="1200"/>
          </a:p>
        </p:txBody>
      </p:sp>
      <p:sp>
        <p:nvSpPr>
          <p:cNvPr id="135171" name="Rectangle 2"/>
          <p:cNvSpPr>
            <a:spLocks noRot="1" noChangeArrowheads="1" noTextEdit="1"/>
          </p:cNvSpPr>
          <p:nvPr>
            <p:ph type="sldImg"/>
          </p:nvPr>
        </p:nvSpPr>
        <p:spPr>
          <a:ln/>
        </p:spPr>
      </p:sp>
      <p:sp>
        <p:nvSpPr>
          <p:cNvPr id="1351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08D4D488-4DF5-4247-A386-ADE172FF69B4}" type="slidenum">
              <a:rPr lang="en-US" sz="1200"/>
              <a:pPr eaLnBrk="1" hangingPunct="1"/>
              <a:t>48</a:t>
            </a:fld>
            <a:endParaRPr lang="en-US" sz="1200"/>
          </a:p>
        </p:txBody>
      </p:sp>
      <p:sp>
        <p:nvSpPr>
          <p:cNvPr id="136195" name="Rectangle 2"/>
          <p:cNvSpPr>
            <a:spLocks noRot="1" noChangeArrowheads="1" noTextEdit="1"/>
          </p:cNvSpPr>
          <p:nvPr>
            <p:ph type="sldImg"/>
          </p:nvPr>
        </p:nvSpPr>
        <p:spPr>
          <a:ln/>
        </p:spPr>
      </p:sp>
      <p:sp>
        <p:nvSpPr>
          <p:cNvPr id="1361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Rot="1" noChangeArrowheads="1" noTextEdit="1"/>
          </p:cNvSpPr>
          <p:nvPr>
            <p:ph type="sldImg"/>
          </p:nvPr>
        </p:nvSpPr>
        <p:spPr>
          <a:ln/>
        </p:spPr>
      </p:sp>
      <p:sp>
        <p:nvSpPr>
          <p:cNvPr id="13721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charset="0"/>
              </a:rPr>
              <a:t>“</a:t>
            </a:r>
            <a:r>
              <a:rPr lang="en-US">
                <a:latin typeface="Arial" charset="0"/>
              </a:rPr>
              <a:t>Free</a:t>
            </a:r>
            <a:r>
              <a:rPr lang="ja-JP" altLang="en-US">
                <a:latin typeface="Arial" charset="0"/>
              </a:rPr>
              <a:t>”</a:t>
            </a:r>
            <a:r>
              <a:rPr lang="en-US">
                <a:latin typeface="Arial" charset="0"/>
              </a:rPr>
              <a:t> update goes to east coast first because of network disruption, and as it happens, this happens before original busy notification is received. Now the west coast receives the corresponding free notification while the east coast receives the original busy notification.  No priority between these two outcomes …</a:t>
            </a: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BD8E9731-9EE2-BB48-87C9-95FE8640E79F}" type="slidenum">
              <a:rPr lang="en-US" sz="1200"/>
              <a:pPr eaLnBrk="1" hangingPunct="1"/>
              <a:t>51</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E95E9321-EBE3-404C-ADE0-E4A7498B3378}" type="slidenum">
              <a:rPr lang="en-US" sz="1200"/>
              <a:pPr eaLnBrk="1" hangingPunct="1"/>
              <a:t>52</a:t>
            </a:fld>
            <a:endParaRPr lang="en-US" sz="1200"/>
          </a:p>
        </p:txBody>
      </p:sp>
      <p:sp>
        <p:nvSpPr>
          <p:cNvPr id="139267" name="Rectangle 2"/>
          <p:cNvSpPr>
            <a:spLocks noRot="1" noChangeArrowheads="1" noTextEdit="1"/>
          </p:cNvSpPr>
          <p:nvPr>
            <p:ph type="sldImg"/>
          </p:nvPr>
        </p:nvSpPr>
        <p:spPr>
          <a:ln/>
        </p:spPr>
      </p:sp>
      <p:sp>
        <p:nvSpPr>
          <p:cNvPr id="1392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75BB5EBB-AA76-324A-B425-AFBD0DBC3D94}" type="slidenum">
              <a:rPr lang="en-US" sz="1200"/>
              <a:pPr eaLnBrk="1" hangingPunct="1"/>
              <a:t>53</a:t>
            </a:fld>
            <a:endParaRPr lang="en-US" sz="1200"/>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850B2BBA-A4B6-D04E-890C-827F8AF5701A}" type="slidenum">
              <a:rPr lang="en-US" sz="1200"/>
              <a:pPr eaLnBrk="1" hangingPunct="1"/>
              <a:t>54</a:t>
            </a:fld>
            <a:endParaRPr lang="en-US" sz="1200"/>
          </a:p>
        </p:txBody>
      </p:sp>
      <p:sp>
        <p:nvSpPr>
          <p:cNvPr id="141315" name="Rectangle 2"/>
          <p:cNvSpPr>
            <a:spLocks noRot="1" noChangeArrowheads="1" noTextEdit="1"/>
          </p:cNvSpPr>
          <p:nvPr>
            <p:ph type="sldImg"/>
          </p:nvPr>
        </p:nvSpPr>
        <p:spPr>
          <a:ln/>
        </p:spPr>
      </p:sp>
      <p:sp>
        <p:nvSpPr>
          <p:cNvPr id="1413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512DD092-FFA3-F048-B620-DFF0DEE62AEE}" type="slidenum">
              <a:rPr lang="en-US" sz="1200"/>
              <a:pPr eaLnBrk="1" hangingPunct="1"/>
              <a:t>55</a:t>
            </a:fld>
            <a:endParaRPr lang="en-US" sz="1200"/>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rPr>
              <a:t>Up arrow – more updates with the same quality, can only be done by moving the curve</a:t>
            </a:r>
          </a:p>
          <a:p>
            <a:pPr eaLnBrk="1" hangingPunct="1"/>
            <a:r>
              <a:rPr lang="en-US">
                <a:latin typeface="Arial" charset="0"/>
              </a:rPr>
              <a:t>Right arrow – more quality without losing features</a:t>
            </a:r>
          </a:p>
          <a:p>
            <a:pPr eaLnBrk="1" hangingPunct="1"/>
            <a:endParaRPr lang="en-US">
              <a:latin typeface="Arial" charset="0"/>
            </a:endParaRPr>
          </a:p>
          <a:p>
            <a:pPr eaLnBrk="1" hangingPunct="1"/>
            <a:r>
              <a:rPr lang="en-US">
                <a:latin typeface="Arial" charset="0"/>
              </a:rPr>
              <a:t>Quicker in the same quality</a:t>
            </a:r>
          </a:p>
          <a:p>
            <a:pPr eaLnBrk="1" hangingPunct="1"/>
            <a:endParaRPr lang="en-US">
              <a:latin typeface="Arial" charset="0"/>
            </a:endParaRPr>
          </a:p>
          <a:p>
            <a:pPr eaLnBrk="1" hangingPunct="1"/>
            <a:r>
              <a:rPr lang="en-US">
                <a:latin typeface="Arial" charset="0"/>
              </a:rPr>
              <a:t>Y Axis = </a:t>
            </a:r>
            <a:r>
              <a:rPr lang="ja-JP" altLang="en-US">
                <a:latin typeface="Arial" charset="0"/>
              </a:rPr>
              <a:t>“</a:t>
            </a:r>
            <a:r>
              <a:rPr lang="en-US">
                <a:latin typeface="Arial" charset="0"/>
              </a:rPr>
              <a:t>Agility</a:t>
            </a:r>
            <a:r>
              <a:rPr lang="ja-JP" altLang="en-US">
                <a:latin typeface="Arial" charset="0"/>
              </a:rPr>
              <a:t>”</a:t>
            </a:r>
            <a:r>
              <a:rPr lang="en-US">
                <a:latin typeface="Arial" charset="0"/>
              </a:rPr>
              <a:t> , measured by how many releases we can have in a year</a:t>
            </a:r>
          </a:p>
          <a:p>
            <a:pPr eaLnBrk="1" hangingPunct="1"/>
            <a:r>
              <a:rPr lang="en-US">
                <a:latin typeface="Arial" charset="0"/>
              </a:rPr>
              <a:t>X Axis = </a:t>
            </a:r>
            <a:r>
              <a:rPr lang="ja-JP" altLang="en-US">
                <a:latin typeface="Arial" charset="0"/>
              </a:rPr>
              <a:t>“</a:t>
            </a:r>
            <a:r>
              <a:rPr lang="en-US">
                <a:latin typeface="Arial" charset="0"/>
              </a:rPr>
              <a:t>Quality</a:t>
            </a:r>
            <a:r>
              <a:rPr lang="ja-JP" altLang="en-US">
                <a:latin typeface="Arial" charset="0"/>
              </a:rPr>
              <a:t>”</a:t>
            </a:r>
            <a:r>
              <a:rPr lang="en-US">
                <a:latin typeface="Arial" charset="0"/>
              </a:rPr>
              <a:t>, measured by up time</a:t>
            </a:r>
          </a:p>
          <a:p>
            <a:pPr eaLnBrk="1" hangingPunct="1"/>
            <a:endParaRPr lang="en-US">
              <a:latin typeface="Arial"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C13735FD-63E9-C140-8C42-89E584274B79}" type="slidenum">
              <a:rPr lang="en-US" sz="1200">
                <a:cs typeface="Arial" charset="0"/>
              </a:rPr>
              <a:pPr eaLnBrk="1" hangingPunct="1"/>
              <a:t>7</a:t>
            </a:fld>
            <a:endParaRPr lang="en-US" sz="120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62D8EC4F-316C-4C4E-B3BE-14F3F28015A1}" type="slidenum">
              <a:rPr lang="en-US" sz="1200"/>
              <a:pPr eaLnBrk="1" hangingPunct="1"/>
              <a:t>56</a:t>
            </a:fld>
            <a:endParaRPr lang="en-US" sz="1200"/>
          </a:p>
        </p:txBody>
      </p:sp>
      <p:sp>
        <p:nvSpPr>
          <p:cNvPr id="143363" name="Rectangle 2"/>
          <p:cNvSpPr>
            <a:spLocks noRot="1" noChangeArrowheads="1" noTextEdit="1"/>
          </p:cNvSpPr>
          <p:nvPr>
            <p:ph type="sldImg"/>
          </p:nvPr>
        </p:nvSpPr>
        <p:spPr>
          <a:ln/>
        </p:spPr>
      </p:sp>
      <p:sp>
        <p:nvSpPr>
          <p:cNvPr id="1433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FE16AF0F-E5D7-0744-B08C-59A5056642D1}" type="slidenum">
              <a:rPr lang="en-US" sz="1200"/>
              <a:pPr eaLnBrk="1" hangingPunct="1"/>
              <a:t>57</a:t>
            </a:fld>
            <a:endParaRPr lang="en-US" sz="1200"/>
          </a:p>
        </p:txBody>
      </p:sp>
      <p:sp>
        <p:nvSpPr>
          <p:cNvPr id="144387" name="Rectangle 2"/>
          <p:cNvSpPr>
            <a:spLocks noRot="1" noChangeArrowheads="1" noTextEdit="1"/>
          </p:cNvSpPr>
          <p:nvPr>
            <p:ph type="sldImg"/>
          </p:nvPr>
        </p:nvSpPr>
        <p:spPr>
          <a:ln/>
        </p:spPr>
      </p:sp>
      <p:sp>
        <p:nvSpPr>
          <p:cNvPr id="1443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EA6A6630-E320-7043-B888-D04F069CC6F8}" type="slidenum">
              <a:rPr lang="en-US" sz="1200"/>
              <a:pPr eaLnBrk="1" hangingPunct="1"/>
              <a:t>58</a:t>
            </a:fld>
            <a:endParaRPr lang="en-US" sz="1200"/>
          </a:p>
        </p:txBody>
      </p:sp>
      <p:sp>
        <p:nvSpPr>
          <p:cNvPr id="145411" name="Rectangle 2"/>
          <p:cNvSpPr>
            <a:spLocks noRot="1" noChangeArrowheads="1" noTextEdit="1"/>
          </p:cNvSpPr>
          <p:nvPr>
            <p:ph type="sldImg"/>
          </p:nvPr>
        </p:nvSpPr>
        <p:spPr>
          <a:ln/>
        </p:spPr>
      </p:sp>
      <p:sp>
        <p:nvSpPr>
          <p:cNvPr id="1454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EA21B1A8-3F82-814D-94BA-9733403B21E7}" type="slidenum">
              <a:rPr lang="en-US" sz="1200"/>
              <a:pPr eaLnBrk="1" hangingPunct="1"/>
              <a:t>60</a:t>
            </a:fld>
            <a:endParaRPr lang="en-US" sz="1200"/>
          </a:p>
        </p:txBody>
      </p:sp>
      <p:sp>
        <p:nvSpPr>
          <p:cNvPr id="146435" name="Rectangle 2"/>
          <p:cNvSpPr>
            <a:spLocks noRot="1" noChangeArrowheads="1" noTextEdit="1"/>
          </p:cNvSpPr>
          <p:nvPr>
            <p:ph type="sldImg"/>
          </p:nvPr>
        </p:nvSpPr>
        <p:spPr>
          <a:ln/>
        </p:spPr>
      </p:sp>
      <p:sp>
        <p:nvSpPr>
          <p:cNvPr id="1464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DF96EEEA-F1D8-5249-AA19-A3A338F09E7B}" type="slidenum">
              <a:rPr lang="en-US" sz="1200"/>
              <a:pPr eaLnBrk="1" hangingPunct="1"/>
              <a:t>62</a:t>
            </a:fld>
            <a:endParaRPr lang="en-US" sz="1200"/>
          </a:p>
        </p:txBody>
      </p:sp>
      <p:sp>
        <p:nvSpPr>
          <p:cNvPr id="147459" name="Rectangle 2"/>
          <p:cNvSpPr>
            <a:spLocks noRot="1" noChangeArrowheads="1" noTextEdit="1"/>
          </p:cNvSpPr>
          <p:nvPr>
            <p:ph type="sldImg"/>
          </p:nvPr>
        </p:nvSpPr>
        <p:spPr>
          <a:ln/>
        </p:spPr>
      </p:sp>
      <p:sp>
        <p:nvSpPr>
          <p:cNvPr id="1474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DDA9A00B-9F70-8A42-9E80-1DFAFDB12982}" type="slidenum">
              <a:rPr lang="en-US" sz="1200"/>
              <a:pPr eaLnBrk="1" hangingPunct="1"/>
              <a:t>63</a:t>
            </a:fld>
            <a:endParaRPr lang="en-US" sz="1200"/>
          </a:p>
        </p:txBody>
      </p:sp>
      <p:sp>
        <p:nvSpPr>
          <p:cNvPr id="148483" name="Rectangle 2"/>
          <p:cNvSpPr>
            <a:spLocks noRot="1" noChangeArrowheads="1" noTextEdit="1"/>
          </p:cNvSpPr>
          <p:nvPr>
            <p:ph type="sldImg"/>
          </p:nvPr>
        </p:nvSpPr>
        <p:spPr>
          <a:ln/>
        </p:spPr>
      </p:sp>
      <p:sp>
        <p:nvSpPr>
          <p:cNvPr id="1484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56A46E3E-3202-AD40-9A96-4B16918CE5BA}" type="slidenum">
              <a:rPr lang="en-US" sz="1200"/>
              <a:pPr eaLnBrk="1" hangingPunct="1"/>
              <a:t>64</a:t>
            </a:fld>
            <a:endParaRPr lang="en-US" sz="1200"/>
          </a:p>
        </p:txBody>
      </p:sp>
      <p:sp>
        <p:nvSpPr>
          <p:cNvPr id="149507" name="Rectangle 2"/>
          <p:cNvSpPr>
            <a:spLocks noRot="1" noChangeArrowheads="1" noTextEdit="1"/>
          </p:cNvSpPr>
          <p:nvPr>
            <p:ph type="sldImg"/>
          </p:nvPr>
        </p:nvSpPr>
        <p:spPr>
          <a:ln/>
        </p:spPr>
      </p:sp>
      <p:sp>
        <p:nvSpPr>
          <p:cNvPr id="1495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33E62066-A5FD-FF45-B0A0-65724AE08099}" type="slidenum">
              <a:rPr lang="en-US" sz="1200"/>
              <a:pPr eaLnBrk="1" hangingPunct="1"/>
              <a:t>66</a:t>
            </a:fld>
            <a:endParaRPr lang="en-US" sz="1200"/>
          </a:p>
        </p:txBody>
      </p:sp>
      <p:sp>
        <p:nvSpPr>
          <p:cNvPr id="150531" name="Slide Image Placeholder 1"/>
          <p:cNvSpPr>
            <a:spLocks noGrp="1" noRot="1" noChangeAspect="1" noTextEdit="1"/>
          </p:cNvSpPr>
          <p:nvPr>
            <p:ph type="sldImg"/>
          </p:nvPr>
        </p:nvSpPr>
        <p:spPr>
          <a:ln/>
        </p:spPr>
      </p:sp>
      <p:sp>
        <p:nvSpPr>
          <p:cNvPr id="15053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rPr>
              <a:t>Stress preliminary status</a:t>
            </a:r>
          </a:p>
        </p:txBody>
      </p:sp>
      <p:sp>
        <p:nvSpPr>
          <p:cNvPr id="4" name="Slide Number Placeholder 3"/>
          <p:cNvSpPr txBox="1">
            <a:spLocks noGrp="1"/>
          </p:cNvSpPr>
          <p:nvPr/>
        </p:nvSpPr>
        <p:spPr>
          <a:xfrm>
            <a:off x="3884613" y="8685213"/>
            <a:ext cx="2971800" cy="457200"/>
          </a:xfrm>
          <a:prstGeom prst="rect">
            <a:avLst/>
          </a:prstGeom>
          <a:noFill/>
        </p:spPr>
        <p:txBody>
          <a:bodyPr anchor="b"/>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fld id="{5FE05619-B832-2D48-A4F1-6B0F444329F7}" type="slidenum">
              <a:rPr lang="en-US" sz="1200">
                <a:latin typeface="Calibri" charset="0"/>
              </a:rPr>
              <a:pPr algn="r" eaLnBrk="1" hangingPunct="1"/>
              <a:t>66</a:t>
            </a:fld>
            <a:endParaRPr lang="en-US" sz="1200">
              <a:latin typeface="Calibri"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2781070B-6C82-2C4A-A37A-E24EAD99A0AD}" type="slidenum">
              <a:rPr lang="en-US" sz="1200"/>
              <a:pPr eaLnBrk="1" hangingPunct="1"/>
              <a:t>69</a:t>
            </a:fld>
            <a:endParaRPr lang="en-US" sz="1200"/>
          </a:p>
        </p:txBody>
      </p:sp>
      <p:sp>
        <p:nvSpPr>
          <p:cNvPr id="151555" name="Rectangle 2"/>
          <p:cNvSpPr>
            <a:spLocks noRot="1" noChangeArrowheads="1" noTextEdit="1"/>
          </p:cNvSpPr>
          <p:nvPr>
            <p:ph type="sldImg"/>
          </p:nvPr>
        </p:nvSpPr>
        <p:spPr>
          <a:ln/>
        </p:spPr>
      </p:sp>
      <p:sp>
        <p:nvSpPr>
          <p:cNvPr id="1515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4B50B34D-FC8C-D74C-A30A-5734C5C4C77A}" type="slidenum">
              <a:rPr lang="en-US" sz="1200"/>
              <a:pPr eaLnBrk="1" hangingPunct="1"/>
              <a:t>76</a:t>
            </a:fld>
            <a:endParaRPr lang="en-US" sz="1200"/>
          </a:p>
        </p:txBody>
      </p:sp>
      <p:sp>
        <p:nvSpPr>
          <p:cNvPr id="152579" name="Rectangle 2"/>
          <p:cNvSpPr>
            <a:spLocks noRot="1" noChangeArrowheads="1" noTextEdit="1"/>
          </p:cNvSpPr>
          <p:nvPr>
            <p:ph type="sldImg"/>
          </p:nvPr>
        </p:nvSpPr>
        <p:spPr>
          <a:ln/>
        </p:spPr>
      </p:sp>
      <p:sp>
        <p:nvSpPr>
          <p:cNvPr id="1525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96E8638D-EED1-0441-8266-659F5673B09F}" type="slidenum">
              <a:rPr lang="en-US" sz="1200"/>
              <a:pPr eaLnBrk="1" hangingPunct="1"/>
              <a:t>9</a:t>
            </a:fld>
            <a:endParaRPr lang="en-US" sz="1200"/>
          </a:p>
        </p:txBody>
      </p:sp>
      <p:sp>
        <p:nvSpPr>
          <p:cNvPr id="116739" name="Slide Image Placeholder 1"/>
          <p:cNvSpPr>
            <a:spLocks noGrp="1" noRot="1" noChangeAspect="1" noTextEdit="1"/>
          </p:cNvSpPr>
          <p:nvPr>
            <p:ph type="sldImg"/>
          </p:nvPr>
        </p:nvSpPr>
        <p:spPr>
          <a:ln/>
        </p:spPr>
      </p:sp>
      <p:sp>
        <p:nvSpPr>
          <p:cNvPr id="11674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latin typeface="Arial" charset="0"/>
              </a:rPr>
              <a:t>YQL Consol – DEMO?</a:t>
            </a:r>
          </a:p>
          <a:p>
            <a:pPr eaLnBrk="1" hangingPunct="1"/>
            <a:r>
              <a:rPr lang="en-US" b="1">
                <a:latin typeface="Arial" charset="0"/>
              </a:rPr>
              <a:t>http://developer.yahoo.com/yql/console/</a:t>
            </a:r>
          </a:p>
          <a:p>
            <a:pPr eaLnBrk="1" hangingPunct="1"/>
            <a:endParaRPr lang="en-US" b="1">
              <a:latin typeface="Arial" charset="0"/>
            </a:endParaRPr>
          </a:p>
        </p:txBody>
      </p:sp>
      <p:sp>
        <p:nvSpPr>
          <p:cNvPr id="11674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fld id="{C4EC1132-605D-E44A-949B-08FEDB67E6A0}" type="slidenum">
              <a:rPr lang="en-US" sz="1200">
                <a:cs typeface="Arial" charset="0"/>
              </a:rPr>
              <a:pPr algn="r" eaLnBrk="1" hangingPunct="1"/>
              <a:t>9</a:t>
            </a:fld>
            <a:endParaRPr lang="en-US" sz="120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71AB7CDF-937F-044B-AD5B-16D713C6CC32}" type="slidenum">
              <a:rPr lang="en-US" sz="1200"/>
              <a:pPr eaLnBrk="1" hangingPunct="1"/>
              <a:t>81</a:t>
            </a:fld>
            <a:endParaRPr lang="en-US" sz="1200"/>
          </a:p>
        </p:txBody>
      </p:sp>
      <p:sp>
        <p:nvSpPr>
          <p:cNvPr id="153603" name="Rectangle 2"/>
          <p:cNvSpPr>
            <a:spLocks noRot="1" noChangeArrowheads="1" noTextEdit="1"/>
          </p:cNvSpPr>
          <p:nvPr>
            <p:ph type="sldImg"/>
          </p:nvPr>
        </p:nvSpPr>
        <p:spPr>
          <a:ln/>
        </p:spPr>
      </p:sp>
      <p:sp>
        <p:nvSpPr>
          <p:cNvPr id="1536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4584F14E-F279-C94E-9758-7DBE9583C756}" type="slidenum">
              <a:rPr lang="en-US" sz="1200"/>
              <a:pPr eaLnBrk="1" hangingPunct="1"/>
              <a:t>82</a:t>
            </a:fld>
            <a:endParaRPr lang="en-US" sz="1200"/>
          </a:p>
        </p:txBody>
      </p:sp>
      <p:sp>
        <p:nvSpPr>
          <p:cNvPr id="154627" name="Rectangle 2"/>
          <p:cNvSpPr>
            <a:spLocks noRo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56256CD1-E599-CA49-8140-4EFF4C91F298}" type="slidenum">
              <a:rPr lang="en-US" sz="1200"/>
              <a:pPr eaLnBrk="1" hangingPunct="1"/>
              <a:t>83</a:t>
            </a:fld>
            <a:endParaRPr lang="en-US" sz="1200"/>
          </a:p>
        </p:txBody>
      </p:sp>
      <p:sp>
        <p:nvSpPr>
          <p:cNvPr id="155651" name="Rectangle 2"/>
          <p:cNvSpPr>
            <a:spLocks noRo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rPr>
              <a:t>Column family managed by HStore.  Each HStore has one or more MapFiles.  Write ahead log called HLog.  In-memory structure called memcache.  One memcache per HStore</a:t>
            </a:r>
          </a:p>
          <a:p>
            <a:pPr eaLnBrk="1" hangingPunct="1"/>
            <a:endParaRPr lang="en-US">
              <a:latin typeface="Arial" charset="0"/>
            </a:endParaRPr>
          </a:p>
          <a:p>
            <a:pPr eaLnBrk="1" hangingPunct="1"/>
            <a:r>
              <a:rPr lang="en-US">
                <a:latin typeface="Arial" charset="0"/>
              </a:rPr>
              <a:t>Major caveat: I</a:t>
            </a:r>
            <a:r>
              <a:rPr lang="ja-JP" altLang="en-US">
                <a:latin typeface="Arial" charset="0"/>
              </a:rPr>
              <a:t>’</a:t>
            </a:r>
            <a:r>
              <a:rPr lang="en-US">
                <a:latin typeface="Arial" charset="0"/>
              </a:rPr>
              <a:t>ve left out the HLog component.  This is an on-disk write ahead log; all writes to memcache are first written to the write ahead log.  The major problem here is that the HLog is an HDFS file.  Therefore, while the file is open, it will not survive a server failure and is not replicated.  Until HDFS append exists, there does not seem to be any use for the HLog.</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C2926C23-71FF-B745-B0D4-810295475107}" type="slidenum">
              <a:rPr lang="en-US" sz="1200"/>
              <a:pPr eaLnBrk="1" hangingPunct="1"/>
              <a:t>84</a:t>
            </a:fld>
            <a:endParaRPr lang="en-US" sz="1200"/>
          </a:p>
        </p:txBody>
      </p:sp>
      <p:sp>
        <p:nvSpPr>
          <p:cNvPr id="156675" name="Rectangle 2"/>
          <p:cNvSpPr>
            <a:spLocks noRo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rPr>
              <a:t>1) Column families are stored as HStores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C6ACA503-BBB0-144C-97ED-BACBEC76FB43}" type="slidenum">
              <a:rPr lang="en-US" sz="1200"/>
              <a:pPr eaLnBrk="1" hangingPunct="1"/>
              <a:t>85</a:t>
            </a:fld>
            <a:endParaRPr lang="en-US" sz="1200"/>
          </a:p>
        </p:txBody>
      </p:sp>
      <p:sp>
        <p:nvSpPr>
          <p:cNvPr id="157699" name="Rectangle 2"/>
          <p:cNvSpPr>
            <a:spLocks noRot="1" noChangeArrowheads="1" noTextEdit="1"/>
          </p:cNvSpPr>
          <p:nvPr>
            <p:ph type="sldImg"/>
          </p:nvPr>
        </p:nvSpPr>
        <p:spPr>
          <a:ln/>
        </p:spPr>
      </p:sp>
      <p:sp>
        <p:nvSpPr>
          <p:cNvPr id="1577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3C3B376C-40D0-2641-A0FA-25679DC75022}" type="slidenum">
              <a:rPr lang="en-US" sz="1200"/>
              <a:pPr eaLnBrk="1" hangingPunct="1"/>
              <a:t>91</a:t>
            </a:fld>
            <a:endParaRPr lang="en-US" sz="1200"/>
          </a:p>
        </p:txBody>
      </p:sp>
      <p:sp>
        <p:nvSpPr>
          <p:cNvPr id="158723" name="Rectangle 2"/>
          <p:cNvSpPr>
            <a:spLocks noRot="1" noChangeArrowheads="1" noTextEdit="1"/>
          </p:cNvSpPr>
          <p:nvPr>
            <p:ph type="sldImg"/>
          </p:nvPr>
        </p:nvSpPr>
        <p:spPr>
          <a:ln/>
        </p:spPr>
      </p:sp>
      <p:sp>
        <p:nvSpPr>
          <p:cNvPr id="1587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sz="2000">
                <a:latin typeface="Arial" charset="0"/>
              </a:rPr>
              <a:t>Updates write the whole record</a:t>
            </a:r>
          </a:p>
          <a:p>
            <a:endParaRPr lang="en-US">
              <a:latin typeface="Arial" charset="0"/>
            </a:endParaRP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990B0956-AC27-8341-B20A-B68DEFB7F887}" type="slidenum">
              <a:rPr lang="en-US" sz="1200"/>
              <a:pPr eaLnBrk="1" hangingPunct="1"/>
              <a:t>92</a:t>
            </a:fld>
            <a:endParaRPr 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E280754A-D33B-D541-AD01-C10C978AE186}" type="slidenum">
              <a:rPr lang="en-US" sz="1200"/>
              <a:pPr eaLnBrk="1" hangingPunct="1"/>
              <a:t>99</a:t>
            </a:fld>
            <a:endParaRPr lang="en-US" sz="1200"/>
          </a:p>
        </p:txBody>
      </p:sp>
      <p:sp>
        <p:nvSpPr>
          <p:cNvPr id="160771" name="Rectangle 2"/>
          <p:cNvSpPr>
            <a:spLocks noRot="1" noChangeArrowheads="1" noTextEdit="1"/>
          </p:cNvSpPr>
          <p:nvPr>
            <p:ph type="sldImg"/>
          </p:nvPr>
        </p:nvSpPr>
        <p:spPr>
          <a:ln/>
        </p:spPr>
      </p:sp>
      <p:sp>
        <p:nvSpPr>
          <p:cNvPr id="1607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E332EF26-E3A6-534A-A37B-2772B006F927}" type="slidenum">
              <a:rPr lang="en-US" sz="1200"/>
              <a:pPr eaLnBrk="1" hangingPunct="1"/>
              <a:t>105</a:t>
            </a:fld>
            <a:endParaRPr lang="en-US" sz="1200"/>
          </a:p>
        </p:txBody>
      </p:sp>
      <p:sp>
        <p:nvSpPr>
          <p:cNvPr id="161795" name="Rectangle 2"/>
          <p:cNvSpPr>
            <a:spLocks noChangeArrowheads="1" noTextEdit="1"/>
          </p:cNvSpPr>
          <p:nvPr>
            <p:ph type="sldImg"/>
          </p:nvPr>
        </p:nvSpPr>
        <p:spPr>
          <a:ln/>
        </p:spPr>
      </p:sp>
      <p:sp>
        <p:nvSpPr>
          <p:cNvPr id="161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BA918FFF-6AD8-3A42-B688-1E371B4768FD}" type="slidenum">
              <a:rPr lang="en-US" sz="1200"/>
              <a:pPr eaLnBrk="1" hangingPunct="1"/>
              <a:t>106</a:t>
            </a:fld>
            <a:endParaRPr lang="en-US" sz="1200"/>
          </a:p>
        </p:txBody>
      </p:sp>
      <p:sp>
        <p:nvSpPr>
          <p:cNvPr id="1628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fld id="{1A7D7209-997D-1E45-BAD6-5661772CE459}" type="slidenum">
              <a:rPr lang="en-US" sz="1200"/>
              <a:pPr algn="r" eaLnBrk="1" hangingPunct="1"/>
              <a:t>106</a:t>
            </a:fld>
            <a:endParaRPr lang="en-US" sz="1200"/>
          </a:p>
        </p:txBody>
      </p:sp>
      <p:sp>
        <p:nvSpPr>
          <p:cNvPr id="162820" name="Rectangle 2"/>
          <p:cNvSpPr>
            <a:spLocks noChangeArrowheads="1" noTextEdit="1"/>
          </p:cNvSpPr>
          <p:nvPr>
            <p:ph type="sldImg"/>
          </p:nvPr>
        </p:nvSpPr>
        <p:spPr>
          <a:ln/>
        </p:spPr>
      </p:sp>
      <p:sp>
        <p:nvSpPr>
          <p:cNvPr id="162821" name="Rectangle 3"/>
          <p:cNvSpPr>
            <a:spLocks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2404FB90-5137-B74A-A611-0E1C6FD735AD}" type="slidenum">
              <a:rPr lang="en-US" sz="1200">
                <a:cs typeface="Arial" charset="0"/>
              </a:rPr>
              <a:pPr eaLnBrk="1" hangingPunct="1"/>
              <a:t>12</a:t>
            </a:fld>
            <a:endParaRPr lang="en-US" sz="1200">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C212D194-256A-1441-8C90-8AFEF551DC35}" type="slidenum">
              <a:rPr lang="en-US" sz="1200"/>
              <a:pPr eaLnBrk="1" hangingPunct="1"/>
              <a:t>107</a:t>
            </a:fld>
            <a:endParaRPr lang="en-US" sz="1200"/>
          </a:p>
        </p:txBody>
      </p:sp>
      <p:sp>
        <p:nvSpPr>
          <p:cNvPr id="163843" name="Rectangle 2"/>
          <p:cNvSpPr>
            <a:spLocks noChangeArrowheads="1" noTextEdit="1"/>
          </p:cNvSpPr>
          <p:nvPr>
            <p:ph type="sldImg"/>
          </p:nvPr>
        </p:nvSpPr>
        <p:spPr>
          <a:ln/>
        </p:spPr>
      </p:sp>
      <p:sp>
        <p:nvSpPr>
          <p:cNvPr id="163844" name="Rectangle 3"/>
          <p:cNvSpPr>
            <a:spLocks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6C988585-DB41-7C40-8314-A503516D60A8}" type="slidenum">
              <a:rPr lang="en-US" sz="1200"/>
              <a:pPr eaLnBrk="1" hangingPunct="1"/>
              <a:t>108</a:t>
            </a:fld>
            <a:endParaRPr lang="en-US" sz="1200"/>
          </a:p>
        </p:txBody>
      </p:sp>
      <p:sp>
        <p:nvSpPr>
          <p:cNvPr id="164867" name="Rectangle 2"/>
          <p:cNvSpPr>
            <a:spLocks noRot="1" noChangeArrowheads="1" noTextEdit="1"/>
          </p:cNvSpPr>
          <p:nvPr>
            <p:ph type="sldImg"/>
          </p:nvPr>
        </p:nvSpPr>
        <p:spPr>
          <a:ln/>
        </p:spPr>
      </p:sp>
      <p:sp>
        <p:nvSpPr>
          <p:cNvPr id="1648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0716A36E-5AD4-6E47-8B4D-77EE3D206EC5}" type="slidenum">
              <a:rPr lang="en-US" sz="1200"/>
              <a:pPr eaLnBrk="1" hangingPunct="1"/>
              <a:t>13</a:t>
            </a:fld>
            <a:endParaRPr lang="en-US" sz="1200"/>
          </a:p>
        </p:txBody>
      </p:sp>
      <p:sp>
        <p:nvSpPr>
          <p:cNvPr id="7" name="Rectangle 7"/>
          <p:cNvSpPr txBox="1">
            <a:spLocks noGrp="1" noChangeArrowheads="1"/>
          </p:cNvSpPr>
          <p:nvPr/>
        </p:nvSpPr>
        <p:spPr>
          <a:xfrm>
            <a:off x="3884613" y="8685213"/>
            <a:ext cx="2971800" cy="457200"/>
          </a:xfrm>
          <a:prstGeom prst="rect">
            <a:avLst/>
          </a:prstGeom>
          <a:noFill/>
        </p:spPr>
        <p:txBody>
          <a:bodyPr anchor="b"/>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fld id="{168F0C0E-CB0C-0348-BB51-F773DBD4AECB}" type="slidenum">
              <a:rPr lang="en-US" sz="1200" i="1">
                <a:latin typeface="Calibri" charset="0"/>
              </a:rPr>
              <a:pPr algn="r" eaLnBrk="1" hangingPunct="1"/>
              <a:t>13</a:t>
            </a:fld>
            <a:endParaRPr lang="en-US" sz="1200" i="1">
              <a:latin typeface="Calibri" charset="0"/>
            </a:endParaRPr>
          </a:p>
        </p:txBody>
      </p:sp>
      <p:sp>
        <p:nvSpPr>
          <p:cNvPr id="118788" name="Rectangle 2"/>
          <p:cNvSpPr>
            <a:spLocks noGrp="1" noRot="1" noChangeAspect="1" noChangeArrowheads="1" noTextEdit="1"/>
          </p:cNvSpPr>
          <p:nvPr>
            <p:ph type="sldImg"/>
          </p:nvPr>
        </p:nvSpPr>
        <p:spPr>
          <a:ln/>
        </p:spPr>
      </p:sp>
      <p:sp>
        <p:nvSpPr>
          <p:cNvPr id="1187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33D87E95-5763-8345-917E-9315D6047D5E}" type="slidenum">
              <a:rPr lang="en-US" sz="1200"/>
              <a:pPr eaLnBrk="1" hangingPunct="1"/>
              <a:t>15</a:t>
            </a:fld>
            <a:endParaRPr lang="en-US" sz="1200"/>
          </a:p>
        </p:txBody>
      </p:sp>
      <p:sp>
        <p:nvSpPr>
          <p:cNvPr id="119811" name="Slide Image Placeholder 1"/>
          <p:cNvSpPr>
            <a:spLocks noGrp="1" noRot="1" noChangeAspect="1" noTextEdit="1"/>
          </p:cNvSpPr>
          <p:nvPr>
            <p:ph type="sldImg"/>
          </p:nvPr>
        </p:nvSpPr>
        <p:spPr>
          <a:ln/>
        </p:spPr>
      </p:sp>
      <p:sp>
        <p:nvSpPr>
          <p:cNvPr id="11981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rPr>
              <a:t>Need some slides up front to layout what our definition of a cloud entails (since it</a:t>
            </a:r>
            <a:r>
              <a:rPr lang="ja-JP" altLang="en-US">
                <a:latin typeface="Arial" charset="0"/>
              </a:rPr>
              <a:t>’</a:t>
            </a:r>
            <a:r>
              <a:rPr lang="en-US">
                <a:latin typeface="Arial" charset="0"/>
              </a:rPr>
              <a:t>s a rapidly emerging buzzword that has no intrinsic definition. )</a:t>
            </a:r>
          </a:p>
        </p:txBody>
      </p:sp>
      <p:sp>
        <p:nvSpPr>
          <p:cNvPr id="4" name="Slide Number Placeholder 3"/>
          <p:cNvSpPr txBox="1">
            <a:spLocks noGrp="1"/>
          </p:cNvSpPr>
          <p:nvPr/>
        </p:nvSpPr>
        <p:spPr>
          <a:xfrm>
            <a:off x="3884613" y="8685213"/>
            <a:ext cx="2971800" cy="457200"/>
          </a:xfrm>
          <a:prstGeom prst="rect">
            <a:avLst/>
          </a:prstGeom>
          <a:noFill/>
        </p:spPr>
        <p:txBody>
          <a:bodyPr anchor="b"/>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fld id="{99C6A512-DCA7-FF49-A207-EE7DB4522BA2}" type="slidenum">
              <a:rPr lang="en-US" sz="1200">
                <a:latin typeface="Calibri" charset="0"/>
              </a:rPr>
              <a:pPr algn="r" eaLnBrk="1" hangingPunct="1"/>
              <a:t>15</a:t>
            </a:fld>
            <a:endParaRPr 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cs typeface="Arial" charset="0"/>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A91A068A-307E-2147-800A-4D7CC397E20E}" type="slidenum">
              <a:rPr lang="en-US" sz="1200">
                <a:cs typeface="Arial" charset="0"/>
              </a:rPr>
              <a:pPr eaLnBrk="1" hangingPunct="1"/>
              <a:t>21</a:t>
            </a:fld>
            <a:endParaRPr lang="en-US" sz="120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0D5A161D-80B8-234E-AB35-3FA5E4123F79}" type="slidenum">
              <a:rPr lang="en-US" sz="1200"/>
              <a:pPr eaLnBrk="1" hangingPunct="1"/>
              <a:t>23</a:t>
            </a:fld>
            <a:endParaRPr lang="en-US" sz="1200"/>
          </a:p>
        </p:txBody>
      </p:sp>
      <p:sp>
        <p:nvSpPr>
          <p:cNvPr id="121859" name="Slide Image Placeholder 1"/>
          <p:cNvSpPr>
            <a:spLocks noGrp="1" noRot="1" noChangeAspect="1" noTextEdit="1"/>
          </p:cNvSpPr>
          <p:nvPr>
            <p:ph type="sldImg"/>
          </p:nvPr>
        </p:nvSpPr>
        <p:spPr>
          <a:ln/>
        </p:spPr>
      </p:sp>
      <p:sp>
        <p:nvSpPr>
          <p:cNvPr id="1218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rPr>
              <a:t>Need some slides up front to layout what our definition of a cloud entails (since it</a:t>
            </a:r>
            <a:r>
              <a:rPr lang="ja-JP" altLang="en-US">
                <a:latin typeface="Arial" charset="0"/>
              </a:rPr>
              <a:t>’</a:t>
            </a:r>
            <a:r>
              <a:rPr lang="en-US">
                <a:latin typeface="Arial" charset="0"/>
              </a:rPr>
              <a:t>s a rapidly emerging buzzword that has no intrinsic definition. )</a:t>
            </a:r>
          </a:p>
        </p:txBody>
      </p:sp>
      <p:sp>
        <p:nvSpPr>
          <p:cNvPr id="4" name="Slide Number Placeholder 3"/>
          <p:cNvSpPr txBox="1">
            <a:spLocks noGrp="1"/>
          </p:cNvSpPr>
          <p:nvPr/>
        </p:nvSpPr>
        <p:spPr>
          <a:xfrm>
            <a:off x="3884613" y="8685213"/>
            <a:ext cx="2971800" cy="457200"/>
          </a:xfrm>
          <a:prstGeom prst="rect">
            <a:avLst/>
          </a:prstGeom>
          <a:noFill/>
        </p:spPr>
        <p:txBody>
          <a:bodyPr anchor="b"/>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fld id="{30CE6A1B-28A8-8740-9C72-FE13924986F3}" type="slidenum">
              <a:rPr lang="en-US" sz="1200">
                <a:latin typeface="Calibri" charset="0"/>
              </a:rPr>
              <a:pPr algn="r" eaLnBrk="1" hangingPunct="1"/>
              <a:t>23</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E4B3D168-AEBD-FC41-8FD3-97718B5293A0}" type="slidenum">
              <a:rPr lang="en-US"/>
              <a:pPr/>
              <a:t>‹#›</a:t>
            </a:fld>
            <a:endParaRPr lang="en-US"/>
          </a:p>
        </p:txBody>
      </p:sp>
    </p:spTree>
    <p:extLst>
      <p:ext uri="{BB962C8B-B14F-4D97-AF65-F5344CB8AC3E}">
        <p14:creationId xmlns:p14="http://schemas.microsoft.com/office/powerpoint/2010/main" val="3358908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09BF275D-DBC2-8044-A4C0-9EE388DC3208}" type="slidenum">
              <a:rPr lang="en-US"/>
              <a:pPr/>
              <a:t>‹#›</a:t>
            </a:fld>
            <a:endParaRPr lang="en-US"/>
          </a:p>
        </p:txBody>
      </p:sp>
    </p:spTree>
    <p:extLst>
      <p:ext uri="{BB962C8B-B14F-4D97-AF65-F5344CB8AC3E}">
        <p14:creationId xmlns:p14="http://schemas.microsoft.com/office/powerpoint/2010/main" val="2583785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88A16FD8-11CF-AB4F-9F00-5BCFBC71B5A8}" type="slidenum">
              <a:rPr lang="en-US"/>
              <a:pPr/>
              <a:t>‹#›</a:t>
            </a:fld>
            <a:endParaRPr lang="en-US"/>
          </a:p>
        </p:txBody>
      </p:sp>
    </p:spTree>
    <p:extLst>
      <p:ext uri="{BB962C8B-B14F-4D97-AF65-F5344CB8AC3E}">
        <p14:creationId xmlns:p14="http://schemas.microsoft.com/office/powerpoint/2010/main" val="2665836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fld id="{F1555E87-F284-5E41-8A5C-11B2DF9A9739}" type="slidenum">
              <a:rPr lang="en-US"/>
              <a:pPr/>
              <a:t>‹#›</a:t>
            </a:fld>
            <a:endParaRPr lang="en-US"/>
          </a:p>
        </p:txBody>
      </p:sp>
    </p:spTree>
    <p:extLst>
      <p:ext uri="{BB962C8B-B14F-4D97-AF65-F5344CB8AC3E}">
        <p14:creationId xmlns:p14="http://schemas.microsoft.com/office/powerpoint/2010/main" val="339269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fld id="{3C239B57-637A-8040-BBCC-37F0C44DDC28}" type="slidenum">
              <a:rPr lang="en-US"/>
              <a:pPr/>
              <a:t>‹#›</a:t>
            </a:fld>
            <a:endParaRPr lang="en-US"/>
          </a:p>
        </p:txBody>
      </p:sp>
    </p:spTree>
    <p:extLst>
      <p:ext uri="{BB962C8B-B14F-4D97-AF65-F5344CB8AC3E}">
        <p14:creationId xmlns:p14="http://schemas.microsoft.com/office/powerpoint/2010/main" val="73056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8229600" cy="1143000"/>
          </a:xfrm>
        </p:spPr>
        <p:txBody>
          <a:bodyPr/>
          <a:lstStyle>
            <a:lvl1pPr>
              <a:defRPr sz="4000">
                <a:solidFill>
                  <a:srgbClr val="7030A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3400" y="1524000"/>
            <a:ext cx="8229600" cy="4525963"/>
          </a:xfrm>
        </p:spPr>
        <p:txBody>
          <a:bodyPr/>
          <a:lstStyle>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fld id="{CF1FC47B-4250-A247-A97A-CBE4EAEE5C45}" type="slidenum">
              <a:rPr lang="en-US"/>
              <a:pPr/>
              <a:t>‹#›</a:t>
            </a:fld>
            <a:endParaRPr lang="en-US"/>
          </a:p>
        </p:txBody>
      </p:sp>
    </p:spTree>
    <p:extLst>
      <p:ext uri="{BB962C8B-B14F-4D97-AF65-F5344CB8AC3E}">
        <p14:creationId xmlns:p14="http://schemas.microsoft.com/office/powerpoint/2010/main" val="1809718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6585BF14-F4D9-CF44-AD06-4516A583C62E}" type="slidenum">
              <a:rPr lang="en-US"/>
              <a:pPr/>
              <a:t>‹#›</a:t>
            </a:fld>
            <a:endParaRPr lang="en-US"/>
          </a:p>
        </p:txBody>
      </p:sp>
    </p:spTree>
    <p:extLst>
      <p:ext uri="{BB962C8B-B14F-4D97-AF65-F5344CB8AC3E}">
        <p14:creationId xmlns:p14="http://schemas.microsoft.com/office/powerpoint/2010/main" val="4195157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8F069821-090E-A440-991D-4FA527E6732B}" type="slidenum">
              <a:rPr lang="en-US"/>
              <a:pPr/>
              <a:t>‹#›</a:t>
            </a:fld>
            <a:endParaRPr lang="en-US"/>
          </a:p>
        </p:txBody>
      </p:sp>
    </p:spTree>
    <p:extLst>
      <p:ext uri="{BB962C8B-B14F-4D97-AF65-F5344CB8AC3E}">
        <p14:creationId xmlns:p14="http://schemas.microsoft.com/office/powerpoint/2010/main" val="306126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0C903514-CF9F-B449-953E-EEB50C9E4E48}" type="slidenum">
              <a:rPr lang="en-US"/>
              <a:pPr/>
              <a:t>‹#›</a:t>
            </a:fld>
            <a:endParaRPr lang="en-US"/>
          </a:p>
        </p:txBody>
      </p:sp>
    </p:spTree>
    <p:extLst>
      <p:ext uri="{BB962C8B-B14F-4D97-AF65-F5344CB8AC3E}">
        <p14:creationId xmlns:p14="http://schemas.microsoft.com/office/powerpoint/2010/main" val="3969947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4BD35FAF-E6F9-4F4E-9FC8-571F3F288BA6}" type="slidenum">
              <a:rPr lang="en-US"/>
              <a:pPr/>
              <a:t>‹#›</a:t>
            </a:fld>
            <a:endParaRPr lang="en-US"/>
          </a:p>
        </p:txBody>
      </p:sp>
    </p:spTree>
    <p:extLst>
      <p:ext uri="{BB962C8B-B14F-4D97-AF65-F5344CB8AC3E}">
        <p14:creationId xmlns:p14="http://schemas.microsoft.com/office/powerpoint/2010/main" val="136199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9C8B2E8C-C603-044E-B0C7-360A5B7B3C38}" type="slidenum">
              <a:rPr lang="en-US"/>
              <a:pPr/>
              <a:t>‹#›</a:t>
            </a:fld>
            <a:endParaRPr lang="en-US"/>
          </a:p>
        </p:txBody>
      </p:sp>
    </p:spTree>
    <p:extLst>
      <p:ext uri="{BB962C8B-B14F-4D97-AF65-F5344CB8AC3E}">
        <p14:creationId xmlns:p14="http://schemas.microsoft.com/office/powerpoint/2010/main" val="2926530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64AEEACA-C455-504D-B204-71EEEB1FEC67}" type="slidenum">
              <a:rPr lang="en-US"/>
              <a:pPr/>
              <a:t>‹#›</a:t>
            </a:fld>
            <a:endParaRPr lang="en-US"/>
          </a:p>
        </p:txBody>
      </p:sp>
    </p:spTree>
    <p:extLst>
      <p:ext uri="{BB962C8B-B14F-4D97-AF65-F5344CB8AC3E}">
        <p14:creationId xmlns:p14="http://schemas.microsoft.com/office/powerpoint/2010/main" val="2662626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CE32ADD3-D6C7-514C-AB97-44BB1747A6F5}" type="slidenum">
              <a:rPr lang="en-US"/>
              <a:pPr/>
              <a:t>‹#›</a:t>
            </a:fld>
            <a:endParaRPr lang="en-US"/>
          </a:p>
        </p:txBody>
      </p:sp>
    </p:spTree>
    <p:extLst>
      <p:ext uri="{BB962C8B-B14F-4D97-AF65-F5344CB8AC3E}">
        <p14:creationId xmlns:p14="http://schemas.microsoft.com/office/powerpoint/2010/main" val="29146558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58771BD-A80D-3146-B721-47EAC3860A91}" type="slidenum">
              <a:rPr lang="en-US"/>
              <a:pPr/>
              <a:t>‹#›</a:t>
            </a:fld>
            <a:endParaRPr lang="en-US"/>
          </a:p>
        </p:txBody>
      </p:sp>
      <p:pic>
        <p:nvPicPr>
          <p:cNvPr id="2053" name="Picture 7"/>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Rectangle 9"/>
          <p:cNvSpPr>
            <a:spLocks noChangeArrowheads="1"/>
          </p:cNvSpPr>
          <p:nvPr/>
        </p:nvSpPr>
        <p:spPr bwMode="auto">
          <a:xfrm>
            <a:off x="1762125" y="152400"/>
            <a:ext cx="6315075" cy="990600"/>
          </a:xfrm>
          <a:prstGeom prst="rect">
            <a:avLst/>
          </a:prstGeom>
          <a:noFill/>
          <a:ln w="9525">
            <a:noFill/>
            <a:miter lim="800000"/>
            <a:headEnd/>
            <a:tailEnd/>
          </a:ln>
          <a:effectLst/>
        </p:spPr>
        <p:txBody>
          <a:bodyPr anchor="ctr"/>
          <a:lstStyle/>
          <a:p>
            <a:pPr algn="ctr">
              <a:defRPr/>
            </a:pPr>
            <a:endParaRPr lang="en-US" sz="4400">
              <a:solidFill>
                <a:schemeClr val="tx2"/>
              </a:solidFill>
              <a:latin typeface="Arial" pitchFamily="34" charset="0"/>
              <a:ea typeface="+mn-ea"/>
            </a:endParaRPr>
          </a:p>
        </p:txBody>
      </p:sp>
      <p:sp>
        <p:nvSpPr>
          <p:cNvPr id="5130" name="Rectangle 10"/>
          <p:cNvSpPr>
            <a:spLocks noChangeArrowheads="1"/>
          </p:cNvSpPr>
          <p:nvPr/>
        </p:nvSpPr>
        <p:spPr bwMode="auto">
          <a:xfrm>
            <a:off x="341313" y="1828800"/>
            <a:ext cx="8501062" cy="4522788"/>
          </a:xfrm>
          <a:prstGeom prst="rect">
            <a:avLst/>
          </a:prstGeom>
          <a:noFill/>
          <a:ln w="9525">
            <a:noFill/>
            <a:miter lim="800000"/>
            <a:headEnd/>
            <a:tailEnd/>
          </a:ln>
          <a:effectLst/>
        </p:spPr>
        <p:txBody>
          <a:bodyPr/>
          <a:lstStyle/>
          <a:p>
            <a:pPr marL="342900" indent="-342900">
              <a:spcBef>
                <a:spcPct val="20000"/>
              </a:spcBef>
              <a:buFontTx/>
              <a:buChar char="•"/>
              <a:defRPr/>
            </a:pPr>
            <a:endParaRPr lang="en-US" sz="3200">
              <a:latin typeface="Arial" pitchFamily="34" charset="0"/>
              <a:ea typeface="+mn-ea"/>
            </a:endParaRPr>
          </a:p>
        </p:txBody>
      </p:sp>
      <p:sp>
        <p:nvSpPr>
          <p:cNvPr id="5131" name="Rectangle 11"/>
          <p:cNvSpPr>
            <a:spLocks noChangeArrowheads="1"/>
          </p:cNvSpPr>
          <p:nvPr/>
        </p:nvSpPr>
        <p:spPr bwMode="auto">
          <a:xfrm>
            <a:off x="8534400" y="6477000"/>
            <a:ext cx="533400" cy="304800"/>
          </a:xfrm>
          <a:prstGeom prst="rect">
            <a:avLst/>
          </a:prstGeom>
          <a:noFill/>
          <a:ln w="9525">
            <a:noFill/>
            <a:miter lim="800000"/>
            <a:headEnd/>
            <a:tailEnd/>
          </a:ln>
          <a:effectLst/>
        </p:spPr>
        <p:txBody>
          <a:bodyPr/>
          <a:lstStyle/>
          <a:p>
            <a:pPr algn="r" eaLnBrk="0" hangingPunct="0"/>
            <a:fld id="{14046672-46B6-F446-85D1-D90F153887BF}" type="slidenum">
              <a:rPr lang="en-US" sz="1400" b="1">
                <a:solidFill>
                  <a:srgbClr val="800080"/>
                </a:solidFill>
                <a:cs typeface="ＭＳ Ｐゴシック" charset="0"/>
              </a:rPr>
              <a:pPr algn="r" eaLnBrk="0" hangingPunct="0"/>
              <a:t>‹#›</a:t>
            </a:fld>
            <a:endParaRPr lang="en-US" sz="1400" b="1">
              <a:solidFill>
                <a:srgbClr val="800080"/>
              </a:solidFill>
              <a:cs typeface="ＭＳ Ｐゴシック" charset="0"/>
            </a:endParaRPr>
          </a:p>
        </p:txBody>
      </p:sp>
      <p:sp>
        <p:nvSpPr>
          <p:cNvPr id="5133" name="Rectangle 13"/>
          <p:cNvSpPr>
            <a:spLocks noChangeArrowheads="1"/>
          </p:cNvSpPr>
          <p:nvPr userDrawn="1"/>
        </p:nvSpPr>
        <p:spPr bwMode="auto">
          <a:xfrm>
            <a:off x="1447800" y="228600"/>
            <a:ext cx="7467600" cy="762000"/>
          </a:xfrm>
          <a:prstGeom prst="rect">
            <a:avLst/>
          </a:prstGeom>
          <a:noFill/>
          <a:ln w="9525">
            <a:noFill/>
            <a:miter lim="800000"/>
            <a:headEnd/>
            <a:tailEnd/>
          </a:ln>
          <a:effectLst/>
        </p:spPr>
        <p:txBody>
          <a:bodyPr>
            <a:spAutoFit/>
          </a:bodyPr>
          <a:lstStyle/>
          <a:p>
            <a:pPr>
              <a:defRPr/>
            </a:pPr>
            <a:endParaRPr lang="en-US" sz="4400">
              <a:solidFill>
                <a:srgbClr val="6600CC"/>
              </a:solidFill>
              <a:latin typeface="Arial" pitchFamily="34" charset="0"/>
              <a:ea typeface="+mn-ea"/>
            </a:endParaRPr>
          </a:p>
        </p:txBody>
      </p:sp>
      <p:sp>
        <p:nvSpPr>
          <p:cNvPr id="5135" name="Rectangle 15"/>
          <p:cNvSpPr>
            <a:spLocks noChangeArrowheads="1"/>
          </p:cNvSpPr>
          <p:nvPr userDrawn="1"/>
        </p:nvSpPr>
        <p:spPr bwMode="auto">
          <a:xfrm>
            <a:off x="0" y="1219200"/>
            <a:ext cx="9144000" cy="228600"/>
          </a:xfrm>
          <a:prstGeom prst="rect">
            <a:avLst/>
          </a:prstGeom>
          <a:solidFill>
            <a:schemeClr val="bg1"/>
          </a:solidFill>
          <a:ln w="9525">
            <a:noFill/>
            <a:miter lim="800000"/>
            <a:headEnd/>
            <a:tailEnd/>
          </a:ln>
          <a:effectLst/>
        </p:spPr>
        <p:txBody>
          <a:bodyPr wrap="none" anchor="ctr"/>
          <a:lstStyle/>
          <a:p>
            <a:pPr>
              <a:defRPr/>
            </a:pPr>
            <a:endParaRPr lang="en-US">
              <a:latin typeface="Arial" pitchFamily="34" charset="0"/>
              <a:ea typeface="+mn-ea"/>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19.png"/><Relationship Id="rId15" Type="http://schemas.openxmlformats.org/officeDocument/2006/relationships/image" Target="../media/image20.png"/><Relationship Id="rId1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hyperlink" Target="http://browsertoolkit.com/fault-tolerance.pn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9.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jpeg"/><Relationship Id="rId6" Type="http://schemas.openxmlformats.org/officeDocument/2006/relationships/image" Target="../media/image33.jpe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30.png"/></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hyperlink" Target="http://developer.yahoo.com/yql/console/"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117"/>
          <p:cNvSpPr>
            <a:spLocks noGrp="1" noChangeArrowheads="1"/>
          </p:cNvSpPr>
          <p:nvPr>
            <p:ph type="ctrTitle" idx="4294967295"/>
          </p:nvPr>
        </p:nvSpPr>
        <p:spPr>
          <a:xfrm>
            <a:off x="685800" y="1905000"/>
            <a:ext cx="8077200" cy="3429000"/>
          </a:xfrm>
        </p:spPr>
        <p:txBody>
          <a:bodyPr/>
          <a:lstStyle/>
          <a:p>
            <a:pPr eaLnBrk="1" hangingPunct="1">
              <a:defRPr/>
            </a:pPr>
            <a:r>
              <a:rPr lang="en-US" sz="3600" b="1" dirty="0" smtClean="0">
                <a:solidFill>
                  <a:schemeClr val="bg2">
                    <a:lumMod val="50000"/>
                  </a:schemeClr>
                </a:solidFill>
                <a:ea typeface="+mj-ea"/>
              </a:rPr>
              <a:t>Cloud Data Serving: </a:t>
            </a:r>
            <a:br>
              <a:rPr lang="en-US" sz="3600" b="1" dirty="0" smtClean="0">
                <a:solidFill>
                  <a:schemeClr val="bg2">
                    <a:lumMod val="50000"/>
                  </a:schemeClr>
                </a:solidFill>
                <a:ea typeface="+mj-ea"/>
              </a:rPr>
            </a:br>
            <a:r>
              <a:rPr lang="en-US" sz="3600" b="1" dirty="0" smtClean="0">
                <a:solidFill>
                  <a:schemeClr val="bg2">
                    <a:lumMod val="50000"/>
                  </a:schemeClr>
                </a:solidFill>
                <a:ea typeface="+mj-ea"/>
              </a:rPr>
              <a:t>From Key-Value Stores to DBMSs</a:t>
            </a:r>
            <a:br>
              <a:rPr lang="en-US" sz="3600" b="1" dirty="0" smtClean="0">
                <a:solidFill>
                  <a:schemeClr val="bg2">
                    <a:lumMod val="50000"/>
                  </a:schemeClr>
                </a:solidFill>
                <a:ea typeface="+mj-ea"/>
              </a:rPr>
            </a:br>
            <a:r>
              <a:rPr lang="en-US" sz="3600" b="1" dirty="0" smtClean="0">
                <a:ea typeface="+mj-ea"/>
              </a:rPr>
              <a:t/>
            </a:r>
            <a:br>
              <a:rPr lang="en-US" sz="3600" b="1" dirty="0" smtClean="0">
                <a:ea typeface="+mj-ea"/>
              </a:rPr>
            </a:br>
            <a:r>
              <a:rPr lang="en-US" sz="2800" b="1" dirty="0" smtClean="0">
                <a:solidFill>
                  <a:srgbClr val="002060"/>
                </a:solidFill>
                <a:ea typeface="+mj-ea"/>
              </a:rPr>
              <a:t>Raghu Ramakrishnan</a:t>
            </a:r>
            <a:r>
              <a:rPr lang="en-US" sz="2800" b="1" dirty="0" smtClean="0">
                <a:solidFill>
                  <a:schemeClr val="tx1">
                    <a:lumMod val="85000"/>
                    <a:lumOff val="15000"/>
                  </a:schemeClr>
                </a:solidFill>
                <a:ea typeface="+mj-ea"/>
              </a:rPr>
              <a:t/>
            </a:r>
            <a:br>
              <a:rPr lang="en-US" sz="2800" b="1" dirty="0" smtClean="0">
                <a:solidFill>
                  <a:schemeClr val="tx1">
                    <a:lumMod val="85000"/>
                    <a:lumOff val="15000"/>
                  </a:schemeClr>
                </a:solidFill>
                <a:ea typeface="+mj-ea"/>
              </a:rPr>
            </a:br>
            <a:r>
              <a:rPr lang="en-US" sz="1800" dirty="0" smtClean="0">
                <a:solidFill>
                  <a:schemeClr val="bg2">
                    <a:lumMod val="50000"/>
                  </a:schemeClr>
                </a:solidFill>
                <a:ea typeface="+mj-ea"/>
              </a:rPr>
              <a:t>Chief Scientist, Audience and Cloud Computing</a:t>
            </a:r>
            <a:br>
              <a:rPr lang="en-US" sz="1800" dirty="0" smtClean="0">
                <a:solidFill>
                  <a:schemeClr val="bg2">
                    <a:lumMod val="50000"/>
                  </a:schemeClr>
                </a:solidFill>
                <a:ea typeface="+mj-ea"/>
              </a:rPr>
            </a:br>
            <a:r>
              <a:rPr lang="en-US" sz="1800" b="1" dirty="0" smtClean="0">
                <a:solidFill>
                  <a:schemeClr val="bg2">
                    <a:lumMod val="50000"/>
                  </a:schemeClr>
                </a:solidFill>
                <a:ea typeface="+mj-ea"/>
              </a:rPr>
              <a:t/>
            </a:r>
            <a:br>
              <a:rPr lang="en-US" sz="1800" b="1" dirty="0" smtClean="0">
                <a:solidFill>
                  <a:schemeClr val="bg2">
                    <a:lumMod val="50000"/>
                  </a:schemeClr>
                </a:solidFill>
                <a:ea typeface="+mj-ea"/>
              </a:rPr>
            </a:br>
            <a:r>
              <a:rPr lang="en-US" sz="1800" b="1" dirty="0" smtClean="0">
                <a:solidFill>
                  <a:schemeClr val="tx1">
                    <a:lumMod val="85000"/>
                    <a:lumOff val="15000"/>
                  </a:schemeClr>
                </a:solidFill>
                <a:ea typeface="+mj-ea"/>
              </a:rPr>
              <a:t/>
            </a:r>
            <a:br>
              <a:rPr lang="en-US" sz="1800" b="1" dirty="0" smtClean="0">
                <a:solidFill>
                  <a:schemeClr val="tx1">
                    <a:lumMod val="85000"/>
                    <a:lumOff val="15000"/>
                  </a:schemeClr>
                </a:solidFill>
                <a:ea typeface="+mj-ea"/>
              </a:rPr>
            </a:br>
            <a:r>
              <a:rPr lang="en-US" sz="2800" b="1" dirty="0" smtClean="0">
                <a:solidFill>
                  <a:srgbClr val="002060"/>
                </a:solidFill>
                <a:ea typeface="+mj-ea"/>
              </a:rPr>
              <a:t>Brian Cooper</a:t>
            </a:r>
            <a:br>
              <a:rPr lang="en-US" sz="2800" b="1" dirty="0" smtClean="0">
                <a:solidFill>
                  <a:srgbClr val="002060"/>
                </a:solidFill>
                <a:ea typeface="+mj-ea"/>
              </a:rPr>
            </a:br>
            <a:r>
              <a:rPr lang="en-US" sz="2800" b="1" dirty="0" smtClean="0">
                <a:solidFill>
                  <a:srgbClr val="002060"/>
                </a:solidFill>
                <a:ea typeface="+mj-ea"/>
              </a:rPr>
              <a:t>Adam Silberstein</a:t>
            </a:r>
            <a:br>
              <a:rPr lang="en-US" sz="2800" b="1" dirty="0" smtClean="0">
                <a:solidFill>
                  <a:srgbClr val="002060"/>
                </a:solidFill>
                <a:ea typeface="+mj-ea"/>
              </a:rPr>
            </a:br>
            <a:r>
              <a:rPr lang="en-US" sz="2800" b="1" dirty="0" smtClean="0">
                <a:solidFill>
                  <a:srgbClr val="002060"/>
                </a:solidFill>
                <a:ea typeface="+mj-ea"/>
              </a:rPr>
              <a:t>Utkarsh Srivastava</a:t>
            </a:r>
            <a:r>
              <a:rPr lang="en-US" sz="1800" b="1" dirty="0" smtClean="0">
                <a:solidFill>
                  <a:srgbClr val="002060"/>
                </a:solidFill>
                <a:ea typeface="+mj-ea"/>
              </a:rPr>
              <a:t/>
            </a:r>
            <a:br>
              <a:rPr lang="en-US" sz="1800" b="1" dirty="0" smtClean="0">
                <a:solidFill>
                  <a:srgbClr val="002060"/>
                </a:solidFill>
                <a:ea typeface="+mj-ea"/>
              </a:rPr>
            </a:br>
            <a:r>
              <a:rPr lang="en-US" sz="1800" b="1" dirty="0" smtClean="0">
                <a:solidFill>
                  <a:srgbClr val="9900CC"/>
                </a:solidFill>
                <a:ea typeface="+mj-ea"/>
              </a:rPr>
              <a:t/>
            </a:r>
            <a:br>
              <a:rPr lang="en-US" sz="1800" b="1" dirty="0" smtClean="0">
                <a:solidFill>
                  <a:srgbClr val="9900CC"/>
                </a:solidFill>
                <a:ea typeface="+mj-ea"/>
              </a:rPr>
            </a:br>
            <a:r>
              <a:rPr lang="en-US" sz="2800" b="1" dirty="0" smtClean="0">
                <a:solidFill>
                  <a:srgbClr val="7030A0"/>
                </a:solidFill>
                <a:ea typeface="+mj-ea"/>
              </a:rPr>
              <a:t>Yahoo! Research</a:t>
            </a:r>
            <a:r>
              <a:rPr lang="en-US" sz="4800" b="1" dirty="0" smtClean="0">
                <a:solidFill>
                  <a:srgbClr val="BA8BDD"/>
                </a:solidFill>
                <a:ea typeface="+mj-ea"/>
              </a:rPr>
              <a:t/>
            </a:r>
            <a:br>
              <a:rPr lang="en-US" sz="4800" b="1" dirty="0" smtClean="0">
                <a:solidFill>
                  <a:srgbClr val="BA8BDD"/>
                </a:solidFill>
                <a:ea typeface="+mj-ea"/>
              </a:rPr>
            </a:br>
            <a:r>
              <a:rPr lang="en-US" sz="3600" b="1" dirty="0" smtClean="0">
                <a:solidFill>
                  <a:srgbClr val="8A7CDE"/>
                </a:solidFill>
                <a:ea typeface="+mj-ea"/>
              </a:rPr>
              <a:t/>
            </a:r>
            <a:br>
              <a:rPr lang="en-US" sz="3600" b="1" dirty="0" smtClean="0">
                <a:solidFill>
                  <a:srgbClr val="8A7CDE"/>
                </a:solidFill>
                <a:ea typeface="+mj-ea"/>
              </a:rPr>
            </a:br>
            <a:endParaRPr lang="en-US" sz="2800" dirty="0" smtClean="0">
              <a:solidFill>
                <a:srgbClr val="8A7CDE"/>
              </a:solidFill>
              <a:ea typeface="+mj-ea"/>
            </a:endParaRPr>
          </a:p>
        </p:txBody>
      </p:sp>
      <p:sp>
        <p:nvSpPr>
          <p:cNvPr id="3075" name="Text Box 3"/>
          <p:cNvSpPr txBox="1">
            <a:spLocks noChangeArrowheads="1"/>
          </p:cNvSpPr>
          <p:nvPr/>
        </p:nvSpPr>
        <p:spPr bwMode="auto">
          <a:xfrm>
            <a:off x="457200" y="55626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endParaRPr lang="en-US" sz="1800"/>
          </a:p>
        </p:txBody>
      </p:sp>
      <p:sp>
        <p:nvSpPr>
          <p:cNvPr id="542724" name="Text Box 4"/>
          <p:cNvSpPr txBox="1">
            <a:spLocks noChangeArrowheads="1"/>
          </p:cNvSpPr>
          <p:nvPr/>
        </p:nvSpPr>
        <p:spPr bwMode="auto">
          <a:xfrm>
            <a:off x="947738" y="5786438"/>
            <a:ext cx="7358062" cy="461962"/>
          </a:xfrm>
          <a:prstGeom prst="rect">
            <a:avLst/>
          </a:prstGeom>
          <a:noFill/>
          <a:ln w="9525">
            <a:noFill/>
            <a:miter lim="800000"/>
            <a:headEnd/>
            <a:tailEnd/>
          </a:ln>
          <a:effectLst/>
        </p:spPr>
        <p:txBody>
          <a:bodyPr wrap="none">
            <a:spAutoFit/>
          </a:bodyPr>
          <a:lstStyle/>
          <a:p>
            <a:pPr>
              <a:defRPr/>
            </a:pPr>
            <a:r>
              <a:rPr lang="en-US" sz="2400" dirty="0">
                <a:solidFill>
                  <a:schemeClr val="bg2">
                    <a:lumMod val="50000"/>
                  </a:schemeClr>
                </a:solidFill>
                <a:latin typeface="Arial" pitchFamily="34" charset="0"/>
                <a:ea typeface="+mn-ea"/>
              </a:rPr>
              <a:t>Joint work with the Sherpa team in Cloud Computing</a:t>
            </a:r>
            <a:endParaRPr lang="en-US" sz="2000" dirty="0">
              <a:solidFill>
                <a:schemeClr val="bg2">
                  <a:lumMod val="50000"/>
                </a:schemeClr>
              </a:solidFill>
              <a:latin typeface="Arial" pitchFamily="34" charset="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66800" y="76200"/>
            <a:ext cx="8229600" cy="1143000"/>
          </a:xfrm>
        </p:spPr>
        <p:txBody>
          <a:bodyPr/>
          <a:lstStyle/>
          <a:p>
            <a:pPr eaLnBrk="1" hangingPunct="1"/>
            <a:r>
              <a:rPr lang="en-US" sz="3600">
                <a:latin typeface="Arial" charset="0"/>
              </a:rPr>
              <a:t>Requirements for Cloud Services</a:t>
            </a:r>
          </a:p>
        </p:txBody>
      </p:sp>
      <p:sp>
        <p:nvSpPr>
          <p:cNvPr id="12291" name="Rectangle 3"/>
          <p:cNvSpPr>
            <a:spLocks noGrp="1" noChangeArrowheads="1"/>
          </p:cNvSpPr>
          <p:nvPr>
            <p:ph type="body" idx="1"/>
          </p:nvPr>
        </p:nvSpPr>
        <p:spPr>
          <a:xfrm>
            <a:off x="152400" y="1524000"/>
            <a:ext cx="8839200" cy="5715000"/>
          </a:xfrm>
        </p:spPr>
        <p:txBody>
          <a:bodyPr/>
          <a:lstStyle/>
          <a:p>
            <a:pPr eaLnBrk="1" hangingPunct="1">
              <a:lnSpc>
                <a:spcPct val="80000"/>
              </a:lnSpc>
            </a:pPr>
            <a:r>
              <a:rPr lang="en-US" sz="2000" b="1">
                <a:solidFill>
                  <a:srgbClr val="7030A0"/>
                </a:solidFill>
                <a:latin typeface="Arial" charset="0"/>
              </a:rPr>
              <a:t>Multitenant.</a:t>
            </a:r>
            <a:r>
              <a:rPr lang="en-US" sz="2000">
                <a:solidFill>
                  <a:srgbClr val="7030A0"/>
                </a:solidFill>
                <a:latin typeface="Arial" charset="0"/>
              </a:rPr>
              <a:t> </a:t>
            </a:r>
            <a:r>
              <a:rPr lang="en-US" sz="2000">
                <a:latin typeface="Arial" charset="0"/>
              </a:rPr>
              <a:t>A cloud service must support multiple, organizationally distant customers. </a:t>
            </a:r>
          </a:p>
          <a:p>
            <a:pPr eaLnBrk="1" hangingPunct="1">
              <a:lnSpc>
                <a:spcPct val="80000"/>
              </a:lnSpc>
            </a:pPr>
            <a:r>
              <a:rPr lang="en-US" sz="2000" b="1">
                <a:solidFill>
                  <a:srgbClr val="7030A0"/>
                </a:solidFill>
                <a:latin typeface="Arial" charset="0"/>
              </a:rPr>
              <a:t>Elasticity.</a:t>
            </a:r>
            <a:r>
              <a:rPr lang="en-US" sz="2000">
                <a:solidFill>
                  <a:srgbClr val="7030A0"/>
                </a:solidFill>
                <a:latin typeface="Arial" charset="0"/>
              </a:rPr>
              <a:t> </a:t>
            </a:r>
            <a:r>
              <a:rPr lang="en-US" sz="2000">
                <a:latin typeface="Arial" charset="0"/>
              </a:rPr>
              <a:t>Tenants should be able to negotiate and receive resources/QoS </a:t>
            </a:r>
            <a:r>
              <a:rPr lang="en-US" sz="2000" i="1">
                <a:latin typeface="Arial" charset="0"/>
              </a:rPr>
              <a:t>on-demand </a:t>
            </a:r>
            <a:r>
              <a:rPr lang="en-US" sz="2000">
                <a:latin typeface="Arial" charset="0"/>
              </a:rPr>
              <a:t>up to a large scale.</a:t>
            </a:r>
          </a:p>
          <a:p>
            <a:pPr eaLnBrk="1" hangingPunct="1">
              <a:lnSpc>
                <a:spcPct val="80000"/>
              </a:lnSpc>
            </a:pPr>
            <a:r>
              <a:rPr lang="en-US" sz="2000" b="1">
                <a:solidFill>
                  <a:srgbClr val="7030A0"/>
                </a:solidFill>
                <a:latin typeface="Arial" charset="0"/>
              </a:rPr>
              <a:t>Resource Sharing.</a:t>
            </a:r>
            <a:r>
              <a:rPr lang="en-US" sz="2000">
                <a:solidFill>
                  <a:srgbClr val="7030A0"/>
                </a:solidFill>
                <a:latin typeface="Arial" charset="0"/>
              </a:rPr>
              <a:t> </a:t>
            </a:r>
            <a:r>
              <a:rPr lang="en-US" sz="2000">
                <a:latin typeface="Arial" charset="0"/>
              </a:rPr>
              <a:t>Ideally, spare cloud resources should be transparently applied when a tenant</a:t>
            </a:r>
            <a:r>
              <a:rPr lang="ja-JP" altLang="en-US" sz="2000">
                <a:latin typeface="Arial" charset="0"/>
              </a:rPr>
              <a:t>’</a:t>
            </a:r>
            <a:r>
              <a:rPr lang="en-US" sz="2000">
                <a:latin typeface="Arial" charset="0"/>
              </a:rPr>
              <a:t>s negotiated QoS is insufficient, e.g., due to spikes.</a:t>
            </a:r>
            <a:endParaRPr lang="en-US" sz="2000" b="1">
              <a:latin typeface="Arial" charset="0"/>
            </a:endParaRPr>
          </a:p>
          <a:p>
            <a:pPr eaLnBrk="1" hangingPunct="1">
              <a:lnSpc>
                <a:spcPct val="80000"/>
              </a:lnSpc>
            </a:pPr>
            <a:r>
              <a:rPr lang="en-US" sz="2000" b="1">
                <a:solidFill>
                  <a:srgbClr val="7030A0"/>
                </a:solidFill>
                <a:latin typeface="Arial" charset="0"/>
              </a:rPr>
              <a:t>Horizontal scaling.</a:t>
            </a:r>
            <a:r>
              <a:rPr lang="en-US" sz="2000">
                <a:solidFill>
                  <a:srgbClr val="7030A0"/>
                </a:solidFill>
                <a:latin typeface="Arial" charset="0"/>
              </a:rPr>
              <a:t> </a:t>
            </a:r>
            <a:r>
              <a:rPr lang="en-US" sz="2000">
                <a:latin typeface="Arial" charset="0"/>
              </a:rPr>
              <a:t>The cloud provider should be able to add cloud capacity in increments without affecting tenants of the service. </a:t>
            </a:r>
          </a:p>
          <a:p>
            <a:pPr eaLnBrk="1" hangingPunct="1">
              <a:lnSpc>
                <a:spcPct val="80000"/>
              </a:lnSpc>
            </a:pPr>
            <a:r>
              <a:rPr lang="en-US" sz="2000" b="1">
                <a:solidFill>
                  <a:srgbClr val="7030A0"/>
                </a:solidFill>
                <a:latin typeface="Arial" charset="0"/>
              </a:rPr>
              <a:t>Metering.</a:t>
            </a:r>
            <a:r>
              <a:rPr lang="en-US" sz="2000">
                <a:solidFill>
                  <a:srgbClr val="7030A0"/>
                </a:solidFill>
                <a:latin typeface="Arial" charset="0"/>
              </a:rPr>
              <a:t> </a:t>
            </a:r>
            <a:r>
              <a:rPr lang="en-US" sz="2000">
                <a:latin typeface="Arial" charset="0"/>
              </a:rPr>
              <a:t>A cloud service must support accounting that reasonably ascribes operational and capital expenditures to each of the tenants of the service. </a:t>
            </a:r>
          </a:p>
          <a:p>
            <a:pPr eaLnBrk="1" hangingPunct="1">
              <a:lnSpc>
                <a:spcPct val="80000"/>
              </a:lnSpc>
            </a:pPr>
            <a:r>
              <a:rPr lang="en-US" sz="2000" b="1">
                <a:solidFill>
                  <a:srgbClr val="7030A0"/>
                </a:solidFill>
                <a:latin typeface="Arial" charset="0"/>
              </a:rPr>
              <a:t>Security.</a:t>
            </a:r>
            <a:r>
              <a:rPr lang="en-US" sz="2000">
                <a:solidFill>
                  <a:srgbClr val="7030A0"/>
                </a:solidFill>
                <a:latin typeface="Arial" charset="0"/>
              </a:rPr>
              <a:t> </a:t>
            </a:r>
            <a:r>
              <a:rPr lang="en-US" sz="2000">
                <a:latin typeface="Arial" charset="0"/>
              </a:rPr>
              <a:t>A cloud service should be secure in that tenants are not made vulnerable because of loopholes in the cloud.</a:t>
            </a:r>
            <a:endParaRPr lang="en-US" sz="2000" b="1">
              <a:latin typeface="Arial" charset="0"/>
            </a:endParaRPr>
          </a:p>
          <a:p>
            <a:pPr eaLnBrk="1" hangingPunct="1">
              <a:lnSpc>
                <a:spcPct val="80000"/>
              </a:lnSpc>
            </a:pPr>
            <a:r>
              <a:rPr lang="en-US" sz="2000" b="1">
                <a:solidFill>
                  <a:srgbClr val="7030A0"/>
                </a:solidFill>
                <a:latin typeface="Arial" charset="0"/>
              </a:rPr>
              <a:t>Availability.</a:t>
            </a:r>
            <a:r>
              <a:rPr lang="en-US" sz="2000">
                <a:solidFill>
                  <a:srgbClr val="7030A0"/>
                </a:solidFill>
                <a:latin typeface="Arial" charset="0"/>
              </a:rPr>
              <a:t> </a:t>
            </a:r>
            <a:r>
              <a:rPr lang="en-US" sz="2000">
                <a:latin typeface="Arial" charset="0"/>
              </a:rPr>
              <a:t>A cloud service should be highly available.</a:t>
            </a:r>
          </a:p>
          <a:p>
            <a:pPr eaLnBrk="1" hangingPunct="1">
              <a:lnSpc>
                <a:spcPct val="80000"/>
              </a:lnSpc>
            </a:pPr>
            <a:r>
              <a:rPr lang="en-US" sz="2000" b="1">
                <a:solidFill>
                  <a:srgbClr val="7030A0"/>
                </a:solidFill>
                <a:latin typeface="Arial" charset="0"/>
              </a:rPr>
              <a:t>Operability.</a:t>
            </a:r>
            <a:r>
              <a:rPr lang="en-US" sz="2000">
                <a:solidFill>
                  <a:srgbClr val="7030A0"/>
                </a:solidFill>
                <a:latin typeface="Arial" charset="0"/>
              </a:rPr>
              <a:t> </a:t>
            </a:r>
            <a:r>
              <a:rPr lang="en-US" sz="2000">
                <a:latin typeface="Arial" charset="0"/>
              </a:rPr>
              <a:t>A cloud service should be easy to operate, with few operators. Operating costs should scale linearly or better with the capacity of the service.</a:t>
            </a:r>
          </a:p>
          <a:p>
            <a:pPr eaLnBrk="1" hangingPunct="1">
              <a:lnSpc>
                <a:spcPct val="80000"/>
              </a:lnSpc>
            </a:pPr>
            <a:endParaRPr lang="en-US" sz="2000">
              <a:latin typeface="Arial" charset="0"/>
            </a:endParaRPr>
          </a:p>
          <a:p>
            <a:pPr eaLnBrk="1" hangingPunct="1">
              <a:lnSpc>
                <a:spcPct val="80000"/>
              </a:lnSpc>
            </a:pPr>
            <a:endParaRPr lang="en-US" sz="20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838200" y="76200"/>
            <a:ext cx="8229600" cy="1143000"/>
          </a:xfrm>
        </p:spPr>
        <p:txBody>
          <a:bodyPr/>
          <a:lstStyle/>
          <a:p>
            <a:pPr eaLnBrk="1" hangingPunct="1"/>
            <a:r>
              <a:rPr lang="en-US">
                <a:latin typeface="Arial" charset="0"/>
              </a:rPr>
              <a:t>Types of Record Stores</a:t>
            </a:r>
          </a:p>
        </p:txBody>
      </p:sp>
      <p:sp>
        <p:nvSpPr>
          <p:cNvPr id="103427" name="Rectangle 3"/>
          <p:cNvSpPr>
            <a:spLocks noGrp="1" noChangeArrowheads="1"/>
          </p:cNvSpPr>
          <p:nvPr>
            <p:ph type="body" idx="1"/>
          </p:nvPr>
        </p:nvSpPr>
        <p:spPr/>
        <p:txBody>
          <a:bodyPr/>
          <a:lstStyle/>
          <a:p>
            <a:pPr eaLnBrk="1" hangingPunct="1">
              <a:lnSpc>
                <a:spcPct val="90000"/>
              </a:lnSpc>
            </a:pPr>
            <a:r>
              <a:rPr lang="en-US">
                <a:latin typeface="Arial" charset="0"/>
              </a:rPr>
              <a:t>Query expressiveness</a:t>
            </a:r>
          </a:p>
          <a:p>
            <a:pPr eaLnBrk="1" hangingPunct="1">
              <a:lnSpc>
                <a:spcPct val="90000"/>
              </a:lnSpc>
            </a:pPr>
            <a:endParaRPr lang="en-US">
              <a:latin typeface="Arial" charset="0"/>
            </a:endParaRPr>
          </a:p>
          <a:p>
            <a:pPr eaLnBrk="1" hangingPunct="1">
              <a:lnSpc>
                <a:spcPct val="90000"/>
              </a:lnSpc>
            </a:pPr>
            <a:endParaRPr lang="en-US">
              <a:latin typeface="Arial" charset="0"/>
            </a:endParaRPr>
          </a:p>
          <a:p>
            <a:pPr eaLnBrk="1" hangingPunct="1">
              <a:lnSpc>
                <a:spcPct val="90000"/>
              </a:lnSpc>
            </a:pPr>
            <a:endParaRPr lang="en-US">
              <a:latin typeface="Arial" charset="0"/>
            </a:endParaRPr>
          </a:p>
          <a:p>
            <a:pPr eaLnBrk="1" hangingPunct="1">
              <a:lnSpc>
                <a:spcPct val="90000"/>
              </a:lnSpc>
            </a:pPr>
            <a:endParaRPr lang="en-US">
              <a:latin typeface="Arial" charset="0"/>
            </a:endParaRPr>
          </a:p>
        </p:txBody>
      </p:sp>
      <p:sp>
        <p:nvSpPr>
          <p:cNvPr id="103428" name="Line 4"/>
          <p:cNvSpPr>
            <a:spLocks noChangeShapeType="1"/>
          </p:cNvSpPr>
          <p:nvPr/>
        </p:nvSpPr>
        <p:spPr bwMode="auto">
          <a:xfrm>
            <a:off x="1711325" y="3425825"/>
            <a:ext cx="5376863" cy="0"/>
          </a:xfrm>
          <a:prstGeom prst="line">
            <a:avLst/>
          </a:prstGeom>
          <a:noFill/>
          <a:ln w="381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29" name="Rectangle 5"/>
          <p:cNvSpPr>
            <a:spLocks noChangeArrowheads="1"/>
          </p:cNvSpPr>
          <p:nvPr/>
        </p:nvSpPr>
        <p:spPr bwMode="auto">
          <a:xfrm>
            <a:off x="777875" y="3251200"/>
            <a:ext cx="882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nSpc>
                <a:spcPct val="90000"/>
              </a:lnSpc>
              <a:spcBef>
                <a:spcPct val="20000"/>
              </a:spcBef>
              <a:buClr>
                <a:srgbClr val="000000"/>
              </a:buClr>
            </a:pPr>
            <a:r>
              <a:rPr lang="en-US" sz="1800">
                <a:cs typeface="Arial" charset="0"/>
              </a:rPr>
              <a:t>Simple</a:t>
            </a:r>
          </a:p>
        </p:txBody>
      </p:sp>
      <p:sp>
        <p:nvSpPr>
          <p:cNvPr id="103430" name="Rectangle 6"/>
          <p:cNvSpPr>
            <a:spLocks noChangeArrowheads="1"/>
          </p:cNvSpPr>
          <p:nvPr/>
        </p:nvSpPr>
        <p:spPr bwMode="auto">
          <a:xfrm>
            <a:off x="6980238" y="3260725"/>
            <a:ext cx="17446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763" algn="ctr">
              <a:lnSpc>
                <a:spcPct val="90000"/>
              </a:lnSpc>
              <a:spcBef>
                <a:spcPct val="20000"/>
              </a:spcBef>
              <a:buClr>
                <a:srgbClr val="000000"/>
              </a:buClr>
            </a:pPr>
            <a:r>
              <a:rPr lang="en-US" sz="1800">
                <a:cs typeface="Arial" charset="0"/>
              </a:rPr>
              <a:t>Feature rich</a:t>
            </a:r>
          </a:p>
        </p:txBody>
      </p:sp>
      <p:sp>
        <p:nvSpPr>
          <p:cNvPr id="103431" name="Rectangle 7"/>
          <p:cNvSpPr>
            <a:spLocks noChangeArrowheads="1"/>
          </p:cNvSpPr>
          <p:nvPr/>
        </p:nvSpPr>
        <p:spPr bwMode="auto">
          <a:xfrm>
            <a:off x="1955800" y="3624263"/>
            <a:ext cx="1284288"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763" algn="ctr">
              <a:lnSpc>
                <a:spcPct val="90000"/>
              </a:lnSpc>
              <a:spcBef>
                <a:spcPct val="20000"/>
              </a:spcBef>
              <a:buClr>
                <a:srgbClr val="000000"/>
              </a:buClr>
            </a:pPr>
            <a:r>
              <a:rPr lang="en-US" sz="1800">
                <a:cs typeface="Arial" charset="0"/>
              </a:rPr>
              <a:t>Object retrieval</a:t>
            </a:r>
          </a:p>
        </p:txBody>
      </p:sp>
      <p:sp>
        <p:nvSpPr>
          <p:cNvPr id="103432" name="Line 8"/>
          <p:cNvSpPr>
            <a:spLocks noChangeShapeType="1"/>
          </p:cNvSpPr>
          <p:nvPr/>
        </p:nvSpPr>
        <p:spPr bwMode="auto">
          <a:xfrm>
            <a:off x="2576513" y="3314700"/>
            <a:ext cx="0" cy="23812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3" name="Rectangle 9"/>
          <p:cNvSpPr>
            <a:spLocks noChangeArrowheads="1"/>
          </p:cNvSpPr>
          <p:nvPr/>
        </p:nvSpPr>
        <p:spPr bwMode="auto">
          <a:xfrm>
            <a:off x="3475038" y="3648075"/>
            <a:ext cx="1752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763" algn="ctr">
              <a:lnSpc>
                <a:spcPct val="90000"/>
              </a:lnSpc>
              <a:spcBef>
                <a:spcPct val="20000"/>
              </a:spcBef>
              <a:buClr>
                <a:srgbClr val="000000"/>
              </a:buClr>
            </a:pPr>
            <a:r>
              <a:rPr lang="en-US" sz="1800">
                <a:cs typeface="Arial" charset="0"/>
              </a:rPr>
              <a:t>Retrieval from single table of objects/records</a:t>
            </a:r>
          </a:p>
        </p:txBody>
      </p:sp>
      <p:sp>
        <p:nvSpPr>
          <p:cNvPr id="103434" name="Line 10"/>
          <p:cNvSpPr>
            <a:spLocks noChangeShapeType="1"/>
          </p:cNvSpPr>
          <p:nvPr/>
        </p:nvSpPr>
        <p:spPr bwMode="auto">
          <a:xfrm>
            <a:off x="4310063" y="3317875"/>
            <a:ext cx="0" cy="23812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5" name="Rectangle 11"/>
          <p:cNvSpPr>
            <a:spLocks noChangeArrowheads="1"/>
          </p:cNvSpPr>
          <p:nvPr/>
        </p:nvSpPr>
        <p:spPr bwMode="auto">
          <a:xfrm>
            <a:off x="5253038" y="3651250"/>
            <a:ext cx="1590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763" algn="ctr">
              <a:lnSpc>
                <a:spcPct val="90000"/>
              </a:lnSpc>
              <a:spcBef>
                <a:spcPct val="20000"/>
              </a:spcBef>
              <a:buClr>
                <a:srgbClr val="000000"/>
              </a:buClr>
            </a:pPr>
            <a:r>
              <a:rPr lang="en-US" sz="1800">
                <a:cs typeface="Arial" charset="0"/>
              </a:rPr>
              <a:t>SQL</a:t>
            </a:r>
          </a:p>
        </p:txBody>
      </p:sp>
      <p:sp>
        <p:nvSpPr>
          <p:cNvPr id="103436" name="Line 12"/>
          <p:cNvSpPr>
            <a:spLocks noChangeShapeType="1"/>
          </p:cNvSpPr>
          <p:nvPr/>
        </p:nvSpPr>
        <p:spPr bwMode="auto">
          <a:xfrm>
            <a:off x="6049963" y="3321050"/>
            <a:ext cx="0" cy="23812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7" name="Rectangle 13"/>
          <p:cNvSpPr>
            <a:spLocks noChangeArrowheads="1"/>
          </p:cNvSpPr>
          <p:nvPr/>
        </p:nvSpPr>
        <p:spPr bwMode="auto">
          <a:xfrm>
            <a:off x="2306638" y="2962275"/>
            <a:ext cx="463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nSpc>
                <a:spcPct val="90000"/>
              </a:lnSpc>
              <a:spcBef>
                <a:spcPct val="20000"/>
              </a:spcBef>
              <a:buClr>
                <a:srgbClr val="000000"/>
              </a:buClr>
            </a:pPr>
            <a:r>
              <a:rPr lang="en-US" sz="1800" i="1">
                <a:cs typeface="Arial" charset="0"/>
              </a:rPr>
              <a:t>S3</a:t>
            </a:r>
          </a:p>
        </p:txBody>
      </p:sp>
      <p:sp>
        <p:nvSpPr>
          <p:cNvPr id="103438" name="Rectangle 14"/>
          <p:cNvSpPr>
            <a:spLocks noChangeArrowheads="1"/>
          </p:cNvSpPr>
          <p:nvPr/>
        </p:nvSpPr>
        <p:spPr bwMode="auto">
          <a:xfrm>
            <a:off x="3822700" y="2976563"/>
            <a:ext cx="958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nSpc>
                <a:spcPct val="90000"/>
              </a:lnSpc>
              <a:spcBef>
                <a:spcPct val="20000"/>
              </a:spcBef>
              <a:buClr>
                <a:srgbClr val="000000"/>
              </a:buClr>
            </a:pPr>
            <a:r>
              <a:rPr lang="en-US" sz="1800" i="1">
                <a:cs typeface="Arial" charset="0"/>
              </a:rPr>
              <a:t>PNUTS</a:t>
            </a:r>
          </a:p>
        </p:txBody>
      </p:sp>
      <p:sp>
        <p:nvSpPr>
          <p:cNvPr id="103439" name="Rectangle 15"/>
          <p:cNvSpPr>
            <a:spLocks noChangeArrowheads="1"/>
          </p:cNvSpPr>
          <p:nvPr/>
        </p:nvSpPr>
        <p:spPr bwMode="auto">
          <a:xfrm>
            <a:off x="5627688" y="3016250"/>
            <a:ext cx="857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nSpc>
                <a:spcPct val="90000"/>
              </a:lnSpc>
              <a:spcBef>
                <a:spcPct val="20000"/>
              </a:spcBef>
              <a:buClr>
                <a:srgbClr val="000000"/>
              </a:buClr>
            </a:pPr>
            <a:r>
              <a:rPr lang="en-US" sz="1800" i="1">
                <a:cs typeface="Arial" charset="0"/>
              </a:rPr>
              <a:t>Oracle</a:t>
            </a:r>
          </a:p>
        </p:txBody>
      </p:sp>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838200" y="76200"/>
            <a:ext cx="8229600" cy="1143000"/>
          </a:xfrm>
        </p:spPr>
        <p:txBody>
          <a:bodyPr/>
          <a:lstStyle/>
          <a:p>
            <a:pPr eaLnBrk="1" hangingPunct="1"/>
            <a:r>
              <a:rPr lang="en-US">
                <a:latin typeface="Arial" charset="0"/>
              </a:rPr>
              <a:t>Types of Record Stores</a:t>
            </a:r>
          </a:p>
        </p:txBody>
      </p:sp>
      <p:sp>
        <p:nvSpPr>
          <p:cNvPr id="104451" name="Rectangle 3"/>
          <p:cNvSpPr>
            <a:spLocks noGrp="1" noChangeArrowheads="1"/>
          </p:cNvSpPr>
          <p:nvPr>
            <p:ph type="body" idx="1"/>
          </p:nvPr>
        </p:nvSpPr>
        <p:spPr/>
        <p:txBody>
          <a:bodyPr/>
          <a:lstStyle/>
          <a:p>
            <a:pPr eaLnBrk="1" hangingPunct="1">
              <a:lnSpc>
                <a:spcPct val="90000"/>
              </a:lnSpc>
            </a:pPr>
            <a:r>
              <a:rPr lang="en-US">
                <a:latin typeface="Arial" charset="0"/>
              </a:rPr>
              <a:t>Consistency model</a:t>
            </a:r>
          </a:p>
        </p:txBody>
      </p:sp>
      <p:sp>
        <p:nvSpPr>
          <p:cNvPr id="104452" name="Line 4"/>
          <p:cNvSpPr>
            <a:spLocks noChangeShapeType="1"/>
          </p:cNvSpPr>
          <p:nvPr/>
        </p:nvSpPr>
        <p:spPr bwMode="auto">
          <a:xfrm>
            <a:off x="1711325" y="3425825"/>
            <a:ext cx="5376863" cy="0"/>
          </a:xfrm>
          <a:prstGeom prst="line">
            <a:avLst/>
          </a:prstGeom>
          <a:noFill/>
          <a:ln w="381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53" name="Rectangle 5"/>
          <p:cNvSpPr>
            <a:spLocks noChangeArrowheads="1"/>
          </p:cNvSpPr>
          <p:nvPr/>
        </p:nvSpPr>
        <p:spPr bwMode="auto">
          <a:xfrm>
            <a:off x="454025" y="3251200"/>
            <a:ext cx="1225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nSpc>
                <a:spcPct val="90000"/>
              </a:lnSpc>
              <a:spcBef>
                <a:spcPct val="20000"/>
              </a:spcBef>
              <a:buClr>
                <a:srgbClr val="000000"/>
              </a:buClr>
            </a:pPr>
            <a:r>
              <a:rPr lang="en-US" sz="1800">
                <a:cs typeface="Arial" charset="0"/>
              </a:rPr>
              <a:t>Best effort</a:t>
            </a:r>
          </a:p>
        </p:txBody>
      </p:sp>
      <p:sp>
        <p:nvSpPr>
          <p:cNvPr id="104454" name="Rectangle 6"/>
          <p:cNvSpPr>
            <a:spLocks noChangeArrowheads="1"/>
          </p:cNvSpPr>
          <p:nvPr/>
        </p:nvSpPr>
        <p:spPr bwMode="auto">
          <a:xfrm>
            <a:off x="6980238" y="3260725"/>
            <a:ext cx="17446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763" algn="ctr">
              <a:lnSpc>
                <a:spcPct val="90000"/>
              </a:lnSpc>
              <a:spcBef>
                <a:spcPct val="20000"/>
              </a:spcBef>
              <a:buClr>
                <a:srgbClr val="000000"/>
              </a:buClr>
            </a:pPr>
            <a:r>
              <a:rPr lang="en-US" sz="1800">
                <a:cs typeface="Arial" charset="0"/>
              </a:rPr>
              <a:t>Strong guarantees</a:t>
            </a:r>
          </a:p>
        </p:txBody>
      </p:sp>
      <p:sp>
        <p:nvSpPr>
          <p:cNvPr id="104455" name="Rectangle 7"/>
          <p:cNvSpPr>
            <a:spLocks noChangeArrowheads="1"/>
          </p:cNvSpPr>
          <p:nvPr/>
        </p:nvSpPr>
        <p:spPr bwMode="auto">
          <a:xfrm>
            <a:off x="1885950" y="3624263"/>
            <a:ext cx="14033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763" algn="ctr">
              <a:lnSpc>
                <a:spcPct val="90000"/>
              </a:lnSpc>
              <a:spcBef>
                <a:spcPct val="20000"/>
              </a:spcBef>
              <a:buClr>
                <a:srgbClr val="000000"/>
              </a:buClr>
            </a:pPr>
            <a:r>
              <a:rPr lang="en-US" sz="1800">
                <a:cs typeface="Arial" charset="0"/>
              </a:rPr>
              <a:t>Eventual consistency</a:t>
            </a:r>
          </a:p>
        </p:txBody>
      </p:sp>
      <p:sp>
        <p:nvSpPr>
          <p:cNvPr id="104456" name="Line 8"/>
          <p:cNvSpPr>
            <a:spLocks noChangeShapeType="1"/>
          </p:cNvSpPr>
          <p:nvPr/>
        </p:nvSpPr>
        <p:spPr bwMode="auto">
          <a:xfrm>
            <a:off x="2576513" y="3314700"/>
            <a:ext cx="0" cy="23812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7" name="Rectangle 9"/>
          <p:cNvSpPr>
            <a:spLocks noChangeArrowheads="1"/>
          </p:cNvSpPr>
          <p:nvPr/>
        </p:nvSpPr>
        <p:spPr bwMode="auto">
          <a:xfrm>
            <a:off x="3513138" y="3648075"/>
            <a:ext cx="15906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763" algn="ctr">
              <a:lnSpc>
                <a:spcPct val="90000"/>
              </a:lnSpc>
              <a:spcBef>
                <a:spcPct val="20000"/>
              </a:spcBef>
              <a:buClr>
                <a:srgbClr val="000000"/>
              </a:buClr>
            </a:pPr>
            <a:r>
              <a:rPr lang="en-US" sz="1800">
                <a:cs typeface="Arial" charset="0"/>
              </a:rPr>
              <a:t>Timeline consistency</a:t>
            </a:r>
          </a:p>
        </p:txBody>
      </p:sp>
      <p:sp>
        <p:nvSpPr>
          <p:cNvPr id="104458" name="Line 10"/>
          <p:cNvSpPr>
            <a:spLocks noChangeShapeType="1"/>
          </p:cNvSpPr>
          <p:nvPr/>
        </p:nvSpPr>
        <p:spPr bwMode="auto">
          <a:xfrm>
            <a:off x="4310063" y="3317875"/>
            <a:ext cx="0" cy="23812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9" name="Rectangle 11"/>
          <p:cNvSpPr>
            <a:spLocks noChangeArrowheads="1"/>
          </p:cNvSpPr>
          <p:nvPr/>
        </p:nvSpPr>
        <p:spPr bwMode="auto">
          <a:xfrm>
            <a:off x="5253038" y="3651250"/>
            <a:ext cx="1590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763" algn="ctr">
              <a:lnSpc>
                <a:spcPct val="90000"/>
              </a:lnSpc>
              <a:spcBef>
                <a:spcPct val="20000"/>
              </a:spcBef>
              <a:buClr>
                <a:srgbClr val="000000"/>
              </a:buClr>
            </a:pPr>
            <a:r>
              <a:rPr lang="en-US" sz="1800">
                <a:cs typeface="Arial" charset="0"/>
              </a:rPr>
              <a:t>ACID</a:t>
            </a:r>
          </a:p>
        </p:txBody>
      </p:sp>
      <p:sp>
        <p:nvSpPr>
          <p:cNvPr id="104460" name="Line 12"/>
          <p:cNvSpPr>
            <a:spLocks noChangeShapeType="1"/>
          </p:cNvSpPr>
          <p:nvPr/>
        </p:nvSpPr>
        <p:spPr bwMode="auto">
          <a:xfrm>
            <a:off x="6049963" y="3321050"/>
            <a:ext cx="0" cy="23812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61" name="Rectangle 13"/>
          <p:cNvSpPr>
            <a:spLocks noChangeArrowheads="1"/>
          </p:cNvSpPr>
          <p:nvPr/>
        </p:nvSpPr>
        <p:spPr bwMode="auto">
          <a:xfrm>
            <a:off x="2306638" y="2962275"/>
            <a:ext cx="463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nSpc>
                <a:spcPct val="90000"/>
              </a:lnSpc>
              <a:spcBef>
                <a:spcPct val="20000"/>
              </a:spcBef>
              <a:buClr>
                <a:srgbClr val="000000"/>
              </a:buClr>
            </a:pPr>
            <a:r>
              <a:rPr lang="en-US" sz="1800" i="1">
                <a:cs typeface="Arial" charset="0"/>
              </a:rPr>
              <a:t>S3</a:t>
            </a:r>
          </a:p>
        </p:txBody>
      </p:sp>
      <p:sp>
        <p:nvSpPr>
          <p:cNvPr id="104462" name="Rectangle 14"/>
          <p:cNvSpPr>
            <a:spLocks noChangeArrowheads="1"/>
          </p:cNvSpPr>
          <p:nvPr/>
        </p:nvSpPr>
        <p:spPr bwMode="auto">
          <a:xfrm>
            <a:off x="3822700" y="2976563"/>
            <a:ext cx="958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nSpc>
                <a:spcPct val="90000"/>
              </a:lnSpc>
              <a:spcBef>
                <a:spcPct val="20000"/>
              </a:spcBef>
              <a:buClr>
                <a:srgbClr val="000000"/>
              </a:buClr>
            </a:pPr>
            <a:r>
              <a:rPr lang="en-US" sz="1800" i="1">
                <a:cs typeface="Arial" charset="0"/>
              </a:rPr>
              <a:t>PNUTS</a:t>
            </a:r>
          </a:p>
        </p:txBody>
      </p:sp>
      <p:sp>
        <p:nvSpPr>
          <p:cNvPr id="104463" name="Rectangle 15"/>
          <p:cNvSpPr>
            <a:spLocks noChangeArrowheads="1"/>
          </p:cNvSpPr>
          <p:nvPr/>
        </p:nvSpPr>
        <p:spPr bwMode="auto">
          <a:xfrm>
            <a:off x="5627688" y="3016250"/>
            <a:ext cx="857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nSpc>
                <a:spcPct val="90000"/>
              </a:lnSpc>
              <a:spcBef>
                <a:spcPct val="20000"/>
              </a:spcBef>
              <a:buClr>
                <a:srgbClr val="000000"/>
              </a:buClr>
            </a:pPr>
            <a:r>
              <a:rPr lang="en-US" sz="1800" i="1">
                <a:cs typeface="Arial" charset="0"/>
              </a:rPr>
              <a:t>Oracle</a:t>
            </a:r>
          </a:p>
        </p:txBody>
      </p:sp>
      <p:sp>
        <p:nvSpPr>
          <p:cNvPr id="582672" name="Rectangle 16"/>
          <p:cNvSpPr>
            <a:spLocks noChangeArrowheads="1"/>
          </p:cNvSpPr>
          <p:nvPr/>
        </p:nvSpPr>
        <p:spPr bwMode="auto">
          <a:xfrm>
            <a:off x="5443538" y="4665663"/>
            <a:ext cx="1744662" cy="844550"/>
          </a:xfrm>
          <a:prstGeom prst="rect">
            <a:avLst/>
          </a:prstGeom>
          <a:solidFill>
            <a:schemeClr val="bg1"/>
          </a:solidFill>
          <a:ln w="9525">
            <a:solidFill>
              <a:schemeClr val="tx1"/>
            </a:solidFill>
            <a:miter lim="800000"/>
            <a:headEnd/>
            <a:tailEnd/>
          </a:ln>
          <a:effectLst>
            <a:outerShdw dist="71842" dir="2700000" algn="ctr" rotWithShape="0">
              <a:schemeClr val="bg2">
                <a:alpha val="50000"/>
              </a:schemeClr>
            </a:outerShdw>
          </a:effectLst>
        </p:spPr>
        <p:txBody>
          <a:bodyPr>
            <a:spAutoFit/>
          </a:bodyPr>
          <a:lstStyle/>
          <a:p>
            <a:pPr indent="4763" algn="ctr">
              <a:lnSpc>
                <a:spcPct val="90000"/>
              </a:lnSpc>
              <a:spcBef>
                <a:spcPct val="20000"/>
              </a:spcBef>
              <a:buClr>
                <a:srgbClr val="000000"/>
              </a:buClr>
              <a:defRPr/>
            </a:pPr>
            <a:r>
              <a:rPr lang="en-US" sz="1800">
                <a:latin typeface="Arial" pitchFamily="34" charset="0"/>
                <a:ea typeface="+mn-ea"/>
                <a:cs typeface="Arial" pitchFamily="34" charset="0"/>
              </a:rPr>
              <a:t>Program centric consistency</a:t>
            </a:r>
          </a:p>
        </p:txBody>
      </p:sp>
      <p:sp>
        <p:nvSpPr>
          <p:cNvPr id="104465" name="Line 17"/>
          <p:cNvSpPr>
            <a:spLocks noChangeShapeType="1"/>
          </p:cNvSpPr>
          <p:nvPr/>
        </p:nvSpPr>
        <p:spPr bwMode="auto">
          <a:xfrm flipH="1" flipV="1">
            <a:off x="6043613" y="4014788"/>
            <a:ext cx="19050" cy="536575"/>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2674" name="Rectangle 18"/>
          <p:cNvSpPr>
            <a:spLocks noChangeArrowheads="1"/>
          </p:cNvSpPr>
          <p:nvPr/>
        </p:nvSpPr>
        <p:spPr bwMode="auto">
          <a:xfrm>
            <a:off x="2644775" y="5057775"/>
            <a:ext cx="1744663" cy="596900"/>
          </a:xfrm>
          <a:prstGeom prst="rect">
            <a:avLst/>
          </a:prstGeom>
          <a:solidFill>
            <a:schemeClr val="bg1"/>
          </a:solidFill>
          <a:ln w="9525">
            <a:solidFill>
              <a:schemeClr val="tx1"/>
            </a:solidFill>
            <a:miter lim="800000"/>
            <a:headEnd/>
            <a:tailEnd/>
          </a:ln>
          <a:effectLst>
            <a:outerShdw dist="71842" dir="2700000" algn="ctr" rotWithShape="0">
              <a:schemeClr val="bg2">
                <a:alpha val="50000"/>
              </a:schemeClr>
            </a:outerShdw>
          </a:effectLst>
        </p:spPr>
        <p:txBody>
          <a:bodyPr>
            <a:spAutoFit/>
          </a:bodyPr>
          <a:lstStyle/>
          <a:p>
            <a:pPr indent="4763" algn="ctr">
              <a:lnSpc>
                <a:spcPct val="90000"/>
              </a:lnSpc>
              <a:spcBef>
                <a:spcPct val="20000"/>
              </a:spcBef>
              <a:buClr>
                <a:srgbClr val="000000"/>
              </a:buClr>
              <a:defRPr/>
            </a:pPr>
            <a:r>
              <a:rPr lang="en-US" sz="1800">
                <a:latin typeface="Arial" pitchFamily="34" charset="0"/>
                <a:ea typeface="+mn-ea"/>
                <a:cs typeface="Arial" pitchFamily="34" charset="0"/>
              </a:rPr>
              <a:t>Object-centric consistency</a:t>
            </a:r>
          </a:p>
        </p:txBody>
      </p:sp>
      <p:sp>
        <p:nvSpPr>
          <p:cNvPr id="104467" name="Line 19"/>
          <p:cNvSpPr>
            <a:spLocks noChangeShapeType="1"/>
          </p:cNvSpPr>
          <p:nvPr/>
        </p:nvSpPr>
        <p:spPr bwMode="auto">
          <a:xfrm flipH="1" flipV="1">
            <a:off x="3046413" y="4287838"/>
            <a:ext cx="217487" cy="655637"/>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68" name="Line 20"/>
          <p:cNvSpPr>
            <a:spLocks noChangeShapeType="1"/>
          </p:cNvSpPr>
          <p:nvPr/>
        </p:nvSpPr>
        <p:spPr bwMode="auto">
          <a:xfrm flipV="1">
            <a:off x="3694113" y="4289425"/>
            <a:ext cx="258762" cy="676275"/>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838200" y="76200"/>
            <a:ext cx="8229600" cy="1143000"/>
          </a:xfrm>
        </p:spPr>
        <p:txBody>
          <a:bodyPr/>
          <a:lstStyle/>
          <a:p>
            <a:pPr eaLnBrk="1" hangingPunct="1"/>
            <a:r>
              <a:rPr lang="en-US">
                <a:latin typeface="Arial" charset="0"/>
              </a:rPr>
              <a:t>Types of Record Stores</a:t>
            </a:r>
          </a:p>
        </p:txBody>
      </p:sp>
      <p:sp>
        <p:nvSpPr>
          <p:cNvPr id="105475" name="Rectangle 3"/>
          <p:cNvSpPr>
            <a:spLocks noGrp="1" noChangeArrowheads="1"/>
          </p:cNvSpPr>
          <p:nvPr>
            <p:ph type="body" idx="1"/>
          </p:nvPr>
        </p:nvSpPr>
        <p:spPr/>
        <p:txBody>
          <a:bodyPr/>
          <a:lstStyle/>
          <a:p>
            <a:pPr eaLnBrk="1" hangingPunct="1">
              <a:lnSpc>
                <a:spcPct val="90000"/>
              </a:lnSpc>
            </a:pPr>
            <a:r>
              <a:rPr lang="en-US">
                <a:latin typeface="Arial" charset="0"/>
              </a:rPr>
              <a:t>Data model</a:t>
            </a:r>
          </a:p>
        </p:txBody>
      </p:sp>
      <p:sp>
        <p:nvSpPr>
          <p:cNvPr id="105476" name="Line 4"/>
          <p:cNvSpPr>
            <a:spLocks noChangeShapeType="1"/>
          </p:cNvSpPr>
          <p:nvPr/>
        </p:nvSpPr>
        <p:spPr bwMode="auto">
          <a:xfrm>
            <a:off x="1711325" y="3425825"/>
            <a:ext cx="5376863" cy="0"/>
          </a:xfrm>
          <a:prstGeom prst="line">
            <a:avLst/>
          </a:prstGeom>
          <a:noFill/>
          <a:ln w="381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477" name="Rectangle 5"/>
          <p:cNvSpPr>
            <a:spLocks noChangeArrowheads="1"/>
          </p:cNvSpPr>
          <p:nvPr/>
        </p:nvSpPr>
        <p:spPr bwMode="auto">
          <a:xfrm>
            <a:off x="454025" y="3251200"/>
            <a:ext cx="20002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nSpc>
                <a:spcPct val="90000"/>
              </a:lnSpc>
              <a:spcBef>
                <a:spcPct val="20000"/>
              </a:spcBef>
              <a:buClr>
                <a:srgbClr val="000000"/>
              </a:buClr>
            </a:pPr>
            <a:r>
              <a:rPr lang="en-US" sz="1800">
                <a:cs typeface="Arial" charset="0"/>
              </a:rPr>
              <a:t>Flexibility,</a:t>
            </a:r>
          </a:p>
          <a:p>
            <a:pPr marL="342900" indent="-342900">
              <a:lnSpc>
                <a:spcPct val="90000"/>
              </a:lnSpc>
              <a:spcBef>
                <a:spcPct val="20000"/>
              </a:spcBef>
              <a:buClr>
                <a:srgbClr val="000000"/>
              </a:buClr>
            </a:pPr>
            <a:r>
              <a:rPr lang="en-US" sz="1800">
                <a:cs typeface="Arial" charset="0"/>
              </a:rPr>
              <a:t>Schema evolution</a:t>
            </a:r>
          </a:p>
        </p:txBody>
      </p:sp>
      <p:sp>
        <p:nvSpPr>
          <p:cNvPr id="105478" name="Rectangle 6"/>
          <p:cNvSpPr>
            <a:spLocks noChangeArrowheads="1"/>
          </p:cNvSpPr>
          <p:nvPr/>
        </p:nvSpPr>
        <p:spPr bwMode="auto">
          <a:xfrm>
            <a:off x="6980238" y="3260725"/>
            <a:ext cx="174466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763" algn="ctr">
              <a:lnSpc>
                <a:spcPct val="90000"/>
              </a:lnSpc>
              <a:spcBef>
                <a:spcPct val="20000"/>
              </a:spcBef>
              <a:buClr>
                <a:srgbClr val="000000"/>
              </a:buClr>
            </a:pPr>
            <a:r>
              <a:rPr lang="en-US" sz="1800">
                <a:cs typeface="Arial" charset="0"/>
              </a:rPr>
              <a:t>Optimized for</a:t>
            </a:r>
          </a:p>
          <a:p>
            <a:pPr indent="4763" algn="ctr">
              <a:lnSpc>
                <a:spcPct val="90000"/>
              </a:lnSpc>
              <a:spcBef>
                <a:spcPct val="20000"/>
              </a:spcBef>
              <a:buClr>
                <a:srgbClr val="000000"/>
              </a:buClr>
            </a:pPr>
            <a:r>
              <a:rPr lang="en-US" sz="1800">
                <a:cs typeface="Arial" charset="0"/>
              </a:rPr>
              <a:t>Fixed schemas</a:t>
            </a:r>
          </a:p>
        </p:txBody>
      </p:sp>
      <p:sp>
        <p:nvSpPr>
          <p:cNvPr id="105479" name="Line 8"/>
          <p:cNvSpPr>
            <a:spLocks noChangeShapeType="1"/>
          </p:cNvSpPr>
          <p:nvPr/>
        </p:nvSpPr>
        <p:spPr bwMode="auto">
          <a:xfrm>
            <a:off x="2576513" y="3314700"/>
            <a:ext cx="0" cy="23812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80" name="Line 12"/>
          <p:cNvSpPr>
            <a:spLocks noChangeShapeType="1"/>
          </p:cNvSpPr>
          <p:nvPr/>
        </p:nvSpPr>
        <p:spPr bwMode="auto">
          <a:xfrm>
            <a:off x="6049963" y="3321050"/>
            <a:ext cx="0" cy="23812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81" name="Rectangle 13"/>
          <p:cNvSpPr>
            <a:spLocks noChangeArrowheads="1"/>
          </p:cNvSpPr>
          <p:nvPr/>
        </p:nvSpPr>
        <p:spPr bwMode="auto">
          <a:xfrm>
            <a:off x="1981200" y="2971800"/>
            <a:ext cx="1162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nSpc>
                <a:spcPct val="90000"/>
              </a:lnSpc>
              <a:spcBef>
                <a:spcPct val="20000"/>
              </a:spcBef>
              <a:buClr>
                <a:srgbClr val="000000"/>
              </a:buClr>
            </a:pPr>
            <a:r>
              <a:rPr lang="en-US" sz="1800" i="1">
                <a:cs typeface="Arial" charset="0"/>
              </a:rPr>
              <a:t>CouchDB</a:t>
            </a:r>
          </a:p>
        </p:txBody>
      </p:sp>
      <p:sp>
        <p:nvSpPr>
          <p:cNvPr id="105482" name="Rectangle 14"/>
          <p:cNvSpPr>
            <a:spLocks noChangeArrowheads="1"/>
          </p:cNvSpPr>
          <p:nvPr/>
        </p:nvSpPr>
        <p:spPr bwMode="auto">
          <a:xfrm>
            <a:off x="2133600" y="2590800"/>
            <a:ext cx="958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nSpc>
                <a:spcPct val="90000"/>
              </a:lnSpc>
              <a:spcBef>
                <a:spcPct val="20000"/>
              </a:spcBef>
              <a:buClr>
                <a:srgbClr val="000000"/>
              </a:buClr>
            </a:pPr>
            <a:r>
              <a:rPr lang="en-US" sz="1800" i="1">
                <a:cs typeface="Arial" charset="0"/>
              </a:rPr>
              <a:t>PNUTS</a:t>
            </a:r>
          </a:p>
        </p:txBody>
      </p:sp>
      <p:sp>
        <p:nvSpPr>
          <p:cNvPr id="105483" name="Rectangle 15"/>
          <p:cNvSpPr>
            <a:spLocks noChangeArrowheads="1"/>
          </p:cNvSpPr>
          <p:nvPr/>
        </p:nvSpPr>
        <p:spPr bwMode="auto">
          <a:xfrm>
            <a:off x="5627688" y="3016250"/>
            <a:ext cx="857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nSpc>
                <a:spcPct val="90000"/>
              </a:lnSpc>
              <a:spcBef>
                <a:spcPct val="20000"/>
              </a:spcBef>
              <a:buClr>
                <a:srgbClr val="000000"/>
              </a:buClr>
            </a:pPr>
            <a:r>
              <a:rPr lang="en-US" sz="1800" i="1">
                <a:cs typeface="Arial" charset="0"/>
              </a:rPr>
              <a:t>Oracle</a:t>
            </a:r>
          </a:p>
        </p:txBody>
      </p:sp>
      <p:sp>
        <p:nvSpPr>
          <p:cNvPr id="593936" name="Rectangle 16"/>
          <p:cNvSpPr>
            <a:spLocks noChangeArrowheads="1"/>
          </p:cNvSpPr>
          <p:nvPr/>
        </p:nvSpPr>
        <p:spPr bwMode="auto">
          <a:xfrm>
            <a:off x="5443538" y="4665663"/>
            <a:ext cx="1744662" cy="596900"/>
          </a:xfrm>
          <a:prstGeom prst="rect">
            <a:avLst/>
          </a:prstGeom>
          <a:solidFill>
            <a:schemeClr val="bg1"/>
          </a:solidFill>
          <a:ln w="9525">
            <a:solidFill>
              <a:schemeClr val="tx1"/>
            </a:solidFill>
            <a:miter lim="800000"/>
            <a:headEnd/>
            <a:tailEnd/>
          </a:ln>
          <a:effectLst>
            <a:outerShdw dist="71842" dir="2700000" algn="ctr" rotWithShape="0">
              <a:schemeClr val="bg2">
                <a:alpha val="50000"/>
              </a:schemeClr>
            </a:outerShdw>
          </a:effectLst>
        </p:spPr>
        <p:txBody>
          <a:bodyPr>
            <a:spAutoFit/>
          </a:bodyPr>
          <a:lstStyle/>
          <a:p>
            <a:pPr indent="4763" algn="ctr">
              <a:lnSpc>
                <a:spcPct val="90000"/>
              </a:lnSpc>
              <a:spcBef>
                <a:spcPct val="20000"/>
              </a:spcBef>
              <a:buClr>
                <a:srgbClr val="000000"/>
              </a:buClr>
              <a:defRPr/>
            </a:pPr>
            <a:r>
              <a:rPr lang="en-US" sz="1800">
                <a:latin typeface="Arial" pitchFamily="34" charset="0"/>
                <a:ea typeface="+mn-ea"/>
                <a:cs typeface="Arial" pitchFamily="34" charset="0"/>
              </a:rPr>
              <a:t>Consistency spans objects</a:t>
            </a:r>
          </a:p>
        </p:txBody>
      </p:sp>
      <p:sp>
        <p:nvSpPr>
          <p:cNvPr id="105485" name="Line 17"/>
          <p:cNvSpPr>
            <a:spLocks noChangeShapeType="1"/>
          </p:cNvSpPr>
          <p:nvPr/>
        </p:nvSpPr>
        <p:spPr bwMode="auto">
          <a:xfrm flipH="1" flipV="1">
            <a:off x="6043613" y="4014788"/>
            <a:ext cx="19050" cy="536575"/>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3938" name="Rectangle 18"/>
          <p:cNvSpPr>
            <a:spLocks noChangeArrowheads="1"/>
          </p:cNvSpPr>
          <p:nvPr/>
        </p:nvSpPr>
        <p:spPr bwMode="auto">
          <a:xfrm>
            <a:off x="1828800" y="4648200"/>
            <a:ext cx="1744663" cy="596900"/>
          </a:xfrm>
          <a:prstGeom prst="rect">
            <a:avLst/>
          </a:prstGeom>
          <a:solidFill>
            <a:schemeClr val="bg1"/>
          </a:solidFill>
          <a:ln w="9525">
            <a:solidFill>
              <a:schemeClr val="tx1"/>
            </a:solidFill>
            <a:miter lim="800000"/>
            <a:headEnd/>
            <a:tailEnd/>
          </a:ln>
          <a:effectLst>
            <a:outerShdw dist="71842" dir="2700000" algn="ctr" rotWithShape="0">
              <a:schemeClr val="bg2">
                <a:alpha val="50000"/>
              </a:schemeClr>
            </a:outerShdw>
          </a:effectLst>
        </p:spPr>
        <p:txBody>
          <a:bodyPr>
            <a:spAutoFit/>
          </a:bodyPr>
          <a:lstStyle/>
          <a:p>
            <a:pPr indent="4763" algn="ctr">
              <a:lnSpc>
                <a:spcPct val="90000"/>
              </a:lnSpc>
              <a:spcBef>
                <a:spcPct val="20000"/>
              </a:spcBef>
              <a:buClr>
                <a:srgbClr val="000000"/>
              </a:buClr>
              <a:defRPr/>
            </a:pPr>
            <a:r>
              <a:rPr lang="en-US" sz="1800">
                <a:latin typeface="Arial" pitchFamily="34" charset="0"/>
                <a:ea typeface="+mn-ea"/>
                <a:cs typeface="Arial" pitchFamily="34" charset="0"/>
              </a:rPr>
              <a:t>Object-centric consistency</a:t>
            </a:r>
          </a:p>
        </p:txBody>
      </p:sp>
      <p:sp>
        <p:nvSpPr>
          <p:cNvPr id="105487" name="Line 19"/>
          <p:cNvSpPr>
            <a:spLocks noChangeShapeType="1"/>
          </p:cNvSpPr>
          <p:nvPr/>
        </p:nvSpPr>
        <p:spPr bwMode="auto">
          <a:xfrm flipH="1" flipV="1">
            <a:off x="2590800" y="3810000"/>
            <a:ext cx="0" cy="6858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838200" y="76200"/>
            <a:ext cx="8229600" cy="1143000"/>
          </a:xfrm>
        </p:spPr>
        <p:txBody>
          <a:bodyPr/>
          <a:lstStyle/>
          <a:p>
            <a:pPr eaLnBrk="1" hangingPunct="1"/>
            <a:r>
              <a:rPr lang="en-US">
                <a:latin typeface="Arial" charset="0"/>
              </a:rPr>
              <a:t>Types of Record Stores</a:t>
            </a:r>
          </a:p>
        </p:txBody>
      </p:sp>
      <p:sp>
        <p:nvSpPr>
          <p:cNvPr id="106499" name="Rectangle 3"/>
          <p:cNvSpPr>
            <a:spLocks noGrp="1" noChangeArrowheads="1"/>
          </p:cNvSpPr>
          <p:nvPr>
            <p:ph type="body" idx="1"/>
          </p:nvPr>
        </p:nvSpPr>
        <p:spPr/>
        <p:txBody>
          <a:bodyPr/>
          <a:lstStyle/>
          <a:p>
            <a:pPr eaLnBrk="1" hangingPunct="1">
              <a:lnSpc>
                <a:spcPct val="90000"/>
              </a:lnSpc>
            </a:pPr>
            <a:r>
              <a:rPr lang="en-US">
                <a:latin typeface="Arial" charset="0"/>
              </a:rPr>
              <a:t>Elasticity (ability to add resources on demand)</a:t>
            </a:r>
          </a:p>
        </p:txBody>
      </p:sp>
      <p:sp>
        <p:nvSpPr>
          <p:cNvPr id="106500" name="Line 4"/>
          <p:cNvSpPr>
            <a:spLocks noChangeShapeType="1"/>
          </p:cNvSpPr>
          <p:nvPr/>
        </p:nvSpPr>
        <p:spPr bwMode="auto">
          <a:xfrm>
            <a:off x="1711325" y="3425825"/>
            <a:ext cx="5376863" cy="0"/>
          </a:xfrm>
          <a:prstGeom prst="line">
            <a:avLst/>
          </a:prstGeom>
          <a:noFill/>
          <a:ln w="381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6501" name="Rectangle 5"/>
          <p:cNvSpPr>
            <a:spLocks noChangeArrowheads="1"/>
          </p:cNvSpPr>
          <p:nvPr/>
        </p:nvSpPr>
        <p:spPr bwMode="auto">
          <a:xfrm>
            <a:off x="501650" y="3251200"/>
            <a:ext cx="1022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nSpc>
                <a:spcPct val="90000"/>
              </a:lnSpc>
              <a:spcBef>
                <a:spcPct val="20000"/>
              </a:spcBef>
              <a:buClr>
                <a:srgbClr val="000000"/>
              </a:buClr>
            </a:pPr>
            <a:r>
              <a:rPr lang="en-US" sz="1800">
                <a:cs typeface="Arial" charset="0"/>
              </a:rPr>
              <a:t>Inelastic</a:t>
            </a:r>
          </a:p>
        </p:txBody>
      </p:sp>
      <p:sp>
        <p:nvSpPr>
          <p:cNvPr id="106502" name="Rectangle 6"/>
          <p:cNvSpPr>
            <a:spLocks noChangeArrowheads="1"/>
          </p:cNvSpPr>
          <p:nvPr/>
        </p:nvSpPr>
        <p:spPr bwMode="auto">
          <a:xfrm>
            <a:off x="6846888" y="3260725"/>
            <a:ext cx="17446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763" algn="ctr">
              <a:lnSpc>
                <a:spcPct val="90000"/>
              </a:lnSpc>
              <a:spcBef>
                <a:spcPct val="20000"/>
              </a:spcBef>
              <a:buClr>
                <a:srgbClr val="000000"/>
              </a:buClr>
            </a:pPr>
            <a:r>
              <a:rPr lang="en-US" sz="1800">
                <a:cs typeface="Arial" charset="0"/>
              </a:rPr>
              <a:t>Elastic</a:t>
            </a:r>
          </a:p>
        </p:txBody>
      </p:sp>
      <p:sp>
        <p:nvSpPr>
          <p:cNvPr id="106503" name="Rectangle 7"/>
          <p:cNvSpPr>
            <a:spLocks noChangeArrowheads="1"/>
          </p:cNvSpPr>
          <p:nvPr/>
        </p:nvSpPr>
        <p:spPr bwMode="auto">
          <a:xfrm>
            <a:off x="2447925" y="3624263"/>
            <a:ext cx="1403350"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763" algn="ctr">
              <a:lnSpc>
                <a:spcPct val="90000"/>
              </a:lnSpc>
              <a:spcBef>
                <a:spcPct val="20000"/>
              </a:spcBef>
              <a:buClr>
                <a:srgbClr val="000000"/>
              </a:buClr>
            </a:pPr>
            <a:r>
              <a:rPr lang="en-US" sz="1800">
                <a:cs typeface="Arial" charset="0"/>
              </a:rPr>
              <a:t>Limited </a:t>
            </a:r>
          </a:p>
          <a:p>
            <a:pPr indent="4763" algn="ctr">
              <a:lnSpc>
                <a:spcPct val="90000"/>
              </a:lnSpc>
              <a:spcBef>
                <a:spcPct val="20000"/>
              </a:spcBef>
              <a:buClr>
                <a:srgbClr val="000000"/>
              </a:buClr>
            </a:pPr>
            <a:r>
              <a:rPr lang="en-US" sz="1800">
                <a:cs typeface="Arial" charset="0"/>
              </a:rPr>
              <a:t>(via data distribution)</a:t>
            </a:r>
          </a:p>
        </p:txBody>
      </p:sp>
      <p:sp>
        <p:nvSpPr>
          <p:cNvPr id="106504" name="Line 8"/>
          <p:cNvSpPr>
            <a:spLocks noChangeShapeType="1"/>
          </p:cNvSpPr>
          <p:nvPr/>
        </p:nvSpPr>
        <p:spPr bwMode="auto">
          <a:xfrm>
            <a:off x="3157538" y="3314700"/>
            <a:ext cx="0" cy="23812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5" name="Rectangle 9"/>
          <p:cNvSpPr>
            <a:spLocks noChangeArrowheads="1"/>
          </p:cNvSpPr>
          <p:nvPr/>
        </p:nvSpPr>
        <p:spPr bwMode="auto">
          <a:xfrm>
            <a:off x="4864100" y="3630613"/>
            <a:ext cx="159067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763" algn="ctr">
              <a:lnSpc>
                <a:spcPct val="90000"/>
              </a:lnSpc>
              <a:spcBef>
                <a:spcPct val="20000"/>
              </a:spcBef>
              <a:buClr>
                <a:srgbClr val="000000"/>
              </a:buClr>
            </a:pPr>
            <a:r>
              <a:rPr lang="en-US" sz="1800">
                <a:cs typeface="Arial" charset="0"/>
              </a:rPr>
              <a:t>VLSD</a:t>
            </a:r>
          </a:p>
          <a:p>
            <a:pPr indent="4763" algn="ctr">
              <a:lnSpc>
                <a:spcPct val="90000"/>
              </a:lnSpc>
              <a:spcBef>
                <a:spcPct val="20000"/>
              </a:spcBef>
              <a:buClr>
                <a:srgbClr val="000000"/>
              </a:buClr>
            </a:pPr>
            <a:r>
              <a:rPr lang="en-US" sz="1800">
                <a:cs typeface="Arial" charset="0"/>
              </a:rPr>
              <a:t>(Very Large Scale Distribution /Replication)</a:t>
            </a:r>
          </a:p>
        </p:txBody>
      </p:sp>
      <p:sp>
        <p:nvSpPr>
          <p:cNvPr id="106506" name="Line 10"/>
          <p:cNvSpPr>
            <a:spLocks noChangeShapeType="1"/>
          </p:cNvSpPr>
          <p:nvPr/>
        </p:nvSpPr>
        <p:spPr bwMode="auto">
          <a:xfrm>
            <a:off x="5640388" y="3321050"/>
            <a:ext cx="0" cy="23812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7" name="Rectangle 11"/>
          <p:cNvSpPr>
            <a:spLocks noChangeArrowheads="1"/>
          </p:cNvSpPr>
          <p:nvPr/>
        </p:nvSpPr>
        <p:spPr bwMode="auto">
          <a:xfrm>
            <a:off x="2735263" y="2952750"/>
            <a:ext cx="857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nSpc>
                <a:spcPct val="90000"/>
              </a:lnSpc>
              <a:spcBef>
                <a:spcPct val="20000"/>
              </a:spcBef>
              <a:buClr>
                <a:srgbClr val="000000"/>
              </a:buClr>
            </a:pPr>
            <a:r>
              <a:rPr lang="en-US" sz="1800" i="1">
                <a:cs typeface="Arial" charset="0"/>
              </a:rPr>
              <a:t>Oracle</a:t>
            </a:r>
          </a:p>
        </p:txBody>
      </p:sp>
      <p:sp>
        <p:nvSpPr>
          <p:cNvPr id="106508" name="Rectangle 12"/>
          <p:cNvSpPr>
            <a:spLocks noChangeArrowheads="1"/>
          </p:cNvSpPr>
          <p:nvPr/>
        </p:nvSpPr>
        <p:spPr bwMode="auto">
          <a:xfrm>
            <a:off x="5170488" y="2692400"/>
            <a:ext cx="9588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gn="ctr">
              <a:lnSpc>
                <a:spcPct val="90000"/>
              </a:lnSpc>
              <a:spcBef>
                <a:spcPct val="20000"/>
              </a:spcBef>
              <a:buClr>
                <a:srgbClr val="000000"/>
              </a:buClr>
            </a:pPr>
            <a:r>
              <a:rPr lang="en-US" sz="1800" i="1">
                <a:cs typeface="Arial" charset="0"/>
              </a:rPr>
              <a:t>PNUTS</a:t>
            </a:r>
          </a:p>
          <a:p>
            <a:pPr marL="342900" indent="-342900" algn="ctr">
              <a:lnSpc>
                <a:spcPct val="90000"/>
              </a:lnSpc>
              <a:spcBef>
                <a:spcPct val="20000"/>
              </a:spcBef>
              <a:buClr>
                <a:srgbClr val="000000"/>
              </a:buClr>
            </a:pPr>
            <a:r>
              <a:rPr lang="en-US" sz="1800" i="1">
                <a:cs typeface="Arial" charset="0"/>
              </a:rPr>
              <a:t>S3</a:t>
            </a:r>
          </a:p>
        </p:txBody>
      </p:sp>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838200" y="76200"/>
            <a:ext cx="8229600" cy="1143000"/>
          </a:xfrm>
        </p:spPr>
        <p:txBody>
          <a:bodyPr/>
          <a:lstStyle/>
          <a:p>
            <a:pPr eaLnBrk="1" hangingPunct="1"/>
            <a:r>
              <a:rPr lang="en-US" sz="4000">
                <a:solidFill>
                  <a:srgbClr val="7030A0"/>
                </a:solidFill>
                <a:latin typeface="Arial" charset="0"/>
              </a:rPr>
              <a:t>Data Stores Comparison</a:t>
            </a:r>
          </a:p>
        </p:txBody>
      </p:sp>
      <p:sp>
        <p:nvSpPr>
          <p:cNvPr id="107523" name="Rectangle 3"/>
          <p:cNvSpPr>
            <a:spLocks noGrp="1" noChangeArrowheads="1"/>
          </p:cNvSpPr>
          <p:nvPr>
            <p:ph type="body" sz="half" idx="1"/>
          </p:nvPr>
        </p:nvSpPr>
        <p:spPr>
          <a:xfrm>
            <a:off x="457200" y="1600200"/>
            <a:ext cx="4033838" cy="4525963"/>
          </a:xfrm>
        </p:spPr>
        <p:txBody>
          <a:bodyPr/>
          <a:lstStyle/>
          <a:p>
            <a:pPr eaLnBrk="1" hangingPunct="1">
              <a:lnSpc>
                <a:spcPct val="80000"/>
              </a:lnSpc>
            </a:pPr>
            <a:endParaRPr lang="en-US" sz="1800">
              <a:latin typeface="Arial" charset="0"/>
            </a:endParaRPr>
          </a:p>
          <a:p>
            <a:pPr eaLnBrk="1" hangingPunct="1">
              <a:lnSpc>
                <a:spcPct val="80000"/>
              </a:lnSpc>
            </a:pPr>
            <a:endParaRPr lang="en-US" sz="1800">
              <a:latin typeface="Arial" charset="0"/>
            </a:endParaRPr>
          </a:p>
          <a:p>
            <a:pPr eaLnBrk="1" hangingPunct="1">
              <a:lnSpc>
                <a:spcPct val="80000"/>
              </a:lnSpc>
            </a:pPr>
            <a:r>
              <a:rPr lang="en-US" sz="1800">
                <a:latin typeface="Arial" charset="0"/>
              </a:rPr>
              <a:t>User-partitioned SQL stores</a:t>
            </a:r>
          </a:p>
          <a:p>
            <a:pPr lvl="1" eaLnBrk="1" hangingPunct="1">
              <a:lnSpc>
                <a:spcPct val="80000"/>
              </a:lnSpc>
            </a:pPr>
            <a:r>
              <a:rPr lang="en-US" sz="1600">
                <a:latin typeface="Arial" charset="0"/>
              </a:rPr>
              <a:t>Microsoft Azure SDS</a:t>
            </a:r>
          </a:p>
          <a:p>
            <a:pPr lvl="1" eaLnBrk="1" hangingPunct="1">
              <a:lnSpc>
                <a:spcPct val="80000"/>
              </a:lnSpc>
            </a:pPr>
            <a:r>
              <a:rPr lang="en-US" sz="1600">
                <a:latin typeface="Arial" charset="0"/>
              </a:rPr>
              <a:t>Amazon SimpleDB</a:t>
            </a:r>
          </a:p>
          <a:p>
            <a:pPr lvl="1" eaLnBrk="1" hangingPunct="1">
              <a:lnSpc>
                <a:spcPct val="80000"/>
              </a:lnSpc>
            </a:pPr>
            <a:endParaRPr lang="en-US" sz="1600">
              <a:latin typeface="Arial" charset="0"/>
            </a:endParaRPr>
          </a:p>
          <a:p>
            <a:pPr lvl="1" eaLnBrk="1" hangingPunct="1">
              <a:lnSpc>
                <a:spcPct val="80000"/>
              </a:lnSpc>
            </a:pPr>
            <a:endParaRPr lang="en-US" sz="1600">
              <a:latin typeface="Arial" charset="0"/>
            </a:endParaRPr>
          </a:p>
          <a:p>
            <a:pPr eaLnBrk="1" hangingPunct="1">
              <a:lnSpc>
                <a:spcPct val="80000"/>
              </a:lnSpc>
            </a:pPr>
            <a:r>
              <a:rPr lang="en-US" sz="1800">
                <a:latin typeface="Arial" charset="0"/>
              </a:rPr>
              <a:t>Multi-tenant application databases</a:t>
            </a:r>
          </a:p>
          <a:p>
            <a:pPr lvl="1" eaLnBrk="1" hangingPunct="1">
              <a:lnSpc>
                <a:spcPct val="80000"/>
              </a:lnSpc>
            </a:pPr>
            <a:r>
              <a:rPr lang="en-US" sz="1600">
                <a:latin typeface="Arial" charset="0"/>
              </a:rPr>
              <a:t>Salesforce.com</a:t>
            </a:r>
          </a:p>
          <a:p>
            <a:pPr lvl="1" eaLnBrk="1" hangingPunct="1">
              <a:lnSpc>
                <a:spcPct val="80000"/>
              </a:lnSpc>
            </a:pPr>
            <a:r>
              <a:rPr lang="en-US" sz="1600">
                <a:latin typeface="Arial" charset="0"/>
              </a:rPr>
              <a:t>Oracle on Demand</a:t>
            </a:r>
          </a:p>
          <a:p>
            <a:pPr lvl="1" eaLnBrk="1" hangingPunct="1">
              <a:lnSpc>
                <a:spcPct val="80000"/>
              </a:lnSpc>
            </a:pPr>
            <a:endParaRPr lang="en-US" sz="1600">
              <a:latin typeface="Arial" charset="0"/>
            </a:endParaRPr>
          </a:p>
          <a:p>
            <a:pPr lvl="1" eaLnBrk="1" hangingPunct="1">
              <a:lnSpc>
                <a:spcPct val="80000"/>
              </a:lnSpc>
            </a:pPr>
            <a:endParaRPr lang="en-US" sz="1600">
              <a:latin typeface="Arial" charset="0"/>
            </a:endParaRPr>
          </a:p>
          <a:p>
            <a:pPr eaLnBrk="1" hangingPunct="1">
              <a:lnSpc>
                <a:spcPct val="80000"/>
              </a:lnSpc>
            </a:pPr>
            <a:endParaRPr lang="en-US" sz="1800">
              <a:latin typeface="Arial" charset="0"/>
            </a:endParaRPr>
          </a:p>
          <a:p>
            <a:pPr eaLnBrk="1" hangingPunct="1">
              <a:lnSpc>
                <a:spcPct val="80000"/>
              </a:lnSpc>
            </a:pPr>
            <a:endParaRPr lang="en-US" sz="1800">
              <a:latin typeface="Arial" charset="0"/>
            </a:endParaRPr>
          </a:p>
          <a:p>
            <a:pPr eaLnBrk="1" hangingPunct="1">
              <a:lnSpc>
                <a:spcPct val="80000"/>
              </a:lnSpc>
            </a:pPr>
            <a:r>
              <a:rPr lang="en-US" sz="1800">
                <a:latin typeface="Arial" charset="0"/>
              </a:rPr>
              <a:t>Mutable object stores</a:t>
            </a:r>
          </a:p>
          <a:p>
            <a:pPr lvl="1" eaLnBrk="1" hangingPunct="1">
              <a:lnSpc>
                <a:spcPct val="80000"/>
              </a:lnSpc>
            </a:pPr>
            <a:r>
              <a:rPr lang="en-US" sz="1600">
                <a:latin typeface="Arial" charset="0"/>
              </a:rPr>
              <a:t>Amazon S3</a:t>
            </a:r>
          </a:p>
          <a:p>
            <a:pPr lvl="1" eaLnBrk="1" hangingPunct="1">
              <a:lnSpc>
                <a:spcPct val="80000"/>
              </a:lnSpc>
            </a:pPr>
            <a:endParaRPr lang="en-US" sz="1600">
              <a:latin typeface="Arial" charset="0"/>
            </a:endParaRPr>
          </a:p>
          <a:p>
            <a:pPr lvl="1" eaLnBrk="1" hangingPunct="1">
              <a:lnSpc>
                <a:spcPct val="80000"/>
              </a:lnSpc>
            </a:pPr>
            <a:endParaRPr lang="en-US" sz="1600">
              <a:latin typeface="Arial" charset="0"/>
            </a:endParaRPr>
          </a:p>
          <a:p>
            <a:pPr lvl="1" eaLnBrk="1" hangingPunct="1">
              <a:lnSpc>
                <a:spcPct val="80000"/>
              </a:lnSpc>
            </a:pPr>
            <a:endParaRPr lang="en-US" sz="1600">
              <a:latin typeface="Arial" charset="0"/>
            </a:endParaRPr>
          </a:p>
        </p:txBody>
      </p:sp>
      <p:sp>
        <p:nvSpPr>
          <p:cNvPr id="107524" name="Rectangle 4"/>
          <p:cNvSpPr>
            <a:spLocks noGrp="1" noChangeArrowheads="1"/>
          </p:cNvSpPr>
          <p:nvPr>
            <p:ph type="body" sz="half" idx="2"/>
          </p:nvPr>
        </p:nvSpPr>
        <p:spPr>
          <a:xfrm>
            <a:off x="5033963" y="1600200"/>
            <a:ext cx="4033837" cy="4525963"/>
          </a:xfrm>
        </p:spPr>
        <p:txBody>
          <a:bodyPr/>
          <a:lstStyle/>
          <a:p>
            <a:pPr eaLnBrk="1" hangingPunct="1">
              <a:lnSpc>
                <a:spcPct val="80000"/>
              </a:lnSpc>
              <a:buFontTx/>
              <a:buNone/>
            </a:pPr>
            <a:r>
              <a:rPr lang="en-US" sz="1800">
                <a:latin typeface="Arial" charset="0"/>
              </a:rPr>
              <a:t>Versus PNUTS</a:t>
            </a:r>
          </a:p>
          <a:p>
            <a:pPr eaLnBrk="1" hangingPunct="1">
              <a:lnSpc>
                <a:spcPct val="80000"/>
              </a:lnSpc>
            </a:pPr>
            <a:endParaRPr lang="en-US" sz="1800">
              <a:latin typeface="Arial" charset="0"/>
            </a:endParaRPr>
          </a:p>
          <a:p>
            <a:pPr eaLnBrk="1" hangingPunct="1">
              <a:lnSpc>
                <a:spcPct val="80000"/>
              </a:lnSpc>
            </a:pPr>
            <a:r>
              <a:rPr lang="en-US" sz="1800">
                <a:latin typeface="Arial" charset="0"/>
              </a:rPr>
              <a:t>More expressive queries</a:t>
            </a:r>
          </a:p>
          <a:p>
            <a:pPr eaLnBrk="1" hangingPunct="1">
              <a:lnSpc>
                <a:spcPct val="80000"/>
              </a:lnSpc>
            </a:pPr>
            <a:r>
              <a:rPr lang="en-US" sz="1800">
                <a:latin typeface="Arial" charset="0"/>
              </a:rPr>
              <a:t>Users must control partitioning</a:t>
            </a:r>
          </a:p>
          <a:p>
            <a:pPr eaLnBrk="1" hangingPunct="1">
              <a:lnSpc>
                <a:spcPct val="80000"/>
              </a:lnSpc>
            </a:pPr>
            <a:r>
              <a:rPr lang="en-US" sz="1800">
                <a:latin typeface="Arial" charset="0"/>
              </a:rPr>
              <a:t>Limited elasticity</a:t>
            </a:r>
          </a:p>
          <a:p>
            <a:pPr eaLnBrk="1" hangingPunct="1">
              <a:lnSpc>
                <a:spcPct val="80000"/>
              </a:lnSpc>
            </a:pPr>
            <a:endParaRPr lang="en-US" sz="1800">
              <a:latin typeface="Arial" charset="0"/>
            </a:endParaRPr>
          </a:p>
          <a:p>
            <a:pPr eaLnBrk="1" hangingPunct="1">
              <a:lnSpc>
                <a:spcPct val="80000"/>
              </a:lnSpc>
            </a:pPr>
            <a:endParaRPr lang="en-US" sz="1800">
              <a:latin typeface="Arial" charset="0"/>
            </a:endParaRPr>
          </a:p>
          <a:p>
            <a:pPr eaLnBrk="1" hangingPunct="1">
              <a:lnSpc>
                <a:spcPct val="80000"/>
              </a:lnSpc>
            </a:pPr>
            <a:r>
              <a:rPr lang="en-US" sz="1800">
                <a:latin typeface="Arial" charset="0"/>
              </a:rPr>
              <a:t>Highly optimized for complex workloads</a:t>
            </a:r>
          </a:p>
          <a:p>
            <a:pPr eaLnBrk="1" hangingPunct="1">
              <a:lnSpc>
                <a:spcPct val="80000"/>
              </a:lnSpc>
            </a:pPr>
            <a:r>
              <a:rPr lang="en-US" sz="1800">
                <a:latin typeface="Arial" charset="0"/>
              </a:rPr>
              <a:t>Limited flexibility to evolving applications</a:t>
            </a:r>
          </a:p>
          <a:p>
            <a:pPr eaLnBrk="1" hangingPunct="1">
              <a:lnSpc>
                <a:spcPct val="80000"/>
              </a:lnSpc>
            </a:pPr>
            <a:r>
              <a:rPr lang="en-US" sz="1800">
                <a:latin typeface="Arial" charset="0"/>
              </a:rPr>
              <a:t>Inherit limitations of underlying data management system</a:t>
            </a:r>
          </a:p>
          <a:p>
            <a:pPr eaLnBrk="1" hangingPunct="1">
              <a:lnSpc>
                <a:spcPct val="80000"/>
              </a:lnSpc>
            </a:pPr>
            <a:endParaRPr lang="en-US" sz="1800">
              <a:latin typeface="Arial" charset="0"/>
            </a:endParaRPr>
          </a:p>
          <a:p>
            <a:pPr eaLnBrk="1" hangingPunct="1">
              <a:lnSpc>
                <a:spcPct val="80000"/>
              </a:lnSpc>
            </a:pPr>
            <a:endParaRPr lang="en-US" sz="1800">
              <a:latin typeface="Arial" charset="0"/>
            </a:endParaRPr>
          </a:p>
          <a:p>
            <a:pPr eaLnBrk="1" hangingPunct="1">
              <a:lnSpc>
                <a:spcPct val="80000"/>
              </a:lnSpc>
            </a:pPr>
            <a:r>
              <a:rPr lang="en-US" sz="1800">
                <a:latin typeface="Arial" charset="0"/>
              </a:rPr>
              <a:t>Object storage versus record management</a:t>
            </a:r>
          </a:p>
        </p:txBody>
      </p:sp>
      <p:sp>
        <p:nvSpPr>
          <p:cNvPr id="107525" name="Line 5"/>
          <p:cNvSpPr>
            <a:spLocks noChangeShapeType="1"/>
          </p:cNvSpPr>
          <p:nvPr/>
        </p:nvSpPr>
        <p:spPr bwMode="auto">
          <a:xfrm flipV="1">
            <a:off x="381000" y="3268663"/>
            <a:ext cx="8312150" cy="7937"/>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26" name="Line 6"/>
          <p:cNvSpPr>
            <a:spLocks noChangeShapeType="1"/>
          </p:cNvSpPr>
          <p:nvPr/>
        </p:nvSpPr>
        <p:spPr bwMode="auto">
          <a:xfrm flipV="1">
            <a:off x="381000" y="2054225"/>
            <a:ext cx="8301038" cy="317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27" name="Line 7"/>
          <p:cNvSpPr>
            <a:spLocks noChangeShapeType="1"/>
          </p:cNvSpPr>
          <p:nvPr/>
        </p:nvSpPr>
        <p:spPr bwMode="auto">
          <a:xfrm flipV="1">
            <a:off x="381000" y="5105400"/>
            <a:ext cx="8285163"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28" name="Line 8"/>
          <p:cNvSpPr>
            <a:spLocks noChangeShapeType="1"/>
          </p:cNvSpPr>
          <p:nvPr/>
        </p:nvSpPr>
        <p:spPr bwMode="auto">
          <a:xfrm>
            <a:off x="4894263" y="1450975"/>
            <a:ext cx="9525" cy="4622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4"/>
          <p:cNvSpPr>
            <a:spLocks noChangeArrowheads="1"/>
          </p:cNvSpPr>
          <p:nvPr/>
        </p:nvSpPr>
        <p:spPr bwMode="auto">
          <a:xfrm>
            <a:off x="1905000" y="1600200"/>
            <a:ext cx="6705600" cy="4267200"/>
          </a:xfrm>
          <a:prstGeom prst="rect">
            <a:avLst/>
          </a:prstGeom>
          <a:solidFill>
            <a:srgbClr val="6699FF"/>
          </a:solidFill>
          <a:ln w="38100">
            <a:solidFill>
              <a:schemeClr val="tx1"/>
            </a:solidFill>
            <a:miter lim="800000"/>
            <a:headEnd/>
            <a:tailEnd/>
          </a:ln>
        </p:spPr>
        <p:txBody>
          <a:bodyPr wrap="none" anchor="ctr"/>
          <a:lstStyle/>
          <a:p>
            <a:pPr eaLnBrk="0" hangingPunct="0"/>
            <a:endParaRPr lang="en-US" sz="2000">
              <a:latin typeface="Times" charset="0"/>
            </a:endParaRPr>
          </a:p>
        </p:txBody>
      </p:sp>
      <p:sp>
        <p:nvSpPr>
          <p:cNvPr id="108547" name="Rectangle 2"/>
          <p:cNvSpPr>
            <a:spLocks noGrp="1" noChangeArrowheads="1"/>
          </p:cNvSpPr>
          <p:nvPr>
            <p:ph type="title" idx="4294967295"/>
          </p:nvPr>
        </p:nvSpPr>
        <p:spPr>
          <a:xfrm>
            <a:off x="838200" y="76200"/>
            <a:ext cx="8229600" cy="1143000"/>
          </a:xfrm>
        </p:spPr>
        <p:txBody>
          <a:bodyPr/>
          <a:lstStyle/>
          <a:p>
            <a:pPr eaLnBrk="1" hangingPunct="1"/>
            <a:r>
              <a:rPr lang="en-US" sz="4000">
                <a:solidFill>
                  <a:srgbClr val="7030A0"/>
                </a:solidFill>
                <a:latin typeface="Arial" charset="0"/>
              </a:rPr>
              <a:t>Application Design Space</a:t>
            </a:r>
          </a:p>
        </p:txBody>
      </p:sp>
      <p:sp>
        <p:nvSpPr>
          <p:cNvPr id="108548" name="Text Box 6"/>
          <p:cNvSpPr txBox="1">
            <a:spLocks noChangeArrowheads="1"/>
          </p:cNvSpPr>
          <p:nvPr/>
        </p:nvSpPr>
        <p:spPr bwMode="auto">
          <a:xfrm>
            <a:off x="2819400" y="5907088"/>
            <a:ext cx="101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2000">
                <a:latin typeface="Times" charset="0"/>
              </a:rPr>
              <a:t>Records</a:t>
            </a:r>
          </a:p>
        </p:txBody>
      </p:sp>
      <p:sp>
        <p:nvSpPr>
          <p:cNvPr id="108549" name="Text Box 7"/>
          <p:cNvSpPr txBox="1">
            <a:spLocks noChangeArrowheads="1"/>
          </p:cNvSpPr>
          <p:nvPr/>
        </p:nvSpPr>
        <p:spPr bwMode="auto">
          <a:xfrm>
            <a:off x="6883400" y="5867400"/>
            <a:ext cx="677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2000">
                <a:latin typeface="Times" charset="0"/>
              </a:rPr>
              <a:t>Files</a:t>
            </a:r>
          </a:p>
        </p:txBody>
      </p:sp>
      <p:sp>
        <p:nvSpPr>
          <p:cNvPr id="108550" name="Text Box 8"/>
          <p:cNvSpPr txBox="1">
            <a:spLocks noChangeArrowheads="1"/>
          </p:cNvSpPr>
          <p:nvPr/>
        </p:nvSpPr>
        <p:spPr bwMode="auto">
          <a:xfrm>
            <a:off x="304800" y="1922463"/>
            <a:ext cx="160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2000">
                <a:latin typeface="Times" charset="0"/>
              </a:rPr>
              <a:t>Get a few things</a:t>
            </a:r>
          </a:p>
        </p:txBody>
      </p:sp>
      <p:sp>
        <p:nvSpPr>
          <p:cNvPr id="108551" name="Text Box 9"/>
          <p:cNvSpPr txBox="1">
            <a:spLocks noChangeArrowheads="1"/>
          </p:cNvSpPr>
          <p:nvPr/>
        </p:nvSpPr>
        <p:spPr bwMode="auto">
          <a:xfrm>
            <a:off x="304800" y="4651375"/>
            <a:ext cx="160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2000">
                <a:latin typeface="Times" charset="0"/>
              </a:rPr>
              <a:t>Scan everything</a:t>
            </a:r>
          </a:p>
        </p:txBody>
      </p:sp>
      <p:sp>
        <p:nvSpPr>
          <p:cNvPr id="108552" name="Text Box 10"/>
          <p:cNvSpPr txBox="1">
            <a:spLocks noChangeArrowheads="1"/>
          </p:cNvSpPr>
          <p:nvPr/>
        </p:nvSpPr>
        <p:spPr bwMode="auto">
          <a:xfrm>
            <a:off x="3013075" y="2560638"/>
            <a:ext cx="88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2000">
                <a:latin typeface="Times" charset="0"/>
              </a:rPr>
              <a:t>Sherpa</a:t>
            </a:r>
          </a:p>
        </p:txBody>
      </p:sp>
      <p:sp>
        <p:nvSpPr>
          <p:cNvPr id="108553" name="Text Box 13"/>
          <p:cNvSpPr txBox="1">
            <a:spLocks noChangeArrowheads="1"/>
          </p:cNvSpPr>
          <p:nvPr/>
        </p:nvSpPr>
        <p:spPr bwMode="auto">
          <a:xfrm>
            <a:off x="6354763" y="2562225"/>
            <a:ext cx="1144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2000">
                <a:latin typeface="Times" charset="0"/>
              </a:rPr>
              <a:t>MObStor</a:t>
            </a:r>
          </a:p>
        </p:txBody>
      </p:sp>
      <p:sp>
        <p:nvSpPr>
          <p:cNvPr id="108554" name="Text Box 16"/>
          <p:cNvSpPr txBox="1">
            <a:spLocks noChangeArrowheads="1"/>
          </p:cNvSpPr>
          <p:nvPr/>
        </p:nvSpPr>
        <p:spPr bwMode="auto">
          <a:xfrm>
            <a:off x="3040063" y="4784725"/>
            <a:ext cx="94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2000">
                <a:latin typeface="Times" charset="0"/>
              </a:rPr>
              <a:t>Everest</a:t>
            </a:r>
          </a:p>
        </p:txBody>
      </p:sp>
      <p:sp>
        <p:nvSpPr>
          <p:cNvPr id="108555" name="Text Box 18"/>
          <p:cNvSpPr txBox="1">
            <a:spLocks noChangeArrowheads="1"/>
          </p:cNvSpPr>
          <p:nvPr/>
        </p:nvSpPr>
        <p:spPr bwMode="auto">
          <a:xfrm>
            <a:off x="6435725" y="4772025"/>
            <a:ext cx="989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2000">
                <a:latin typeface="Times" charset="0"/>
              </a:rPr>
              <a:t>Hadoop</a:t>
            </a:r>
          </a:p>
        </p:txBody>
      </p:sp>
      <p:sp>
        <p:nvSpPr>
          <p:cNvPr id="108556" name="Oval 12"/>
          <p:cNvSpPr>
            <a:spLocks noChangeArrowheads="1"/>
          </p:cNvSpPr>
          <p:nvPr/>
        </p:nvSpPr>
        <p:spPr bwMode="auto">
          <a:xfrm>
            <a:off x="3311525" y="2414588"/>
            <a:ext cx="219075" cy="211137"/>
          </a:xfrm>
          <a:prstGeom prst="ellipse">
            <a:avLst/>
          </a:prstGeom>
          <a:solidFill>
            <a:srgbClr val="CC0000"/>
          </a:solidFill>
          <a:ln w="9525">
            <a:solidFill>
              <a:schemeClr val="tx1"/>
            </a:solidFill>
            <a:round/>
            <a:headEnd/>
            <a:tailEnd/>
          </a:ln>
        </p:spPr>
        <p:txBody>
          <a:bodyPr wrap="none" anchor="ctr"/>
          <a:lstStyle/>
          <a:p>
            <a:pPr eaLnBrk="0" hangingPunct="0"/>
            <a:endParaRPr lang="en-US" baseline="-25000">
              <a:latin typeface="Times" charset="0"/>
            </a:endParaRPr>
          </a:p>
        </p:txBody>
      </p:sp>
      <p:sp>
        <p:nvSpPr>
          <p:cNvPr id="108557" name="Oval 13"/>
          <p:cNvSpPr>
            <a:spLocks noChangeArrowheads="1"/>
          </p:cNvSpPr>
          <p:nvPr/>
        </p:nvSpPr>
        <p:spPr bwMode="auto">
          <a:xfrm>
            <a:off x="6821488" y="2401888"/>
            <a:ext cx="219075" cy="211137"/>
          </a:xfrm>
          <a:prstGeom prst="ellipse">
            <a:avLst/>
          </a:prstGeom>
          <a:solidFill>
            <a:srgbClr val="CC0000"/>
          </a:solidFill>
          <a:ln w="9525">
            <a:solidFill>
              <a:schemeClr val="tx1"/>
            </a:solidFill>
            <a:round/>
            <a:headEnd/>
            <a:tailEnd/>
          </a:ln>
        </p:spPr>
        <p:txBody>
          <a:bodyPr wrap="none" anchor="ctr"/>
          <a:lstStyle/>
          <a:p>
            <a:pPr eaLnBrk="0" hangingPunct="0"/>
            <a:endParaRPr lang="en-US" baseline="-25000">
              <a:latin typeface="Times" charset="0"/>
            </a:endParaRPr>
          </a:p>
        </p:txBody>
      </p:sp>
      <p:sp>
        <p:nvSpPr>
          <p:cNvPr id="108558" name="Oval 14"/>
          <p:cNvSpPr>
            <a:spLocks noChangeArrowheads="1"/>
          </p:cNvSpPr>
          <p:nvPr/>
        </p:nvSpPr>
        <p:spPr bwMode="auto">
          <a:xfrm>
            <a:off x="3365500" y="4652963"/>
            <a:ext cx="219075" cy="211137"/>
          </a:xfrm>
          <a:prstGeom prst="ellipse">
            <a:avLst/>
          </a:prstGeom>
          <a:solidFill>
            <a:srgbClr val="CC0000"/>
          </a:solidFill>
          <a:ln w="9525">
            <a:solidFill>
              <a:schemeClr val="tx1"/>
            </a:solidFill>
            <a:round/>
            <a:headEnd/>
            <a:tailEnd/>
          </a:ln>
        </p:spPr>
        <p:txBody>
          <a:bodyPr wrap="none" anchor="ctr"/>
          <a:lstStyle/>
          <a:p>
            <a:pPr eaLnBrk="0" hangingPunct="0"/>
            <a:endParaRPr lang="en-US" baseline="-25000">
              <a:latin typeface="Times" charset="0"/>
            </a:endParaRPr>
          </a:p>
        </p:txBody>
      </p:sp>
      <p:sp>
        <p:nvSpPr>
          <p:cNvPr id="108559" name="Oval 15"/>
          <p:cNvSpPr>
            <a:spLocks noChangeArrowheads="1"/>
          </p:cNvSpPr>
          <p:nvPr/>
        </p:nvSpPr>
        <p:spPr bwMode="auto">
          <a:xfrm>
            <a:off x="6821488" y="4572000"/>
            <a:ext cx="219075" cy="211138"/>
          </a:xfrm>
          <a:prstGeom prst="ellipse">
            <a:avLst/>
          </a:prstGeom>
          <a:solidFill>
            <a:srgbClr val="CC0000"/>
          </a:solidFill>
          <a:ln w="9525">
            <a:solidFill>
              <a:schemeClr val="tx1"/>
            </a:solidFill>
            <a:round/>
            <a:headEnd/>
            <a:tailEnd/>
          </a:ln>
        </p:spPr>
        <p:txBody>
          <a:bodyPr wrap="none" anchor="ctr"/>
          <a:lstStyle/>
          <a:p>
            <a:pPr eaLnBrk="0" hangingPunct="0"/>
            <a:endParaRPr lang="en-US" baseline="-25000">
              <a:latin typeface="Times" charset="0"/>
            </a:endParaRPr>
          </a:p>
        </p:txBody>
      </p:sp>
      <p:sp>
        <p:nvSpPr>
          <p:cNvPr id="108560" name="Text Box 17"/>
          <p:cNvSpPr txBox="1">
            <a:spLocks noChangeArrowheads="1"/>
          </p:cNvSpPr>
          <p:nvPr/>
        </p:nvSpPr>
        <p:spPr bwMode="auto">
          <a:xfrm>
            <a:off x="6456363" y="3051175"/>
            <a:ext cx="94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2000">
                <a:latin typeface="Times" charset="0"/>
              </a:rPr>
              <a:t>YMDB</a:t>
            </a:r>
          </a:p>
        </p:txBody>
      </p:sp>
      <p:sp>
        <p:nvSpPr>
          <p:cNvPr id="108561" name="Text Box 19"/>
          <p:cNvSpPr txBox="1">
            <a:spLocks noChangeArrowheads="1"/>
          </p:cNvSpPr>
          <p:nvPr/>
        </p:nvSpPr>
        <p:spPr bwMode="auto">
          <a:xfrm>
            <a:off x="2536825" y="3282950"/>
            <a:ext cx="1017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2000">
                <a:latin typeface="Times" charset="0"/>
              </a:rPr>
              <a:t>MySQL</a:t>
            </a:r>
          </a:p>
        </p:txBody>
      </p:sp>
      <p:sp>
        <p:nvSpPr>
          <p:cNvPr id="108562" name="Text Box 29"/>
          <p:cNvSpPr txBox="1">
            <a:spLocks noChangeArrowheads="1"/>
          </p:cNvSpPr>
          <p:nvPr/>
        </p:nvSpPr>
        <p:spPr bwMode="auto">
          <a:xfrm>
            <a:off x="6599238" y="3773488"/>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2000">
                <a:latin typeface="Times" charset="0"/>
              </a:rPr>
              <a:t>Filer</a:t>
            </a:r>
          </a:p>
        </p:txBody>
      </p:sp>
      <p:sp>
        <p:nvSpPr>
          <p:cNvPr id="108563" name="Text Box 32"/>
          <p:cNvSpPr txBox="1">
            <a:spLocks noChangeArrowheads="1"/>
          </p:cNvSpPr>
          <p:nvPr/>
        </p:nvSpPr>
        <p:spPr bwMode="auto">
          <a:xfrm>
            <a:off x="3619500" y="3297238"/>
            <a:ext cx="860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2000">
                <a:latin typeface="Times" charset="0"/>
              </a:rPr>
              <a:t>Oracle</a:t>
            </a:r>
          </a:p>
        </p:txBody>
      </p:sp>
      <p:sp>
        <p:nvSpPr>
          <p:cNvPr id="108564" name="Text Box 21"/>
          <p:cNvSpPr txBox="1">
            <a:spLocks noChangeArrowheads="1"/>
          </p:cNvSpPr>
          <p:nvPr/>
        </p:nvSpPr>
        <p:spPr bwMode="auto">
          <a:xfrm>
            <a:off x="3013075" y="3919538"/>
            <a:ext cx="1128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2000">
                <a:latin typeface="Times" charset="0"/>
              </a:rPr>
              <a:t>BigTable</a:t>
            </a:r>
          </a:p>
        </p:txBody>
      </p:sp>
      <p:sp>
        <p:nvSpPr>
          <p:cNvPr id="108565" name="Oval 21"/>
          <p:cNvSpPr>
            <a:spLocks noChangeArrowheads="1"/>
          </p:cNvSpPr>
          <p:nvPr/>
        </p:nvSpPr>
        <p:spPr bwMode="auto">
          <a:xfrm>
            <a:off x="2924175" y="3105150"/>
            <a:ext cx="219075" cy="211138"/>
          </a:xfrm>
          <a:prstGeom prst="ellipse">
            <a:avLst/>
          </a:prstGeom>
          <a:solidFill>
            <a:srgbClr val="CC0000"/>
          </a:solidFill>
          <a:ln w="9525">
            <a:solidFill>
              <a:schemeClr val="tx1"/>
            </a:solidFill>
            <a:round/>
            <a:headEnd/>
            <a:tailEnd/>
          </a:ln>
        </p:spPr>
        <p:txBody>
          <a:bodyPr wrap="none" anchor="ctr"/>
          <a:lstStyle/>
          <a:p>
            <a:pPr eaLnBrk="0" hangingPunct="0"/>
            <a:endParaRPr lang="en-US" baseline="-25000">
              <a:latin typeface="Times" charset="0"/>
            </a:endParaRPr>
          </a:p>
        </p:txBody>
      </p:sp>
      <p:sp>
        <p:nvSpPr>
          <p:cNvPr id="108566" name="Oval 22"/>
          <p:cNvSpPr>
            <a:spLocks noChangeArrowheads="1"/>
          </p:cNvSpPr>
          <p:nvPr/>
        </p:nvSpPr>
        <p:spPr bwMode="auto">
          <a:xfrm>
            <a:off x="3930650" y="3106738"/>
            <a:ext cx="219075" cy="211137"/>
          </a:xfrm>
          <a:prstGeom prst="ellipse">
            <a:avLst/>
          </a:prstGeom>
          <a:solidFill>
            <a:srgbClr val="CC0000"/>
          </a:solidFill>
          <a:ln w="9525">
            <a:solidFill>
              <a:schemeClr val="tx1"/>
            </a:solidFill>
            <a:round/>
            <a:headEnd/>
            <a:tailEnd/>
          </a:ln>
        </p:spPr>
        <p:txBody>
          <a:bodyPr wrap="none" anchor="ctr"/>
          <a:lstStyle/>
          <a:p>
            <a:pPr eaLnBrk="0" hangingPunct="0"/>
            <a:endParaRPr lang="en-US" baseline="-25000">
              <a:latin typeface="Times" charset="0"/>
            </a:endParaRPr>
          </a:p>
        </p:txBody>
      </p:sp>
      <p:sp>
        <p:nvSpPr>
          <p:cNvPr id="108567" name="Oval 23"/>
          <p:cNvSpPr>
            <a:spLocks noChangeArrowheads="1"/>
          </p:cNvSpPr>
          <p:nvPr/>
        </p:nvSpPr>
        <p:spPr bwMode="auto">
          <a:xfrm>
            <a:off x="3419475" y="3736975"/>
            <a:ext cx="219075" cy="211138"/>
          </a:xfrm>
          <a:prstGeom prst="ellipse">
            <a:avLst/>
          </a:prstGeom>
          <a:solidFill>
            <a:srgbClr val="CC0000"/>
          </a:solidFill>
          <a:ln w="9525">
            <a:solidFill>
              <a:schemeClr val="tx1"/>
            </a:solidFill>
            <a:round/>
            <a:headEnd/>
            <a:tailEnd/>
          </a:ln>
        </p:spPr>
        <p:txBody>
          <a:bodyPr wrap="none" anchor="ctr"/>
          <a:lstStyle/>
          <a:p>
            <a:pPr eaLnBrk="0" hangingPunct="0"/>
            <a:endParaRPr lang="en-US" baseline="-25000">
              <a:latin typeface="Times" charset="0"/>
            </a:endParaRPr>
          </a:p>
        </p:txBody>
      </p:sp>
      <p:sp>
        <p:nvSpPr>
          <p:cNvPr id="108568" name="Oval 24"/>
          <p:cNvSpPr>
            <a:spLocks noChangeArrowheads="1"/>
          </p:cNvSpPr>
          <p:nvPr/>
        </p:nvSpPr>
        <p:spPr bwMode="auto">
          <a:xfrm>
            <a:off x="6821488" y="3600450"/>
            <a:ext cx="219075" cy="211138"/>
          </a:xfrm>
          <a:prstGeom prst="ellipse">
            <a:avLst/>
          </a:prstGeom>
          <a:solidFill>
            <a:srgbClr val="CC0000"/>
          </a:solidFill>
          <a:ln w="9525">
            <a:solidFill>
              <a:schemeClr val="tx1"/>
            </a:solidFill>
            <a:round/>
            <a:headEnd/>
            <a:tailEnd/>
          </a:ln>
        </p:spPr>
        <p:txBody>
          <a:bodyPr wrap="none" anchor="ctr"/>
          <a:lstStyle/>
          <a:p>
            <a:pPr eaLnBrk="0" hangingPunct="0"/>
            <a:endParaRPr lang="en-US" baseline="-25000">
              <a:latin typeface="Times" charset="0"/>
            </a:endParaRPr>
          </a:p>
        </p:txBody>
      </p:sp>
      <p:sp>
        <p:nvSpPr>
          <p:cNvPr id="108569" name="Oval 25"/>
          <p:cNvSpPr>
            <a:spLocks noChangeArrowheads="1"/>
          </p:cNvSpPr>
          <p:nvPr/>
        </p:nvSpPr>
        <p:spPr bwMode="auto">
          <a:xfrm>
            <a:off x="6821488" y="2914650"/>
            <a:ext cx="219075" cy="211138"/>
          </a:xfrm>
          <a:prstGeom prst="ellipse">
            <a:avLst/>
          </a:prstGeom>
          <a:solidFill>
            <a:srgbClr val="CC0000"/>
          </a:solidFill>
          <a:ln w="9525">
            <a:solidFill>
              <a:schemeClr val="tx1"/>
            </a:solidFill>
            <a:round/>
            <a:headEnd/>
            <a:tailEnd/>
          </a:ln>
        </p:spPr>
        <p:txBody>
          <a:bodyPr wrap="none" anchor="ctr"/>
          <a:lstStyle/>
          <a:p>
            <a:pPr eaLnBrk="0" hangingPunct="0"/>
            <a:endParaRPr lang="en-US" baseline="-25000">
              <a:latin typeface="Times" charset="0"/>
            </a:endParaRPr>
          </a:p>
        </p:txBody>
      </p:sp>
      <p:sp>
        <p:nvSpPr>
          <p:cNvPr id="108570" name="Line 26"/>
          <p:cNvSpPr>
            <a:spLocks noChangeShapeType="1"/>
          </p:cNvSpPr>
          <p:nvPr/>
        </p:nvSpPr>
        <p:spPr bwMode="auto">
          <a:xfrm>
            <a:off x="5089525" y="1606550"/>
            <a:ext cx="0" cy="4271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71" name="Line 27"/>
          <p:cNvSpPr>
            <a:spLocks noChangeShapeType="1"/>
          </p:cNvSpPr>
          <p:nvPr/>
        </p:nvSpPr>
        <p:spPr bwMode="auto">
          <a:xfrm>
            <a:off x="1895475" y="3684588"/>
            <a:ext cx="670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72" name="Slide Number Placeholder 27"/>
          <p:cNvSpPr txBox="1">
            <a:spLocks noGrp="1"/>
          </p:cNvSpPr>
          <p:nvPr/>
        </p:nvSpPr>
        <p:spPr bwMode="auto">
          <a:xfrm>
            <a:off x="70866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2A1AEBB6-A973-F040-8489-5D7F2E5FCD2D}" type="slidenum">
              <a:rPr lang="en-US" sz="1200">
                <a:solidFill>
                  <a:schemeClr val="bg1"/>
                </a:solidFill>
                <a:latin typeface="Times" charset="0"/>
              </a:rPr>
              <a:pPr algn="r"/>
              <a:t>105</a:t>
            </a:fld>
            <a:endParaRPr lang="en-US" sz="1200">
              <a:solidFill>
                <a:schemeClr val="bg1"/>
              </a:solidFill>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7507288" y="1006475"/>
            <a:ext cx="1435100" cy="381000"/>
          </a:xfrm>
          <a:prstGeom prst="rect">
            <a:avLst/>
          </a:prstGeom>
          <a:solidFill>
            <a:schemeClr val="bg1"/>
          </a:solidFill>
          <a:ln w="38100">
            <a:solidFill>
              <a:srgbClr val="3333CC"/>
            </a:solidFill>
            <a:miter lim="800000"/>
            <a:headEnd/>
            <a:tailEnd/>
          </a:ln>
        </p:spPr>
        <p:txBody>
          <a:bodyPr wrap="none" anchor="ctr"/>
          <a:lstStyle/>
          <a:p>
            <a:endParaRPr lang="en-US"/>
          </a:p>
        </p:txBody>
      </p:sp>
      <p:sp>
        <p:nvSpPr>
          <p:cNvPr id="109571" name="Rectangle 3"/>
          <p:cNvSpPr>
            <a:spLocks noChangeArrowheads="1"/>
          </p:cNvSpPr>
          <p:nvPr/>
        </p:nvSpPr>
        <p:spPr bwMode="auto">
          <a:xfrm>
            <a:off x="5526088" y="1008063"/>
            <a:ext cx="1987550" cy="381000"/>
          </a:xfrm>
          <a:prstGeom prst="rect">
            <a:avLst/>
          </a:prstGeom>
          <a:solidFill>
            <a:schemeClr val="bg1"/>
          </a:solidFill>
          <a:ln w="38100">
            <a:solidFill>
              <a:srgbClr val="3333CC"/>
            </a:solidFill>
            <a:miter lim="800000"/>
            <a:headEnd/>
            <a:tailEnd/>
          </a:ln>
        </p:spPr>
        <p:txBody>
          <a:bodyPr wrap="none" anchor="ctr"/>
          <a:lstStyle/>
          <a:p>
            <a:endParaRPr lang="en-US"/>
          </a:p>
        </p:txBody>
      </p:sp>
      <p:sp>
        <p:nvSpPr>
          <p:cNvPr id="109572" name="Rectangle 2"/>
          <p:cNvSpPr>
            <a:spLocks noGrp="1" noChangeArrowheads="1"/>
          </p:cNvSpPr>
          <p:nvPr>
            <p:ph type="title" idx="4294967295"/>
          </p:nvPr>
        </p:nvSpPr>
        <p:spPr>
          <a:xfrm>
            <a:off x="838200" y="0"/>
            <a:ext cx="8229600" cy="1143000"/>
          </a:xfrm>
        </p:spPr>
        <p:txBody>
          <a:bodyPr/>
          <a:lstStyle/>
          <a:p>
            <a:r>
              <a:rPr lang="en-US" sz="3600">
                <a:solidFill>
                  <a:srgbClr val="7030A0"/>
                </a:solidFill>
                <a:latin typeface="Arial" charset="0"/>
              </a:rPr>
              <a:t>Comparison Matrix</a:t>
            </a:r>
          </a:p>
        </p:txBody>
      </p:sp>
      <p:sp>
        <p:nvSpPr>
          <p:cNvPr id="109573" name="Rectangle 60"/>
          <p:cNvSpPr>
            <a:spLocks noChangeArrowheads="1"/>
          </p:cNvSpPr>
          <p:nvPr/>
        </p:nvSpPr>
        <p:spPr bwMode="auto">
          <a:xfrm rot="-5400000">
            <a:off x="2004219" y="1843882"/>
            <a:ext cx="1060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a:latin typeface="Times" charset="0"/>
              </a:rPr>
              <a:t>Hash/sort</a:t>
            </a:r>
          </a:p>
        </p:txBody>
      </p:sp>
      <p:sp>
        <p:nvSpPr>
          <p:cNvPr id="109574" name="Rectangle 61"/>
          <p:cNvSpPr>
            <a:spLocks noChangeArrowheads="1"/>
          </p:cNvSpPr>
          <p:nvPr/>
        </p:nvSpPr>
        <p:spPr bwMode="auto">
          <a:xfrm rot="-5400000">
            <a:off x="2653507" y="1881981"/>
            <a:ext cx="1022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a:latin typeface="Times" charset="0"/>
              </a:rPr>
              <a:t>Dynamic</a:t>
            </a:r>
          </a:p>
        </p:txBody>
      </p:sp>
      <p:sp>
        <p:nvSpPr>
          <p:cNvPr id="109575" name="Rectangle 62"/>
          <p:cNvSpPr>
            <a:spLocks noChangeArrowheads="1"/>
          </p:cNvSpPr>
          <p:nvPr/>
        </p:nvSpPr>
        <p:spPr bwMode="auto">
          <a:xfrm rot="-5400000">
            <a:off x="3913187" y="1681163"/>
            <a:ext cx="1158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atin typeface="Times" charset="0"/>
              </a:rPr>
              <a:t>Failures handled</a:t>
            </a:r>
          </a:p>
        </p:txBody>
      </p:sp>
      <p:sp>
        <p:nvSpPr>
          <p:cNvPr id="109576" name="Rectangle 63"/>
          <p:cNvSpPr>
            <a:spLocks noChangeArrowheads="1"/>
          </p:cNvSpPr>
          <p:nvPr/>
        </p:nvSpPr>
        <p:spPr bwMode="auto">
          <a:xfrm rot="-5400000">
            <a:off x="3391694" y="1937544"/>
            <a:ext cx="92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a:latin typeface="Times" charset="0"/>
              </a:rPr>
              <a:t>Routing</a:t>
            </a:r>
          </a:p>
        </p:txBody>
      </p:sp>
      <p:sp>
        <p:nvSpPr>
          <p:cNvPr id="109577" name="Rectangle 65"/>
          <p:cNvSpPr>
            <a:spLocks noChangeArrowheads="1"/>
          </p:cNvSpPr>
          <p:nvPr/>
        </p:nvSpPr>
        <p:spPr bwMode="auto">
          <a:xfrm rot="-5400000">
            <a:off x="4626769" y="1664494"/>
            <a:ext cx="10937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atin typeface="Times" charset="0"/>
              </a:rPr>
              <a:t>During failure</a:t>
            </a:r>
          </a:p>
        </p:txBody>
      </p:sp>
      <p:sp>
        <p:nvSpPr>
          <p:cNvPr id="109578" name="Line 70"/>
          <p:cNvSpPr>
            <a:spLocks noChangeShapeType="1"/>
          </p:cNvSpPr>
          <p:nvPr/>
        </p:nvSpPr>
        <p:spPr bwMode="auto">
          <a:xfrm flipH="1">
            <a:off x="2868613" y="1416050"/>
            <a:ext cx="1587" cy="5297488"/>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79" name="Line 72"/>
          <p:cNvSpPr>
            <a:spLocks noChangeShapeType="1"/>
          </p:cNvSpPr>
          <p:nvPr/>
        </p:nvSpPr>
        <p:spPr bwMode="auto">
          <a:xfrm flipH="1">
            <a:off x="3521075" y="1411288"/>
            <a:ext cx="11113" cy="5305425"/>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80" name="Line 74"/>
          <p:cNvSpPr>
            <a:spLocks noChangeShapeType="1"/>
          </p:cNvSpPr>
          <p:nvPr/>
        </p:nvSpPr>
        <p:spPr bwMode="auto">
          <a:xfrm flipH="1">
            <a:off x="4187825" y="1409700"/>
            <a:ext cx="11113" cy="5295900"/>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81" name="Line 76"/>
          <p:cNvSpPr>
            <a:spLocks noChangeShapeType="1"/>
          </p:cNvSpPr>
          <p:nvPr/>
        </p:nvSpPr>
        <p:spPr bwMode="auto">
          <a:xfrm flipH="1">
            <a:off x="4845050" y="1409700"/>
            <a:ext cx="20638" cy="5268913"/>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82" name="Line 78"/>
          <p:cNvSpPr>
            <a:spLocks noChangeShapeType="1"/>
          </p:cNvSpPr>
          <p:nvPr/>
        </p:nvSpPr>
        <p:spPr bwMode="auto">
          <a:xfrm flipH="1">
            <a:off x="5513388" y="1409700"/>
            <a:ext cx="20637" cy="5251450"/>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83" name="Line 85"/>
          <p:cNvSpPr>
            <a:spLocks noChangeShapeType="1"/>
          </p:cNvSpPr>
          <p:nvPr/>
        </p:nvSpPr>
        <p:spPr bwMode="auto">
          <a:xfrm flipH="1">
            <a:off x="2273300" y="1412875"/>
            <a:ext cx="11113" cy="5278438"/>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84" name="Text Box 86"/>
          <p:cNvSpPr txBox="1">
            <a:spLocks noChangeArrowheads="1"/>
          </p:cNvSpPr>
          <p:nvPr/>
        </p:nvSpPr>
        <p:spPr bwMode="auto">
          <a:xfrm>
            <a:off x="1049338" y="2682875"/>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PNUTS</a:t>
            </a:r>
          </a:p>
        </p:txBody>
      </p:sp>
      <p:sp>
        <p:nvSpPr>
          <p:cNvPr id="109585" name="Text Box 88"/>
          <p:cNvSpPr txBox="1">
            <a:spLocks noChangeArrowheads="1"/>
          </p:cNvSpPr>
          <p:nvPr/>
        </p:nvSpPr>
        <p:spPr bwMode="auto">
          <a:xfrm>
            <a:off x="1049338" y="3098800"/>
            <a:ext cx="93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MySQL</a:t>
            </a:r>
          </a:p>
        </p:txBody>
      </p:sp>
      <p:sp>
        <p:nvSpPr>
          <p:cNvPr id="109586" name="Text Box 90"/>
          <p:cNvSpPr txBox="1">
            <a:spLocks noChangeArrowheads="1"/>
          </p:cNvSpPr>
          <p:nvPr/>
        </p:nvSpPr>
        <p:spPr bwMode="auto">
          <a:xfrm>
            <a:off x="1049338" y="3592513"/>
            <a:ext cx="76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HDFS</a:t>
            </a:r>
          </a:p>
        </p:txBody>
      </p:sp>
      <p:sp>
        <p:nvSpPr>
          <p:cNvPr id="109587" name="Text Box 91"/>
          <p:cNvSpPr txBox="1">
            <a:spLocks noChangeArrowheads="1"/>
          </p:cNvSpPr>
          <p:nvPr/>
        </p:nvSpPr>
        <p:spPr bwMode="auto">
          <a:xfrm>
            <a:off x="1049338" y="4002088"/>
            <a:ext cx="103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BigTable</a:t>
            </a:r>
          </a:p>
        </p:txBody>
      </p:sp>
      <p:sp>
        <p:nvSpPr>
          <p:cNvPr id="109588" name="Text Box 92"/>
          <p:cNvSpPr txBox="1">
            <a:spLocks noChangeArrowheads="1"/>
          </p:cNvSpPr>
          <p:nvPr/>
        </p:nvSpPr>
        <p:spPr bwMode="auto">
          <a:xfrm>
            <a:off x="1049338" y="4462463"/>
            <a:ext cx="97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Dynamo</a:t>
            </a:r>
          </a:p>
        </p:txBody>
      </p:sp>
      <p:sp>
        <p:nvSpPr>
          <p:cNvPr id="109589" name="Line 109"/>
          <p:cNvSpPr>
            <a:spLocks noChangeShapeType="1"/>
          </p:cNvSpPr>
          <p:nvPr/>
        </p:nvSpPr>
        <p:spPr bwMode="auto">
          <a:xfrm flipV="1">
            <a:off x="1062038" y="2552700"/>
            <a:ext cx="7891462" cy="6350"/>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90" name="Rectangle 142"/>
          <p:cNvSpPr>
            <a:spLocks noChangeArrowheads="1"/>
          </p:cNvSpPr>
          <p:nvPr/>
        </p:nvSpPr>
        <p:spPr bwMode="auto">
          <a:xfrm rot="-5400000">
            <a:off x="5155407" y="1780381"/>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a:latin typeface="Times" charset="0"/>
              </a:rPr>
              <a:t>Sync/async</a:t>
            </a:r>
          </a:p>
        </p:txBody>
      </p:sp>
      <p:sp>
        <p:nvSpPr>
          <p:cNvPr id="109591" name="Line 143"/>
          <p:cNvSpPr>
            <a:spLocks noChangeShapeType="1"/>
          </p:cNvSpPr>
          <p:nvPr/>
        </p:nvSpPr>
        <p:spPr bwMode="auto">
          <a:xfrm flipH="1">
            <a:off x="6175375" y="1417638"/>
            <a:ext cx="11113" cy="5251450"/>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92" name="Text Box 92"/>
          <p:cNvSpPr txBox="1">
            <a:spLocks noChangeArrowheads="1"/>
          </p:cNvSpPr>
          <p:nvPr/>
        </p:nvSpPr>
        <p:spPr bwMode="auto">
          <a:xfrm>
            <a:off x="1047750" y="4857750"/>
            <a:ext cx="1123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Cassandra</a:t>
            </a:r>
          </a:p>
        </p:txBody>
      </p:sp>
      <p:sp>
        <p:nvSpPr>
          <p:cNvPr id="109593" name="Rectangle 142"/>
          <p:cNvSpPr>
            <a:spLocks noChangeArrowheads="1"/>
          </p:cNvSpPr>
          <p:nvPr/>
        </p:nvSpPr>
        <p:spPr bwMode="auto">
          <a:xfrm rot="-5400000">
            <a:off x="5705475" y="1695450"/>
            <a:ext cx="1350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atin typeface="Times" charset="0"/>
              </a:rPr>
              <a:t>Local/geo</a:t>
            </a:r>
          </a:p>
        </p:txBody>
      </p:sp>
      <p:sp>
        <p:nvSpPr>
          <p:cNvPr id="109594" name="Line 143"/>
          <p:cNvSpPr>
            <a:spLocks noChangeShapeType="1"/>
          </p:cNvSpPr>
          <p:nvPr/>
        </p:nvSpPr>
        <p:spPr bwMode="auto">
          <a:xfrm flipH="1">
            <a:off x="6823075" y="1408113"/>
            <a:ext cx="11113" cy="5287962"/>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95" name="Rectangle 142"/>
          <p:cNvSpPr>
            <a:spLocks noChangeArrowheads="1"/>
          </p:cNvSpPr>
          <p:nvPr/>
        </p:nvSpPr>
        <p:spPr bwMode="auto">
          <a:xfrm rot="-5400000">
            <a:off x="6432550" y="1762125"/>
            <a:ext cx="1350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atin typeface="Times" charset="0"/>
              </a:rPr>
              <a:t>Consistency</a:t>
            </a:r>
          </a:p>
        </p:txBody>
      </p:sp>
      <p:sp>
        <p:nvSpPr>
          <p:cNvPr id="109596" name="Line 143"/>
          <p:cNvSpPr>
            <a:spLocks noChangeShapeType="1"/>
          </p:cNvSpPr>
          <p:nvPr/>
        </p:nvSpPr>
        <p:spPr bwMode="auto">
          <a:xfrm flipH="1">
            <a:off x="7494588" y="1371600"/>
            <a:ext cx="11112" cy="5341938"/>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97" name="Slide Number Placeholder 92"/>
          <p:cNvSpPr txBox="1">
            <a:spLocks noGrp="1"/>
          </p:cNvSpPr>
          <p:nvPr/>
        </p:nvSpPr>
        <p:spPr bwMode="auto">
          <a:xfrm>
            <a:off x="70866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D3F64A89-4702-1849-AEE1-489090B9EAA6}" type="slidenum">
              <a:rPr lang="en-US" sz="1200">
                <a:solidFill>
                  <a:schemeClr val="bg1"/>
                </a:solidFill>
                <a:latin typeface="Times" charset="0"/>
              </a:rPr>
              <a:pPr algn="r"/>
              <a:t>106</a:t>
            </a:fld>
            <a:endParaRPr lang="en-US" sz="1200">
              <a:solidFill>
                <a:schemeClr val="bg1"/>
              </a:solidFill>
              <a:latin typeface="Times" charset="0"/>
            </a:endParaRPr>
          </a:p>
        </p:txBody>
      </p:sp>
      <p:sp>
        <p:nvSpPr>
          <p:cNvPr id="109598" name="Rectangle 30"/>
          <p:cNvSpPr>
            <a:spLocks noChangeArrowheads="1"/>
          </p:cNvSpPr>
          <p:nvPr/>
        </p:nvSpPr>
        <p:spPr bwMode="auto">
          <a:xfrm>
            <a:off x="2286000" y="1009650"/>
            <a:ext cx="1905000" cy="381000"/>
          </a:xfrm>
          <a:prstGeom prst="rect">
            <a:avLst/>
          </a:prstGeom>
          <a:solidFill>
            <a:schemeClr val="bg1"/>
          </a:solidFill>
          <a:ln w="38100">
            <a:solidFill>
              <a:srgbClr val="3333CC"/>
            </a:solidFill>
            <a:miter lim="800000"/>
            <a:headEnd/>
            <a:tailEnd/>
          </a:ln>
        </p:spPr>
        <p:txBody>
          <a:bodyPr wrap="none" anchor="ctr"/>
          <a:lstStyle/>
          <a:p>
            <a:endParaRPr lang="en-US"/>
          </a:p>
        </p:txBody>
      </p:sp>
      <p:sp>
        <p:nvSpPr>
          <p:cNvPr id="109599" name="Text Box 86"/>
          <p:cNvSpPr txBox="1">
            <a:spLocks noChangeArrowheads="1"/>
          </p:cNvSpPr>
          <p:nvPr/>
        </p:nvSpPr>
        <p:spPr bwMode="auto">
          <a:xfrm>
            <a:off x="2609850" y="1006475"/>
            <a:ext cx="126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Partitioning</a:t>
            </a:r>
          </a:p>
        </p:txBody>
      </p:sp>
      <p:sp>
        <p:nvSpPr>
          <p:cNvPr id="109600" name="Text Box 92"/>
          <p:cNvSpPr txBox="1">
            <a:spLocks noChangeArrowheads="1"/>
          </p:cNvSpPr>
          <p:nvPr/>
        </p:nvSpPr>
        <p:spPr bwMode="auto">
          <a:xfrm>
            <a:off x="1052513" y="5300663"/>
            <a:ext cx="1149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Megastore</a:t>
            </a:r>
          </a:p>
        </p:txBody>
      </p:sp>
      <p:sp>
        <p:nvSpPr>
          <p:cNvPr id="109601" name="Text Box 92"/>
          <p:cNvSpPr txBox="1">
            <a:spLocks noChangeArrowheads="1"/>
          </p:cNvSpPr>
          <p:nvPr/>
        </p:nvSpPr>
        <p:spPr bwMode="auto">
          <a:xfrm>
            <a:off x="1073150" y="5707063"/>
            <a:ext cx="74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Azure</a:t>
            </a:r>
          </a:p>
        </p:txBody>
      </p:sp>
      <p:sp>
        <p:nvSpPr>
          <p:cNvPr id="109602" name="Rectangle 34"/>
          <p:cNvSpPr>
            <a:spLocks noChangeArrowheads="1"/>
          </p:cNvSpPr>
          <p:nvPr/>
        </p:nvSpPr>
        <p:spPr bwMode="auto">
          <a:xfrm>
            <a:off x="1493838" y="6599238"/>
            <a:ext cx="6364287" cy="258762"/>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09603" name="Text Box 35"/>
          <p:cNvSpPr txBox="1">
            <a:spLocks noChangeArrowheads="1"/>
          </p:cNvSpPr>
          <p:nvPr/>
        </p:nvSpPr>
        <p:spPr bwMode="auto">
          <a:xfrm>
            <a:off x="2301875" y="2697163"/>
            <a:ext cx="58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H+S</a:t>
            </a:r>
          </a:p>
        </p:txBody>
      </p:sp>
      <p:sp>
        <p:nvSpPr>
          <p:cNvPr id="109604" name="Text Box 36"/>
          <p:cNvSpPr txBox="1">
            <a:spLocks noChangeArrowheads="1"/>
          </p:cNvSpPr>
          <p:nvPr/>
        </p:nvSpPr>
        <p:spPr bwMode="auto">
          <a:xfrm>
            <a:off x="2301875" y="3111500"/>
            <a:ext cx="58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H+S</a:t>
            </a:r>
          </a:p>
        </p:txBody>
      </p:sp>
      <p:sp>
        <p:nvSpPr>
          <p:cNvPr id="109605" name="Text Box 37"/>
          <p:cNvSpPr txBox="1">
            <a:spLocks noChangeArrowheads="1"/>
          </p:cNvSpPr>
          <p:nvPr/>
        </p:nvSpPr>
        <p:spPr bwMode="auto">
          <a:xfrm>
            <a:off x="2247900" y="3571875"/>
            <a:ext cx="693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Other</a:t>
            </a:r>
          </a:p>
        </p:txBody>
      </p:sp>
      <p:sp>
        <p:nvSpPr>
          <p:cNvPr id="109606" name="Text Box 38"/>
          <p:cNvSpPr txBox="1">
            <a:spLocks noChangeArrowheads="1"/>
          </p:cNvSpPr>
          <p:nvPr/>
        </p:nvSpPr>
        <p:spPr bwMode="auto">
          <a:xfrm>
            <a:off x="2301875" y="4884738"/>
            <a:ext cx="58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H+S</a:t>
            </a:r>
          </a:p>
        </p:txBody>
      </p:sp>
      <p:sp>
        <p:nvSpPr>
          <p:cNvPr id="109607" name="Text Box 39"/>
          <p:cNvSpPr txBox="1">
            <a:spLocks noChangeArrowheads="1"/>
          </p:cNvSpPr>
          <p:nvPr/>
        </p:nvSpPr>
        <p:spPr bwMode="auto">
          <a:xfrm>
            <a:off x="2435225" y="4005263"/>
            <a:ext cx="319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a:t>
            </a:r>
          </a:p>
        </p:txBody>
      </p:sp>
      <p:sp>
        <p:nvSpPr>
          <p:cNvPr id="109608" name="Text Box 40"/>
          <p:cNvSpPr txBox="1">
            <a:spLocks noChangeArrowheads="1"/>
          </p:cNvSpPr>
          <p:nvPr/>
        </p:nvSpPr>
        <p:spPr bwMode="auto">
          <a:xfrm>
            <a:off x="2435225" y="5380038"/>
            <a:ext cx="319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a:t>
            </a:r>
          </a:p>
        </p:txBody>
      </p:sp>
      <p:sp>
        <p:nvSpPr>
          <p:cNvPr id="109609" name="Text Box 41"/>
          <p:cNvSpPr txBox="1">
            <a:spLocks noChangeArrowheads="1"/>
          </p:cNvSpPr>
          <p:nvPr/>
        </p:nvSpPr>
        <p:spPr bwMode="auto">
          <a:xfrm>
            <a:off x="2435225" y="5761038"/>
            <a:ext cx="319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a:t>
            </a:r>
          </a:p>
        </p:txBody>
      </p:sp>
      <p:sp>
        <p:nvSpPr>
          <p:cNvPr id="109610" name="Rectangle 42"/>
          <p:cNvSpPr>
            <a:spLocks noChangeArrowheads="1"/>
          </p:cNvSpPr>
          <p:nvPr/>
        </p:nvSpPr>
        <p:spPr bwMode="auto">
          <a:xfrm>
            <a:off x="2428875" y="4464050"/>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H</a:t>
            </a:r>
          </a:p>
        </p:txBody>
      </p:sp>
      <p:sp>
        <p:nvSpPr>
          <p:cNvPr id="109611" name="Rectangle 43"/>
          <p:cNvSpPr>
            <a:spLocks noChangeArrowheads="1"/>
          </p:cNvSpPr>
          <p:nvPr/>
        </p:nvSpPr>
        <p:spPr bwMode="auto">
          <a:xfrm>
            <a:off x="3000375" y="2725738"/>
            <a:ext cx="319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8000"/>
                </a:solidFill>
              </a:rPr>
              <a:t>Y</a:t>
            </a:r>
          </a:p>
        </p:txBody>
      </p:sp>
      <p:sp>
        <p:nvSpPr>
          <p:cNvPr id="109612" name="Rectangle 44"/>
          <p:cNvSpPr>
            <a:spLocks noChangeArrowheads="1"/>
          </p:cNvSpPr>
          <p:nvPr/>
        </p:nvSpPr>
        <p:spPr bwMode="auto">
          <a:xfrm>
            <a:off x="3000375" y="4010025"/>
            <a:ext cx="319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8000"/>
                </a:solidFill>
              </a:rPr>
              <a:t>Y</a:t>
            </a:r>
          </a:p>
        </p:txBody>
      </p:sp>
      <p:sp>
        <p:nvSpPr>
          <p:cNvPr id="109613" name="Rectangle 45"/>
          <p:cNvSpPr>
            <a:spLocks noChangeArrowheads="1"/>
          </p:cNvSpPr>
          <p:nvPr/>
        </p:nvSpPr>
        <p:spPr bwMode="auto">
          <a:xfrm>
            <a:off x="3000375" y="4470400"/>
            <a:ext cx="319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8000"/>
                </a:solidFill>
              </a:rPr>
              <a:t>Y</a:t>
            </a:r>
          </a:p>
        </p:txBody>
      </p:sp>
      <p:sp>
        <p:nvSpPr>
          <p:cNvPr id="109614" name="Rectangle 46"/>
          <p:cNvSpPr>
            <a:spLocks noChangeArrowheads="1"/>
          </p:cNvSpPr>
          <p:nvPr/>
        </p:nvSpPr>
        <p:spPr bwMode="auto">
          <a:xfrm>
            <a:off x="3000375" y="4916488"/>
            <a:ext cx="319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8000"/>
                </a:solidFill>
              </a:rPr>
              <a:t>Y</a:t>
            </a:r>
          </a:p>
        </p:txBody>
      </p:sp>
      <p:sp>
        <p:nvSpPr>
          <p:cNvPr id="109615" name="Rectangle 47"/>
          <p:cNvSpPr>
            <a:spLocks noChangeArrowheads="1"/>
          </p:cNvSpPr>
          <p:nvPr/>
        </p:nvSpPr>
        <p:spPr bwMode="auto">
          <a:xfrm>
            <a:off x="3000375" y="5359400"/>
            <a:ext cx="319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8000"/>
                </a:solidFill>
              </a:rPr>
              <a:t>Y</a:t>
            </a:r>
          </a:p>
        </p:txBody>
      </p:sp>
      <p:sp>
        <p:nvSpPr>
          <p:cNvPr id="109616" name="Rectangle 48"/>
          <p:cNvSpPr>
            <a:spLocks noChangeArrowheads="1"/>
          </p:cNvSpPr>
          <p:nvPr/>
        </p:nvSpPr>
        <p:spPr bwMode="auto">
          <a:xfrm>
            <a:off x="3000375" y="5757863"/>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00"/>
                </a:solidFill>
              </a:rPr>
              <a:t>N</a:t>
            </a:r>
          </a:p>
        </p:txBody>
      </p:sp>
      <p:sp>
        <p:nvSpPr>
          <p:cNvPr id="109617" name="Rectangle 49"/>
          <p:cNvSpPr>
            <a:spLocks noChangeArrowheads="1"/>
          </p:cNvSpPr>
          <p:nvPr/>
        </p:nvSpPr>
        <p:spPr bwMode="auto">
          <a:xfrm>
            <a:off x="3000375" y="3113088"/>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00"/>
                </a:solidFill>
              </a:rPr>
              <a:t>N</a:t>
            </a:r>
          </a:p>
        </p:txBody>
      </p:sp>
      <p:sp>
        <p:nvSpPr>
          <p:cNvPr id="109618" name="Rectangle 50"/>
          <p:cNvSpPr>
            <a:spLocks noChangeArrowheads="1"/>
          </p:cNvSpPr>
          <p:nvPr/>
        </p:nvSpPr>
        <p:spPr bwMode="auto">
          <a:xfrm>
            <a:off x="3000375" y="3559175"/>
            <a:ext cx="319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8000"/>
                </a:solidFill>
              </a:rPr>
              <a:t>Y</a:t>
            </a:r>
          </a:p>
        </p:txBody>
      </p:sp>
      <p:sp>
        <p:nvSpPr>
          <p:cNvPr id="109619" name="Rectangle 51"/>
          <p:cNvSpPr>
            <a:spLocks noChangeArrowheads="1"/>
          </p:cNvSpPr>
          <p:nvPr/>
        </p:nvSpPr>
        <p:spPr bwMode="auto">
          <a:xfrm>
            <a:off x="3692525" y="3087688"/>
            <a:ext cx="419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3333CC"/>
                </a:solidFill>
              </a:rPr>
              <a:t>Cli</a:t>
            </a:r>
          </a:p>
        </p:txBody>
      </p:sp>
      <p:sp>
        <p:nvSpPr>
          <p:cNvPr id="109620" name="Rectangle 52"/>
          <p:cNvSpPr>
            <a:spLocks noChangeArrowheads="1"/>
          </p:cNvSpPr>
          <p:nvPr/>
        </p:nvSpPr>
        <p:spPr bwMode="auto">
          <a:xfrm>
            <a:off x="3675063" y="2687638"/>
            <a:ext cx="455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9900"/>
                </a:solidFill>
              </a:rPr>
              <a:t>Rtr</a:t>
            </a:r>
          </a:p>
        </p:txBody>
      </p:sp>
      <p:sp>
        <p:nvSpPr>
          <p:cNvPr id="109621" name="Rectangle 53"/>
          <p:cNvSpPr>
            <a:spLocks noChangeArrowheads="1"/>
          </p:cNvSpPr>
          <p:nvPr/>
        </p:nvSpPr>
        <p:spPr bwMode="auto">
          <a:xfrm>
            <a:off x="3675063" y="3581400"/>
            <a:ext cx="455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9900"/>
                </a:solidFill>
              </a:rPr>
              <a:t>Rtr</a:t>
            </a:r>
          </a:p>
        </p:txBody>
      </p:sp>
      <p:sp>
        <p:nvSpPr>
          <p:cNvPr id="109622" name="Rectangle 54"/>
          <p:cNvSpPr>
            <a:spLocks noChangeArrowheads="1"/>
          </p:cNvSpPr>
          <p:nvPr/>
        </p:nvSpPr>
        <p:spPr bwMode="auto">
          <a:xfrm>
            <a:off x="3675063" y="4052888"/>
            <a:ext cx="455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9900"/>
                </a:solidFill>
              </a:rPr>
              <a:t>Rtr</a:t>
            </a:r>
          </a:p>
        </p:txBody>
      </p:sp>
      <p:sp>
        <p:nvSpPr>
          <p:cNvPr id="109623" name="Rectangle 55"/>
          <p:cNvSpPr>
            <a:spLocks noChangeArrowheads="1"/>
          </p:cNvSpPr>
          <p:nvPr/>
        </p:nvSpPr>
        <p:spPr bwMode="auto">
          <a:xfrm>
            <a:off x="3619500" y="4913313"/>
            <a:ext cx="566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9900CC"/>
                </a:solidFill>
              </a:rPr>
              <a:t>P2P</a:t>
            </a:r>
          </a:p>
        </p:txBody>
      </p:sp>
      <p:sp>
        <p:nvSpPr>
          <p:cNvPr id="109624" name="Rectangle 56"/>
          <p:cNvSpPr>
            <a:spLocks noChangeArrowheads="1"/>
          </p:cNvSpPr>
          <p:nvPr/>
        </p:nvSpPr>
        <p:spPr bwMode="auto">
          <a:xfrm>
            <a:off x="3616325" y="4489450"/>
            <a:ext cx="566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9900CC"/>
                </a:solidFill>
              </a:rPr>
              <a:t>P2P</a:t>
            </a:r>
          </a:p>
        </p:txBody>
      </p:sp>
      <p:sp>
        <p:nvSpPr>
          <p:cNvPr id="109625" name="Rectangle 57"/>
          <p:cNvSpPr>
            <a:spLocks noChangeArrowheads="1"/>
          </p:cNvSpPr>
          <p:nvPr/>
        </p:nvSpPr>
        <p:spPr bwMode="auto">
          <a:xfrm>
            <a:off x="3675063" y="5357813"/>
            <a:ext cx="455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9900"/>
                </a:solidFill>
              </a:rPr>
              <a:t>Rtr</a:t>
            </a:r>
          </a:p>
        </p:txBody>
      </p:sp>
      <p:sp>
        <p:nvSpPr>
          <p:cNvPr id="109626" name="Rectangle 58"/>
          <p:cNvSpPr>
            <a:spLocks noChangeArrowheads="1"/>
          </p:cNvSpPr>
          <p:nvPr/>
        </p:nvSpPr>
        <p:spPr bwMode="auto">
          <a:xfrm>
            <a:off x="3692525" y="5738813"/>
            <a:ext cx="419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3333CC"/>
                </a:solidFill>
              </a:rPr>
              <a:t>Cli</a:t>
            </a:r>
          </a:p>
        </p:txBody>
      </p:sp>
      <p:sp>
        <p:nvSpPr>
          <p:cNvPr id="109627" name="Rectangle 59"/>
          <p:cNvSpPr>
            <a:spLocks noChangeArrowheads="1"/>
          </p:cNvSpPr>
          <p:nvPr/>
        </p:nvSpPr>
        <p:spPr bwMode="auto">
          <a:xfrm>
            <a:off x="4191000" y="1009650"/>
            <a:ext cx="1343025" cy="381000"/>
          </a:xfrm>
          <a:prstGeom prst="rect">
            <a:avLst/>
          </a:prstGeom>
          <a:solidFill>
            <a:schemeClr val="bg1"/>
          </a:solidFill>
          <a:ln w="38100">
            <a:solidFill>
              <a:srgbClr val="3333CC"/>
            </a:solidFill>
            <a:miter lim="800000"/>
            <a:headEnd/>
            <a:tailEnd/>
          </a:ln>
        </p:spPr>
        <p:txBody>
          <a:bodyPr wrap="none" anchor="ctr"/>
          <a:lstStyle/>
          <a:p>
            <a:endParaRPr lang="en-US"/>
          </a:p>
        </p:txBody>
      </p:sp>
      <p:sp>
        <p:nvSpPr>
          <p:cNvPr id="109628" name="Text Box 86"/>
          <p:cNvSpPr txBox="1">
            <a:spLocks noChangeArrowheads="1"/>
          </p:cNvSpPr>
          <p:nvPr/>
        </p:nvSpPr>
        <p:spPr bwMode="auto">
          <a:xfrm>
            <a:off x="4227513" y="1014413"/>
            <a:ext cx="127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Availability</a:t>
            </a:r>
          </a:p>
        </p:txBody>
      </p:sp>
      <p:sp>
        <p:nvSpPr>
          <p:cNvPr id="109629" name="Text Box 61"/>
          <p:cNvSpPr txBox="1">
            <a:spLocks noChangeArrowheads="1"/>
          </p:cNvSpPr>
          <p:nvPr/>
        </p:nvSpPr>
        <p:spPr bwMode="auto">
          <a:xfrm>
            <a:off x="4211638" y="2619375"/>
            <a:ext cx="63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b="1">
                <a:solidFill>
                  <a:srgbClr val="008000"/>
                </a:solidFill>
              </a:rPr>
              <a:t>Colo+</a:t>
            </a:r>
          </a:p>
          <a:p>
            <a:pPr eaLnBrk="1" hangingPunct="1"/>
            <a:r>
              <a:rPr lang="en-US" sz="1200" b="1">
                <a:solidFill>
                  <a:srgbClr val="008000"/>
                </a:solidFill>
              </a:rPr>
              <a:t>server</a:t>
            </a:r>
          </a:p>
        </p:txBody>
      </p:sp>
      <p:sp>
        <p:nvSpPr>
          <p:cNvPr id="109630" name="Text Box 62"/>
          <p:cNvSpPr txBox="1">
            <a:spLocks noChangeArrowheads="1"/>
          </p:cNvSpPr>
          <p:nvPr/>
        </p:nvSpPr>
        <p:spPr bwMode="auto">
          <a:xfrm>
            <a:off x="4219575" y="3041650"/>
            <a:ext cx="63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b="1">
                <a:solidFill>
                  <a:srgbClr val="008000"/>
                </a:solidFill>
              </a:rPr>
              <a:t>Colo+</a:t>
            </a:r>
          </a:p>
          <a:p>
            <a:pPr eaLnBrk="1" hangingPunct="1"/>
            <a:r>
              <a:rPr lang="en-US" sz="1200" b="1">
                <a:solidFill>
                  <a:srgbClr val="008000"/>
                </a:solidFill>
              </a:rPr>
              <a:t>server</a:t>
            </a:r>
          </a:p>
        </p:txBody>
      </p:sp>
      <p:sp>
        <p:nvSpPr>
          <p:cNvPr id="109631" name="Text Box 63"/>
          <p:cNvSpPr txBox="1">
            <a:spLocks noChangeArrowheads="1"/>
          </p:cNvSpPr>
          <p:nvPr/>
        </p:nvSpPr>
        <p:spPr bwMode="auto">
          <a:xfrm>
            <a:off x="4200525" y="3944938"/>
            <a:ext cx="63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b="1">
                <a:solidFill>
                  <a:srgbClr val="008000"/>
                </a:solidFill>
              </a:rPr>
              <a:t>Colo+</a:t>
            </a:r>
          </a:p>
          <a:p>
            <a:pPr eaLnBrk="1" hangingPunct="1"/>
            <a:r>
              <a:rPr lang="en-US" sz="1200" b="1">
                <a:solidFill>
                  <a:srgbClr val="008000"/>
                </a:solidFill>
              </a:rPr>
              <a:t>server</a:t>
            </a:r>
          </a:p>
        </p:txBody>
      </p:sp>
      <p:sp>
        <p:nvSpPr>
          <p:cNvPr id="109632" name="Text Box 64"/>
          <p:cNvSpPr txBox="1">
            <a:spLocks noChangeArrowheads="1"/>
          </p:cNvSpPr>
          <p:nvPr/>
        </p:nvSpPr>
        <p:spPr bwMode="auto">
          <a:xfrm>
            <a:off x="4198938" y="4408488"/>
            <a:ext cx="63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b="1">
                <a:solidFill>
                  <a:srgbClr val="008000"/>
                </a:solidFill>
              </a:rPr>
              <a:t>Colo+</a:t>
            </a:r>
          </a:p>
          <a:p>
            <a:pPr eaLnBrk="1" hangingPunct="1"/>
            <a:r>
              <a:rPr lang="en-US" sz="1200" b="1">
                <a:solidFill>
                  <a:srgbClr val="008000"/>
                </a:solidFill>
              </a:rPr>
              <a:t>server</a:t>
            </a:r>
          </a:p>
        </p:txBody>
      </p:sp>
      <p:sp>
        <p:nvSpPr>
          <p:cNvPr id="109633" name="Text Box 65"/>
          <p:cNvSpPr txBox="1">
            <a:spLocks noChangeArrowheads="1"/>
          </p:cNvSpPr>
          <p:nvPr/>
        </p:nvSpPr>
        <p:spPr bwMode="auto">
          <a:xfrm>
            <a:off x="4208463" y="4887913"/>
            <a:ext cx="63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b="1">
                <a:solidFill>
                  <a:srgbClr val="008000"/>
                </a:solidFill>
              </a:rPr>
              <a:t>Colo+</a:t>
            </a:r>
          </a:p>
          <a:p>
            <a:pPr eaLnBrk="1" hangingPunct="1"/>
            <a:r>
              <a:rPr lang="en-US" sz="1200" b="1">
                <a:solidFill>
                  <a:srgbClr val="008000"/>
                </a:solidFill>
              </a:rPr>
              <a:t>server</a:t>
            </a:r>
          </a:p>
        </p:txBody>
      </p:sp>
      <p:sp>
        <p:nvSpPr>
          <p:cNvPr id="109634" name="Text Box 66"/>
          <p:cNvSpPr txBox="1">
            <a:spLocks noChangeArrowheads="1"/>
          </p:cNvSpPr>
          <p:nvPr/>
        </p:nvSpPr>
        <p:spPr bwMode="auto">
          <a:xfrm>
            <a:off x="4200525" y="5321300"/>
            <a:ext cx="63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b="1">
                <a:solidFill>
                  <a:srgbClr val="008000"/>
                </a:solidFill>
              </a:rPr>
              <a:t>Colo+</a:t>
            </a:r>
          </a:p>
          <a:p>
            <a:pPr eaLnBrk="1" hangingPunct="1"/>
            <a:r>
              <a:rPr lang="en-US" sz="1200" b="1">
                <a:solidFill>
                  <a:srgbClr val="008000"/>
                </a:solidFill>
              </a:rPr>
              <a:t>server</a:t>
            </a:r>
          </a:p>
        </p:txBody>
      </p:sp>
      <p:sp>
        <p:nvSpPr>
          <p:cNvPr id="109635" name="Text Box 67"/>
          <p:cNvSpPr txBox="1">
            <a:spLocks noChangeArrowheads="1"/>
          </p:cNvSpPr>
          <p:nvPr/>
        </p:nvSpPr>
        <p:spPr bwMode="auto">
          <a:xfrm>
            <a:off x="4210050" y="3500438"/>
            <a:ext cx="63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b="1">
                <a:solidFill>
                  <a:srgbClr val="008000"/>
                </a:solidFill>
              </a:rPr>
              <a:t>Colo+</a:t>
            </a:r>
          </a:p>
          <a:p>
            <a:pPr eaLnBrk="1" hangingPunct="1"/>
            <a:r>
              <a:rPr lang="en-US" sz="1200" b="1">
                <a:solidFill>
                  <a:srgbClr val="008000"/>
                </a:solidFill>
              </a:rPr>
              <a:t>server</a:t>
            </a:r>
          </a:p>
        </p:txBody>
      </p:sp>
      <p:sp>
        <p:nvSpPr>
          <p:cNvPr id="109636" name="Text Box 86"/>
          <p:cNvSpPr txBox="1">
            <a:spLocks noChangeArrowheads="1"/>
          </p:cNvSpPr>
          <p:nvPr/>
        </p:nvSpPr>
        <p:spPr bwMode="auto">
          <a:xfrm>
            <a:off x="5845175" y="985838"/>
            <a:ext cx="1238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Replication</a:t>
            </a:r>
          </a:p>
        </p:txBody>
      </p:sp>
      <p:sp>
        <p:nvSpPr>
          <p:cNvPr id="109637" name="Rectangle 69"/>
          <p:cNvSpPr>
            <a:spLocks noChangeArrowheads="1"/>
          </p:cNvSpPr>
          <p:nvPr/>
        </p:nvSpPr>
        <p:spPr bwMode="auto">
          <a:xfrm>
            <a:off x="5494338" y="2622550"/>
            <a:ext cx="736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3333CC"/>
                </a:solidFill>
              </a:rPr>
              <a:t>Async</a:t>
            </a:r>
          </a:p>
        </p:txBody>
      </p:sp>
      <p:sp>
        <p:nvSpPr>
          <p:cNvPr id="109638" name="Rectangle 70"/>
          <p:cNvSpPr>
            <a:spLocks noChangeArrowheads="1"/>
          </p:cNvSpPr>
          <p:nvPr/>
        </p:nvSpPr>
        <p:spPr bwMode="auto">
          <a:xfrm>
            <a:off x="5545138" y="3470275"/>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9900"/>
                </a:solidFill>
              </a:rPr>
              <a:t>Sync</a:t>
            </a:r>
          </a:p>
        </p:txBody>
      </p:sp>
      <p:sp>
        <p:nvSpPr>
          <p:cNvPr id="109639" name="Rectangle 71"/>
          <p:cNvSpPr>
            <a:spLocks noChangeArrowheads="1"/>
          </p:cNvSpPr>
          <p:nvPr/>
        </p:nvSpPr>
        <p:spPr bwMode="auto">
          <a:xfrm>
            <a:off x="5545138" y="3968750"/>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9900"/>
                </a:solidFill>
              </a:rPr>
              <a:t>Sync</a:t>
            </a:r>
          </a:p>
        </p:txBody>
      </p:sp>
      <p:sp>
        <p:nvSpPr>
          <p:cNvPr id="109640" name="Rectangle 72"/>
          <p:cNvSpPr>
            <a:spLocks noChangeArrowheads="1"/>
          </p:cNvSpPr>
          <p:nvPr/>
        </p:nvSpPr>
        <p:spPr bwMode="auto">
          <a:xfrm>
            <a:off x="5516563" y="4840288"/>
            <a:ext cx="611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FF9900"/>
                </a:solidFill>
              </a:rPr>
              <a:t>Sync+</a:t>
            </a:r>
          </a:p>
          <a:p>
            <a:r>
              <a:rPr lang="en-US" sz="1200">
                <a:solidFill>
                  <a:srgbClr val="3333CC"/>
                </a:solidFill>
              </a:rPr>
              <a:t>Async</a:t>
            </a:r>
          </a:p>
        </p:txBody>
      </p:sp>
      <p:sp>
        <p:nvSpPr>
          <p:cNvPr id="109641" name="Rectangle 73"/>
          <p:cNvSpPr>
            <a:spLocks noChangeArrowheads="1"/>
          </p:cNvSpPr>
          <p:nvPr/>
        </p:nvSpPr>
        <p:spPr bwMode="auto">
          <a:xfrm>
            <a:off x="5534025" y="5359400"/>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9900"/>
                </a:solidFill>
              </a:rPr>
              <a:t>Sync</a:t>
            </a:r>
          </a:p>
        </p:txBody>
      </p:sp>
      <p:sp>
        <p:nvSpPr>
          <p:cNvPr id="109642" name="Rectangle 74"/>
          <p:cNvSpPr>
            <a:spLocks noChangeArrowheads="1"/>
          </p:cNvSpPr>
          <p:nvPr/>
        </p:nvSpPr>
        <p:spPr bwMode="auto">
          <a:xfrm>
            <a:off x="5475288" y="4432300"/>
            <a:ext cx="736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3333CC"/>
                </a:solidFill>
              </a:rPr>
              <a:t>Async</a:t>
            </a:r>
          </a:p>
        </p:txBody>
      </p:sp>
      <p:sp>
        <p:nvSpPr>
          <p:cNvPr id="109643" name="Text Box 75"/>
          <p:cNvSpPr txBox="1">
            <a:spLocks noChangeArrowheads="1"/>
          </p:cNvSpPr>
          <p:nvPr/>
        </p:nvSpPr>
        <p:spPr bwMode="auto">
          <a:xfrm>
            <a:off x="6202363" y="2581275"/>
            <a:ext cx="671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b="1">
                <a:solidFill>
                  <a:srgbClr val="008000"/>
                </a:solidFill>
              </a:rPr>
              <a:t>Local+</a:t>
            </a:r>
          </a:p>
          <a:p>
            <a:pPr eaLnBrk="1" hangingPunct="1"/>
            <a:r>
              <a:rPr lang="en-US" sz="1200" b="1">
                <a:solidFill>
                  <a:srgbClr val="008000"/>
                </a:solidFill>
              </a:rPr>
              <a:t>geo</a:t>
            </a:r>
          </a:p>
        </p:txBody>
      </p:sp>
      <p:sp>
        <p:nvSpPr>
          <p:cNvPr id="109644" name="Text Box 76"/>
          <p:cNvSpPr txBox="1">
            <a:spLocks noChangeArrowheads="1"/>
          </p:cNvSpPr>
          <p:nvPr/>
        </p:nvSpPr>
        <p:spPr bwMode="auto">
          <a:xfrm>
            <a:off x="6180138" y="3424238"/>
            <a:ext cx="68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b="1">
                <a:solidFill>
                  <a:srgbClr val="FF9900"/>
                </a:solidFill>
              </a:rPr>
              <a:t>Local+</a:t>
            </a:r>
          </a:p>
          <a:p>
            <a:pPr eaLnBrk="1" hangingPunct="1"/>
            <a:r>
              <a:rPr lang="en-US" sz="1200" b="1">
                <a:solidFill>
                  <a:srgbClr val="FF9900"/>
                </a:solidFill>
              </a:rPr>
              <a:t>nearby</a:t>
            </a:r>
          </a:p>
        </p:txBody>
      </p:sp>
      <p:sp>
        <p:nvSpPr>
          <p:cNvPr id="109645" name="Rectangle 77"/>
          <p:cNvSpPr>
            <a:spLocks noChangeArrowheads="1"/>
          </p:cNvSpPr>
          <p:nvPr/>
        </p:nvSpPr>
        <p:spPr bwMode="auto">
          <a:xfrm>
            <a:off x="5491163" y="3027363"/>
            <a:ext cx="736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3333CC"/>
                </a:solidFill>
              </a:rPr>
              <a:t>Async</a:t>
            </a:r>
          </a:p>
        </p:txBody>
      </p:sp>
      <p:sp>
        <p:nvSpPr>
          <p:cNvPr id="109646" name="Text Box 78"/>
          <p:cNvSpPr txBox="1">
            <a:spLocks noChangeArrowheads="1"/>
          </p:cNvSpPr>
          <p:nvPr/>
        </p:nvSpPr>
        <p:spPr bwMode="auto">
          <a:xfrm>
            <a:off x="6178550" y="3876675"/>
            <a:ext cx="68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b="1">
                <a:solidFill>
                  <a:srgbClr val="FF9900"/>
                </a:solidFill>
              </a:rPr>
              <a:t>Local+</a:t>
            </a:r>
          </a:p>
          <a:p>
            <a:pPr eaLnBrk="1" hangingPunct="1"/>
            <a:r>
              <a:rPr lang="en-US" sz="1200" b="1">
                <a:solidFill>
                  <a:srgbClr val="FF9900"/>
                </a:solidFill>
              </a:rPr>
              <a:t>nearby</a:t>
            </a:r>
          </a:p>
        </p:txBody>
      </p:sp>
      <p:sp>
        <p:nvSpPr>
          <p:cNvPr id="109647" name="Text Box 79"/>
          <p:cNvSpPr txBox="1">
            <a:spLocks noChangeArrowheads="1"/>
          </p:cNvSpPr>
          <p:nvPr/>
        </p:nvSpPr>
        <p:spPr bwMode="auto">
          <a:xfrm>
            <a:off x="6184900" y="4397375"/>
            <a:ext cx="68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b="1">
                <a:solidFill>
                  <a:srgbClr val="FF9900"/>
                </a:solidFill>
              </a:rPr>
              <a:t>Local+</a:t>
            </a:r>
          </a:p>
          <a:p>
            <a:pPr eaLnBrk="1" hangingPunct="1"/>
            <a:r>
              <a:rPr lang="en-US" sz="1200" b="1">
                <a:solidFill>
                  <a:srgbClr val="FF9900"/>
                </a:solidFill>
              </a:rPr>
              <a:t>nearby</a:t>
            </a:r>
          </a:p>
        </p:txBody>
      </p:sp>
      <p:sp>
        <p:nvSpPr>
          <p:cNvPr id="109648" name="Text Box 80"/>
          <p:cNvSpPr txBox="1">
            <a:spLocks noChangeArrowheads="1"/>
          </p:cNvSpPr>
          <p:nvPr/>
        </p:nvSpPr>
        <p:spPr bwMode="auto">
          <a:xfrm>
            <a:off x="6183313" y="4841875"/>
            <a:ext cx="68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b="1">
                <a:solidFill>
                  <a:srgbClr val="FF9900"/>
                </a:solidFill>
              </a:rPr>
              <a:t>Local+</a:t>
            </a:r>
          </a:p>
          <a:p>
            <a:pPr eaLnBrk="1" hangingPunct="1"/>
            <a:r>
              <a:rPr lang="en-US" sz="1200" b="1">
                <a:solidFill>
                  <a:srgbClr val="FF9900"/>
                </a:solidFill>
              </a:rPr>
              <a:t>nearby</a:t>
            </a:r>
          </a:p>
        </p:txBody>
      </p:sp>
      <p:sp>
        <p:nvSpPr>
          <p:cNvPr id="109649" name="Text Box 81"/>
          <p:cNvSpPr txBox="1">
            <a:spLocks noChangeArrowheads="1"/>
          </p:cNvSpPr>
          <p:nvPr/>
        </p:nvSpPr>
        <p:spPr bwMode="auto">
          <a:xfrm>
            <a:off x="6173788" y="5311775"/>
            <a:ext cx="68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b="1">
                <a:solidFill>
                  <a:srgbClr val="FF9900"/>
                </a:solidFill>
              </a:rPr>
              <a:t>Local+</a:t>
            </a:r>
          </a:p>
          <a:p>
            <a:pPr eaLnBrk="1" hangingPunct="1"/>
            <a:r>
              <a:rPr lang="en-US" sz="1200" b="1">
                <a:solidFill>
                  <a:srgbClr val="FF9900"/>
                </a:solidFill>
              </a:rPr>
              <a:t>nearby</a:t>
            </a:r>
          </a:p>
        </p:txBody>
      </p:sp>
      <p:sp>
        <p:nvSpPr>
          <p:cNvPr id="109650" name="Text Box 82"/>
          <p:cNvSpPr txBox="1">
            <a:spLocks noChangeArrowheads="1"/>
          </p:cNvSpPr>
          <p:nvPr/>
        </p:nvSpPr>
        <p:spPr bwMode="auto">
          <a:xfrm>
            <a:off x="6816725" y="2636838"/>
            <a:ext cx="746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900" b="1">
                <a:solidFill>
                  <a:srgbClr val="FF9900"/>
                </a:solidFill>
              </a:rPr>
              <a:t>Timeline</a:t>
            </a:r>
            <a:r>
              <a:rPr lang="en-US" sz="900" b="1">
                <a:solidFill>
                  <a:srgbClr val="008000"/>
                </a:solidFill>
              </a:rPr>
              <a:t> +</a:t>
            </a:r>
          </a:p>
          <a:p>
            <a:pPr eaLnBrk="1" hangingPunct="1"/>
            <a:r>
              <a:rPr lang="en-US" sz="900" b="1">
                <a:solidFill>
                  <a:srgbClr val="3333CC"/>
                </a:solidFill>
              </a:rPr>
              <a:t>Eventual</a:t>
            </a:r>
          </a:p>
        </p:txBody>
      </p:sp>
      <p:sp>
        <p:nvSpPr>
          <p:cNvPr id="109651" name="Text Box 83"/>
          <p:cNvSpPr txBox="1">
            <a:spLocks noChangeArrowheads="1"/>
          </p:cNvSpPr>
          <p:nvPr/>
        </p:nvSpPr>
        <p:spPr bwMode="auto">
          <a:xfrm>
            <a:off x="6889750" y="3070225"/>
            <a:ext cx="4635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900" b="1">
                <a:solidFill>
                  <a:srgbClr val="9900CC"/>
                </a:solidFill>
              </a:rPr>
              <a:t>ACID</a:t>
            </a:r>
          </a:p>
        </p:txBody>
      </p:sp>
      <p:sp>
        <p:nvSpPr>
          <p:cNvPr id="109652" name="Text Box 84"/>
          <p:cNvSpPr txBox="1">
            <a:spLocks noChangeArrowheads="1"/>
          </p:cNvSpPr>
          <p:nvPr/>
        </p:nvSpPr>
        <p:spPr bwMode="auto">
          <a:xfrm>
            <a:off x="6829425" y="3465513"/>
            <a:ext cx="660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900" b="1">
                <a:solidFill>
                  <a:schemeClr val="bg2"/>
                </a:solidFill>
              </a:rPr>
              <a:t>N/A (no</a:t>
            </a:r>
          </a:p>
          <a:p>
            <a:pPr algn="ctr" eaLnBrk="1" hangingPunct="1"/>
            <a:r>
              <a:rPr lang="en-US" sz="900" b="1">
                <a:solidFill>
                  <a:schemeClr val="bg2"/>
                </a:solidFill>
              </a:rPr>
              <a:t>updates)</a:t>
            </a:r>
          </a:p>
        </p:txBody>
      </p:sp>
      <p:sp>
        <p:nvSpPr>
          <p:cNvPr id="109653" name="Text Box 85"/>
          <p:cNvSpPr txBox="1">
            <a:spLocks noChangeArrowheads="1"/>
          </p:cNvSpPr>
          <p:nvPr/>
        </p:nvSpPr>
        <p:spPr bwMode="auto">
          <a:xfrm>
            <a:off x="6869113" y="3956050"/>
            <a:ext cx="590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900" b="1">
                <a:solidFill>
                  <a:srgbClr val="008000"/>
                </a:solidFill>
              </a:rPr>
              <a:t>Multi-</a:t>
            </a:r>
          </a:p>
          <a:p>
            <a:pPr eaLnBrk="1" hangingPunct="1"/>
            <a:r>
              <a:rPr lang="en-US" sz="900" b="1">
                <a:solidFill>
                  <a:srgbClr val="008000"/>
                </a:solidFill>
              </a:rPr>
              <a:t>version</a:t>
            </a:r>
          </a:p>
        </p:txBody>
      </p:sp>
      <p:sp>
        <p:nvSpPr>
          <p:cNvPr id="109654" name="Text Box 86"/>
          <p:cNvSpPr txBox="1">
            <a:spLocks noChangeArrowheads="1"/>
          </p:cNvSpPr>
          <p:nvPr/>
        </p:nvSpPr>
        <p:spPr bwMode="auto">
          <a:xfrm>
            <a:off x="6824663" y="4929188"/>
            <a:ext cx="660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900" b="1">
                <a:solidFill>
                  <a:srgbClr val="3333CC"/>
                </a:solidFill>
              </a:rPr>
              <a:t>Eventual</a:t>
            </a:r>
          </a:p>
        </p:txBody>
      </p:sp>
      <p:sp>
        <p:nvSpPr>
          <p:cNvPr id="109655" name="Text Box 87"/>
          <p:cNvSpPr txBox="1">
            <a:spLocks noChangeArrowheads="1"/>
          </p:cNvSpPr>
          <p:nvPr/>
        </p:nvSpPr>
        <p:spPr bwMode="auto">
          <a:xfrm>
            <a:off x="6907213" y="5432425"/>
            <a:ext cx="4635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900" b="1">
                <a:solidFill>
                  <a:srgbClr val="9900CC"/>
                </a:solidFill>
              </a:rPr>
              <a:t>ACID</a:t>
            </a:r>
          </a:p>
        </p:txBody>
      </p:sp>
      <p:sp>
        <p:nvSpPr>
          <p:cNvPr id="109656" name="Text Box 88"/>
          <p:cNvSpPr txBox="1">
            <a:spLocks noChangeArrowheads="1"/>
          </p:cNvSpPr>
          <p:nvPr/>
        </p:nvSpPr>
        <p:spPr bwMode="auto">
          <a:xfrm>
            <a:off x="6916738" y="5857875"/>
            <a:ext cx="4635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900" b="1">
                <a:solidFill>
                  <a:srgbClr val="9900CC"/>
                </a:solidFill>
              </a:rPr>
              <a:t>ACID</a:t>
            </a:r>
          </a:p>
        </p:txBody>
      </p:sp>
      <p:sp>
        <p:nvSpPr>
          <p:cNvPr id="109657" name="Rectangle 142"/>
          <p:cNvSpPr>
            <a:spLocks noChangeArrowheads="1"/>
          </p:cNvSpPr>
          <p:nvPr/>
        </p:nvSpPr>
        <p:spPr bwMode="auto">
          <a:xfrm rot="-5400000">
            <a:off x="7121526" y="1681162"/>
            <a:ext cx="13509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atin typeface="Times" charset="0"/>
              </a:rPr>
              <a:t>Durability</a:t>
            </a:r>
          </a:p>
        </p:txBody>
      </p:sp>
      <p:sp>
        <p:nvSpPr>
          <p:cNvPr id="109658" name="Line 143"/>
          <p:cNvSpPr>
            <a:spLocks noChangeShapeType="1"/>
          </p:cNvSpPr>
          <p:nvPr/>
        </p:nvSpPr>
        <p:spPr bwMode="auto">
          <a:xfrm flipH="1">
            <a:off x="8177213" y="1406525"/>
            <a:ext cx="11112" cy="5341938"/>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659" name="Text Box 91"/>
          <p:cNvSpPr txBox="1">
            <a:spLocks noChangeArrowheads="1"/>
          </p:cNvSpPr>
          <p:nvPr/>
        </p:nvSpPr>
        <p:spPr bwMode="auto">
          <a:xfrm>
            <a:off x="7524750" y="2614613"/>
            <a:ext cx="6032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900" b="1">
                <a:solidFill>
                  <a:srgbClr val="008000"/>
                </a:solidFill>
              </a:rPr>
              <a:t>Double </a:t>
            </a:r>
          </a:p>
          <a:p>
            <a:pPr eaLnBrk="1" hangingPunct="1"/>
            <a:r>
              <a:rPr lang="en-US" sz="900" b="1">
                <a:solidFill>
                  <a:srgbClr val="008000"/>
                </a:solidFill>
              </a:rPr>
              <a:t>WAL</a:t>
            </a:r>
          </a:p>
        </p:txBody>
      </p:sp>
      <p:sp>
        <p:nvSpPr>
          <p:cNvPr id="109660" name="Text Box 92"/>
          <p:cNvSpPr txBox="1">
            <a:spLocks noChangeArrowheads="1"/>
          </p:cNvSpPr>
          <p:nvPr/>
        </p:nvSpPr>
        <p:spPr bwMode="auto">
          <a:xfrm>
            <a:off x="7523163" y="3040063"/>
            <a:ext cx="44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900" b="1">
                <a:solidFill>
                  <a:srgbClr val="FF9900"/>
                </a:solidFill>
              </a:rPr>
              <a:t>WAL</a:t>
            </a:r>
          </a:p>
        </p:txBody>
      </p:sp>
      <p:sp>
        <p:nvSpPr>
          <p:cNvPr id="109661" name="Text Box 93"/>
          <p:cNvSpPr txBox="1">
            <a:spLocks noChangeArrowheads="1"/>
          </p:cNvSpPr>
          <p:nvPr/>
        </p:nvSpPr>
        <p:spPr bwMode="auto">
          <a:xfrm>
            <a:off x="7459663" y="345440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900" b="1">
                <a:solidFill>
                  <a:srgbClr val="008000"/>
                </a:solidFill>
              </a:rPr>
              <a:t>Triple </a:t>
            </a:r>
          </a:p>
          <a:p>
            <a:pPr eaLnBrk="1" hangingPunct="1"/>
            <a:r>
              <a:rPr lang="en-US" sz="900" b="1">
                <a:solidFill>
                  <a:srgbClr val="008000"/>
                </a:solidFill>
              </a:rPr>
              <a:t>replication</a:t>
            </a:r>
          </a:p>
        </p:txBody>
      </p:sp>
      <p:sp>
        <p:nvSpPr>
          <p:cNvPr id="109662" name="Text Box 94"/>
          <p:cNvSpPr txBox="1">
            <a:spLocks noChangeArrowheads="1"/>
          </p:cNvSpPr>
          <p:nvPr/>
        </p:nvSpPr>
        <p:spPr bwMode="auto">
          <a:xfrm>
            <a:off x="7502525" y="3959225"/>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900" b="1">
                <a:solidFill>
                  <a:srgbClr val="008000"/>
                </a:solidFill>
              </a:rPr>
              <a:t>Triple </a:t>
            </a:r>
          </a:p>
          <a:p>
            <a:pPr eaLnBrk="1" hangingPunct="1"/>
            <a:r>
              <a:rPr lang="en-US" sz="900" b="1">
                <a:solidFill>
                  <a:srgbClr val="008000"/>
                </a:solidFill>
              </a:rPr>
              <a:t>replication</a:t>
            </a:r>
          </a:p>
        </p:txBody>
      </p:sp>
      <p:sp>
        <p:nvSpPr>
          <p:cNvPr id="109663" name="Text Box 95"/>
          <p:cNvSpPr txBox="1">
            <a:spLocks noChangeArrowheads="1"/>
          </p:cNvSpPr>
          <p:nvPr/>
        </p:nvSpPr>
        <p:spPr bwMode="auto">
          <a:xfrm>
            <a:off x="7532688" y="4840288"/>
            <a:ext cx="527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900" b="1">
                <a:solidFill>
                  <a:srgbClr val="008000"/>
                </a:solidFill>
              </a:rPr>
              <a:t>Triple </a:t>
            </a:r>
          </a:p>
          <a:p>
            <a:pPr eaLnBrk="1" hangingPunct="1"/>
            <a:r>
              <a:rPr lang="en-US" sz="900" b="1">
                <a:solidFill>
                  <a:srgbClr val="008000"/>
                </a:solidFill>
              </a:rPr>
              <a:t>WAL</a:t>
            </a:r>
          </a:p>
        </p:txBody>
      </p:sp>
      <p:sp>
        <p:nvSpPr>
          <p:cNvPr id="109664" name="Text Box 96"/>
          <p:cNvSpPr txBox="1">
            <a:spLocks noChangeArrowheads="1"/>
          </p:cNvSpPr>
          <p:nvPr/>
        </p:nvSpPr>
        <p:spPr bwMode="auto">
          <a:xfrm>
            <a:off x="7481888" y="5341938"/>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900" b="1">
                <a:solidFill>
                  <a:srgbClr val="008000"/>
                </a:solidFill>
              </a:rPr>
              <a:t>Triple </a:t>
            </a:r>
          </a:p>
          <a:p>
            <a:pPr eaLnBrk="1" hangingPunct="1"/>
            <a:r>
              <a:rPr lang="en-US" sz="900" b="1">
                <a:solidFill>
                  <a:srgbClr val="008000"/>
                </a:solidFill>
              </a:rPr>
              <a:t>replication</a:t>
            </a:r>
          </a:p>
        </p:txBody>
      </p:sp>
      <p:sp>
        <p:nvSpPr>
          <p:cNvPr id="109665" name="Text Box 97"/>
          <p:cNvSpPr txBox="1">
            <a:spLocks noChangeArrowheads="1"/>
          </p:cNvSpPr>
          <p:nvPr/>
        </p:nvSpPr>
        <p:spPr bwMode="auto">
          <a:xfrm>
            <a:off x="7602538" y="5862638"/>
            <a:ext cx="44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900" b="1">
                <a:solidFill>
                  <a:srgbClr val="FF9900"/>
                </a:solidFill>
              </a:rPr>
              <a:t>WAL</a:t>
            </a:r>
          </a:p>
        </p:txBody>
      </p:sp>
      <p:sp>
        <p:nvSpPr>
          <p:cNvPr id="109666" name="Text Box 86"/>
          <p:cNvSpPr txBox="1">
            <a:spLocks noChangeArrowheads="1"/>
          </p:cNvSpPr>
          <p:nvPr/>
        </p:nvSpPr>
        <p:spPr bwMode="auto">
          <a:xfrm>
            <a:off x="7770813" y="1001713"/>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Storage</a:t>
            </a:r>
          </a:p>
        </p:txBody>
      </p:sp>
      <p:sp>
        <p:nvSpPr>
          <p:cNvPr id="109667" name="Rectangle 142"/>
          <p:cNvSpPr>
            <a:spLocks noChangeArrowheads="1"/>
          </p:cNvSpPr>
          <p:nvPr/>
        </p:nvSpPr>
        <p:spPr bwMode="auto">
          <a:xfrm rot="-5400000">
            <a:off x="7823200" y="1355725"/>
            <a:ext cx="1458913"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atin typeface="Times" charset="0"/>
              </a:rPr>
              <a:t>Reads/</a:t>
            </a:r>
          </a:p>
          <a:p>
            <a:pPr>
              <a:spcBef>
                <a:spcPct val="20000"/>
              </a:spcBef>
            </a:pPr>
            <a:r>
              <a:rPr lang="en-US">
                <a:latin typeface="Times" charset="0"/>
              </a:rPr>
              <a:t>writes</a:t>
            </a:r>
          </a:p>
        </p:txBody>
      </p:sp>
      <p:sp>
        <p:nvSpPr>
          <p:cNvPr id="109668" name="Line 143"/>
          <p:cNvSpPr>
            <a:spLocks noChangeShapeType="1"/>
          </p:cNvSpPr>
          <p:nvPr/>
        </p:nvSpPr>
        <p:spPr bwMode="auto">
          <a:xfrm flipH="1">
            <a:off x="8928100" y="1397000"/>
            <a:ext cx="11113" cy="5341938"/>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669" name="Text Box 101"/>
          <p:cNvSpPr txBox="1">
            <a:spLocks noChangeArrowheads="1"/>
          </p:cNvSpPr>
          <p:nvPr/>
        </p:nvSpPr>
        <p:spPr bwMode="auto">
          <a:xfrm>
            <a:off x="8285163" y="2613025"/>
            <a:ext cx="5524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900" b="1">
                <a:solidFill>
                  <a:srgbClr val="3333CC"/>
                </a:solidFill>
              </a:rPr>
              <a:t>Buffer </a:t>
            </a:r>
          </a:p>
          <a:p>
            <a:pPr eaLnBrk="1" hangingPunct="1"/>
            <a:r>
              <a:rPr lang="en-US" sz="900" b="1">
                <a:solidFill>
                  <a:srgbClr val="3333CC"/>
                </a:solidFill>
              </a:rPr>
              <a:t>pages</a:t>
            </a:r>
          </a:p>
        </p:txBody>
      </p:sp>
      <p:sp>
        <p:nvSpPr>
          <p:cNvPr id="109670" name="Text Box 102"/>
          <p:cNvSpPr txBox="1">
            <a:spLocks noChangeArrowheads="1"/>
          </p:cNvSpPr>
          <p:nvPr/>
        </p:nvSpPr>
        <p:spPr bwMode="auto">
          <a:xfrm>
            <a:off x="8285163" y="3001963"/>
            <a:ext cx="5524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900" b="1">
                <a:solidFill>
                  <a:srgbClr val="3333CC"/>
                </a:solidFill>
              </a:rPr>
              <a:t>Buffer </a:t>
            </a:r>
          </a:p>
          <a:p>
            <a:pPr eaLnBrk="1" hangingPunct="1"/>
            <a:r>
              <a:rPr lang="en-US" sz="900" b="1">
                <a:solidFill>
                  <a:srgbClr val="3333CC"/>
                </a:solidFill>
              </a:rPr>
              <a:t>pages</a:t>
            </a:r>
          </a:p>
        </p:txBody>
      </p:sp>
      <p:sp>
        <p:nvSpPr>
          <p:cNvPr id="109671" name="Text Box 103"/>
          <p:cNvSpPr txBox="1">
            <a:spLocks noChangeArrowheads="1"/>
          </p:cNvSpPr>
          <p:nvPr/>
        </p:nvSpPr>
        <p:spPr bwMode="auto">
          <a:xfrm>
            <a:off x="8339138" y="3552825"/>
            <a:ext cx="44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900" b="1">
                <a:solidFill>
                  <a:srgbClr val="9900CC"/>
                </a:solidFill>
              </a:rPr>
              <a:t>Files</a:t>
            </a:r>
          </a:p>
        </p:txBody>
      </p:sp>
      <p:sp>
        <p:nvSpPr>
          <p:cNvPr id="109672" name="Text Box 104"/>
          <p:cNvSpPr txBox="1">
            <a:spLocks noChangeArrowheads="1"/>
          </p:cNvSpPr>
          <p:nvPr/>
        </p:nvSpPr>
        <p:spPr bwMode="auto">
          <a:xfrm>
            <a:off x="8245475" y="3922713"/>
            <a:ext cx="635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900" b="1">
                <a:solidFill>
                  <a:srgbClr val="FF9900"/>
                </a:solidFill>
              </a:rPr>
              <a:t>LSM/</a:t>
            </a:r>
          </a:p>
          <a:p>
            <a:pPr eaLnBrk="1" hangingPunct="1"/>
            <a:r>
              <a:rPr lang="en-US" sz="900" b="1">
                <a:solidFill>
                  <a:srgbClr val="FF9900"/>
                </a:solidFill>
              </a:rPr>
              <a:t>SSTable</a:t>
            </a:r>
          </a:p>
        </p:txBody>
      </p:sp>
      <p:sp>
        <p:nvSpPr>
          <p:cNvPr id="109673" name="Text Box 105"/>
          <p:cNvSpPr txBox="1">
            <a:spLocks noChangeArrowheads="1"/>
          </p:cNvSpPr>
          <p:nvPr/>
        </p:nvSpPr>
        <p:spPr bwMode="auto">
          <a:xfrm>
            <a:off x="8243888" y="4843463"/>
            <a:ext cx="635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900" b="1">
                <a:solidFill>
                  <a:srgbClr val="FF9900"/>
                </a:solidFill>
              </a:rPr>
              <a:t>LSM/</a:t>
            </a:r>
          </a:p>
          <a:p>
            <a:pPr eaLnBrk="1" hangingPunct="1"/>
            <a:r>
              <a:rPr lang="en-US" sz="900" b="1">
                <a:solidFill>
                  <a:srgbClr val="FF9900"/>
                </a:solidFill>
              </a:rPr>
              <a:t>SSTable</a:t>
            </a:r>
          </a:p>
        </p:txBody>
      </p:sp>
      <p:sp>
        <p:nvSpPr>
          <p:cNvPr id="109674" name="Text Box 106"/>
          <p:cNvSpPr txBox="1">
            <a:spLocks noChangeArrowheads="1"/>
          </p:cNvSpPr>
          <p:nvPr/>
        </p:nvSpPr>
        <p:spPr bwMode="auto">
          <a:xfrm>
            <a:off x="8243888" y="5341938"/>
            <a:ext cx="635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900" b="1">
                <a:solidFill>
                  <a:srgbClr val="FF9900"/>
                </a:solidFill>
              </a:rPr>
              <a:t>LSM/</a:t>
            </a:r>
          </a:p>
          <a:p>
            <a:pPr eaLnBrk="1" hangingPunct="1"/>
            <a:r>
              <a:rPr lang="en-US" sz="900" b="1">
                <a:solidFill>
                  <a:srgbClr val="FF9900"/>
                </a:solidFill>
              </a:rPr>
              <a:t>SSTable</a:t>
            </a:r>
          </a:p>
        </p:txBody>
      </p:sp>
      <p:sp>
        <p:nvSpPr>
          <p:cNvPr id="109675" name="Text Box 107"/>
          <p:cNvSpPr txBox="1">
            <a:spLocks noChangeArrowheads="1"/>
          </p:cNvSpPr>
          <p:nvPr/>
        </p:nvSpPr>
        <p:spPr bwMode="auto">
          <a:xfrm>
            <a:off x="8285163" y="5807075"/>
            <a:ext cx="5524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900" b="1">
                <a:solidFill>
                  <a:srgbClr val="3333CC"/>
                </a:solidFill>
              </a:rPr>
              <a:t>Buffer </a:t>
            </a:r>
          </a:p>
          <a:p>
            <a:pPr eaLnBrk="1" hangingPunct="1"/>
            <a:r>
              <a:rPr lang="en-US" sz="900" b="1">
                <a:solidFill>
                  <a:srgbClr val="3333CC"/>
                </a:solidFill>
              </a:rPr>
              <a:t>pages</a:t>
            </a:r>
          </a:p>
        </p:txBody>
      </p:sp>
      <p:sp>
        <p:nvSpPr>
          <p:cNvPr id="109676" name="Text Box 108"/>
          <p:cNvSpPr txBox="1">
            <a:spLocks noChangeArrowheads="1"/>
          </p:cNvSpPr>
          <p:nvPr/>
        </p:nvSpPr>
        <p:spPr bwMode="auto">
          <a:xfrm>
            <a:off x="4860925" y="2632075"/>
            <a:ext cx="64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b="1">
                <a:solidFill>
                  <a:srgbClr val="008000"/>
                </a:solidFill>
              </a:rPr>
              <a:t>Read+</a:t>
            </a:r>
          </a:p>
          <a:p>
            <a:pPr eaLnBrk="1" hangingPunct="1"/>
            <a:r>
              <a:rPr lang="en-US" sz="1200" b="1">
                <a:solidFill>
                  <a:srgbClr val="008000"/>
                </a:solidFill>
              </a:rPr>
              <a:t>write</a:t>
            </a:r>
          </a:p>
        </p:txBody>
      </p:sp>
      <p:sp>
        <p:nvSpPr>
          <p:cNvPr id="109677" name="Text Box 109"/>
          <p:cNvSpPr txBox="1">
            <a:spLocks noChangeArrowheads="1"/>
          </p:cNvSpPr>
          <p:nvPr/>
        </p:nvSpPr>
        <p:spPr bwMode="auto">
          <a:xfrm>
            <a:off x="4867275" y="3462338"/>
            <a:ext cx="64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b="1">
                <a:solidFill>
                  <a:srgbClr val="008000"/>
                </a:solidFill>
              </a:rPr>
              <a:t>Read+</a:t>
            </a:r>
          </a:p>
          <a:p>
            <a:pPr eaLnBrk="1" hangingPunct="1"/>
            <a:r>
              <a:rPr lang="en-US" sz="1200" b="1">
                <a:solidFill>
                  <a:srgbClr val="008000"/>
                </a:solidFill>
              </a:rPr>
              <a:t>write</a:t>
            </a:r>
          </a:p>
        </p:txBody>
      </p:sp>
      <p:sp>
        <p:nvSpPr>
          <p:cNvPr id="109678" name="Text Box 110"/>
          <p:cNvSpPr txBox="1">
            <a:spLocks noChangeArrowheads="1"/>
          </p:cNvSpPr>
          <p:nvPr/>
        </p:nvSpPr>
        <p:spPr bwMode="auto">
          <a:xfrm>
            <a:off x="4849813" y="3925888"/>
            <a:ext cx="64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b="1">
                <a:solidFill>
                  <a:srgbClr val="008000"/>
                </a:solidFill>
              </a:rPr>
              <a:t>Read+</a:t>
            </a:r>
          </a:p>
          <a:p>
            <a:pPr eaLnBrk="1" hangingPunct="1"/>
            <a:r>
              <a:rPr lang="en-US" sz="1200" b="1">
                <a:solidFill>
                  <a:srgbClr val="008000"/>
                </a:solidFill>
              </a:rPr>
              <a:t>write</a:t>
            </a:r>
          </a:p>
        </p:txBody>
      </p:sp>
      <p:sp>
        <p:nvSpPr>
          <p:cNvPr id="109679" name="Text Box 111"/>
          <p:cNvSpPr txBox="1">
            <a:spLocks noChangeArrowheads="1"/>
          </p:cNvSpPr>
          <p:nvPr/>
        </p:nvSpPr>
        <p:spPr bwMode="auto">
          <a:xfrm>
            <a:off x="4887913" y="4351338"/>
            <a:ext cx="64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b="1">
                <a:solidFill>
                  <a:srgbClr val="008000"/>
                </a:solidFill>
              </a:rPr>
              <a:t>Read+</a:t>
            </a:r>
          </a:p>
          <a:p>
            <a:pPr eaLnBrk="1" hangingPunct="1"/>
            <a:r>
              <a:rPr lang="en-US" sz="1200" b="1">
                <a:solidFill>
                  <a:srgbClr val="008000"/>
                </a:solidFill>
              </a:rPr>
              <a:t>write</a:t>
            </a:r>
          </a:p>
        </p:txBody>
      </p:sp>
      <p:sp>
        <p:nvSpPr>
          <p:cNvPr id="109680" name="Text Box 112"/>
          <p:cNvSpPr txBox="1">
            <a:spLocks noChangeArrowheads="1"/>
          </p:cNvSpPr>
          <p:nvPr/>
        </p:nvSpPr>
        <p:spPr bwMode="auto">
          <a:xfrm>
            <a:off x="4876800" y="4840288"/>
            <a:ext cx="64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b="1">
                <a:solidFill>
                  <a:srgbClr val="008000"/>
                </a:solidFill>
              </a:rPr>
              <a:t>Read+</a:t>
            </a:r>
          </a:p>
          <a:p>
            <a:pPr eaLnBrk="1" hangingPunct="1"/>
            <a:r>
              <a:rPr lang="en-US" sz="1200" b="1">
                <a:solidFill>
                  <a:srgbClr val="008000"/>
                </a:solidFill>
              </a:rPr>
              <a:t>write</a:t>
            </a:r>
          </a:p>
        </p:txBody>
      </p:sp>
      <p:sp>
        <p:nvSpPr>
          <p:cNvPr id="109681" name="Text Box 113"/>
          <p:cNvSpPr txBox="1">
            <a:spLocks noChangeArrowheads="1"/>
          </p:cNvSpPr>
          <p:nvPr/>
        </p:nvSpPr>
        <p:spPr bwMode="auto">
          <a:xfrm>
            <a:off x="4867275" y="5310188"/>
            <a:ext cx="64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b="1">
                <a:solidFill>
                  <a:srgbClr val="008000"/>
                </a:solidFill>
              </a:rPr>
              <a:t>Read+</a:t>
            </a:r>
          </a:p>
          <a:p>
            <a:pPr eaLnBrk="1" hangingPunct="1"/>
            <a:r>
              <a:rPr lang="en-US" sz="1200" b="1">
                <a:solidFill>
                  <a:srgbClr val="008000"/>
                </a:solidFill>
              </a:rPr>
              <a:t>write</a:t>
            </a:r>
          </a:p>
        </p:txBody>
      </p:sp>
      <p:sp>
        <p:nvSpPr>
          <p:cNvPr id="109682" name="Text Box 114"/>
          <p:cNvSpPr txBox="1">
            <a:spLocks noChangeArrowheads="1"/>
          </p:cNvSpPr>
          <p:nvPr/>
        </p:nvSpPr>
        <p:spPr bwMode="auto">
          <a:xfrm>
            <a:off x="4868863" y="3095625"/>
            <a:ext cx="555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b="1">
                <a:solidFill>
                  <a:srgbClr val="CC0000"/>
                </a:solidFill>
              </a:rPr>
              <a:t>Read</a:t>
            </a:r>
          </a:p>
        </p:txBody>
      </p:sp>
      <p:sp>
        <p:nvSpPr>
          <p:cNvPr id="109683" name="Text Box 115"/>
          <p:cNvSpPr txBox="1">
            <a:spLocks noChangeArrowheads="1"/>
          </p:cNvSpPr>
          <p:nvPr/>
        </p:nvSpPr>
        <p:spPr bwMode="auto">
          <a:xfrm>
            <a:off x="6180138" y="2997200"/>
            <a:ext cx="68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b="1">
                <a:solidFill>
                  <a:srgbClr val="FF9900"/>
                </a:solidFill>
              </a:rPr>
              <a:t>Local+</a:t>
            </a:r>
          </a:p>
          <a:p>
            <a:pPr eaLnBrk="1" hangingPunct="1"/>
            <a:r>
              <a:rPr lang="en-US" sz="1200" b="1">
                <a:solidFill>
                  <a:srgbClr val="FF9900"/>
                </a:solidFill>
              </a:rPr>
              <a:t>nearby</a:t>
            </a:r>
          </a:p>
        </p:txBody>
      </p:sp>
      <p:sp>
        <p:nvSpPr>
          <p:cNvPr id="109684" name="Text Box 116"/>
          <p:cNvSpPr txBox="1">
            <a:spLocks noChangeArrowheads="1"/>
          </p:cNvSpPr>
          <p:nvPr/>
        </p:nvSpPr>
        <p:spPr bwMode="auto">
          <a:xfrm>
            <a:off x="6823075" y="4492625"/>
            <a:ext cx="660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900" b="1">
                <a:solidFill>
                  <a:srgbClr val="3333CC"/>
                </a:solidFill>
              </a:rPr>
              <a:t>Eventual</a:t>
            </a:r>
          </a:p>
        </p:txBody>
      </p:sp>
      <p:sp>
        <p:nvSpPr>
          <p:cNvPr id="109685" name="Text Box 117"/>
          <p:cNvSpPr txBox="1">
            <a:spLocks noChangeArrowheads="1"/>
          </p:cNvSpPr>
          <p:nvPr/>
        </p:nvSpPr>
        <p:spPr bwMode="auto">
          <a:xfrm>
            <a:off x="7567613" y="4468813"/>
            <a:ext cx="44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900" b="1">
                <a:solidFill>
                  <a:srgbClr val="FF9900"/>
                </a:solidFill>
              </a:rPr>
              <a:t>WAL</a:t>
            </a:r>
          </a:p>
        </p:txBody>
      </p:sp>
      <p:sp>
        <p:nvSpPr>
          <p:cNvPr id="109686" name="Text Box 118"/>
          <p:cNvSpPr txBox="1">
            <a:spLocks noChangeArrowheads="1"/>
          </p:cNvSpPr>
          <p:nvPr/>
        </p:nvSpPr>
        <p:spPr bwMode="auto">
          <a:xfrm>
            <a:off x="8275638" y="4394200"/>
            <a:ext cx="5524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900" b="1">
                <a:solidFill>
                  <a:srgbClr val="3333CC"/>
                </a:solidFill>
              </a:rPr>
              <a:t>Buffer </a:t>
            </a:r>
          </a:p>
          <a:p>
            <a:pPr eaLnBrk="1" hangingPunct="1"/>
            <a:r>
              <a:rPr lang="en-US" sz="900" b="1">
                <a:solidFill>
                  <a:srgbClr val="3333CC"/>
                </a:solidFill>
              </a:rPr>
              <a:t>pages</a:t>
            </a:r>
          </a:p>
        </p:txBody>
      </p:sp>
      <p:sp>
        <p:nvSpPr>
          <p:cNvPr id="109687" name="Rectangle 119"/>
          <p:cNvSpPr>
            <a:spLocks noChangeArrowheads="1"/>
          </p:cNvSpPr>
          <p:nvPr/>
        </p:nvSpPr>
        <p:spPr bwMode="auto">
          <a:xfrm>
            <a:off x="5541963" y="5821363"/>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9900"/>
                </a:solidFill>
              </a:rPr>
              <a:t>Sync</a:t>
            </a:r>
          </a:p>
        </p:txBody>
      </p:sp>
      <p:sp>
        <p:nvSpPr>
          <p:cNvPr id="109688" name="Rectangle 120"/>
          <p:cNvSpPr>
            <a:spLocks noChangeArrowheads="1"/>
          </p:cNvSpPr>
          <p:nvPr/>
        </p:nvSpPr>
        <p:spPr bwMode="auto">
          <a:xfrm>
            <a:off x="6199188" y="5880100"/>
            <a:ext cx="5826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FF9900"/>
                </a:solidFill>
              </a:rPr>
              <a:t>Local</a:t>
            </a:r>
          </a:p>
        </p:txBody>
      </p:sp>
      <p:sp>
        <p:nvSpPr>
          <p:cNvPr id="109689" name="Text Box 121"/>
          <p:cNvSpPr txBox="1">
            <a:spLocks noChangeArrowheads="1"/>
          </p:cNvSpPr>
          <p:nvPr/>
        </p:nvSpPr>
        <p:spPr bwMode="auto">
          <a:xfrm>
            <a:off x="4875213" y="5781675"/>
            <a:ext cx="64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b="1">
                <a:solidFill>
                  <a:srgbClr val="008000"/>
                </a:solidFill>
              </a:rPr>
              <a:t>Read+</a:t>
            </a:r>
          </a:p>
          <a:p>
            <a:pPr eaLnBrk="1" hangingPunct="1"/>
            <a:r>
              <a:rPr lang="en-US" sz="1200" b="1">
                <a:solidFill>
                  <a:srgbClr val="008000"/>
                </a:solidFill>
              </a:rPr>
              <a:t>write</a:t>
            </a:r>
          </a:p>
        </p:txBody>
      </p:sp>
      <p:sp>
        <p:nvSpPr>
          <p:cNvPr id="109690" name="Text Box 122"/>
          <p:cNvSpPr txBox="1">
            <a:spLocks noChangeArrowheads="1"/>
          </p:cNvSpPr>
          <p:nvPr/>
        </p:nvSpPr>
        <p:spPr bwMode="auto">
          <a:xfrm>
            <a:off x="4197350" y="5791200"/>
            <a:ext cx="6556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b="1">
                <a:solidFill>
                  <a:srgbClr val="FF9900"/>
                </a:solidFill>
              </a:rPr>
              <a:t>Server</a:t>
            </a:r>
          </a:p>
        </p:txBody>
      </p:sp>
    </p:spTree>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838200" y="0"/>
            <a:ext cx="8229600" cy="1143000"/>
          </a:xfrm>
        </p:spPr>
        <p:txBody>
          <a:bodyPr/>
          <a:lstStyle/>
          <a:p>
            <a:pPr eaLnBrk="1" hangingPunct="1"/>
            <a:r>
              <a:rPr lang="en-US" sz="3600">
                <a:solidFill>
                  <a:srgbClr val="7030A0"/>
                </a:solidFill>
                <a:latin typeface="Arial" charset="0"/>
              </a:rPr>
              <a:t>Comparison Matrix</a:t>
            </a:r>
          </a:p>
        </p:txBody>
      </p:sp>
      <p:sp>
        <p:nvSpPr>
          <p:cNvPr id="110595" name="Rectangle 60"/>
          <p:cNvSpPr>
            <a:spLocks noChangeArrowheads="1"/>
          </p:cNvSpPr>
          <p:nvPr/>
        </p:nvSpPr>
        <p:spPr bwMode="auto">
          <a:xfrm rot="-5400000">
            <a:off x="2129632" y="1972468"/>
            <a:ext cx="80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sz="1800">
                <a:latin typeface="Times" charset="0"/>
              </a:rPr>
              <a:t>Elastic</a:t>
            </a:r>
          </a:p>
        </p:txBody>
      </p:sp>
      <p:sp>
        <p:nvSpPr>
          <p:cNvPr id="110596" name="Rectangle 61"/>
          <p:cNvSpPr>
            <a:spLocks noChangeArrowheads="1"/>
          </p:cNvSpPr>
          <p:nvPr/>
        </p:nvSpPr>
        <p:spPr bwMode="auto">
          <a:xfrm rot="-5400000">
            <a:off x="2550319" y="178196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sz="1800">
                <a:latin typeface="Times" charset="0"/>
              </a:rPr>
              <a:t>Operability</a:t>
            </a:r>
          </a:p>
        </p:txBody>
      </p:sp>
      <p:sp>
        <p:nvSpPr>
          <p:cNvPr id="110597" name="Rectangle 62"/>
          <p:cNvSpPr>
            <a:spLocks noChangeArrowheads="1"/>
          </p:cNvSpPr>
          <p:nvPr/>
        </p:nvSpPr>
        <p:spPr bwMode="auto">
          <a:xfrm rot="-5400000">
            <a:off x="3913982" y="1629568"/>
            <a:ext cx="12065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sz="1800">
                <a:latin typeface="Times" charset="0"/>
              </a:rPr>
              <a:t>Global low</a:t>
            </a:r>
          </a:p>
          <a:p>
            <a:pPr>
              <a:spcBef>
                <a:spcPct val="20000"/>
              </a:spcBef>
            </a:pPr>
            <a:r>
              <a:rPr lang="en-US" sz="1800">
                <a:latin typeface="Times" charset="0"/>
              </a:rPr>
              <a:t>latency</a:t>
            </a:r>
          </a:p>
        </p:txBody>
      </p:sp>
      <p:sp>
        <p:nvSpPr>
          <p:cNvPr id="110598" name="Rectangle 63"/>
          <p:cNvSpPr>
            <a:spLocks noChangeArrowheads="1"/>
          </p:cNvSpPr>
          <p:nvPr/>
        </p:nvSpPr>
        <p:spPr bwMode="auto">
          <a:xfrm rot="-5400000">
            <a:off x="3212307" y="1761331"/>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sz="1800">
                <a:latin typeface="Times" charset="0"/>
              </a:rPr>
              <a:t>Availability</a:t>
            </a:r>
          </a:p>
        </p:txBody>
      </p:sp>
      <p:sp>
        <p:nvSpPr>
          <p:cNvPr id="110599" name="Rectangle 65"/>
          <p:cNvSpPr>
            <a:spLocks noChangeArrowheads="1"/>
          </p:cNvSpPr>
          <p:nvPr/>
        </p:nvSpPr>
        <p:spPr bwMode="auto">
          <a:xfrm rot="-5400000">
            <a:off x="4629944" y="1618457"/>
            <a:ext cx="113665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sz="1800">
                <a:latin typeface="Times" charset="0"/>
              </a:rPr>
              <a:t>Structured</a:t>
            </a:r>
          </a:p>
          <a:p>
            <a:pPr>
              <a:spcBef>
                <a:spcPct val="20000"/>
              </a:spcBef>
            </a:pPr>
            <a:r>
              <a:rPr lang="en-US" sz="1800">
                <a:latin typeface="Times" charset="0"/>
              </a:rPr>
              <a:t>access</a:t>
            </a:r>
          </a:p>
        </p:txBody>
      </p:sp>
      <p:sp>
        <p:nvSpPr>
          <p:cNvPr id="110600" name="Line 70"/>
          <p:cNvSpPr>
            <a:spLocks noChangeShapeType="1"/>
          </p:cNvSpPr>
          <p:nvPr/>
        </p:nvSpPr>
        <p:spPr bwMode="auto">
          <a:xfrm flipH="1">
            <a:off x="2859088" y="1416050"/>
            <a:ext cx="11112" cy="4906963"/>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1" name="Line 72"/>
          <p:cNvSpPr>
            <a:spLocks noChangeShapeType="1"/>
          </p:cNvSpPr>
          <p:nvPr/>
        </p:nvSpPr>
        <p:spPr bwMode="auto">
          <a:xfrm flipH="1">
            <a:off x="3521075" y="1411288"/>
            <a:ext cx="11113" cy="4906962"/>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2" name="Line 74"/>
          <p:cNvSpPr>
            <a:spLocks noChangeShapeType="1"/>
          </p:cNvSpPr>
          <p:nvPr/>
        </p:nvSpPr>
        <p:spPr bwMode="auto">
          <a:xfrm flipH="1">
            <a:off x="4187825" y="1409700"/>
            <a:ext cx="11113" cy="4906963"/>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3" name="Line 76"/>
          <p:cNvSpPr>
            <a:spLocks noChangeShapeType="1"/>
          </p:cNvSpPr>
          <p:nvPr/>
        </p:nvSpPr>
        <p:spPr bwMode="auto">
          <a:xfrm flipH="1">
            <a:off x="4854575" y="1409700"/>
            <a:ext cx="11113" cy="4906963"/>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4" name="Line 78"/>
          <p:cNvSpPr>
            <a:spLocks noChangeShapeType="1"/>
          </p:cNvSpPr>
          <p:nvPr/>
        </p:nvSpPr>
        <p:spPr bwMode="auto">
          <a:xfrm flipH="1">
            <a:off x="5522913" y="1409700"/>
            <a:ext cx="11112" cy="4906963"/>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5" name="Line 85"/>
          <p:cNvSpPr>
            <a:spLocks noChangeShapeType="1"/>
          </p:cNvSpPr>
          <p:nvPr/>
        </p:nvSpPr>
        <p:spPr bwMode="auto">
          <a:xfrm flipH="1">
            <a:off x="2273300" y="1412875"/>
            <a:ext cx="11113" cy="4906963"/>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6" name="Text Box 86"/>
          <p:cNvSpPr txBox="1">
            <a:spLocks noChangeArrowheads="1"/>
          </p:cNvSpPr>
          <p:nvPr/>
        </p:nvSpPr>
        <p:spPr bwMode="auto">
          <a:xfrm>
            <a:off x="1049338" y="2682875"/>
            <a:ext cx="81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800">
                <a:latin typeface="Times" charset="0"/>
              </a:rPr>
              <a:t>Sherpa</a:t>
            </a:r>
          </a:p>
        </p:txBody>
      </p:sp>
      <p:sp>
        <p:nvSpPr>
          <p:cNvPr id="110607" name="Text Box 87"/>
          <p:cNvSpPr txBox="1">
            <a:spLocks noChangeArrowheads="1"/>
          </p:cNvSpPr>
          <p:nvPr/>
        </p:nvSpPr>
        <p:spPr bwMode="auto">
          <a:xfrm>
            <a:off x="1049338" y="3116263"/>
            <a:ext cx="965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800">
                <a:latin typeface="Times" charset="0"/>
              </a:rPr>
              <a:t>Y! UDB</a:t>
            </a:r>
          </a:p>
        </p:txBody>
      </p:sp>
      <p:sp>
        <p:nvSpPr>
          <p:cNvPr id="110608" name="Text Box 88"/>
          <p:cNvSpPr txBox="1">
            <a:spLocks noChangeArrowheads="1"/>
          </p:cNvSpPr>
          <p:nvPr/>
        </p:nvSpPr>
        <p:spPr bwMode="auto">
          <a:xfrm>
            <a:off x="1049338" y="3556000"/>
            <a:ext cx="93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800">
                <a:latin typeface="Times" charset="0"/>
              </a:rPr>
              <a:t>MySQL</a:t>
            </a:r>
          </a:p>
        </p:txBody>
      </p:sp>
      <p:sp>
        <p:nvSpPr>
          <p:cNvPr id="110609" name="Text Box 89"/>
          <p:cNvSpPr txBox="1">
            <a:spLocks noChangeArrowheads="1"/>
          </p:cNvSpPr>
          <p:nvPr/>
        </p:nvSpPr>
        <p:spPr bwMode="auto">
          <a:xfrm>
            <a:off x="1049338" y="4019550"/>
            <a:ext cx="79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800">
                <a:latin typeface="Times" charset="0"/>
              </a:rPr>
              <a:t>Oracle</a:t>
            </a:r>
          </a:p>
        </p:txBody>
      </p:sp>
      <p:sp>
        <p:nvSpPr>
          <p:cNvPr id="110610" name="Text Box 90"/>
          <p:cNvSpPr txBox="1">
            <a:spLocks noChangeArrowheads="1"/>
          </p:cNvSpPr>
          <p:nvPr/>
        </p:nvSpPr>
        <p:spPr bwMode="auto">
          <a:xfrm>
            <a:off x="1049338" y="4449763"/>
            <a:ext cx="76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800">
                <a:latin typeface="Times" charset="0"/>
              </a:rPr>
              <a:t>HDFS</a:t>
            </a:r>
          </a:p>
        </p:txBody>
      </p:sp>
      <p:sp>
        <p:nvSpPr>
          <p:cNvPr id="110611" name="Text Box 91"/>
          <p:cNvSpPr txBox="1">
            <a:spLocks noChangeArrowheads="1"/>
          </p:cNvSpPr>
          <p:nvPr/>
        </p:nvSpPr>
        <p:spPr bwMode="auto">
          <a:xfrm>
            <a:off x="1049338" y="4859338"/>
            <a:ext cx="103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800">
                <a:latin typeface="Times" charset="0"/>
              </a:rPr>
              <a:t>BigTable</a:t>
            </a:r>
          </a:p>
        </p:txBody>
      </p:sp>
      <p:sp>
        <p:nvSpPr>
          <p:cNvPr id="110612" name="Text Box 92"/>
          <p:cNvSpPr txBox="1">
            <a:spLocks noChangeArrowheads="1"/>
          </p:cNvSpPr>
          <p:nvPr/>
        </p:nvSpPr>
        <p:spPr bwMode="auto">
          <a:xfrm>
            <a:off x="1049338" y="5319713"/>
            <a:ext cx="97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800">
                <a:latin typeface="Times" charset="0"/>
              </a:rPr>
              <a:t>Dynamo</a:t>
            </a:r>
          </a:p>
        </p:txBody>
      </p:sp>
      <p:sp>
        <p:nvSpPr>
          <p:cNvPr id="110613" name="Oval 94"/>
          <p:cNvSpPr>
            <a:spLocks noChangeArrowheads="1"/>
          </p:cNvSpPr>
          <p:nvPr/>
        </p:nvSpPr>
        <p:spPr bwMode="auto">
          <a:xfrm>
            <a:off x="2408238" y="2770188"/>
            <a:ext cx="214312" cy="214312"/>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14" name="Oval 96"/>
          <p:cNvSpPr>
            <a:spLocks noChangeArrowheads="1"/>
          </p:cNvSpPr>
          <p:nvPr/>
        </p:nvSpPr>
        <p:spPr bwMode="auto">
          <a:xfrm>
            <a:off x="3074988" y="2770188"/>
            <a:ext cx="214312" cy="214312"/>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15" name="Oval 98"/>
          <p:cNvSpPr>
            <a:spLocks noChangeArrowheads="1"/>
          </p:cNvSpPr>
          <p:nvPr/>
        </p:nvSpPr>
        <p:spPr bwMode="auto">
          <a:xfrm>
            <a:off x="3741738" y="2770188"/>
            <a:ext cx="214312" cy="214312"/>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16" name="Oval 100"/>
          <p:cNvSpPr>
            <a:spLocks noChangeArrowheads="1"/>
          </p:cNvSpPr>
          <p:nvPr/>
        </p:nvSpPr>
        <p:spPr bwMode="auto">
          <a:xfrm>
            <a:off x="4408488" y="2770188"/>
            <a:ext cx="214312" cy="214312"/>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17" name="Oval 102"/>
          <p:cNvSpPr>
            <a:spLocks noChangeArrowheads="1"/>
          </p:cNvSpPr>
          <p:nvPr/>
        </p:nvSpPr>
        <p:spPr bwMode="auto">
          <a:xfrm>
            <a:off x="5078413" y="2771775"/>
            <a:ext cx="214312" cy="214313"/>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18" name="Oval 104"/>
          <p:cNvSpPr>
            <a:spLocks noChangeArrowheads="1"/>
          </p:cNvSpPr>
          <p:nvPr/>
        </p:nvSpPr>
        <p:spPr bwMode="auto">
          <a:xfrm>
            <a:off x="2408238" y="3211513"/>
            <a:ext cx="214312" cy="214312"/>
          </a:xfrm>
          <a:prstGeom prst="ellipse">
            <a:avLst/>
          </a:prstGeom>
          <a:solidFill>
            <a:srgbClr val="CC0000"/>
          </a:solidFill>
          <a:ln w="9525">
            <a:solidFill>
              <a:schemeClr val="tx1"/>
            </a:solidFill>
            <a:round/>
            <a:headEnd/>
            <a:tailEnd/>
          </a:ln>
        </p:spPr>
        <p:txBody>
          <a:bodyPr wrap="none" anchor="ctr"/>
          <a:lstStyle/>
          <a:p>
            <a:pPr eaLnBrk="0" hangingPunct="0"/>
            <a:endParaRPr lang="en-US">
              <a:latin typeface="Times" charset="0"/>
            </a:endParaRPr>
          </a:p>
        </p:txBody>
      </p:sp>
      <p:sp>
        <p:nvSpPr>
          <p:cNvPr id="110619" name="Oval 105"/>
          <p:cNvSpPr>
            <a:spLocks noChangeArrowheads="1"/>
          </p:cNvSpPr>
          <p:nvPr/>
        </p:nvSpPr>
        <p:spPr bwMode="auto">
          <a:xfrm>
            <a:off x="3074988" y="3211513"/>
            <a:ext cx="214312" cy="214312"/>
          </a:xfrm>
          <a:prstGeom prst="ellipse">
            <a:avLst/>
          </a:prstGeom>
          <a:solidFill>
            <a:srgbClr val="CC0000"/>
          </a:solidFill>
          <a:ln w="9525">
            <a:solidFill>
              <a:schemeClr val="tx1"/>
            </a:solidFill>
            <a:round/>
            <a:headEnd/>
            <a:tailEnd/>
          </a:ln>
        </p:spPr>
        <p:txBody>
          <a:bodyPr wrap="none" anchor="ctr"/>
          <a:lstStyle/>
          <a:p>
            <a:pPr eaLnBrk="0" hangingPunct="0"/>
            <a:endParaRPr lang="en-US">
              <a:latin typeface="Times" charset="0"/>
            </a:endParaRPr>
          </a:p>
        </p:txBody>
      </p:sp>
      <p:sp>
        <p:nvSpPr>
          <p:cNvPr id="110620" name="Oval 106"/>
          <p:cNvSpPr>
            <a:spLocks noChangeArrowheads="1"/>
          </p:cNvSpPr>
          <p:nvPr/>
        </p:nvSpPr>
        <p:spPr bwMode="auto">
          <a:xfrm>
            <a:off x="3741738" y="3211513"/>
            <a:ext cx="214312" cy="214312"/>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21" name="Oval 107"/>
          <p:cNvSpPr>
            <a:spLocks noChangeArrowheads="1"/>
          </p:cNvSpPr>
          <p:nvPr/>
        </p:nvSpPr>
        <p:spPr bwMode="auto">
          <a:xfrm>
            <a:off x="4408488" y="3211513"/>
            <a:ext cx="214312" cy="214312"/>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22" name="Oval 108"/>
          <p:cNvSpPr>
            <a:spLocks noChangeArrowheads="1"/>
          </p:cNvSpPr>
          <p:nvPr/>
        </p:nvSpPr>
        <p:spPr bwMode="auto">
          <a:xfrm>
            <a:off x="5078413" y="3213100"/>
            <a:ext cx="214312" cy="214313"/>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23" name="Line 109"/>
          <p:cNvSpPr>
            <a:spLocks noChangeShapeType="1"/>
          </p:cNvSpPr>
          <p:nvPr/>
        </p:nvSpPr>
        <p:spPr bwMode="auto">
          <a:xfrm>
            <a:off x="1062038" y="2559050"/>
            <a:ext cx="6442075" cy="1588"/>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24" name="Oval 112"/>
          <p:cNvSpPr>
            <a:spLocks noChangeArrowheads="1"/>
          </p:cNvSpPr>
          <p:nvPr/>
        </p:nvSpPr>
        <p:spPr bwMode="auto">
          <a:xfrm>
            <a:off x="2408238" y="3652838"/>
            <a:ext cx="214312" cy="214312"/>
          </a:xfrm>
          <a:prstGeom prst="ellipse">
            <a:avLst/>
          </a:prstGeom>
          <a:solidFill>
            <a:srgbClr val="CC0000"/>
          </a:solidFill>
          <a:ln w="9525">
            <a:solidFill>
              <a:schemeClr val="tx1"/>
            </a:solidFill>
            <a:round/>
            <a:headEnd/>
            <a:tailEnd/>
          </a:ln>
        </p:spPr>
        <p:txBody>
          <a:bodyPr wrap="none" anchor="ctr"/>
          <a:lstStyle/>
          <a:p>
            <a:pPr eaLnBrk="0" hangingPunct="0"/>
            <a:endParaRPr lang="en-US">
              <a:latin typeface="Times" charset="0"/>
            </a:endParaRPr>
          </a:p>
        </p:txBody>
      </p:sp>
      <p:sp>
        <p:nvSpPr>
          <p:cNvPr id="110625" name="Oval 113"/>
          <p:cNvSpPr>
            <a:spLocks noChangeArrowheads="1"/>
          </p:cNvSpPr>
          <p:nvPr/>
        </p:nvSpPr>
        <p:spPr bwMode="auto">
          <a:xfrm>
            <a:off x="3074988" y="3652838"/>
            <a:ext cx="214312" cy="214312"/>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26" name="Oval 114"/>
          <p:cNvSpPr>
            <a:spLocks noChangeArrowheads="1"/>
          </p:cNvSpPr>
          <p:nvPr/>
        </p:nvSpPr>
        <p:spPr bwMode="auto">
          <a:xfrm>
            <a:off x="3741738" y="3652838"/>
            <a:ext cx="214312" cy="214312"/>
          </a:xfrm>
          <a:prstGeom prst="ellipse">
            <a:avLst/>
          </a:prstGeom>
          <a:solidFill>
            <a:srgbClr val="CC0000"/>
          </a:solidFill>
          <a:ln w="9525">
            <a:solidFill>
              <a:schemeClr val="tx1"/>
            </a:solidFill>
            <a:round/>
            <a:headEnd/>
            <a:tailEnd/>
          </a:ln>
        </p:spPr>
        <p:txBody>
          <a:bodyPr wrap="none" anchor="ctr"/>
          <a:lstStyle/>
          <a:p>
            <a:pPr eaLnBrk="0" hangingPunct="0"/>
            <a:endParaRPr lang="en-US">
              <a:latin typeface="Times" charset="0"/>
            </a:endParaRPr>
          </a:p>
        </p:txBody>
      </p:sp>
      <p:sp>
        <p:nvSpPr>
          <p:cNvPr id="110627" name="Oval 115"/>
          <p:cNvSpPr>
            <a:spLocks noChangeArrowheads="1"/>
          </p:cNvSpPr>
          <p:nvPr/>
        </p:nvSpPr>
        <p:spPr bwMode="auto">
          <a:xfrm>
            <a:off x="4408488" y="3652838"/>
            <a:ext cx="214312" cy="214312"/>
          </a:xfrm>
          <a:prstGeom prst="ellipse">
            <a:avLst/>
          </a:prstGeom>
          <a:solidFill>
            <a:srgbClr val="CC0000"/>
          </a:solidFill>
          <a:ln w="9525">
            <a:solidFill>
              <a:schemeClr val="tx1"/>
            </a:solidFill>
            <a:round/>
            <a:headEnd/>
            <a:tailEnd/>
          </a:ln>
        </p:spPr>
        <p:txBody>
          <a:bodyPr wrap="none" anchor="ctr"/>
          <a:lstStyle/>
          <a:p>
            <a:pPr eaLnBrk="0" hangingPunct="0"/>
            <a:endParaRPr lang="en-US">
              <a:latin typeface="Times" charset="0"/>
            </a:endParaRPr>
          </a:p>
        </p:txBody>
      </p:sp>
      <p:sp>
        <p:nvSpPr>
          <p:cNvPr id="110628" name="Oval 116"/>
          <p:cNvSpPr>
            <a:spLocks noChangeArrowheads="1"/>
          </p:cNvSpPr>
          <p:nvPr/>
        </p:nvSpPr>
        <p:spPr bwMode="auto">
          <a:xfrm>
            <a:off x="5078413" y="3654425"/>
            <a:ext cx="214312" cy="214313"/>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29" name="Oval 118"/>
          <p:cNvSpPr>
            <a:spLocks noChangeArrowheads="1"/>
          </p:cNvSpPr>
          <p:nvPr/>
        </p:nvSpPr>
        <p:spPr bwMode="auto">
          <a:xfrm>
            <a:off x="2408238" y="4095750"/>
            <a:ext cx="214312" cy="214313"/>
          </a:xfrm>
          <a:prstGeom prst="ellipse">
            <a:avLst/>
          </a:prstGeom>
          <a:solidFill>
            <a:srgbClr val="FF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30" name="Oval 119"/>
          <p:cNvSpPr>
            <a:spLocks noChangeArrowheads="1"/>
          </p:cNvSpPr>
          <p:nvPr/>
        </p:nvSpPr>
        <p:spPr bwMode="auto">
          <a:xfrm>
            <a:off x="3074988" y="4095750"/>
            <a:ext cx="214312" cy="214313"/>
          </a:xfrm>
          <a:prstGeom prst="ellipse">
            <a:avLst/>
          </a:prstGeom>
          <a:solidFill>
            <a:srgbClr val="CC0000"/>
          </a:solidFill>
          <a:ln w="9525">
            <a:solidFill>
              <a:schemeClr val="tx1"/>
            </a:solidFill>
            <a:round/>
            <a:headEnd/>
            <a:tailEnd/>
          </a:ln>
        </p:spPr>
        <p:txBody>
          <a:bodyPr wrap="none" anchor="ctr"/>
          <a:lstStyle/>
          <a:p>
            <a:pPr eaLnBrk="0" hangingPunct="0"/>
            <a:endParaRPr lang="en-US">
              <a:latin typeface="Times" charset="0"/>
            </a:endParaRPr>
          </a:p>
        </p:txBody>
      </p:sp>
      <p:sp>
        <p:nvSpPr>
          <p:cNvPr id="110631" name="Oval 120"/>
          <p:cNvSpPr>
            <a:spLocks noChangeArrowheads="1"/>
          </p:cNvSpPr>
          <p:nvPr/>
        </p:nvSpPr>
        <p:spPr bwMode="auto">
          <a:xfrm>
            <a:off x="3741738" y="4095750"/>
            <a:ext cx="214312" cy="214313"/>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32" name="Oval 121"/>
          <p:cNvSpPr>
            <a:spLocks noChangeArrowheads="1"/>
          </p:cNvSpPr>
          <p:nvPr/>
        </p:nvSpPr>
        <p:spPr bwMode="auto">
          <a:xfrm>
            <a:off x="4408488" y="4095750"/>
            <a:ext cx="214312" cy="214313"/>
          </a:xfrm>
          <a:prstGeom prst="ellipse">
            <a:avLst/>
          </a:prstGeom>
          <a:solidFill>
            <a:srgbClr val="CC0000"/>
          </a:solidFill>
          <a:ln w="9525">
            <a:solidFill>
              <a:schemeClr val="tx1"/>
            </a:solidFill>
            <a:round/>
            <a:headEnd/>
            <a:tailEnd/>
          </a:ln>
        </p:spPr>
        <p:txBody>
          <a:bodyPr wrap="none" anchor="ctr"/>
          <a:lstStyle/>
          <a:p>
            <a:pPr eaLnBrk="0" hangingPunct="0"/>
            <a:endParaRPr lang="en-US">
              <a:latin typeface="Times" charset="0"/>
            </a:endParaRPr>
          </a:p>
        </p:txBody>
      </p:sp>
      <p:sp>
        <p:nvSpPr>
          <p:cNvPr id="110633" name="Oval 122"/>
          <p:cNvSpPr>
            <a:spLocks noChangeArrowheads="1"/>
          </p:cNvSpPr>
          <p:nvPr/>
        </p:nvSpPr>
        <p:spPr bwMode="auto">
          <a:xfrm>
            <a:off x="5078413" y="4097338"/>
            <a:ext cx="214312" cy="214312"/>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34" name="Oval 124"/>
          <p:cNvSpPr>
            <a:spLocks noChangeArrowheads="1"/>
          </p:cNvSpPr>
          <p:nvPr/>
        </p:nvSpPr>
        <p:spPr bwMode="auto">
          <a:xfrm>
            <a:off x="2408238" y="4535488"/>
            <a:ext cx="214312" cy="214312"/>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35" name="Oval 125"/>
          <p:cNvSpPr>
            <a:spLocks noChangeArrowheads="1"/>
          </p:cNvSpPr>
          <p:nvPr/>
        </p:nvSpPr>
        <p:spPr bwMode="auto">
          <a:xfrm>
            <a:off x="3074988" y="4535488"/>
            <a:ext cx="214312" cy="214312"/>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36" name="Oval 126"/>
          <p:cNvSpPr>
            <a:spLocks noChangeArrowheads="1"/>
          </p:cNvSpPr>
          <p:nvPr/>
        </p:nvSpPr>
        <p:spPr bwMode="auto">
          <a:xfrm>
            <a:off x="3741738" y="4535488"/>
            <a:ext cx="214312" cy="214312"/>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37" name="Oval 127"/>
          <p:cNvSpPr>
            <a:spLocks noChangeArrowheads="1"/>
          </p:cNvSpPr>
          <p:nvPr/>
        </p:nvSpPr>
        <p:spPr bwMode="auto">
          <a:xfrm>
            <a:off x="4408488" y="4535488"/>
            <a:ext cx="214312" cy="214312"/>
          </a:xfrm>
          <a:prstGeom prst="ellipse">
            <a:avLst/>
          </a:prstGeom>
          <a:solidFill>
            <a:srgbClr val="CC0000"/>
          </a:solidFill>
          <a:ln w="9525">
            <a:solidFill>
              <a:schemeClr val="tx1"/>
            </a:solidFill>
            <a:round/>
            <a:headEnd/>
            <a:tailEnd/>
          </a:ln>
        </p:spPr>
        <p:txBody>
          <a:bodyPr wrap="none" anchor="ctr"/>
          <a:lstStyle/>
          <a:p>
            <a:pPr eaLnBrk="0" hangingPunct="0"/>
            <a:endParaRPr lang="en-US">
              <a:latin typeface="Times" charset="0"/>
            </a:endParaRPr>
          </a:p>
        </p:txBody>
      </p:sp>
      <p:sp>
        <p:nvSpPr>
          <p:cNvPr id="110638" name="Oval 128"/>
          <p:cNvSpPr>
            <a:spLocks noChangeArrowheads="1"/>
          </p:cNvSpPr>
          <p:nvPr/>
        </p:nvSpPr>
        <p:spPr bwMode="auto">
          <a:xfrm>
            <a:off x="5078413" y="4537075"/>
            <a:ext cx="214312" cy="214313"/>
          </a:xfrm>
          <a:prstGeom prst="ellipse">
            <a:avLst/>
          </a:prstGeom>
          <a:solidFill>
            <a:srgbClr val="CC0000"/>
          </a:solidFill>
          <a:ln w="9525">
            <a:solidFill>
              <a:schemeClr val="tx1"/>
            </a:solidFill>
            <a:round/>
            <a:headEnd/>
            <a:tailEnd/>
          </a:ln>
        </p:spPr>
        <p:txBody>
          <a:bodyPr wrap="none" anchor="ctr"/>
          <a:lstStyle/>
          <a:p>
            <a:pPr eaLnBrk="0" hangingPunct="0"/>
            <a:endParaRPr lang="en-US">
              <a:latin typeface="Times" charset="0"/>
            </a:endParaRPr>
          </a:p>
        </p:txBody>
      </p:sp>
      <p:sp>
        <p:nvSpPr>
          <p:cNvPr id="110639" name="Oval 130"/>
          <p:cNvSpPr>
            <a:spLocks noChangeArrowheads="1"/>
          </p:cNvSpPr>
          <p:nvPr/>
        </p:nvSpPr>
        <p:spPr bwMode="auto">
          <a:xfrm>
            <a:off x="2408238" y="4954588"/>
            <a:ext cx="214312" cy="214312"/>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40" name="Oval 131"/>
          <p:cNvSpPr>
            <a:spLocks noChangeArrowheads="1"/>
          </p:cNvSpPr>
          <p:nvPr/>
        </p:nvSpPr>
        <p:spPr bwMode="auto">
          <a:xfrm>
            <a:off x="3074988" y="4954588"/>
            <a:ext cx="214312" cy="21431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latin typeface="Times" charset="0"/>
            </a:endParaRPr>
          </a:p>
        </p:txBody>
      </p:sp>
      <p:sp>
        <p:nvSpPr>
          <p:cNvPr id="110641" name="Oval 132"/>
          <p:cNvSpPr>
            <a:spLocks noChangeArrowheads="1"/>
          </p:cNvSpPr>
          <p:nvPr/>
        </p:nvSpPr>
        <p:spPr bwMode="auto">
          <a:xfrm>
            <a:off x="3741738" y="4954588"/>
            <a:ext cx="214312" cy="214312"/>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42" name="Oval 133"/>
          <p:cNvSpPr>
            <a:spLocks noChangeArrowheads="1"/>
          </p:cNvSpPr>
          <p:nvPr/>
        </p:nvSpPr>
        <p:spPr bwMode="auto">
          <a:xfrm>
            <a:off x="4408488" y="4954588"/>
            <a:ext cx="214312" cy="214312"/>
          </a:xfrm>
          <a:prstGeom prst="ellipse">
            <a:avLst/>
          </a:prstGeom>
          <a:solidFill>
            <a:srgbClr val="CC0000"/>
          </a:solidFill>
          <a:ln w="9525">
            <a:solidFill>
              <a:schemeClr val="tx1"/>
            </a:solidFill>
            <a:round/>
            <a:headEnd/>
            <a:tailEnd/>
          </a:ln>
        </p:spPr>
        <p:txBody>
          <a:bodyPr wrap="none" anchor="ctr"/>
          <a:lstStyle/>
          <a:p>
            <a:pPr eaLnBrk="0" hangingPunct="0"/>
            <a:endParaRPr lang="en-US">
              <a:latin typeface="Times" charset="0"/>
            </a:endParaRPr>
          </a:p>
        </p:txBody>
      </p:sp>
      <p:sp>
        <p:nvSpPr>
          <p:cNvPr id="110643" name="Oval 134"/>
          <p:cNvSpPr>
            <a:spLocks noChangeArrowheads="1"/>
          </p:cNvSpPr>
          <p:nvPr/>
        </p:nvSpPr>
        <p:spPr bwMode="auto">
          <a:xfrm>
            <a:off x="5078413" y="4956175"/>
            <a:ext cx="214312" cy="214313"/>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44" name="Oval 136"/>
          <p:cNvSpPr>
            <a:spLocks noChangeArrowheads="1"/>
          </p:cNvSpPr>
          <p:nvPr/>
        </p:nvSpPr>
        <p:spPr bwMode="auto">
          <a:xfrm>
            <a:off x="2408238" y="5419725"/>
            <a:ext cx="214312" cy="214313"/>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45" name="Oval 137"/>
          <p:cNvSpPr>
            <a:spLocks noChangeArrowheads="1"/>
          </p:cNvSpPr>
          <p:nvPr/>
        </p:nvSpPr>
        <p:spPr bwMode="auto">
          <a:xfrm>
            <a:off x="3074988" y="5419725"/>
            <a:ext cx="214312" cy="2143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latin typeface="Times" charset="0"/>
            </a:endParaRPr>
          </a:p>
        </p:txBody>
      </p:sp>
      <p:sp>
        <p:nvSpPr>
          <p:cNvPr id="110646" name="Oval 138"/>
          <p:cNvSpPr>
            <a:spLocks noChangeArrowheads="1"/>
          </p:cNvSpPr>
          <p:nvPr/>
        </p:nvSpPr>
        <p:spPr bwMode="auto">
          <a:xfrm>
            <a:off x="3741738" y="5419725"/>
            <a:ext cx="214312" cy="214313"/>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47" name="Oval 139"/>
          <p:cNvSpPr>
            <a:spLocks noChangeArrowheads="1"/>
          </p:cNvSpPr>
          <p:nvPr/>
        </p:nvSpPr>
        <p:spPr bwMode="auto">
          <a:xfrm>
            <a:off x="4408488" y="5419725"/>
            <a:ext cx="214312" cy="214313"/>
          </a:xfrm>
          <a:prstGeom prst="ellipse">
            <a:avLst/>
          </a:prstGeom>
          <a:solidFill>
            <a:srgbClr val="CC0000"/>
          </a:solidFill>
          <a:ln w="9525">
            <a:solidFill>
              <a:schemeClr val="tx1"/>
            </a:solidFill>
            <a:round/>
            <a:headEnd/>
            <a:tailEnd/>
          </a:ln>
        </p:spPr>
        <p:txBody>
          <a:bodyPr wrap="none" anchor="ctr"/>
          <a:lstStyle/>
          <a:p>
            <a:pPr eaLnBrk="0" hangingPunct="0"/>
            <a:endParaRPr lang="en-US">
              <a:latin typeface="Times" charset="0"/>
            </a:endParaRPr>
          </a:p>
        </p:txBody>
      </p:sp>
      <p:sp>
        <p:nvSpPr>
          <p:cNvPr id="110648" name="Oval 140"/>
          <p:cNvSpPr>
            <a:spLocks noChangeArrowheads="1"/>
          </p:cNvSpPr>
          <p:nvPr/>
        </p:nvSpPr>
        <p:spPr bwMode="auto">
          <a:xfrm>
            <a:off x="5078413" y="5421313"/>
            <a:ext cx="214312" cy="214312"/>
          </a:xfrm>
          <a:prstGeom prst="ellipse">
            <a:avLst/>
          </a:prstGeom>
          <a:solidFill>
            <a:srgbClr val="CC0000"/>
          </a:solidFill>
          <a:ln w="9525">
            <a:solidFill>
              <a:schemeClr val="tx1"/>
            </a:solidFill>
            <a:round/>
            <a:headEnd/>
            <a:tailEnd/>
          </a:ln>
        </p:spPr>
        <p:txBody>
          <a:bodyPr wrap="none" anchor="ctr"/>
          <a:lstStyle/>
          <a:p>
            <a:pPr eaLnBrk="0" hangingPunct="0"/>
            <a:endParaRPr lang="en-US">
              <a:latin typeface="Times" charset="0"/>
            </a:endParaRPr>
          </a:p>
        </p:txBody>
      </p:sp>
      <p:sp>
        <p:nvSpPr>
          <p:cNvPr id="110649" name="Rectangle 142"/>
          <p:cNvSpPr>
            <a:spLocks noChangeArrowheads="1"/>
          </p:cNvSpPr>
          <p:nvPr/>
        </p:nvSpPr>
        <p:spPr bwMode="auto">
          <a:xfrm rot="-5400000">
            <a:off x="5299869" y="1889919"/>
            <a:ext cx="933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sz="1800">
                <a:latin typeface="Times" charset="0"/>
              </a:rPr>
              <a:t>Updates</a:t>
            </a:r>
          </a:p>
        </p:txBody>
      </p:sp>
      <p:sp>
        <p:nvSpPr>
          <p:cNvPr id="110650" name="Line 143"/>
          <p:cNvSpPr>
            <a:spLocks noChangeShapeType="1"/>
          </p:cNvSpPr>
          <p:nvPr/>
        </p:nvSpPr>
        <p:spPr bwMode="auto">
          <a:xfrm flipH="1">
            <a:off x="6175375" y="1417638"/>
            <a:ext cx="11113" cy="4906962"/>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51" name="Oval 144"/>
          <p:cNvSpPr>
            <a:spLocks noChangeArrowheads="1"/>
          </p:cNvSpPr>
          <p:nvPr/>
        </p:nvSpPr>
        <p:spPr bwMode="auto">
          <a:xfrm>
            <a:off x="5730875" y="2779713"/>
            <a:ext cx="214313" cy="214312"/>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52" name="Oval 145"/>
          <p:cNvSpPr>
            <a:spLocks noChangeArrowheads="1"/>
          </p:cNvSpPr>
          <p:nvPr/>
        </p:nvSpPr>
        <p:spPr bwMode="auto">
          <a:xfrm>
            <a:off x="5730875" y="3221038"/>
            <a:ext cx="214313" cy="214312"/>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53" name="Oval 146"/>
          <p:cNvSpPr>
            <a:spLocks noChangeArrowheads="1"/>
          </p:cNvSpPr>
          <p:nvPr/>
        </p:nvSpPr>
        <p:spPr bwMode="auto">
          <a:xfrm>
            <a:off x="5730875" y="3662363"/>
            <a:ext cx="214313" cy="214312"/>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54" name="Oval 147"/>
          <p:cNvSpPr>
            <a:spLocks noChangeArrowheads="1"/>
          </p:cNvSpPr>
          <p:nvPr/>
        </p:nvSpPr>
        <p:spPr bwMode="auto">
          <a:xfrm>
            <a:off x="5730875" y="4105275"/>
            <a:ext cx="214313" cy="214313"/>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55" name="Oval 148"/>
          <p:cNvSpPr>
            <a:spLocks noChangeArrowheads="1"/>
          </p:cNvSpPr>
          <p:nvPr/>
        </p:nvSpPr>
        <p:spPr bwMode="auto">
          <a:xfrm>
            <a:off x="5730875" y="4545013"/>
            <a:ext cx="214313" cy="214312"/>
          </a:xfrm>
          <a:prstGeom prst="ellipse">
            <a:avLst/>
          </a:prstGeom>
          <a:solidFill>
            <a:srgbClr val="CC0000"/>
          </a:solidFill>
          <a:ln w="9525">
            <a:solidFill>
              <a:schemeClr val="tx1"/>
            </a:solidFill>
            <a:round/>
            <a:headEnd/>
            <a:tailEnd/>
          </a:ln>
        </p:spPr>
        <p:txBody>
          <a:bodyPr wrap="none" anchor="ctr"/>
          <a:lstStyle/>
          <a:p>
            <a:pPr eaLnBrk="0" hangingPunct="0"/>
            <a:endParaRPr lang="en-US">
              <a:latin typeface="Times" charset="0"/>
            </a:endParaRPr>
          </a:p>
        </p:txBody>
      </p:sp>
      <p:sp>
        <p:nvSpPr>
          <p:cNvPr id="110656" name="Oval 149"/>
          <p:cNvSpPr>
            <a:spLocks noChangeArrowheads="1"/>
          </p:cNvSpPr>
          <p:nvPr/>
        </p:nvSpPr>
        <p:spPr bwMode="auto">
          <a:xfrm>
            <a:off x="5730875" y="4964113"/>
            <a:ext cx="214313" cy="214312"/>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57" name="Oval 150"/>
          <p:cNvSpPr>
            <a:spLocks noChangeArrowheads="1"/>
          </p:cNvSpPr>
          <p:nvPr/>
        </p:nvSpPr>
        <p:spPr bwMode="auto">
          <a:xfrm>
            <a:off x="5730875" y="5429250"/>
            <a:ext cx="214313" cy="214313"/>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58" name="Text Box 92"/>
          <p:cNvSpPr txBox="1">
            <a:spLocks noChangeArrowheads="1"/>
          </p:cNvSpPr>
          <p:nvPr/>
        </p:nvSpPr>
        <p:spPr bwMode="auto">
          <a:xfrm>
            <a:off x="1047750" y="5715000"/>
            <a:ext cx="1123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800">
                <a:latin typeface="Times" charset="0"/>
              </a:rPr>
              <a:t>Cassandra</a:t>
            </a:r>
          </a:p>
        </p:txBody>
      </p:sp>
      <p:sp>
        <p:nvSpPr>
          <p:cNvPr id="110659" name="Oval 136"/>
          <p:cNvSpPr>
            <a:spLocks noChangeArrowheads="1"/>
          </p:cNvSpPr>
          <p:nvPr/>
        </p:nvSpPr>
        <p:spPr bwMode="auto">
          <a:xfrm>
            <a:off x="2406650" y="5815013"/>
            <a:ext cx="214313" cy="214312"/>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60" name="Oval 137"/>
          <p:cNvSpPr>
            <a:spLocks noChangeArrowheads="1"/>
          </p:cNvSpPr>
          <p:nvPr/>
        </p:nvSpPr>
        <p:spPr bwMode="auto">
          <a:xfrm>
            <a:off x="3073400" y="5815013"/>
            <a:ext cx="214313" cy="21431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latin typeface="Times" charset="0"/>
            </a:endParaRPr>
          </a:p>
        </p:txBody>
      </p:sp>
      <p:sp>
        <p:nvSpPr>
          <p:cNvPr id="110661" name="Oval 138"/>
          <p:cNvSpPr>
            <a:spLocks noChangeArrowheads="1"/>
          </p:cNvSpPr>
          <p:nvPr/>
        </p:nvSpPr>
        <p:spPr bwMode="auto">
          <a:xfrm>
            <a:off x="3740150" y="5815013"/>
            <a:ext cx="214313" cy="214312"/>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62" name="Oval 139"/>
          <p:cNvSpPr>
            <a:spLocks noChangeArrowheads="1"/>
          </p:cNvSpPr>
          <p:nvPr/>
        </p:nvSpPr>
        <p:spPr bwMode="auto">
          <a:xfrm>
            <a:off x="4406900" y="5815013"/>
            <a:ext cx="214313" cy="214312"/>
          </a:xfrm>
          <a:prstGeom prst="ellipse">
            <a:avLst/>
          </a:prstGeom>
          <a:solidFill>
            <a:srgbClr val="CC0000"/>
          </a:solidFill>
          <a:ln w="9525">
            <a:solidFill>
              <a:schemeClr val="tx1"/>
            </a:solidFill>
            <a:round/>
            <a:headEnd/>
            <a:tailEnd/>
          </a:ln>
        </p:spPr>
        <p:txBody>
          <a:bodyPr wrap="none" anchor="ctr"/>
          <a:lstStyle/>
          <a:p>
            <a:pPr eaLnBrk="0" hangingPunct="0"/>
            <a:endParaRPr lang="en-US">
              <a:latin typeface="Times" charset="0"/>
            </a:endParaRPr>
          </a:p>
        </p:txBody>
      </p:sp>
      <p:sp>
        <p:nvSpPr>
          <p:cNvPr id="110663" name="Oval 140"/>
          <p:cNvSpPr>
            <a:spLocks noChangeArrowheads="1"/>
          </p:cNvSpPr>
          <p:nvPr/>
        </p:nvSpPr>
        <p:spPr bwMode="auto">
          <a:xfrm>
            <a:off x="5076825" y="5816600"/>
            <a:ext cx="214313" cy="214313"/>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64" name="Oval 150"/>
          <p:cNvSpPr>
            <a:spLocks noChangeArrowheads="1"/>
          </p:cNvSpPr>
          <p:nvPr/>
        </p:nvSpPr>
        <p:spPr bwMode="auto">
          <a:xfrm>
            <a:off x="5729288" y="5824538"/>
            <a:ext cx="214312" cy="214312"/>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65" name="Rectangle 142"/>
          <p:cNvSpPr>
            <a:spLocks noChangeArrowheads="1"/>
          </p:cNvSpPr>
          <p:nvPr/>
        </p:nvSpPr>
        <p:spPr bwMode="auto">
          <a:xfrm rot="-5400000">
            <a:off x="5842794" y="1559719"/>
            <a:ext cx="13509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sz="1800">
                <a:latin typeface="Times" charset="0"/>
              </a:rPr>
              <a:t>Consistency model</a:t>
            </a:r>
          </a:p>
        </p:txBody>
      </p:sp>
      <p:sp>
        <p:nvSpPr>
          <p:cNvPr id="110666" name="Line 143"/>
          <p:cNvSpPr>
            <a:spLocks noChangeShapeType="1"/>
          </p:cNvSpPr>
          <p:nvPr/>
        </p:nvSpPr>
        <p:spPr bwMode="auto">
          <a:xfrm flipH="1">
            <a:off x="6823075" y="1408113"/>
            <a:ext cx="11113" cy="4906962"/>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67" name="Oval 144"/>
          <p:cNvSpPr>
            <a:spLocks noChangeArrowheads="1"/>
          </p:cNvSpPr>
          <p:nvPr/>
        </p:nvSpPr>
        <p:spPr bwMode="auto">
          <a:xfrm>
            <a:off x="6378575" y="2770188"/>
            <a:ext cx="214313" cy="214312"/>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68" name="Oval 145"/>
          <p:cNvSpPr>
            <a:spLocks noChangeArrowheads="1"/>
          </p:cNvSpPr>
          <p:nvPr/>
        </p:nvSpPr>
        <p:spPr bwMode="auto">
          <a:xfrm>
            <a:off x="6378575" y="3211513"/>
            <a:ext cx="214313" cy="214312"/>
          </a:xfrm>
          <a:prstGeom prst="ellipse">
            <a:avLst/>
          </a:prstGeom>
          <a:solidFill>
            <a:srgbClr val="CC0000"/>
          </a:solidFill>
          <a:ln w="9525">
            <a:solidFill>
              <a:schemeClr val="tx1"/>
            </a:solidFill>
            <a:round/>
            <a:headEnd/>
            <a:tailEnd/>
          </a:ln>
        </p:spPr>
        <p:txBody>
          <a:bodyPr wrap="none" anchor="ctr"/>
          <a:lstStyle/>
          <a:p>
            <a:pPr eaLnBrk="0" hangingPunct="0"/>
            <a:endParaRPr lang="en-US">
              <a:latin typeface="Times" charset="0"/>
            </a:endParaRPr>
          </a:p>
        </p:txBody>
      </p:sp>
      <p:sp>
        <p:nvSpPr>
          <p:cNvPr id="110669" name="Oval 146"/>
          <p:cNvSpPr>
            <a:spLocks noChangeArrowheads="1"/>
          </p:cNvSpPr>
          <p:nvPr/>
        </p:nvSpPr>
        <p:spPr bwMode="auto">
          <a:xfrm>
            <a:off x="6378575" y="3652838"/>
            <a:ext cx="214313" cy="214312"/>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70" name="Oval 147"/>
          <p:cNvSpPr>
            <a:spLocks noChangeArrowheads="1"/>
          </p:cNvSpPr>
          <p:nvPr/>
        </p:nvSpPr>
        <p:spPr bwMode="auto">
          <a:xfrm>
            <a:off x="6378575" y="4095750"/>
            <a:ext cx="214313" cy="214313"/>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71" name="Oval 148"/>
          <p:cNvSpPr>
            <a:spLocks noChangeArrowheads="1"/>
          </p:cNvSpPr>
          <p:nvPr/>
        </p:nvSpPr>
        <p:spPr bwMode="auto">
          <a:xfrm>
            <a:off x="6378575" y="4535488"/>
            <a:ext cx="214313" cy="214312"/>
          </a:xfrm>
          <a:prstGeom prst="ellipse">
            <a:avLst/>
          </a:prstGeom>
          <a:solidFill>
            <a:srgbClr val="FF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72" name="Oval 149"/>
          <p:cNvSpPr>
            <a:spLocks noChangeArrowheads="1"/>
          </p:cNvSpPr>
          <p:nvPr/>
        </p:nvSpPr>
        <p:spPr bwMode="auto">
          <a:xfrm>
            <a:off x="6378575" y="4954588"/>
            <a:ext cx="214313" cy="214312"/>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73" name="Oval 150"/>
          <p:cNvSpPr>
            <a:spLocks noChangeArrowheads="1"/>
          </p:cNvSpPr>
          <p:nvPr/>
        </p:nvSpPr>
        <p:spPr bwMode="auto">
          <a:xfrm>
            <a:off x="6378575" y="5419725"/>
            <a:ext cx="214313" cy="214313"/>
          </a:xfrm>
          <a:prstGeom prst="ellipse">
            <a:avLst/>
          </a:prstGeom>
          <a:solidFill>
            <a:srgbClr val="CC0000"/>
          </a:solidFill>
          <a:ln w="9525">
            <a:solidFill>
              <a:schemeClr val="tx1"/>
            </a:solidFill>
            <a:round/>
            <a:headEnd/>
            <a:tailEnd/>
          </a:ln>
        </p:spPr>
        <p:txBody>
          <a:bodyPr wrap="none" anchor="ctr"/>
          <a:lstStyle/>
          <a:p>
            <a:pPr eaLnBrk="0" hangingPunct="0"/>
            <a:endParaRPr lang="en-US">
              <a:latin typeface="Times" charset="0"/>
            </a:endParaRPr>
          </a:p>
        </p:txBody>
      </p:sp>
      <p:sp>
        <p:nvSpPr>
          <p:cNvPr id="110674" name="Oval 150"/>
          <p:cNvSpPr>
            <a:spLocks noChangeArrowheads="1"/>
          </p:cNvSpPr>
          <p:nvPr/>
        </p:nvSpPr>
        <p:spPr bwMode="auto">
          <a:xfrm>
            <a:off x="6376988" y="5815013"/>
            <a:ext cx="214312" cy="214312"/>
          </a:xfrm>
          <a:prstGeom prst="ellipse">
            <a:avLst/>
          </a:prstGeom>
          <a:solidFill>
            <a:srgbClr val="CC0000"/>
          </a:solidFill>
          <a:ln w="9525">
            <a:solidFill>
              <a:schemeClr val="tx1"/>
            </a:solidFill>
            <a:round/>
            <a:headEnd/>
            <a:tailEnd/>
          </a:ln>
        </p:spPr>
        <p:txBody>
          <a:bodyPr wrap="none" anchor="ctr"/>
          <a:lstStyle/>
          <a:p>
            <a:pPr eaLnBrk="0" hangingPunct="0"/>
            <a:endParaRPr lang="en-US">
              <a:latin typeface="Times" charset="0"/>
            </a:endParaRPr>
          </a:p>
        </p:txBody>
      </p:sp>
      <p:sp>
        <p:nvSpPr>
          <p:cNvPr id="110675" name="Rectangle 142"/>
          <p:cNvSpPr>
            <a:spLocks noChangeArrowheads="1"/>
          </p:cNvSpPr>
          <p:nvPr/>
        </p:nvSpPr>
        <p:spPr bwMode="auto">
          <a:xfrm rot="-5400000">
            <a:off x="6432550" y="1685925"/>
            <a:ext cx="1350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sz="1800">
                <a:latin typeface="Times" charset="0"/>
              </a:rPr>
              <a:t>SQL/ACID</a:t>
            </a:r>
          </a:p>
        </p:txBody>
      </p:sp>
      <p:sp>
        <p:nvSpPr>
          <p:cNvPr id="110676" name="Oval 144"/>
          <p:cNvSpPr>
            <a:spLocks noChangeArrowheads="1"/>
          </p:cNvSpPr>
          <p:nvPr/>
        </p:nvSpPr>
        <p:spPr bwMode="auto">
          <a:xfrm>
            <a:off x="7000875" y="2760663"/>
            <a:ext cx="214313" cy="214312"/>
          </a:xfrm>
          <a:prstGeom prst="ellipse">
            <a:avLst/>
          </a:prstGeom>
          <a:solidFill>
            <a:srgbClr val="CC0000"/>
          </a:solidFill>
          <a:ln w="9525">
            <a:solidFill>
              <a:schemeClr val="tx1"/>
            </a:solidFill>
            <a:round/>
            <a:headEnd/>
            <a:tailEnd/>
          </a:ln>
        </p:spPr>
        <p:txBody>
          <a:bodyPr wrap="none" anchor="ctr"/>
          <a:lstStyle/>
          <a:p>
            <a:pPr eaLnBrk="0" hangingPunct="0"/>
            <a:endParaRPr lang="en-US">
              <a:latin typeface="Times" charset="0"/>
            </a:endParaRPr>
          </a:p>
        </p:txBody>
      </p:sp>
      <p:sp>
        <p:nvSpPr>
          <p:cNvPr id="110677" name="Oval 145"/>
          <p:cNvSpPr>
            <a:spLocks noChangeArrowheads="1"/>
          </p:cNvSpPr>
          <p:nvPr/>
        </p:nvSpPr>
        <p:spPr bwMode="auto">
          <a:xfrm>
            <a:off x="7000875" y="3201988"/>
            <a:ext cx="214313" cy="214312"/>
          </a:xfrm>
          <a:prstGeom prst="ellipse">
            <a:avLst/>
          </a:prstGeom>
          <a:solidFill>
            <a:srgbClr val="CC0000"/>
          </a:solidFill>
          <a:ln w="9525">
            <a:solidFill>
              <a:schemeClr val="tx1"/>
            </a:solidFill>
            <a:round/>
            <a:headEnd/>
            <a:tailEnd/>
          </a:ln>
        </p:spPr>
        <p:txBody>
          <a:bodyPr wrap="none" anchor="ctr"/>
          <a:lstStyle/>
          <a:p>
            <a:pPr eaLnBrk="0" hangingPunct="0"/>
            <a:endParaRPr lang="en-US">
              <a:latin typeface="Times" charset="0"/>
            </a:endParaRPr>
          </a:p>
        </p:txBody>
      </p:sp>
      <p:sp>
        <p:nvSpPr>
          <p:cNvPr id="110678" name="Oval 146"/>
          <p:cNvSpPr>
            <a:spLocks noChangeArrowheads="1"/>
          </p:cNvSpPr>
          <p:nvPr/>
        </p:nvSpPr>
        <p:spPr bwMode="auto">
          <a:xfrm>
            <a:off x="7000875" y="3643313"/>
            <a:ext cx="214313" cy="214312"/>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79" name="Oval 147"/>
          <p:cNvSpPr>
            <a:spLocks noChangeArrowheads="1"/>
          </p:cNvSpPr>
          <p:nvPr/>
        </p:nvSpPr>
        <p:spPr bwMode="auto">
          <a:xfrm>
            <a:off x="7000875" y="4086225"/>
            <a:ext cx="214313" cy="214313"/>
          </a:xfrm>
          <a:prstGeom prst="ellipse">
            <a:avLst/>
          </a:prstGeom>
          <a:solidFill>
            <a:srgbClr val="00CC00"/>
          </a:solidFill>
          <a:ln w="9525">
            <a:solidFill>
              <a:schemeClr val="tx1"/>
            </a:solidFill>
            <a:round/>
            <a:headEnd/>
            <a:tailEnd/>
          </a:ln>
        </p:spPr>
        <p:txBody>
          <a:bodyPr wrap="none" anchor="ctr"/>
          <a:lstStyle/>
          <a:p>
            <a:pPr eaLnBrk="0" hangingPunct="0"/>
            <a:endParaRPr lang="en-US">
              <a:latin typeface="Times" charset="0"/>
            </a:endParaRPr>
          </a:p>
        </p:txBody>
      </p:sp>
      <p:sp>
        <p:nvSpPr>
          <p:cNvPr id="110680" name="Oval 148"/>
          <p:cNvSpPr>
            <a:spLocks noChangeArrowheads="1"/>
          </p:cNvSpPr>
          <p:nvPr/>
        </p:nvSpPr>
        <p:spPr bwMode="auto">
          <a:xfrm>
            <a:off x="7000875" y="4525963"/>
            <a:ext cx="214313" cy="214312"/>
          </a:xfrm>
          <a:prstGeom prst="ellipse">
            <a:avLst/>
          </a:prstGeom>
          <a:solidFill>
            <a:srgbClr val="CC0000"/>
          </a:solidFill>
          <a:ln w="9525">
            <a:solidFill>
              <a:schemeClr val="tx1"/>
            </a:solidFill>
            <a:round/>
            <a:headEnd/>
            <a:tailEnd/>
          </a:ln>
        </p:spPr>
        <p:txBody>
          <a:bodyPr wrap="none" anchor="ctr"/>
          <a:lstStyle/>
          <a:p>
            <a:pPr eaLnBrk="0" hangingPunct="0"/>
            <a:endParaRPr lang="en-US">
              <a:latin typeface="Times" charset="0"/>
            </a:endParaRPr>
          </a:p>
        </p:txBody>
      </p:sp>
      <p:sp>
        <p:nvSpPr>
          <p:cNvPr id="110681" name="Oval 149"/>
          <p:cNvSpPr>
            <a:spLocks noChangeArrowheads="1"/>
          </p:cNvSpPr>
          <p:nvPr/>
        </p:nvSpPr>
        <p:spPr bwMode="auto">
          <a:xfrm>
            <a:off x="7000875" y="4945063"/>
            <a:ext cx="214313" cy="214312"/>
          </a:xfrm>
          <a:prstGeom prst="ellipse">
            <a:avLst/>
          </a:prstGeom>
          <a:solidFill>
            <a:srgbClr val="CC0000"/>
          </a:solidFill>
          <a:ln w="9525">
            <a:solidFill>
              <a:schemeClr val="tx1"/>
            </a:solidFill>
            <a:round/>
            <a:headEnd/>
            <a:tailEnd/>
          </a:ln>
        </p:spPr>
        <p:txBody>
          <a:bodyPr wrap="none" anchor="ctr"/>
          <a:lstStyle/>
          <a:p>
            <a:pPr eaLnBrk="0" hangingPunct="0"/>
            <a:endParaRPr lang="en-US">
              <a:latin typeface="Times" charset="0"/>
            </a:endParaRPr>
          </a:p>
        </p:txBody>
      </p:sp>
      <p:sp>
        <p:nvSpPr>
          <p:cNvPr id="110682" name="Oval 150"/>
          <p:cNvSpPr>
            <a:spLocks noChangeArrowheads="1"/>
          </p:cNvSpPr>
          <p:nvPr/>
        </p:nvSpPr>
        <p:spPr bwMode="auto">
          <a:xfrm>
            <a:off x="7000875" y="5410200"/>
            <a:ext cx="214313" cy="214313"/>
          </a:xfrm>
          <a:prstGeom prst="ellipse">
            <a:avLst/>
          </a:prstGeom>
          <a:solidFill>
            <a:srgbClr val="CC0000"/>
          </a:solidFill>
          <a:ln w="9525">
            <a:solidFill>
              <a:schemeClr val="tx1"/>
            </a:solidFill>
            <a:round/>
            <a:headEnd/>
            <a:tailEnd/>
          </a:ln>
        </p:spPr>
        <p:txBody>
          <a:bodyPr wrap="none" anchor="ctr"/>
          <a:lstStyle/>
          <a:p>
            <a:pPr eaLnBrk="0" hangingPunct="0"/>
            <a:endParaRPr lang="en-US">
              <a:latin typeface="Times" charset="0"/>
            </a:endParaRPr>
          </a:p>
        </p:txBody>
      </p:sp>
      <p:sp>
        <p:nvSpPr>
          <p:cNvPr id="110683" name="Oval 150"/>
          <p:cNvSpPr>
            <a:spLocks noChangeArrowheads="1"/>
          </p:cNvSpPr>
          <p:nvPr/>
        </p:nvSpPr>
        <p:spPr bwMode="auto">
          <a:xfrm>
            <a:off x="6999288" y="5805488"/>
            <a:ext cx="214312" cy="214312"/>
          </a:xfrm>
          <a:prstGeom prst="ellipse">
            <a:avLst/>
          </a:prstGeom>
          <a:solidFill>
            <a:srgbClr val="CC0000"/>
          </a:solidFill>
          <a:ln w="9525">
            <a:solidFill>
              <a:schemeClr val="tx1"/>
            </a:solidFill>
            <a:round/>
            <a:headEnd/>
            <a:tailEnd/>
          </a:ln>
        </p:spPr>
        <p:txBody>
          <a:bodyPr wrap="none" anchor="ctr"/>
          <a:lstStyle/>
          <a:p>
            <a:pPr eaLnBrk="0" hangingPunct="0"/>
            <a:endParaRPr lang="en-US">
              <a:latin typeface="Times" charset="0"/>
            </a:endParaRPr>
          </a:p>
        </p:txBody>
      </p:sp>
      <p:sp>
        <p:nvSpPr>
          <p:cNvPr id="110684" name="Line 143"/>
          <p:cNvSpPr>
            <a:spLocks noChangeShapeType="1"/>
          </p:cNvSpPr>
          <p:nvPr/>
        </p:nvSpPr>
        <p:spPr bwMode="auto">
          <a:xfrm flipH="1">
            <a:off x="7494588" y="1371600"/>
            <a:ext cx="11112" cy="4906963"/>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85" name="Slide Number Placeholder 92"/>
          <p:cNvSpPr txBox="1">
            <a:spLocks noGrp="1"/>
          </p:cNvSpPr>
          <p:nvPr/>
        </p:nvSpPr>
        <p:spPr bwMode="auto">
          <a:xfrm>
            <a:off x="70866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600C241B-0D84-7F4A-8C44-44286B82745C}" type="slidenum">
              <a:rPr lang="en-US" sz="1200">
                <a:solidFill>
                  <a:schemeClr val="bg1"/>
                </a:solidFill>
                <a:latin typeface="Times" charset="0"/>
              </a:rPr>
              <a:pPr algn="r"/>
              <a:t>107</a:t>
            </a:fld>
            <a:endParaRPr lang="en-US" sz="1200">
              <a:solidFill>
                <a:schemeClr val="bg1"/>
              </a:solidFill>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5"/>
          <p:cNvSpPr>
            <a:spLocks noGrp="1"/>
          </p:cNvSpPr>
          <p:nvPr>
            <p:ph type="title" idx="4294967295"/>
          </p:nvPr>
        </p:nvSpPr>
        <p:spPr>
          <a:xfrm>
            <a:off x="685800" y="4800600"/>
            <a:ext cx="7772400" cy="1362075"/>
          </a:xfrm>
        </p:spPr>
        <p:txBody>
          <a:bodyPr anchor="t"/>
          <a:lstStyle/>
          <a:p>
            <a:pPr algn="r" eaLnBrk="1" hangingPunct="1"/>
            <a:r>
              <a:rPr lang="en-US" sz="4000">
                <a:latin typeface="Arial" charset="0"/>
              </a:rPr>
              <a:t>QUESTIONS?</a:t>
            </a:r>
          </a:p>
        </p:txBody>
      </p:sp>
      <p:sp>
        <p:nvSpPr>
          <p:cNvPr id="111619" name="Slide Number Placeholder 7"/>
          <p:cNvSpPr txBox="1">
            <a:spLocks noGrp="1"/>
          </p:cNvSpPr>
          <p:nvPr/>
        </p:nvSpPr>
        <p:spPr bwMode="auto">
          <a:xfrm>
            <a:off x="70866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150225D7-C4BB-3C40-A7C0-CE52F46DCBB4}" type="slidenum">
              <a:rPr lang="en-US" sz="1200">
                <a:solidFill>
                  <a:schemeClr val="bg1"/>
                </a:solidFill>
                <a:latin typeface="Times" charset="0"/>
              </a:rPr>
              <a:pPr algn="r"/>
              <a:t>108</a:t>
            </a:fld>
            <a:endParaRPr lang="en-US" sz="1200">
              <a:solidFill>
                <a:schemeClr val="bg1"/>
              </a:solidFill>
              <a:latin typeface="Times" charset="0"/>
            </a:endParaRPr>
          </a:p>
        </p:txBody>
      </p:sp>
      <p:sp>
        <p:nvSpPr>
          <p:cNvPr id="111620" name="AutoShape 4"/>
          <p:cNvSpPr>
            <a:spLocks noChangeArrowheads="1"/>
          </p:cNvSpPr>
          <p:nvPr/>
        </p:nvSpPr>
        <p:spPr bwMode="auto">
          <a:xfrm>
            <a:off x="838200" y="1143000"/>
            <a:ext cx="5867400" cy="2667000"/>
          </a:xfrm>
          <a:prstGeom prst="cloudCallout">
            <a:avLst>
              <a:gd name="adj1" fmla="val 53653"/>
              <a:gd name="adj2" fmla="val 79583"/>
            </a:avLst>
          </a:prstGeom>
          <a:solidFill>
            <a:srgbClr val="9900CC"/>
          </a:solidFill>
          <a:ln w="9525">
            <a:solidFill>
              <a:schemeClr val="tx1"/>
            </a:solidFill>
            <a:round/>
            <a:headEnd/>
            <a:tailEnd/>
          </a:ln>
        </p:spPr>
        <p:txBody>
          <a:bodyP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752600" y="2362200"/>
            <a:ext cx="5867400" cy="1981200"/>
          </a:xfrm>
          <a:prstGeom prst="rect">
            <a:avLst/>
          </a:prstGeom>
          <a:solidFill>
            <a:schemeClr val="accent3">
              <a:lumMod val="65000"/>
            </a:schemeClr>
          </a:solidFill>
          <a:ln w="9525" algn="ctr">
            <a:solidFill>
              <a:schemeClr val="bg2"/>
            </a:solidFill>
            <a:miter lim="800000"/>
            <a:headEnd/>
            <a:tailEnd/>
          </a:ln>
        </p:spPr>
        <p:txBody>
          <a:bodyPr anchor="ctr">
            <a:spAutoFit/>
          </a:bodyPr>
          <a:lstStyle/>
          <a:p>
            <a:pPr>
              <a:defRPr/>
            </a:pPr>
            <a:endParaRPr lang="en-US">
              <a:latin typeface="Arial" pitchFamily="34" charset="0"/>
              <a:ea typeface="+mn-ea"/>
            </a:endParaRPr>
          </a:p>
        </p:txBody>
      </p:sp>
      <p:sp>
        <p:nvSpPr>
          <p:cNvPr id="13315" name="Rectangle 2"/>
          <p:cNvSpPr>
            <a:spLocks noGrp="1" noChangeArrowheads="1"/>
          </p:cNvSpPr>
          <p:nvPr>
            <p:ph type="title" idx="4294967295"/>
          </p:nvPr>
        </p:nvSpPr>
        <p:spPr>
          <a:xfrm>
            <a:off x="838200" y="76200"/>
            <a:ext cx="8229600" cy="1143000"/>
          </a:xfrm>
        </p:spPr>
        <p:txBody>
          <a:bodyPr/>
          <a:lstStyle/>
          <a:p>
            <a:pPr eaLnBrk="1" hangingPunct="1"/>
            <a:r>
              <a:rPr lang="en-US" sz="4000">
                <a:solidFill>
                  <a:srgbClr val="7030A0"/>
                </a:solidFill>
                <a:latin typeface="Arial" charset="0"/>
              </a:rPr>
              <a:t>Yahoo! Cloud Stack</a:t>
            </a:r>
          </a:p>
        </p:txBody>
      </p:sp>
      <p:sp>
        <p:nvSpPr>
          <p:cNvPr id="52" name="Rectangle 51"/>
          <p:cNvSpPr/>
          <p:nvPr/>
        </p:nvSpPr>
        <p:spPr bwMode="auto">
          <a:xfrm rot="16200000">
            <a:off x="-1519579" y="3521420"/>
            <a:ext cx="4724393" cy="577159"/>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1800" b="1">
                <a:solidFill>
                  <a:srgbClr val="FFFFFF"/>
                </a:solidFill>
                <a:latin typeface="Calibri" pitchFamily="-109" charset="0"/>
                <a:cs typeface="Arial" charset="0"/>
              </a:rPr>
              <a:t>Provisioning  (Self-serve)</a:t>
            </a:r>
          </a:p>
        </p:txBody>
      </p:sp>
      <p:sp>
        <p:nvSpPr>
          <p:cNvPr id="13319" name="TextBox 30"/>
          <p:cNvSpPr txBox="1">
            <a:spLocks noChangeArrowheads="1"/>
          </p:cNvSpPr>
          <p:nvPr/>
        </p:nvSpPr>
        <p:spPr bwMode="auto">
          <a:xfrm>
            <a:off x="681038" y="1771650"/>
            <a:ext cx="7010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b="1" i="1">
                <a:latin typeface="Calibri" charset="0"/>
                <a:cs typeface="Arial" charset="0"/>
              </a:rPr>
              <a:t>Horizontal</a:t>
            </a:r>
            <a:r>
              <a:rPr lang="en-US" b="1">
                <a:latin typeface="Calibri" charset="0"/>
                <a:cs typeface="Arial" charset="0"/>
              </a:rPr>
              <a:t> Cloud Services</a:t>
            </a:r>
          </a:p>
        </p:txBody>
      </p:sp>
      <p:sp>
        <p:nvSpPr>
          <p:cNvPr id="69" name="Rectangle 68"/>
          <p:cNvSpPr>
            <a:spLocks noChangeArrowheads="1"/>
          </p:cNvSpPr>
          <p:nvPr/>
        </p:nvSpPr>
        <p:spPr bwMode="auto">
          <a:xfrm>
            <a:off x="1828800" y="1466850"/>
            <a:ext cx="5715000" cy="838200"/>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a:defRPr/>
            </a:pPr>
            <a:endParaRPr lang="en-US" sz="1200">
              <a:solidFill>
                <a:srgbClr val="7030A0"/>
              </a:solidFill>
              <a:latin typeface="Calibri" pitchFamily="-109" charset="0"/>
              <a:ea typeface="ＭＳ Ｐゴシック" pitchFamily="1" charset="-128"/>
              <a:cs typeface="Arial" charset="0"/>
            </a:endParaRPr>
          </a:p>
        </p:txBody>
      </p:sp>
      <p:sp>
        <p:nvSpPr>
          <p:cNvPr id="81" name="Rectangle 80"/>
          <p:cNvSpPr/>
          <p:nvPr/>
        </p:nvSpPr>
        <p:spPr bwMode="auto">
          <a:xfrm>
            <a:off x="6075363" y="1809750"/>
            <a:ext cx="1239837" cy="3651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sz="1400" b="1">
                <a:solidFill>
                  <a:srgbClr val="FFFFFF"/>
                </a:solidFill>
                <a:latin typeface="Calibri" charset="0"/>
                <a:ea typeface="ＭＳ Ｐゴシック" charset="0"/>
                <a:cs typeface="Arial" charset="0"/>
              </a:rPr>
              <a:t>…</a:t>
            </a:r>
          </a:p>
        </p:txBody>
      </p:sp>
      <p:sp>
        <p:nvSpPr>
          <p:cNvPr id="89" name="Rectangle 88"/>
          <p:cNvSpPr/>
          <p:nvPr/>
        </p:nvSpPr>
        <p:spPr bwMode="auto">
          <a:xfrm>
            <a:off x="1965325" y="1809750"/>
            <a:ext cx="1331913" cy="3651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400" b="1">
                <a:solidFill>
                  <a:srgbClr val="FFFFFF"/>
                </a:solidFill>
                <a:latin typeface="Calibri" pitchFamily="-109" charset="0"/>
                <a:cs typeface="Arial" charset="0"/>
              </a:rPr>
              <a:t>YCS</a:t>
            </a:r>
          </a:p>
        </p:txBody>
      </p:sp>
      <p:sp>
        <p:nvSpPr>
          <p:cNvPr id="86" name="Rectangle 85"/>
          <p:cNvSpPr/>
          <p:nvPr/>
        </p:nvSpPr>
        <p:spPr bwMode="auto">
          <a:xfrm>
            <a:off x="3433763" y="1809750"/>
            <a:ext cx="1136650" cy="3651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400" b="1" dirty="0">
                <a:solidFill>
                  <a:srgbClr val="FFFFFF"/>
                </a:solidFill>
                <a:latin typeface="Calibri" pitchFamily="-109" charset="0"/>
                <a:cs typeface="Arial" charset="0"/>
              </a:rPr>
              <a:t>YCPI </a:t>
            </a:r>
          </a:p>
        </p:txBody>
      </p:sp>
      <p:sp>
        <p:nvSpPr>
          <p:cNvPr id="94" name="Rectangle 93"/>
          <p:cNvSpPr/>
          <p:nvPr/>
        </p:nvSpPr>
        <p:spPr bwMode="auto">
          <a:xfrm>
            <a:off x="4702175" y="1809750"/>
            <a:ext cx="1254125" cy="3651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200" b="1">
                <a:solidFill>
                  <a:srgbClr val="FFFFFF"/>
                </a:solidFill>
                <a:latin typeface="Gotham-Medium" pitchFamily="2" charset="0"/>
                <a:ea typeface="MS PGothic" pitchFamily="34" charset="-128"/>
              </a:rPr>
              <a:t>Brooklyn</a:t>
            </a:r>
            <a:endParaRPr lang="en-US" sz="1400">
              <a:solidFill>
                <a:srgbClr val="FFFFFF"/>
              </a:solidFill>
              <a:latin typeface="Calibri" pitchFamily="34" charset="0"/>
              <a:ea typeface="MS PGothic" pitchFamily="34" charset="-128"/>
              <a:cs typeface="Arial" pitchFamily="34" charset="0"/>
            </a:endParaRPr>
          </a:p>
        </p:txBody>
      </p:sp>
      <p:sp>
        <p:nvSpPr>
          <p:cNvPr id="13325" name="TextBox 25"/>
          <p:cNvSpPr txBox="1">
            <a:spLocks noChangeArrowheads="1"/>
          </p:cNvSpPr>
          <p:nvPr/>
        </p:nvSpPr>
        <p:spPr bwMode="auto">
          <a:xfrm>
            <a:off x="4192588" y="1447800"/>
            <a:ext cx="7540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2000" b="1">
                <a:solidFill>
                  <a:srgbClr val="4A452A"/>
                </a:solidFill>
                <a:latin typeface="Calibri" charset="0"/>
                <a:cs typeface="Arial" charset="0"/>
              </a:rPr>
              <a:t>EDGE</a:t>
            </a:r>
          </a:p>
        </p:txBody>
      </p:sp>
      <p:sp>
        <p:nvSpPr>
          <p:cNvPr id="30" name="Rectangle 29"/>
          <p:cNvSpPr/>
          <p:nvPr/>
        </p:nvSpPr>
        <p:spPr bwMode="auto">
          <a:xfrm rot="16200000">
            <a:off x="-877544" y="3521421"/>
            <a:ext cx="4724401" cy="577159"/>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1800" b="1">
                <a:solidFill>
                  <a:srgbClr val="FFFFFF"/>
                </a:solidFill>
                <a:latin typeface="Calibri" pitchFamily="34" charset="0"/>
                <a:ea typeface="MS PGothic" pitchFamily="34" charset="-128"/>
                <a:cs typeface="Arial" pitchFamily="34" charset="0"/>
              </a:rPr>
              <a:t>Monitoring/Metering/Security</a:t>
            </a:r>
          </a:p>
        </p:txBody>
      </p:sp>
      <p:sp>
        <p:nvSpPr>
          <p:cNvPr id="13329" name="TextBox 30"/>
          <p:cNvSpPr txBox="1">
            <a:spLocks noChangeArrowheads="1"/>
          </p:cNvSpPr>
          <p:nvPr/>
        </p:nvSpPr>
        <p:spPr bwMode="auto">
          <a:xfrm>
            <a:off x="685800" y="5638800"/>
            <a:ext cx="7010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b="1" i="1">
                <a:latin typeface="Calibri" charset="0"/>
                <a:cs typeface="Arial" charset="0"/>
              </a:rPr>
              <a:t>Horizontal</a:t>
            </a:r>
            <a:r>
              <a:rPr lang="en-US" b="1">
                <a:latin typeface="Calibri" charset="0"/>
                <a:cs typeface="Arial" charset="0"/>
              </a:rPr>
              <a:t> Cloud Services</a:t>
            </a:r>
          </a:p>
        </p:txBody>
      </p:sp>
      <p:sp>
        <p:nvSpPr>
          <p:cNvPr id="61" name="Rectangle 60"/>
          <p:cNvSpPr>
            <a:spLocks noChangeArrowheads="1"/>
          </p:cNvSpPr>
          <p:nvPr/>
        </p:nvSpPr>
        <p:spPr bwMode="auto">
          <a:xfrm>
            <a:off x="1833563" y="5334000"/>
            <a:ext cx="5715000" cy="838200"/>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a:defRPr/>
            </a:pPr>
            <a:endParaRPr lang="en-US" sz="1200">
              <a:solidFill>
                <a:srgbClr val="7030A0"/>
              </a:solidFill>
              <a:latin typeface="Calibri" pitchFamily="-109" charset="0"/>
              <a:ea typeface="ＭＳ Ｐゴシック" pitchFamily="1" charset="-128"/>
              <a:cs typeface="Arial" charset="0"/>
            </a:endParaRPr>
          </a:p>
        </p:txBody>
      </p:sp>
      <p:sp>
        <p:nvSpPr>
          <p:cNvPr id="62" name="Rectangle 61"/>
          <p:cNvSpPr/>
          <p:nvPr/>
        </p:nvSpPr>
        <p:spPr bwMode="auto">
          <a:xfrm>
            <a:off x="3429000" y="5715000"/>
            <a:ext cx="1143000" cy="3651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sz="1400" b="1">
                <a:solidFill>
                  <a:srgbClr val="FFFFFF"/>
                </a:solidFill>
                <a:latin typeface="Calibri" charset="0"/>
                <a:ea typeface="ＭＳ Ｐゴシック" charset="0"/>
                <a:cs typeface="Arial" charset="0"/>
              </a:rPr>
              <a:t>…</a:t>
            </a:r>
          </a:p>
        </p:txBody>
      </p:sp>
      <p:sp>
        <p:nvSpPr>
          <p:cNvPr id="63" name="Rectangle 62"/>
          <p:cNvSpPr/>
          <p:nvPr/>
        </p:nvSpPr>
        <p:spPr bwMode="auto">
          <a:xfrm>
            <a:off x="1965325" y="5715000"/>
            <a:ext cx="1331913" cy="3651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400" b="1" dirty="0" err="1">
                <a:solidFill>
                  <a:srgbClr val="FFFFFF"/>
                </a:solidFill>
                <a:latin typeface="Calibri" pitchFamily="-109" charset="0"/>
                <a:cs typeface="Arial" charset="0"/>
              </a:rPr>
              <a:t>Hadoop</a:t>
            </a:r>
            <a:endParaRPr lang="en-US" sz="1400" b="1" dirty="0">
              <a:solidFill>
                <a:srgbClr val="FFFFFF"/>
              </a:solidFill>
              <a:latin typeface="Calibri" pitchFamily="-109" charset="0"/>
              <a:cs typeface="Arial" charset="0"/>
            </a:endParaRPr>
          </a:p>
        </p:txBody>
      </p:sp>
      <p:sp>
        <p:nvSpPr>
          <p:cNvPr id="13333" name="TextBox 65"/>
          <p:cNvSpPr txBox="1">
            <a:spLocks noChangeArrowheads="1"/>
          </p:cNvSpPr>
          <p:nvPr/>
        </p:nvSpPr>
        <p:spPr bwMode="auto">
          <a:xfrm>
            <a:off x="3657600" y="5314950"/>
            <a:ext cx="1936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2000" b="1">
                <a:solidFill>
                  <a:srgbClr val="4A452A"/>
                </a:solidFill>
                <a:latin typeface="Calibri" charset="0"/>
                <a:cs typeface="Arial" charset="0"/>
              </a:rPr>
              <a:t>BATCH STORAGE</a:t>
            </a:r>
          </a:p>
        </p:txBody>
      </p:sp>
      <p:sp>
        <p:nvSpPr>
          <p:cNvPr id="13334" name="TextBox 30"/>
          <p:cNvSpPr txBox="1">
            <a:spLocks noChangeArrowheads="1"/>
          </p:cNvSpPr>
          <p:nvPr/>
        </p:nvSpPr>
        <p:spPr bwMode="auto">
          <a:xfrm>
            <a:off x="685800" y="4724400"/>
            <a:ext cx="7010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b="1" i="1">
                <a:latin typeface="Calibri" charset="0"/>
                <a:cs typeface="Arial" charset="0"/>
              </a:rPr>
              <a:t>Horizontal</a:t>
            </a:r>
            <a:r>
              <a:rPr lang="en-US" b="1">
                <a:latin typeface="Calibri" charset="0"/>
                <a:cs typeface="Arial" charset="0"/>
              </a:rPr>
              <a:t> Cloud Services</a:t>
            </a:r>
          </a:p>
        </p:txBody>
      </p:sp>
      <p:sp>
        <p:nvSpPr>
          <p:cNvPr id="68" name="Rectangle 67"/>
          <p:cNvSpPr>
            <a:spLocks noChangeArrowheads="1"/>
          </p:cNvSpPr>
          <p:nvPr/>
        </p:nvSpPr>
        <p:spPr bwMode="auto">
          <a:xfrm>
            <a:off x="1833563" y="4419600"/>
            <a:ext cx="5715000" cy="838200"/>
          </a:xfrm>
          <a:prstGeom prst="rect">
            <a:avLst/>
          </a:prstGeom>
          <a:gradFill rotWithShape="1">
            <a:gsLst>
              <a:gs pos="0">
                <a:srgbClr val="A3C4FF"/>
              </a:gs>
              <a:gs pos="35001">
                <a:srgbClr val="BFD5FF"/>
              </a:gs>
              <a:gs pos="100000">
                <a:srgbClr val="E5EEFF"/>
              </a:gs>
            </a:gsLst>
            <a:lin ang="16200000" scaled="1"/>
          </a:gradFill>
          <a:ln w="12700">
            <a:solidFill>
              <a:srgbClr val="4A7EBB"/>
            </a:solidFill>
            <a:miter lim="800000"/>
            <a:headEnd/>
            <a:tailEnd/>
          </a:ln>
          <a:effectLst>
            <a:outerShdw blurRad="63500" dist="20000" dir="5400000" rotWithShape="0">
              <a:srgbClr val="000000">
                <a:alpha val="37999"/>
              </a:srgbClr>
            </a:outerShdw>
          </a:effectLst>
        </p:spPr>
        <p:txBody>
          <a:bodyPr anchor="ctr"/>
          <a:lstStyle/>
          <a:p>
            <a:pPr algn="ctr">
              <a:defRPr/>
            </a:pPr>
            <a:endParaRPr lang="en-US" sz="1200">
              <a:solidFill>
                <a:srgbClr val="7030A0"/>
              </a:solidFill>
              <a:latin typeface="Calibri" pitchFamily="-109" charset="0"/>
              <a:ea typeface="ＭＳ Ｐゴシック" pitchFamily="1" charset="-128"/>
              <a:cs typeface="Arial" charset="0"/>
            </a:endParaRPr>
          </a:p>
        </p:txBody>
      </p:sp>
      <p:sp>
        <p:nvSpPr>
          <p:cNvPr id="70" name="Rectangle 69"/>
          <p:cNvSpPr/>
          <p:nvPr/>
        </p:nvSpPr>
        <p:spPr bwMode="auto">
          <a:xfrm>
            <a:off x="4652963" y="4800600"/>
            <a:ext cx="1239837" cy="3651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sz="1400" b="1">
                <a:solidFill>
                  <a:srgbClr val="FFFFFF"/>
                </a:solidFill>
                <a:latin typeface="Calibri" charset="0"/>
                <a:ea typeface="ＭＳ Ｐゴシック" charset="0"/>
                <a:cs typeface="Arial" charset="0"/>
              </a:rPr>
              <a:t>…</a:t>
            </a:r>
          </a:p>
        </p:txBody>
      </p:sp>
      <p:sp>
        <p:nvSpPr>
          <p:cNvPr id="71" name="Rectangle 70"/>
          <p:cNvSpPr/>
          <p:nvPr/>
        </p:nvSpPr>
        <p:spPr bwMode="auto">
          <a:xfrm>
            <a:off x="1965325" y="4800600"/>
            <a:ext cx="1335088" cy="3651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400" b="1" dirty="0">
                <a:solidFill>
                  <a:srgbClr val="FFFFFF"/>
                </a:solidFill>
                <a:latin typeface="Calibri" pitchFamily="-109" charset="0"/>
                <a:cs typeface="Arial" charset="0"/>
              </a:rPr>
              <a:t>PNUTS/Sherpa</a:t>
            </a:r>
          </a:p>
        </p:txBody>
      </p:sp>
      <p:sp>
        <p:nvSpPr>
          <p:cNvPr id="72" name="Rectangle 71"/>
          <p:cNvSpPr/>
          <p:nvPr/>
        </p:nvSpPr>
        <p:spPr bwMode="auto">
          <a:xfrm>
            <a:off x="3408363" y="4800600"/>
            <a:ext cx="1136650" cy="3651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400" b="1" dirty="0" err="1">
                <a:solidFill>
                  <a:srgbClr val="FFFFFF"/>
                </a:solidFill>
                <a:latin typeface="Calibri" pitchFamily="-109" charset="0"/>
                <a:cs typeface="Arial" charset="0"/>
              </a:rPr>
              <a:t>MOBStor</a:t>
            </a:r>
            <a:endParaRPr lang="en-US" sz="1400" b="1" dirty="0">
              <a:solidFill>
                <a:srgbClr val="FFFFFF"/>
              </a:solidFill>
              <a:latin typeface="Calibri" pitchFamily="-109" charset="0"/>
              <a:cs typeface="Arial" charset="0"/>
            </a:endParaRPr>
          </a:p>
        </p:txBody>
      </p:sp>
      <p:sp>
        <p:nvSpPr>
          <p:cNvPr id="13339" name="TextBox 73"/>
          <p:cNvSpPr txBox="1">
            <a:spLocks noChangeArrowheads="1"/>
          </p:cNvSpPr>
          <p:nvPr/>
        </p:nvSpPr>
        <p:spPr bwMode="auto">
          <a:xfrm>
            <a:off x="3352800" y="4400550"/>
            <a:ext cx="2755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2000" b="1">
                <a:solidFill>
                  <a:srgbClr val="4A452A"/>
                </a:solidFill>
                <a:latin typeface="Calibri" charset="0"/>
                <a:cs typeface="Arial" charset="0"/>
              </a:rPr>
              <a:t>OPERATIONAL STORAGE</a:t>
            </a:r>
          </a:p>
        </p:txBody>
      </p:sp>
      <p:sp>
        <p:nvSpPr>
          <p:cNvPr id="13340" name="TextBox 30"/>
          <p:cNvSpPr txBox="1">
            <a:spLocks noChangeArrowheads="1"/>
          </p:cNvSpPr>
          <p:nvPr/>
        </p:nvSpPr>
        <p:spPr bwMode="auto">
          <a:xfrm>
            <a:off x="685800" y="3733800"/>
            <a:ext cx="7010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b="1" i="1">
                <a:latin typeface="Calibri" charset="0"/>
                <a:cs typeface="Arial" charset="0"/>
              </a:rPr>
              <a:t>Horizontal</a:t>
            </a:r>
            <a:r>
              <a:rPr lang="en-US" b="1">
                <a:latin typeface="Calibri" charset="0"/>
                <a:cs typeface="Arial" charset="0"/>
              </a:rPr>
              <a:t> Cloud Services</a:t>
            </a:r>
          </a:p>
        </p:txBody>
      </p:sp>
      <p:sp>
        <p:nvSpPr>
          <p:cNvPr id="76" name="Rectangle 75"/>
          <p:cNvSpPr>
            <a:spLocks noChangeArrowheads="1"/>
          </p:cNvSpPr>
          <p:nvPr/>
        </p:nvSpPr>
        <p:spPr bwMode="auto">
          <a:xfrm>
            <a:off x="1833563" y="3429000"/>
            <a:ext cx="5715000" cy="838200"/>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a:defRPr/>
            </a:pPr>
            <a:endParaRPr lang="en-US" sz="1200">
              <a:solidFill>
                <a:srgbClr val="7030A0"/>
              </a:solidFill>
              <a:latin typeface="Calibri" pitchFamily="-109" charset="0"/>
              <a:ea typeface="ＭＳ Ｐゴシック" pitchFamily="1" charset="-128"/>
              <a:cs typeface="Arial" charset="0"/>
            </a:endParaRPr>
          </a:p>
        </p:txBody>
      </p:sp>
      <p:sp>
        <p:nvSpPr>
          <p:cNvPr id="78" name="Rectangle 77"/>
          <p:cNvSpPr/>
          <p:nvPr/>
        </p:nvSpPr>
        <p:spPr bwMode="auto">
          <a:xfrm>
            <a:off x="1965325" y="3810000"/>
            <a:ext cx="1331913" cy="3651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400" b="1">
                <a:solidFill>
                  <a:srgbClr val="FFFFFF"/>
                </a:solidFill>
                <a:latin typeface="Calibri" pitchFamily="34" charset="0"/>
                <a:ea typeface="MS PGothic" pitchFamily="34" charset="-128"/>
                <a:cs typeface="Arial" pitchFamily="34" charset="0"/>
              </a:rPr>
              <a:t>VM/OS</a:t>
            </a:r>
          </a:p>
        </p:txBody>
      </p:sp>
      <p:sp>
        <p:nvSpPr>
          <p:cNvPr id="79" name="Rectangle 78"/>
          <p:cNvSpPr/>
          <p:nvPr/>
        </p:nvSpPr>
        <p:spPr bwMode="auto">
          <a:xfrm>
            <a:off x="4805363" y="3810000"/>
            <a:ext cx="1136650" cy="3651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sz="1400" b="1">
                <a:solidFill>
                  <a:srgbClr val="FFFFFF"/>
                </a:solidFill>
                <a:latin typeface="Calibri" charset="0"/>
                <a:ea typeface="ＭＳ Ｐゴシック" charset="0"/>
                <a:cs typeface="Arial" charset="0"/>
              </a:rPr>
              <a:t>…</a:t>
            </a:r>
          </a:p>
        </p:txBody>
      </p:sp>
      <p:sp>
        <p:nvSpPr>
          <p:cNvPr id="13344" name="TextBox 81"/>
          <p:cNvSpPr txBox="1">
            <a:spLocks noChangeArrowheads="1"/>
          </p:cNvSpPr>
          <p:nvPr/>
        </p:nvSpPr>
        <p:spPr bwMode="auto">
          <a:xfrm>
            <a:off x="4197350" y="3409950"/>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2000" b="1">
                <a:solidFill>
                  <a:srgbClr val="4A452A"/>
                </a:solidFill>
                <a:latin typeface="Calibri" charset="0"/>
                <a:cs typeface="Arial" charset="0"/>
              </a:rPr>
              <a:t>APP</a:t>
            </a:r>
          </a:p>
        </p:txBody>
      </p:sp>
      <p:sp>
        <p:nvSpPr>
          <p:cNvPr id="13345" name="TextBox 30"/>
          <p:cNvSpPr txBox="1">
            <a:spLocks noChangeArrowheads="1"/>
          </p:cNvSpPr>
          <p:nvPr/>
        </p:nvSpPr>
        <p:spPr bwMode="auto">
          <a:xfrm>
            <a:off x="685800" y="2743200"/>
            <a:ext cx="7010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b="1" i="1">
                <a:latin typeface="Calibri" charset="0"/>
                <a:cs typeface="Arial" charset="0"/>
              </a:rPr>
              <a:t>Horizontal</a:t>
            </a:r>
            <a:r>
              <a:rPr lang="en-US" b="1">
                <a:latin typeface="Calibri" charset="0"/>
                <a:cs typeface="Arial" charset="0"/>
              </a:rPr>
              <a:t> Cloud Services</a:t>
            </a:r>
          </a:p>
        </p:txBody>
      </p:sp>
      <p:sp>
        <p:nvSpPr>
          <p:cNvPr id="84" name="Rectangle 83"/>
          <p:cNvSpPr>
            <a:spLocks noChangeArrowheads="1"/>
          </p:cNvSpPr>
          <p:nvPr/>
        </p:nvSpPr>
        <p:spPr bwMode="auto">
          <a:xfrm>
            <a:off x="1833563" y="2438400"/>
            <a:ext cx="5715000" cy="838200"/>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a:defRPr/>
            </a:pPr>
            <a:endParaRPr lang="en-US" sz="1200">
              <a:solidFill>
                <a:srgbClr val="7030A0"/>
              </a:solidFill>
              <a:latin typeface="Calibri" pitchFamily="-109" charset="0"/>
              <a:ea typeface="ＭＳ Ｐゴシック" pitchFamily="1" charset="-128"/>
              <a:cs typeface="Arial" charset="0"/>
            </a:endParaRPr>
          </a:p>
        </p:txBody>
      </p:sp>
      <p:sp>
        <p:nvSpPr>
          <p:cNvPr id="87" name="Rectangle 86"/>
          <p:cNvSpPr/>
          <p:nvPr/>
        </p:nvSpPr>
        <p:spPr bwMode="auto">
          <a:xfrm>
            <a:off x="1965325" y="2819400"/>
            <a:ext cx="1331913" cy="3651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400" b="1">
                <a:solidFill>
                  <a:srgbClr val="FFFFFF"/>
                </a:solidFill>
                <a:latin typeface="Calibri" pitchFamily="34" charset="0"/>
                <a:ea typeface="MS PGothic" pitchFamily="34" charset="-128"/>
                <a:cs typeface="Arial" pitchFamily="34" charset="0"/>
              </a:rPr>
              <a:t>VM/OS</a:t>
            </a:r>
          </a:p>
        </p:txBody>
      </p:sp>
      <p:sp>
        <p:nvSpPr>
          <p:cNvPr id="88" name="Rectangle 87"/>
          <p:cNvSpPr/>
          <p:nvPr/>
        </p:nvSpPr>
        <p:spPr bwMode="auto">
          <a:xfrm>
            <a:off x="3433763" y="2819400"/>
            <a:ext cx="1136650" cy="3651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400" b="1">
                <a:solidFill>
                  <a:srgbClr val="FFFFFF"/>
                </a:solidFill>
                <a:latin typeface="Calibri" pitchFamily="-109" charset="0"/>
                <a:cs typeface="Arial" charset="0"/>
              </a:rPr>
              <a:t>yApache</a:t>
            </a:r>
          </a:p>
        </p:txBody>
      </p:sp>
      <p:sp>
        <p:nvSpPr>
          <p:cNvPr id="13349" name="TextBox 90"/>
          <p:cNvSpPr txBox="1">
            <a:spLocks noChangeArrowheads="1"/>
          </p:cNvSpPr>
          <p:nvPr/>
        </p:nvSpPr>
        <p:spPr bwMode="auto">
          <a:xfrm>
            <a:off x="4197350" y="2419350"/>
            <a:ext cx="681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2000" b="1">
                <a:solidFill>
                  <a:srgbClr val="4A452A"/>
                </a:solidFill>
                <a:latin typeface="Calibri" charset="0"/>
                <a:cs typeface="Arial" charset="0"/>
              </a:rPr>
              <a:t>WEB</a:t>
            </a:r>
          </a:p>
        </p:txBody>
      </p:sp>
      <p:sp>
        <p:nvSpPr>
          <p:cNvPr id="93" name="Curved Left Arrow 92"/>
          <p:cNvSpPr/>
          <p:nvPr/>
        </p:nvSpPr>
        <p:spPr>
          <a:xfrm>
            <a:off x="7624763" y="2667000"/>
            <a:ext cx="990600" cy="3276600"/>
          </a:xfrm>
          <a:prstGeom prst="curvedLeftArrow">
            <a:avLst/>
          </a:prstGeom>
          <a:solidFill>
            <a:schemeClr val="accent3">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Calibri" pitchFamily="-109" charset="0"/>
              <a:cs typeface="Arial" charset="0"/>
            </a:endParaRPr>
          </a:p>
        </p:txBody>
      </p:sp>
      <p:sp>
        <p:nvSpPr>
          <p:cNvPr id="13351" name="TextBox 94"/>
          <p:cNvSpPr txBox="1">
            <a:spLocks noChangeArrowheads="1"/>
          </p:cNvSpPr>
          <p:nvPr/>
        </p:nvSpPr>
        <p:spPr bwMode="auto">
          <a:xfrm rot="-5400000">
            <a:off x="7377113" y="4003675"/>
            <a:ext cx="1654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2000" b="1">
                <a:solidFill>
                  <a:schemeClr val="tx2"/>
                </a:solidFill>
                <a:latin typeface="Calibri" charset="0"/>
                <a:cs typeface="Arial" charset="0"/>
              </a:rPr>
              <a:t>Data Highway</a:t>
            </a:r>
          </a:p>
        </p:txBody>
      </p:sp>
      <p:sp>
        <p:nvSpPr>
          <p:cNvPr id="41" name="Rectangle 40"/>
          <p:cNvSpPr/>
          <p:nvPr/>
        </p:nvSpPr>
        <p:spPr bwMode="auto">
          <a:xfrm>
            <a:off x="3403600" y="3810000"/>
            <a:ext cx="1295400" cy="3651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400" b="1" dirty="0">
                <a:solidFill>
                  <a:srgbClr val="FFFFFF"/>
                </a:solidFill>
                <a:latin typeface="Calibri" pitchFamily="-109" charset="0"/>
                <a:cs typeface="Arial" charset="0"/>
              </a:rPr>
              <a:t>Serving Grid</a:t>
            </a:r>
          </a:p>
        </p:txBody>
      </p:sp>
      <p:sp>
        <p:nvSpPr>
          <p:cNvPr id="2" name="Rectangle 86"/>
          <p:cNvSpPr/>
          <p:nvPr/>
        </p:nvSpPr>
        <p:spPr bwMode="auto">
          <a:xfrm>
            <a:off x="4729163" y="2819400"/>
            <a:ext cx="1219200" cy="3651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400" b="1">
                <a:solidFill>
                  <a:srgbClr val="FFFFFF"/>
                </a:solidFill>
                <a:latin typeface="Calibri" pitchFamily="34" charset="0"/>
                <a:ea typeface="MS PGothic" pitchFamily="34" charset="-128"/>
                <a:cs typeface="Arial" pitchFamily="34" charset="0"/>
              </a:rPr>
              <a:t>PHP</a:t>
            </a:r>
          </a:p>
        </p:txBody>
      </p:sp>
      <p:sp>
        <p:nvSpPr>
          <p:cNvPr id="3" name="Rectangle 87"/>
          <p:cNvSpPr/>
          <p:nvPr/>
        </p:nvSpPr>
        <p:spPr bwMode="auto">
          <a:xfrm>
            <a:off x="6100763" y="2819400"/>
            <a:ext cx="1219200" cy="3651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400" b="1">
                <a:solidFill>
                  <a:srgbClr val="FFFFFF"/>
                </a:solidFill>
                <a:latin typeface="Calibri" pitchFamily="34" charset="0"/>
                <a:ea typeface="MS PGothic" pitchFamily="34" charset="-128"/>
                <a:cs typeface="Arial" pitchFamily="34" charset="0"/>
              </a:rPr>
              <a:t>App Engine</a:t>
            </a:r>
          </a:p>
        </p:txBody>
      </p:sp>
      <p:sp>
        <p:nvSpPr>
          <p:cNvPr id="39" name="Oval 38"/>
          <p:cNvSpPr/>
          <p:nvPr/>
        </p:nvSpPr>
        <p:spPr>
          <a:xfrm>
            <a:off x="1752600" y="4495800"/>
            <a:ext cx="1752600" cy="914400"/>
          </a:xfrm>
          <a:prstGeom prst="ellipse">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00200" y="84138"/>
            <a:ext cx="7391400" cy="1143000"/>
          </a:xfrm>
        </p:spPr>
        <p:txBody>
          <a:bodyPr/>
          <a:lstStyle/>
          <a:p>
            <a:pPr eaLnBrk="1" hangingPunct="1"/>
            <a:r>
              <a:rPr lang="en-US" sz="3600">
                <a:latin typeface="Arial" charset="0"/>
              </a:rPr>
              <a:t>Yahoo!</a:t>
            </a:r>
            <a:r>
              <a:rPr lang="ja-JP" altLang="en-US" sz="3600">
                <a:latin typeface="Arial" charset="0"/>
              </a:rPr>
              <a:t>’</a:t>
            </a:r>
            <a:r>
              <a:rPr lang="en-US" sz="3600">
                <a:latin typeface="Arial" charset="0"/>
              </a:rPr>
              <a:t>s Cloud: </a:t>
            </a:r>
            <a:br>
              <a:rPr lang="en-US" sz="3600">
                <a:latin typeface="Arial" charset="0"/>
              </a:rPr>
            </a:br>
            <a:r>
              <a:rPr lang="en-US" sz="3600">
                <a:latin typeface="Arial" charset="0"/>
              </a:rPr>
              <a:t>Massive Scale, Geo-Footprint</a:t>
            </a:r>
          </a:p>
        </p:txBody>
      </p:sp>
      <p:sp>
        <p:nvSpPr>
          <p:cNvPr id="14339" name="Rectangle 3"/>
          <p:cNvSpPr>
            <a:spLocks noGrp="1" noChangeArrowheads="1"/>
          </p:cNvSpPr>
          <p:nvPr>
            <p:ph idx="1"/>
          </p:nvPr>
        </p:nvSpPr>
        <p:spPr>
          <a:xfrm>
            <a:off x="533400" y="1600200"/>
            <a:ext cx="8305800" cy="4724400"/>
          </a:xfrm>
        </p:spPr>
        <p:txBody>
          <a:bodyPr/>
          <a:lstStyle/>
          <a:p>
            <a:pPr eaLnBrk="1" hangingPunct="1">
              <a:lnSpc>
                <a:spcPct val="80000"/>
              </a:lnSpc>
            </a:pPr>
            <a:r>
              <a:rPr lang="en-US" sz="2800">
                <a:latin typeface="Arial" charset="0"/>
              </a:rPr>
              <a:t>Massive user base and engagement</a:t>
            </a:r>
          </a:p>
          <a:p>
            <a:pPr lvl="1" eaLnBrk="1" hangingPunct="1">
              <a:lnSpc>
                <a:spcPct val="80000"/>
              </a:lnSpc>
            </a:pPr>
            <a:r>
              <a:rPr lang="en-US" sz="2400">
                <a:latin typeface="Arial" charset="0"/>
              </a:rPr>
              <a:t>500M+ unique users per month</a:t>
            </a:r>
          </a:p>
          <a:p>
            <a:pPr lvl="1" eaLnBrk="1" hangingPunct="1">
              <a:lnSpc>
                <a:spcPct val="80000"/>
              </a:lnSpc>
            </a:pPr>
            <a:r>
              <a:rPr lang="en-US" sz="2400">
                <a:latin typeface="Arial" charset="0"/>
              </a:rPr>
              <a:t>Hundreds of petabyte of storage </a:t>
            </a:r>
          </a:p>
          <a:p>
            <a:pPr lvl="1" eaLnBrk="1" hangingPunct="1">
              <a:lnSpc>
                <a:spcPct val="80000"/>
              </a:lnSpc>
            </a:pPr>
            <a:r>
              <a:rPr lang="en-US" sz="2400">
                <a:latin typeface="Arial" charset="0"/>
              </a:rPr>
              <a:t>Hundreds of billions of objects</a:t>
            </a:r>
          </a:p>
          <a:p>
            <a:pPr lvl="1" eaLnBrk="1" hangingPunct="1">
              <a:lnSpc>
                <a:spcPct val="80000"/>
              </a:lnSpc>
            </a:pPr>
            <a:r>
              <a:rPr lang="en-US" sz="2400">
                <a:latin typeface="Arial" charset="0"/>
              </a:rPr>
              <a:t>Hundred of thousands of requests/sec</a:t>
            </a:r>
            <a:br>
              <a:rPr lang="en-US" sz="2400">
                <a:latin typeface="Arial" charset="0"/>
              </a:rPr>
            </a:br>
            <a:r>
              <a:rPr lang="en-US" sz="1600">
                <a:latin typeface="Arial" charset="0"/>
              </a:rPr>
              <a:t> </a:t>
            </a:r>
          </a:p>
          <a:p>
            <a:pPr eaLnBrk="1" hangingPunct="1">
              <a:lnSpc>
                <a:spcPct val="80000"/>
              </a:lnSpc>
            </a:pPr>
            <a:r>
              <a:rPr lang="en-US" sz="2800">
                <a:latin typeface="Arial" charset="0"/>
              </a:rPr>
              <a:t>Global</a:t>
            </a:r>
          </a:p>
          <a:p>
            <a:pPr lvl="1" eaLnBrk="1" hangingPunct="1">
              <a:lnSpc>
                <a:spcPct val="80000"/>
              </a:lnSpc>
            </a:pPr>
            <a:r>
              <a:rPr lang="en-US" sz="2400">
                <a:latin typeface="Arial" charset="0"/>
              </a:rPr>
              <a:t>Tens of globally distributed data centers</a:t>
            </a:r>
          </a:p>
          <a:p>
            <a:pPr lvl="1" eaLnBrk="1" hangingPunct="1">
              <a:lnSpc>
                <a:spcPct val="80000"/>
              </a:lnSpc>
            </a:pPr>
            <a:r>
              <a:rPr lang="en-US" sz="2400">
                <a:latin typeface="Arial" charset="0"/>
              </a:rPr>
              <a:t>Serving each region at low latencies</a:t>
            </a:r>
            <a:br>
              <a:rPr lang="en-US" sz="2400">
                <a:latin typeface="Arial" charset="0"/>
              </a:rPr>
            </a:br>
            <a:endParaRPr lang="en-US" sz="1600">
              <a:latin typeface="Arial" charset="0"/>
            </a:endParaRPr>
          </a:p>
          <a:p>
            <a:pPr eaLnBrk="1" hangingPunct="1">
              <a:lnSpc>
                <a:spcPct val="80000"/>
              </a:lnSpc>
            </a:pPr>
            <a:r>
              <a:rPr lang="en-US" sz="2800">
                <a:latin typeface="Arial" charset="0"/>
              </a:rPr>
              <a:t>Challenging Users</a:t>
            </a:r>
          </a:p>
          <a:p>
            <a:pPr lvl="1" eaLnBrk="1" hangingPunct="1">
              <a:lnSpc>
                <a:spcPct val="80000"/>
              </a:lnSpc>
            </a:pPr>
            <a:r>
              <a:rPr lang="en-US" sz="2400">
                <a:latin typeface="Arial" charset="0"/>
              </a:rPr>
              <a:t>Downtime is not an option (outages cost $millions)</a:t>
            </a:r>
          </a:p>
          <a:p>
            <a:pPr lvl="1" eaLnBrk="1" hangingPunct="1">
              <a:lnSpc>
                <a:spcPct val="80000"/>
              </a:lnSpc>
            </a:pPr>
            <a:r>
              <a:rPr lang="en-US" sz="2400">
                <a:latin typeface="Arial" charset="0"/>
              </a:rPr>
              <a:t>Very variable usage patterns</a:t>
            </a:r>
          </a:p>
          <a:p>
            <a:pPr lvl="1" eaLnBrk="1" hangingPunct="1">
              <a:lnSpc>
                <a:spcPct val="80000"/>
              </a:lnSpc>
            </a:pPr>
            <a:endParaRPr lang="en-US" sz="2400">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idx="4294967295"/>
          </p:nvPr>
        </p:nvSpPr>
        <p:spPr>
          <a:xfrm>
            <a:off x="1600200" y="76200"/>
            <a:ext cx="8305800" cy="1143000"/>
          </a:xfrm>
        </p:spPr>
        <p:txBody>
          <a:bodyPr/>
          <a:lstStyle/>
          <a:p>
            <a:pPr algn="l" eaLnBrk="1" hangingPunct="1"/>
            <a:r>
              <a:rPr lang="en-US" sz="3200">
                <a:solidFill>
                  <a:srgbClr val="7030A0"/>
                </a:solidFill>
                <a:latin typeface="Arial" charset="0"/>
              </a:rPr>
              <a:t>Horizontal Cloud Services: Use Cases</a:t>
            </a:r>
          </a:p>
        </p:txBody>
      </p:sp>
      <p:pic>
        <p:nvPicPr>
          <p:cNvPr id="15363" name="Picture 3" descr="C:\Documents and Settings\dekel\My Documents\My Pictures\yahoo_p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143000"/>
            <a:ext cx="6702425"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5867400" y="3505200"/>
            <a:ext cx="2286000" cy="914400"/>
          </a:xfrm>
          <a:prstGeom prst="ellipse">
            <a:avLst/>
          </a:prstGeom>
          <a:solidFill>
            <a:schemeClr val="accent1">
              <a:alpha val="74000"/>
            </a:schemeClr>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i="1" dirty="0">
                <a:solidFill>
                  <a:srgbClr val="C00000"/>
                </a:solidFill>
              </a:rPr>
              <a:t>Ads Optimization</a:t>
            </a:r>
          </a:p>
        </p:txBody>
      </p:sp>
      <p:sp>
        <p:nvSpPr>
          <p:cNvPr id="12" name="Oval 11"/>
          <p:cNvSpPr/>
          <p:nvPr/>
        </p:nvSpPr>
        <p:spPr>
          <a:xfrm>
            <a:off x="3124200" y="2133600"/>
            <a:ext cx="2286000" cy="914400"/>
          </a:xfrm>
          <a:prstGeom prst="ellipse">
            <a:avLst/>
          </a:prstGeom>
          <a:solidFill>
            <a:schemeClr val="accent1">
              <a:alpha val="74000"/>
            </a:schemeClr>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i="1" dirty="0">
                <a:solidFill>
                  <a:srgbClr val="C00000"/>
                </a:solidFill>
              </a:rPr>
              <a:t>Content Optimization</a:t>
            </a:r>
          </a:p>
        </p:txBody>
      </p:sp>
      <p:sp>
        <p:nvSpPr>
          <p:cNvPr id="13" name="Oval 12"/>
          <p:cNvSpPr/>
          <p:nvPr/>
        </p:nvSpPr>
        <p:spPr>
          <a:xfrm>
            <a:off x="5791200" y="2057400"/>
            <a:ext cx="2133600" cy="914400"/>
          </a:xfrm>
          <a:prstGeom prst="ellipse">
            <a:avLst/>
          </a:prstGeom>
          <a:solidFill>
            <a:schemeClr val="accent1">
              <a:alpha val="74000"/>
            </a:schemeClr>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i="1">
                <a:solidFill>
                  <a:srgbClr val="C00000"/>
                </a:solidFill>
              </a:rPr>
              <a:t>Search Index</a:t>
            </a:r>
          </a:p>
        </p:txBody>
      </p:sp>
      <p:sp>
        <p:nvSpPr>
          <p:cNvPr id="14" name="Oval 13"/>
          <p:cNvSpPr/>
          <p:nvPr/>
        </p:nvSpPr>
        <p:spPr>
          <a:xfrm>
            <a:off x="5486400" y="5105400"/>
            <a:ext cx="2286000" cy="914400"/>
          </a:xfrm>
          <a:prstGeom prst="ellipse">
            <a:avLst/>
          </a:prstGeom>
          <a:solidFill>
            <a:schemeClr val="accent1">
              <a:alpha val="74000"/>
            </a:schemeClr>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i="1" dirty="0">
                <a:solidFill>
                  <a:srgbClr val="C00000"/>
                </a:solidFill>
              </a:rPr>
              <a:t>Image/Video Storage &amp;</a:t>
            </a:r>
          </a:p>
          <a:p>
            <a:pPr algn="ctr">
              <a:defRPr/>
            </a:pPr>
            <a:r>
              <a:rPr lang="en-US" sz="1800" b="1" i="1" dirty="0">
                <a:solidFill>
                  <a:srgbClr val="C00000"/>
                </a:solidFill>
              </a:rPr>
              <a:t>Delivery</a:t>
            </a:r>
          </a:p>
        </p:txBody>
      </p:sp>
      <p:pic>
        <p:nvPicPr>
          <p:cNvPr id="159750" name="Picture 6" descr="C:\Documents and Settings\dekel\My Documents\My Pictures\ma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8775" y="2290763"/>
            <a:ext cx="3273425"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p:nvPr/>
        </p:nvSpPr>
        <p:spPr>
          <a:xfrm>
            <a:off x="3657600" y="2944812"/>
            <a:ext cx="2133600" cy="914400"/>
          </a:xfrm>
          <a:prstGeom prst="ellipse">
            <a:avLst/>
          </a:prstGeom>
          <a:solidFill>
            <a:schemeClr val="accent1">
              <a:alpha val="74000"/>
            </a:schemeClr>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i="1" dirty="0">
                <a:solidFill>
                  <a:srgbClr val="C00000"/>
                </a:solidFill>
              </a:rPr>
              <a:t>Machine Learning </a:t>
            </a:r>
            <a:br>
              <a:rPr lang="en-US" sz="1800" b="1" i="1" dirty="0">
                <a:solidFill>
                  <a:srgbClr val="C00000"/>
                </a:solidFill>
              </a:rPr>
            </a:br>
            <a:r>
              <a:rPr lang="en-US" sz="1400" b="1" i="1" dirty="0">
                <a:solidFill>
                  <a:srgbClr val="C00000"/>
                </a:solidFill>
              </a:rPr>
              <a:t>(e.g. Spam filters)</a:t>
            </a:r>
          </a:p>
        </p:txBody>
      </p:sp>
      <p:pic>
        <p:nvPicPr>
          <p:cNvPr id="13332"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295525"/>
            <a:ext cx="14478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5"/>
          <p:cNvSpPr/>
          <p:nvPr/>
        </p:nvSpPr>
        <p:spPr>
          <a:xfrm>
            <a:off x="3600450" y="4452937"/>
            <a:ext cx="2133600" cy="914400"/>
          </a:xfrm>
          <a:prstGeom prst="ellipse">
            <a:avLst/>
          </a:prstGeom>
          <a:solidFill>
            <a:schemeClr val="accent1">
              <a:alpha val="74000"/>
            </a:schemeClr>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i="1">
                <a:solidFill>
                  <a:srgbClr val="C00000"/>
                </a:solidFill>
              </a:rPr>
              <a:t>Attachment</a:t>
            </a:r>
          </a:p>
          <a:p>
            <a:pPr algn="ctr">
              <a:defRPr/>
            </a:pPr>
            <a:r>
              <a:rPr lang="en-US" sz="1800" b="1" i="1">
                <a:solidFill>
                  <a:srgbClr val="C00000"/>
                </a:solidFill>
              </a:rPr>
              <a:t>Storage</a:t>
            </a:r>
            <a:endParaRPr lang="en-US" sz="1400" b="1" i="1">
              <a:solidFill>
                <a:srgbClr val="C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975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38200" y="76200"/>
            <a:ext cx="8229600" cy="1143000"/>
          </a:xfrm>
        </p:spPr>
        <p:txBody>
          <a:bodyPr/>
          <a:lstStyle/>
          <a:p>
            <a:r>
              <a:rPr lang="en-US">
                <a:latin typeface="Arial" charset="0"/>
              </a:rPr>
              <a:t>New in 2010!</a:t>
            </a:r>
          </a:p>
        </p:txBody>
      </p:sp>
      <p:sp>
        <p:nvSpPr>
          <p:cNvPr id="16387" name="Content Placeholder 2"/>
          <p:cNvSpPr>
            <a:spLocks noGrp="1"/>
          </p:cNvSpPr>
          <p:nvPr>
            <p:ph idx="1"/>
          </p:nvPr>
        </p:nvSpPr>
        <p:spPr>
          <a:xfrm>
            <a:off x="228600" y="1524000"/>
            <a:ext cx="8763000" cy="4525963"/>
          </a:xfrm>
        </p:spPr>
        <p:txBody>
          <a:bodyPr/>
          <a:lstStyle/>
          <a:p>
            <a:r>
              <a:rPr lang="en-US" sz="2800">
                <a:latin typeface="Arial" charset="0"/>
              </a:rPr>
              <a:t>SIGMOD and SIGOPS are starting a new annual conference, to be co-located alternately with SIGMOD and SOSP:</a:t>
            </a:r>
          </a:p>
          <a:p>
            <a:endParaRPr lang="en-US">
              <a:latin typeface="Arial" charset="0"/>
            </a:endParaRPr>
          </a:p>
          <a:p>
            <a:pPr>
              <a:buFontTx/>
              <a:buNone/>
            </a:pPr>
            <a:r>
              <a:rPr lang="en-US">
                <a:solidFill>
                  <a:srgbClr val="C00000"/>
                </a:solidFill>
                <a:latin typeface="Arial" charset="0"/>
              </a:rPr>
              <a:t> ACM Symposium on Cloud Computing (SoCC) </a:t>
            </a:r>
          </a:p>
          <a:p>
            <a:pPr>
              <a:buFontTx/>
              <a:buNone/>
            </a:pPr>
            <a:r>
              <a:rPr lang="en-US" sz="2800">
                <a:solidFill>
                  <a:srgbClr val="C00000"/>
                </a:solidFill>
                <a:latin typeface="Arial" charset="0"/>
              </a:rPr>
              <a:t>  </a:t>
            </a:r>
            <a:r>
              <a:rPr lang="en-US" sz="2800">
                <a:solidFill>
                  <a:srgbClr val="002060"/>
                </a:solidFill>
                <a:latin typeface="Arial" charset="0"/>
              </a:rPr>
              <a:t>PC Chairs: Surajit Chaudhuri &amp; Mendel Rosenblum</a:t>
            </a:r>
            <a:endParaRPr lang="en-US">
              <a:solidFill>
                <a:srgbClr val="002060"/>
              </a:solidFill>
              <a:latin typeface="Arial" charset="0"/>
            </a:endParaRPr>
          </a:p>
          <a:p>
            <a:pPr>
              <a:buFontTx/>
              <a:buNone/>
            </a:pPr>
            <a:endParaRPr lang="en-US">
              <a:latin typeface="Arial" charset="0"/>
            </a:endParaRPr>
          </a:p>
          <a:p>
            <a:r>
              <a:rPr lang="en-US" sz="2800">
                <a:latin typeface="Arial" charset="0"/>
              </a:rPr>
              <a:t>Steering committee: Phil Bernstein, Ken Birman, Joe Hellerstein, John Ousterhout, Raghu Ramakrishnan, Doug Terry, John Wilkes</a:t>
            </a:r>
          </a:p>
        </p:txBody>
      </p:sp>
      <p:sp>
        <p:nvSpPr>
          <p:cNvPr id="4" name="Rectangle 3"/>
          <p:cNvSpPr/>
          <p:nvPr/>
        </p:nvSpPr>
        <p:spPr>
          <a:xfrm>
            <a:off x="152400" y="3352800"/>
            <a:ext cx="8839200"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722313" y="4406900"/>
            <a:ext cx="7772400" cy="1362075"/>
          </a:xfrm>
        </p:spPr>
        <p:txBody>
          <a:bodyPr anchor="t"/>
          <a:lstStyle/>
          <a:p>
            <a:pPr algn="l" eaLnBrk="1" hangingPunct="1"/>
            <a:r>
              <a:rPr lang="en-US" sz="4800" b="1">
                <a:latin typeface="Arial" charset="0"/>
              </a:rPr>
              <a:t>DATA MANAGEMENT IN THE CLOUD</a:t>
            </a:r>
          </a:p>
        </p:txBody>
      </p:sp>
      <p:sp>
        <p:nvSpPr>
          <p:cNvPr id="17411" name="Text Placeholder 2"/>
          <p:cNvSpPr>
            <a:spLocks noGrp="1"/>
          </p:cNvSpPr>
          <p:nvPr>
            <p:ph type="body" idx="4294967295"/>
          </p:nvPr>
        </p:nvSpPr>
        <p:spPr>
          <a:xfrm>
            <a:off x="722313" y="2906713"/>
            <a:ext cx="7772400" cy="1500187"/>
          </a:xfrm>
        </p:spPr>
        <p:txBody>
          <a:bodyPr anchor="b"/>
          <a:lstStyle/>
          <a:p>
            <a:pPr marL="0" indent="0" eaLnBrk="1" hangingPunct="1">
              <a:buFontTx/>
              <a:buNone/>
            </a:pPr>
            <a:r>
              <a:rPr lang="en-US" sz="2000">
                <a:solidFill>
                  <a:srgbClr val="A48EBE"/>
                </a:solidFill>
                <a:latin typeface="Arial" charset="0"/>
              </a:rPr>
              <a:t>Renting vs. buying, and being DBA to the world …</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1143000"/>
          </a:xfrm>
        </p:spPr>
        <p:txBody>
          <a:bodyPr/>
          <a:lstStyle/>
          <a:p>
            <a:r>
              <a:rPr lang="en-US">
                <a:latin typeface="Arial" charset="0"/>
                <a:cs typeface="ＭＳ Ｐゴシック" charset="0"/>
              </a:rPr>
              <a:t>Help!</a:t>
            </a:r>
          </a:p>
        </p:txBody>
      </p:sp>
      <p:sp>
        <p:nvSpPr>
          <p:cNvPr id="18435" name="Rectangle 3"/>
          <p:cNvSpPr>
            <a:spLocks noGrp="1" noChangeArrowheads="1"/>
          </p:cNvSpPr>
          <p:nvPr>
            <p:ph type="body" idx="1"/>
          </p:nvPr>
        </p:nvSpPr>
        <p:spPr>
          <a:xfrm>
            <a:off x="457200" y="1600200"/>
            <a:ext cx="8229600" cy="4525963"/>
          </a:xfrm>
        </p:spPr>
        <p:txBody>
          <a:bodyPr/>
          <a:lstStyle/>
          <a:p>
            <a:r>
              <a:rPr lang="en-US">
                <a:latin typeface="Arial" charset="0"/>
                <a:cs typeface="ＭＳ Ｐゴシック" charset="0"/>
              </a:rPr>
              <a:t>I have a huge amount of data. What should I do with it?</a:t>
            </a: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75" y="3182938"/>
            <a:ext cx="1295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0175" y="2973388"/>
            <a:ext cx="10953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6"/>
          <p:cNvSpPr txBox="1">
            <a:spLocks noChangeArrowheads="1"/>
          </p:cNvSpPr>
          <p:nvPr/>
        </p:nvSpPr>
        <p:spPr bwMode="auto">
          <a:xfrm>
            <a:off x="946150" y="5218113"/>
            <a:ext cx="644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2000" b="1">
                <a:solidFill>
                  <a:schemeClr val="accent2"/>
                </a:solidFill>
                <a:latin typeface="Corbel" charset="0"/>
              </a:rPr>
              <a:t>DB2</a:t>
            </a:r>
          </a:p>
        </p:txBody>
      </p:sp>
      <p:pic>
        <p:nvPicPr>
          <p:cNvPr id="1843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1788" y="5183188"/>
            <a:ext cx="20764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5975" y="5226050"/>
            <a:ext cx="14573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8288" y="5207000"/>
            <a:ext cx="1785937"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 Box 10"/>
          <p:cNvSpPr txBox="1">
            <a:spLocks noChangeArrowheads="1"/>
          </p:cNvSpPr>
          <p:nvPr/>
        </p:nvSpPr>
        <p:spPr bwMode="auto">
          <a:xfrm>
            <a:off x="6507163" y="3084513"/>
            <a:ext cx="73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2000" b="1">
                <a:solidFill>
                  <a:srgbClr val="9900CC"/>
                </a:solidFill>
              </a:rPr>
              <a:t>UDB</a:t>
            </a:r>
          </a:p>
        </p:txBody>
      </p:sp>
      <p:pic>
        <p:nvPicPr>
          <p:cNvPr id="27751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963" y="3581400"/>
            <a:ext cx="18383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1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3850" y="4033838"/>
            <a:ext cx="10922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19"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43538" y="2587625"/>
            <a:ext cx="8858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20"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49713" y="3992563"/>
            <a:ext cx="15335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9"/>
          <p:cNvGrpSpPr>
            <a:grpSpLocks/>
          </p:cNvGrpSpPr>
          <p:nvPr/>
        </p:nvGrpSpPr>
        <p:grpSpPr bwMode="auto">
          <a:xfrm>
            <a:off x="2617788" y="3578225"/>
            <a:ext cx="1079500" cy="1282700"/>
            <a:chOff x="1649" y="2254"/>
            <a:chExt cx="680" cy="808"/>
          </a:xfrm>
        </p:grpSpPr>
        <p:pic>
          <p:nvPicPr>
            <p:cNvPr id="18453"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49" y="2254"/>
              <a:ext cx="668"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4" name="Text Box 18"/>
            <p:cNvSpPr txBox="1">
              <a:spLocks noChangeArrowheads="1"/>
            </p:cNvSpPr>
            <p:nvPr/>
          </p:nvSpPr>
          <p:spPr bwMode="auto">
            <a:xfrm>
              <a:off x="1670" y="2812"/>
              <a:ext cx="65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2000" b="1">
                  <a:solidFill>
                    <a:srgbClr val="9900CC"/>
                  </a:solidFill>
                </a:rPr>
                <a:t>Sherpa</a:t>
              </a:r>
            </a:p>
          </p:txBody>
        </p:sp>
      </p:grpSp>
      <p:pic>
        <p:nvPicPr>
          <p:cNvPr id="277525" name="Picture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3413" y="4502150"/>
            <a:ext cx="14636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26" name="Picture 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86638" y="2727325"/>
            <a:ext cx="1530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27" name="Picture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66025" y="3543300"/>
            <a:ext cx="10763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28" name="Picture 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66963" y="4899025"/>
            <a:ext cx="177482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29" name="Picture 2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40388" y="3584575"/>
            <a:ext cx="1190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77525"/>
                                        </p:tgtEl>
                                        <p:attrNameLst>
                                          <p:attrName>style.visibility</p:attrName>
                                        </p:attrNameLst>
                                      </p:cBhvr>
                                      <p:to>
                                        <p:strVal val="visible"/>
                                      </p:to>
                                    </p:set>
                                    <p:animEffect transition="in" filter="dissolve">
                                      <p:cBhvr>
                                        <p:cTn id="7" dur="500"/>
                                        <p:tgtEl>
                                          <p:spTgt spid="277525"/>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77520"/>
                                        </p:tgtEl>
                                        <p:attrNameLst>
                                          <p:attrName>style.visibility</p:attrName>
                                        </p:attrNameLst>
                                      </p:cBhvr>
                                      <p:to>
                                        <p:strVal val="visible"/>
                                      </p:to>
                                    </p:set>
                                    <p:animEffect transition="in" filter="dissolve">
                                      <p:cBhvr>
                                        <p:cTn id="11" dur="500"/>
                                        <p:tgtEl>
                                          <p:spTgt spid="277520"/>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77527"/>
                                        </p:tgtEl>
                                        <p:attrNameLst>
                                          <p:attrName>style.visibility</p:attrName>
                                        </p:attrNameLst>
                                      </p:cBhvr>
                                      <p:to>
                                        <p:strVal val="visible"/>
                                      </p:to>
                                    </p:set>
                                    <p:animEffect transition="in" filter="dissolve">
                                      <p:cBhvr>
                                        <p:cTn id="15" dur="500"/>
                                        <p:tgtEl>
                                          <p:spTgt spid="277527"/>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277516"/>
                                        </p:tgtEl>
                                        <p:attrNameLst>
                                          <p:attrName>style.visibility</p:attrName>
                                        </p:attrNameLst>
                                      </p:cBhvr>
                                      <p:to>
                                        <p:strVal val="visible"/>
                                      </p:to>
                                    </p:set>
                                    <p:animEffect transition="in" filter="dissolve">
                                      <p:cBhvr>
                                        <p:cTn id="19" dur="500"/>
                                        <p:tgtEl>
                                          <p:spTgt spid="277516"/>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277519"/>
                                        </p:tgtEl>
                                        <p:attrNameLst>
                                          <p:attrName>style.visibility</p:attrName>
                                        </p:attrNameLst>
                                      </p:cBhvr>
                                      <p:to>
                                        <p:strVal val="visible"/>
                                      </p:to>
                                    </p:set>
                                    <p:animEffect transition="in" filter="dissolve">
                                      <p:cBhvr>
                                        <p:cTn id="23" dur="500"/>
                                        <p:tgtEl>
                                          <p:spTgt spid="277519"/>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277517"/>
                                        </p:tgtEl>
                                        <p:attrNameLst>
                                          <p:attrName>style.visibility</p:attrName>
                                        </p:attrNameLst>
                                      </p:cBhvr>
                                      <p:to>
                                        <p:strVal val="visible"/>
                                      </p:to>
                                    </p:set>
                                    <p:animEffect transition="in" filter="dissolve">
                                      <p:cBhvr>
                                        <p:cTn id="27" dur="500"/>
                                        <p:tgtEl>
                                          <p:spTgt spid="277517"/>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277526"/>
                                        </p:tgtEl>
                                        <p:attrNameLst>
                                          <p:attrName>style.visibility</p:attrName>
                                        </p:attrNameLst>
                                      </p:cBhvr>
                                      <p:to>
                                        <p:strVal val="visible"/>
                                      </p:to>
                                    </p:set>
                                    <p:animEffect transition="in" filter="dissolve">
                                      <p:cBhvr>
                                        <p:cTn id="31" dur="500"/>
                                        <p:tgtEl>
                                          <p:spTgt spid="277526"/>
                                        </p:tgtEl>
                                      </p:cBhvr>
                                    </p:animEffect>
                                  </p:childTnLst>
                                </p:cTn>
                              </p:par>
                            </p:childTnLst>
                          </p:cTn>
                        </p:par>
                        <p:par>
                          <p:cTn id="32" fill="hold" nodeType="afterGroup">
                            <p:stCondLst>
                              <p:cond delay="3500"/>
                            </p:stCondLst>
                            <p:childTnLst>
                              <p:par>
                                <p:cTn id="33" presetID="9"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dissolve">
                                      <p:cBhvr>
                                        <p:cTn id="35" dur="500"/>
                                        <p:tgtEl>
                                          <p:spTgt spid="2"/>
                                        </p:tgtEl>
                                      </p:cBhvr>
                                    </p:animEffect>
                                  </p:childTnLst>
                                </p:cTn>
                              </p:par>
                            </p:childTnLst>
                          </p:cTn>
                        </p:par>
                        <p:par>
                          <p:cTn id="36" fill="hold" nodeType="afterGroup">
                            <p:stCondLst>
                              <p:cond delay="4000"/>
                            </p:stCondLst>
                            <p:childTnLst>
                              <p:par>
                                <p:cTn id="37" presetID="9" presetClass="entr" presetSubtype="0" fill="hold" nodeType="afterEffect">
                                  <p:stCondLst>
                                    <p:cond delay="0"/>
                                  </p:stCondLst>
                                  <p:childTnLst>
                                    <p:set>
                                      <p:cBhvr>
                                        <p:cTn id="38" dur="1" fill="hold">
                                          <p:stCondLst>
                                            <p:cond delay="0"/>
                                          </p:stCondLst>
                                        </p:cTn>
                                        <p:tgtEl>
                                          <p:spTgt spid="277529"/>
                                        </p:tgtEl>
                                        <p:attrNameLst>
                                          <p:attrName>style.visibility</p:attrName>
                                        </p:attrNameLst>
                                      </p:cBhvr>
                                      <p:to>
                                        <p:strVal val="visible"/>
                                      </p:to>
                                    </p:set>
                                    <p:animEffect transition="in" filter="dissolve">
                                      <p:cBhvr>
                                        <p:cTn id="39" dur="500"/>
                                        <p:tgtEl>
                                          <p:spTgt spid="277529"/>
                                        </p:tgtEl>
                                      </p:cBhvr>
                                    </p:animEffect>
                                  </p:childTnLst>
                                </p:cTn>
                              </p:par>
                            </p:childTnLst>
                          </p:cTn>
                        </p:par>
                        <p:par>
                          <p:cTn id="40" fill="hold" nodeType="afterGroup">
                            <p:stCondLst>
                              <p:cond delay="4500"/>
                            </p:stCondLst>
                            <p:childTnLst>
                              <p:par>
                                <p:cTn id="41" presetID="9" presetClass="entr" presetSubtype="0" fill="hold" nodeType="afterEffect">
                                  <p:stCondLst>
                                    <p:cond delay="0"/>
                                  </p:stCondLst>
                                  <p:childTnLst>
                                    <p:set>
                                      <p:cBhvr>
                                        <p:cTn id="42" dur="1" fill="hold">
                                          <p:stCondLst>
                                            <p:cond delay="0"/>
                                          </p:stCondLst>
                                        </p:cTn>
                                        <p:tgtEl>
                                          <p:spTgt spid="277528"/>
                                        </p:tgtEl>
                                        <p:attrNameLst>
                                          <p:attrName>style.visibility</p:attrName>
                                        </p:attrNameLst>
                                      </p:cBhvr>
                                      <p:to>
                                        <p:strVal val="visible"/>
                                      </p:to>
                                    </p:set>
                                    <p:animEffect transition="in" filter="dissolve">
                                      <p:cBhvr>
                                        <p:cTn id="43" dur="500"/>
                                        <p:tgtEl>
                                          <p:spTgt spid="277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76200"/>
            <a:ext cx="7977188" cy="1143000"/>
          </a:xfrm>
        </p:spPr>
        <p:txBody>
          <a:bodyPr/>
          <a:lstStyle/>
          <a:p>
            <a:r>
              <a:rPr lang="en-US" sz="3600">
                <a:latin typeface="Arial" charset="0"/>
                <a:cs typeface="ＭＳ Ｐゴシック" charset="0"/>
              </a:rPr>
              <a:t>What Are You Trying to Do?</a:t>
            </a:r>
          </a:p>
        </p:txBody>
      </p:sp>
      <p:sp>
        <p:nvSpPr>
          <p:cNvPr id="19459" name="Text Box 5"/>
          <p:cNvSpPr txBox="1">
            <a:spLocks noChangeArrowheads="1"/>
          </p:cNvSpPr>
          <p:nvPr/>
        </p:nvSpPr>
        <p:spPr bwMode="auto">
          <a:xfrm>
            <a:off x="2971800" y="1219200"/>
            <a:ext cx="2736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2800"/>
              <a:t>Data Workloads</a:t>
            </a:r>
          </a:p>
        </p:txBody>
      </p:sp>
      <p:grpSp>
        <p:nvGrpSpPr>
          <p:cNvPr id="2" name="Group 25"/>
          <p:cNvGrpSpPr>
            <a:grpSpLocks/>
          </p:cNvGrpSpPr>
          <p:nvPr/>
        </p:nvGrpSpPr>
        <p:grpSpPr bwMode="auto">
          <a:xfrm>
            <a:off x="1895475" y="1944688"/>
            <a:ext cx="2282825" cy="1716087"/>
            <a:chOff x="1296" y="1365"/>
            <a:chExt cx="1438" cy="1081"/>
          </a:xfrm>
        </p:grpSpPr>
        <p:sp>
          <p:nvSpPr>
            <p:cNvPr id="19483" name="Line 6"/>
            <p:cNvSpPr>
              <a:spLocks noChangeShapeType="1"/>
            </p:cNvSpPr>
            <p:nvPr/>
          </p:nvSpPr>
          <p:spPr bwMode="auto">
            <a:xfrm flipH="1">
              <a:off x="2254" y="1365"/>
              <a:ext cx="480" cy="48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4" name="Text Box 7"/>
            <p:cNvSpPr txBox="1">
              <a:spLocks noChangeArrowheads="1"/>
            </p:cNvSpPr>
            <p:nvPr/>
          </p:nvSpPr>
          <p:spPr bwMode="auto">
            <a:xfrm>
              <a:off x="1296" y="1845"/>
              <a:ext cx="1294"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2400" b="1"/>
                <a:t>OLTP</a:t>
              </a:r>
            </a:p>
            <a:p>
              <a:pPr algn="ctr" eaLnBrk="1" hangingPunct="1"/>
              <a:r>
                <a:rPr lang="en-US"/>
                <a:t>(Random access to a few records)</a:t>
              </a:r>
            </a:p>
          </p:txBody>
        </p:sp>
      </p:grpSp>
      <p:grpSp>
        <p:nvGrpSpPr>
          <p:cNvPr id="3" name="Group 27"/>
          <p:cNvGrpSpPr>
            <a:grpSpLocks/>
          </p:cNvGrpSpPr>
          <p:nvPr/>
        </p:nvGrpSpPr>
        <p:grpSpPr bwMode="auto">
          <a:xfrm>
            <a:off x="4406900" y="1944688"/>
            <a:ext cx="2746375" cy="1716087"/>
            <a:chOff x="2878" y="1365"/>
            <a:chExt cx="1730" cy="1081"/>
          </a:xfrm>
        </p:grpSpPr>
        <p:sp>
          <p:nvSpPr>
            <p:cNvPr id="19481" name="Text Box 8"/>
            <p:cNvSpPr txBox="1">
              <a:spLocks noChangeArrowheads="1"/>
            </p:cNvSpPr>
            <p:nvPr/>
          </p:nvSpPr>
          <p:spPr bwMode="auto">
            <a:xfrm>
              <a:off x="2878" y="1845"/>
              <a:ext cx="1730"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2400" b="1"/>
                <a:t>OLAP</a:t>
              </a:r>
            </a:p>
            <a:p>
              <a:pPr algn="ctr" eaLnBrk="1" hangingPunct="1"/>
              <a:r>
                <a:rPr lang="en-US"/>
                <a:t>(Scan access to a large number of records)</a:t>
              </a:r>
            </a:p>
          </p:txBody>
        </p:sp>
        <p:sp>
          <p:nvSpPr>
            <p:cNvPr id="19482" name="Line 9"/>
            <p:cNvSpPr>
              <a:spLocks noChangeShapeType="1"/>
            </p:cNvSpPr>
            <p:nvPr/>
          </p:nvSpPr>
          <p:spPr bwMode="auto">
            <a:xfrm>
              <a:off x="2974" y="1365"/>
              <a:ext cx="480" cy="48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26"/>
          <p:cNvGrpSpPr>
            <a:grpSpLocks/>
          </p:cNvGrpSpPr>
          <p:nvPr/>
        </p:nvGrpSpPr>
        <p:grpSpPr bwMode="auto">
          <a:xfrm>
            <a:off x="1295400" y="3686175"/>
            <a:ext cx="2782888" cy="674688"/>
            <a:chOff x="918" y="2373"/>
            <a:chExt cx="1753" cy="425"/>
          </a:xfrm>
        </p:grpSpPr>
        <p:sp>
          <p:nvSpPr>
            <p:cNvPr id="19477" name="Line 10"/>
            <p:cNvSpPr>
              <a:spLocks noChangeShapeType="1"/>
            </p:cNvSpPr>
            <p:nvPr/>
          </p:nvSpPr>
          <p:spPr bwMode="auto">
            <a:xfrm flipH="1">
              <a:off x="1444" y="2373"/>
              <a:ext cx="192" cy="192"/>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8" name="Text Box 11"/>
            <p:cNvSpPr txBox="1">
              <a:spLocks noChangeArrowheads="1"/>
            </p:cNvSpPr>
            <p:nvPr/>
          </p:nvSpPr>
          <p:spPr bwMode="auto">
            <a:xfrm>
              <a:off x="918" y="2565"/>
              <a:ext cx="90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solidFill>
                    <a:schemeClr val="accent2"/>
                  </a:solidFill>
                </a:rPr>
                <a:t>Read-heavy</a:t>
              </a:r>
            </a:p>
          </p:txBody>
        </p:sp>
        <p:sp>
          <p:nvSpPr>
            <p:cNvPr id="19479" name="Line 12"/>
            <p:cNvSpPr>
              <a:spLocks noChangeShapeType="1"/>
            </p:cNvSpPr>
            <p:nvPr/>
          </p:nvSpPr>
          <p:spPr bwMode="auto">
            <a:xfrm>
              <a:off x="1868" y="2373"/>
              <a:ext cx="192" cy="192"/>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0" name="Text Box 13"/>
            <p:cNvSpPr txBox="1">
              <a:spLocks noChangeArrowheads="1"/>
            </p:cNvSpPr>
            <p:nvPr/>
          </p:nvSpPr>
          <p:spPr bwMode="auto">
            <a:xfrm>
              <a:off x="1782" y="2565"/>
              <a:ext cx="88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solidFill>
                    <a:schemeClr val="accent2"/>
                  </a:solidFill>
                </a:rPr>
                <a:t>Write-heavy</a:t>
              </a:r>
            </a:p>
          </p:txBody>
        </p:sp>
      </p:grpSp>
      <p:grpSp>
        <p:nvGrpSpPr>
          <p:cNvPr id="5" name="Group 28"/>
          <p:cNvGrpSpPr>
            <a:grpSpLocks/>
          </p:cNvGrpSpPr>
          <p:nvPr/>
        </p:nvGrpSpPr>
        <p:grpSpPr bwMode="auto">
          <a:xfrm>
            <a:off x="4176713" y="3686175"/>
            <a:ext cx="3748087" cy="674688"/>
            <a:chOff x="2733" y="2373"/>
            <a:chExt cx="2361" cy="425"/>
          </a:xfrm>
        </p:grpSpPr>
        <p:sp>
          <p:nvSpPr>
            <p:cNvPr id="19471" name="Line 14"/>
            <p:cNvSpPr>
              <a:spLocks noChangeShapeType="1"/>
            </p:cNvSpPr>
            <p:nvPr/>
          </p:nvSpPr>
          <p:spPr bwMode="auto">
            <a:xfrm flipH="1">
              <a:off x="3068" y="2373"/>
              <a:ext cx="192" cy="192"/>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2" name="Text Box 15"/>
            <p:cNvSpPr txBox="1">
              <a:spLocks noChangeArrowheads="1"/>
            </p:cNvSpPr>
            <p:nvPr/>
          </p:nvSpPr>
          <p:spPr bwMode="auto">
            <a:xfrm>
              <a:off x="2733" y="2565"/>
              <a:ext cx="63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solidFill>
                    <a:schemeClr val="accent2"/>
                  </a:solidFill>
                </a:rPr>
                <a:t>By rows</a:t>
              </a:r>
            </a:p>
          </p:txBody>
        </p:sp>
        <p:sp>
          <p:nvSpPr>
            <p:cNvPr id="19473" name="Line 16"/>
            <p:cNvSpPr>
              <a:spLocks noChangeShapeType="1"/>
            </p:cNvSpPr>
            <p:nvPr/>
          </p:nvSpPr>
          <p:spPr bwMode="auto">
            <a:xfrm>
              <a:off x="3644" y="2373"/>
              <a:ext cx="2" cy="192"/>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4" name="Text Box 17"/>
            <p:cNvSpPr txBox="1">
              <a:spLocks noChangeArrowheads="1"/>
            </p:cNvSpPr>
            <p:nvPr/>
          </p:nvSpPr>
          <p:spPr bwMode="auto">
            <a:xfrm>
              <a:off x="3310" y="2565"/>
              <a:ext cx="86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solidFill>
                    <a:schemeClr val="accent2"/>
                  </a:solidFill>
                </a:rPr>
                <a:t>By columns</a:t>
              </a:r>
            </a:p>
          </p:txBody>
        </p:sp>
        <p:sp>
          <p:nvSpPr>
            <p:cNvPr id="19475" name="Line 18"/>
            <p:cNvSpPr>
              <a:spLocks noChangeShapeType="1"/>
            </p:cNvSpPr>
            <p:nvPr/>
          </p:nvSpPr>
          <p:spPr bwMode="auto">
            <a:xfrm>
              <a:off x="4076" y="2373"/>
              <a:ext cx="192" cy="192"/>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6" name="Text Box 19"/>
            <p:cNvSpPr txBox="1">
              <a:spLocks noChangeArrowheads="1"/>
            </p:cNvSpPr>
            <p:nvPr/>
          </p:nvSpPr>
          <p:spPr bwMode="auto">
            <a:xfrm>
              <a:off x="4146" y="2565"/>
              <a:ext cx="9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solidFill>
                    <a:schemeClr val="accent2"/>
                  </a:solidFill>
                </a:rPr>
                <a:t>Unstructured</a:t>
              </a:r>
            </a:p>
          </p:txBody>
        </p:sp>
      </p:grpSp>
      <p:grpSp>
        <p:nvGrpSpPr>
          <p:cNvPr id="6" name="Group 29"/>
          <p:cNvGrpSpPr>
            <a:grpSpLocks/>
          </p:cNvGrpSpPr>
          <p:nvPr/>
        </p:nvGrpSpPr>
        <p:grpSpPr bwMode="auto">
          <a:xfrm>
            <a:off x="3187700" y="4524375"/>
            <a:ext cx="2438400" cy="1862138"/>
            <a:chOff x="2110" y="2901"/>
            <a:chExt cx="1536" cy="1173"/>
          </a:xfrm>
        </p:grpSpPr>
        <p:sp>
          <p:nvSpPr>
            <p:cNvPr id="19468" name="Line 22"/>
            <p:cNvSpPr>
              <a:spLocks noChangeShapeType="1"/>
            </p:cNvSpPr>
            <p:nvPr/>
          </p:nvSpPr>
          <p:spPr bwMode="auto">
            <a:xfrm flipH="1">
              <a:off x="3166" y="2901"/>
              <a:ext cx="480" cy="48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9" name="Line 23"/>
            <p:cNvSpPr>
              <a:spLocks noChangeShapeType="1"/>
            </p:cNvSpPr>
            <p:nvPr/>
          </p:nvSpPr>
          <p:spPr bwMode="auto">
            <a:xfrm>
              <a:off x="2110" y="2901"/>
              <a:ext cx="480" cy="48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0" name="Text Box 24"/>
            <p:cNvSpPr txBox="1">
              <a:spLocks noChangeArrowheads="1"/>
            </p:cNvSpPr>
            <p:nvPr/>
          </p:nvSpPr>
          <p:spPr bwMode="auto">
            <a:xfrm>
              <a:off x="2206" y="3473"/>
              <a:ext cx="1392"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2400" b="1"/>
                <a:t>Combined</a:t>
              </a:r>
            </a:p>
            <a:p>
              <a:pPr algn="ctr" eaLnBrk="1" hangingPunct="1"/>
              <a:r>
                <a:rPr lang="en-US"/>
                <a:t>(Some OLTP and OLAP tasks)</a:t>
              </a:r>
            </a:p>
          </p:txBody>
        </p:sp>
      </p:grpSp>
      <p:cxnSp>
        <p:nvCxnSpPr>
          <p:cNvPr id="29" name="Straight Connector 28"/>
          <p:cNvCxnSpPr>
            <a:cxnSpLocks noChangeShapeType="1"/>
          </p:cNvCxnSpPr>
          <p:nvPr/>
        </p:nvCxnSpPr>
        <p:spPr bwMode="auto">
          <a:xfrm>
            <a:off x="1371600" y="4419600"/>
            <a:ext cx="2667000" cy="1588"/>
          </a:xfrm>
          <a:prstGeom prst="line">
            <a:avLst/>
          </a:prstGeom>
          <a:noFill/>
          <a:ln w="25400">
            <a:solidFill>
              <a:srgbClr val="2D2D8A"/>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1" name="Straight Connector 30"/>
          <p:cNvCxnSpPr/>
          <p:nvPr/>
        </p:nvCxnSpPr>
        <p:spPr>
          <a:xfrm>
            <a:off x="9144000" y="6858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noChangeShapeType="1"/>
          </p:cNvCxnSpPr>
          <p:nvPr/>
        </p:nvCxnSpPr>
        <p:spPr bwMode="auto">
          <a:xfrm>
            <a:off x="4267200" y="4419600"/>
            <a:ext cx="3581400" cy="1588"/>
          </a:xfrm>
          <a:prstGeom prst="line">
            <a:avLst/>
          </a:prstGeom>
          <a:noFill/>
          <a:ln w="25400">
            <a:solidFill>
              <a:srgbClr val="2D2D8A"/>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0" y="76200"/>
            <a:ext cx="8229600" cy="1143000"/>
          </a:xfrm>
        </p:spPr>
        <p:txBody>
          <a:bodyPr/>
          <a:lstStyle/>
          <a:p>
            <a:pPr eaLnBrk="1" hangingPunct="1"/>
            <a:r>
              <a:rPr lang="en-US">
                <a:latin typeface="Arial" charset="0"/>
              </a:rPr>
              <a:t>Data Serving vs. </a:t>
            </a:r>
            <a:br>
              <a:rPr lang="en-US">
                <a:latin typeface="Arial" charset="0"/>
              </a:rPr>
            </a:br>
            <a:r>
              <a:rPr lang="en-US">
                <a:latin typeface="Arial" charset="0"/>
              </a:rPr>
              <a:t>Analysis/Warehousing</a:t>
            </a:r>
          </a:p>
        </p:txBody>
      </p:sp>
      <p:sp>
        <p:nvSpPr>
          <p:cNvPr id="20483" name="Rectangle 3"/>
          <p:cNvSpPr>
            <a:spLocks noGrp="1" noChangeArrowheads="1"/>
          </p:cNvSpPr>
          <p:nvPr>
            <p:ph type="body" idx="1"/>
          </p:nvPr>
        </p:nvSpPr>
        <p:spPr>
          <a:xfrm>
            <a:off x="1066800" y="1752600"/>
            <a:ext cx="7010400" cy="4525963"/>
          </a:xfrm>
        </p:spPr>
        <p:txBody>
          <a:bodyPr/>
          <a:lstStyle/>
          <a:p>
            <a:pPr eaLnBrk="1" hangingPunct="1"/>
            <a:r>
              <a:rPr lang="en-US" sz="2800">
                <a:latin typeface="Arial" charset="0"/>
              </a:rPr>
              <a:t>Very different workloads, requirements</a:t>
            </a:r>
          </a:p>
          <a:p>
            <a:pPr eaLnBrk="1" hangingPunct="1"/>
            <a:r>
              <a:rPr lang="en-US" sz="2800">
                <a:latin typeface="Arial" charset="0"/>
              </a:rPr>
              <a:t>Warehoused data for analysis includes</a:t>
            </a:r>
          </a:p>
          <a:p>
            <a:pPr lvl="1" eaLnBrk="1" hangingPunct="1"/>
            <a:r>
              <a:rPr lang="en-US" sz="2400">
                <a:latin typeface="Arial" charset="0"/>
              </a:rPr>
              <a:t>Data from serving system </a:t>
            </a:r>
          </a:p>
          <a:p>
            <a:pPr lvl="1" eaLnBrk="1" hangingPunct="1"/>
            <a:r>
              <a:rPr lang="en-US" sz="2400">
                <a:latin typeface="Arial" charset="0"/>
              </a:rPr>
              <a:t>Click log streams </a:t>
            </a:r>
          </a:p>
          <a:p>
            <a:pPr lvl="1" eaLnBrk="1" hangingPunct="1"/>
            <a:r>
              <a:rPr lang="en-US" sz="2400">
                <a:latin typeface="Arial" charset="0"/>
              </a:rPr>
              <a:t>Syndicated feeds</a:t>
            </a:r>
          </a:p>
          <a:p>
            <a:pPr eaLnBrk="1" hangingPunct="1"/>
            <a:r>
              <a:rPr lang="en-US" sz="2800">
                <a:latin typeface="Arial" charset="0"/>
              </a:rPr>
              <a:t>Trend towards scalable stores with </a:t>
            </a:r>
          </a:p>
          <a:p>
            <a:pPr lvl="1" eaLnBrk="1" hangingPunct="1"/>
            <a:r>
              <a:rPr lang="en-US" sz="2400">
                <a:latin typeface="Arial" charset="0"/>
              </a:rPr>
              <a:t>Semi-structured data </a:t>
            </a:r>
          </a:p>
          <a:p>
            <a:pPr lvl="1" eaLnBrk="1" hangingPunct="1"/>
            <a:r>
              <a:rPr lang="en-US" sz="2400">
                <a:latin typeface="Arial" charset="0"/>
              </a:rPr>
              <a:t>Map-reduce </a:t>
            </a:r>
          </a:p>
          <a:p>
            <a:pPr eaLnBrk="1" hangingPunct="1"/>
            <a:r>
              <a:rPr lang="en-US" sz="2800">
                <a:latin typeface="Arial" charset="0"/>
              </a:rPr>
              <a:t>The result of analysis often goes right back into serving system</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76200"/>
            <a:ext cx="8229600" cy="1143000"/>
          </a:xfrm>
        </p:spPr>
        <p:txBody>
          <a:bodyPr/>
          <a:lstStyle/>
          <a:p>
            <a:pPr eaLnBrk="1" hangingPunct="1"/>
            <a:r>
              <a:rPr lang="en-US">
                <a:latin typeface="Arial" charset="0"/>
              </a:rPr>
              <a:t>Web Data Management</a:t>
            </a:r>
          </a:p>
        </p:txBody>
      </p:sp>
      <p:sp>
        <p:nvSpPr>
          <p:cNvPr id="21507" name="Oval 3"/>
          <p:cNvSpPr>
            <a:spLocks noChangeArrowheads="1"/>
          </p:cNvSpPr>
          <p:nvPr/>
        </p:nvSpPr>
        <p:spPr bwMode="auto">
          <a:xfrm>
            <a:off x="1703388" y="1479550"/>
            <a:ext cx="2425700" cy="2444750"/>
          </a:xfrm>
          <a:prstGeom prst="ellipse">
            <a:avLst/>
          </a:prstGeom>
          <a:solidFill>
            <a:srgbClr val="FF5050"/>
          </a:solidFill>
          <a:ln w="9525">
            <a:solidFill>
              <a:srgbClr val="000000"/>
            </a:solidFill>
            <a:round/>
            <a:headEnd/>
            <a:tailEnd/>
          </a:ln>
        </p:spPr>
        <p:txBody>
          <a:bodyPr wrap="none" anchor="ctr"/>
          <a:lstStyle/>
          <a:p>
            <a:pPr marL="342900" indent="-342900">
              <a:lnSpc>
                <a:spcPct val="90000"/>
              </a:lnSpc>
              <a:spcBef>
                <a:spcPct val="20000"/>
              </a:spcBef>
              <a:buClr>
                <a:srgbClr val="000000"/>
              </a:buClr>
            </a:pPr>
            <a:endParaRPr lang="en-US" sz="1200">
              <a:solidFill>
                <a:srgbClr val="000000"/>
              </a:solidFill>
              <a:cs typeface="Arial" charset="0"/>
            </a:endParaRPr>
          </a:p>
        </p:txBody>
      </p:sp>
      <p:sp>
        <p:nvSpPr>
          <p:cNvPr id="21508" name="Text Box 4"/>
          <p:cNvSpPr txBox="1">
            <a:spLocks noChangeArrowheads="1"/>
          </p:cNvSpPr>
          <p:nvPr/>
        </p:nvSpPr>
        <p:spPr bwMode="auto">
          <a:xfrm>
            <a:off x="1820863" y="2514600"/>
            <a:ext cx="21653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lnSpc>
                <a:spcPct val="90000"/>
              </a:lnSpc>
              <a:spcBef>
                <a:spcPct val="20000"/>
              </a:spcBef>
              <a:buClr>
                <a:srgbClr val="000000"/>
              </a:buClr>
            </a:pPr>
            <a:r>
              <a:rPr lang="en-US" sz="1800">
                <a:solidFill>
                  <a:srgbClr val="000000"/>
                </a:solidFill>
                <a:cs typeface="Arial" charset="0"/>
              </a:rPr>
              <a:t>Large data analysis</a:t>
            </a:r>
          </a:p>
          <a:p>
            <a:pPr algn="ctr" eaLnBrk="1" hangingPunct="1">
              <a:lnSpc>
                <a:spcPct val="90000"/>
              </a:lnSpc>
              <a:spcBef>
                <a:spcPct val="20000"/>
              </a:spcBef>
              <a:buClr>
                <a:srgbClr val="000000"/>
              </a:buClr>
            </a:pPr>
            <a:r>
              <a:rPr lang="en-US" sz="1800">
                <a:solidFill>
                  <a:srgbClr val="000000"/>
                </a:solidFill>
                <a:cs typeface="Arial" charset="0"/>
              </a:rPr>
              <a:t>(Hadoop)</a:t>
            </a:r>
          </a:p>
        </p:txBody>
      </p:sp>
      <p:sp>
        <p:nvSpPr>
          <p:cNvPr id="21509" name="Oval 5"/>
          <p:cNvSpPr>
            <a:spLocks noChangeArrowheads="1"/>
          </p:cNvSpPr>
          <p:nvPr/>
        </p:nvSpPr>
        <p:spPr bwMode="auto">
          <a:xfrm>
            <a:off x="4554538" y="1479550"/>
            <a:ext cx="2425700" cy="2444750"/>
          </a:xfrm>
          <a:prstGeom prst="ellipse">
            <a:avLst/>
          </a:prstGeom>
          <a:solidFill>
            <a:srgbClr val="6699FF"/>
          </a:solidFill>
          <a:ln w="9525">
            <a:solidFill>
              <a:srgbClr val="000000"/>
            </a:solidFill>
            <a:round/>
            <a:headEnd/>
            <a:tailEnd/>
          </a:ln>
        </p:spPr>
        <p:txBody>
          <a:bodyPr wrap="none" anchor="ctr"/>
          <a:lstStyle/>
          <a:p>
            <a:endParaRPr lang="en-US"/>
          </a:p>
        </p:txBody>
      </p:sp>
      <p:sp>
        <p:nvSpPr>
          <p:cNvPr id="21510" name="Text Box 6"/>
          <p:cNvSpPr txBox="1">
            <a:spLocks noChangeArrowheads="1"/>
          </p:cNvSpPr>
          <p:nvPr/>
        </p:nvSpPr>
        <p:spPr bwMode="auto">
          <a:xfrm>
            <a:off x="4811713" y="2435225"/>
            <a:ext cx="1979612"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763"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lnSpc>
                <a:spcPct val="90000"/>
              </a:lnSpc>
              <a:spcBef>
                <a:spcPct val="20000"/>
              </a:spcBef>
              <a:buClr>
                <a:srgbClr val="000000"/>
              </a:buClr>
            </a:pPr>
            <a:r>
              <a:rPr lang="en-US" sz="1800">
                <a:solidFill>
                  <a:srgbClr val="000000"/>
                </a:solidFill>
                <a:cs typeface="Arial" charset="0"/>
              </a:rPr>
              <a:t>Structured record storage</a:t>
            </a:r>
          </a:p>
          <a:p>
            <a:pPr algn="ctr" eaLnBrk="1" hangingPunct="1">
              <a:lnSpc>
                <a:spcPct val="90000"/>
              </a:lnSpc>
              <a:spcBef>
                <a:spcPct val="20000"/>
              </a:spcBef>
              <a:buClr>
                <a:srgbClr val="000000"/>
              </a:buClr>
            </a:pPr>
            <a:r>
              <a:rPr lang="en-US" sz="1800">
                <a:solidFill>
                  <a:srgbClr val="000000"/>
                </a:solidFill>
                <a:cs typeface="Arial" charset="0"/>
              </a:rPr>
              <a:t>(PNUTS/Sherpa)</a:t>
            </a:r>
          </a:p>
        </p:txBody>
      </p:sp>
      <p:sp>
        <p:nvSpPr>
          <p:cNvPr id="21511" name="Oval 7"/>
          <p:cNvSpPr>
            <a:spLocks noChangeArrowheads="1"/>
          </p:cNvSpPr>
          <p:nvPr/>
        </p:nvSpPr>
        <p:spPr bwMode="auto">
          <a:xfrm>
            <a:off x="3113088" y="4241800"/>
            <a:ext cx="2425700" cy="2444750"/>
          </a:xfrm>
          <a:prstGeom prst="ellipse">
            <a:avLst/>
          </a:prstGeom>
          <a:solidFill>
            <a:srgbClr val="66FF66"/>
          </a:solidFill>
          <a:ln w="9525">
            <a:solidFill>
              <a:srgbClr val="000000"/>
            </a:solidFill>
            <a:round/>
            <a:headEnd/>
            <a:tailEnd/>
          </a:ln>
        </p:spPr>
        <p:txBody>
          <a:bodyPr wrap="none" anchor="ctr"/>
          <a:lstStyle/>
          <a:p>
            <a:endParaRPr lang="en-US"/>
          </a:p>
        </p:txBody>
      </p:sp>
      <p:sp>
        <p:nvSpPr>
          <p:cNvPr id="21512" name="Text Box 8"/>
          <p:cNvSpPr txBox="1">
            <a:spLocks noChangeArrowheads="1"/>
          </p:cNvSpPr>
          <p:nvPr/>
        </p:nvSpPr>
        <p:spPr bwMode="auto">
          <a:xfrm>
            <a:off x="3600450" y="5295900"/>
            <a:ext cx="14668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lnSpc>
                <a:spcPct val="90000"/>
              </a:lnSpc>
              <a:spcBef>
                <a:spcPct val="20000"/>
              </a:spcBef>
              <a:buClr>
                <a:srgbClr val="000000"/>
              </a:buClr>
            </a:pPr>
            <a:r>
              <a:rPr lang="en-US" sz="1800">
                <a:solidFill>
                  <a:srgbClr val="000000"/>
                </a:solidFill>
                <a:cs typeface="Arial" charset="0"/>
              </a:rPr>
              <a:t>Blob storage</a:t>
            </a:r>
          </a:p>
          <a:p>
            <a:pPr algn="ctr" eaLnBrk="1" hangingPunct="1">
              <a:lnSpc>
                <a:spcPct val="90000"/>
              </a:lnSpc>
              <a:spcBef>
                <a:spcPct val="20000"/>
              </a:spcBef>
              <a:buClr>
                <a:srgbClr val="000000"/>
              </a:buClr>
            </a:pPr>
            <a:r>
              <a:rPr lang="en-US" sz="1800">
                <a:solidFill>
                  <a:srgbClr val="000000"/>
                </a:solidFill>
                <a:cs typeface="Arial" charset="0"/>
              </a:rPr>
              <a:t>(MObStor)</a:t>
            </a:r>
          </a:p>
        </p:txBody>
      </p:sp>
      <p:sp>
        <p:nvSpPr>
          <p:cNvPr id="580617" name="Text Box 9"/>
          <p:cNvSpPr txBox="1">
            <a:spLocks noChangeArrowheads="1"/>
          </p:cNvSpPr>
          <p:nvPr/>
        </p:nvSpPr>
        <p:spPr bwMode="auto">
          <a:xfrm>
            <a:off x="228600" y="1371600"/>
            <a:ext cx="18288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lnSpc>
                <a:spcPct val="90000"/>
              </a:lnSpc>
              <a:spcBef>
                <a:spcPct val="20000"/>
              </a:spcBef>
              <a:buClr>
                <a:srgbClr val="000000"/>
              </a:buClr>
              <a:buFontTx/>
              <a:buChar char="•"/>
            </a:pPr>
            <a:r>
              <a:rPr lang="en-US" sz="2000">
                <a:solidFill>
                  <a:srgbClr val="000000"/>
                </a:solidFill>
                <a:cs typeface="Arial" charset="0"/>
              </a:rPr>
              <a:t>Warehousing</a:t>
            </a:r>
          </a:p>
          <a:p>
            <a:pPr eaLnBrk="1" hangingPunct="1">
              <a:lnSpc>
                <a:spcPct val="90000"/>
              </a:lnSpc>
              <a:spcBef>
                <a:spcPct val="20000"/>
              </a:spcBef>
              <a:buClr>
                <a:srgbClr val="000000"/>
              </a:buClr>
              <a:buFontTx/>
              <a:buChar char="•"/>
            </a:pPr>
            <a:r>
              <a:rPr lang="en-US" sz="2000">
                <a:solidFill>
                  <a:srgbClr val="000000"/>
                </a:solidFill>
                <a:cs typeface="Arial" charset="0"/>
              </a:rPr>
              <a:t>Scan oriented workloads</a:t>
            </a:r>
          </a:p>
          <a:p>
            <a:pPr eaLnBrk="1" hangingPunct="1">
              <a:lnSpc>
                <a:spcPct val="90000"/>
              </a:lnSpc>
              <a:spcBef>
                <a:spcPct val="20000"/>
              </a:spcBef>
              <a:buClr>
                <a:srgbClr val="000000"/>
              </a:buClr>
              <a:buFontTx/>
              <a:buChar char="•"/>
            </a:pPr>
            <a:r>
              <a:rPr lang="en-US" sz="2000">
                <a:solidFill>
                  <a:srgbClr val="000000"/>
                </a:solidFill>
                <a:cs typeface="Arial" charset="0"/>
              </a:rPr>
              <a:t>Focus on sequential disk I/O</a:t>
            </a:r>
          </a:p>
          <a:p>
            <a:pPr eaLnBrk="1" hangingPunct="1">
              <a:lnSpc>
                <a:spcPct val="90000"/>
              </a:lnSpc>
              <a:spcBef>
                <a:spcPct val="20000"/>
              </a:spcBef>
              <a:buClr>
                <a:srgbClr val="000000"/>
              </a:buClr>
              <a:buFontTx/>
              <a:buChar char="•"/>
            </a:pPr>
            <a:r>
              <a:rPr lang="en-US" sz="2000">
                <a:solidFill>
                  <a:srgbClr val="000000"/>
                </a:solidFill>
                <a:cs typeface="Arial" charset="0"/>
              </a:rPr>
              <a:t>$ per cpu cycle</a:t>
            </a:r>
          </a:p>
        </p:txBody>
      </p:sp>
      <p:sp>
        <p:nvSpPr>
          <p:cNvPr id="580618" name="Text Box 10"/>
          <p:cNvSpPr txBox="1">
            <a:spLocks noChangeArrowheads="1"/>
          </p:cNvSpPr>
          <p:nvPr/>
        </p:nvSpPr>
        <p:spPr bwMode="auto">
          <a:xfrm>
            <a:off x="7086600" y="1344613"/>
            <a:ext cx="1905000"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lnSpc>
                <a:spcPct val="90000"/>
              </a:lnSpc>
              <a:spcBef>
                <a:spcPct val="20000"/>
              </a:spcBef>
              <a:buClr>
                <a:srgbClr val="000000"/>
              </a:buClr>
              <a:buFontTx/>
              <a:buChar char="•"/>
            </a:pPr>
            <a:r>
              <a:rPr lang="en-US" sz="2000">
                <a:solidFill>
                  <a:srgbClr val="000000"/>
                </a:solidFill>
                <a:cs typeface="Arial" charset="0"/>
              </a:rPr>
              <a:t>CRUD </a:t>
            </a:r>
          </a:p>
          <a:p>
            <a:pPr eaLnBrk="1" hangingPunct="1">
              <a:lnSpc>
                <a:spcPct val="90000"/>
              </a:lnSpc>
              <a:spcBef>
                <a:spcPct val="20000"/>
              </a:spcBef>
              <a:buClr>
                <a:srgbClr val="000000"/>
              </a:buClr>
              <a:buFontTx/>
              <a:buChar char="•"/>
            </a:pPr>
            <a:r>
              <a:rPr lang="en-US" sz="2000">
                <a:solidFill>
                  <a:srgbClr val="000000"/>
                </a:solidFill>
                <a:cs typeface="Arial" charset="0"/>
              </a:rPr>
              <a:t>Point lookups and short scans</a:t>
            </a:r>
          </a:p>
          <a:p>
            <a:pPr eaLnBrk="1" hangingPunct="1">
              <a:lnSpc>
                <a:spcPct val="90000"/>
              </a:lnSpc>
              <a:spcBef>
                <a:spcPct val="20000"/>
              </a:spcBef>
              <a:buClr>
                <a:srgbClr val="000000"/>
              </a:buClr>
              <a:buFontTx/>
              <a:buChar char="•"/>
            </a:pPr>
            <a:r>
              <a:rPr lang="en-US" sz="2000">
                <a:solidFill>
                  <a:srgbClr val="000000"/>
                </a:solidFill>
                <a:cs typeface="Arial" charset="0"/>
              </a:rPr>
              <a:t>Index organized table and random I/Os</a:t>
            </a:r>
          </a:p>
          <a:p>
            <a:pPr eaLnBrk="1" hangingPunct="1">
              <a:lnSpc>
                <a:spcPct val="90000"/>
              </a:lnSpc>
              <a:spcBef>
                <a:spcPct val="20000"/>
              </a:spcBef>
              <a:buClr>
                <a:srgbClr val="000000"/>
              </a:buClr>
              <a:buFontTx/>
              <a:buChar char="•"/>
            </a:pPr>
            <a:r>
              <a:rPr lang="en-US" sz="2000">
                <a:solidFill>
                  <a:srgbClr val="000000"/>
                </a:solidFill>
                <a:cs typeface="Arial" charset="0"/>
              </a:rPr>
              <a:t>$ per latency</a:t>
            </a:r>
          </a:p>
        </p:txBody>
      </p:sp>
      <p:sp>
        <p:nvSpPr>
          <p:cNvPr id="580619" name="Text Box 11"/>
          <p:cNvSpPr txBox="1">
            <a:spLocks noChangeArrowheads="1"/>
          </p:cNvSpPr>
          <p:nvPr/>
        </p:nvSpPr>
        <p:spPr bwMode="auto">
          <a:xfrm>
            <a:off x="5634038" y="4343400"/>
            <a:ext cx="1909762"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lnSpc>
                <a:spcPct val="90000"/>
              </a:lnSpc>
              <a:spcBef>
                <a:spcPct val="20000"/>
              </a:spcBef>
              <a:buClr>
                <a:srgbClr val="000000"/>
              </a:buClr>
              <a:buFontTx/>
              <a:buChar char="•"/>
            </a:pPr>
            <a:r>
              <a:rPr lang="en-US" sz="2000">
                <a:solidFill>
                  <a:srgbClr val="000000"/>
                </a:solidFill>
                <a:cs typeface="Arial" charset="0"/>
              </a:rPr>
              <a:t>Object retrieval and streaming</a:t>
            </a:r>
          </a:p>
          <a:p>
            <a:pPr eaLnBrk="1" hangingPunct="1">
              <a:lnSpc>
                <a:spcPct val="90000"/>
              </a:lnSpc>
              <a:spcBef>
                <a:spcPct val="20000"/>
              </a:spcBef>
              <a:buClr>
                <a:srgbClr val="000000"/>
              </a:buClr>
              <a:buFontTx/>
              <a:buChar char="•"/>
            </a:pPr>
            <a:r>
              <a:rPr lang="en-US" sz="2000">
                <a:solidFill>
                  <a:srgbClr val="000000"/>
                </a:solidFill>
                <a:cs typeface="Arial" charset="0"/>
              </a:rPr>
              <a:t>Scalable file storage</a:t>
            </a:r>
          </a:p>
          <a:p>
            <a:pPr eaLnBrk="1" hangingPunct="1">
              <a:lnSpc>
                <a:spcPct val="90000"/>
              </a:lnSpc>
              <a:spcBef>
                <a:spcPct val="20000"/>
              </a:spcBef>
              <a:buClr>
                <a:srgbClr val="000000"/>
              </a:buClr>
              <a:buFontTx/>
              <a:buChar char="•"/>
            </a:pPr>
            <a:r>
              <a:rPr lang="en-US" sz="2000">
                <a:solidFill>
                  <a:srgbClr val="000000"/>
                </a:solidFill>
                <a:cs typeface="Arial" charset="0"/>
              </a:rPr>
              <a:t>$ per GB storage &amp; bandwidth</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06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06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06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7" grpId="0"/>
      <p:bldP spid="580618" grpId="0"/>
      <p:bldP spid="5806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atin typeface="Arial" charset="0"/>
              </a:rPr>
              <a:t>Outline</a:t>
            </a:r>
          </a:p>
        </p:txBody>
      </p:sp>
      <p:sp>
        <p:nvSpPr>
          <p:cNvPr id="4099" name="Content Placeholder 2"/>
          <p:cNvSpPr>
            <a:spLocks noGrp="1"/>
          </p:cNvSpPr>
          <p:nvPr>
            <p:ph idx="1"/>
          </p:nvPr>
        </p:nvSpPr>
        <p:spPr/>
        <p:txBody>
          <a:bodyPr/>
          <a:lstStyle/>
          <a:p>
            <a:r>
              <a:rPr lang="en-US">
                <a:latin typeface="Arial" charset="0"/>
              </a:rPr>
              <a:t>Introduction</a:t>
            </a:r>
          </a:p>
          <a:p>
            <a:r>
              <a:rPr lang="en-US">
                <a:latin typeface="Arial" charset="0"/>
              </a:rPr>
              <a:t>Clouds</a:t>
            </a:r>
          </a:p>
          <a:p>
            <a:r>
              <a:rPr lang="en-US">
                <a:latin typeface="Arial" charset="0"/>
              </a:rPr>
              <a:t>Scalable serving—the new landscape</a:t>
            </a:r>
          </a:p>
          <a:p>
            <a:pPr lvl="1"/>
            <a:r>
              <a:rPr lang="en-US">
                <a:latin typeface="Arial" charset="0"/>
              </a:rPr>
              <a:t>Very Large Scale Distributed systems (VLSD)</a:t>
            </a:r>
          </a:p>
          <a:p>
            <a:r>
              <a:rPr lang="en-US">
                <a:latin typeface="Arial" charset="0"/>
              </a:rPr>
              <a:t>Yahoo!</a:t>
            </a:r>
            <a:r>
              <a:rPr lang="ja-JP" altLang="en-US">
                <a:latin typeface="Arial" charset="0"/>
              </a:rPr>
              <a:t>’</a:t>
            </a:r>
            <a:r>
              <a:rPr lang="en-US">
                <a:latin typeface="Arial" charset="0"/>
              </a:rPr>
              <a:t>s PNUTS/Sherpa</a:t>
            </a:r>
          </a:p>
          <a:p>
            <a:r>
              <a:rPr lang="en-US">
                <a:latin typeface="Arial" charset="0"/>
              </a:rPr>
              <a:t>Comparison of several systems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575" name="Rectangle 127"/>
          <p:cNvSpPr>
            <a:spLocks noChangeArrowheads="1"/>
          </p:cNvSpPr>
          <p:nvPr/>
        </p:nvSpPr>
        <p:spPr bwMode="auto">
          <a:xfrm>
            <a:off x="5770563" y="3233738"/>
            <a:ext cx="715962" cy="334962"/>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360576" name="Rectangle 128"/>
          <p:cNvSpPr>
            <a:spLocks noChangeArrowheads="1"/>
          </p:cNvSpPr>
          <p:nvPr/>
        </p:nvSpPr>
        <p:spPr bwMode="auto">
          <a:xfrm>
            <a:off x="5770563" y="4332288"/>
            <a:ext cx="715962" cy="334962"/>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360577" name="Rectangle 129"/>
          <p:cNvSpPr>
            <a:spLocks noChangeArrowheads="1"/>
          </p:cNvSpPr>
          <p:nvPr/>
        </p:nvSpPr>
        <p:spPr bwMode="auto">
          <a:xfrm>
            <a:off x="5770563" y="5329238"/>
            <a:ext cx="715962" cy="334962"/>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360489" name="Text Box 41"/>
          <p:cNvSpPr txBox="1">
            <a:spLocks noChangeArrowheads="1"/>
          </p:cNvSpPr>
          <p:nvPr/>
        </p:nvSpPr>
        <p:spPr bwMode="auto">
          <a:xfrm>
            <a:off x="493713" y="3360738"/>
            <a:ext cx="7350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HDFS</a:t>
            </a:r>
          </a:p>
        </p:txBody>
      </p:sp>
      <p:pic>
        <p:nvPicPr>
          <p:cNvPr id="360481" name="Picture 33" descr="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3641725"/>
            <a:ext cx="9874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482" name="Picture 34" descr="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4419600"/>
            <a:ext cx="9874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483" name="Picture 35" descr="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5294313"/>
            <a:ext cx="9874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484" name="Picture 36" descr="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6102350"/>
            <a:ext cx="9874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0485" name="Rectangle 37"/>
          <p:cNvSpPr>
            <a:spLocks noChangeArrowheads="1"/>
          </p:cNvSpPr>
          <p:nvPr/>
        </p:nvSpPr>
        <p:spPr bwMode="auto">
          <a:xfrm>
            <a:off x="2281238" y="3862388"/>
            <a:ext cx="715962" cy="334962"/>
          </a:xfrm>
          <a:prstGeom prst="rect">
            <a:avLst/>
          </a:prstGeom>
          <a:solidFill>
            <a:srgbClr val="CC0000"/>
          </a:solidFill>
          <a:ln w="9525">
            <a:solidFill>
              <a:schemeClr val="tx1"/>
            </a:solidFill>
            <a:miter lim="800000"/>
            <a:headEnd/>
            <a:tailEnd/>
          </a:ln>
        </p:spPr>
        <p:txBody>
          <a:bodyPr wrap="none" anchor="ctr"/>
          <a:lstStyle/>
          <a:p>
            <a:endParaRPr lang="en-US"/>
          </a:p>
        </p:txBody>
      </p:sp>
      <p:sp>
        <p:nvSpPr>
          <p:cNvPr id="360486" name="Rectangle 38"/>
          <p:cNvSpPr>
            <a:spLocks noChangeArrowheads="1"/>
          </p:cNvSpPr>
          <p:nvPr/>
        </p:nvSpPr>
        <p:spPr bwMode="auto">
          <a:xfrm>
            <a:off x="2281238" y="4479925"/>
            <a:ext cx="715962" cy="334963"/>
          </a:xfrm>
          <a:prstGeom prst="rect">
            <a:avLst/>
          </a:prstGeom>
          <a:solidFill>
            <a:srgbClr val="CC0000"/>
          </a:solidFill>
          <a:ln w="9525">
            <a:solidFill>
              <a:schemeClr val="tx1"/>
            </a:solidFill>
            <a:miter lim="800000"/>
            <a:headEnd/>
            <a:tailEnd/>
          </a:ln>
        </p:spPr>
        <p:txBody>
          <a:bodyPr wrap="none" anchor="ctr"/>
          <a:lstStyle/>
          <a:p>
            <a:endParaRPr lang="en-US"/>
          </a:p>
        </p:txBody>
      </p:sp>
      <p:sp>
        <p:nvSpPr>
          <p:cNvPr id="360487" name="Rectangle 39"/>
          <p:cNvSpPr>
            <a:spLocks noChangeArrowheads="1"/>
          </p:cNvSpPr>
          <p:nvPr/>
        </p:nvSpPr>
        <p:spPr bwMode="auto">
          <a:xfrm>
            <a:off x="2281238" y="5121275"/>
            <a:ext cx="715962" cy="334963"/>
          </a:xfrm>
          <a:prstGeom prst="rect">
            <a:avLst/>
          </a:prstGeom>
          <a:solidFill>
            <a:srgbClr val="CC0000"/>
          </a:solidFill>
          <a:ln w="9525">
            <a:solidFill>
              <a:schemeClr val="tx1"/>
            </a:solidFill>
            <a:miter lim="800000"/>
            <a:headEnd/>
            <a:tailEnd/>
          </a:ln>
        </p:spPr>
        <p:txBody>
          <a:bodyPr wrap="none" anchor="ctr"/>
          <a:lstStyle/>
          <a:p>
            <a:endParaRPr lang="en-US"/>
          </a:p>
        </p:txBody>
      </p:sp>
      <p:sp>
        <p:nvSpPr>
          <p:cNvPr id="360488" name="Rectangle 40"/>
          <p:cNvSpPr>
            <a:spLocks noChangeArrowheads="1"/>
          </p:cNvSpPr>
          <p:nvPr/>
        </p:nvSpPr>
        <p:spPr bwMode="auto">
          <a:xfrm>
            <a:off x="2281238" y="5754688"/>
            <a:ext cx="715962" cy="334962"/>
          </a:xfrm>
          <a:prstGeom prst="rect">
            <a:avLst/>
          </a:prstGeom>
          <a:solidFill>
            <a:srgbClr val="CC0000"/>
          </a:solidFill>
          <a:ln w="9525">
            <a:solidFill>
              <a:schemeClr val="tx1"/>
            </a:solidFill>
            <a:miter lim="800000"/>
            <a:headEnd/>
            <a:tailEnd/>
          </a:ln>
        </p:spPr>
        <p:txBody>
          <a:bodyPr wrap="none" anchor="ctr"/>
          <a:lstStyle/>
          <a:p>
            <a:endParaRPr lang="en-US"/>
          </a:p>
        </p:txBody>
      </p:sp>
      <p:sp>
        <p:nvSpPr>
          <p:cNvPr id="22542" name="Rectangle 2"/>
          <p:cNvSpPr>
            <a:spLocks noGrp="1" noChangeArrowheads="1"/>
          </p:cNvSpPr>
          <p:nvPr>
            <p:ph type="title"/>
          </p:nvPr>
        </p:nvSpPr>
        <p:spPr>
          <a:xfrm>
            <a:off x="685800" y="152400"/>
            <a:ext cx="7794625" cy="1143000"/>
          </a:xfrm>
        </p:spPr>
        <p:txBody>
          <a:bodyPr/>
          <a:lstStyle/>
          <a:p>
            <a:r>
              <a:rPr lang="en-US" sz="3600">
                <a:latin typeface="Arial" charset="0"/>
                <a:cs typeface="ＭＳ Ｐゴシック" charset="0"/>
              </a:rPr>
              <a:t>One Slide Hadoop Primer</a:t>
            </a:r>
          </a:p>
        </p:txBody>
      </p:sp>
      <p:grpSp>
        <p:nvGrpSpPr>
          <p:cNvPr id="2" name="Group 10"/>
          <p:cNvGrpSpPr>
            <a:grpSpLocks/>
          </p:cNvGrpSpPr>
          <p:nvPr/>
        </p:nvGrpSpPr>
        <p:grpSpPr bwMode="auto">
          <a:xfrm>
            <a:off x="1035050" y="1516063"/>
            <a:ext cx="557213" cy="320675"/>
            <a:chOff x="235" y="3398"/>
            <a:chExt cx="351" cy="202"/>
          </a:xfrm>
        </p:grpSpPr>
        <p:sp>
          <p:nvSpPr>
            <p:cNvPr id="22650" name="Rectangle 4"/>
            <p:cNvSpPr>
              <a:spLocks noChangeArrowheads="1"/>
            </p:cNvSpPr>
            <p:nvPr/>
          </p:nvSpPr>
          <p:spPr bwMode="auto">
            <a:xfrm>
              <a:off x="235" y="3398"/>
              <a:ext cx="351" cy="20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651" name="Line 5"/>
            <p:cNvSpPr>
              <a:spLocks noChangeShapeType="1"/>
            </p:cNvSpPr>
            <p:nvPr/>
          </p:nvSpPr>
          <p:spPr bwMode="auto">
            <a:xfrm>
              <a:off x="274" y="3432"/>
              <a:ext cx="2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52" name="Line 6"/>
            <p:cNvSpPr>
              <a:spLocks noChangeShapeType="1"/>
            </p:cNvSpPr>
            <p:nvPr/>
          </p:nvSpPr>
          <p:spPr bwMode="auto">
            <a:xfrm>
              <a:off x="274" y="3466"/>
              <a:ext cx="17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53" name="Line 7"/>
            <p:cNvSpPr>
              <a:spLocks noChangeShapeType="1"/>
            </p:cNvSpPr>
            <p:nvPr/>
          </p:nvSpPr>
          <p:spPr bwMode="auto">
            <a:xfrm>
              <a:off x="278" y="3499"/>
              <a:ext cx="2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54" name="Line 8"/>
            <p:cNvSpPr>
              <a:spLocks noChangeShapeType="1"/>
            </p:cNvSpPr>
            <p:nvPr/>
          </p:nvSpPr>
          <p:spPr bwMode="auto">
            <a:xfrm>
              <a:off x="270" y="3532"/>
              <a:ext cx="17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55" name="Line 9"/>
            <p:cNvSpPr>
              <a:spLocks noChangeShapeType="1"/>
            </p:cNvSpPr>
            <p:nvPr/>
          </p:nvSpPr>
          <p:spPr bwMode="auto">
            <a:xfrm>
              <a:off x="274" y="3565"/>
              <a:ext cx="2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11"/>
          <p:cNvGrpSpPr>
            <a:grpSpLocks/>
          </p:cNvGrpSpPr>
          <p:nvPr/>
        </p:nvGrpSpPr>
        <p:grpSpPr bwMode="auto">
          <a:xfrm>
            <a:off x="1035050" y="1836738"/>
            <a:ext cx="557213" cy="320675"/>
            <a:chOff x="235" y="3398"/>
            <a:chExt cx="351" cy="202"/>
          </a:xfrm>
        </p:grpSpPr>
        <p:sp>
          <p:nvSpPr>
            <p:cNvPr id="22644" name="Rectangle 12"/>
            <p:cNvSpPr>
              <a:spLocks noChangeArrowheads="1"/>
            </p:cNvSpPr>
            <p:nvPr/>
          </p:nvSpPr>
          <p:spPr bwMode="auto">
            <a:xfrm>
              <a:off x="235" y="3398"/>
              <a:ext cx="351" cy="20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645" name="Line 13"/>
            <p:cNvSpPr>
              <a:spLocks noChangeShapeType="1"/>
            </p:cNvSpPr>
            <p:nvPr/>
          </p:nvSpPr>
          <p:spPr bwMode="auto">
            <a:xfrm>
              <a:off x="274" y="3432"/>
              <a:ext cx="2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46" name="Line 14"/>
            <p:cNvSpPr>
              <a:spLocks noChangeShapeType="1"/>
            </p:cNvSpPr>
            <p:nvPr/>
          </p:nvSpPr>
          <p:spPr bwMode="auto">
            <a:xfrm>
              <a:off x="274" y="3466"/>
              <a:ext cx="17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47" name="Line 15"/>
            <p:cNvSpPr>
              <a:spLocks noChangeShapeType="1"/>
            </p:cNvSpPr>
            <p:nvPr/>
          </p:nvSpPr>
          <p:spPr bwMode="auto">
            <a:xfrm>
              <a:off x="278" y="3499"/>
              <a:ext cx="2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48" name="Line 16"/>
            <p:cNvSpPr>
              <a:spLocks noChangeShapeType="1"/>
            </p:cNvSpPr>
            <p:nvPr/>
          </p:nvSpPr>
          <p:spPr bwMode="auto">
            <a:xfrm>
              <a:off x="270" y="3532"/>
              <a:ext cx="17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49" name="Line 17"/>
            <p:cNvSpPr>
              <a:spLocks noChangeShapeType="1"/>
            </p:cNvSpPr>
            <p:nvPr/>
          </p:nvSpPr>
          <p:spPr bwMode="auto">
            <a:xfrm>
              <a:off x="274" y="3565"/>
              <a:ext cx="2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18"/>
          <p:cNvGrpSpPr>
            <a:grpSpLocks/>
          </p:cNvGrpSpPr>
          <p:nvPr/>
        </p:nvGrpSpPr>
        <p:grpSpPr bwMode="auto">
          <a:xfrm>
            <a:off x="1035050" y="2155825"/>
            <a:ext cx="557213" cy="320675"/>
            <a:chOff x="235" y="3398"/>
            <a:chExt cx="351" cy="202"/>
          </a:xfrm>
        </p:grpSpPr>
        <p:sp>
          <p:nvSpPr>
            <p:cNvPr id="22638" name="Rectangle 19"/>
            <p:cNvSpPr>
              <a:spLocks noChangeArrowheads="1"/>
            </p:cNvSpPr>
            <p:nvPr/>
          </p:nvSpPr>
          <p:spPr bwMode="auto">
            <a:xfrm>
              <a:off x="235" y="3398"/>
              <a:ext cx="351" cy="20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639" name="Line 20"/>
            <p:cNvSpPr>
              <a:spLocks noChangeShapeType="1"/>
            </p:cNvSpPr>
            <p:nvPr/>
          </p:nvSpPr>
          <p:spPr bwMode="auto">
            <a:xfrm>
              <a:off x="274" y="3432"/>
              <a:ext cx="2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40" name="Line 21"/>
            <p:cNvSpPr>
              <a:spLocks noChangeShapeType="1"/>
            </p:cNvSpPr>
            <p:nvPr/>
          </p:nvSpPr>
          <p:spPr bwMode="auto">
            <a:xfrm>
              <a:off x="274" y="3466"/>
              <a:ext cx="17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41" name="Line 22"/>
            <p:cNvSpPr>
              <a:spLocks noChangeShapeType="1"/>
            </p:cNvSpPr>
            <p:nvPr/>
          </p:nvSpPr>
          <p:spPr bwMode="auto">
            <a:xfrm>
              <a:off x="278" y="3499"/>
              <a:ext cx="2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42" name="Line 23"/>
            <p:cNvSpPr>
              <a:spLocks noChangeShapeType="1"/>
            </p:cNvSpPr>
            <p:nvPr/>
          </p:nvSpPr>
          <p:spPr bwMode="auto">
            <a:xfrm>
              <a:off x="270" y="3532"/>
              <a:ext cx="17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43" name="Line 24"/>
            <p:cNvSpPr>
              <a:spLocks noChangeShapeType="1"/>
            </p:cNvSpPr>
            <p:nvPr/>
          </p:nvSpPr>
          <p:spPr bwMode="auto">
            <a:xfrm>
              <a:off x="274" y="3565"/>
              <a:ext cx="2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25"/>
          <p:cNvGrpSpPr>
            <a:grpSpLocks/>
          </p:cNvGrpSpPr>
          <p:nvPr/>
        </p:nvGrpSpPr>
        <p:grpSpPr bwMode="auto">
          <a:xfrm>
            <a:off x="1035050" y="2468563"/>
            <a:ext cx="557213" cy="320675"/>
            <a:chOff x="235" y="3398"/>
            <a:chExt cx="351" cy="202"/>
          </a:xfrm>
        </p:grpSpPr>
        <p:sp>
          <p:nvSpPr>
            <p:cNvPr id="22632" name="Rectangle 26"/>
            <p:cNvSpPr>
              <a:spLocks noChangeArrowheads="1"/>
            </p:cNvSpPr>
            <p:nvPr/>
          </p:nvSpPr>
          <p:spPr bwMode="auto">
            <a:xfrm>
              <a:off x="235" y="3398"/>
              <a:ext cx="351" cy="20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633" name="Line 27"/>
            <p:cNvSpPr>
              <a:spLocks noChangeShapeType="1"/>
            </p:cNvSpPr>
            <p:nvPr/>
          </p:nvSpPr>
          <p:spPr bwMode="auto">
            <a:xfrm>
              <a:off x="274" y="3432"/>
              <a:ext cx="2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4" name="Line 28"/>
            <p:cNvSpPr>
              <a:spLocks noChangeShapeType="1"/>
            </p:cNvSpPr>
            <p:nvPr/>
          </p:nvSpPr>
          <p:spPr bwMode="auto">
            <a:xfrm>
              <a:off x="274" y="3466"/>
              <a:ext cx="17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5" name="Line 29"/>
            <p:cNvSpPr>
              <a:spLocks noChangeShapeType="1"/>
            </p:cNvSpPr>
            <p:nvPr/>
          </p:nvSpPr>
          <p:spPr bwMode="auto">
            <a:xfrm>
              <a:off x="278" y="3499"/>
              <a:ext cx="2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6" name="Line 30"/>
            <p:cNvSpPr>
              <a:spLocks noChangeShapeType="1"/>
            </p:cNvSpPr>
            <p:nvPr/>
          </p:nvSpPr>
          <p:spPr bwMode="auto">
            <a:xfrm>
              <a:off x="270" y="3532"/>
              <a:ext cx="17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7" name="Line 31"/>
            <p:cNvSpPr>
              <a:spLocks noChangeShapeType="1"/>
            </p:cNvSpPr>
            <p:nvPr/>
          </p:nvSpPr>
          <p:spPr bwMode="auto">
            <a:xfrm>
              <a:off x="274" y="3565"/>
              <a:ext cx="2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60480" name="Text Box 32"/>
          <p:cNvSpPr txBox="1">
            <a:spLocks noChangeArrowheads="1"/>
          </p:cNvSpPr>
          <p:nvPr/>
        </p:nvSpPr>
        <p:spPr bwMode="auto">
          <a:xfrm>
            <a:off x="844550" y="2835275"/>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Data file</a:t>
            </a:r>
          </a:p>
        </p:txBody>
      </p:sp>
      <p:sp>
        <p:nvSpPr>
          <p:cNvPr id="360490" name="Text Box 42"/>
          <p:cNvSpPr txBox="1">
            <a:spLocks noChangeArrowheads="1"/>
          </p:cNvSpPr>
          <p:nvPr/>
        </p:nvSpPr>
        <p:spPr bwMode="auto">
          <a:xfrm>
            <a:off x="2087563" y="6202363"/>
            <a:ext cx="1111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Map tasks</a:t>
            </a:r>
          </a:p>
        </p:txBody>
      </p:sp>
      <p:grpSp>
        <p:nvGrpSpPr>
          <p:cNvPr id="6" name="Group 55"/>
          <p:cNvGrpSpPr>
            <a:grpSpLocks/>
          </p:cNvGrpSpPr>
          <p:nvPr/>
        </p:nvGrpSpPr>
        <p:grpSpPr bwMode="auto">
          <a:xfrm>
            <a:off x="4311650" y="3306763"/>
            <a:ext cx="557213" cy="549275"/>
            <a:chOff x="2514" y="1901"/>
            <a:chExt cx="351" cy="346"/>
          </a:xfrm>
        </p:grpSpPr>
        <p:sp>
          <p:nvSpPr>
            <p:cNvPr id="22621" name="Rectangle 44"/>
            <p:cNvSpPr>
              <a:spLocks noChangeArrowheads="1"/>
            </p:cNvSpPr>
            <p:nvPr/>
          </p:nvSpPr>
          <p:spPr bwMode="auto">
            <a:xfrm>
              <a:off x="2514" y="1901"/>
              <a:ext cx="351" cy="34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622" name="Line 45"/>
            <p:cNvSpPr>
              <a:spLocks noChangeShapeType="1"/>
            </p:cNvSpPr>
            <p:nvPr/>
          </p:nvSpPr>
          <p:spPr bwMode="auto">
            <a:xfrm>
              <a:off x="2544" y="1935"/>
              <a:ext cx="2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23" name="Line 46"/>
            <p:cNvSpPr>
              <a:spLocks noChangeShapeType="1"/>
            </p:cNvSpPr>
            <p:nvPr/>
          </p:nvSpPr>
          <p:spPr bwMode="auto">
            <a:xfrm>
              <a:off x="2544" y="1969"/>
              <a:ext cx="17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24" name="Line 47"/>
            <p:cNvSpPr>
              <a:spLocks noChangeShapeType="1"/>
            </p:cNvSpPr>
            <p:nvPr/>
          </p:nvSpPr>
          <p:spPr bwMode="auto">
            <a:xfrm>
              <a:off x="2544" y="2002"/>
              <a:ext cx="2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25" name="Line 48"/>
            <p:cNvSpPr>
              <a:spLocks noChangeShapeType="1"/>
            </p:cNvSpPr>
            <p:nvPr/>
          </p:nvSpPr>
          <p:spPr bwMode="auto">
            <a:xfrm>
              <a:off x="2544" y="2035"/>
              <a:ext cx="17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26" name="Line 49"/>
            <p:cNvSpPr>
              <a:spLocks noChangeShapeType="1"/>
            </p:cNvSpPr>
            <p:nvPr/>
          </p:nvSpPr>
          <p:spPr bwMode="auto">
            <a:xfrm>
              <a:off x="2544" y="2068"/>
              <a:ext cx="2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27" name="Line 50"/>
            <p:cNvSpPr>
              <a:spLocks noChangeShapeType="1"/>
            </p:cNvSpPr>
            <p:nvPr/>
          </p:nvSpPr>
          <p:spPr bwMode="auto">
            <a:xfrm>
              <a:off x="2544" y="2099"/>
              <a:ext cx="17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28" name="Line 51"/>
            <p:cNvSpPr>
              <a:spLocks noChangeShapeType="1"/>
            </p:cNvSpPr>
            <p:nvPr/>
          </p:nvSpPr>
          <p:spPr bwMode="auto">
            <a:xfrm>
              <a:off x="2544" y="2132"/>
              <a:ext cx="2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29" name="Line 52"/>
            <p:cNvSpPr>
              <a:spLocks noChangeShapeType="1"/>
            </p:cNvSpPr>
            <p:nvPr/>
          </p:nvSpPr>
          <p:spPr bwMode="auto">
            <a:xfrm>
              <a:off x="2544" y="2165"/>
              <a:ext cx="17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0" name="Line 53"/>
            <p:cNvSpPr>
              <a:spLocks noChangeShapeType="1"/>
            </p:cNvSpPr>
            <p:nvPr/>
          </p:nvSpPr>
          <p:spPr bwMode="auto">
            <a:xfrm>
              <a:off x="2544" y="2198"/>
              <a:ext cx="2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1" name="Line 54"/>
            <p:cNvSpPr>
              <a:spLocks noChangeShapeType="1"/>
            </p:cNvSpPr>
            <p:nvPr/>
          </p:nvSpPr>
          <p:spPr bwMode="auto">
            <a:xfrm>
              <a:off x="2544" y="2222"/>
              <a:ext cx="2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68"/>
          <p:cNvGrpSpPr>
            <a:grpSpLocks/>
          </p:cNvGrpSpPr>
          <p:nvPr/>
        </p:nvGrpSpPr>
        <p:grpSpPr bwMode="auto">
          <a:xfrm>
            <a:off x="4311650" y="4397375"/>
            <a:ext cx="557213" cy="206375"/>
            <a:chOff x="2533" y="2587"/>
            <a:chExt cx="351" cy="130"/>
          </a:xfrm>
        </p:grpSpPr>
        <p:sp>
          <p:nvSpPr>
            <p:cNvPr id="22617" name="Rectangle 57"/>
            <p:cNvSpPr>
              <a:spLocks noChangeArrowheads="1"/>
            </p:cNvSpPr>
            <p:nvPr/>
          </p:nvSpPr>
          <p:spPr bwMode="auto">
            <a:xfrm>
              <a:off x="2533" y="2587"/>
              <a:ext cx="351" cy="13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618" name="Line 58"/>
            <p:cNvSpPr>
              <a:spLocks noChangeShapeType="1"/>
            </p:cNvSpPr>
            <p:nvPr/>
          </p:nvSpPr>
          <p:spPr bwMode="auto">
            <a:xfrm>
              <a:off x="2563" y="2621"/>
              <a:ext cx="2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19" name="Line 59"/>
            <p:cNvSpPr>
              <a:spLocks noChangeShapeType="1"/>
            </p:cNvSpPr>
            <p:nvPr/>
          </p:nvSpPr>
          <p:spPr bwMode="auto">
            <a:xfrm>
              <a:off x="2563" y="2655"/>
              <a:ext cx="17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20" name="Line 60"/>
            <p:cNvSpPr>
              <a:spLocks noChangeShapeType="1"/>
            </p:cNvSpPr>
            <p:nvPr/>
          </p:nvSpPr>
          <p:spPr bwMode="auto">
            <a:xfrm>
              <a:off x="2563" y="2688"/>
              <a:ext cx="2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81"/>
          <p:cNvGrpSpPr>
            <a:grpSpLocks/>
          </p:cNvGrpSpPr>
          <p:nvPr/>
        </p:nvGrpSpPr>
        <p:grpSpPr bwMode="auto">
          <a:xfrm>
            <a:off x="4311650" y="5137150"/>
            <a:ext cx="557213" cy="473075"/>
            <a:chOff x="2500" y="2957"/>
            <a:chExt cx="351" cy="298"/>
          </a:xfrm>
        </p:grpSpPr>
        <p:sp>
          <p:nvSpPr>
            <p:cNvPr id="22608" name="Rectangle 70"/>
            <p:cNvSpPr>
              <a:spLocks noChangeArrowheads="1"/>
            </p:cNvSpPr>
            <p:nvPr/>
          </p:nvSpPr>
          <p:spPr bwMode="auto">
            <a:xfrm>
              <a:off x="2500" y="2957"/>
              <a:ext cx="351" cy="298"/>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609" name="Line 71"/>
            <p:cNvSpPr>
              <a:spLocks noChangeShapeType="1"/>
            </p:cNvSpPr>
            <p:nvPr/>
          </p:nvSpPr>
          <p:spPr bwMode="auto">
            <a:xfrm>
              <a:off x="2530" y="2991"/>
              <a:ext cx="2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10" name="Line 72"/>
            <p:cNvSpPr>
              <a:spLocks noChangeShapeType="1"/>
            </p:cNvSpPr>
            <p:nvPr/>
          </p:nvSpPr>
          <p:spPr bwMode="auto">
            <a:xfrm>
              <a:off x="2530" y="3025"/>
              <a:ext cx="17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11" name="Line 73"/>
            <p:cNvSpPr>
              <a:spLocks noChangeShapeType="1"/>
            </p:cNvSpPr>
            <p:nvPr/>
          </p:nvSpPr>
          <p:spPr bwMode="auto">
            <a:xfrm>
              <a:off x="2530" y="3058"/>
              <a:ext cx="2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12" name="Line 74"/>
            <p:cNvSpPr>
              <a:spLocks noChangeShapeType="1"/>
            </p:cNvSpPr>
            <p:nvPr/>
          </p:nvSpPr>
          <p:spPr bwMode="auto">
            <a:xfrm>
              <a:off x="2530" y="3091"/>
              <a:ext cx="17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13" name="Line 75"/>
            <p:cNvSpPr>
              <a:spLocks noChangeShapeType="1"/>
            </p:cNvSpPr>
            <p:nvPr/>
          </p:nvSpPr>
          <p:spPr bwMode="auto">
            <a:xfrm>
              <a:off x="2530" y="3124"/>
              <a:ext cx="2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14" name="Line 76"/>
            <p:cNvSpPr>
              <a:spLocks noChangeShapeType="1"/>
            </p:cNvSpPr>
            <p:nvPr/>
          </p:nvSpPr>
          <p:spPr bwMode="auto">
            <a:xfrm>
              <a:off x="2530" y="3155"/>
              <a:ext cx="17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15" name="Line 77"/>
            <p:cNvSpPr>
              <a:spLocks noChangeShapeType="1"/>
            </p:cNvSpPr>
            <p:nvPr/>
          </p:nvSpPr>
          <p:spPr bwMode="auto">
            <a:xfrm>
              <a:off x="2530" y="3188"/>
              <a:ext cx="2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16" name="Line 78"/>
            <p:cNvSpPr>
              <a:spLocks noChangeShapeType="1"/>
            </p:cNvSpPr>
            <p:nvPr/>
          </p:nvSpPr>
          <p:spPr bwMode="auto">
            <a:xfrm>
              <a:off x="2530" y="3221"/>
              <a:ext cx="17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94"/>
          <p:cNvGrpSpPr>
            <a:grpSpLocks/>
          </p:cNvGrpSpPr>
          <p:nvPr/>
        </p:nvGrpSpPr>
        <p:grpSpPr bwMode="auto">
          <a:xfrm>
            <a:off x="2344738" y="3938588"/>
            <a:ext cx="557212" cy="160337"/>
            <a:chOff x="2058" y="1771"/>
            <a:chExt cx="351" cy="101"/>
          </a:xfrm>
        </p:grpSpPr>
        <p:sp>
          <p:nvSpPr>
            <p:cNvPr id="22605" name="Rectangle 83"/>
            <p:cNvSpPr>
              <a:spLocks noChangeArrowheads="1"/>
            </p:cNvSpPr>
            <p:nvPr/>
          </p:nvSpPr>
          <p:spPr bwMode="auto">
            <a:xfrm>
              <a:off x="2058" y="1771"/>
              <a:ext cx="351" cy="101"/>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606" name="Line 84"/>
            <p:cNvSpPr>
              <a:spLocks noChangeShapeType="1"/>
            </p:cNvSpPr>
            <p:nvPr/>
          </p:nvSpPr>
          <p:spPr bwMode="auto">
            <a:xfrm>
              <a:off x="2088" y="1805"/>
              <a:ext cx="2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07" name="Line 85"/>
            <p:cNvSpPr>
              <a:spLocks noChangeShapeType="1"/>
            </p:cNvSpPr>
            <p:nvPr/>
          </p:nvSpPr>
          <p:spPr bwMode="auto">
            <a:xfrm>
              <a:off x="2088" y="1839"/>
              <a:ext cx="17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95"/>
          <p:cNvGrpSpPr>
            <a:grpSpLocks/>
          </p:cNvGrpSpPr>
          <p:nvPr/>
        </p:nvGrpSpPr>
        <p:grpSpPr bwMode="auto">
          <a:xfrm>
            <a:off x="2336800" y="3930650"/>
            <a:ext cx="557213" cy="160338"/>
            <a:chOff x="2058" y="1771"/>
            <a:chExt cx="351" cy="101"/>
          </a:xfrm>
        </p:grpSpPr>
        <p:sp>
          <p:nvSpPr>
            <p:cNvPr id="22602" name="Rectangle 96"/>
            <p:cNvSpPr>
              <a:spLocks noChangeArrowheads="1"/>
            </p:cNvSpPr>
            <p:nvPr/>
          </p:nvSpPr>
          <p:spPr bwMode="auto">
            <a:xfrm>
              <a:off x="2058" y="1771"/>
              <a:ext cx="351" cy="101"/>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603" name="Line 97"/>
            <p:cNvSpPr>
              <a:spLocks noChangeShapeType="1"/>
            </p:cNvSpPr>
            <p:nvPr/>
          </p:nvSpPr>
          <p:spPr bwMode="auto">
            <a:xfrm>
              <a:off x="2088" y="1805"/>
              <a:ext cx="2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04" name="Line 98"/>
            <p:cNvSpPr>
              <a:spLocks noChangeShapeType="1"/>
            </p:cNvSpPr>
            <p:nvPr/>
          </p:nvSpPr>
          <p:spPr bwMode="auto">
            <a:xfrm>
              <a:off x="2088" y="1839"/>
              <a:ext cx="17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 name="Group 99"/>
          <p:cNvGrpSpPr>
            <a:grpSpLocks/>
          </p:cNvGrpSpPr>
          <p:nvPr/>
        </p:nvGrpSpPr>
        <p:grpSpPr bwMode="auto">
          <a:xfrm>
            <a:off x="2366963" y="4548188"/>
            <a:ext cx="557212" cy="160337"/>
            <a:chOff x="2058" y="1771"/>
            <a:chExt cx="351" cy="101"/>
          </a:xfrm>
        </p:grpSpPr>
        <p:sp>
          <p:nvSpPr>
            <p:cNvPr id="22599" name="Rectangle 100"/>
            <p:cNvSpPr>
              <a:spLocks noChangeArrowheads="1"/>
            </p:cNvSpPr>
            <p:nvPr/>
          </p:nvSpPr>
          <p:spPr bwMode="auto">
            <a:xfrm>
              <a:off x="2058" y="1771"/>
              <a:ext cx="351" cy="101"/>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600" name="Line 101"/>
            <p:cNvSpPr>
              <a:spLocks noChangeShapeType="1"/>
            </p:cNvSpPr>
            <p:nvPr/>
          </p:nvSpPr>
          <p:spPr bwMode="auto">
            <a:xfrm>
              <a:off x="2088" y="1805"/>
              <a:ext cx="2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01" name="Line 102"/>
            <p:cNvSpPr>
              <a:spLocks noChangeShapeType="1"/>
            </p:cNvSpPr>
            <p:nvPr/>
          </p:nvSpPr>
          <p:spPr bwMode="auto">
            <a:xfrm>
              <a:off x="2088" y="1839"/>
              <a:ext cx="17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 name="Group 103"/>
          <p:cNvGrpSpPr>
            <a:grpSpLocks/>
          </p:cNvGrpSpPr>
          <p:nvPr/>
        </p:nvGrpSpPr>
        <p:grpSpPr bwMode="auto">
          <a:xfrm>
            <a:off x="2362200" y="4548188"/>
            <a:ext cx="557213" cy="160337"/>
            <a:chOff x="2058" y="1771"/>
            <a:chExt cx="351" cy="101"/>
          </a:xfrm>
        </p:grpSpPr>
        <p:sp>
          <p:nvSpPr>
            <p:cNvPr id="22596" name="Rectangle 104"/>
            <p:cNvSpPr>
              <a:spLocks noChangeArrowheads="1"/>
            </p:cNvSpPr>
            <p:nvPr/>
          </p:nvSpPr>
          <p:spPr bwMode="auto">
            <a:xfrm>
              <a:off x="2058" y="1771"/>
              <a:ext cx="351" cy="101"/>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597" name="Line 105"/>
            <p:cNvSpPr>
              <a:spLocks noChangeShapeType="1"/>
            </p:cNvSpPr>
            <p:nvPr/>
          </p:nvSpPr>
          <p:spPr bwMode="auto">
            <a:xfrm>
              <a:off x="2088" y="1805"/>
              <a:ext cx="2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98" name="Line 106"/>
            <p:cNvSpPr>
              <a:spLocks noChangeShapeType="1"/>
            </p:cNvSpPr>
            <p:nvPr/>
          </p:nvSpPr>
          <p:spPr bwMode="auto">
            <a:xfrm>
              <a:off x="2088" y="1839"/>
              <a:ext cx="17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 name="Group 107"/>
          <p:cNvGrpSpPr>
            <a:grpSpLocks/>
          </p:cNvGrpSpPr>
          <p:nvPr/>
        </p:nvGrpSpPr>
        <p:grpSpPr bwMode="auto">
          <a:xfrm>
            <a:off x="2360613" y="5202238"/>
            <a:ext cx="557212" cy="160337"/>
            <a:chOff x="2058" y="1771"/>
            <a:chExt cx="351" cy="101"/>
          </a:xfrm>
        </p:grpSpPr>
        <p:sp>
          <p:nvSpPr>
            <p:cNvPr id="22593" name="Rectangle 108"/>
            <p:cNvSpPr>
              <a:spLocks noChangeArrowheads="1"/>
            </p:cNvSpPr>
            <p:nvPr/>
          </p:nvSpPr>
          <p:spPr bwMode="auto">
            <a:xfrm>
              <a:off x="2058" y="1771"/>
              <a:ext cx="351" cy="101"/>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594" name="Line 109"/>
            <p:cNvSpPr>
              <a:spLocks noChangeShapeType="1"/>
            </p:cNvSpPr>
            <p:nvPr/>
          </p:nvSpPr>
          <p:spPr bwMode="auto">
            <a:xfrm>
              <a:off x="2088" y="1805"/>
              <a:ext cx="2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95" name="Line 110"/>
            <p:cNvSpPr>
              <a:spLocks noChangeShapeType="1"/>
            </p:cNvSpPr>
            <p:nvPr/>
          </p:nvSpPr>
          <p:spPr bwMode="auto">
            <a:xfrm>
              <a:off x="2088" y="1839"/>
              <a:ext cx="17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 name="Group 111"/>
          <p:cNvGrpSpPr>
            <a:grpSpLocks/>
          </p:cNvGrpSpPr>
          <p:nvPr/>
        </p:nvGrpSpPr>
        <p:grpSpPr bwMode="auto">
          <a:xfrm>
            <a:off x="2360613" y="5195888"/>
            <a:ext cx="557212" cy="160337"/>
            <a:chOff x="2058" y="1771"/>
            <a:chExt cx="351" cy="101"/>
          </a:xfrm>
        </p:grpSpPr>
        <p:sp>
          <p:nvSpPr>
            <p:cNvPr id="22590" name="Rectangle 112"/>
            <p:cNvSpPr>
              <a:spLocks noChangeArrowheads="1"/>
            </p:cNvSpPr>
            <p:nvPr/>
          </p:nvSpPr>
          <p:spPr bwMode="auto">
            <a:xfrm>
              <a:off x="2058" y="1771"/>
              <a:ext cx="351" cy="101"/>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591" name="Line 113"/>
            <p:cNvSpPr>
              <a:spLocks noChangeShapeType="1"/>
            </p:cNvSpPr>
            <p:nvPr/>
          </p:nvSpPr>
          <p:spPr bwMode="auto">
            <a:xfrm>
              <a:off x="2088" y="1805"/>
              <a:ext cx="2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92" name="Line 114"/>
            <p:cNvSpPr>
              <a:spLocks noChangeShapeType="1"/>
            </p:cNvSpPr>
            <p:nvPr/>
          </p:nvSpPr>
          <p:spPr bwMode="auto">
            <a:xfrm>
              <a:off x="2088" y="1839"/>
              <a:ext cx="17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 name="Group 115"/>
          <p:cNvGrpSpPr>
            <a:grpSpLocks/>
          </p:cNvGrpSpPr>
          <p:nvPr/>
        </p:nvGrpSpPr>
        <p:grpSpPr bwMode="auto">
          <a:xfrm>
            <a:off x="2352675" y="5195888"/>
            <a:ext cx="557213" cy="160337"/>
            <a:chOff x="2058" y="1771"/>
            <a:chExt cx="351" cy="101"/>
          </a:xfrm>
        </p:grpSpPr>
        <p:sp>
          <p:nvSpPr>
            <p:cNvPr id="22587" name="Rectangle 116"/>
            <p:cNvSpPr>
              <a:spLocks noChangeArrowheads="1"/>
            </p:cNvSpPr>
            <p:nvPr/>
          </p:nvSpPr>
          <p:spPr bwMode="auto">
            <a:xfrm>
              <a:off x="2058" y="1771"/>
              <a:ext cx="351" cy="101"/>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588" name="Line 117"/>
            <p:cNvSpPr>
              <a:spLocks noChangeShapeType="1"/>
            </p:cNvSpPr>
            <p:nvPr/>
          </p:nvSpPr>
          <p:spPr bwMode="auto">
            <a:xfrm>
              <a:off x="2088" y="1805"/>
              <a:ext cx="2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89" name="Line 118"/>
            <p:cNvSpPr>
              <a:spLocks noChangeShapeType="1"/>
            </p:cNvSpPr>
            <p:nvPr/>
          </p:nvSpPr>
          <p:spPr bwMode="auto">
            <a:xfrm>
              <a:off x="2088" y="1839"/>
              <a:ext cx="17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 name="Group 119"/>
          <p:cNvGrpSpPr>
            <a:grpSpLocks/>
          </p:cNvGrpSpPr>
          <p:nvPr/>
        </p:nvGrpSpPr>
        <p:grpSpPr bwMode="auto">
          <a:xfrm>
            <a:off x="2374900" y="5827713"/>
            <a:ext cx="557213" cy="160337"/>
            <a:chOff x="2058" y="1771"/>
            <a:chExt cx="351" cy="101"/>
          </a:xfrm>
        </p:grpSpPr>
        <p:sp>
          <p:nvSpPr>
            <p:cNvPr id="22584" name="Rectangle 120"/>
            <p:cNvSpPr>
              <a:spLocks noChangeArrowheads="1"/>
            </p:cNvSpPr>
            <p:nvPr/>
          </p:nvSpPr>
          <p:spPr bwMode="auto">
            <a:xfrm>
              <a:off x="2058" y="1771"/>
              <a:ext cx="351" cy="101"/>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585" name="Line 121"/>
            <p:cNvSpPr>
              <a:spLocks noChangeShapeType="1"/>
            </p:cNvSpPr>
            <p:nvPr/>
          </p:nvSpPr>
          <p:spPr bwMode="auto">
            <a:xfrm>
              <a:off x="2088" y="1805"/>
              <a:ext cx="2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86" name="Line 122"/>
            <p:cNvSpPr>
              <a:spLocks noChangeShapeType="1"/>
            </p:cNvSpPr>
            <p:nvPr/>
          </p:nvSpPr>
          <p:spPr bwMode="auto">
            <a:xfrm>
              <a:off x="2088" y="1839"/>
              <a:ext cx="17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 name="Group 123"/>
          <p:cNvGrpSpPr>
            <a:grpSpLocks/>
          </p:cNvGrpSpPr>
          <p:nvPr/>
        </p:nvGrpSpPr>
        <p:grpSpPr bwMode="auto">
          <a:xfrm>
            <a:off x="2368550" y="5811838"/>
            <a:ext cx="557213" cy="160337"/>
            <a:chOff x="2058" y="1771"/>
            <a:chExt cx="351" cy="101"/>
          </a:xfrm>
        </p:grpSpPr>
        <p:sp>
          <p:nvSpPr>
            <p:cNvPr id="22581" name="Rectangle 124"/>
            <p:cNvSpPr>
              <a:spLocks noChangeArrowheads="1"/>
            </p:cNvSpPr>
            <p:nvPr/>
          </p:nvSpPr>
          <p:spPr bwMode="auto">
            <a:xfrm>
              <a:off x="2058" y="1771"/>
              <a:ext cx="351" cy="101"/>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582" name="Line 125"/>
            <p:cNvSpPr>
              <a:spLocks noChangeShapeType="1"/>
            </p:cNvSpPr>
            <p:nvPr/>
          </p:nvSpPr>
          <p:spPr bwMode="auto">
            <a:xfrm>
              <a:off x="2088" y="1805"/>
              <a:ext cx="2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83" name="Line 126"/>
            <p:cNvSpPr>
              <a:spLocks noChangeShapeType="1"/>
            </p:cNvSpPr>
            <p:nvPr/>
          </p:nvSpPr>
          <p:spPr bwMode="auto">
            <a:xfrm>
              <a:off x="2088" y="1839"/>
              <a:ext cx="17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60578" name="Text Box 130"/>
          <p:cNvSpPr txBox="1">
            <a:spLocks noChangeArrowheads="1"/>
          </p:cNvSpPr>
          <p:nvPr/>
        </p:nvSpPr>
        <p:spPr bwMode="auto">
          <a:xfrm>
            <a:off x="7678738" y="2957513"/>
            <a:ext cx="7350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HDFS</a:t>
            </a:r>
          </a:p>
        </p:txBody>
      </p:sp>
      <p:pic>
        <p:nvPicPr>
          <p:cNvPr id="360579" name="Picture 131" descr="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1738" y="3238500"/>
            <a:ext cx="9874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580" name="Picture 132" descr="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1738" y="4016375"/>
            <a:ext cx="9874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581" name="Picture 133" descr="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1738" y="4891088"/>
            <a:ext cx="9874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34"/>
          <p:cNvGrpSpPr>
            <a:grpSpLocks/>
          </p:cNvGrpSpPr>
          <p:nvPr/>
        </p:nvGrpSpPr>
        <p:grpSpPr bwMode="auto">
          <a:xfrm>
            <a:off x="5819775" y="3321050"/>
            <a:ext cx="557213" cy="160338"/>
            <a:chOff x="2058" y="1771"/>
            <a:chExt cx="351" cy="101"/>
          </a:xfrm>
        </p:grpSpPr>
        <p:sp>
          <p:nvSpPr>
            <p:cNvPr id="22578" name="Rectangle 135"/>
            <p:cNvSpPr>
              <a:spLocks noChangeArrowheads="1"/>
            </p:cNvSpPr>
            <p:nvPr/>
          </p:nvSpPr>
          <p:spPr bwMode="auto">
            <a:xfrm>
              <a:off x="2058" y="1771"/>
              <a:ext cx="351" cy="101"/>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579" name="Line 136"/>
            <p:cNvSpPr>
              <a:spLocks noChangeShapeType="1"/>
            </p:cNvSpPr>
            <p:nvPr/>
          </p:nvSpPr>
          <p:spPr bwMode="auto">
            <a:xfrm>
              <a:off x="2088" y="1805"/>
              <a:ext cx="2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80" name="Line 137"/>
            <p:cNvSpPr>
              <a:spLocks noChangeShapeType="1"/>
            </p:cNvSpPr>
            <p:nvPr/>
          </p:nvSpPr>
          <p:spPr bwMode="auto">
            <a:xfrm>
              <a:off x="2088" y="1839"/>
              <a:ext cx="17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 name="Group 142"/>
          <p:cNvGrpSpPr>
            <a:grpSpLocks/>
          </p:cNvGrpSpPr>
          <p:nvPr/>
        </p:nvGrpSpPr>
        <p:grpSpPr bwMode="auto">
          <a:xfrm>
            <a:off x="5834063" y="4419600"/>
            <a:ext cx="557212" cy="160338"/>
            <a:chOff x="2058" y="1771"/>
            <a:chExt cx="351" cy="101"/>
          </a:xfrm>
        </p:grpSpPr>
        <p:sp>
          <p:nvSpPr>
            <p:cNvPr id="22575" name="Rectangle 143"/>
            <p:cNvSpPr>
              <a:spLocks noChangeArrowheads="1"/>
            </p:cNvSpPr>
            <p:nvPr/>
          </p:nvSpPr>
          <p:spPr bwMode="auto">
            <a:xfrm>
              <a:off x="2058" y="1771"/>
              <a:ext cx="351" cy="101"/>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576" name="Line 144"/>
            <p:cNvSpPr>
              <a:spLocks noChangeShapeType="1"/>
            </p:cNvSpPr>
            <p:nvPr/>
          </p:nvSpPr>
          <p:spPr bwMode="auto">
            <a:xfrm>
              <a:off x="2088" y="1805"/>
              <a:ext cx="2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7" name="Line 145"/>
            <p:cNvSpPr>
              <a:spLocks noChangeShapeType="1"/>
            </p:cNvSpPr>
            <p:nvPr/>
          </p:nvSpPr>
          <p:spPr bwMode="auto">
            <a:xfrm>
              <a:off x="2088" y="1839"/>
              <a:ext cx="17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 name="Group 146"/>
          <p:cNvGrpSpPr>
            <a:grpSpLocks/>
          </p:cNvGrpSpPr>
          <p:nvPr/>
        </p:nvGrpSpPr>
        <p:grpSpPr bwMode="auto">
          <a:xfrm>
            <a:off x="5857875" y="5408613"/>
            <a:ext cx="557213" cy="160337"/>
            <a:chOff x="2058" y="1771"/>
            <a:chExt cx="351" cy="101"/>
          </a:xfrm>
        </p:grpSpPr>
        <p:sp>
          <p:nvSpPr>
            <p:cNvPr id="22572" name="Rectangle 147"/>
            <p:cNvSpPr>
              <a:spLocks noChangeArrowheads="1"/>
            </p:cNvSpPr>
            <p:nvPr/>
          </p:nvSpPr>
          <p:spPr bwMode="auto">
            <a:xfrm>
              <a:off x="2058" y="1771"/>
              <a:ext cx="351" cy="101"/>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573" name="Line 148"/>
            <p:cNvSpPr>
              <a:spLocks noChangeShapeType="1"/>
            </p:cNvSpPr>
            <p:nvPr/>
          </p:nvSpPr>
          <p:spPr bwMode="auto">
            <a:xfrm>
              <a:off x="2088" y="1805"/>
              <a:ext cx="2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4" name="Line 149"/>
            <p:cNvSpPr>
              <a:spLocks noChangeShapeType="1"/>
            </p:cNvSpPr>
            <p:nvPr/>
          </p:nvSpPr>
          <p:spPr bwMode="auto">
            <a:xfrm>
              <a:off x="2088" y="1839"/>
              <a:ext cx="17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60598" name="Text Box 150"/>
          <p:cNvSpPr txBox="1">
            <a:spLocks noChangeArrowheads="1"/>
          </p:cNvSpPr>
          <p:nvPr/>
        </p:nvSpPr>
        <p:spPr bwMode="auto">
          <a:xfrm>
            <a:off x="5478463" y="5753100"/>
            <a:ext cx="14144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Reduce tasks</a:t>
            </a:r>
          </a:p>
        </p:txBody>
      </p:sp>
      <p:grpSp>
        <p:nvGrpSpPr>
          <p:cNvPr id="21" name="Group 153"/>
          <p:cNvGrpSpPr>
            <a:grpSpLocks/>
          </p:cNvGrpSpPr>
          <p:nvPr/>
        </p:nvGrpSpPr>
        <p:grpSpPr bwMode="auto">
          <a:xfrm>
            <a:off x="0" y="1196975"/>
            <a:ext cx="9144000" cy="5661025"/>
            <a:chOff x="0" y="754"/>
            <a:chExt cx="5760" cy="3566"/>
          </a:xfrm>
        </p:grpSpPr>
        <p:sp>
          <p:nvSpPr>
            <p:cNvPr id="22570" name="Rectangle 151"/>
            <p:cNvSpPr>
              <a:spLocks noChangeArrowheads="1"/>
            </p:cNvSpPr>
            <p:nvPr/>
          </p:nvSpPr>
          <p:spPr bwMode="auto">
            <a:xfrm>
              <a:off x="0" y="754"/>
              <a:ext cx="5760" cy="3566"/>
            </a:xfrm>
            <a:prstGeom prst="rect">
              <a:avLst/>
            </a:prstGeom>
            <a:gradFill rotWithShape="1">
              <a:gsLst>
                <a:gs pos="0">
                  <a:schemeClr val="bg1">
                    <a:alpha val="85001"/>
                  </a:schemeClr>
                </a:gs>
                <a:gs pos="100000">
                  <a:schemeClr val="bg1">
                    <a:alpha val="85001"/>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0600" name="Text Box 152"/>
            <p:cNvSpPr txBox="1">
              <a:spLocks noChangeArrowheads="1"/>
            </p:cNvSpPr>
            <p:nvPr/>
          </p:nvSpPr>
          <p:spPr bwMode="auto">
            <a:xfrm>
              <a:off x="707" y="2258"/>
              <a:ext cx="4210" cy="448"/>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spAutoFit/>
            </a:bodyPr>
            <a:lstStyle/>
            <a:p>
              <a:pPr algn="ctr">
                <a:defRPr/>
              </a:pPr>
              <a:r>
                <a:rPr lang="en-US" sz="2000">
                  <a:ea typeface="+mn-ea"/>
                </a:rPr>
                <a:t>Good for analyzing (scanning) huge files</a:t>
              </a:r>
            </a:p>
            <a:p>
              <a:pPr algn="ctr">
                <a:defRPr/>
              </a:pPr>
              <a:r>
                <a:rPr lang="en-US" sz="2000">
                  <a:ea typeface="+mn-ea"/>
                </a:rPr>
                <a:t>Not great for serving (reading or writing individual objects)</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60480"/>
                                        </p:tgtEl>
                                        <p:attrNameLst>
                                          <p:attrName>style.visibility</p:attrName>
                                        </p:attrNameLst>
                                      </p:cBhvr>
                                      <p:to>
                                        <p:strVal val="hidden"/>
                                      </p:to>
                                    </p:set>
                                  </p:childTnLst>
                                </p:cTn>
                              </p:par>
                              <p:par>
                                <p:cTn id="7" presetID="9" presetClass="entr" presetSubtype="0" fill="hold" grpId="0" nodeType="withEffect">
                                  <p:stCondLst>
                                    <p:cond delay="0"/>
                                  </p:stCondLst>
                                  <p:childTnLst>
                                    <p:set>
                                      <p:cBhvr>
                                        <p:cTn id="8" dur="1" fill="hold">
                                          <p:stCondLst>
                                            <p:cond delay="0"/>
                                          </p:stCondLst>
                                        </p:cTn>
                                        <p:tgtEl>
                                          <p:spTgt spid="360489"/>
                                        </p:tgtEl>
                                        <p:attrNameLst>
                                          <p:attrName>style.visibility</p:attrName>
                                        </p:attrNameLst>
                                      </p:cBhvr>
                                      <p:to>
                                        <p:strVal val="visible"/>
                                      </p:to>
                                    </p:set>
                                    <p:animEffect transition="in" filter="dissolve">
                                      <p:cBhvr>
                                        <p:cTn id="9" dur="500"/>
                                        <p:tgtEl>
                                          <p:spTgt spid="360489"/>
                                        </p:tgtEl>
                                      </p:cBhvr>
                                    </p:animEffect>
                                  </p:childTnLst>
                                </p:cTn>
                              </p:par>
                              <p:par>
                                <p:cTn id="10" presetID="9" presetClass="entr" presetSubtype="0" fill="hold" nodeType="withEffect">
                                  <p:stCondLst>
                                    <p:cond delay="0"/>
                                  </p:stCondLst>
                                  <p:childTnLst>
                                    <p:set>
                                      <p:cBhvr>
                                        <p:cTn id="11" dur="1" fill="hold">
                                          <p:stCondLst>
                                            <p:cond delay="0"/>
                                          </p:stCondLst>
                                        </p:cTn>
                                        <p:tgtEl>
                                          <p:spTgt spid="360481"/>
                                        </p:tgtEl>
                                        <p:attrNameLst>
                                          <p:attrName>style.visibility</p:attrName>
                                        </p:attrNameLst>
                                      </p:cBhvr>
                                      <p:to>
                                        <p:strVal val="visible"/>
                                      </p:to>
                                    </p:set>
                                    <p:animEffect transition="in" filter="dissolve">
                                      <p:cBhvr>
                                        <p:cTn id="12" dur="500"/>
                                        <p:tgtEl>
                                          <p:spTgt spid="360481"/>
                                        </p:tgtEl>
                                      </p:cBhvr>
                                    </p:animEffect>
                                  </p:childTnLst>
                                </p:cTn>
                              </p:par>
                              <p:par>
                                <p:cTn id="13" presetID="9" presetClass="entr" presetSubtype="0" fill="hold" nodeType="withEffect">
                                  <p:stCondLst>
                                    <p:cond delay="0"/>
                                  </p:stCondLst>
                                  <p:childTnLst>
                                    <p:set>
                                      <p:cBhvr>
                                        <p:cTn id="14" dur="1" fill="hold">
                                          <p:stCondLst>
                                            <p:cond delay="0"/>
                                          </p:stCondLst>
                                        </p:cTn>
                                        <p:tgtEl>
                                          <p:spTgt spid="360482"/>
                                        </p:tgtEl>
                                        <p:attrNameLst>
                                          <p:attrName>style.visibility</p:attrName>
                                        </p:attrNameLst>
                                      </p:cBhvr>
                                      <p:to>
                                        <p:strVal val="visible"/>
                                      </p:to>
                                    </p:set>
                                    <p:animEffect transition="in" filter="dissolve">
                                      <p:cBhvr>
                                        <p:cTn id="15" dur="500"/>
                                        <p:tgtEl>
                                          <p:spTgt spid="360482"/>
                                        </p:tgtEl>
                                      </p:cBhvr>
                                    </p:animEffect>
                                  </p:childTnLst>
                                </p:cTn>
                              </p:par>
                              <p:par>
                                <p:cTn id="16" presetID="9" presetClass="entr" presetSubtype="0" fill="hold" nodeType="withEffect">
                                  <p:stCondLst>
                                    <p:cond delay="0"/>
                                  </p:stCondLst>
                                  <p:childTnLst>
                                    <p:set>
                                      <p:cBhvr>
                                        <p:cTn id="17" dur="1" fill="hold">
                                          <p:stCondLst>
                                            <p:cond delay="0"/>
                                          </p:stCondLst>
                                        </p:cTn>
                                        <p:tgtEl>
                                          <p:spTgt spid="360483"/>
                                        </p:tgtEl>
                                        <p:attrNameLst>
                                          <p:attrName>style.visibility</p:attrName>
                                        </p:attrNameLst>
                                      </p:cBhvr>
                                      <p:to>
                                        <p:strVal val="visible"/>
                                      </p:to>
                                    </p:set>
                                    <p:animEffect transition="in" filter="dissolve">
                                      <p:cBhvr>
                                        <p:cTn id="18" dur="500"/>
                                        <p:tgtEl>
                                          <p:spTgt spid="360483"/>
                                        </p:tgtEl>
                                      </p:cBhvr>
                                    </p:animEffect>
                                  </p:childTnLst>
                                </p:cTn>
                              </p:par>
                              <p:par>
                                <p:cTn id="19" presetID="9" presetClass="entr" presetSubtype="0" fill="hold" nodeType="withEffect">
                                  <p:stCondLst>
                                    <p:cond delay="0"/>
                                  </p:stCondLst>
                                  <p:childTnLst>
                                    <p:set>
                                      <p:cBhvr>
                                        <p:cTn id="20" dur="1" fill="hold">
                                          <p:stCondLst>
                                            <p:cond delay="0"/>
                                          </p:stCondLst>
                                        </p:cTn>
                                        <p:tgtEl>
                                          <p:spTgt spid="360484"/>
                                        </p:tgtEl>
                                        <p:attrNameLst>
                                          <p:attrName>style.visibility</p:attrName>
                                        </p:attrNameLst>
                                      </p:cBhvr>
                                      <p:to>
                                        <p:strVal val="visible"/>
                                      </p:to>
                                    </p:set>
                                    <p:animEffect transition="in" filter="dissolve">
                                      <p:cBhvr>
                                        <p:cTn id="21" dur="500"/>
                                        <p:tgtEl>
                                          <p:spTgt spid="36048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0" presetClass="path" presetSubtype="0" accel="50000" decel="50000" fill="hold" nodeType="clickEffect">
                                  <p:stCondLst>
                                    <p:cond delay="0"/>
                                  </p:stCondLst>
                                  <p:childTnLst>
                                    <p:animMotion origin="layout" path="M -8.33333E-7 7.40741E-6 L -0.05243 0.33566 " pathEditMode="relative" ptsTypes="AA">
                                      <p:cBhvr>
                                        <p:cTn id="25" dur="1000" fill="hold"/>
                                        <p:tgtEl>
                                          <p:spTgt spid="2"/>
                                        </p:tgtEl>
                                        <p:attrNameLst>
                                          <p:attrName>ppt_x</p:attrName>
                                          <p:attrName>ppt_y</p:attrName>
                                        </p:attrNameLst>
                                      </p:cBhvr>
                                    </p:animMotion>
                                  </p:childTnLst>
                                </p:cTn>
                              </p:par>
                              <p:par>
                                <p:cTn id="26" presetID="0" presetClass="path" presetSubtype="0" accel="50000" decel="50000" fill="hold" nodeType="withEffect">
                                  <p:stCondLst>
                                    <p:cond delay="0"/>
                                  </p:stCondLst>
                                  <p:childTnLst>
                                    <p:animMotion origin="layout" path="M 0.00052 0.00093 L -0.04705 0.39861 " pathEditMode="relative" rAng="0" ptsTypes="AA">
                                      <p:cBhvr>
                                        <p:cTn id="27" dur="1000" fill="hold"/>
                                        <p:tgtEl>
                                          <p:spTgt spid="3"/>
                                        </p:tgtEl>
                                        <p:attrNameLst>
                                          <p:attrName>ppt_x</p:attrName>
                                          <p:attrName>ppt_y</p:attrName>
                                        </p:attrNameLst>
                                      </p:cBhvr>
                                      <p:rCtr x="-2378" y="19884"/>
                                    </p:animMotion>
                                  </p:childTnLst>
                                </p:cTn>
                              </p:par>
                              <p:par>
                                <p:cTn id="28" presetID="0" presetClass="path" presetSubtype="0" accel="50000" decel="50000" fill="hold" nodeType="withEffect">
                                  <p:stCondLst>
                                    <p:cond delay="0"/>
                                  </p:stCondLst>
                                  <p:childTnLst>
                                    <p:animMotion origin="layout" path="M 3.61111E-6 -1.48148E-6 L -0.054 0.48125 " pathEditMode="relative" rAng="0" ptsTypes="AA">
                                      <p:cBhvr>
                                        <p:cTn id="29" dur="1000" fill="hold"/>
                                        <p:tgtEl>
                                          <p:spTgt spid="4"/>
                                        </p:tgtEl>
                                        <p:attrNameLst>
                                          <p:attrName>ppt_x</p:attrName>
                                          <p:attrName>ppt_y</p:attrName>
                                        </p:attrNameLst>
                                      </p:cBhvr>
                                      <p:rCtr x="-2708" y="24051"/>
                                    </p:animMotion>
                                  </p:childTnLst>
                                </p:cTn>
                              </p:par>
                              <p:par>
                                <p:cTn id="30" presetID="0" presetClass="path" presetSubtype="0" accel="50000" decel="50000" fill="hold" nodeType="withEffect">
                                  <p:stCondLst>
                                    <p:cond delay="0"/>
                                  </p:stCondLst>
                                  <p:childTnLst>
                                    <p:animMotion origin="layout" path="M 0.00052 -3.33333E-6 L -0.05434 0.54792 " pathEditMode="relative" rAng="0" ptsTypes="AA">
                                      <p:cBhvr>
                                        <p:cTn id="31" dur="1000" fill="hold"/>
                                        <p:tgtEl>
                                          <p:spTgt spid="5"/>
                                        </p:tgtEl>
                                        <p:attrNameLst>
                                          <p:attrName>ppt_x</p:attrName>
                                          <p:attrName>ppt_y</p:attrName>
                                        </p:attrNameLst>
                                      </p:cBhvr>
                                      <p:rCtr x="-2743" y="27384"/>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60485"/>
                                        </p:tgtEl>
                                        <p:attrNameLst>
                                          <p:attrName>style.visibility</p:attrName>
                                        </p:attrNameLst>
                                      </p:cBhvr>
                                      <p:to>
                                        <p:strVal val="visible"/>
                                      </p:to>
                                    </p:set>
                                    <p:animEffect transition="in" filter="dissolve">
                                      <p:cBhvr>
                                        <p:cTn id="36" dur="500"/>
                                        <p:tgtEl>
                                          <p:spTgt spid="360485"/>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60486"/>
                                        </p:tgtEl>
                                        <p:attrNameLst>
                                          <p:attrName>style.visibility</p:attrName>
                                        </p:attrNameLst>
                                      </p:cBhvr>
                                      <p:to>
                                        <p:strVal val="visible"/>
                                      </p:to>
                                    </p:set>
                                    <p:animEffect transition="in" filter="dissolve">
                                      <p:cBhvr>
                                        <p:cTn id="39" dur="500"/>
                                        <p:tgtEl>
                                          <p:spTgt spid="36048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60487"/>
                                        </p:tgtEl>
                                        <p:attrNameLst>
                                          <p:attrName>style.visibility</p:attrName>
                                        </p:attrNameLst>
                                      </p:cBhvr>
                                      <p:to>
                                        <p:strVal val="visible"/>
                                      </p:to>
                                    </p:set>
                                    <p:animEffect transition="in" filter="dissolve">
                                      <p:cBhvr>
                                        <p:cTn id="42" dur="500"/>
                                        <p:tgtEl>
                                          <p:spTgt spid="360487"/>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60488"/>
                                        </p:tgtEl>
                                        <p:attrNameLst>
                                          <p:attrName>style.visibility</p:attrName>
                                        </p:attrNameLst>
                                      </p:cBhvr>
                                      <p:to>
                                        <p:strVal val="visible"/>
                                      </p:to>
                                    </p:set>
                                    <p:animEffect transition="in" filter="dissolve">
                                      <p:cBhvr>
                                        <p:cTn id="45" dur="500"/>
                                        <p:tgtEl>
                                          <p:spTgt spid="360488"/>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60490"/>
                                        </p:tgtEl>
                                        <p:attrNameLst>
                                          <p:attrName>style.visibility</p:attrName>
                                        </p:attrNameLst>
                                      </p:cBhvr>
                                      <p:to>
                                        <p:strVal val="visible"/>
                                      </p:to>
                                    </p:set>
                                    <p:animEffect transition="in" filter="dissolve">
                                      <p:cBhvr>
                                        <p:cTn id="48" dur="500"/>
                                        <p:tgtEl>
                                          <p:spTgt spid="36049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0" presetClass="path" presetSubtype="0" accel="50000" decel="50000" fill="hold" nodeType="clickEffect">
                                  <p:stCondLst>
                                    <p:cond delay="0"/>
                                  </p:stCondLst>
                                  <p:childTnLst>
                                    <p:animMotion origin="layout" path="M -0.05243 0.33565 L 0.1408 0.34561 " pathEditMode="relative" rAng="0" ptsTypes="AA">
                                      <p:cBhvr>
                                        <p:cTn id="52" dur="1000" fill="hold"/>
                                        <p:tgtEl>
                                          <p:spTgt spid="2"/>
                                        </p:tgtEl>
                                        <p:attrNameLst>
                                          <p:attrName>ppt_x</p:attrName>
                                          <p:attrName>ppt_y</p:attrName>
                                        </p:attrNameLst>
                                      </p:cBhvr>
                                      <p:rCtr x="9653" y="486"/>
                                    </p:animMotion>
                                  </p:childTnLst>
                                </p:cTn>
                              </p:par>
                              <p:par>
                                <p:cTn id="53" presetID="0" presetClass="path" presetSubtype="0" accel="50000" decel="50000" fill="hold" nodeType="withEffect">
                                  <p:stCondLst>
                                    <p:cond delay="0"/>
                                  </p:stCondLst>
                                  <p:childTnLst>
                                    <p:animMotion origin="layout" path="M -0.04705 0.39861 L 0.14201 0.38426 " pathEditMode="relative" rAng="0" ptsTypes="AA">
                                      <p:cBhvr>
                                        <p:cTn id="54" dur="1000" fill="hold"/>
                                        <p:tgtEl>
                                          <p:spTgt spid="3"/>
                                        </p:tgtEl>
                                        <p:attrNameLst>
                                          <p:attrName>ppt_x</p:attrName>
                                          <p:attrName>ppt_y</p:attrName>
                                        </p:attrNameLst>
                                      </p:cBhvr>
                                      <p:rCtr x="9444" y="-718"/>
                                    </p:animMotion>
                                  </p:childTnLst>
                                </p:cTn>
                              </p:par>
                              <p:par>
                                <p:cTn id="55" presetID="0" presetClass="path" presetSubtype="0" accel="50000" decel="50000" fill="hold" nodeType="withEffect">
                                  <p:stCondLst>
                                    <p:cond delay="0"/>
                                  </p:stCondLst>
                                  <p:childTnLst>
                                    <p:animMotion origin="layout" path="M -0.054 0.48125 L 0.14027 0.43496 " pathEditMode="relative" rAng="0" ptsTypes="AA">
                                      <p:cBhvr>
                                        <p:cTn id="56" dur="1000" fill="hold"/>
                                        <p:tgtEl>
                                          <p:spTgt spid="4"/>
                                        </p:tgtEl>
                                        <p:attrNameLst>
                                          <p:attrName>ppt_x</p:attrName>
                                          <p:attrName>ppt_y</p:attrName>
                                        </p:attrNameLst>
                                      </p:cBhvr>
                                      <p:rCtr x="9705" y="-2315"/>
                                    </p:animMotion>
                                  </p:childTnLst>
                                </p:cTn>
                              </p:par>
                              <p:par>
                                <p:cTn id="57" presetID="0" presetClass="path" presetSubtype="0" accel="50000" decel="50000" fill="hold" nodeType="withEffect">
                                  <p:stCondLst>
                                    <p:cond delay="0"/>
                                  </p:stCondLst>
                                  <p:childTnLst>
                                    <p:animMotion origin="layout" path="M -0.05434 0.54792 L 0.13975 0.48125 " pathEditMode="relative" rAng="0" ptsTypes="AA">
                                      <p:cBhvr>
                                        <p:cTn id="58" dur="1000" fill="hold"/>
                                        <p:tgtEl>
                                          <p:spTgt spid="5"/>
                                        </p:tgtEl>
                                        <p:attrNameLst>
                                          <p:attrName>ppt_x</p:attrName>
                                          <p:attrName>ppt_y</p:attrName>
                                        </p:attrNameLst>
                                      </p:cBhvr>
                                      <p:rCtr x="9705" y="-3333"/>
                                    </p:animMotion>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childTnLst>
                          </p:cTn>
                        </p:par>
                        <p:par>
                          <p:cTn id="79" fill="hold" nodeType="afterGroup">
                            <p:stCondLst>
                              <p:cond delay="0"/>
                            </p:stCondLst>
                            <p:childTnLst>
                              <p:par>
                                <p:cTn id="80" presetID="0" presetClass="path" presetSubtype="0" accel="50000" decel="50000" fill="hold" nodeType="afterEffect">
                                  <p:stCondLst>
                                    <p:cond delay="0"/>
                                  </p:stCondLst>
                                  <p:childTnLst>
                                    <p:animMotion origin="layout" path="M -0.00244 0.00416 L 0.21093 -0.06343 " pathEditMode="relative" ptsTypes="AA">
                                      <p:cBhvr>
                                        <p:cTn id="81" dur="1000" fill="hold"/>
                                        <p:tgtEl>
                                          <p:spTgt spid="9"/>
                                        </p:tgtEl>
                                        <p:attrNameLst>
                                          <p:attrName>ppt_x</p:attrName>
                                          <p:attrName>ppt_y</p:attrName>
                                        </p:attrNameLst>
                                      </p:cBhvr>
                                    </p:animMotion>
                                  </p:childTnLst>
                                </p:cTn>
                              </p:par>
                              <p:par>
                                <p:cTn id="82" presetID="0" presetClass="path" presetSubtype="0" accel="50000" decel="50000" fill="hold" nodeType="withEffect">
                                  <p:stCondLst>
                                    <p:cond delay="0"/>
                                  </p:stCondLst>
                                  <p:childTnLst>
                                    <p:animMotion origin="layout" path="M -0.00156 0.00532 L 0.21267 0.07546 " pathEditMode="relative" rAng="0" ptsTypes="AA">
                                      <p:cBhvr>
                                        <p:cTn id="83" dur="1000" fill="hold"/>
                                        <p:tgtEl>
                                          <p:spTgt spid="10"/>
                                        </p:tgtEl>
                                        <p:attrNameLst>
                                          <p:attrName>ppt_x</p:attrName>
                                          <p:attrName>ppt_y</p:attrName>
                                        </p:attrNameLst>
                                      </p:cBhvr>
                                      <p:rCtr x="10712" y="3495"/>
                                    </p:animMotion>
                                  </p:childTnLst>
                                </p:cTn>
                              </p:par>
                              <p:par>
                                <p:cTn id="84" presetID="0" presetClass="path" presetSubtype="0" accel="50000" decel="50000" fill="hold" nodeType="withEffect">
                                  <p:stCondLst>
                                    <p:cond delay="0"/>
                                  </p:stCondLst>
                                  <p:childTnLst>
                                    <p:animMotion origin="layout" path="M 4.44444E-6 4.81481E-6 L 0.2125 -0.15649 " pathEditMode="relative" rAng="0" ptsTypes="AA">
                                      <p:cBhvr>
                                        <p:cTn id="85" dur="1000" fill="hold"/>
                                        <p:tgtEl>
                                          <p:spTgt spid="11"/>
                                        </p:tgtEl>
                                        <p:attrNameLst>
                                          <p:attrName>ppt_x</p:attrName>
                                          <p:attrName>ppt_y</p:attrName>
                                        </p:attrNameLst>
                                      </p:cBhvr>
                                      <p:rCtr x="10625" y="-7824"/>
                                    </p:animMotion>
                                  </p:childTnLst>
                                </p:cTn>
                              </p:par>
                              <p:par>
                                <p:cTn id="86" presetID="0" presetClass="path" presetSubtype="0" accel="50000" decel="50000" fill="hold" nodeType="withEffect">
                                  <p:stCondLst>
                                    <p:cond delay="0"/>
                                  </p:stCondLst>
                                  <p:childTnLst>
                                    <p:animMotion origin="layout" path="M -0.00312 0.0007 L 0.20764 0.10764 " pathEditMode="relative" rAng="0" ptsTypes="AA">
                                      <p:cBhvr>
                                        <p:cTn id="87" dur="1000" fill="hold"/>
                                        <p:tgtEl>
                                          <p:spTgt spid="12"/>
                                        </p:tgtEl>
                                        <p:attrNameLst>
                                          <p:attrName>ppt_x</p:attrName>
                                          <p:attrName>ppt_y</p:attrName>
                                        </p:attrNameLst>
                                      </p:cBhvr>
                                      <p:rCtr x="10538" y="5347"/>
                                    </p:animMotion>
                                  </p:childTnLst>
                                </p:cTn>
                              </p:par>
                              <p:par>
                                <p:cTn id="88" presetID="0" presetClass="path" presetSubtype="0" accel="50000" decel="50000" fill="hold" nodeType="withEffect">
                                  <p:stCondLst>
                                    <p:cond delay="0"/>
                                  </p:stCondLst>
                                  <p:childTnLst>
                                    <p:animMotion origin="layout" path="M -1.11111E-6 4.44444E-6 L 0.21424 -0.25301 " pathEditMode="relative" rAng="0" ptsTypes="AA">
                                      <p:cBhvr>
                                        <p:cTn id="89" dur="1000" fill="hold"/>
                                        <p:tgtEl>
                                          <p:spTgt spid="13"/>
                                        </p:tgtEl>
                                        <p:attrNameLst>
                                          <p:attrName>ppt_x</p:attrName>
                                          <p:attrName>ppt_y</p:attrName>
                                        </p:attrNameLst>
                                      </p:cBhvr>
                                      <p:rCtr x="10712" y="-12662"/>
                                    </p:animMotion>
                                  </p:childTnLst>
                                </p:cTn>
                              </p:par>
                              <p:par>
                                <p:cTn id="90" presetID="0" presetClass="path" presetSubtype="0" accel="50000" decel="50000" fill="hold" nodeType="withEffect">
                                  <p:stCondLst>
                                    <p:cond delay="0"/>
                                  </p:stCondLst>
                                  <p:childTnLst>
                                    <p:animMotion origin="layout" path="M -1.11111E-6 3.7037E-7 L 0.21424 -0.11319 " pathEditMode="relative" rAng="0" ptsTypes="AA">
                                      <p:cBhvr>
                                        <p:cTn id="91" dur="1000" fill="hold"/>
                                        <p:tgtEl>
                                          <p:spTgt spid="14"/>
                                        </p:tgtEl>
                                        <p:attrNameLst>
                                          <p:attrName>ppt_x</p:attrName>
                                          <p:attrName>ppt_y</p:attrName>
                                        </p:attrNameLst>
                                      </p:cBhvr>
                                      <p:rCtr x="10712" y="-5671"/>
                                    </p:animMotion>
                                  </p:childTnLst>
                                </p:cTn>
                              </p:par>
                              <p:par>
                                <p:cTn id="92" presetID="0" presetClass="path" presetSubtype="0" accel="50000" decel="50000" fill="hold" nodeType="withEffect">
                                  <p:stCondLst>
                                    <p:cond delay="0"/>
                                  </p:stCondLst>
                                  <p:childTnLst>
                                    <p:animMotion origin="layout" path="M -3.05556E-6 3.7037E-7 L 0.20834 0.00903 " pathEditMode="relative" rAng="0" ptsTypes="AA">
                                      <p:cBhvr>
                                        <p:cTn id="93" dur="1000" fill="hold"/>
                                        <p:tgtEl>
                                          <p:spTgt spid="15"/>
                                        </p:tgtEl>
                                        <p:attrNameLst>
                                          <p:attrName>ppt_x</p:attrName>
                                          <p:attrName>ppt_y</p:attrName>
                                        </p:attrNameLst>
                                      </p:cBhvr>
                                      <p:rCtr x="10417" y="440"/>
                                    </p:animMotion>
                                  </p:childTnLst>
                                </p:cTn>
                              </p:par>
                              <p:par>
                                <p:cTn id="94" presetID="0" presetClass="path" presetSubtype="0" accel="50000" decel="50000" fill="hold" nodeType="withEffect">
                                  <p:stCondLst>
                                    <p:cond delay="0"/>
                                  </p:stCondLst>
                                  <p:childTnLst>
                                    <p:animMotion origin="layout" path="M -3.61111E-6 7.40741E-7 L 0.21164 -0.34653 " pathEditMode="relative" rAng="0" ptsTypes="AA">
                                      <p:cBhvr>
                                        <p:cTn id="95" dur="1000" fill="hold"/>
                                        <p:tgtEl>
                                          <p:spTgt spid="16"/>
                                        </p:tgtEl>
                                        <p:attrNameLst>
                                          <p:attrName>ppt_x</p:attrName>
                                          <p:attrName>ppt_y</p:attrName>
                                        </p:attrNameLst>
                                      </p:cBhvr>
                                      <p:rCtr x="10573" y="-17338"/>
                                    </p:animMotion>
                                  </p:childTnLst>
                                </p:cTn>
                              </p:par>
                              <p:par>
                                <p:cTn id="96" presetID="0" presetClass="path" presetSubtype="0" accel="50000" decel="50000" fill="hold" nodeType="withEffect">
                                  <p:stCondLst>
                                    <p:cond delay="0"/>
                                  </p:stCondLst>
                                  <p:childTnLst>
                                    <p:animMotion origin="layout" path="M -0.00608 0.00556 L 0.19895 -0.07083 " pathEditMode="relative" rAng="0" ptsTypes="AA">
                                      <p:cBhvr>
                                        <p:cTn id="97" dur="1000" fill="hold"/>
                                        <p:tgtEl>
                                          <p:spTgt spid="17"/>
                                        </p:tgtEl>
                                        <p:attrNameLst>
                                          <p:attrName>ppt_x</p:attrName>
                                          <p:attrName>ppt_y</p:attrName>
                                        </p:attrNameLst>
                                      </p:cBhvr>
                                      <p:rCtr x="10243" y="-3819"/>
                                    </p:animMotion>
                                  </p:childTnLst>
                                </p:cTn>
                              </p:par>
                              <p:par>
                                <p:cTn id="98" presetID="9" presetClass="entr" presetSubtype="0" fill="hold" nodeType="withEffect">
                                  <p:stCondLst>
                                    <p:cond delay="0"/>
                                  </p:stCondLst>
                                  <p:childTnLst>
                                    <p:set>
                                      <p:cBhvr>
                                        <p:cTn id="99" dur="1" fill="hold">
                                          <p:stCondLst>
                                            <p:cond delay="0"/>
                                          </p:stCondLst>
                                        </p:cTn>
                                        <p:tgtEl>
                                          <p:spTgt spid="6"/>
                                        </p:tgtEl>
                                        <p:attrNameLst>
                                          <p:attrName>style.visibility</p:attrName>
                                        </p:attrNameLst>
                                      </p:cBhvr>
                                      <p:to>
                                        <p:strVal val="visible"/>
                                      </p:to>
                                    </p:set>
                                    <p:animEffect transition="in" filter="dissolve">
                                      <p:cBhvr>
                                        <p:cTn id="100" dur="1000"/>
                                        <p:tgtEl>
                                          <p:spTgt spid="6"/>
                                        </p:tgtEl>
                                      </p:cBhvr>
                                    </p:animEffect>
                                  </p:childTnLst>
                                </p:cTn>
                              </p:par>
                              <p:par>
                                <p:cTn id="101" presetID="9" presetClass="entr" presetSubtype="0" fill="hold" nodeType="withEffect">
                                  <p:stCondLst>
                                    <p:cond delay="0"/>
                                  </p:stCondLst>
                                  <p:childTnLst>
                                    <p:set>
                                      <p:cBhvr>
                                        <p:cTn id="102" dur="1" fill="hold">
                                          <p:stCondLst>
                                            <p:cond delay="0"/>
                                          </p:stCondLst>
                                        </p:cTn>
                                        <p:tgtEl>
                                          <p:spTgt spid="7"/>
                                        </p:tgtEl>
                                        <p:attrNameLst>
                                          <p:attrName>style.visibility</p:attrName>
                                        </p:attrNameLst>
                                      </p:cBhvr>
                                      <p:to>
                                        <p:strVal val="visible"/>
                                      </p:to>
                                    </p:set>
                                    <p:animEffect transition="in" filter="dissolve">
                                      <p:cBhvr>
                                        <p:cTn id="103" dur="1000"/>
                                        <p:tgtEl>
                                          <p:spTgt spid="7"/>
                                        </p:tgtEl>
                                      </p:cBhvr>
                                    </p:animEffect>
                                  </p:childTnLst>
                                </p:cTn>
                              </p:par>
                              <p:par>
                                <p:cTn id="104" presetID="9" presetClass="entr" presetSubtype="0" fill="hold" nodeType="withEffect">
                                  <p:stCondLst>
                                    <p:cond delay="0"/>
                                  </p:stCondLst>
                                  <p:childTnLst>
                                    <p:set>
                                      <p:cBhvr>
                                        <p:cTn id="105" dur="1" fill="hold">
                                          <p:stCondLst>
                                            <p:cond delay="0"/>
                                          </p:stCondLst>
                                        </p:cTn>
                                        <p:tgtEl>
                                          <p:spTgt spid="8"/>
                                        </p:tgtEl>
                                        <p:attrNameLst>
                                          <p:attrName>style.visibility</p:attrName>
                                        </p:attrNameLst>
                                      </p:cBhvr>
                                      <p:to>
                                        <p:strVal val="visible"/>
                                      </p:to>
                                    </p:set>
                                    <p:animEffect transition="in" filter="dissolve">
                                      <p:cBhvr>
                                        <p:cTn id="106" dur="1000"/>
                                        <p:tgtEl>
                                          <p:spTgt spid="8"/>
                                        </p:tgtEl>
                                      </p:cBhvr>
                                    </p:animEffect>
                                  </p:childTnLst>
                                </p:cTn>
                              </p:par>
                            </p:childTnLst>
                          </p:cTn>
                        </p:par>
                        <p:par>
                          <p:cTn id="107" fill="hold" nodeType="afterGroup">
                            <p:stCondLst>
                              <p:cond delay="1000"/>
                            </p:stCondLst>
                            <p:childTnLst>
                              <p:par>
                                <p:cTn id="108" presetID="1" presetClass="exit" presetSubtype="0" fill="hold" nodeType="afterEffect">
                                  <p:stCondLst>
                                    <p:cond delay="0"/>
                                  </p:stCondLst>
                                  <p:childTnLst>
                                    <p:set>
                                      <p:cBhvr>
                                        <p:cTn id="109" dur="1" fill="hold">
                                          <p:stCondLst>
                                            <p:cond delay="0"/>
                                          </p:stCondLst>
                                        </p:cTn>
                                        <p:tgtEl>
                                          <p:spTgt spid="9"/>
                                        </p:tgtEl>
                                        <p:attrNameLst>
                                          <p:attrName>style.visibility</p:attrName>
                                        </p:attrNameLst>
                                      </p:cBhvr>
                                      <p:to>
                                        <p:strVal val="hidden"/>
                                      </p:to>
                                    </p:set>
                                  </p:childTnLst>
                                </p:cTn>
                              </p:par>
                              <p:par>
                                <p:cTn id="110" presetID="1" presetClass="exit" presetSubtype="0" fill="hold" nodeType="withEffect">
                                  <p:stCondLst>
                                    <p:cond delay="0"/>
                                  </p:stCondLst>
                                  <p:childTnLst>
                                    <p:set>
                                      <p:cBhvr>
                                        <p:cTn id="111" dur="1" fill="hold">
                                          <p:stCondLst>
                                            <p:cond delay="0"/>
                                          </p:stCondLst>
                                        </p:cTn>
                                        <p:tgtEl>
                                          <p:spTgt spid="10"/>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11"/>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12"/>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13"/>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14"/>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15"/>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16"/>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17"/>
                                        </p:tgtEl>
                                        <p:attrNameLst>
                                          <p:attrName>style.visibility</p:attrName>
                                        </p:attrNameLst>
                                      </p:cBhvr>
                                      <p:to>
                                        <p:strVal val="hidden"/>
                                      </p:to>
                                    </p:set>
                                  </p:childTnLst>
                                </p:cTn>
                              </p:par>
                            </p:childTnLst>
                          </p:cTn>
                        </p:par>
                        <p:par>
                          <p:cTn id="126" fill="hold" nodeType="afterGroup">
                            <p:stCondLst>
                              <p:cond delay="1000"/>
                            </p:stCondLst>
                            <p:childTnLst>
                              <p:par>
                                <p:cTn id="127" presetID="9" presetClass="exit" presetSubtype="0" fill="hold" nodeType="afterEffect">
                                  <p:stCondLst>
                                    <p:cond delay="0"/>
                                  </p:stCondLst>
                                  <p:childTnLst>
                                    <p:animEffect transition="out" filter="dissolve">
                                      <p:cBhvr>
                                        <p:cTn id="128" dur="500"/>
                                        <p:tgtEl>
                                          <p:spTgt spid="2"/>
                                        </p:tgtEl>
                                      </p:cBhvr>
                                    </p:animEffect>
                                    <p:set>
                                      <p:cBhvr>
                                        <p:cTn id="129" dur="1" fill="hold">
                                          <p:stCondLst>
                                            <p:cond delay="499"/>
                                          </p:stCondLst>
                                        </p:cTn>
                                        <p:tgtEl>
                                          <p:spTgt spid="2"/>
                                        </p:tgtEl>
                                        <p:attrNameLst>
                                          <p:attrName>style.visibility</p:attrName>
                                        </p:attrNameLst>
                                      </p:cBhvr>
                                      <p:to>
                                        <p:strVal val="hidden"/>
                                      </p:to>
                                    </p:set>
                                  </p:childTnLst>
                                </p:cTn>
                              </p:par>
                              <p:par>
                                <p:cTn id="130" presetID="9" presetClass="exit" presetSubtype="0" fill="hold" nodeType="withEffect">
                                  <p:stCondLst>
                                    <p:cond delay="0"/>
                                  </p:stCondLst>
                                  <p:childTnLst>
                                    <p:animEffect transition="out" filter="dissolve">
                                      <p:cBhvr>
                                        <p:cTn id="131" dur="500"/>
                                        <p:tgtEl>
                                          <p:spTgt spid="3"/>
                                        </p:tgtEl>
                                      </p:cBhvr>
                                    </p:animEffect>
                                    <p:set>
                                      <p:cBhvr>
                                        <p:cTn id="132" dur="1" fill="hold">
                                          <p:stCondLst>
                                            <p:cond delay="499"/>
                                          </p:stCondLst>
                                        </p:cTn>
                                        <p:tgtEl>
                                          <p:spTgt spid="3"/>
                                        </p:tgtEl>
                                        <p:attrNameLst>
                                          <p:attrName>style.visibility</p:attrName>
                                        </p:attrNameLst>
                                      </p:cBhvr>
                                      <p:to>
                                        <p:strVal val="hidden"/>
                                      </p:to>
                                    </p:set>
                                  </p:childTnLst>
                                </p:cTn>
                              </p:par>
                              <p:par>
                                <p:cTn id="133" presetID="9" presetClass="exit" presetSubtype="0" fill="hold" nodeType="withEffect">
                                  <p:stCondLst>
                                    <p:cond delay="0"/>
                                  </p:stCondLst>
                                  <p:childTnLst>
                                    <p:animEffect transition="out" filter="dissolve">
                                      <p:cBhvr>
                                        <p:cTn id="134" dur="500"/>
                                        <p:tgtEl>
                                          <p:spTgt spid="4"/>
                                        </p:tgtEl>
                                      </p:cBhvr>
                                    </p:animEffect>
                                    <p:set>
                                      <p:cBhvr>
                                        <p:cTn id="135" dur="1" fill="hold">
                                          <p:stCondLst>
                                            <p:cond delay="499"/>
                                          </p:stCondLst>
                                        </p:cTn>
                                        <p:tgtEl>
                                          <p:spTgt spid="4"/>
                                        </p:tgtEl>
                                        <p:attrNameLst>
                                          <p:attrName>style.visibility</p:attrName>
                                        </p:attrNameLst>
                                      </p:cBhvr>
                                      <p:to>
                                        <p:strVal val="hidden"/>
                                      </p:to>
                                    </p:set>
                                  </p:childTnLst>
                                </p:cTn>
                              </p:par>
                              <p:par>
                                <p:cTn id="136" presetID="9" presetClass="exit" presetSubtype="0" fill="hold" nodeType="withEffect">
                                  <p:stCondLst>
                                    <p:cond delay="0"/>
                                  </p:stCondLst>
                                  <p:childTnLst>
                                    <p:animEffect transition="out" filter="dissolve">
                                      <p:cBhvr>
                                        <p:cTn id="137" dur="500"/>
                                        <p:tgtEl>
                                          <p:spTgt spid="5"/>
                                        </p:tgtEl>
                                      </p:cBhvr>
                                    </p:animEffect>
                                    <p:set>
                                      <p:cBhvr>
                                        <p:cTn id="138" dur="1" fill="hold">
                                          <p:stCondLst>
                                            <p:cond delay="499"/>
                                          </p:stCondLst>
                                        </p:cTn>
                                        <p:tgtEl>
                                          <p:spTgt spid="5"/>
                                        </p:tgtEl>
                                        <p:attrNameLst>
                                          <p:attrName>style.visibility</p:attrName>
                                        </p:attrNameLst>
                                      </p:cBhvr>
                                      <p:to>
                                        <p:strVal val="hidden"/>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9" presetClass="entr" presetSubtype="0" fill="hold" grpId="0" nodeType="clickEffect">
                                  <p:stCondLst>
                                    <p:cond delay="0"/>
                                  </p:stCondLst>
                                  <p:childTnLst>
                                    <p:set>
                                      <p:cBhvr>
                                        <p:cTn id="142" dur="1" fill="hold">
                                          <p:stCondLst>
                                            <p:cond delay="0"/>
                                          </p:stCondLst>
                                        </p:cTn>
                                        <p:tgtEl>
                                          <p:spTgt spid="360575"/>
                                        </p:tgtEl>
                                        <p:attrNameLst>
                                          <p:attrName>style.visibility</p:attrName>
                                        </p:attrNameLst>
                                      </p:cBhvr>
                                      <p:to>
                                        <p:strVal val="visible"/>
                                      </p:to>
                                    </p:set>
                                    <p:animEffect transition="in" filter="dissolve">
                                      <p:cBhvr>
                                        <p:cTn id="143" dur="500"/>
                                        <p:tgtEl>
                                          <p:spTgt spid="360575"/>
                                        </p:tgtEl>
                                      </p:cBhvr>
                                    </p:animEffect>
                                  </p:childTnLst>
                                </p:cTn>
                              </p:par>
                              <p:par>
                                <p:cTn id="144" presetID="9" presetClass="entr" presetSubtype="0" fill="hold" grpId="0" nodeType="withEffect">
                                  <p:stCondLst>
                                    <p:cond delay="0"/>
                                  </p:stCondLst>
                                  <p:childTnLst>
                                    <p:set>
                                      <p:cBhvr>
                                        <p:cTn id="145" dur="1" fill="hold">
                                          <p:stCondLst>
                                            <p:cond delay="0"/>
                                          </p:stCondLst>
                                        </p:cTn>
                                        <p:tgtEl>
                                          <p:spTgt spid="360576"/>
                                        </p:tgtEl>
                                        <p:attrNameLst>
                                          <p:attrName>style.visibility</p:attrName>
                                        </p:attrNameLst>
                                      </p:cBhvr>
                                      <p:to>
                                        <p:strVal val="visible"/>
                                      </p:to>
                                    </p:set>
                                    <p:animEffect transition="in" filter="dissolve">
                                      <p:cBhvr>
                                        <p:cTn id="146" dur="500"/>
                                        <p:tgtEl>
                                          <p:spTgt spid="360576"/>
                                        </p:tgtEl>
                                      </p:cBhvr>
                                    </p:animEffect>
                                  </p:childTnLst>
                                </p:cTn>
                              </p:par>
                              <p:par>
                                <p:cTn id="147" presetID="9" presetClass="entr" presetSubtype="0" fill="hold" grpId="0" nodeType="withEffect">
                                  <p:stCondLst>
                                    <p:cond delay="0"/>
                                  </p:stCondLst>
                                  <p:childTnLst>
                                    <p:set>
                                      <p:cBhvr>
                                        <p:cTn id="148" dur="1" fill="hold">
                                          <p:stCondLst>
                                            <p:cond delay="0"/>
                                          </p:stCondLst>
                                        </p:cTn>
                                        <p:tgtEl>
                                          <p:spTgt spid="360577"/>
                                        </p:tgtEl>
                                        <p:attrNameLst>
                                          <p:attrName>style.visibility</p:attrName>
                                        </p:attrNameLst>
                                      </p:cBhvr>
                                      <p:to>
                                        <p:strVal val="visible"/>
                                      </p:to>
                                    </p:set>
                                    <p:animEffect transition="in" filter="dissolve">
                                      <p:cBhvr>
                                        <p:cTn id="149" dur="500"/>
                                        <p:tgtEl>
                                          <p:spTgt spid="360577"/>
                                        </p:tgtEl>
                                      </p:cBhvr>
                                    </p:animEffect>
                                  </p:childTnLst>
                                </p:cTn>
                              </p:par>
                              <p:par>
                                <p:cTn id="150" presetID="9" presetClass="entr" presetSubtype="0" fill="hold" grpId="0" nodeType="withEffect">
                                  <p:stCondLst>
                                    <p:cond delay="0"/>
                                  </p:stCondLst>
                                  <p:childTnLst>
                                    <p:set>
                                      <p:cBhvr>
                                        <p:cTn id="151" dur="1" fill="hold">
                                          <p:stCondLst>
                                            <p:cond delay="0"/>
                                          </p:stCondLst>
                                        </p:cTn>
                                        <p:tgtEl>
                                          <p:spTgt spid="360598"/>
                                        </p:tgtEl>
                                        <p:attrNameLst>
                                          <p:attrName>style.visibility</p:attrName>
                                        </p:attrNameLst>
                                      </p:cBhvr>
                                      <p:to>
                                        <p:strVal val="visible"/>
                                      </p:to>
                                    </p:set>
                                    <p:animEffect transition="in" filter="dissolve">
                                      <p:cBhvr>
                                        <p:cTn id="152" dur="500"/>
                                        <p:tgtEl>
                                          <p:spTgt spid="360598"/>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0" presetClass="path" presetSubtype="0" accel="50000" decel="50000" fill="hold" nodeType="clickEffect">
                                  <p:stCondLst>
                                    <p:cond delay="0"/>
                                  </p:stCondLst>
                                  <p:childTnLst>
                                    <p:animMotion origin="layout" path="M 1.66667E-6 -2.22222E-6 L 0.1691 -0.02778 " pathEditMode="relative" ptsTypes="AA">
                                      <p:cBhvr>
                                        <p:cTn id="156" dur="1000" fill="hold"/>
                                        <p:tgtEl>
                                          <p:spTgt spid="6"/>
                                        </p:tgtEl>
                                        <p:attrNameLst>
                                          <p:attrName>ppt_x</p:attrName>
                                          <p:attrName>ppt_y</p:attrName>
                                        </p:attrNameLst>
                                      </p:cBhvr>
                                    </p:animMotion>
                                  </p:childTnLst>
                                </p:cTn>
                              </p:par>
                              <p:par>
                                <p:cTn id="157" presetID="0" presetClass="path" presetSubtype="0" accel="50000" decel="50000" fill="hold" nodeType="withEffect">
                                  <p:stCondLst>
                                    <p:cond delay="0"/>
                                  </p:stCondLst>
                                  <p:childTnLst>
                                    <p:animMotion origin="layout" path="M -8.33333E-7 3.7037E-6 L 0.16597 -0.0044 " pathEditMode="relative" ptsTypes="AA">
                                      <p:cBhvr>
                                        <p:cTn id="158" dur="1000" fill="hold"/>
                                        <p:tgtEl>
                                          <p:spTgt spid="7"/>
                                        </p:tgtEl>
                                        <p:attrNameLst>
                                          <p:attrName>ppt_x</p:attrName>
                                          <p:attrName>ppt_y</p:attrName>
                                        </p:attrNameLst>
                                      </p:cBhvr>
                                    </p:animMotion>
                                  </p:childTnLst>
                                </p:cTn>
                              </p:par>
                              <p:par>
                                <p:cTn id="159" presetID="0" presetClass="path" presetSubtype="0" accel="50000" decel="50000" fill="hold" nodeType="withEffect">
                                  <p:stCondLst>
                                    <p:cond delay="0"/>
                                  </p:stCondLst>
                                  <p:childTnLst>
                                    <p:animMotion origin="layout" path="M -2.77778E-7 9.62963E-6 L 0.16667 0.02223 " pathEditMode="relative" ptsTypes="AA">
                                      <p:cBhvr>
                                        <p:cTn id="160" dur="1000" fill="hold"/>
                                        <p:tgtEl>
                                          <p:spTgt spid="8"/>
                                        </p:tgtEl>
                                        <p:attrNameLst>
                                          <p:attrName>ppt_x</p:attrName>
                                          <p:attrName>ppt_y</p:attrName>
                                        </p:attrNameLst>
                                      </p:cBhvr>
                                    </p:animMotion>
                                  </p:childTnLst>
                                </p:cTn>
                              </p:par>
                            </p:childTnLst>
                          </p:cTn>
                        </p:par>
                      </p:childTnLst>
                    </p:cTn>
                  </p:par>
                  <p:par>
                    <p:cTn id="161" fill="hold" nodeType="clickPar">
                      <p:stCondLst>
                        <p:cond delay="indefinite"/>
                      </p:stCondLst>
                      <p:childTnLst>
                        <p:par>
                          <p:cTn id="162" fill="hold" nodeType="withGroup">
                            <p:stCondLst>
                              <p:cond delay="0"/>
                            </p:stCondLst>
                            <p:childTnLst>
                              <p:par>
                                <p:cTn id="163" presetID="9" presetClass="entr" presetSubtype="0" fill="hold" grpId="0" nodeType="clickEffect">
                                  <p:stCondLst>
                                    <p:cond delay="0"/>
                                  </p:stCondLst>
                                  <p:childTnLst>
                                    <p:set>
                                      <p:cBhvr>
                                        <p:cTn id="164" dur="1" fill="hold">
                                          <p:stCondLst>
                                            <p:cond delay="0"/>
                                          </p:stCondLst>
                                        </p:cTn>
                                        <p:tgtEl>
                                          <p:spTgt spid="360578"/>
                                        </p:tgtEl>
                                        <p:attrNameLst>
                                          <p:attrName>style.visibility</p:attrName>
                                        </p:attrNameLst>
                                      </p:cBhvr>
                                      <p:to>
                                        <p:strVal val="visible"/>
                                      </p:to>
                                    </p:set>
                                    <p:animEffect transition="in" filter="dissolve">
                                      <p:cBhvr>
                                        <p:cTn id="165" dur="500"/>
                                        <p:tgtEl>
                                          <p:spTgt spid="360578"/>
                                        </p:tgtEl>
                                      </p:cBhvr>
                                    </p:animEffect>
                                  </p:childTnLst>
                                </p:cTn>
                              </p:par>
                              <p:par>
                                <p:cTn id="166" presetID="9" presetClass="entr" presetSubtype="0" fill="hold" nodeType="withEffect">
                                  <p:stCondLst>
                                    <p:cond delay="0"/>
                                  </p:stCondLst>
                                  <p:childTnLst>
                                    <p:set>
                                      <p:cBhvr>
                                        <p:cTn id="167" dur="1" fill="hold">
                                          <p:stCondLst>
                                            <p:cond delay="0"/>
                                          </p:stCondLst>
                                        </p:cTn>
                                        <p:tgtEl>
                                          <p:spTgt spid="360579"/>
                                        </p:tgtEl>
                                        <p:attrNameLst>
                                          <p:attrName>style.visibility</p:attrName>
                                        </p:attrNameLst>
                                      </p:cBhvr>
                                      <p:to>
                                        <p:strVal val="visible"/>
                                      </p:to>
                                    </p:set>
                                    <p:animEffect transition="in" filter="dissolve">
                                      <p:cBhvr>
                                        <p:cTn id="168" dur="500"/>
                                        <p:tgtEl>
                                          <p:spTgt spid="360579"/>
                                        </p:tgtEl>
                                      </p:cBhvr>
                                    </p:animEffect>
                                  </p:childTnLst>
                                </p:cTn>
                              </p:par>
                              <p:par>
                                <p:cTn id="169" presetID="9" presetClass="entr" presetSubtype="0" fill="hold" nodeType="withEffect">
                                  <p:stCondLst>
                                    <p:cond delay="0"/>
                                  </p:stCondLst>
                                  <p:childTnLst>
                                    <p:set>
                                      <p:cBhvr>
                                        <p:cTn id="170" dur="1" fill="hold">
                                          <p:stCondLst>
                                            <p:cond delay="0"/>
                                          </p:stCondLst>
                                        </p:cTn>
                                        <p:tgtEl>
                                          <p:spTgt spid="360580"/>
                                        </p:tgtEl>
                                        <p:attrNameLst>
                                          <p:attrName>style.visibility</p:attrName>
                                        </p:attrNameLst>
                                      </p:cBhvr>
                                      <p:to>
                                        <p:strVal val="visible"/>
                                      </p:to>
                                    </p:set>
                                    <p:animEffect transition="in" filter="dissolve">
                                      <p:cBhvr>
                                        <p:cTn id="171" dur="500"/>
                                        <p:tgtEl>
                                          <p:spTgt spid="360580"/>
                                        </p:tgtEl>
                                      </p:cBhvr>
                                    </p:animEffect>
                                  </p:childTnLst>
                                </p:cTn>
                              </p:par>
                              <p:par>
                                <p:cTn id="172" presetID="9" presetClass="entr" presetSubtype="0" fill="hold" nodeType="withEffect">
                                  <p:stCondLst>
                                    <p:cond delay="0"/>
                                  </p:stCondLst>
                                  <p:childTnLst>
                                    <p:set>
                                      <p:cBhvr>
                                        <p:cTn id="173" dur="1" fill="hold">
                                          <p:stCondLst>
                                            <p:cond delay="0"/>
                                          </p:stCondLst>
                                        </p:cTn>
                                        <p:tgtEl>
                                          <p:spTgt spid="360581"/>
                                        </p:tgtEl>
                                        <p:attrNameLst>
                                          <p:attrName>style.visibility</p:attrName>
                                        </p:attrNameLst>
                                      </p:cBhvr>
                                      <p:to>
                                        <p:strVal val="visible"/>
                                      </p:to>
                                    </p:set>
                                    <p:animEffect transition="in" filter="dissolve">
                                      <p:cBhvr>
                                        <p:cTn id="174" dur="500"/>
                                        <p:tgtEl>
                                          <p:spTgt spid="360581"/>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1" presetClass="entr" presetSubtype="0" fill="hold" nodeType="clickEffect">
                                  <p:stCondLst>
                                    <p:cond delay="0"/>
                                  </p:stCondLst>
                                  <p:childTnLst>
                                    <p:set>
                                      <p:cBhvr>
                                        <p:cTn id="178" dur="1" fill="hold">
                                          <p:stCondLst>
                                            <p:cond delay="0"/>
                                          </p:stCondLst>
                                        </p:cTn>
                                        <p:tgtEl>
                                          <p:spTgt spid="18"/>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19"/>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20"/>
                                        </p:tgtEl>
                                        <p:attrNameLst>
                                          <p:attrName>style.visibility</p:attrName>
                                        </p:attrNameLst>
                                      </p:cBhvr>
                                      <p:to>
                                        <p:strVal val="visible"/>
                                      </p:to>
                                    </p:set>
                                  </p:childTnLst>
                                </p:cTn>
                              </p:par>
                            </p:childTnLst>
                          </p:cTn>
                        </p:par>
                        <p:par>
                          <p:cTn id="183" fill="hold" nodeType="afterGroup">
                            <p:stCondLst>
                              <p:cond delay="0"/>
                            </p:stCondLst>
                            <p:childTnLst>
                              <p:par>
                                <p:cTn id="184" presetID="0" presetClass="path" presetSubtype="0" accel="50000" decel="50000" fill="hold" nodeType="afterEffect">
                                  <p:stCondLst>
                                    <p:cond delay="0"/>
                                  </p:stCondLst>
                                  <p:childTnLst>
                                    <p:animMotion origin="layout" path="M 2.22222E-6 2.59259E-6 L 0.21267 0.02338 " pathEditMode="relative" rAng="0" ptsTypes="AA">
                                      <p:cBhvr>
                                        <p:cTn id="185" dur="1000" fill="hold"/>
                                        <p:tgtEl>
                                          <p:spTgt spid="18"/>
                                        </p:tgtEl>
                                        <p:attrNameLst>
                                          <p:attrName>ppt_x</p:attrName>
                                          <p:attrName>ppt_y</p:attrName>
                                        </p:attrNameLst>
                                      </p:cBhvr>
                                      <p:rCtr x="10625" y="1157"/>
                                    </p:animMotion>
                                  </p:childTnLst>
                                </p:cTn>
                              </p:par>
                              <p:par>
                                <p:cTn id="186" presetID="0" presetClass="path" presetSubtype="0" accel="50000" decel="50000" fill="hold" nodeType="withEffect">
                                  <p:stCondLst>
                                    <p:cond delay="0"/>
                                  </p:stCondLst>
                                  <p:childTnLst>
                                    <p:animMotion origin="layout" path="M -0.00052 -0.00417 L 0.21042 -0.01968 " pathEditMode="relative" rAng="0" ptsTypes="AA">
                                      <p:cBhvr>
                                        <p:cTn id="187" dur="1000" fill="hold"/>
                                        <p:tgtEl>
                                          <p:spTgt spid="19"/>
                                        </p:tgtEl>
                                        <p:attrNameLst>
                                          <p:attrName>ppt_x</p:attrName>
                                          <p:attrName>ppt_y</p:attrName>
                                        </p:attrNameLst>
                                      </p:cBhvr>
                                      <p:rCtr x="10538" y="-787"/>
                                    </p:animMotion>
                                  </p:childTnLst>
                                </p:cTn>
                              </p:par>
                              <p:par>
                                <p:cTn id="188" presetID="0" presetClass="path" presetSubtype="0" accel="50000" decel="50000" fill="hold" nodeType="withEffect">
                                  <p:stCondLst>
                                    <p:cond delay="0"/>
                                  </p:stCondLst>
                                  <p:childTnLst>
                                    <p:animMotion origin="layout" path="M -0.00243 0.00555 L 0.20694 -0.02871 " pathEditMode="relative" rAng="0" ptsTypes="AA">
                                      <p:cBhvr>
                                        <p:cTn id="189" dur="1000" fill="hold"/>
                                        <p:tgtEl>
                                          <p:spTgt spid="20"/>
                                        </p:tgtEl>
                                        <p:attrNameLst>
                                          <p:attrName>ppt_x</p:attrName>
                                          <p:attrName>ppt_y</p:attrName>
                                        </p:attrNameLst>
                                      </p:cBhvr>
                                      <p:rCtr x="10469" y="-1713"/>
                                    </p:animMotion>
                                  </p:childTnLst>
                                </p:cTn>
                              </p:par>
                            </p:childTnLst>
                          </p:cTn>
                        </p:par>
                        <p:par>
                          <p:cTn id="190" fill="hold" nodeType="afterGroup">
                            <p:stCondLst>
                              <p:cond delay="1000"/>
                            </p:stCondLst>
                            <p:childTnLst>
                              <p:par>
                                <p:cTn id="191" presetID="9" presetClass="exit" presetSubtype="0" fill="hold" nodeType="afterEffect">
                                  <p:stCondLst>
                                    <p:cond delay="0"/>
                                  </p:stCondLst>
                                  <p:childTnLst>
                                    <p:animEffect transition="out" filter="dissolve">
                                      <p:cBhvr>
                                        <p:cTn id="192" dur="500"/>
                                        <p:tgtEl>
                                          <p:spTgt spid="6"/>
                                        </p:tgtEl>
                                      </p:cBhvr>
                                    </p:animEffect>
                                    <p:set>
                                      <p:cBhvr>
                                        <p:cTn id="193" dur="1" fill="hold">
                                          <p:stCondLst>
                                            <p:cond delay="499"/>
                                          </p:stCondLst>
                                        </p:cTn>
                                        <p:tgtEl>
                                          <p:spTgt spid="6"/>
                                        </p:tgtEl>
                                        <p:attrNameLst>
                                          <p:attrName>style.visibility</p:attrName>
                                        </p:attrNameLst>
                                      </p:cBhvr>
                                      <p:to>
                                        <p:strVal val="hidden"/>
                                      </p:to>
                                    </p:set>
                                  </p:childTnLst>
                                </p:cTn>
                              </p:par>
                              <p:par>
                                <p:cTn id="194" presetID="9" presetClass="exit" presetSubtype="0" fill="hold" nodeType="withEffect">
                                  <p:stCondLst>
                                    <p:cond delay="0"/>
                                  </p:stCondLst>
                                  <p:childTnLst>
                                    <p:animEffect transition="out" filter="dissolve">
                                      <p:cBhvr>
                                        <p:cTn id="195" dur="500"/>
                                        <p:tgtEl>
                                          <p:spTgt spid="7"/>
                                        </p:tgtEl>
                                      </p:cBhvr>
                                    </p:animEffect>
                                    <p:set>
                                      <p:cBhvr>
                                        <p:cTn id="196" dur="1" fill="hold">
                                          <p:stCondLst>
                                            <p:cond delay="499"/>
                                          </p:stCondLst>
                                        </p:cTn>
                                        <p:tgtEl>
                                          <p:spTgt spid="7"/>
                                        </p:tgtEl>
                                        <p:attrNameLst>
                                          <p:attrName>style.visibility</p:attrName>
                                        </p:attrNameLst>
                                      </p:cBhvr>
                                      <p:to>
                                        <p:strVal val="hidden"/>
                                      </p:to>
                                    </p:set>
                                  </p:childTnLst>
                                </p:cTn>
                              </p:par>
                              <p:par>
                                <p:cTn id="197" presetID="9" presetClass="exit" presetSubtype="0" fill="hold" nodeType="withEffect">
                                  <p:stCondLst>
                                    <p:cond delay="0"/>
                                  </p:stCondLst>
                                  <p:childTnLst>
                                    <p:animEffect transition="out" filter="dissolve">
                                      <p:cBhvr>
                                        <p:cTn id="198" dur="500"/>
                                        <p:tgtEl>
                                          <p:spTgt spid="8"/>
                                        </p:tgtEl>
                                      </p:cBhvr>
                                    </p:animEffect>
                                    <p:set>
                                      <p:cBhvr>
                                        <p:cTn id="199" dur="1" fill="hold">
                                          <p:stCondLst>
                                            <p:cond delay="499"/>
                                          </p:stCondLst>
                                        </p:cTn>
                                        <p:tgtEl>
                                          <p:spTgt spid="8"/>
                                        </p:tgtEl>
                                        <p:attrNameLst>
                                          <p:attrName>style.visibility</p:attrName>
                                        </p:attrNameLst>
                                      </p:cBhvr>
                                      <p:to>
                                        <p:strVal val="hidden"/>
                                      </p:to>
                                    </p:set>
                                  </p:childTnLst>
                                </p:cTn>
                              </p:par>
                            </p:childTnLst>
                          </p:cTn>
                        </p:par>
                      </p:childTnLst>
                    </p:cTn>
                  </p:par>
                  <p:par>
                    <p:cTn id="200" fill="hold" nodeType="clickPar">
                      <p:stCondLst>
                        <p:cond delay="indefinite"/>
                      </p:stCondLst>
                      <p:childTnLst>
                        <p:par>
                          <p:cTn id="201" fill="hold" nodeType="withGroup">
                            <p:stCondLst>
                              <p:cond delay="0"/>
                            </p:stCondLst>
                            <p:childTnLst>
                              <p:par>
                                <p:cTn id="202" presetID="9" presetClass="entr" presetSubtype="0" fill="hold" nodeType="clickEffect">
                                  <p:stCondLst>
                                    <p:cond delay="0"/>
                                  </p:stCondLst>
                                  <p:childTnLst>
                                    <p:set>
                                      <p:cBhvr>
                                        <p:cTn id="203" dur="1" fill="hold">
                                          <p:stCondLst>
                                            <p:cond delay="0"/>
                                          </p:stCondLst>
                                        </p:cTn>
                                        <p:tgtEl>
                                          <p:spTgt spid="21"/>
                                        </p:tgtEl>
                                        <p:attrNameLst>
                                          <p:attrName>style.visibility</p:attrName>
                                        </p:attrNameLst>
                                      </p:cBhvr>
                                      <p:to>
                                        <p:strVal val="visible"/>
                                      </p:to>
                                    </p:set>
                                    <p:animEffect transition="in" filter="dissolve">
                                      <p:cBhvr>
                                        <p:cTn id="20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575" grpId="0" animBg="1"/>
      <p:bldP spid="360576" grpId="0" animBg="1"/>
      <p:bldP spid="360577" grpId="0" animBg="1"/>
      <p:bldP spid="360489" grpId="0"/>
      <p:bldP spid="360485" grpId="0" animBg="1"/>
      <p:bldP spid="360486" grpId="0" animBg="1"/>
      <p:bldP spid="360487" grpId="0" animBg="1"/>
      <p:bldP spid="360488" grpId="0" animBg="1"/>
      <p:bldP spid="360480" grpId="0"/>
      <p:bldP spid="360490" grpId="0"/>
      <p:bldP spid="360578" grpId="0"/>
      <p:bldP spid="36059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6200"/>
            <a:ext cx="8229600" cy="1143000"/>
          </a:xfrm>
        </p:spPr>
        <p:txBody>
          <a:bodyPr/>
          <a:lstStyle/>
          <a:p>
            <a:r>
              <a:rPr lang="en-US" sz="3600">
                <a:latin typeface="Arial" charset="0"/>
                <a:cs typeface="ＭＳ Ｐゴシック" charset="0"/>
              </a:rPr>
              <a:t>Ways of Using Hadoop</a:t>
            </a:r>
          </a:p>
        </p:txBody>
      </p:sp>
      <p:sp>
        <p:nvSpPr>
          <p:cNvPr id="23555" name="Text Box 4"/>
          <p:cNvSpPr txBox="1">
            <a:spLocks noChangeArrowheads="1"/>
          </p:cNvSpPr>
          <p:nvPr/>
        </p:nvSpPr>
        <p:spPr bwMode="auto">
          <a:xfrm>
            <a:off x="2617788" y="1143000"/>
            <a:ext cx="2308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2400"/>
              <a:t>Data workloads</a:t>
            </a:r>
          </a:p>
        </p:txBody>
      </p:sp>
      <p:grpSp>
        <p:nvGrpSpPr>
          <p:cNvPr id="23556" name="Group 5"/>
          <p:cNvGrpSpPr>
            <a:grpSpLocks/>
          </p:cNvGrpSpPr>
          <p:nvPr/>
        </p:nvGrpSpPr>
        <p:grpSpPr bwMode="auto">
          <a:xfrm>
            <a:off x="3352800" y="1600200"/>
            <a:ext cx="2743200" cy="1549400"/>
            <a:chOff x="2878" y="1509"/>
            <a:chExt cx="1728" cy="976"/>
          </a:xfrm>
        </p:grpSpPr>
        <p:sp>
          <p:nvSpPr>
            <p:cNvPr id="23578" name="Text Box 6"/>
            <p:cNvSpPr txBox="1">
              <a:spLocks noChangeArrowheads="1"/>
            </p:cNvSpPr>
            <p:nvPr/>
          </p:nvSpPr>
          <p:spPr bwMode="auto">
            <a:xfrm>
              <a:off x="2878" y="1845"/>
              <a:ext cx="1728"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2400"/>
                <a:t>OLAP</a:t>
              </a:r>
            </a:p>
            <a:p>
              <a:pPr algn="ctr" eaLnBrk="1" hangingPunct="1"/>
              <a:r>
                <a:rPr lang="en-US"/>
                <a:t>(Scan access to a large number of records)</a:t>
              </a:r>
            </a:p>
          </p:txBody>
        </p:sp>
        <p:sp>
          <p:nvSpPr>
            <p:cNvPr id="23579" name="Line 7"/>
            <p:cNvSpPr>
              <a:spLocks noChangeShapeType="1"/>
            </p:cNvSpPr>
            <p:nvPr/>
          </p:nvSpPr>
          <p:spPr bwMode="auto">
            <a:xfrm>
              <a:off x="3070" y="1509"/>
              <a:ext cx="384" cy="336"/>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3557" name="Group 8"/>
          <p:cNvGrpSpPr>
            <a:grpSpLocks/>
          </p:cNvGrpSpPr>
          <p:nvPr/>
        </p:nvGrpSpPr>
        <p:grpSpPr bwMode="auto">
          <a:xfrm>
            <a:off x="2971800" y="3200400"/>
            <a:ext cx="4800600" cy="857250"/>
            <a:chOff x="2482" y="2325"/>
            <a:chExt cx="3024" cy="540"/>
          </a:xfrm>
        </p:grpSpPr>
        <p:sp>
          <p:nvSpPr>
            <p:cNvPr id="23572" name="Line 9"/>
            <p:cNvSpPr>
              <a:spLocks noChangeShapeType="1"/>
            </p:cNvSpPr>
            <p:nvPr/>
          </p:nvSpPr>
          <p:spPr bwMode="auto">
            <a:xfrm flipH="1">
              <a:off x="3068" y="2373"/>
              <a:ext cx="192" cy="192"/>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3" name="Text Box 10"/>
            <p:cNvSpPr txBox="1">
              <a:spLocks noChangeArrowheads="1"/>
            </p:cNvSpPr>
            <p:nvPr/>
          </p:nvSpPr>
          <p:spPr bwMode="auto">
            <a:xfrm>
              <a:off x="2482" y="2613"/>
              <a:ext cx="69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2000">
                  <a:solidFill>
                    <a:schemeClr val="accent2"/>
                  </a:solidFill>
                </a:rPr>
                <a:t>By rows</a:t>
              </a:r>
            </a:p>
          </p:txBody>
        </p:sp>
        <p:sp>
          <p:nvSpPr>
            <p:cNvPr id="23574" name="Line 11"/>
            <p:cNvSpPr>
              <a:spLocks noChangeShapeType="1"/>
            </p:cNvSpPr>
            <p:nvPr/>
          </p:nvSpPr>
          <p:spPr bwMode="auto">
            <a:xfrm>
              <a:off x="3682" y="2325"/>
              <a:ext cx="2" cy="192"/>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5" name="Text Box 12"/>
            <p:cNvSpPr txBox="1">
              <a:spLocks noChangeArrowheads="1"/>
            </p:cNvSpPr>
            <p:nvPr/>
          </p:nvSpPr>
          <p:spPr bwMode="auto">
            <a:xfrm>
              <a:off x="3298" y="2606"/>
              <a:ext cx="95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2000">
                  <a:solidFill>
                    <a:schemeClr val="accent2"/>
                  </a:solidFill>
                </a:rPr>
                <a:t>By columns</a:t>
              </a:r>
            </a:p>
          </p:txBody>
        </p:sp>
        <p:sp>
          <p:nvSpPr>
            <p:cNvPr id="23576" name="Line 13"/>
            <p:cNvSpPr>
              <a:spLocks noChangeShapeType="1"/>
            </p:cNvSpPr>
            <p:nvPr/>
          </p:nvSpPr>
          <p:spPr bwMode="auto">
            <a:xfrm>
              <a:off x="4450" y="2325"/>
              <a:ext cx="192" cy="192"/>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7" name="Text Box 14"/>
            <p:cNvSpPr txBox="1">
              <a:spLocks noChangeArrowheads="1"/>
            </p:cNvSpPr>
            <p:nvPr/>
          </p:nvSpPr>
          <p:spPr bwMode="auto">
            <a:xfrm>
              <a:off x="4466" y="2606"/>
              <a:ext cx="104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2000">
                  <a:solidFill>
                    <a:schemeClr val="accent2"/>
                  </a:solidFill>
                </a:rPr>
                <a:t>Unstructured</a:t>
              </a:r>
            </a:p>
          </p:txBody>
        </p:sp>
      </p:grpSp>
      <p:grpSp>
        <p:nvGrpSpPr>
          <p:cNvPr id="4" name="Group 28"/>
          <p:cNvGrpSpPr>
            <a:grpSpLocks/>
          </p:cNvGrpSpPr>
          <p:nvPr/>
        </p:nvGrpSpPr>
        <p:grpSpPr bwMode="auto">
          <a:xfrm>
            <a:off x="261938" y="3794125"/>
            <a:ext cx="3511550" cy="2832100"/>
            <a:chOff x="165" y="2390"/>
            <a:chExt cx="2212" cy="1784"/>
          </a:xfrm>
        </p:grpSpPr>
        <p:pic>
          <p:nvPicPr>
            <p:cNvPr id="2356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 y="2723"/>
              <a:ext cx="126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67" name="Group 25"/>
            <p:cNvGrpSpPr>
              <a:grpSpLocks/>
            </p:cNvGrpSpPr>
            <p:nvPr/>
          </p:nvGrpSpPr>
          <p:grpSpPr bwMode="auto">
            <a:xfrm>
              <a:off x="165" y="2390"/>
              <a:ext cx="2132" cy="1784"/>
              <a:chOff x="165" y="2390"/>
              <a:chExt cx="2132" cy="1784"/>
            </a:xfrm>
          </p:grpSpPr>
          <p:sp>
            <p:nvSpPr>
              <p:cNvPr id="23568" name="Text Box 18"/>
              <p:cNvSpPr txBox="1">
                <a:spLocks noChangeArrowheads="1"/>
              </p:cNvSpPr>
              <p:nvPr/>
            </p:nvSpPr>
            <p:spPr bwMode="auto">
              <a:xfrm>
                <a:off x="1286" y="3493"/>
                <a:ext cx="72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b="1">
                    <a:solidFill>
                      <a:schemeClr val="accent2"/>
                    </a:solidFill>
                    <a:latin typeface="Corbel" charset="0"/>
                  </a:rPr>
                  <a:t>HadoopDB</a:t>
                </a:r>
              </a:p>
            </p:txBody>
          </p:sp>
          <p:sp>
            <p:nvSpPr>
              <p:cNvPr id="23569" name="Text Box 20"/>
              <p:cNvSpPr txBox="1">
                <a:spLocks noChangeArrowheads="1"/>
              </p:cNvSpPr>
              <p:nvPr/>
            </p:nvSpPr>
            <p:spPr bwMode="auto">
              <a:xfrm>
                <a:off x="421" y="3654"/>
                <a:ext cx="7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b="1">
                    <a:solidFill>
                      <a:srgbClr val="990099"/>
                    </a:solidFill>
                    <a:latin typeface="Corbel" charset="0"/>
                  </a:rPr>
                  <a:t>SQL on Grid</a:t>
                </a:r>
              </a:p>
            </p:txBody>
          </p:sp>
          <p:pic>
            <p:nvPicPr>
              <p:cNvPr id="2357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 y="2663"/>
                <a:ext cx="450"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1" name="Oval 22"/>
              <p:cNvSpPr>
                <a:spLocks noChangeArrowheads="1"/>
              </p:cNvSpPr>
              <p:nvPr/>
            </p:nvSpPr>
            <p:spPr bwMode="auto">
              <a:xfrm>
                <a:off x="165" y="2390"/>
                <a:ext cx="2132" cy="1784"/>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6" name="Group 26"/>
          <p:cNvGrpSpPr>
            <a:grpSpLocks/>
          </p:cNvGrpSpPr>
          <p:nvPr/>
        </p:nvGrpSpPr>
        <p:grpSpPr bwMode="auto">
          <a:xfrm>
            <a:off x="3952875" y="4392613"/>
            <a:ext cx="1733550" cy="1323975"/>
            <a:chOff x="2490" y="2767"/>
            <a:chExt cx="1092" cy="834"/>
          </a:xfrm>
        </p:grpSpPr>
        <p:pic>
          <p:nvPicPr>
            <p:cNvPr id="23563"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3" y="2858"/>
              <a:ext cx="694"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3841" name="Text Box 17"/>
            <p:cNvSpPr txBox="1">
              <a:spLocks noChangeArrowheads="1"/>
            </p:cNvSpPr>
            <p:nvPr/>
          </p:nvSpPr>
          <p:spPr bwMode="auto">
            <a:xfrm>
              <a:off x="2730" y="3195"/>
              <a:ext cx="456" cy="218"/>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US">
                  <a:solidFill>
                    <a:srgbClr val="990099"/>
                  </a:solidFill>
                  <a:ea typeface="+mn-ea"/>
                  <a:cs typeface="Arial" charset="0"/>
                </a:rPr>
                <a:t>Zebra</a:t>
              </a:r>
            </a:p>
          </p:txBody>
        </p:sp>
        <p:sp>
          <p:nvSpPr>
            <p:cNvPr id="23565" name="Oval 23"/>
            <p:cNvSpPr>
              <a:spLocks noChangeArrowheads="1"/>
            </p:cNvSpPr>
            <p:nvPr/>
          </p:nvSpPr>
          <p:spPr bwMode="auto">
            <a:xfrm>
              <a:off x="2490" y="2767"/>
              <a:ext cx="1092" cy="834"/>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7" name="Group 27"/>
          <p:cNvGrpSpPr>
            <a:grpSpLocks/>
          </p:cNvGrpSpPr>
          <p:nvPr/>
        </p:nvGrpSpPr>
        <p:grpSpPr bwMode="auto">
          <a:xfrm>
            <a:off x="5949950" y="4251325"/>
            <a:ext cx="2101850" cy="1065213"/>
            <a:chOff x="3748" y="2559"/>
            <a:chExt cx="1324" cy="671"/>
          </a:xfrm>
        </p:grpSpPr>
        <p:pic>
          <p:nvPicPr>
            <p:cNvPr id="23561"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1" y="2773"/>
              <a:ext cx="115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Oval 24"/>
            <p:cNvSpPr>
              <a:spLocks noChangeArrowheads="1"/>
            </p:cNvSpPr>
            <p:nvPr/>
          </p:nvSpPr>
          <p:spPr bwMode="auto">
            <a:xfrm>
              <a:off x="3748" y="2559"/>
              <a:ext cx="1324" cy="671"/>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62000" y="334963"/>
            <a:ext cx="8610600" cy="579437"/>
          </a:xfrm>
        </p:spPr>
        <p:txBody>
          <a:bodyPr/>
          <a:lstStyle/>
          <a:p>
            <a:r>
              <a:rPr lang="en-US" sz="3600">
                <a:latin typeface="Arial" charset="0"/>
                <a:cs typeface="ＭＳ Ｐゴシック" charset="0"/>
              </a:rPr>
              <a:t>Hadoop Applications @ Yahoo!</a:t>
            </a:r>
            <a:endParaRPr lang="en-US" sz="3600">
              <a:solidFill>
                <a:srgbClr val="FF0000"/>
              </a:solidFill>
              <a:latin typeface="Arial" charset="0"/>
              <a:cs typeface="ＭＳ Ｐゴシック" charset="0"/>
            </a:endParaRPr>
          </a:p>
        </p:txBody>
      </p:sp>
      <p:graphicFrame>
        <p:nvGraphicFramePr>
          <p:cNvPr id="7" name="Content Placeholder 6"/>
          <p:cNvGraphicFramePr>
            <a:graphicFrameLocks noGrp="1"/>
          </p:cNvGraphicFramePr>
          <p:nvPr>
            <p:ph idx="1"/>
          </p:nvPr>
        </p:nvGraphicFramePr>
        <p:xfrm>
          <a:off x="152400" y="1392238"/>
          <a:ext cx="8839200" cy="5008562"/>
        </p:xfrm>
        <a:graphic>
          <a:graphicData uri="http://schemas.openxmlformats.org/drawingml/2006/table">
            <a:tbl>
              <a:tblPr/>
              <a:tblGrid>
                <a:gridCol w="2209800"/>
                <a:gridCol w="3200400"/>
                <a:gridCol w="3429000"/>
              </a:tblGrid>
              <a:tr h="685887">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FFFF"/>
                        </a:solidFill>
                        <a:effectLst/>
                        <a:latin typeface="Century Gothic" pitchFamily="-65" charset="0"/>
                        <a:ea typeface="ＭＳ Ｐゴシック" pitchFamily="-65"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65" charset="0"/>
                          <a:ea typeface="ＭＳ Ｐゴシック" pitchFamily="-65" charset="-128"/>
                        </a:rPr>
                        <a:t>2008</a:t>
                      </a:r>
                      <a:endParaRPr kumimoji="0" lang="en-US" sz="2000" b="1" i="0" u="none" strike="noStrike" cap="none" normalizeH="0" baseline="0" dirty="0" smtClean="0">
                        <a:ln>
                          <a:noFill/>
                        </a:ln>
                        <a:solidFill>
                          <a:srgbClr val="002060"/>
                        </a:solidFill>
                        <a:effectLst/>
                        <a:latin typeface="Century Gothic" pitchFamily="-65" charset="0"/>
                        <a:ea typeface="ＭＳ Ｐゴシック" pitchFamily="-65"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65" charset="0"/>
                          <a:ea typeface="ＭＳ Ｐゴシック" pitchFamily="-65" charset="-128"/>
                        </a:rPr>
                        <a:t>2009</a:t>
                      </a:r>
                      <a:endParaRPr kumimoji="0" lang="en-US" sz="2000" b="1" i="0" u="none" strike="noStrike" cap="none" normalizeH="0" baseline="0" dirty="0" smtClean="0">
                        <a:ln>
                          <a:noFill/>
                        </a:ln>
                        <a:solidFill>
                          <a:srgbClr val="002060"/>
                        </a:solidFill>
                        <a:effectLst/>
                        <a:latin typeface="Century Gothic" pitchFamily="-65" charset="0"/>
                        <a:ea typeface="ＭＳ Ｐゴシック" pitchFamily="-65"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CFFF"/>
                    </a:solidFill>
                  </a:tcPr>
                </a:tc>
              </a:tr>
              <a:tr h="131461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entury Gothic" pitchFamily="-65" charset="0"/>
                          <a:ea typeface="ＭＳ Ｐゴシック" pitchFamily="-65" charset="-128"/>
                        </a:rPr>
                        <a:t>Webmap</a:t>
                      </a:r>
                      <a:endParaRPr kumimoji="0" lang="en-US" sz="2000" b="1" i="0" u="none" strike="noStrike" cap="none" normalizeH="0" baseline="0" smtClean="0">
                        <a:ln>
                          <a:noFill/>
                        </a:ln>
                        <a:solidFill>
                          <a:srgbClr val="FF0000"/>
                        </a:solidFill>
                        <a:effectLst/>
                        <a:latin typeface="Century Gothic" pitchFamily="-65" charset="0"/>
                        <a:ea typeface="ＭＳ Ｐゴシック" pitchFamily="-65"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entury Gothic" pitchFamily="-65" charset="0"/>
                          <a:ea typeface="ＭＳ Ｐゴシック" pitchFamily="-65" charset="-128"/>
                        </a:rPr>
                        <a:t>~70 hours runtime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entury Gothic" pitchFamily="-65" charset="0"/>
                          <a:ea typeface="ＭＳ Ｐゴシック" pitchFamily="-65" charset="-128"/>
                        </a:rPr>
                        <a:t>~300 TB shuffling</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entury Gothic" pitchFamily="-65" charset="0"/>
                          <a:ea typeface="ＭＳ Ｐゴシック" pitchFamily="-65" charset="-128"/>
                        </a:rPr>
                        <a:t>~200 TB output</a:t>
                      </a:r>
                      <a:br>
                        <a:rPr kumimoji="0" lang="en-US" sz="2000" b="0" i="0" u="none" strike="noStrike" cap="none" normalizeH="0" baseline="0" smtClean="0">
                          <a:ln>
                            <a:noFill/>
                          </a:ln>
                          <a:solidFill>
                            <a:srgbClr val="000000"/>
                          </a:solidFill>
                          <a:effectLst/>
                          <a:latin typeface="Century Gothic" pitchFamily="-65" charset="0"/>
                          <a:ea typeface="ＭＳ Ｐゴシック" pitchFamily="-65" charset="-128"/>
                        </a:rPr>
                      </a:br>
                      <a:endParaRPr kumimoji="0" lang="en-US" sz="2000" b="0" i="0" u="none" strike="noStrike" cap="none" normalizeH="0" baseline="0" smtClean="0">
                        <a:ln>
                          <a:noFill/>
                        </a:ln>
                        <a:solidFill>
                          <a:srgbClr val="000000"/>
                        </a:solidFill>
                        <a:effectLst/>
                        <a:latin typeface="Century Gothic" pitchFamily="-65" charset="0"/>
                        <a:ea typeface="ＭＳ Ｐゴシック" pitchFamily="-65"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entury Gothic" pitchFamily="-65" charset="0"/>
                          <a:ea typeface="ＭＳ Ｐゴシック" pitchFamily="-65" charset="-128"/>
                        </a:rPr>
                        <a:t>~73 hours runtime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entury Gothic" pitchFamily="-65" charset="0"/>
                          <a:ea typeface="ＭＳ Ｐゴシック" pitchFamily="-65" charset="-128"/>
                        </a:rPr>
                        <a:t>~490 TB shuffling</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entury Gothic" pitchFamily="-65" charset="0"/>
                          <a:ea typeface="ＭＳ Ｐゴシック" pitchFamily="-65" charset="-128"/>
                        </a:rPr>
                        <a:t>~280 TB output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entury Gothic" pitchFamily="-65" charset="0"/>
                          <a:ea typeface="ＭＳ Ｐゴシック" pitchFamily="-65" charset="-128"/>
                        </a:rPr>
                        <a:t>+55% hardware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CFFF"/>
                    </a:solidFill>
                  </a:tcPr>
                </a:tc>
              </a:tr>
              <a:tr h="138701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entury Gothic" pitchFamily="-65" charset="0"/>
                          <a:ea typeface="ＭＳ Ｐゴシック" pitchFamily="-65" charset="-128"/>
                        </a:rPr>
                        <a:t>Terasort</a:t>
                      </a:r>
                      <a:endParaRPr kumimoji="0" lang="en-US" sz="2000" b="1" i="0" u="none" strike="noStrike" cap="none" normalizeH="0" baseline="0" smtClean="0">
                        <a:ln>
                          <a:noFill/>
                        </a:ln>
                        <a:solidFill>
                          <a:srgbClr val="FF0000"/>
                        </a:solidFill>
                        <a:effectLst/>
                        <a:latin typeface="Century Gothic" pitchFamily="-65" charset="0"/>
                        <a:ea typeface="ＭＳ Ｐゴシック" pitchFamily="-65"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pitchFamily="34" charset="0"/>
                        <a:buNone/>
                        <a:tabLst/>
                      </a:pPr>
                      <a:r>
                        <a:rPr kumimoji="0" lang="en-US" sz="2000" b="0" i="0" u="none" strike="noStrike" cap="none" normalizeH="0" baseline="0" dirty="0" smtClean="0">
                          <a:ln>
                            <a:noFill/>
                          </a:ln>
                          <a:solidFill>
                            <a:srgbClr val="000000"/>
                          </a:solidFill>
                          <a:effectLst/>
                          <a:latin typeface="Century Gothic" pitchFamily="-65" charset="0"/>
                          <a:ea typeface="ＭＳ Ｐゴシック" pitchFamily="-65" charset="-128"/>
                        </a:rPr>
                        <a:t>209 seconds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entury Gothic" pitchFamily="-65" charset="0"/>
                          <a:ea typeface="ＭＳ Ｐゴシック" pitchFamily="-65" charset="-128"/>
                        </a:rPr>
                        <a:t>  1 Terabyte sorted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entury Gothic" pitchFamily="-65" charset="0"/>
                          <a:ea typeface="ＭＳ Ｐゴシック" pitchFamily="-65" charset="-128"/>
                        </a:rPr>
                        <a:t>  900 nodes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entury Gothic" pitchFamily="-65" charset="0"/>
                        <a:ea typeface="ＭＳ Ｐゴシック" pitchFamily="-65"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pitchFamily="34" charset="0"/>
                        <a:buNone/>
                        <a:tabLst/>
                      </a:pPr>
                      <a:r>
                        <a:rPr kumimoji="0" lang="en-US" sz="2000" b="0" i="0" u="none" strike="noStrike" cap="none" normalizeH="0" baseline="0" dirty="0" smtClean="0">
                          <a:ln>
                            <a:noFill/>
                          </a:ln>
                          <a:solidFill>
                            <a:srgbClr val="000000"/>
                          </a:solidFill>
                          <a:effectLst/>
                          <a:latin typeface="Century Gothic" pitchFamily="-65" charset="0"/>
                          <a:ea typeface="ＭＳ Ｐゴシック" pitchFamily="-65" charset="-128"/>
                        </a:rPr>
                        <a:t>62 seconds</a:t>
                      </a:r>
                      <a:br>
                        <a:rPr kumimoji="0" lang="en-US" sz="2000" b="0" i="0" u="none" strike="noStrike" cap="none" normalizeH="0" baseline="0" dirty="0" smtClean="0">
                          <a:ln>
                            <a:noFill/>
                          </a:ln>
                          <a:solidFill>
                            <a:srgbClr val="000000"/>
                          </a:solidFill>
                          <a:effectLst/>
                          <a:latin typeface="Century Gothic" pitchFamily="-65" charset="0"/>
                          <a:ea typeface="ＭＳ Ｐゴシック" pitchFamily="-65" charset="-128"/>
                        </a:rPr>
                      </a:br>
                      <a:r>
                        <a:rPr kumimoji="0" lang="en-US" sz="2000" b="0" i="0" u="none" strike="noStrike" cap="none" normalizeH="0" baseline="0" dirty="0" smtClean="0">
                          <a:ln>
                            <a:noFill/>
                          </a:ln>
                          <a:solidFill>
                            <a:srgbClr val="000000"/>
                          </a:solidFill>
                          <a:effectLst/>
                          <a:latin typeface="Century Gothic" pitchFamily="-65" charset="0"/>
                          <a:ea typeface="ＭＳ Ｐゴシック" pitchFamily="-65" charset="-128"/>
                        </a:rPr>
                        <a:t>  1 Terabyte, 1500 nodes</a:t>
                      </a:r>
                      <a:br>
                        <a:rPr kumimoji="0" lang="en-US" sz="2000" b="0" i="0" u="none" strike="noStrike" cap="none" normalizeH="0" baseline="0" dirty="0" smtClean="0">
                          <a:ln>
                            <a:noFill/>
                          </a:ln>
                          <a:solidFill>
                            <a:srgbClr val="000000"/>
                          </a:solidFill>
                          <a:effectLst/>
                          <a:latin typeface="Century Gothic" pitchFamily="-65" charset="0"/>
                          <a:ea typeface="ＭＳ Ｐゴシック" pitchFamily="-65" charset="-128"/>
                        </a:rPr>
                      </a:br>
                      <a:r>
                        <a:rPr kumimoji="0" lang="en-US" sz="500" b="0" i="0" u="none" strike="noStrike" cap="none" normalizeH="0" baseline="0" dirty="0" smtClean="0">
                          <a:ln>
                            <a:noFill/>
                          </a:ln>
                          <a:solidFill>
                            <a:srgbClr val="000000"/>
                          </a:solidFill>
                          <a:effectLst/>
                          <a:latin typeface="Century Gothic" pitchFamily="-65" charset="0"/>
                          <a:ea typeface="ＭＳ Ｐゴシック" pitchFamily="-65" charset="-128"/>
                        </a:rPr>
                        <a:t/>
                      </a:r>
                      <a:br>
                        <a:rPr kumimoji="0" lang="en-US" sz="500" b="0" i="0" u="none" strike="noStrike" cap="none" normalizeH="0" baseline="0" dirty="0" smtClean="0">
                          <a:ln>
                            <a:noFill/>
                          </a:ln>
                          <a:solidFill>
                            <a:srgbClr val="000000"/>
                          </a:solidFill>
                          <a:effectLst/>
                          <a:latin typeface="Century Gothic" pitchFamily="-65" charset="0"/>
                          <a:ea typeface="ＭＳ Ｐゴシック" pitchFamily="-65" charset="-128"/>
                        </a:rPr>
                      </a:br>
                      <a:r>
                        <a:rPr kumimoji="0" lang="en-US" sz="2000" b="0" i="0" u="none" strike="noStrike" cap="none" normalizeH="0" baseline="0" dirty="0" smtClean="0">
                          <a:ln>
                            <a:noFill/>
                          </a:ln>
                          <a:solidFill>
                            <a:srgbClr val="000000"/>
                          </a:solidFill>
                          <a:effectLst/>
                          <a:latin typeface="Century Gothic" pitchFamily="-65" charset="0"/>
                          <a:ea typeface="ＭＳ Ｐゴシック" pitchFamily="-65" charset="-128"/>
                        </a:rPr>
                        <a:t>16.25 hours</a:t>
                      </a:r>
                      <a:br>
                        <a:rPr kumimoji="0" lang="en-US" sz="2000" b="0" i="0" u="none" strike="noStrike" cap="none" normalizeH="0" baseline="0" dirty="0" smtClean="0">
                          <a:ln>
                            <a:noFill/>
                          </a:ln>
                          <a:solidFill>
                            <a:srgbClr val="000000"/>
                          </a:solidFill>
                          <a:effectLst/>
                          <a:latin typeface="Century Gothic" pitchFamily="-65" charset="0"/>
                          <a:ea typeface="ＭＳ Ｐゴシック" pitchFamily="-65" charset="-128"/>
                        </a:rPr>
                      </a:br>
                      <a:r>
                        <a:rPr kumimoji="0" lang="en-US" sz="2000" b="0" i="0" u="none" strike="noStrike" cap="none" normalizeH="0" baseline="0" dirty="0" smtClean="0">
                          <a:ln>
                            <a:noFill/>
                          </a:ln>
                          <a:solidFill>
                            <a:srgbClr val="000000"/>
                          </a:solidFill>
                          <a:effectLst/>
                          <a:latin typeface="Century Gothic" pitchFamily="-65" charset="0"/>
                          <a:ea typeface="ＭＳ Ｐゴシック" pitchFamily="-65" charset="-128"/>
                        </a:rPr>
                        <a:t>  1 </a:t>
                      </a:r>
                      <a:r>
                        <a:rPr kumimoji="0" lang="en-US" sz="2000" b="0" i="0" u="none" strike="noStrike" cap="none" normalizeH="0" baseline="0" dirty="0" err="1" smtClean="0">
                          <a:ln>
                            <a:noFill/>
                          </a:ln>
                          <a:solidFill>
                            <a:srgbClr val="000000"/>
                          </a:solidFill>
                          <a:effectLst/>
                          <a:latin typeface="Century Gothic" pitchFamily="-65" charset="0"/>
                          <a:ea typeface="ＭＳ Ｐゴシック" pitchFamily="-65" charset="-128"/>
                        </a:rPr>
                        <a:t>Petabyte</a:t>
                      </a:r>
                      <a:r>
                        <a:rPr kumimoji="0" lang="en-US" sz="2000" b="0" i="0" u="none" strike="noStrike" cap="none" normalizeH="0" baseline="0" dirty="0" smtClean="0">
                          <a:ln>
                            <a:noFill/>
                          </a:ln>
                          <a:solidFill>
                            <a:srgbClr val="000000"/>
                          </a:solidFill>
                          <a:effectLst/>
                          <a:latin typeface="Century Gothic" pitchFamily="-65" charset="0"/>
                          <a:ea typeface="ＭＳ Ｐゴシック" pitchFamily="-65" charset="-128"/>
                        </a:rPr>
                        <a:t>, 3700 nodes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CFFF"/>
                    </a:solidFill>
                  </a:tcPr>
                </a:tc>
              </a:tr>
              <a:tr h="162104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entury Gothic" pitchFamily="-65" charset="0"/>
                          <a:ea typeface="ＭＳ Ｐゴシック" pitchFamily="-65" charset="-128"/>
                        </a:rPr>
                        <a:t>Largest cluster</a:t>
                      </a:r>
                      <a:endParaRPr kumimoji="0" lang="en-US" sz="2000" b="1" i="0" u="none" strike="noStrike" cap="none" normalizeH="0" baseline="0" dirty="0" smtClean="0">
                        <a:ln>
                          <a:noFill/>
                        </a:ln>
                        <a:solidFill>
                          <a:srgbClr val="FF0000"/>
                        </a:solidFill>
                        <a:effectLst/>
                        <a:latin typeface="Century Gothic" pitchFamily="-65" charset="0"/>
                        <a:ea typeface="ＭＳ Ｐゴシック" pitchFamily="-65"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entury Gothic" pitchFamily="-65" charset="0"/>
                          <a:ea typeface="ＭＳ Ｐゴシック" pitchFamily="-65" charset="-128"/>
                        </a:rPr>
                        <a:t>2000 nodes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2000" b="0" i="0" u="none" strike="noStrike" cap="none" normalizeH="0" baseline="0" dirty="0" smtClean="0">
                          <a:ln>
                            <a:noFill/>
                          </a:ln>
                          <a:solidFill>
                            <a:schemeClr val="tx1"/>
                          </a:solidFill>
                          <a:effectLst/>
                          <a:latin typeface="Century Gothic" pitchFamily="-65" charset="0"/>
                          <a:ea typeface="ＭＳ Ｐゴシック" pitchFamily="-65" charset="-128"/>
                        </a:rPr>
                        <a:t>6PB raw disk</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2000" b="0" i="0" u="none" strike="noStrike" cap="none" normalizeH="0" baseline="0" dirty="0" smtClean="0">
                          <a:ln>
                            <a:noFill/>
                          </a:ln>
                          <a:solidFill>
                            <a:schemeClr val="tx1"/>
                          </a:solidFill>
                          <a:effectLst/>
                          <a:latin typeface="Century Gothic" pitchFamily="-65" charset="0"/>
                          <a:ea typeface="ＭＳ Ｐゴシック" pitchFamily="-65" charset="-128"/>
                        </a:rPr>
                        <a:t>16TB of RAM</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2000" b="0" i="0" u="none" strike="noStrike" cap="none" normalizeH="0" baseline="0" dirty="0" smtClean="0">
                          <a:ln>
                            <a:noFill/>
                          </a:ln>
                          <a:solidFill>
                            <a:schemeClr val="tx1"/>
                          </a:solidFill>
                          <a:effectLst/>
                          <a:latin typeface="Century Gothic" pitchFamily="-65" charset="0"/>
                          <a:ea typeface="ＭＳ Ｐゴシック" pitchFamily="-65" charset="-128"/>
                        </a:rPr>
                        <a:t>16K CPUs</a:t>
                      </a:r>
                      <a:endParaRPr kumimoji="0" lang="en-US" sz="2400" b="0" i="0" u="none" strike="noStrike" cap="none" normalizeH="0" baseline="0" dirty="0" smtClean="0">
                        <a:ln>
                          <a:noFill/>
                        </a:ln>
                        <a:solidFill>
                          <a:schemeClr val="tx1"/>
                        </a:solidFill>
                        <a:effectLst/>
                        <a:latin typeface="Century Gothic" pitchFamily="-65" charset="0"/>
                        <a:ea typeface="ＭＳ Ｐゴシック" pitchFamily="-65"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entury Gothic" pitchFamily="-65" charset="0"/>
                        <a:ea typeface="ＭＳ Ｐゴシック" pitchFamily="-65"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entury Gothic" pitchFamily="-65" charset="0"/>
                          <a:ea typeface="ＭＳ Ｐゴシック" pitchFamily="-65" charset="-128"/>
                        </a:rPr>
                        <a:t>4000 nodes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2000" b="0" i="0" u="none" strike="noStrike" cap="none" normalizeH="0" baseline="0" dirty="0" smtClean="0">
                          <a:ln>
                            <a:noFill/>
                          </a:ln>
                          <a:solidFill>
                            <a:schemeClr val="tx1"/>
                          </a:solidFill>
                          <a:effectLst/>
                          <a:latin typeface="Century Gothic" pitchFamily="-65" charset="0"/>
                          <a:ea typeface="ＭＳ Ｐゴシック" pitchFamily="-65" charset="-128"/>
                        </a:rPr>
                        <a:t>16PB raw disk</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2000" b="0" i="0" u="none" strike="noStrike" cap="none" normalizeH="0" baseline="0" dirty="0" smtClean="0">
                          <a:ln>
                            <a:noFill/>
                          </a:ln>
                          <a:solidFill>
                            <a:schemeClr val="tx1"/>
                          </a:solidFill>
                          <a:effectLst/>
                          <a:latin typeface="Century Gothic" pitchFamily="-65" charset="0"/>
                          <a:ea typeface="ＭＳ Ｐゴシック" pitchFamily="-65" charset="-128"/>
                        </a:rPr>
                        <a:t>64TB of RAM</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2000" b="0" i="0" u="none" strike="noStrike" cap="none" normalizeH="0" baseline="0" dirty="0" smtClean="0">
                          <a:ln>
                            <a:noFill/>
                          </a:ln>
                          <a:solidFill>
                            <a:schemeClr val="tx1"/>
                          </a:solidFill>
                          <a:effectLst/>
                          <a:latin typeface="Century Gothic" pitchFamily="-65" charset="0"/>
                          <a:ea typeface="ＭＳ Ｐゴシック" pitchFamily="-65" charset="-128"/>
                        </a:rPr>
                        <a:t>32K CPUs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2000" b="0" i="0" u="none" strike="noStrike" cap="none" normalizeH="0" baseline="0" dirty="0" smtClean="0">
                          <a:ln>
                            <a:noFill/>
                          </a:ln>
                          <a:solidFill>
                            <a:schemeClr val="tx1"/>
                          </a:solidFill>
                          <a:effectLst/>
                          <a:latin typeface="Century Gothic" pitchFamily="-65" charset="0"/>
                          <a:ea typeface="ＭＳ Ｐゴシック" pitchFamily="-65" charset="-128"/>
                        </a:rPr>
                        <a:t>(40% faster CPUs too)</a:t>
                      </a:r>
                      <a:endParaRPr kumimoji="0" lang="en-US" sz="2000" b="0" i="0" u="none" strike="noStrike" cap="none" normalizeH="0" baseline="0" dirty="0" smtClean="0">
                        <a:ln>
                          <a:noFill/>
                        </a:ln>
                        <a:solidFill>
                          <a:srgbClr val="000000"/>
                        </a:solidFill>
                        <a:effectLst/>
                        <a:latin typeface="Century Gothic" pitchFamily="-65" charset="0"/>
                        <a:ea typeface="ＭＳ Ｐゴシック" pitchFamily="-65"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CFFF"/>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722313" y="4406900"/>
            <a:ext cx="7772400" cy="1362075"/>
          </a:xfrm>
        </p:spPr>
        <p:txBody>
          <a:bodyPr anchor="t"/>
          <a:lstStyle/>
          <a:p>
            <a:pPr algn="l" eaLnBrk="1" hangingPunct="1"/>
            <a:r>
              <a:rPr lang="en-US" sz="4800" b="1">
                <a:latin typeface="Arial" charset="0"/>
              </a:rPr>
              <a:t>SCALABLE DATA </a:t>
            </a:r>
            <a:br>
              <a:rPr lang="en-US" sz="4800" b="1">
                <a:latin typeface="Arial" charset="0"/>
              </a:rPr>
            </a:br>
            <a:r>
              <a:rPr lang="en-US" sz="4800" b="1">
                <a:latin typeface="Arial" charset="0"/>
              </a:rPr>
              <a:t>SERVING</a:t>
            </a:r>
          </a:p>
        </p:txBody>
      </p:sp>
      <p:sp>
        <p:nvSpPr>
          <p:cNvPr id="25603" name="Text Placeholder 2"/>
          <p:cNvSpPr>
            <a:spLocks noGrp="1"/>
          </p:cNvSpPr>
          <p:nvPr>
            <p:ph type="body" idx="4294967295"/>
          </p:nvPr>
        </p:nvSpPr>
        <p:spPr>
          <a:xfrm>
            <a:off x="722313" y="2906713"/>
            <a:ext cx="7772400" cy="1500187"/>
          </a:xfrm>
        </p:spPr>
        <p:txBody>
          <a:bodyPr anchor="b"/>
          <a:lstStyle/>
          <a:p>
            <a:pPr marL="0" indent="0" eaLnBrk="1" hangingPunct="1">
              <a:buFontTx/>
              <a:buNone/>
            </a:pPr>
            <a:r>
              <a:rPr lang="en-US" sz="2000">
                <a:solidFill>
                  <a:srgbClr val="A48EBE"/>
                </a:solidFill>
                <a:latin typeface="Arial" charset="0"/>
              </a:rPr>
              <a:t>ACID or BASE? Litmus tests are colorful, but the picture is cloudy</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3FF3FC51-2A12-B848-817E-BCA318A5E301}" type="slidenum">
              <a:rPr lang="en-US" sz="1400"/>
              <a:pPr eaLnBrk="1" hangingPunct="1"/>
              <a:t>24</a:t>
            </a:fld>
            <a:endParaRPr lang="en-US" sz="1400"/>
          </a:p>
        </p:txBody>
      </p:sp>
      <p:sp>
        <p:nvSpPr>
          <p:cNvPr id="26627" name="Rectangle 2"/>
          <p:cNvSpPr>
            <a:spLocks noGrp="1" noChangeArrowheads="1"/>
          </p:cNvSpPr>
          <p:nvPr>
            <p:ph type="title"/>
          </p:nvPr>
        </p:nvSpPr>
        <p:spPr/>
        <p:txBody>
          <a:bodyPr/>
          <a:lstStyle/>
          <a:p>
            <a:r>
              <a:rPr lang="ja-JP" altLang="en-US">
                <a:latin typeface="Arial" charset="0"/>
              </a:rPr>
              <a:t>“</a:t>
            </a:r>
            <a:r>
              <a:rPr lang="en-US">
                <a:latin typeface="Arial" charset="0"/>
              </a:rPr>
              <a:t>I want a big, virtual database</a:t>
            </a:r>
            <a:r>
              <a:rPr lang="ja-JP" altLang="en-US">
                <a:latin typeface="Arial" charset="0"/>
              </a:rPr>
              <a:t>”</a:t>
            </a:r>
            <a:endParaRPr lang="en-US">
              <a:latin typeface="Arial" charset="0"/>
            </a:endParaRPr>
          </a:p>
        </p:txBody>
      </p:sp>
      <p:sp>
        <p:nvSpPr>
          <p:cNvPr id="26628" name="Rectangle 3"/>
          <p:cNvSpPr>
            <a:spLocks noGrp="1" noChangeArrowheads="1"/>
          </p:cNvSpPr>
          <p:nvPr>
            <p:ph type="body" idx="1"/>
          </p:nvPr>
        </p:nvSpPr>
        <p:spPr/>
        <p:txBody>
          <a:bodyPr/>
          <a:lstStyle/>
          <a:p>
            <a:pPr>
              <a:buFontTx/>
              <a:buNone/>
            </a:pPr>
            <a:r>
              <a:rPr lang="en-US">
                <a:latin typeface="Arial" charset="0"/>
              </a:rPr>
              <a:t>     </a:t>
            </a:r>
            <a:r>
              <a:rPr lang="ja-JP" altLang="en-US" sz="2400" b="1">
                <a:latin typeface="Arial" charset="0"/>
              </a:rPr>
              <a:t>“</a:t>
            </a:r>
            <a:r>
              <a:rPr lang="en-US" sz="2400" b="1">
                <a:latin typeface="Arial" charset="0"/>
              </a:rPr>
              <a:t>What I want is a robust, high performance virtual relational database that runs transparently over a cluster, nodes dropping in and out of service at will, read-write replication and data migration all done automatically.</a:t>
            </a:r>
            <a:br>
              <a:rPr lang="en-US" sz="2400" b="1">
                <a:latin typeface="Arial" charset="0"/>
              </a:rPr>
            </a:br>
            <a:r>
              <a:rPr lang="en-US" sz="2400" b="1">
                <a:latin typeface="Arial" charset="0"/>
              </a:rPr>
              <a:t/>
            </a:r>
            <a:br>
              <a:rPr lang="en-US" sz="2400" b="1">
                <a:latin typeface="Arial" charset="0"/>
              </a:rPr>
            </a:br>
            <a:r>
              <a:rPr lang="en-US" sz="2400" b="1">
                <a:latin typeface="Arial" charset="0"/>
              </a:rPr>
              <a:t>I want to be able to install a database on a server cloud and use it like it was all running on one machine.</a:t>
            </a:r>
            <a:r>
              <a:rPr lang="ja-JP" altLang="en-US" sz="2400" b="1">
                <a:latin typeface="Arial" charset="0"/>
              </a:rPr>
              <a:t>”</a:t>
            </a:r>
            <a:endParaRPr lang="en-US" sz="2400" b="1">
              <a:latin typeface="Arial" charset="0"/>
            </a:endParaRPr>
          </a:p>
          <a:p>
            <a:pPr>
              <a:buFontTx/>
              <a:buNone/>
            </a:pPr>
            <a:r>
              <a:rPr lang="en-US" sz="2400" b="1">
                <a:latin typeface="Arial" charset="0"/>
              </a:rPr>
              <a:t>				</a:t>
            </a:r>
            <a:r>
              <a:rPr lang="en-US" sz="2400">
                <a:solidFill>
                  <a:srgbClr val="660033"/>
                </a:solidFill>
                <a:latin typeface="Arial" charset="0"/>
              </a:rPr>
              <a:t>-- Greg Linden</a:t>
            </a:r>
            <a:r>
              <a:rPr lang="ja-JP" altLang="en-US" sz="2400">
                <a:solidFill>
                  <a:srgbClr val="660033"/>
                </a:solidFill>
                <a:latin typeface="Arial" charset="0"/>
              </a:rPr>
              <a:t>’</a:t>
            </a:r>
            <a:r>
              <a:rPr lang="en-US" sz="2400">
                <a:solidFill>
                  <a:srgbClr val="660033"/>
                </a:solidFill>
                <a:latin typeface="Arial" charset="0"/>
              </a:rPr>
              <a:t>s blog</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62000" y="76200"/>
            <a:ext cx="8229600" cy="1143000"/>
          </a:xfrm>
        </p:spPr>
        <p:txBody>
          <a:bodyPr/>
          <a:lstStyle/>
          <a:p>
            <a:pPr eaLnBrk="1" hangingPunct="1"/>
            <a:r>
              <a:rPr lang="en-US">
                <a:latin typeface="Arial" charset="0"/>
              </a:rPr>
              <a:t>The World Has Changed</a:t>
            </a:r>
          </a:p>
        </p:txBody>
      </p:sp>
      <p:sp>
        <p:nvSpPr>
          <p:cNvPr id="27651" name="Rectangle 3"/>
          <p:cNvSpPr>
            <a:spLocks noGrp="1" noChangeArrowheads="1"/>
          </p:cNvSpPr>
          <p:nvPr>
            <p:ph type="body" idx="1"/>
          </p:nvPr>
        </p:nvSpPr>
        <p:spPr/>
        <p:txBody>
          <a:bodyPr/>
          <a:lstStyle/>
          <a:p>
            <a:pPr eaLnBrk="1" hangingPunct="1">
              <a:lnSpc>
                <a:spcPct val="90000"/>
              </a:lnSpc>
            </a:pPr>
            <a:r>
              <a:rPr lang="en-US" sz="2800">
                <a:latin typeface="Arial" charset="0"/>
              </a:rPr>
              <a:t>Web serving applications need:</a:t>
            </a:r>
          </a:p>
          <a:p>
            <a:pPr lvl="1" eaLnBrk="1" hangingPunct="1">
              <a:lnSpc>
                <a:spcPct val="90000"/>
              </a:lnSpc>
            </a:pPr>
            <a:r>
              <a:rPr lang="en-US" sz="2400">
                <a:latin typeface="Arial" charset="0"/>
              </a:rPr>
              <a:t>Scalability!</a:t>
            </a:r>
          </a:p>
          <a:p>
            <a:pPr lvl="2" eaLnBrk="1" hangingPunct="1">
              <a:lnSpc>
                <a:spcPct val="90000"/>
              </a:lnSpc>
            </a:pPr>
            <a:r>
              <a:rPr lang="en-US" sz="2000">
                <a:latin typeface="Arial" charset="0"/>
              </a:rPr>
              <a:t>Preferably elastic, commodity boxes</a:t>
            </a:r>
          </a:p>
          <a:p>
            <a:pPr lvl="1" eaLnBrk="1" hangingPunct="1">
              <a:lnSpc>
                <a:spcPct val="90000"/>
              </a:lnSpc>
            </a:pPr>
            <a:r>
              <a:rPr lang="en-US" sz="2400">
                <a:latin typeface="Arial" charset="0"/>
              </a:rPr>
              <a:t>Flexible schemas</a:t>
            </a:r>
          </a:p>
          <a:p>
            <a:pPr lvl="1" eaLnBrk="1" hangingPunct="1">
              <a:lnSpc>
                <a:spcPct val="90000"/>
              </a:lnSpc>
            </a:pPr>
            <a:r>
              <a:rPr lang="en-US" sz="2400">
                <a:latin typeface="Arial" charset="0"/>
              </a:rPr>
              <a:t>Geographic distribution</a:t>
            </a:r>
          </a:p>
          <a:p>
            <a:pPr lvl="1" eaLnBrk="1" hangingPunct="1">
              <a:lnSpc>
                <a:spcPct val="90000"/>
              </a:lnSpc>
            </a:pPr>
            <a:r>
              <a:rPr lang="en-US" sz="2400">
                <a:latin typeface="Arial" charset="0"/>
              </a:rPr>
              <a:t>High availability</a:t>
            </a:r>
          </a:p>
          <a:p>
            <a:pPr lvl="1" eaLnBrk="1" hangingPunct="1">
              <a:lnSpc>
                <a:spcPct val="90000"/>
              </a:lnSpc>
            </a:pPr>
            <a:r>
              <a:rPr lang="en-US" sz="2400">
                <a:latin typeface="Arial" charset="0"/>
              </a:rPr>
              <a:t>Low latency</a:t>
            </a:r>
          </a:p>
          <a:p>
            <a:pPr lvl="1" eaLnBrk="1" hangingPunct="1">
              <a:lnSpc>
                <a:spcPct val="90000"/>
              </a:lnSpc>
            </a:pPr>
            <a:endParaRPr lang="en-US" sz="2400">
              <a:latin typeface="Arial" charset="0"/>
            </a:endParaRPr>
          </a:p>
          <a:p>
            <a:pPr eaLnBrk="1" hangingPunct="1">
              <a:lnSpc>
                <a:spcPct val="90000"/>
              </a:lnSpc>
            </a:pPr>
            <a:r>
              <a:rPr lang="en-US" sz="2800">
                <a:latin typeface="Arial" charset="0"/>
              </a:rPr>
              <a:t>Web serving applications willing to do without:</a:t>
            </a:r>
          </a:p>
          <a:p>
            <a:pPr lvl="1" eaLnBrk="1" hangingPunct="1">
              <a:lnSpc>
                <a:spcPct val="90000"/>
              </a:lnSpc>
            </a:pPr>
            <a:r>
              <a:rPr lang="en-US" sz="2400">
                <a:latin typeface="Arial" charset="0"/>
              </a:rPr>
              <a:t>Complex queries</a:t>
            </a:r>
          </a:p>
          <a:p>
            <a:pPr lvl="1" eaLnBrk="1" hangingPunct="1">
              <a:lnSpc>
                <a:spcPct val="90000"/>
              </a:lnSpc>
            </a:pPr>
            <a:r>
              <a:rPr lang="en-US" sz="2400">
                <a:latin typeface="Arial" charset="0"/>
              </a:rPr>
              <a:t>ACID transactions</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atin typeface="Arial" charset="0"/>
              </a:rPr>
              <a:t>VLSD Data Serving Stores</a:t>
            </a:r>
          </a:p>
        </p:txBody>
      </p:sp>
      <p:sp>
        <p:nvSpPr>
          <p:cNvPr id="28675" name="Content Placeholder 2"/>
          <p:cNvSpPr>
            <a:spLocks noGrp="1"/>
          </p:cNvSpPr>
          <p:nvPr>
            <p:ph idx="1"/>
          </p:nvPr>
        </p:nvSpPr>
        <p:spPr>
          <a:xfrm>
            <a:off x="685800" y="1219200"/>
            <a:ext cx="8229600" cy="4525963"/>
          </a:xfrm>
        </p:spPr>
        <p:txBody>
          <a:bodyPr/>
          <a:lstStyle/>
          <a:p>
            <a:r>
              <a:rPr lang="en-US" sz="2800">
                <a:latin typeface="Arial" charset="0"/>
              </a:rPr>
              <a:t>Must </a:t>
            </a:r>
            <a:r>
              <a:rPr lang="en-US" sz="2800" u="sng">
                <a:solidFill>
                  <a:srgbClr val="7030A0"/>
                </a:solidFill>
                <a:latin typeface="Arial" charset="0"/>
              </a:rPr>
              <a:t>partition</a:t>
            </a:r>
            <a:r>
              <a:rPr lang="en-US" sz="2800">
                <a:latin typeface="Arial" charset="0"/>
              </a:rPr>
              <a:t> data across machines</a:t>
            </a:r>
          </a:p>
          <a:p>
            <a:pPr lvl="1"/>
            <a:r>
              <a:rPr lang="en-US" sz="2400">
                <a:latin typeface="Arial" charset="0"/>
              </a:rPr>
              <a:t>How are partitions determined?</a:t>
            </a:r>
          </a:p>
          <a:p>
            <a:pPr lvl="1"/>
            <a:r>
              <a:rPr lang="en-US" sz="2400">
                <a:latin typeface="Arial" charset="0"/>
              </a:rPr>
              <a:t>Can partitions be changed easily? (Affects </a:t>
            </a:r>
            <a:r>
              <a:rPr lang="en-US" sz="2400" u="sng">
                <a:solidFill>
                  <a:srgbClr val="7030A0"/>
                </a:solidFill>
                <a:latin typeface="Arial" charset="0"/>
              </a:rPr>
              <a:t>elasticity</a:t>
            </a:r>
            <a:r>
              <a:rPr lang="en-US" sz="2400">
                <a:latin typeface="Arial" charset="0"/>
              </a:rPr>
              <a:t>)</a:t>
            </a:r>
          </a:p>
          <a:p>
            <a:pPr lvl="1"/>
            <a:r>
              <a:rPr lang="en-US" sz="2400">
                <a:latin typeface="Arial" charset="0"/>
              </a:rPr>
              <a:t>How are read/update requests routed?</a:t>
            </a:r>
          </a:p>
          <a:p>
            <a:pPr lvl="1"/>
            <a:r>
              <a:rPr lang="en-US" sz="2400" u="sng">
                <a:solidFill>
                  <a:srgbClr val="7030A0"/>
                </a:solidFill>
                <a:latin typeface="Arial" charset="0"/>
              </a:rPr>
              <a:t>Range selections</a:t>
            </a:r>
            <a:r>
              <a:rPr lang="en-US" sz="2400">
                <a:latin typeface="Arial" charset="0"/>
              </a:rPr>
              <a:t>? Can requests span machines?</a:t>
            </a:r>
          </a:p>
          <a:p>
            <a:r>
              <a:rPr lang="en-US" sz="2800" u="sng">
                <a:solidFill>
                  <a:srgbClr val="7030A0"/>
                </a:solidFill>
                <a:latin typeface="Arial" charset="0"/>
              </a:rPr>
              <a:t>Availability</a:t>
            </a:r>
            <a:r>
              <a:rPr lang="en-US" sz="2800">
                <a:latin typeface="Arial" charset="0"/>
              </a:rPr>
              <a:t>: What failures are handled?</a:t>
            </a:r>
          </a:p>
          <a:p>
            <a:pPr lvl="1"/>
            <a:r>
              <a:rPr lang="en-US" sz="2400">
                <a:latin typeface="Arial" charset="0"/>
              </a:rPr>
              <a:t>With what semantic guarantees on data access?</a:t>
            </a:r>
          </a:p>
          <a:p>
            <a:r>
              <a:rPr lang="en-US" sz="2800">
                <a:latin typeface="Arial" charset="0"/>
              </a:rPr>
              <a:t>(How) Is data </a:t>
            </a:r>
            <a:r>
              <a:rPr lang="en-US" sz="2800" u="sng">
                <a:solidFill>
                  <a:srgbClr val="7030A0"/>
                </a:solidFill>
                <a:latin typeface="Arial" charset="0"/>
              </a:rPr>
              <a:t>replicated</a:t>
            </a:r>
            <a:r>
              <a:rPr lang="en-US" sz="2800">
                <a:latin typeface="Arial" charset="0"/>
              </a:rPr>
              <a:t>?</a:t>
            </a:r>
          </a:p>
          <a:p>
            <a:pPr lvl="1"/>
            <a:r>
              <a:rPr lang="en-US" sz="2400">
                <a:latin typeface="Arial" charset="0"/>
              </a:rPr>
              <a:t>Sync or async? Consistency model? Local or geo?</a:t>
            </a:r>
          </a:p>
          <a:p>
            <a:r>
              <a:rPr lang="en-US" sz="2800">
                <a:latin typeface="Arial" charset="0"/>
              </a:rPr>
              <a:t>How are updates made </a:t>
            </a:r>
            <a:r>
              <a:rPr lang="en-US" sz="2800" u="sng">
                <a:solidFill>
                  <a:srgbClr val="7030A0"/>
                </a:solidFill>
                <a:latin typeface="Arial" charset="0"/>
              </a:rPr>
              <a:t>durable</a:t>
            </a:r>
            <a:r>
              <a:rPr lang="en-US" sz="2800">
                <a:latin typeface="Arial" charset="0"/>
              </a:rPr>
              <a:t>?</a:t>
            </a:r>
          </a:p>
          <a:p>
            <a:r>
              <a:rPr lang="en-US" sz="2800">
                <a:latin typeface="Arial" charset="0"/>
              </a:rPr>
              <a:t>How is data stored on a single machine?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Arial" charset="0"/>
              </a:rPr>
              <a:t>The CAP Theorem</a:t>
            </a:r>
          </a:p>
        </p:txBody>
      </p:sp>
      <p:sp>
        <p:nvSpPr>
          <p:cNvPr id="29699" name="Content Placeholder 2"/>
          <p:cNvSpPr>
            <a:spLocks noGrp="1"/>
          </p:cNvSpPr>
          <p:nvPr>
            <p:ph idx="1"/>
          </p:nvPr>
        </p:nvSpPr>
        <p:spPr>
          <a:xfrm>
            <a:off x="533400" y="1524000"/>
            <a:ext cx="8382000" cy="4525963"/>
          </a:xfrm>
        </p:spPr>
        <p:txBody>
          <a:bodyPr/>
          <a:lstStyle/>
          <a:p>
            <a:r>
              <a:rPr lang="en-US">
                <a:latin typeface="Arial" charset="0"/>
              </a:rPr>
              <a:t>You have to give up one of the following in a distributed system (Brewer, PODC 2000; Gilbert/Lynch, SIGACT News 2002):</a:t>
            </a:r>
          </a:p>
          <a:p>
            <a:pPr lvl="1"/>
            <a:r>
              <a:rPr lang="en-US">
                <a:solidFill>
                  <a:srgbClr val="7030A0"/>
                </a:solidFill>
                <a:latin typeface="Arial" charset="0"/>
              </a:rPr>
              <a:t>Consistency of data </a:t>
            </a:r>
          </a:p>
          <a:p>
            <a:pPr lvl="2"/>
            <a:r>
              <a:rPr lang="en-US">
                <a:latin typeface="Arial" charset="0"/>
              </a:rPr>
              <a:t>Think serializability</a:t>
            </a:r>
          </a:p>
          <a:p>
            <a:pPr lvl="1"/>
            <a:r>
              <a:rPr lang="en-US">
                <a:solidFill>
                  <a:srgbClr val="7030A0"/>
                </a:solidFill>
                <a:latin typeface="Arial" charset="0"/>
              </a:rPr>
              <a:t>Availability</a:t>
            </a:r>
            <a:r>
              <a:rPr lang="en-US">
                <a:latin typeface="Arial" charset="0"/>
              </a:rPr>
              <a:t> </a:t>
            </a:r>
          </a:p>
          <a:p>
            <a:pPr lvl="2"/>
            <a:r>
              <a:rPr lang="en-US">
                <a:latin typeface="Arial" charset="0"/>
              </a:rPr>
              <a:t>Pinging a live node should produce results</a:t>
            </a:r>
          </a:p>
          <a:p>
            <a:pPr lvl="1"/>
            <a:r>
              <a:rPr lang="en-US">
                <a:solidFill>
                  <a:srgbClr val="7030A0"/>
                </a:solidFill>
                <a:latin typeface="Arial" charset="0"/>
              </a:rPr>
              <a:t>Partition tolerance</a:t>
            </a:r>
          </a:p>
          <a:p>
            <a:pPr lvl="2"/>
            <a:r>
              <a:rPr lang="en-US">
                <a:latin typeface="Arial" charset="0"/>
              </a:rPr>
              <a:t>Live nodes should not be blocked by partitions</a:t>
            </a:r>
          </a:p>
          <a:p>
            <a:endParaRPr lang="en-US">
              <a:latin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atin typeface="Arial" charset="0"/>
              </a:rPr>
              <a:t>Approaches to CAP</a:t>
            </a:r>
          </a:p>
        </p:txBody>
      </p:sp>
      <p:sp>
        <p:nvSpPr>
          <p:cNvPr id="30723" name="Content Placeholder 2"/>
          <p:cNvSpPr>
            <a:spLocks noGrp="1"/>
          </p:cNvSpPr>
          <p:nvPr>
            <p:ph idx="1"/>
          </p:nvPr>
        </p:nvSpPr>
        <p:spPr>
          <a:xfrm>
            <a:off x="533400" y="1143000"/>
            <a:ext cx="8229600" cy="4525963"/>
          </a:xfrm>
        </p:spPr>
        <p:txBody>
          <a:bodyPr/>
          <a:lstStyle/>
          <a:p>
            <a:r>
              <a:rPr lang="ja-JP" altLang="en-US" sz="2800">
                <a:solidFill>
                  <a:srgbClr val="7030A0"/>
                </a:solidFill>
                <a:latin typeface="Arial" charset="0"/>
              </a:rPr>
              <a:t>“</a:t>
            </a:r>
            <a:r>
              <a:rPr lang="en-US" sz="2800">
                <a:solidFill>
                  <a:srgbClr val="7030A0"/>
                </a:solidFill>
                <a:latin typeface="Arial" charset="0"/>
              </a:rPr>
              <a:t>BASE</a:t>
            </a:r>
            <a:r>
              <a:rPr lang="ja-JP" altLang="en-US" sz="2800">
                <a:solidFill>
                  <a:srgbClr val="7030A0"/>
                </a:solidFill>
                <a:latin typeface="Arial" charset="0"/>
              </a:rPr>
              <a:t>”</a:t>
            </a:r>
            <a:endParaRPr lang="en-US" sz="2800">
              <a:solidFill>
                <a:srgbClr val="7030A0"/>
              </a:solidFill>
              <a:latin typeface="Arial" charset="0"/>
            </a:endParaRPr>
          </a:p>
          <a:p>
            <a:pPr lvl="1"/>
            <a:r>
              <a:rPr lang="en-US" sz="2400">
                <a:latin typeface="Arial" charset="0"/>
              </a:rPr>
              <a:t>No ACID, use a single version of DB, reconcile later</a:t>
            </a:r>
          </a:p>
          <a:p>
            <a:r>
              <a:rPr lang="en-US" sz="2800">
                <a:solidFill>
                  <a:srgbClr val="7030A0"/>
                </a:solidFill>
                <a:latin typeface="Arial" charset="0"/>
              </a:rPr>
              <a:t>Defer transaction commit </a:t>
            </a:r>
          </a:p>
          <a:p>
            <a:pPr lvl="1"/>
            <a:r>
              <a:rPr lang="en-US">
                <a:latin typeface="Arial" charset="0"/>
              </a:rPr>
              <a:t>Until partitions fixed and distr xact can run</a:t>
            </a:r>
          </a:p>
          <a:p>
            <a:r>
              <a:rPr lang="en-US" sz="2800">
                <a:solidFill>
                  <a:srgbClr val="7030A0"/>
                </a:solidFill>
                <a:latin typeface="Arial" charset="0"/>
              </a:rPr>
              <a:t>Eventual consistency (e.g., Amazon Dynamo)</a:t>
            </a:r>
          </a:p>
          <a:p>
            <a:pPr lvl="1"/>
            <a:r>
              <a:rPr lang="en-US" sz="2400">
                <a:latin typeface="Arial" charset="0"/>
              </a:rPr>
              <a:t>Eventually, all copies of an object converge</a:t>
            </a:r>
          </a:p>
          <a:p>
            <a:r>
              <a:rPr lang="en-US" sz="2800">
                <a:solidFill>
                  <a:srgbClr val="7030A0"/>
                </a:solidFill>
                <a:latin typeface="Arial" charset="0"/>
              </a:rPr>
              <a:t>Restrict transactions (e.g., Sharded MySQL)</a:t>
            </a:r>
          </a:p>
          <a:p>
            <a:pPr lvl="1"/>
            <a:r>
              <a:rPr lang="en-US" sz="2400">
                <a:latin typeface="Arial" charset="0"/>
              </a:rPr>
              <a:t>1-M/c Xacts: Objects in xact are on the same machine </a:t>
            </a:r>
          </a:p>
          <a:p>
            <a:pPr lvl="1"/>
            <a:r>
              <a:rPr lang="en-US" sz="2400">
                <a:latin typeface="Arial" charset="0"/>
              </a:rPr>
              <a:t>1-Object Xacts:  Xact can only read/write 1 object</a:t>
            </a:r>
          </a:p>
          <a:p>
            <a:r>
              <a:rPr lang="en-US" sz="2800">
                <a:solidFill>
                  <a:srgbClr val="7030A0"/>
                </a:solidFill>
                <a:latin typeface="Arial" charset="0"/>
              </a:rPr>
              <a:t>Object timelines (PNUTS)</a:t>
            </a:r>
          </a:p>
          <a:p>
            <a:endParaRPr lang="en-US">
              <a:latin typeface="Arial" charset="0"/>
            </a:endParaRPr>
          </a:p>
        </p:txBody>
      </p:sp>
      <p:sp>
        <p:nvSpPr>
          <p:cNvPr id="30724" name="TextBox 3"/>
          <p:cNvSpPr txBox="1">
            <a:spLocks noChangeArrowheads="1"/>
          </p:cNvSpPr>
          <p:nvPr/>
        </p:nvSpPr>
        <p:spPr bwMode="auto">
          <a:xfrm>
            <a:off x="609600" y="6153150"/>
            <a:ext cx="8099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2000" b="1">
                <a:solidFill>
                  <a:srgbClr val="C00000"/>
                </a:solidFill>
              </a:rPr>
              <a:t>http://www.julianbrowne.com/article/viewer/brewers-cap-theorem</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1" name="Text Box 3"/>
          <p:cNvSpPr txBox="1">
            <a:spLocks noChangeArrowheads="1"/>
          </p:cNvSpPr>
          <p:nvPr/>
        </p:nvSpPr>
        <p:spPr bwMode="auto">
          <a:xfrm>
            <a:off x="1371600" y="3179763"/>
            <a:ext cx="72390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spcBef>
                <a:spcPct val="50000"/>
              </a:spcBef>
            </a:pPr>
            <a:r>
              <a:rPr lang="en-US" sz="3600" b="1">
                <a:cs typeface="Arial" charset="0"/>
              </a:rPr>
              <a:t>PNUTS /</a:t>
            </a:r>
          </a:p>
          <a:p>
            <a:pPr algn="r">
              <a:spcBef>
                <a:spcPct val="50000"/>
              </a:spcBef>
            </a:pPr>
            <a:r>
              <a:rPr lang="en-US" sz="3600" b="1">
                <a:cs typeface="Arial" charset="0"/>
              </a:rPr>
              <a:t>SHERPA</a:t>
            </a:r>
          </a:p>
          <a:p>
            <a:pPr algn="r">
              <a:spcBef>
                <a:spcPct val="50000"/>
              </a:spcBef>
            </a:pPr>
            <a:r>
              <a:rPr lang="en-US" sz="2800">
                <a:solidFill>
                  <a:srgbClr val="000000"/>
                </a:solidFill>
              </a:rPr>
              <a:t>To Help You Scale Your Mountains of Data</a:t>
            </a:r>
          </a:p>
          <a:p>
            <a:pPr algn="r">
              <a:spcBef>
                <a:spcPct val="50000"/>
              </a:spcBef>
            </a:pPr>
            <a:endParaRPr lang="en-US" sz="2800">
              <a:solidFill>
                <a:srgbClr val="000000"/>
              </a:solidFill>
            </a:endParaRPr>
          </a:p>
          <a:p>
            <a:pPr algn="r">
              <a:spcBef>
                <a:spcPct val="50000"/>
              </a:spcBef>
            </a:pPr>
            <a:endParaRPr lang="en-US" sz="2800">
              <a:solidFill>
                <a:srgbClr val="000000"/>
              </a:solidFill>
            </a:endParaRPr>
          </a:p>
          <a:p>
            <a:pPr algn="r">
              <a:spcBef>
                <a:spcPct val="50000"/>
              </a:spcBef>
            </a:pPr>
            <a:endParaRPr lang="en-US" sz="3600">
              <a:cs typeface="Arial" charset="0"/>
            </a:endParaRPr>
          </a:p>
          <a:p>
            <a:pPr algn="r">
              <a:spcBef>
                <a:spcPct val="50000"/>
              </a:spcBef>
            </a:pPr>
            <a:endParaRPr lang="en-US" i="1">
              <a:cs typeface="Arial" charset="0"/>
            </a:endParaRPr>
          </a:p>
        </p:txBody>
      </p:sp>
      <p:pic>
        <p:nvPicPr>
          <p:cNvPr id="31747" name="Picture 4" descr="log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143000"/>
            <a:ext cx="25050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5" descr="sher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143000"/>
            <a:ext cx="2257425"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2819400" y="1828800"/>
            <a:ext cx="5715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spcBef>
                <a:spcPct val="50000"/>
              </a:spcBef>
            </a:pPr>
            <a:r>
              <a:rPr lang="en-US" sz="3200" b="1">
                <a:solidFill>
                  <a:srgbClr val="7030A0"/>
                </a:solidFill>
              </a:rPr>
              <a:t>Y! CCDI</a:t>
            </a:r>
          </a:p>
          <a:p>
            <a:pPr algn="r">
              <a:spcBef>
                <a:spcPct val="50000"/>
              </a:spcBef>
            </a:pPr>
            <a:endParaRPr lang="en-US" sz="2800">
              <a:solidFill>
                <a:srgbClr val="000000"/>
              </a:solidFill>
            </a:endParaRPr>
          </a:p>
          <a:p>
            <a:pPr algn="r">
              <a:spcBef>
                <a:spcPct val="50000"/>
              </a:spcBef>
            </a:pPr>
            <a:endParaRPr lang="en-US" sz="3600">
              <a:cs typeface="Arial" charset="0"/>
            </a:endParaRPr>
          </a:p>
          <a:p>
            <a:pPr algn="r">
              <a:spcBef>
                <a:spcPct val="50000"/>
              </a:spcBef>
            </a:pPr>
            <a:endParaRPr lang="en-US" i="1">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452611"/>
                                        </p:tgtEl>
                                        <p:attrNameLst>
                                          <p:attrName>style.visibility</p:attrName>
                                        </p:attrNameLst>
                                      </p:cBhvr>
                                      <p:to>
                                        <p:strVal val="visible"/>
                                      </p:to>
                                    </p:set>
                                    <p:animEffect transition="in" filter="checkerboard(across)">
                                      <p:cBhvr>
                                        <p:cTn id="7" dur="500"/>
                                        <p:tgtEl>
                                          <p:spTgt spid="452611"/>
                                        </p:tgtEl>
                                      </p:cBhvr>
                                    </p:animEffect>
                                  </p:childTnLst>
                                </p:cTn>
                              </p:par>
                            </p:childTnLst>
                          </p:cTn>
                        </p:par>
                        <p:par>
                          <p:cTn id="8" fill="hold" nodeType="afterGroup">
                            <p:stCondLst>
                              <p:cond delay="1500"/>
                            </p:stCondLst>
                            <p:childTnLst>
                              <p:par>
                                <p:cTn id="9" presetID="5" presetClass="entr" presetSubtype="1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1"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447800" y="76200"/>
            <a:ext cx="7467600" cy="1143000"/>
          </a:xfrm>
        </p:spPr>
        <p:txBody>
          <a:bodyPr/>
          <a:lstStyle/>
          <a:p>
            <a:pPr eaLnBrk="1" hangingPunct="1"/>
            <a:r>
              <a:rPr lang="en-US" sz="3600">
                <a:latin typeface="Arial" charset="0"/>
              </a:rPr>
              <a:t>Databases and Key-Value Stores</a:t>
            </a:r>
          </a:p>
        </p:txBody>
      </p:sp>
      <p:sp>
        <p:nvSpPr>
          <p:cNvPr id="5123" name="Rectangle 3"/>
          <p:cNvSpPr>
            <a:spLocks noGrp="1" noChangeArrowheads="1"/>
          </p:cNvSpPr>
          <p:nvPr>
            <p:ph type="body" idx="1"/>
          </p:nvPr>
        </p:nvSpPr>
        <p:spPr>
          <a:xfrm>
            <a:off x="457200" y="1600200"/>
            <a:ext cx="8229600" cy="838200"/>
          </a:xfrm>
        </p:spPr>
        <p:txBody>
          <a:bodyPr/>
          <a:lstStyle/>
          <a:p>
            <a:pPr eaLnBrk="1" hangingPunct="1"/>
            <a:endParaRPr lang="en-US">
              <a:latin typeface="Arial" charset="0"/>
            </a:endParaRP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47800"/>
            <a:ext cx="9372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p:cNvSpPr txBox="1">
            <a:spLocks noChangeArrowheads="1"/>
          </p:cNvSpPr>
          <p:nvPr/>
        </p:nvSpPr>
        <p:spPr bwMode="auto">
          <a:xfrm>
            <a:off x="2362200" y="6200775"/>
            <a:ext cx="41290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hlinkClick r:id="rId3"/>
              </a:rPr>
              <a:t>http://browsertoolkit.com/fault-tolerance.png</a:t>
            </a:r>
            <a:endParaRPr lang="en-US"/>
          </a:p>
          <a:p>
            <a:pPr eaLnBrk="1" hangingPunct="1"/>
            <a:endParaRPr lang="en-US"/>
          </a:p>
        </p:txBody>
      </p:sp>
      <p:sp>
        <p:nvSpPr>
          <p:cNvPr id="7" name="Rounded Rectangle 6"/>
          <p:cNvSpPr/>
          <p:nvPr/>
        </p:nvSpPr>
        <p:spPr>
          <a:xfrm>
            <a:off x="6629400" y="3581400"/>
            <a:ext cx="152400" cy="76200"/>
          </a:xfrm>
          <a:prstGeom prst="roundRect">
            <a:avLst/>
          </a:prstGeom>
          <a:solidFill>
            <a:schemeClr val="tx2"/>
          </a:solidFill>
          <a:ln w="28575">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990600" y="76200"/>
            <a:ext cx="8229600" cy="1143000"/>
          </a:xfrm>
        </p:spPr>
        <p:txBody>
          <a:bodyPr/>
          <a:lstStyle/>
          <a:p>
            <a:pPr eaLnBrk="1" hangingPunct="1"/>
            <a:r>
              <a:rPr lang="en-US" sz="3600">
                <a:latin typeface="Arial" charset="0"/>
              </a:rPr>
              <a:t>Yahoo! Serving Storage Problem</a:t>
            </a:r>
          </a:p>
        </p:txBody>
      </p:sp>
      <p:sp>
        <p:nvSpPr>
          <p:cNvPr id="32771" name="Rectangle 3"/>
          <p:cNvSpPr>
            <a:spLocks noGrp="1" noChangeArrowheads="1"/>
          </p:cNvSpPr>
          <p:nvPr>
            <p:ph idx="4294967295"/>
          </p:nvPr>
        </p:nvSpPr>
        <p:spPr>
          <a:xfrm>
            <a:off x="304800" y="1524000"/>
            <a:ext cx="8610600" cy="4648200"/>
          </a:xfrm>
        </p:spPr>
        <p:txBody>
          <a:bodyPr/>
          <a:lstStyle/>
          <a:p>
            <a:pPr marL="347663" lvl="1" eaLnBrk="1" hangingPunct="1">
              <a:lnSpc>
                <a:spcPct val="90000"/>
              </a:lnSpc>
              <a:spcBef>
                <a:spcPts val="1200"/>
              </a:spcBef>
            </a:pPr>
            <a:r>
              <a:rPr lang="en-US" sz="2400">
                <a:latin typeface="Arial" charset="0"/>
              </a:rPr>
              <a:t>Small records </a:t>
            </a:r>
            <a:r>
              <a:rPr lang="en-US" sz="2400">
                <a:solidFill>
                  <a:srgbClr val="3333CC"/>
                </a:solidFill>
                <a:latin typeface="Arial" charset="0"/>
              </a:rPr>
              <a:t>– 100KB or less</a:t>
            </a:r>
            <a:endParaRPr lang="en-US" sz="2400">
              <a:latin typeface="Arial" charset="0"/>
            </a:endParaRPr>
          </a:p>
          <a:p>
            <a:pPr marL="347663" lvl="1" eaLnBrk="1" hangingPunct="1">
              <a:lnSpc>
                <a:spcPct val="90000"/>
              </a:lnSpc>
              <a:spcBef>
                <a:spcPts val="1200"/>
              </a:spcBef>
            </a:pPr>
            <a:r>
              <a:rPr lang="en-US" sz="2400">
                <a:latin typeface="Arial" charset="0"/>
              </a:rPr>
              <a:t>Structured records </a:t>
            </a:r>
            <a:r>
              <a:rPr lang="en-US" sz="2400">
                <a:solidFill>
                  <a:srgbClr val="3333CC"/>
                </a:solidFill>
                <a:latin typeface="Arial" charset="0"/>
              </a:rPr>
              <a:t>– Lots of fields, evolving</a:t>
            </a:r>
            <a:endParaRPr lang="en-US" sz="2400">
              <a:latin typeface="Arial" charset="0"/>
            </a:endParaRPr>
          </a:p>
          <a:p>
            <a:pPr marL="347663" lvl="1" eaLnBrk="1" hangingPunct="1">
              <a:lnSpc>
                <a:spcPct val="90000"/>
              </a:lnSpc>
              <a:spcBef>
                <a:spcPts val="1200"/>
              </a:spcBef>
            </a:pPr>
            <a:r>
              <a:rPr lang="en-US" sz="2400">
                <a:latin typeface="Arial" charset="0"/>
              </a:rPr>
              <a:t>Extreme data scale </a:t>
            </a:r>
            <a:r>
              <a:rPr lang="en-US" sz="2400">
                <a:solidFill>
                  <a:srgbClr val="3333CC"/>
                </a:solidFill>
                <a:latin typeface="Arial" charset="0"/>
              </a:rPr>
              <a:t>- Tens of TB</a:t>
            </a:r>
            <a:endParaRPr lang="en-US" sz="2400">
              <a:latin typeface="Arial" charset="0"/>
            </a:endParaRPr>
          </a:p>
          <a:p>
            <a:pPr marL="347663" lvl="1" eaLnBrk="1" hangingPunct="1">
              <a:lnSpc>
                <a:spcPct val="90000"/>
              </a:lnSpc>
              <a:spcBef>
                <a:spcPts val="1200"/>
              </a:spcBef>
            </a:pPr>
            <a:r>
              <a:rPr lang="en-US" sz="2400">
                <a:latin typeface="Arial" charset="0"/>
              </a:rPr>
              <a:t>Extreme request scale </a:t>
            </a:r>
            <a:r>
              <a:rPr lang="en-US" sz="2400">
                <a:solidFill>
                  <a:srgbClr val="3333CC"/>
                </a:solidFill>
                <a:latin typeface="Arial" charset="0"/>
              </a:rPr>
              <a:t>- Tens of thousands of requests/sec</a:t>
            </a:r>
          </a:p>
          <a:p>
            <a:pPr marL="347663" lvl="1" eaLnBrk="1" hangingPunct="1">
              <a:lnSpc>
                <a:spcPct val="90000"/>
              </a:lnSpc>
              <a:spcBef>
                <a:spcPts val="1200"/>
              </a:spcBef>
            </a:pPr>
            <a:r>
              <a:rPr lang="en-US" sz="2400">
                <a:latin typeface="Arial" charset="0"/>
              </a:rPr>
              <a:t>Low latency globally </a:t>
            </a:r>
            <a:r>
              <a:rPr lang="en-US" sz="2400">
                <a:solidFill>
                  <a:srgbClr val="3333CC"/>
                </a:solidFill>
                <a:latin typeface="Arial" charset="0"/>
              </a:rPr>
              <a:t>- 20+ datacenters worldwide</a:t>
            </a:r>
            <a:endParaRPr lang="en-US" sz="2400">
              <a:latin typeface="Arial" charset="0"/>
            </a:endParaRPr>
          </a:p>
          <a:p>
            <a:pPr marL="347663" lvl="1" eaLnBrk="1" hangingPunct="1">
              <a:lnSpc>
                <a:spcPct val="90000"/>
              </a:lnSpc>
              <a:spcBef>
                <a:spcPts val="1200"/>
              </a:spcBef>
            </a:pPr>
            <a:r>
              <a:rPr lang="en-US" sz="2400">
                <a:latin typeface="Arial" charset="0"/>
              </a:rPr>
              <a:t>High Availability </a:t>
            </a:r>
            <a:r>
              <a:rPr lang="en-US" sz="2400">
                <a:solidFill>
                  <a:srgbClr val="3333CC"/>
                </a:solidFill>
                <a:latin typeface="Arial" charset="0"/>
              </a:rPr>
              <a:t>- Outages cost $millions</a:t>
            </a:r>
            <a:endParaRPr lang="en-US" sz="2400">
              <a:latin typeface="Arial" charset="0"/>
            </a:endParaRPr>
          </a:p>
          <a:p>
            <a:pPr marL="347663" lvl="1" eaLnBrk="1" hangingPunct="1">
              <a:lnSpc>
                <a:spcPct val="90000"/>
              </a:lnSpc>
              <a:spcBef>
                <a:spcPts val="1200"/>
              </a:spcBef>
            </a:pPr>
            <a:r>
              <a:rPr lang="en-US" sz="2400">
                <a:latin typeface="Arial" charset="0"/>
              </a:rPr>
              <a:t>Variable usage patterns </a:t>
            </a:r>
            <a:r>
              <a:rPr lang="en-US" sz="2400">
                <a:solidFill>
                  <a:srgbClr val="3333CC"/>
                </a:solidFill>
                <a:latin typeface="Arial" charset="0"/>
              </a:rPr>
              <a:t>- Applications and users change</a:t>
            </a:r>
            <a:r>
              <a:rPr lang="en-US" sz="2400">
                <a:latin typeface="Arial" charset="0"/>
              </a:rPr>
              <a:t> </a:t>
            </a:r>
          </a:p>
        </p:txBody>
      </p:sp>
      <p:sp>
        <p:nvSpPr>
          <p:cNvPr id="32772" name="Slide Number Placeholder 3"/>
          <p:cNvSpPr txBox="1">
            <a:spLocks noGrp="1"/>
          </p:cNvSpPr>
          <p:nvPr/>
        </p:nvSpPr>
        <p:spPr bwMode="auto">
          <a:xfrm>
            <a:off x="70866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E4D958D7-A699-DC46-BBCD-CFC46DD75FD9}" type="slidenum">
              <a:rPr lang="en-US" sz="1200">
                <a:solidFill>
                  <a:schemeClr val="bg1"/>
                </a:solidFill>
                <a:latin typeface="Times" charset="0"/>
              </a:rPr>
              <a:pPr algn="r"/>
              <a:t>30</a:t>
            </a:fld>
            <a:endParaRPr lang="en-US" sz="1200">
              <a:solidFill>
                <a:schemeClr val="bg1"/>
              </a:solidFill>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
          <p:cNvGrpSpPr>
            <a:grpSpLocks/>
          </p:cNvGrpSpPr>
          <p:nvPr/>
        </p:nvGrpSpPr>
        <p:grpSpPr bwMode="auto">
          <a:xfrm>
            <a:off x="3287713" y="3609975"/>
            <a:ext cx="2643187" cy="2659063"/>
            <a:chOff x="448" y="1265"/>
            <a:chExt cx="1665" cy="1675"/>
          </a:xfrm>
        </p:grpSpPr>
        <p:pic>
          <p:nvPicPr>
            <p:cNvPr id="33875" name="Picture 46" descr="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 y="1287"/>
              <a:ext cx="76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76" name="Picture 47" descr="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 y="1265"/>
              <a:ext cx="76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77" name="Picture 48" descr="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 y="1813"/>
              <a:ext cx="76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78" name="Picture 49" descr="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 y="1800"/>
              <a:ext cx="76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79" name="Picture 50" descr="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 y="2368"/>
              <a:ext cx="76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80" name="Picture 51" descr="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 y="2334"/>
              <a:ext cx="76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81" name="Rectangle 52"/>
            <p:cNvSpPr>
              <a:spLocks noChangeArrowheads="1"/>
            </p:cNvSpPr>
            <p:nvPr/>
          </p:nvSpPr>
          <p:spPr bwMode="auto">
            <a:xfrm>
              <a:off x="809" y="1703"/>
              <a:ext cx="921" cy="695"/>
            </a:xfrm>
            <a:prstGeom prst="rect">
              <a:avLst/>
            </a:prstGeom>
            <a:solidFill>
              <a:srgbClr val="6699FF"/>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33882" name="Text Box 53"/>
            <p:cNvSpPr txBox="1">
              <a:spLocks noChangeArrowheads="1"/>
            </p:cNvSpPr>
            <p:nvPr/>
          </p:nvSpPr>
          <p:spPr bwMode="auto">
            <a:xfrm>
              <a:off x="813" y="2152"/>
              <a:ext cx="8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E     75656               C</a:t>
              </a:r>
            </a:p>
          </p:txBody>
        </p:sp>
        <p:sp>
          <p:nvSpPr>
            <p:cNvPr id="33883" name="Line 54"/>
            <p:cNvSpPr>
              <a:spLocks noChangeShapeType="1"/>
            </p:cNvSpPr>
            <p:nvPr/>
          </p:nvSpPr>
          <p:spPr bwMode="auto">
            <a:xfrm>
              <a:off x="809" y="1822"/>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84" name="Line 55"/>
            <p:cNvSpPr>
              <a:spLocks noChangeShapeType="1"/>
            </p:cNvSpPr>
            <p:nvPr/>
          </p:nvSpPr>
          <p:spPr bwMode="auto">
            <a:xfrm>
              <a:off x="807" y="1939"/>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85" name="Line 56"/>
            <p:cNvSpPr>
              <a:spLocks noChangeShapeType="1"/>
            </p:cNvSpPr>
            <p:nvPr/>
          </p:nvSpPr>
          <p:spPr bwMode="auto">
            <a:xfrm>
              <a:off x="814" y="2058"/>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86" name="Line 57"/>
            <p:cNvSpPr>
              <a:spLocks noChangeShapeType="1"/>
            </p:cNvSpPr>
            <p:nvPr/>
          </p:nvSpPr>
          <p:spPr bwMode="auto">
            <a:xfrm>
              <a:off x="812" y="2175"/>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87" name="Line 58"/>
            <p:cNvSpPr>
              <a:spLocks noChangeShapeType="1"/>
            </p:cNvSpPr>
            <p:nvPr/>
          </p:nvSpPr>
          <p:spPr bwMode="auto">
            <a:xfrm>
              <a:off x="810" y="2292"/>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88" name="Line 59"/>
            <p:cNvSpPr>
              <a:spLocks noChangeShapeType="1"/>
            </p:cNvSpPr>
            <p:nvPr/>
          </p:nvSpPr>
          <p:spPr bwMode="auto">
            <a:xfrm>
              <a:off x="988" y="1703"/>
              <a:ext cx="0" cy="6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89" name="Line 60"/>
            <p:cNvSpPr>
              <a:spLocks noChangeShapeType="1"/>
            </p:cNvSpPr>
            <p:nvPr/>
          </p:nvSpPr>
          <p:spPr bwMode="auto">
            <a:xfrm>
              <a:off x="1518" y="1701"/>
              <a:ext cx="0" cy="6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90" name="Text Box 61"/>
            <p:cNvSpPr txBox="1">
              <a:spLocks noChangeArrowheads="1"/>
            </p:cNvSpPr>
            <p:nvPr/>
          </p:nvSpPr>
          <p:spPr bwMode="auto">
            <a:xfrm>
              <a:off x="813" y="1697"/>
              <a:ext cx="82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A     42342               E</a:t>
              </a:r>
            </a:p>
          </p:txBody>
        </p:sp>
        <p:sp>
          <p:nvSpPr>
            <p:cNvPr id="33891" name="Text Box 62"/>
            <p:cNvSpPr txBox="1">
              <a:spLocks noChangeArrowheads="1"/>
            </p:cNvSpPr>
            <p:nvPr/>
          </p:nvSpPr>
          <p:spPr bwMode="auto">
            <a:xfrm>
              <a:off x="813" y="1807"/>
              <a:ext cx="84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B     42521               W</a:t>
              </a:r>
            </a:p>
          </p:txBody>
        </p:sp>
        <p:sp>
          <p:nvSpPr>
            <p:cNvPr id="33892" name="Text Box 63"/>
            <p:cNvSpPr txBox="1">
              <a:spLocks noChangeArrowheads="1"/>
            </p:cNvSpPr>
            <p:nvPr/>
          </p:nvSpPr>
          <p:spPr bwMode="auto">
            <a:xfrm>
              <a:off x="813" y="1926"/>
              <a:ext cx="84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C     66354               W</a:t>
              </a:r>
            </a:p>
          </p:txBody>
        </p:sp>
        <p:sp>
          <p:nvSpPr>
            <p:cNvPr id="33893" name="Text Box 64"/>
            <p:cNvSpPr txBox="1">
              <a:spLocks noChangeArrowheads="1"/>
            </p:cNvSpPr>
            <p:nvPr/>
          </p:nvSpPr>
          <p:spPr bwMode="auto">
            <a:xfrm>
              <a:off x="813" y="2042"/>
              <a:ext cx="82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D     12352               E</a:t>
              </a:r>
            </a:p>
          </p:txBody>
        </p:sp>
        <p:sp>
          <p:nvSpPr>
            <p:cNvPr id="33894" name="Text Box 65"/>
            <p:cNvSpPr txBox="1">
              <a:spLocks noChangeArrowheads="1"/>
            </p:cNvSpPr>
            <p:nvPr/>
          </p:nvSpPr>
          <p:spPr bwMode="auto">
            <a:xfrm>
              <a:off x="813" y="2271"/>
              <a:ext cx="80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F     15677               E</a:t>
              </a:r>
            </a:p>
          </p:txBody>
        </p:sp>
      </p:grpSp>
      <p:sp>
        <p:nvSpPr>
          <p:cNvPr id="33795" name="Rectangle 2"/>
          <p:cNvSpPr>
            <a:spLocks noGrp="1" noChangeArrowheads="1"/>
          </p:cNvSpPr>
          <p:nvPr>
            <p:ph type="title" idx="4294967295"/>
          </p:nvPr>
        </p:nvSpPr>
        <p:spPr>
          <a:xfrm>
            <a:off x="838200" y="76200"/>
            <a:ext cx="8229600" cy="1143000"/>
          </a:xfrm>
        </p:spPr>
        <p:txBody>
          <a:bodyPr/>
          <a:lstStyle/>
          <a:p>
            <a:pPr eaLnBrk="1" hangingPunct="1"/>
            <a:r>
              <a:rPr lang="en-US" sz="4000">
                <a:solidFill>
                  <a:srgbClr val="7030A0"/>
                </a:solidFill>
                <a:latin typeface="Arial" charset="0"/>
              </a:rPr>
              <a:t>What is PNUTS/Sherpa?</a:t>
            </a:r>
          </a:p>
        </p:txBody>
      </p:sp>
      <p:pic>
        <p:nvPicPr>
          <p:cNvPr id="33796" name="Picture 4" descr="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1624013"/>
            <a:ext cx="121126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475" y="1589088"/>
            <a:ext cx="121126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2459038"/>
            <a:ext cx="121126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475" y="2438400"/>
            <a:ext cx="121126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descr="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3340100"/>
            <a:ext cx="121126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9" descr="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475" y="3286125"/>
            <a:ext cx="121126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4"/>
          <p:cNvGrpSpPr>
            <a:grpSpLocks/>
          </p:cNvGrpSpPr>
          <p:nvPr/>
        </p:nvGrpSpPr>
        <p:grpSpPr bwMode="auto">
          <a:xfrm>
            <a:off x="5854700" y="1419225"/>
            <a:ext cx="2643188" cy="2659063"/>
            <a:chOff x="448" y="1265"/>
            <a:chExt cx="1665" cy="1675"/>
          </a:xfrm>
        </p:grpSpPr>
        <p:pic>
          <p:nvPicPr>
            <p:cNvPr id="33855" name="Picture 25" descr="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 y="1287"/>
              <a:ext cx="76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56" name="Picture 26" descr="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 y="1265"/>
              <a:ext cx="76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57" name="Picture 27" descr="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 y="1813"/>
              <a:ext cx="76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58" name="Picture 28" descr="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 y="1800"/>
              <a:ext cx="76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59" name="Picture 29" descr="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 y="2368"/>
              <a:ext cx="76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60" name="Picture 30" descr="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 y="2334"/>
              <a:ext cx="76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61" name="Rectangle 31"/>
            <p:cNvSpPr>
              <a:spLocks noChangeArrowheads="1"/>
            </p:cNvSpPr>
            <p:nvPr/>
          </p:nvSpPr>
          <p:spPr bwMode="auto">
            <a:xfrm>
              <a:off x="809" y="1703"/>
              <a:ext cx="921" cy="695"/>
            </a:xfrm>
            <a:prstGeom prst="rect">
              <a:avLst/>
            </a:prstGeom>
            <a:solidFill>
              <a:srgbClr val="6699FF"/>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33862" name="Text Box 32"/>
            <p:cNvSpPr txBox="1">
              <a:spLocks noChangeArrowheads="1"/>
            </p:cNvSpPr>
            <p:nvPr/>
          </p:nvSpPr>
          <p:spPr bwMode="auto">
            <a:xfrm>
              <a:off x="813" y="2152"/>
              <a:ext cx="8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E     75656               C</a:t>
              </a:r>
            </a:p>
          </p:txBody>
        </p:sp>
        <p:sp>
          <p:nvSpPr>
            <p:cNvPr id="33863" name="Line 33"/>
            <p:cNvSpPr>
              <a:spLocks noChangeShapeType="1"/>
            </p:cNvSpPr>
            <p:nvPr/>
          </p:nvSpPr>
          <p:spPr bwMode="auto">
            <a:xfrm>
              <a:off x="809" y="1822"/>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64" name="Line 34"/>
            <p:cNvSpPr>
              <a:spLocks noChangeShapeType="1"/>
            </p:cNvSpPr>
            <p:nvPr/>
          </p:nvSpPr>
          <p:spPr bwMode="auto">
            <a:xfrm>
              <a:off x="807" y="1939"/>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65" name="Line 35"/>
            <p:cNvSpPr>
              <a:spLocks noChangeShapeType="1"/>
            </p:cNvSpPr>
            <p:nvPr/>
          </p:nvSpPr>
          <p:spPr bwMode="auto">
            <a:xfrm>
              <a:off x="814" y="2058"/>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66" name="Line 36"/>
            <p:cNvSpPr>
              <a:spLocks noChangeShapeType="1"/>
            </p:cNvSpPr>
            <p:nvPr/>
          </p:nvSpPr>
          <p:spPr bwMode="auto">
            <a:xfrm>
              <a:off x="812" y="2175"/>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67" name="Line 37"/>
            <p:cNvSpPr>
              <a:spLocks noChangeShapeType="1"/>
            </p:cNvSpPr>
            <p:nvPr/>
          </p:nvSpPr>
          <p:spPr bwMode="auto">
            <a:xfrm>
              <a:off x="810" y="2292"/>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68" name="Line 38"/>
            <p:cNvSpPr>
              <a:spLocks noChangeShapeType="1"/>
            </p:cNvSpPr>
            <p:nvPr/>
          </p:nvSpPr>
          <p:spPr bwMode="auto">
            <a:xfrm>
              <a:off x="988" y="1703"/>
              <a:ext cx="0" cy="6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69" name="Line 39"/>
            <p:cNvSpPr>
              <a:spLocks noChangeShapeType="1"/>
            </p:cNvSpPr>
            <p:nvPr/>
          </p:nvSpPr>
          <p:spPr bwMode="auto">
            <a:xfrm>
              <a:off x="1518" y="1701"/>
              <a:ext cx="0" cy="6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70" name="Text Box 40"/>
            <p:cNvSpPr txBox="1">
              <a:spLocks noChangeArrowheads="1"/>
            </p:cNvSpPr>
            <p:nvPr/>
          </p:nvSpPr>
          <p:spPr bwMode="auto">
            <a:xfrm>
              <a:off x="813" y="1697"/>
              <a:ext cx="82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A     42342               E</a:t>
              </a:r>
            </a:p>
          </p:txBody>
        </p:sp>
        <p:sp>
          <p:nvSpPr>
            <p:cNvPr id="33871" name="Text Box 41"/>
            <p:cNvSpPr txBox="1">
              <a:spLocks noChangeArrowheads="1"/>
            </p:cNvSpPr>
            <p:nvPr/>
          </p:nvSpPr>
          <p:spPr bwMode="auto">
            <a:xfrm>
              <a:off x="813" y="1807"/>
              <a:ext cx="84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B     42521               W</a:t>
              </a:r>
            </a:p>
          </p:txBody>
        </p:sp>
        <p:sp>
          <p:nvSpPr>
            <p:cNvPr id="33872" name="Text Box 42"/>
            <p:cNvSpPr txBox="1">
              <a:spLocks noChangeArrowheads="1"/>
            </p:cNvSpPr>
            <p:nvPr/>
          </p:nvSpPr>
          <p:spPr bwMode="auto">
            <a:xfrm>
              <a:off x="813" y="1926"/>
              <a:ext cx="84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C     66354               W</a:t>
              </a:r>
            </a:p>
          </p:txBody>
        </p:sp>
        <p:sp>
          <p:nvSpPr>
            <p:cNvPr id="33873" name="Text Box 43"/>
            <p:cNvSpPr txBox="1">
              <a:spLocks noChangeArrowheads="1"/>
            </p:cNvSpPr>
            <p:nvPr/>
          </p:nvSpPr>
          <p:spPr bwMode="auto">
            <a:xfrm>
              <a:off x="813" y="2042"/>
              <a:ext cx="82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D     12352               E</a:t>
              </a:r>
            </a:p>
          </p:txBody>
        </p:sp>
        <p:sp>
          <p:nvSpPr>
            <p:cNvPr id="33874" name="Text Box 44"/>
            <p:cNvSpPr txBox="1">
              <a:spLocks noChangeArrowheads="1"/>
            </p:cNvSpPr>
            <p:nvPr/>
          </p:nvSpPr>
          <p:spPr bwMode="auto">
            <a:xfrm>
              <a:off x="813" y="2271"/>
              <a:ext cx="80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F     15677               E</a:t>
              </a:r>
            </a:p>
          </p:txBody>
        </p:sp>
      </p:grpSp>
      <p:sp>
        <p:nvSpPr>
          <p:cNvPr id="17493" name="Text Box 85"/>
          <p:cNvSpPr txBox="1">
            <a:spLocks noChangeArrowheads="1"/>
          </p:cNvSpPr>
          <p:nvPr/>
        </p:nvSpPr>
        <p:spPr bwMode="auto">
          <a:xfrm>
            <a:off x="3454400" y="1438275"/>
            <a:ext cx="2006600" cy="1377950"/>
          </a:xfrm>
          <a:prstGeom prst="rect">
            <a:avLst/>
          </a:prstGeom>
          <a:solidFill>
            <a:schemeClr val="bg1"/>
          </a:solidFill>
          <a:ln w="9525">
            <a:solidFill>
              <a:schemeClr val="tx1"/>
            </a:solidFill>
            <a:miter lim="800000"/>
            <a:headEnd/>
            <a:tailEnd/>
          </a:ln>
          <a:effectLst>
            <a:outerShdw dist="71842" dir="2700000" algn="ctr" rotWithShape="0">
              <a:schemeClr val="bg2">
                <a:alpha val="50000"/>
              </a:schemeClr>
            </a:outerShdw>
          </a:effec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CREATE TABLE Parts (</a:t>
            </a:r>
          </a:p>
          <a:p>
            <a:r>
              <a:rPr lang="en-US" sz="1400">
                <a:latin typeface="Times" charset="0"/>
              </a:rPr>
              <a:t>	ID VARCHAR,</a:t>
            </a:r>
          </a:p>
          <a:p>
            <a:r>
              <a:rPr lang="en-US" sz="1400">
                <a:latin typeface="Times" charset="0"/>
              </a:rPr>
              <a:t>	StockNumber INT,</a:t>
            </a:r>
          </a:p>
          <a:p>
            <a:r>
              <a:rPr lang="en-US" sz="1400">
                <a:latin typeface="Times" charset="0"/>
              </a:rPr>
              <a:t>	Status VARCHAR</a:t>
            </a:r>
          </a:p>
          <a:p>
            <a:r>
              <a:rPr lang="en-US" sz="1400">
                <a:latin typeface="Times" charset="0"/>
              </a:rPr>
              <a:t>	…</a:t>
            </a:r>
          </a:p>
          <a:p>
            <a:r>
              <a:rPr lang="en-US" sz="1400">
                <a:latin typeface="Times" charset="0"/>
              </a:rPr>
              <a:t>)</a:t>
            </a:r>
          </a:p>
        </p:txBody>
      </p:sp>
      <p:pic>
        <p:nvPicPr>
          <p:cNvPr id="17495" name="Picture 87" descr="sysadm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63" y="4957763"/>
            <a:ext cx="161925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96" name="Text Box 88"/>
          <p:cNvSpPr txBox="1">
            <a:spLocks noChangeArrowheads="1"/>
          </p:cNvSpPr>
          <p:nvPr/>
        </p:nvSpPr>
        <p:spPr bwMode="auto">
          <a:xfrm>
            <a:off x="1069975" y="4421188"/>
            <a:ext cx="1393825" cy="314325"/>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spAutoFit/>
          </a:bodyPr>
          <a:lstStyle/>
          <a:p>
            <a:pPr marL="342900" indent="-342900" eaLnBrk="0" hangingPunct="0">
              <a:defRPr/>
            </a:pPr>
            <a:r>
              <a:rPr lang="en-US" sz="1400">
                <a:latin typeface="Times" pitchFamily="-64" charset="0"/>
                <a:ea typeface="+mn-ea"/>
              </a:rPr>
              <a:t>Parallel database</a:t>
            </a:r>
          </a:p>
        </p:txBody>
      </p:sp>
      <p:sp>
        <p:nvSpPr>
          <p:cNvPr id="17497" name="Text Box 89"/>
          <p:cNvSpPr txBox="1">
            <a:spLocks noChangeArrowheads="1"/>
          </p:cNvSpPr>
          <p:nvPr/>
        </p:nvSpPr>
        <p:spPr bwMode="auto">
          <a:xfrm>
            <a:off x="6611938" y="4348163"/>
            <a:ext cx="1827212" cy="314325"/>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spAutoFit/>
          </a:bodyPr>
          <a:lstStyle/>
          <a:p>
            <a:pPr marL="342900" indent="-342900" eaLnBrk="0" hangingPunct="0">
              <a:defRPr/>
            </a:pPr>
            <a:r>
              <a:rPr lang="en-US" sz="1400">
                <a:latin typeface="Times" pitchFamily="-64" charset="0"/>
                <a:ea typeface="+mn-ea"/>
              </a:rPr>
              <a:t>Geographic replication</a:t>
            </a:r>
          </a:p>
        </p:txBody>
      </p:sp>
      <p:sp>
        <p:nvSpPr>
          <p:cNvPr id="17499" name="Text Box 91"/>
          <p:cNvSpPr txBox="1">
            <a:spLocks noChangeArrowheads="1"/>
          </p:cNvSpPr>
          <p:nvPr/>
        </p:nvSpPr>
        <p:spPr bwMode="auto">
          <a:xfrm>
            <a:off x="3351213" y="3092450"/>
            <a:ext cx="2133600" cy="314325"/>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spAutoFit/>
          </a:bodyPr>
          <a:lstStyle/>
          <a:p>
            <a:pPr marL="342900" indent="-342900" eaLnBrk="0" hangingPunct="0">
              <a:defRPr/>
            </a:pPr>
            <a:r>
              <a:rPr lang="en-US" sz="1400">
                <a:latin typeface="Times" pitchFamily="-64" charset="0"/>
                <a:ea typeface="+mn-ea"/>
              </a:rPr>
              <a:t>Structured, flexible schema</a:t>
            </a:r>
          </a:p>
        </p:txBody>
      </p:sp>
      <p:sp>
        <p:nvSpPr>
          <p:cNvPr id="17500" name="Text Box 92"/>
          <p:cNvSpPr txBox="1">
            <a:spLocks noChangeArrowheads="1"/>
          </p:cNvSpPr>
          <p:nvPr/>
        </p:nvSpPr>
        <p:spPr bwMode="auto">
          <a:xfrm>
            <a:off x="2227263" y="5735638"/>
            <a:ext cx="2430462" cy="314325"/>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spAutoFit/>
          </a:bodyPr>
          <a:lstStyle/>
          <a:p>
            <a:pPr marL="342900" indent="-342900" eaLnBrk="0" hangingPunct="0">
              <a:defRPr/>
            </a:pPr>
            <a:r>
              <a:rPr lang="en-US" sz="1400">
                <a:latin typeface="Times" pitchFamily="-64" charset="0"/>
                <a:ea typeface="+mn-ea"/>
              </a:rPr>
              <a:t>Hosted, managed infrastructure</a:t>
            </a:r>
          </a:p>
        </p:txBody>
      </p:sp>
      <p:grpSp>
        <p:nvGrpSpPr>
          <p:cNvPr id="4" name="Group 129"/>
          <p:cNvGrpSpPr>
            <a:grpSpLocks/>
          </p:cNvGrpSpPr>
          <p:nvPr/>
        </p:nvGrpSpPr>
        <p:grpSpPr bwMode="auto">
          <a:xfrm>
            <a:off x="1154113" y="2251075"/>
            <a:ext cx="1463675" cy="431800"/>
            <a:chOff x="754" y="1481"/>
            <a:chExt cx="922" cy="272"/>
          </a:xfrm>
        </p:grpSpPr>
        <p:grpSp>
          <p:nvGrpSpPr>
            <p:cNvPr id="33845" name="Group 102"/>
            <p:cNvGrpSpPr>
              <a:grpSpLocks/>
            </p:cNvGrpSpPr>
            <p:nvPr/>
          </p:nvGrpSpPr>
          <p:grpSpPr bwMode="auto">
            <a:xfrm>
              <a:off x="754" y="1481"/>
              <a:ext cx="922" cy="154"/>
              <a:chOff x="-624" y="1836"/>
              <a:chExt cx="922" cy="154"/>
            </a:xfrm>
          </p:grpSpPr>
          <p:sp>
            <p:nvSpPr>
              <p:cNvPr id="33851" name="Rectangle 98"/>
              <p:cNvSpPr>
                <a:spLocks noChangeArrowheads="1"/>
              </p:cNvSpPr>
              <p:nvPr/>
            </p:nvSpPr>
            <p:spPr bwMode="auto">
              <a:xfrm>
                <a:off x="-624" y="1838"/>
                <a:ext cx="922" cy="120"/>
              </a:xfrm>
              <a:prstGeom prst="rect">
                <a:avLst/>
              </a:prstGeom>
              <a:solidFill>
                <a:srgbClr val="6699FF"/>
              </a:solidFill>
              <a:ln w="9525">
                <a:solidFill>
                  <a:srgbClr val="000000"/>
                </a:solidFill>
                <a:miter lim="800000"/>
                <a:headEnd/>
                <a:tailEnd/>
              </a:ln>
            </p:spPr>
            <p:txBody>
              <a:bodyPr wrap="none" anchor="ctr"/>
              <a:lstStyle/>
              <a:p>
                <a:pPr eaLnBrk="0" hangingPunct="0"/>
                <a:endParaRPr lang="en-US" sz="1800">
                  <a:latin typeface="Times" charset="0"/>
                </a:endParaRPr>
              </a:p>
            </p:txBody>
          </p:sp>
          <p:sp>
            <p:nvSpPr>
              <p:cNvPr id="17427" name="Text Box 19"/>
              <p:cNvSpPr txBox="1">
                <a:spLocks noChangeArrowheads="1"/>
              </p:cNvSpPr>
              <p:nvPr/>
            </p:nvSpPr>
            <p:spPr bwMode="auto">
              <a:xfrm>
                <a:off x="-623" y="1836"/>
                <a:ext cx="823" cy="154"/>
              </a:xfrm>
              <a:prstGeom prst="rect">
                <a:avLst/>
              </a:prstGeom>
              <a:noFill/>
              <a:ln w="9525">
                <a:noFill/>
                <a:miter lim="800000"/>
                <a:headEnd/>
                <a:tailEnd/>
              </a:ln>
              <a:effectLst/>
            </p:spPr>
            <p:txBody>
              <a:bodyPr wrap="none">
                <a:spAutoFit/>
              </a:bodyPr>
              <a:lstStyle/>
              <a:p>
                <a:pPr marL="342900" indent="-342900" eaLnBrk="0" hangingPunct="0">
                  <a:defRPr/>
                </a:pPr>
                <a:r>
                  <a:rPr lang="en-US" sz="1050" dirty="0">
                    <a:latin typeface="Times" pitchFamily="-64" charset="0"/>
                    <a:ea typeface="+mn-ea"/>
                  </a:rPr>
                  <a:t>A     42342               E</a:t>
                </a:r>
              </a:p>
            </p:txBody>
          </p:sp>
          <p:sp>
            <p:nvSpPr>
              <p:cNvPr id="33853" name="Line 99"/>
              <p:cNvSpPr>
                <a:spLocks noChangeShapeType="1"/>
              </p:cNvSpPr>
              <p:nvPr/>
            </p:nvSpPr>
            <p:spPr bwMode="auto">
              <a:xfrm>
                <a:off x="-451" y="1838"/>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54" name="Line 100"/>
              <p:cNvSpPr>
                <a:spLocks noChangeShapeType="1"/>
              </p:cNvSpPr>
              <p:nvPr/>
            </p:nvSpPr>
            <p:spPr bwMode="auto">
              <a:xfrm>
                <a:off x="82" y="1837"/>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3846" name="Group 104"/>
            <p:cNvGrpSpPr>
              <a:grpSpLocks/>
            </p:cNvGrpSpPr>
            <p:nvPr/>
          </p:nvGrpSpPr>
          <p:grpSpPr bwMode="auto">
            <a:xfrm>
              <a:off x="754" y="1599"/>
              <a:ext cx="922" cy="154"/>
              <a:chOff x="-624" y="1836"/>
              <a:chExt cx="922" cy="154"/>
            </a:xfrm>
          </p:grpSpPr>
          <p:sp>
            <p:nvSpPr>
              <p:cNvPr id="33847" name="Rectangle 105"/>
              <p:cNvSpPr>
                <a:spLocks noChangeArrowheads="1"/>
              </p:cNvSpPr>
              <p:nvPr/>
            </p:nvSpPr>
            <p:spPr bwMode="auto">
              <a:xfrm>
                <a:off x="-624" y="1838"/>
                <a:ext cx="922" cy="120"/>
              </a:xfrm>
              <a:prstGeom prst="rect">
                <a:avLst/>
              </a:prstGeom>
              <a:solidFill>
                <a:srgbClr val="6699FF"/>
              </a:solidFill>
              <a:ln w="9525">
                <a:solidFill>
                  <a:srgbClr val="000000"/>
                </a:solidFill>
                <a:miter lim="800000"/>
                <a:headEnd/>
                <a:tailEnd/>
              </a:ln>
            </p:spPr>
            <p:txBody>
              <a:bodyPr wrap="none" anchor="ctr"/>
              <a:lstStyle/>
              <a:p>
                <a:pPr eaLnBrk="0" hangingPunct="0"/>
                <a:endParaRPr lang="en-US" sz="1800">
                  <a:latin typeface="Times" charset="0"/>
                </a:endParaRPr>
              </a:p>
            </p:txBody>
          </p:sp>
          <p:sp>
            <p:nvSpPr>
              <p:cNvPr id="17514" name="Text Box 106"/>
              <p:cNvSpPr txBox="1">
                <a:spLocks noChangeArrowheads="1"/>
              </p:cNvSpPr>
              <p:nvPr/>
            </p:nvSpPr>
            <p:spPr bwMode="auto">
              <a:xfrm>
                <a:off x="-623" y="1836"/>
                <a:ext cx="845" cy="154"/>
              </a:xfrm>
              <a:prstGeom prst="rect">
                <a:avLst/>
              </a:prstGeom>
              <a:noFill/>
              <a:ln w="9525">
                <a:noFill/>
                <a:miter lim="800000"/>
                <a:headEnd/>
                <a:tailEnd/>
              </a:ln>
              <a:effectLst/>
            </p:spPr>
            <p:txBody>
              <a:bodyPr wrap="none">
                <a:spAutoFit/>
              </a:bodyPr>
              <a:lstStyle/>
              <a:p>
                <a:pPr marL="342900" indent="-342900" eaLnBrk="0" hangingPunct="0">
                  <a:defRPr/>
                </a:pPr>
                <a:r>
                  <a:rPr lang="en-US" sz="1050">
                    <a:latin typeface="Times" pitchFamily="-64" charset="0"/>
                    <a:ea typeface="+mn-ea"/>
                  </a:rPr>
                  <a:t>B     42521               W</a:t>
                </a:r>
              </a:p>
            </p:txBody>
          </p:sp>
          <p:sp>
            <p:nvSpPr>
              <p:cNvPr id="33849" name="Line 107"/>
              <p:cNvSpPr>
                <a:spLocks noChangeShapeType="1"/>
              </p:cNvSpPr>
              <p:nvPr/>
            </p:nvSpPr>
            <p:spPr bwMode="auto">
              <a:xfrm>
                <a:off x="-451" y="1838"/>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50" name="Line 108"/>
              <p:cNvSpPr>
                <a:spLocks noChangeShapeType="1"/>
              </p:cNvSpPr>
              <p:nvPr/>
            </p:nvSpPr>
            <p:spPr bwMode="auto">
              <a:xfrm>
                <a:off x="82" y="1837"/>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7" name="Group 130"/>
          <p:cNvGrpSpPr>
            <a:grpSpLocks/>
          </p:cNvGrpSpPr>
          <p:nvPr/>
        </p:nvGrpSpPr>
        <p:grpSpPr bwMode="auto">
          <a:xfrm>
            <a:off x="1154113" y="2630488"/>
            <a:ext cx="1465262" cy="436562"/>
            <a:chOff x="754" y="1720"/>
            <a:chExt cx="923" cy="275"/>
          </a:xfrm>
        </p:grpSpPr>
        <p:grpSp>
          <p:nvGrpSpPr>
            <p:cNvPr id="33835" name="Group 109"/>
            <p:cNvGrpSpPr>
              <a:grpSpLocks/>
            </p:cNvGrpSpPr>
            <p:nvPr/>
          </p:nvGrpSpPr>
          <p:grpSpPr bwMode="auto">
            <a:xfrm>
              <a:off x="755" y="1720"/>
              <a:ext cx="922" cy="154"/>
              <a:chOff x="-624" y="1836"/>
              <a:chExt cx="922" cy="154"/>
            </a:xfrm>
          </p:grpSpPr>
          <p:sp>
            <p:nvSpPr>
              <p:cNvPr id="33841" name="Rectangle 110"/>
              <p:cNvSpPr>
                <a:spLocks noChangeArrowheads="1"/>
              </p:cNvSpPr>
              <p:nvPr/>
            </p:nvSpPr>
            <p:spPr bwMode="auto">
              <a:xfrm>
                <a:off x="-624" y="1838"/>
                <a:ext cx="922" cy="120"/>
              </a:xfrm>
              <a:prstGeom prst="rect">
                <a:avLst/>
              </a:prstGeom>
              <a:solidFill>
                <a:srgbClr val="6699FF"/>
              </a:solidFill>
              <a:ln w="9525">
                <a:solidFill>
                  <a:srgbClr val="000000"/>
                </a:solidFill>
                <a:miter lim="800000"/>
                <a:headEnd/>
                <a:tailEnd/>
              </a:ln>
            </p:spPr>
            <p:txBody>
              <a:bodyPr wrap="none" anchor="ctr"/>
              <a:lstStyle/>
              <a:p>
                <a:pPr eaLnBrk="0" hangingPunct="0"/>
                <a:endParaRPr lang="en-US" sz="1800">
                  <a:latin typeface="Times" charset="0"/>
                </a:endParaRPr>
              </a:p>
            </p:txBody>
          </p:sp>
          <p:sp>
            <p:nvSpPr>
              <p:cNvPr id="17519" name="Text Box 111"/>
              <p:cNvSpPr txBox="1">
                <a:spLocks noChangeArrowheads="1"/>
              </p:cNvSpPr>
              <p:nvPr/>
            </p:nvSpPr>
            <p:spPr bwMode="auto">
              <a:xfrm>
                <a:off x="-623" y="1836"/>
                <a:ext cx="845" cy="154"/>
              </a:xfrm>
              <a:prstGeom prst="rect">
                <a:avLst/>
              </a:prstGeom>
              <a:noFill/>
              <a:ln w="9525">
                <a:noFill/>
                <a:miter lim="800000"/>
                <a:headEnd/>
                <a:tailEnd/>
              </a:ln>
              <a:effectLst/>
            </p:spPr>
            <p:txBody>
              <a:bodyPr wrap="none">
                <a:spAutoFit/>
              </a:bodyPr>
              <a:lstStyle/>
              <a:p>
                <a:pPr marL="342900" indent="-342900" eaLnBrk="0" hangingPunct="0">
                  <a:defRPr/>
                </a:pPr>
                <a:r>
                  <a:rPr lang="en-US" sz="1050">
                    <a:latin typeface="Times" pitchFamily="-64" charset="0"/>
                    <a:ea typeface="+mn-ea"/>
                  </a:rPr>
                  <a:t>C     66354               W</a:t>
                </a:r>
              </a:p>
            </p:txBody>
          </p:sp>
          <p:sp>
            <p:nvSpPr>
              <p:cNvPr id="33843" name="Line 112"/>
              <p:cNvSpPr>
                <a:spLocks noChangeShapeType="1"/>
              </p:cNvSpPr>
              <p:nvPr/>
            </p:nvSpPr>
            <p:spPr bwMode="auto">
              <a:xfrm>
                <a:off x="-451" y="1838"/>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44" name="Line 113"/>
              <p:cNvSpPr>
                <a:spLocks noChangeShapeType="1"/>
              </p:cNvSpPr>
              <p:nvPr/>
            </p:nvSpPr>
            <p:spPr bwMode="auto">
              <a:xfrm>
                <a:off x="82" y="1837"/>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3836" name="Group 114"/>
            <p:cNvGrpSpPr>
              <a:grpSpLocks/>
            </p:cNvGrpSpPr>
            <p:nvPr/>
          </p:nvGrpSpPr>
          <p:grpSpPr bwMode="auto">
            <a:xfrm>
              <a:off x="754" y="1841"/>
              <a:ext cx="922" cy="154"/>
              <a:chOff x="-624" y="1836"/>
              <a:chExt cx="922" cy="154"/>
            </a:xfrm>
          </p:grpSpPr>
          <p:sp>
            <p:nvSpPr>
              <p:cNvPr id="33837" name="Rectangle 115"/>
              <p:cNvSpPr>
                <a:spLocks noChangeArrowheads="1"/>
              </p:cNvSpPr>
              <p:nvPr/>
            </p:nvSpPr>
            <p:spPr bwMode="auto">
              <a:xfrm>
                <a:off x="-624" y="1838"/>
                <a:ext cx="922" cy="120"/>
              </a:xfrm>
              <a:prstGeom prst="rect">
                <a:avLst/>
              </a:prstGeom>
              <a:solidFill>
                <a:srgbClr val="6699FF"/>
              </a:solidFill>
              <a:ln w="9525">
                <a:solidFill>
                  <a:srgbClr val="000000"/>
                </a:solidFill>
                <a:miter lim="800000"/>
                <a:headEnd/>
                <a:tailEnd/>
              </a:ln>
            </p:spPr>
            <p:txBody>
              <a:bodyPr wrap="none" anchor="ctr"/>
              <a:lstStyle/>
              <a:p>
                <a:pPr eaLnBrk="0" hangingPunct="0"/>
                <a:endParaRPr lang="en-US" sz="1800">
                  <a:latin typeface="Times" charset="0"/>
                </a:endParaRPr>
              </a:p>
            </p:txBody>
          </p:sp>
          <p:sp>
            <p:nvSpPr>
              <p:cNvPr id="17524" name="Text Box 116"/>
              <p:cNvSpPr txBox="1">
                <a:spLocks noChangeArrowheads="1"/>
              </p:cNvSpPr>
              <p:nvPr/>
            </p:nvSpPr>
            <p:spPr bwMode="auto">
              <a:xfrm>
                <a:off x="-623" y="1836"/>
                <a:ext cx="823" cy="154"/>
              </a:xfrm>
              <a:prstGeom prst="rect">
                <a:avLst/>
              </a:prstGeom>
              <a:noFill/>
              <a:ln w="9525">
                <a:noFill/>
                <a:miter lim="800000"/>
                <a:headEnd/>
                <a:tailEnd/>
              </a:ln>
              <a:effectLst/>
            </p:spPr>
            <p:txBody>
              <a:bodyPr wrap="none">
                <a:spAutoFit/>
              </a:bodyPr>
              <a:lstStyle/>
              <a:p>
                <a:pPr marL="342900" indent="-342900" eaLnBrk="0" hangingPunct="0">
                  <a:defRPr/>
                </a:pPr>
                <a:r>
                  <a:rPr lang="en-US" sz="1050">
                    <a:latin typeface="Times" pitchFamily="-64" charset="0"/>
                    <a:ea typeface="+mn-ea"/>
                  </a:rPr>
                  <a:t>D     12352               E</a:t>
                </a:r>
              </a:p>
            </p:txBody>
          </p:sp>
          <p:sp>
            <p:nvSpPr>
              <p:cNvPr id="33839" name="Line 117"/>
              <p:cNvSpPr>
                <a:spLocks noChangeShapeType="1"/>
              </p:cNvSpPr>
              <p:nvPr/>
            </p:nvSpPr>
            <p:spPr bwMode="auto">
              <a:xfrm>
                <a:off x="-451" y="1838"/>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40" name="Line 118"/>
              <p:cNvSpPr>
                <a:spLocks noChangeShapeType="1"/>
              </p:cNvSpPr>
              <p:nvPr/>
            </p:nvSpPr>
            <p:spPr bwMode="auto">
              <a:xfrm>
                <a:off x="82" y="1837"/>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 name="Group 131"/>
          <p:cNvGrpSpPr>
            <a:grpSpLocks/>
          </p:cNvGrpSpPr>
          <p:nvPr/>
        </p:nvGrpSpPr>
        <p:grpSpPr bwMode="auto">
          <a:xfrm>
            <a:off x="1160463" y="3011488"/>
            <a:ext cx="1463675" cy="434975"/>
            <a:chOff x="758" y="1960"/>
            <a:chExt cx="922" cy="274"/>
          </a:xfrm>
        </p:grpSpPr>
        <p:grpSp>
          <p:nvGrpSpPr>
            <p:cNvPr id="33825" name="Group 119"/>
            <p:cNvGrpSpPr>
              <a:grpSpLocks/>
            </p:cNvGrpSpPr>
            <p:nvPr/>
          </p:nvGrpSpPr>
          <p:grpSpPr bwMode="auto">
            <a:xfrm>
              <a:off x="758" y="1960"/>
              <a:ext cx="922" cy="154"/>
              <a:chOff x="-624" y="1836"/>
              <a:chExt cx="922" cy="154"/>
            </a:xfrm>
          </p:grpSpPr>
          <p:sp>
            <p:nvSpPr>
              <p:cNvPr id="33831" name="Rectangle 120"/>
              <p:cNvSpPr>
                <a:spLocks noChangeArrowheads="1"/>
              </p:cNvSpPr>
              <p:nvPr/>
            </p:nvSpPr>
            <p:spPr bwMode="auto">
              <a:xfrm>
                <a:off x="-624" y="1838"/>
                <a:ext cx="922" cy="120"/>
              </a:xfrm>
              <a:prstGeom prst="rect">
                <a:avLst/>
              </a:prstGeom>
              <a:solidFill>
                <a:srgbClr val="6699FF"/>
              </a:solidFill>
              <a:ln w="9525">
                <a:solidFill>
                  <a:srgbClr val="000000"/>
                </a:solidFill>
                <a:miter lim="800000"/>
                <a:headEnd/>
                <a:tailEnd/>
              </a:ln>
            </p:spPr>
            <p:txBody>
              <a:bodyPr wrap="none" anchor="ctr"/>
              <a:lstStyle/>
              <a:p>
                <a:pPr eaLnBrk="0" hangingPunct="0"/>
                <a:endParaRPr lang="en-US" sz="1800">
                  <a:latin typeface="Times" charset="0"/>
                </a:endParaRPr>
              </a:p>
            </p:txBody>
          </p:sp>
          <p:sp>
            <p:nvSpPr>
              <p:cNvPr id="17529" name="Text Box 121"/>
              <p:cNvSpPr txBox="1">
                <a:spLocks noChangeArrowheads="1"/>
              </p:cNvSpPr>
              <p:nvPr/>
            </p:nvSpPr>
            <p:spPr bwMode="auto">
              <a:xfrm>
                <a:off x="-623" y="1836"/>
                <a:ext cx="818" cy="154"/>
              </a:xfrm>
              <a:prstGeom prst="rect">
                <a:avLst/>
              </a:prstGeom>
              <a:noFill/>
              <a:ln w="9525">
                <a:noFill/>
                <a:miter lim="800000"/>
                <a:headEnd/>
                <a:tailEnd/>
              </a:ln>
              <a:effectLst/>
            </p:spPr>
            <p:txBody>
              <a:bodyPr wrap="none">
                <a:spAutoFit/>
              </a:bodyPr>
              <a:lstStyle/>
              <a:p>
                <a:pPr marL="342900" indent="-342900" eaLnBrk="0" hangingPunct="0">
                  <a:defRPr/>
                </a:pPr>
                <a:r>
                  <a:rPr lang="en-US" sz="1050">
                    <a:latin typeface="Times" pitchFamily="-64" charset="0"/>
                    <a:ea typeface="+mn-ea"/>
                  </a:rPr>
                  <a:t>E     75656               C</a:t>
                </a:r>
              </a:p>
            </p:txBody>
          </p:sp>
          <p:sp>
            <p:nvSpPr>
              <p:cNvPr id="33833" name="Line 122"/>
              <p:cNvSpPr>
                <a:spLocks noChangeShapeType="1"/>
              </p:cNvSpPr>
              <p:nvPr/>
            </p:nvSpPr>
            <p:spPr bwMode="auto">
              <a:xfrm>
                <a:off x="-451" y="1838"/>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4" name="Line 123"/>
              <p:cNvSpPr>
                <a:spLocks noChangeShapeType="1"/>
              </p:cNvSpPr>
              <p:nvPr/>
            </p:nvSpPr>
            <p:spPr bwMode="auto">
              <a:xfrm>
                <a:off x="82" y="1837"/>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3826" name="Group 124"/>
            <p:cNvGrpSpPr>
              <a:grpSpLocks/>
            </p:cNvGrpSpPr>
            <p:nvPr/>
          </p:nvGrpSpPr>
          <p:grpSpPr bwMode="auto">
            <a:xfrm>
              <a:off x="758" y="2080"/>
              <a:ext cx="922" cy="154"/>
              <a:chOff x="-624" y="1836"/>
              <a:chExt cx="922" cy="154"/>
            </a:xfrm>
          </p:grpSpPr>
          <p:sp>
            <p:nvSpPr>
              <p:cNvPr id="33827" name="Rectangle 125"/>
              <p:cNvSpPr>
                <a:spLocks noChangeArrowheads="1"/>
              </p:cNvSpPr>
              <p:nvPr/>
            </p:nvSpPr>
            <p:spPr bwMode="auto">
              <a:xfrm>
                <a:off x="-624" y="1838"/>
                <a:ext cx="922" cy="120"/>
              </a:xfrm>
              <a:prstGeom prst="rect">
                <a:avLst/>
              </a:prstGeom>
              <a:solidFill>
                <a:srgbClr val="6699FF"/>
              </a:solidFill>
              <a:ln w="9525">
                <a:solidFill>
                  <a:srgbClr val="000000"/>
                </a:solidFill>
                <a:miter lim="800000"/>
                <a:headEnd/>
                <a:tailEnd/>
              </a:ln>
            </p:spPr>
            <p:txBody>
              <a:bodyPr wrap="none" anchor="ctr"/>
              <a:lstStyle/>
              <a:p>
                <a:pPr eaLnBrk="0" hangingPunct="0"/>
                <a:endParaRPr lang="en-US" sz="1800">
                  <a:latin typeface="Times" charset="0"/>
                </a:endParaRPr>
              </a:p>
            </p:txBody>
          </p:sp>
          <p:sp>
            <p:nvSpPr>
              <p:cNvPr id="17534" name="Text Box 126"/>
              <p:cNvSpPr txBox="1">
                <a:spLocks noChangeArrowheads="1"/>
              </p:cNvSpPr>
              <p:nvPr/>
            </p:nvSpPr>
            <p:spPr bwMode="auto">
              <a:xfrm>
                <a:off x="-623" y="1836"/>
                <a:ext cx="809" cy="154"/>
              </a:xfrm>
              <a:prstGeom prst="rect">
                <a:avLst/>
              </a:prstGeom>
              <a:noFill/>
              <a:ln w="9525">
                <a:noFill/>
                <a:miter lim="800000"/>
                <a:headEnd/>
                <a:tailEnd/>
              </a:ln>
              <a:effectLst/>
            </p:spPr>
            <p:txBody>
              <a:bodyPr wrap="none">
                <a:spAutoFit/>
              </a:bodyPr>
              <a:lstStyle/>
              <a:p>
                <a:pPr marL="342900" indent="-342900" eaLnBrk="0" hangingPunct="0">
                  <a:defRPr/>
                </a:pPr>
                <a:r>
                  <a:rPr lang="en-US" sz="1050">
                    <a:latin typeface="Times" pitchFamily="-64" charset="0"/>
                    <a:ea typeface="+mn-ea"/>
                  </a:rPr>
                  <a:t>F     15677               E</a:t>
                </a:r>
              </a:p>
            </p:txBody>
          </p:sp>
          <p:sp>
            <p:nvSpPr>
              <p:cNvPr id="33829" name="Line 127"/>
              <p:cNvSpPr>
                <a:spLocks noChangeShapeType="1"/>
              </p:cNvSpPr>
              <p:nvPr/>
            </p:nvSpPr>
            <p:spPr bwMode="auto">
              <a:xfrm>
                <a:off x="-451" y="1838"/>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0" name="Line 128"/>
              <p:cNvSpPr>
                <a:spLocks noChangeShapeType="1"/>
              </p:cNvSpPr>
              <p:nvPr/>
            </p:nvSpPr>
            <p:spPr bwMode="auto">
              <a:xfrm>
                <a:off x="82" y="1837"/>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 name="Group 142"/>
          <p:cNvGrpSpPr>
            <a:grpSpLocks/>
          </p:cNvGrpSpPr>
          <p:nvPr/>
        </p:nvGrpSpPr>
        <p:grpSpPr bwMode="auto">
          <a:xfrm>
            <a:off x="758825" y="1758950"/>
            <a:ext cx="2287588" cy="2287588"/>
            <a:chOff x="505" y="1171"/>
            <a:chExt cx="1441" cy="1441"/>
          </a:xfrm>
        </p:grpSpPr>
        <p:sp>
          <p:nvSpPr>
            <p:cNvPr id="33815" name="Rectangle 132"/>
            <p:cNvSpPr>
              <a:spLocks noChangeArrowheads="1"/>
            </p:cNvSpPr>
            <p:nvPr/>
          </p:nvSpPr>
          <p:spPr bwMode="auto">
            <a:xfrm>
              <a:off x="572" y="1939"/>
              <a:ext cx="303" cy="87"/>
            </a:xfrm>
            <a:prstGeom prst="rect">
              <a:avLst/>
            </a:prstGeom>
            <a:solidFill>
              <a:srgbClr val="6699FF"/>
            </a:solidFill>
            <a:ln w="3175">
              <a:solidFill>
                <a:srgbClr val="000000"/>
              </a:solidFill>
              <a:miter lim="800000"/>
              <a:headEnd/>
              <a:tailEnd/>
            </a:ln>
          </p:spPr>
          <p:txBody>
            <a:bodyPr wrap="none" anchor="ctr"/>
            <a:lstStyle/>
            <a:p>
              <a:pPr eaLnBrk="0" hangingPunct="0"/>
              <a:endParaRPr lang="en-US">
                <a:latin typeface="Times" charset="0"/>
              </a:endParaRPr>
            </a:p>
          </p:txBody>
        </p:sp>
        <p:sp>
          <p:nvSpPr>
            <p:cNvPr id="33816" name="Rectangle 133"/>
            <p:cNvSpPr>
              <a:spLocks noChangeArrowheads="1"/>
            </p:cNvSpPr>
            <p:nvPr/>
          </p:nvSpPr>
          <p:spPr bwMode="auto">
            <a:xfrm>
              <a:off x="755" y="2506"/>
              <a:ext cx="303" cy="87"/>
            </a:xfrm>
            <a:prstGeom prst="rect">
              <a:avLst/>
            </a:prstGeom>
            <a:solidFill>
              <a:srgbClr val="6699FF"/>
            </a:solidFill>
            <a:ln w="3175">
              <a:solidFill>
                <a:srgbClr val="000000"/>
              </a:solidFill>
              <a:miter lim="800000"/>
              <a:headEnd/>
              <a:tailEnd/>
            </a:ln>
          </p:spPr>
          <p:txBody>
            <a:bodyPr wrap="none" anchor="ctr"/>
            <a:lstStyle/>
            <a:p>
              <a:pPr eaLnBrk="0" hangingPunct="0"/>
              <a:endParaRPr lang="en-US">
                <a:latin typeface="Times" charset="0"/>
              </a:endParaRPr>
            </a:p>
          </p:txBody>
        </p:sp>
        <p:sp>
          <p:nvSpPr>
            <p:cNvPr id="33817" name="Rectangle 134"/>
            <p:cNvSpPr>
              <a:spLocks noChangeArrowheads="1"/>
            </p:cNvSpPr>
            <p:nvPr/>
          </p:nvSpPr>
          <p:spPr bwMode="auto">
            <a:xfrm>
              <a:off x="643" y="2333"/>
              <a:ext cx="303" cy="87"/>
            </a:xfrm>
            <a:prstGeom prst="rect">
              <a:avLst/>
            </a:prstGeom>
            <a:solidFill>
              <a:srgbClr val="6699FF"/>
            </a:solidFill>
            <a:ln w="3175">
              <a:solidFill>
                <a:srgbClr val="000000"/>
              </a:solidFill>
              <a:miter lim="800000"/>
              <a:headEnd/>
              <a:tailEnd/>
            </a:ln>
          </p:spPr>
          <p:txBody>
            <a:bodyPr wrap="none" anchor="ctr"/>
            <a:lstStyle/>
            <a:p>
              <a:pPr eaLnBrk="0" hangingPunct="0"/>
              <a:endParaRPr lang="en-US">
                <a:latin typeface="Times" charset="0"/>
              </a:endParaRPr>
            </a:p>
          </p:txBody>
        </p:sp>
        <p:sp>
          <p:nvSpPr>
            <p:cNvPr id="33818" name="Rectangle 135"/>
            <p:cNvSpPr>
              <a:spLocks noChangeArrowheads="1"/>
            </p:cNvSpPr>
            <p:nvPr/>
          </p:nvSpPr>
          <p:spPr bwMode="auto">
            <a:xfrm>
              <a:off x="505" y="1243"/>
              <a:ext cx="303" cy="87"/>
            </a:xfrm>
            <a:prstGeom prst="rect">
              <a:avLst/>
            </a:prstGeom>
            <a:solidFill>
              <a:srgbClr val="6699FF"/>
            </a:solidFill>
            <a:ln w="3175">
              <a:solidFill>
                <a:srgbClr val="000000"/>
              </a:solidFill>
              <a:miter lim="800000"/>
              <a:headEnd/>
              <a:tailEnd/>
            </a:ln>
          </p:spPr>
          <p:txBody>
            <a:bodyPr wrap="none" anchor="ctr"/>
            <a:lstStyle/>
            <a:p>
              <a:pPr eaLnBrk="0" hangingPunct="0"/>
              <a:endParaRPr lang="en-US">
                <a:latin typeface="Times" charset="0"/>
              </a:endParaRPr>
            </a:p>
          </p:txBody>
        </p:sp>
        <p:sp>
          <p:nvSpPr>
            <p:cNvPr id="33819" name="Rectangle 136"/>
            <p:cNvSpPr>
              <a:spLocks noChangeArrowheads="1"/>
            </p:cNvSpPr>
            <p:nvPr/>
          </p:nvSpPr>
          <p:spPr bwMode="auto">
            <a:xfrm>
              <a:off x="620" y="1377"/>
              <a:ext cx="303" cy="87"/>
            </a:xfrm>
            <a:prstGeom prst="rect">
              <a:avLst/>
            </a:prstGeom>
            <a:solidFill>
              <a:srgbClr val="6699FF"/>
            </a:solidFill>
            <a:ln w="3175">
              <a:solidFill>
                <a:srgbClr val="000000"/>
              </a:solidFill>
              <a:miter lim="800000"/>
              <a:headEnd/>
              <a:tailEnd/>
            </a:ln>
          </p:spPr>
          <p:txBody>
            <a:bodyPr wrap="none" anchor="ctr"/>
            <a:lstStyle/>
            <a:p>
              <a:pPr eaLnBrk="0" hangingPunct="0"/>
              <a:endParaRPr lang="en-US">
                <a:latin typeface="Times" charset="0"/>
              </a:endParaRPr>
            </a:p>
          </p:txBody>
        </p:sp>
        <p:sp>
          <p:nvSpPr>
            <p:cNvPr id="33820" name="Rectangle 137"/>
            <p:cNvSpPr>
              <a:spLocks noChangeArrowheads="1"/>
            </p:cNvSpPr>
            <p:nvPr/>
          </p:nvSpPr>
          <p:spPr bwMode="auto">
            <a:xfrm>
              <a:off x="1643" y="1171"/>
              <a:ext cx="303" cy="87"/>
            </a:xfrm>
            <a:prstGeom prst="rect">
              <a:avLst/>
            </a:prstGeom>
            <a:solidFill>
              <a:srgbClr val="6699FF"/>
            </a:solidFill>
            <a:ln w="3175">
              <a:solidFill>
                <a:srgbClr val="000000"/>
              </a:solidFill>
              <a:miter lim="800000"/>
              <a:headEnd/>
              <a:tailEnd/>
            </a:ln>
          </p:spPr>
          <p:txBody>
            <a:bodyPr wrap="none" anchor="ctr"/>
            <a:lstStyle/>
            <a:p>
              <a:pPr eaLnBrk="0" hangingPunct="0"/>
              <a:endParaRPr lang="en-US">
                <a:latin typeface="Times" charset="0"/>
              </a:endParaRPr>
            </a:p>
          </p:txBody>
        </p:sp>
        <p:sp>
          <p:nvSpPr>
            <p:cNvPr id="33821" name="Rectangle 138"/>
            <p:cNvSpPr>
              <a:spLocks noChangeArrowheads="1"/>
            </p:cNvSpPr>
            <p:nvPr/>
          </p:nvSpPr>
          <p:spPr bwMode="auto">
            <a:xfrm>
              <a:off x="1542" y="1761"/>
              <a:ext cx="303" cy="87"/>
            </a:xfrm>
            <a:prstGeom prst="rect">
              <a:avLst/>
            </a:prstGeom>
            <a:solidFill>
              <a:srgbClr val="6699FF"/>
            </a:solidFill>
            <a:ln w="3175">
              <a:solidFill>
                <a:srgbClr val="000000"/>
              </a:solidFill>
              <a:miter lim="800000"/>
              <a:headEnd/>
              <a:tailEnd/>
            </a:ln>
          </p:spPr>
          <p:txBody>
            <a:bodyPr wrap="none" anchor="ctr"/>
            <a:lstStyle/>
            <a:p>
              <a:pPr eaLnBrk="0" hangingPunct="0"/>
              <a:endParaRPr lang="en-US">
                <a:latin typeface="Times" charset="0"/>
              </a:endParaRPr>
            </a:p>
          </p:txBody>
        </p:sp>
        <p:sp>
          <p:nvSpPr>
            <p:cNvPr id="33822" name="Rectangle 139"/>
            <p:cNvSpPr>
              <a:spLocks noChangeArrowheads="1"/>
            </p:cNvSpPr>
            <p:nvPr/>
          </p:nvSpPr>
          <p:spPr bwMode="auto">
            <a:xfrm>
              <a:off x="1590" y="1891"/>
              <a:ext cx="303" cy="87"/>
            </a:xfrm>
            <a:prstGeom prst="rect">
              <a:avLst/>
            </a:prstGeom>
            <a:solidFill>
              <a:srgbClr val="6699FF"/>
            </a:solidFill>
            <a:ln w="3175">
              <a:solidFill>
                <a:srgbClr val="000000"/>
              </a:solidFill>
              <a:miter lim="800000"/>
              <a:headEnd/>
              <a:tailEnd/>
            </a:ln>
          </p:spPr>
          <p:txBody>
            <a:bodyPr wrap="none" anchor="ctr"/>
            <a:lstStyle/>
            <a:p>
              <a:pPr eaLnBrk="0" hangingPunct="0"/>
              <a:endParaRPr lang="en-US">
                <a:latin typeface="Times" charset="0"/>
              </a:endParaRPr>
            </a:p>
          </p:txBody>
        </p:sp>
        <p:sp>
          <p:nvSpPr>
            <p:cNvPr id="33823" name="Rectangle 140"/>
            <p:cNvSpPr>
              <a:spLocks noChangeArrowheads="1"/>
            </p:cNvSpPr>
            <p:nvPr/>
          </p:nvSpPr>
          <p:spPr bwMode="auto">
            <a:xfrm>
              <a:off x="1258" y="1882"/>
              <a:ext cx="303" cy="87"/>
            </a:xfrm>
            <a:prstGeom prst="rect">
              <a:avLst/>
            </a:prstGeom>
            <a:solidFill>
              <a:srgbClr val="6699FF"/>
            </a:solidFill>
            <a:ln w="3175">
              <a:solidFill>
                <a:srgbClr val="000000"/>
              </a:solidFill>
              <a:miter lim="800000"/>
              <a:headEnd/>
              <a:tailEnd/>
            </a:ln>
          </p:spPr>
          <p:txBody>
            <a:bodyPr wrap="none" anchor="ctr"/>
            <a:lstStyle/>
            <a:p>
              <a:pPr eaLnBrk="0" hangingPunct="0"/>
              <a:endParaRPr lang="en-US">
                <a:latin typeface="Times" charset="0"/>
              </a:endParaRPr>
            </a:p>
          </p:txBody>
        </p:sp>
        <p:sp>
          <p:nvSpPr>
            <p:cNvPr id="33824" name="Rectangle 141"/>
            <p:cNvSpPr>
              <a:spLocks noChangeArrowheads="1"/>
            </p:cNvSpPr>
            <p:nvPr/>
          </p:nvSpPr>
          <p:spPr bwMode="auto">
            <a:xfrm>
              <a:off x="1517" y="2525"/>
              <a:ext cx="303" cy="87"/>
            </a:xfrm>
            <a:prstGeom prst="rect">
              <a:avLst/>
            </a:prstGeom>
            <a:solidFill>
              <a:srgbClr val="6699FF"/>
            </a:solidFill>
            <a:ln w="3175">
              <a:solidFill>
                <a:srgbClr val="000000"/>
              </a:solidFill>
              <a:miter lim="800000"/>
              <a:headEnd/>
              <a:tailEnd/>
            </a:ln>
          </p:spPr>
          <p:txBody>
            <a:bodyPr wrap="none" anchor="ctr"/>
            <a:lstStyle/>
            <a:p>
              <a:pPr eaLnBrk="0" hangingPunct="0"/>
              <a:endParaRPr lang="en-US">
                <a:latin typeface="Times" charset="0"/>
              </a:endParaRPr>
            </a:p>
          </p:txBody>
        </p:sp>
      </p:grpSp>
      <p:sp>
        <p:nvSpPr>
          <p:cNvPr id="33813" name="Slide Number Placeholder 102"/>
          <p:cNvSpPr txBox="1">
            <a:spLocks noGrp="1"/>
          </p:cNvSpPr>
          <p:nvPr/>
        </p:nvSpPr>
        <p:spPr bwMode="auto">
          <a:xfrm>
            <a:off x="70866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C418AD69-D8D2-5243-9665-18E737E709B7}" type="slidenum">
              <a:rPr lang="en-US" sz="1200">
                <a:solidFill>
                  <a:schemeClr val="bg1"/>
                </a:solidFill>
                <a:latin typeface="Times" charset="0"/>
              </a:rPr>
              <a:pPr algn="r"/>
              <a:t>31</a:t>
            </a:fld>
            <a:endParaRPr lang="en-US" sz="1200">
              <a:solidFill>
                <a:schemeClr val="bg1"/>
              </a:solidFill>
              <a:latin typeface="Times" charset="0"/>
            </a:endParaRPr>
          </a:p>
        </p:txBody>
      </p:sp>
      <p:sp>
        <p:nvSpPr>
          <p:cNvPr id="361574" name="Rectangle 102"/>
          <p:cNvSpPr>
            <a:spLocks noChangeArrowheads="1"/>
          </p:cNvSpPr>
          <p:nvPr/>
        </p:nvSpPr>
        <p:spPr bwMode="auto">
          <a:xfrm>
            <a:off x="506413" y="1382713"/>
            <a:ext cx="8086725" cy="48291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4.44444E-6 7.40741E-7 L -0.08333 0.06458 " pathEditMode="relative" ptsTypes="AA">
                                      <p:cBhvr>
                                        <p:cTn id="6" dur="2000" fill="hold"/>
                                        <p:tgtEl>
                                          <p:spTgt spid="4"/>
                                        </p:tgtEl>
                                        <p:attrNameLst>
                                          <p:attrName>ppt_x</p:attrName>
                                          <p:attrName>ppt_y</p:attrName>
                                        </p:attrNameLst>
                                      </p:cBhvr>
                                    </p:animMotion>
                                  </p:childTnLst>
                                </p:cTn>
                              </p:par>
                              <p:par>
                                <p:cTn id="7" presetID="6" presetClass="emph" presetSubtype="0" fill="hold" nodeType="withEffect">
                                  <p:stCondLst>
                                    <p:cond delay="0"/>
                                  </p:stCondLst>
                                  <p:childTnLst>
                                    <p:animScale>
                                      <p:cBhvr>
                                        <p:cTn id="8" dur="1000" fill="hold"/>
                                        <p:tgtEl>
                                          <p:spTgt spid="4"/>
                                        </p:tgtEl>
                                      </p:cBhvr>
                                      <p:by x="33000" y="33000"/>
                                    </p:animScale>
                                  </p:childTnLst>
                                </p:cTn>
                              </p:par>
                              <p:par>
                                <p:cTn id="9" presetID="0" presetClass="path" presetSubtype="0" accel="50000" decel="50000" fill="hold" nodeType="withEffect">
                                  <p:stCondLst>
                                    <p:cond delay="0"/>
                                  </p:stCondLst>
                                  <p:childTnLst>
                                    <p:animMotion origin="layout" path="M -1.94444E-6 7.40741E-7 L 0.07917 0.12778 " pathEditMode="relative" ptsTypes="AA">
                                      <p:cBhvr>
                                        <p:cTn id="10" dur="2000" fill="hold"/>
                                        <p:tgtEl>
                                          <p:spTgt spid="7"/>
                                        </p:tgtEl>
                                        <p:attrNameLst>
                                          <p:attrName>ppt_x</p:attrName>
                                          <p:attrName>ppt_y</p:attrName>
                                        </p:attrNameLst>
                                      </p:cBhvr>
                                    </p:animMotion>
                                  </p:childTnLst>
                                </p:cTn>
                              </p:par>
                              <p:par>
                                <p:cTn id="11" presetID="6" presetClass="emph" presetSubtype="0" fill="hold" nodeType="withEffect">
                                  <p:stCondLst>
                                    <p:cond delay="0"/>
                                  </p:stCondLst>
                                  <p:childTnLst>
                                    <p:animScale>
                                      <p:cBhvr>
                                        <p:cTn id="12" dur="1000" fill="hold"/>
                                        <p:tgtEl>
                                          <p:spTgt spid="7"/>
                                        </p:tgtEl>
                                      </p:cBhvr>
                                      <p:by x="33000" y="33000"/>
                                    </p:animScale>
                                  </p:childTnLst>
                                </p:cTn>
                              </p:par>
                              <p:par>
                                <p:cTn id="13" presetID="0" presetClass="path" presetSubtype="0" accel="50000" decel="50000" fill="hold" nodeType="withEffect">
                                  <p:stCondLst>
                                    <p:cond delay="0"/>
                                  </p:stCondLst>
                                  <p:childTnLst>
                                    <p:animMotion origin="layout" path="M -1.38889E-6 3.33333E-6 L 0.07587 -0.16783 " pathEditMode="relative" ptsTypes="AA">
                                      <p:cBhvr>
                                        <p:cTn id="14" dur="2000" fill="hold"/>
                                        <p:tgtEl>
                                          <p:spTgt spid="10"/>
                                        </p:tgtEl>
                                        <p:attrNameLst>
                                          <p:attrName>ppt_x</p:attrName>
                                          <p:attrName>ppt_y</p:attrName>
                                        </p:attrNameLst>
                                      </p:cBhvr>
                                    </p:animMotion>
                                  </p:childTnLst>
                                </p:cTn>
                              </p:par>
                              <p:par>
                                <p:cTn id="15" presetID="6" presetClass="emph" presetSubtype="0" fill="hold" nodeType="withEffect">
                                  <p:stCondLst>
                                    <p:cond delay="0"/>
                                  </p:stCondLst>
                                  <p:childTnLst>
                                    <p:animScale>
                                      <p:cBhvr>
                                        <p:cTn id="16" dur="1000" fill="hold"/>
                                        <p:tgtEl>
                                          <p:spTgt spid="10"/>
                                        </p:tgtEl>
                                      </p:cBhvr>
                                      <p:by x="33000" y="33000"/>
                                    </p:animScale>
                                  </p:childTnLst>
                                </p:cTn>
                              </p:par>
                            </p:childTnLst>
                          </p:cTn>
                        </p:par>
                        <p:par>
                          <p:cTn id="17" fill="hold" nodeType="afterGroup">
                            <p:stCondLst>
                              <p:cond delay="2000"/>
                            </p:stCondLst>
                            <p:childTnLst>
                              <p:par>
                                <p:cTn id="18" presetID="9"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par>
                                <p:cTn id="26" presetID="9"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49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17493"/>
                                        </p:tgtEl>
                                        <p:attrNameLst>
                                          <p:attrName>style.visibility</p:attrName>
                                        </p:attrNameLst>
                                      </p:cBhvr>
                                      <p:to>
                                        <p:strVal val="visible"/>
                                      </p:to>
                                    </p:set>
                                    <p:animEffect transition="in" filter="dissolve">
                                      <p:cBhvr>
                                        <p:cTn id="35" dur="500"/>
                                        <p:tgtEl>
                                          <p:spTgt spid="17493"/>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17499"/>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7495"/>
                                        </p:tgtEl>
                                        <p:attrNameLst>
                                          <p:attrName>style.visibility</p:attrName>
                                        </p:attrNameLst>
                                      </p:cBhvr>
                                      <p:to>
                                        <p:strVal val="visible"/>
                                      </p:to>
                                    </p:set>
                                    <p:animEffect transition="in" filter="dissolve">
                                      <p:cBhvr>
                                        <p:cTn id="42" dur="500"/>
                                        <p:tgtEl>
                                          <p:spTgt spid="17495"/>
                                        </p:tgtEl>
                                      </p:cBhvr>
                                    </p:animEffect>
                                  </p:childTnLst>
                                </p:cTn>
                              </p:par>
                              <p:par>
                                <p:cTn id="43" presetID="1" presetClass="exit" presetSubtype="0" fill="hold" grpId="1" nodeType="withEffect">
                                  <p:stCondLst>
                                    <p:cond delay="0"/>
                                  </p:stCondLst>
                                  <p:childTnLst>
                                    <p:set>
                                      <p:cBhvr>
                                        <p:cTn id="44" dur="1" fill="hold">
                                          <p:stCondLst>
                                            <p:cond delay="0"/>
                                          </p:stCondLst>
                                        </p:cTn>
                                        <p:tgtEl>
                                          <p:spTgt spid="17499"/>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750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1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97" grpId="0" animBg="1"/>
      <p:bldP spid="17499" grpId="0" animBg="1"/>
      <p:bldP spid="17499" grpId="1" animBg="1"/>
      <p:bldP spid="17500" grpId="0" animBg="1"/>
      <p:bldP spid="36157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914400" y="76200"/>
            <a:ext cx="8229600" cy="1143000"/>
          </a:xfrm>
        </p:spPr>
        <p:txBody>
          <a:bodyPr/>
          <a:lstStyle/>
          <a:p>
            <a:pPr eaLnBrk="1" hangingPunct="1"/>
            <a:r>
              <a:rPr lang="en-US">
                <a:latin typeface="Arial" charset="0"/>
              </a:rPr>
              <a:t>What Will It Become? </a:t>
            </a:r>
          </a:p>
        </p:txBody>
      </p:sp>
      <p:grpSp>
        <p:nvGrpSpPr>
          <p:cNvPr id="34819" name="Group 3"/>
          <p:cNvGrpSpPr>
            <a:grpSpLocks/>
          </p:cNvGrpSpPr>
          <p:nvPr/>
        </p:nvGrpSpPr>
        <p:grpSpPr bwMode="auto">
          <a:xfrm>
            <a:off x="633413" y="1689100"/>
            <a:ext cx="2643187" cy="2659063"/>
            <a:chOff x="448" y="1265"/>
            <a:chExt cx="1665" cy="1675"/>
          </a:xfrm>
        </p:grpSpPr>
        <p:pic>
          <p:nvPicPr>
            <p:cNvPr id="34884" name="Picture 4" descr="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 y="1287"/>
              <a:ext cx="76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85" name="Picture 5" descr="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 y="1265"/>
              <a:ext cx="76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86" name="Picture 6" descr="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 y="1813"/>
              <a:ext cx="76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87" name="Picture 7" descr="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 y="1800"/>
              <a:ext cx="76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88" name="Picture 8" descr="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 y="2368"/>
              <a:ext cx="76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89" name="Picture 9" descr="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 y="2334"/>
              <a:ext cx="76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90" name="Rectangle 10"/>
            <p:cNvSpPr>
              <a:spLocks noChangeArrowheads="1"/>
            </p:cNvSpPr>
            <p:nvPr/>
          </p:nvSpPr>
          <p:spPr bwMode="auto">
            <a:xfrm>
              <a:off x="809" y="1703"/>
              <a:ext cx="921" cy="695"/>
            </a:xfrm>
            <a:prstGeom prst="rect">
              <a:avLst/>
            </a:prstGeom>
            <a:solidFill>
              <a:schemeClr val="bg1"/>
            </a:solidFill>
            <a:ln w="9525">
              <a:solidFill>
                <a:srgbClr val="000000"/>
              </a:solidFill>
              <a:miter lim="800000"/>
              <a:headEnd/>
              <a:tailEnd/>
            </a:ln>
          </p:spPr>
          <p:txBody>
            <a:bodyPr wrap="none" anchor="ctr"/>
            <a:lstStyle/>
            <a:p>
              <a:endParaRPr lang="en-US"/>
            </a:p>
          </p:txBody>
        </p:sp>
        <p:sp>
          <p:nvSpPr>
            <p:cNvPr id="34891" name="Text Box 11"/>
            <p:cNvSpPr txBox="1">
              <a:spLocks noChangeArrowheads="1"/>
            </p:cNvSpPr>
            <p:nvPr/>
          </p:nvSpPr>
          <p:spPr bwMode="auto">
            <a:xfrm>
              <a:off x="813" y="2152"/>
              <a:ext cx="8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lnSpc>
                  <a:spcPct val="90000"/>
                </a:lnSpc>
                <a:spcBef>
                  <a:spcPct val="20000"/>
                </a:spcBef>
                <a:buClr>
                  <a:srgbClr val="000000"/>
                </a:buClr>
              </a:pPr>
              <a:r>
                <a:rPr lang="en-US" sz="1000">
                  <a:solidFill>
                    <a:srgbClr val="000000"/>
                  </a:solidFill>
                </a:rPr>
                <a:t>E     75656               C</a:t>
              </a:r>
            </a:p>
          </p:txBody>
        </p:sp>
        <p:sp>
          <p:nvSpPr>
            <p:cNvPr id="34892" name="Line 12"/>
            <p:cNvSpPr>
              <a:spLocks noChangeShapeType="1"/>
            </p:cNvSpPr>
            <p:nvPr/>
          </p:nvSpPr>
          <p:spPr bwMode="auto">
            <a:xfrm>
              <a:off x="809" y="1822"/>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93" name="Line 13"/>
            <p:cNvSpPr>
              <a:spLocks noChangeShapeType="1"/>
            </p:cNvSpPr>
            <p:nvPr/>
          </p:nvSpPr>
          <p:spPr bwMode="auto">
            <a:xfrm>
              <a:off x="807" y="1939"/>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94" name="Line 14"/>
            <p:cNvSpPr>
              <a:spLocks noChangeShapeType="1"/>
            </p:cNvSpPr>
            <p:nvPr/>
          </p:nvSpPr>
          <p:spPr bwMode="auto">
            <a:xfrm>
              <a:off x="814" y="2058"/>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95" name="Line 15"/>
            <p:cNvSpPr>
              <a:spLocks noChangeShapeType="1"/>
            </p:cNvSpPr>
            <p:nvPr/>
          </p:nvSpPr>
          <p:spPr bwMode="auto">
            <a:xfrm>
              <a:off x="812" y="2175"/>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96" name="Line 16"/>
            <p:cNvSpPr>
              <a:spLocks noChangeShapeType="1"/>
            </p:cNvSpPr>
            <p:nvPr/>
          </p:nvSpPr>
          <p:spPr bwMode="auto">
            <a:xfrm>
              <a:off x="810" y="2292"/>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97" name="Line 17"/>
            <p:cNvSpPr>
              <a:spLocks noChangeShapeType="1"/>
            </p:cNvSpPr>
            <p:nvPr/>
          </p:nvSpPr>
          <p:spPr bwMode="auto">
            <a:xfrm>
              <a:off x="988" y="1703"/>
              <a:ext cx="0" cy="6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98" name="Line 18"/>
            <p:cNvSpPr>
              <a:spLocks noChangeShapeType="1"/>
            </p:cNvSpPr>
            <p:nvPr/>
          </p:nvSpPr>
          <p:spPr bwMode="auto">
            <a:xfrm>
              <a:off x="1518" y="1701"/>
              <a:ext cx="0" cy="6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99" name="Text Box 19"/>
            <p:cNvSpPr txBox="1">
              <a:spLocks noChangeArrowheads="1"/>
            </p:cNvSpPr>
            <p:nvPr/>
          </p:nvSpPr>
          <p:spPr bwMode="auto">
            <a:xfrm>
              <a:off x="813" y="1697"/>
              <a:ext cx="8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lnSpc>
                  <a:spcPct val="90000"/>
                </a:lnSpc>
                <a:spcBef>
                  <a:spcPct val="20000"/>
                </a:spcBef>
                <a:buClr>
                  <a:srgbClr val="000000"/>
                </a:buClr>
              </a:pPr>
              <a:r>
                <a:rPr lang="en-US" sz="1000">
                  <a:solidFill>
                    <a:srgbClr val="000000"/>
                  </a:solidFill>
                </a:rPr>
                <a:t>A     42342               E</a:t>
              </a:r>
            </a:p>
          </p:txBody>
        </p:sp>
        <p:sp>
          <p:nvSpPr>
            <p:cNvPr id="34900" name="Text Box 20"/>
            <p:cNvSpPr txBox="1">
              <a:spLocks noChangeArrowheads="1"/>
            </p:cNvSpPr>
            <p:nvPr/>
          </p:nvSpPr>
          <p:spPr bwMode="auto">
            <a:xfrm>
              <a:off x="813" y="1807"/>
              <a:ext cx="90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lnSpc>
                  <a:spcPct val="90000"/>
                </a:lnSpc>
                <a:spcBef>
                  <a:spcPct val="20000"/>
                </a:spcBef>
                <a:buClr>
                  <a:srgbClr val="000000"/>
                </a:buClr>
              </a:pPr>
              <a:r>
                <a:rPr lang="en-US" sz="1000">
                  <a:solidFill>
                    <a:srgbClr val="000000"/>
                  </a:solidFill>
                </a:rPr>
                <a:t>B     42521               W</a:t>
              </a:r>
            </a:p>
          </p:txBody>
        </p:sp>
        <p:sp>
          <p:nvSpPr>
            <p:cNvPr id="34901" name="Text Box 21"/>
            <p:cNvSpPr txBox="1">
              <a:spLocks noChangeArrowheads="1"/>
            </p:cNvSpPr>
            <p:nvPr/>
          </p:nvSpPr>
          <p:spPr bwMode="auto">
            <a:xfrm>
              <a:off x="813" y="1926"/>
              <a:ext cx="91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lnSpc>
                  <a:spcPct val="90000"/>
                </a:lnSpc>
                <a:spcBef>
                  <a:spcPct val="20000"/>
                </a:spcBef>
                <a:buClr>
                  <a:srgbClr val="000000"/>
                </a:buClr>
              </a:pPr>
              <a:r>
                <a:rPr lang="en-US" sz="1000">
                  <a:solidFill>
                    <a:srgbClr val="000000"/>
                  </a:solidFill>
                </a:rPr>
                <a:t>C     66354               W</a:t>
              </a:r>
            </a:p>
          </p:txBody>
        </p:sp>
        <p:sp>
          <p:nvSpPr>
            <p:cNvPr id="34902" name="Text Box 22"/>
            <p:cNvSpPr txBox="1">
              <a:spLocks noChangeArrowheads="1"/>
            </p:cNvSpPr>
            <p:nvPr/>
          </p:nvSpPr>
          <p:spPr bwMode="auto">
            <a:xfrm>
              <a:off x="813" y="2042"/>
              <a:ext cx="8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lnSpc>
                  <a:spcPct val="90000"/>
                </a:lnSpc>
                <a:spcBef>
                  <a:spcPct val="20000"/>
                </a:spcBef>
                <a:buClr>
                  <a:srgbClr val="000000"/>
                </a:buClr>
              </a:pPr>
              <a:r>
                <a:rPr lang="en-US" sz="1000">
                  <a:solidFill>
                    <a:srgbClr val="000000"/>
                  </a:solidFill>
                </a:rPr>
                <a:t>D     12352               E</a:t>
              </a:r>
            </a:p>
          </p:txBody>
        </p:sp>
        <p:sp>
          <p:nvSpPr>
            <p:cNvPr id="34903" name="Text Box 23"/>
            <p:cNvSpPr txBox="1">
              <a:spLocks noChangeArrowheads="1"/>
            </p:cNvSpPr>
            <p:nvPr/>
          </p:nvSpPr>
          <p:spPr bwMode="auto">
            <a:xfrm>
              <a:off x="813" y="2271"/>
              <a:ext cx="87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lnSpc>
                  <a:spcPct val="90000"/>
                </a:lnSpc>
                <a:spcBef>
                  <a:spcPct val="20000"/>
                </a:spcBef>
                <a:buClr>
                  <a:srgbClr val="000000"/>
                </a:buClr>
              </a:pPr>
              <a:r>
                <a:rPr lang="en-US" sz="1000">
                  <a:solidFill>
                    <a:srgbClr val="000000"/>
                  </a:solidFill>
                </a:rPr>
                <a:t>F     15677               E</a:t>
              </a:r>
            </a:p>
          </p:txBody>
        </p:sp>
      </p:grpSp>
      <p:grpSp>
        <p:nvGrpSpPr>
          <p:cNvPr id="3" name="Group 24"/>
          <p:cNvGrpSpPr>
            <a:grpSpLocks/>
          </p:cNvGrpSpPr>
          <p:nvPr/>
        </p:nvGrpSpPr>
        <p:grpSpPr bwMode="auto">
          <a:xfrm>
            <a:off x="5897563" y="1476375"/>
            <a:ext cx="2643187" cy="2659063"/>
            <a:chOff x="448" y="1265"/>
            <a:chExt cx="1665" cy="1675"/>
          </a:xfrm>
        </p:grpSpPr>
        <p:pic>
          <p:nvPicPr>
            <p:cNvPr id="34864" name="Picture 25" descr="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 y="1287"/>
              <a:ext cx="76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65" name="Picture 26" descr="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 y="1265"/>
              <a:ext cx="76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66" name="Picture 27" descr="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 y="1813"/>
              <a:ext cx="76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67" name="Picture 28" descr="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 y="1800"/>
              <a:ext cx="76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68" name="Picture 29" descr="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 y="2368"/>
              <a:ext cx="76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69" name="Picture 30" descr="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 y="2334"/>
              <a:ext cx="76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70" name="Rectangle 31"/>
            <p:cNvSpPr>
              <a:spLocks noChangeArrowheads="1"/>
            </p:cNvSpPr>
            <p:nvPr/>
          </p:nvSpPr>
          <p:spPr bwMode="auto">
            <a:xfrm>
              <a:off x="809" y="1703"/>
              <a:ext cx="921" cy="695"/>
            </a:xfrm>
            <a:prstGeom prst="rect">
              <a:avLst/>
            </a:prstGeom>
            <a:solidFill>
              <a:schemeClr val="bg1"/>
            </a:solidFill>
            <a:ln w="9525">
              <a:solidFill>
                <a:srgbClr val="000000"/>
              </a:solidFill>
              <a:miter lim="800000"/>
              <a:headEnd/>
              <a:tailEnd/>
            </a:ln>
          </p:spPr>
          <p:txBody>
            <a:bodyPr wrap="none" anchor="ctr"/>
            <a:lstStyle/>
            <a:p>
              <a:endParaRPr lang="en-US"/>
            </a:p>
          </p:txBody>
        </p:sp>
        <p:sp>
          <p:nvSpPr>
            <p:cNvPr id="34871" name="Text Box 32"/>
            <p:cNvSpPr txBox="1">
              <a:spLocks noChangeArrowheads="1"/>
            </p:cNvSpPr>
            <p:nvPr/>
          </p:nvSpPr>
          <p:spPr bwMode="auto">
            <a:xfrm>
              <a:off x="813" y="2152"/>
              <a:ext cx="8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lnSpc>
                  <a:spcPct val="90000"/>
                </a:lnSpc>
                <a:spcBef>
                  <a:spcPct val="20000"/>
                </a:spcBef>
                <a:buClr>
                  <a:srgbClr val="000000"/>
                </a:buClr>
              </a:pPr>
              <a:r>
                <a:rPr lang="en-US" sz="1000">
                  <a:solidFill>
                    <a:srgbClr val="000000"/>
                  </a:solidFill>
                </a:rPr>
                <a:t>E     75656               C</a:t>
              </a:r>
            </a:p>
          </p:txBody>
        </p:sp>
        <p:sp>
          <p:nvSpPr>
            <p:cNvPr id="34872" name="Line 33"/>
            <p:cNvSpPr>
              <a:spLocks noChangeShapeType="1"/>
            </p:cNvSpPr>
            <p:nvPr/>
          </p:nvSpPr>
          <p:spPr bwMode="auto">
            <a:xfrm>
              <a:off x="809" y="1822"/>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73" name="Line 34"/>
            <p:cNvSpPr>
              <a:spLocks noChangeShapeType="1"/>
            </p:cNvSpPr>
            <p:nvPr/>
          </p:nvSpPr>
          <p:spPr bwMode="auto">
            <a:xfrm>
              <a:off x="807" y="1939"/>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74" name="Line 35"/>
            <p:cNvSpPr>
              <a:spLocks noChangeShapeType="1"/>
            </p:cNvSpPr>
            <p:nvPr/>
          </p:nvSpPr>
          <p:spPr bwMode="auto">
            <a:xfrm>
              <a:off x="814" y="2058"/>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75" name="Line 36"/>
            <p:cNvSpPr>
              <a:spLocks noChangeShapeType="1"/>
            </p:cNvSpPr>
            <p:nvPr/>
          </p:nvSpPr>
          <p:spPr bwMode="auto">
            <a:xfrm>
              <a:off x="812" y="2175"/>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76" name="Line 37"/>
            <p:cNvSpPr>
              <a:spLocks noChangeShapeType="1"/>
            </p:cNvSpPr>
            <p:nvPr/>
          </p:nvSpPr>
          <p:spPr bwMode="auto">
            <a:xfrm>
              <a:off x="810" y="2292"/>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77" name="Line 38"/>
            <p:cNvSpPr>
              <a:spLocks noChangeShapeType="1"/>
            </p:cNvSpPr>
            <p:nvPr/>
          </p:nvSpPr>
          <p:spPr bwMode="auto">
            <a:xfrm>
              <a:off x="988" y="1703"/>
              <a:ext cx="0" cy="6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78" name="Line 39"/>
            <p:cNvSpPr>
              <a:spLocks noChangeShapeType="1"/>
            </p:cNvSpPr>
            <p:nvPr/>
          </p:nvSpPr>
          <p:spPr bwMode="auto">
            <a:xfrm>
              <a:off x="1518" y="1701"/>
              <a:ext cx="0" cy="6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79" name="Text Box 40"/>
            <p:cNvSpPr txBox="1">
              <a:spLocks noChangeArrowheads="1"/>
            </p:cNvSpPr>
            <p:nvPr/>
          </p:nvSpPr>
          <p:spPr bwMode="auto">
            <a:xfrm>
              <a:off x="813" y="1697"/>
              <a:ext cx="8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lnSpc>
                  <a:spcPct val="90000"/>
                </a:lnSpc>
                <a:spcBef>
                  <a:spcPct val="20000"/>
                </a:spcBef>
                <a:buClr>
                  <a:srgbClr val="000000"/>
                </a:buClr>
              </a:pPr>
              <a:r>
                <a:rPr lang="en-US" sz="1000">
                  <a:solidFill>
                    <a:srgbClr val="000000"/>
                  </a:solidFill>
                </a:rPr>
                <a:t>A     42342               E</a:t>
              </a:r>
            </a:p>
          </p:txBody>
        </p:sp>
        <p:sp>
          <p:nvSpPr>
            <p:cNvPr id="34880" name="Text Box 41"/>
            <p:cNvSpPr txBox="1">
              <a:spLocks noChangeArrowheads="1"/>
            </p:cNvSpPr>
            <p:nvPr/>
          </p:nvSpPr>
          <p:spPr bwMode="auto">
            <a:xfrm>
              <a:off x="813" y="1807"/>
              <a:ext cx="90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lnSpc>
                  <a:spcPct val="90000"/>
                </a:lnSpc>
                <a:spcBef>
                  <a:spcPct val="20000"/>
                </a:spcBef>
                <a:buClr>
                  <a:srgbClr val="000000"/>
                </a:buClr>
              </a:pPr>
              <a:r>
                <a:rPr lang="en-US" sz="1000">
                  <a:solidFill>
                    <a:srgbClr val="000000"/>
                  </a:solidFill>
                </a:rPr>
                <a:t>B     42521               W</a:t>
              </a:r>
            </a:p>
          </p:txBody>
        </p:sp>
        <p:sp>
          <p:nvSpPr>
            <p:cNvPr id="34881" name="Text Box 42"/>
            <p:cNvSpPr txBox="1">
              <a:spLocks noChangeArrowheads="1"/>
            </p:cNvSpPr>
            <p:nvPr/>
          </p:nvSpPr>
          <p:spPr bwMode="auto">
            <a:xfrm>
              <a:off x="813" y="1926"/>
              <a:ext cx="91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lnSpc>
                  <a:spcPct val="90000"/>
                </a:lnSpc>
                <a:spcBef>
                  <a:spcPct val="20000"/>
                </a:spcBef>
                <a:buClr>
                  <a:srgbClr val="000000"/>
                </a:buClr>
              </a:pPr>
              <a:r>
                <a:rPr lang="en-US" sz="1000">
                  <a:solidFill>
                    <a:srgbClr val="000000"/>
                  </a:solidFill>
                </a:rPr>
                <a:t>C     66354               W</a:t>
              </a:r>
            </a:p>
          </p:txBody>
        </p:sp>
        <p:sp>
          <p:nvSpPr>
            <p:cNvPr id="34882" name="Text Box 43"/>
            <p:cNvSpPr txBox="1">
              <a:spLocks noChangeArrowheads="1"/>
            </p:cNvSpPr>
            <p:nvPr/>
          </p:nvSpPr>
          <p:spPr bwMode="auto">
            <a:xfrm>
              <a:off x="813" y="2042"/>
              <a:ext cx="8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lnSpc>
                  <a:spcPct val="90000"/>
                </a:lnSpc>
                <a:spcBef>
                  <a:spcPct val="20000"/>
                </a:spcBef>
                <a:buClr>
                  <a:srgbClr val="000000"/>
                </a:buClr>
              </a:pPr>
              <a:r>
                <a:rPr lang="en-US" sz="1000">
                  <a:solidFill>
                    <a:srgbClr val="000000"/>
                  </a:solidFill>
                </a:rPr>
                <a:t>D     12352               E</a:t>
              </a:r>
            </a:p>
          </p:txBody>
        </p:sp>
        <p:sp>
          <p:nvSpPr>
            <p:cNvPr id="34883" name="Text Box 44"/>
            <p:cNvSpPr txBox="1">
              <a:spLocks noChangeArrowheads="1"/>
            </p:cNvSpPr>
            <p:nvPr/>
          </p:nvSpPr>
          <p:spPr bwMode="auto">
            <a:xfrm>
              <a:off x="813" y="2271"/>
              <a:ext cx="87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lnSpc>
                  <a:spcPct val="90000"/>
                </a:lnSpc>
                <a:spcBef>
                  <a:spcPct val="20000"/>
                </a:spcBef>
                <a:buClr>
                  <a:srgbClr val="000000"/>
                </a:buClr>
              </a:pPr>
              <a:r>
                <a:rPr lang="en-US" sz="1000">
                  <a:solidFill>
                    <a:srgbClr val="000000"/>
                  </a:solidFill>
                </a:rPr>
                <a:t>F     15677               E</a:t>
              </a:r>
            </a:p>
          </p:txBody>
        </p:sp>
      </p:grpSp>
      <p:grpSp>
        <p:nvGrpSpPr>
          <p:cNvPr id="4" name="Group 45"/>
          <p:cNvGrpSpPr>
            <a:grpSpLocks/>
          </p:cNvGrpSpPr>
          <p:nvPr/>
        </p:nvGrpSpPr>
        <p:grpSpPr bwMode="auto">
          <a:xfrm>
            <a:off x="3651250" y="4056063"/>
            <a:ext cx="2643188" cy="2659062"/>
            <a:chOff x="448" y="1265"/>
            <a:chExt cx="1665" cy="1675"/>
          </a:xfrm>
        </p:grpSpPr>
        <p:pic>
          <p:nvPicPr>
            <p:cNvPr id="34844" name="Picture 46" descr="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 y="1287"/>
              <a:ext cx="76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5" name="Picture 47" descr="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 y="1265"/>
              <a:ext cx="76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6" name="Picture 48" descr="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 y="1813"/>
              <a:ext cx="76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7" name="Picture 49" descr="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 y="1800"/>
              <a:ext cx="76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8" name="Picture 50" descr="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 y="2368"/>
              <a:ext cx="76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9" name="Picture 51" descr="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 y="2334"/>
              <a:ext cx="76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50" name="Rectangle 52"/>
            <p:cNvSpPr>
              <a:spLocks noChangeArrowheads="1"/>
            </p:cNvSpPr>
            <p:nvPr/>
          </p:nvSpPr>
          <p:spPr bwMode="auto">
            <a:xfrm>
              <a:off x="809" y="1703"/>
              <a:ext cx="921" cy="695"/>
            </a:xfrm>
            <a:prstGeom prst="rect">
              <a:avLst/>
            </a:prstGeom>
            <a:solidFill>
              <a:schemeClr val="bg1"/>
            </a:solidFill>
            <a:ln w="9525">
              <a:solidFill>
                <a:srgbClr val="000000"/>
              </a:solidFill>
              <a:miter lim="800000"/>
              <a:headEnd/>
              <a:tailEnd/>
            </a:ln>
          </p:spPr>
          <p:txBody>
            <a:bodyPr wrap="none" anchor="ctr"/>
            <a:lstStyle/>
            <a:p>
              <a:endParaRPr lang="en-US"/>
            </a:p>
          </p:txBody>
        </p:sp>
        <p:sp>
          <p:nvSpPr>
            <p:cNvPr id="34851" name="Text Box 53"/>
            <p:cNvSpPr txBox="1">
              <a:spLocks noChangeArrowheads="1"/>
            </p:cNvSpPr>
            <p:nvPr/>
          </p:nvSpPr>
          <p:spPr bwMode="auto">
            <a:xfrm>
              <a:off x="813" y="2152"/>
              <a:ext cx="8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lnSpc>
                  <a:spcPct val="90000"/>
                </a:lnSpc>
                <a:spcBef>
                  <a:spcPct val="20000"/>
                </a:spcBef>
                <a:buClr>
                  <a:srgbClr val="000000"/>
                </a:buClr>
              </a:pPr>
              <a:r>
                <a:rPr lang="en-US" sz="1000">
                  <a:solidFill>
                    <a:srgbClr val="000000"/>
                  </a:solidFill>
                </a:rPr>
                <a:t>E     75656               C</a:t>
              </a:r>
            </a:p>
          </p:txBody>
        </p:sp>
        <p:sp>
          <p:nvSpPr>
            <p:cNvPr id="34852" name="Line 54"/>
            <p:cNvSpPr>
              <a:spLocks noChangeShapeType="1"/>
            </p:cNvSpPr>
            <p:nvPr/>
          </p:nvSpPr>
          <p:spPr bwMode="auto">
            <a:xfrm>
              <a:off x="809" y="1822"/>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3" name="Line 55"/>
            <p:cNvSpPr>
              <a:spLocks noChangeShapeType="1"/>
            </p:cNvSpPr>
            <p:nvPr/>
          </p:nvSpPr>
          <p:spPr bwMode="auto">
            <a:xfrm>
              <a:off x="807" y="1939"/>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4" name="Line 56"/>
            <p:cNvSpPr>
              <a:spLocks noChangeShapeType="1"/>
            </p:cNvSpPr>
            <p:nvPr/>
          </p:nvSpPr>
          <p:spPr bwMode="auto">
            <a:xfrm>
              <a:off x="814" y="2058"/>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5" name="Line 57"/>
            <p:cNvSpPr>
              <a:spLocks noChangeShapeType="1"/>
            </p:cNvSpPr>
            <p:nvPr/>
          </p:nvSpPr>
          <p:spPr bwMode="auto">
            <a:xfrm>
              <a:off x="812" y="2175"/>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6" name="Line 58"/>
            <p:cNvSpPr>
              <a:spLocks noChangeShapeType="1"/>
            </p:cNvSpPr>
            <p:nvPr/>
          </p:nvSpPr>
          <p:spPr bwMode="auto">
            <a:xfrm>
              <a:off x="810" y="2292"/>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7" name="Line 59"/>
            <p:cNvSpPr>
              <a:spLocks noChangeShapeType="1"/>
            </p:cNvSpPr>
            <p:nvPr/>
          </p:nvSpPr>
          <p:spPr bwMode="auto">
            <a:xfrm>
              <a:off x="988" y="1703"/>
              <a:ext cx="0" cy="6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8" name="Line 60"/>
            <p:cNvSpPr>
              <a:spLocks noChangeShapeType="1"/>
            </p:cNvSpPr>
            <p:nvPr/>
          </p:nvSpPr>
          <p:spPr bwMode="auto">
            <a:xfrm>
              <a:off x="1518" y="1701"/>
              <a:ext cx="0" cy="6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9" name="Text Box 61"/>
            <p:cNvSpPr txBox="1">
              <a:spLocks noChangeArrowheads="1"/>
            </p:cNvSpPr>
            <p:nvPr/>
          </p:nvSpPr>
          <p:spPr bwMode="auto">
            <a:xfrm>
              <a:off x="813" y="1697"/>
              <a:ext cx="8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lnSpc>
                  <a:spcPct val="90000"/>
                </a:lnSpc>
                <a:spcBef>
                  <a:spcPct val="20000"/>
                </a:spcBef>
                <a:buClr>
                  <a:srgbClr val="000000"/>
                </a:buClr>
              </a:pPr>
              <a:r>
                <a:rPr lang="en-US" sz="1000">
                  <a:solidFill>
                    <a:srgbClr val="000000"/>
                  </a:solidFill>
                </a:rPr>
                <a:t>A     42342               E</a:t>
              </a:r>
            </a:p>
          </p:txBody>
        </p:sp>
        <p:sp>
          <p:nvSpPr>
            <p:cNvPr id="34860" name="Text Box 62"/>
            <p:cNvSpPr txBox="1">
              <a:spLocks noChangeArrowheads="1"/>
            </p:cNvSpPr>
            <p:nvPr/>
          </p:nvSpPr>
          <p:spPr bwMode="auto">
            <a:xfrm>
              <a:off x="813" y="1807"/>
              <a:ext cx="90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lnSpc>
                  <a:spcPct val="90000"/>
                </a:lnSpc>
                <a:spcBef>
                  <a:spcPct val="20000"/>
                </a:spcBef>
                <a:buClr>
                  <a:srgbClr val="000000"/>
                </a:buClr>
              </a:pPr>
              <a:r>
                <a:rPr lang="en-US" sz="1000">
                  <a:solidFill>
                    <a:srgbClr val="000000"/>
                  </a:solidFill>
                </a:rPr>
                <a:t>B     42521               W</a:t>
              </a:r>
            </a:p>
          </p:txBody>
        </p:sp>
        <p:sp>
          <p:nvSpPr>
            <p:cNvPr id="34861" name="Text Box 63"/>
            <p:cNvSpPr txBox="1">
              <a:spLocks noChangeArrowheads="1"/>
            </p:cNvSpPr>
            <p:nvPr/>
          </p:nvSpPr>
          <p:spPr bwMode="auto">
            <a:xfrm>
              <a:off x="813" y="1926"/>
              <a:ext cx="91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lnSpc>
                  <a:spcPct val="90000"/>
                </a:lnSpc>
                <a:spcBef>
                  <a:spcPct val="20000"/>
                </a:spcBef>
                <a:buClr>
                  <a:srgbClr val="000000"/>
                </a:buClr>
              </a:pPr>
              <a:r>
                <a:rPr lang="en-US" sz="1000">
                  <a:solidFill>
                    <a:srgbClr val="000000"/>
                  </a:solidFill>
                </a:rPr>
                <a:t>C     66354               W</a:t>
              </a:r>
            </a:p>
          </p:txBody>
        </p:sp>
        <p:sp>
          <p:nvSpPr>
            <p:cNvPr id="34862" name="Text Box 64"/>
            <p:cNvSpPr txBox="1">
              <a:spLocks noChangeArrowheads="1"/>
            </p:cNvSpPr>
            <p:nvPr/>
          </p:nvSpPr>
          <p:spPr bwMode="auto">
            <a:xfrm>
              <a:off x="813" y="2042"/>
              <a:ext cx="8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lnSpc>
                  <a:spcPct val="90000"/>
                </a:lnSpc>
                <a:spcBef>
                  <a:spcPct val="20000"/>
                </a:spcBef>
                <a:buClr>
                  <a:srgbClr val="000000"/>
                </a:buClr>
              </a:pPr>
              <a:r>
                <a:rPr lang="en-US" sz="1000">
                  <a:solidFill>
                    <a:srgbClr val="000000"/>
                  </a:solidFill>
                </a:rPr>
                <a:t>D     12352               E</a:t>
              </a:r>
            </a:p>
          </p:txBody>
        </p:sp>
        <p:sp>
          <p:nvSpPr>
            <p:cNvPr id="34863" name="Text Box 65"/>
            <p:cNvSpPr txBox="1">
              <a:spLocks noChangeArrowheads="1"/>
            </p:cNvSpPr>
            <p:nvPr/>
          </p:nvSpPr>
          <p:spPr bwMode="auto">
            <a:xfrm>
              <a:off x="813" y="2271"/>
              <a:ext cx="87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lnSpc>
                  <a:spcPct val="90000"/>
                </a:lnSpc>
                <a:spcBef>
                  <a:spcPct val="20000"/>
                </a:spcBef>
                <a:buClr>
                  <a:srgbClr val="000000"/>
                </a:buClr>
              </a:pPr>
              <a:r>
                <a:rPr lang="en-US" sz="1000">
                  <a:solidFill>
                    <a:srgbClr val="000000"/>
                  </a:solidFill>
                </a:rPr>
                <a:t>F     15677               E</a:t>
              </a:r>
            </a:p>
          </p:txBody>
        </p:sp>
      </p:grpSp>
      <p:grpSp>
        <p:nvGrpSpPr>
          <p:cNvPr id="5" name="Group 66"/>
          <p:cNvGrpSpPr>
            <a:grpSpLocks/>
          </p:cNvGrpSpPr>
          <p:nvPr/>
        </p:nvGrpSpPr>
        <p:grpSpPr bwMode="auto">
          <a:xfrm>
            <a:off x="2209800" y="1465263"/>
            <a:ext cx="3500438" cy="2649537"/>
            <a:chOff x="1672" y="887"/>
            <a:chExt cx="2205" cy="1669"/>
          </a:xfrm>
        </p:grpSpPr>
        <p:grpSp>
          <p:nvGrpSpPr>
            <p:cNvPr id="34826" name="Group 67"/>
            <p:cNvGrpSpPr>
              <a:grpSpLocks/>
            </p:cNvGrpSpPr>
            <p:nvPr/>
          </p:nvGrpSpPr>
          <p:grpSpPr bwMode="auto">
            <a:xfrm>
              <a:off x="2470" y="887"/>
              <a:ext cx="1407" cy="923"/>
              <a:chOff x="2387" y="970"/>
              <a:chExt cx="1407" cy="923"/>
            </a:xfrm>
          </p:grpSpPr>
          <p:sp>
            <p:nvSpPr>
              <p:cNvPr id="34831" name="Rectangle 68"/>
              <p:cNvSpPr>
                <a:spLocks noChangeArrowheads="1"/>
              </p:cNvSpPr>
              <p:nvPr/>
            </p:nvSpPr>
            <p:spPr bwMode="auto">
              <a:xfrm>
                <a:off x="2387" y="1755"/>
                <a:ext cx="222" cy="138"/>
              </a:xfrm>
              <a:prstGeom prst="rect">
                <a:avLst/>
              </a:prstGeom>
              <a:solidFill>
                <a:srgbClr val="FF3F3F"/>
              </a:solidFill>
              <a:ln w="9525">
                <a:solidFill>
                  <a:srgbClr val="000000"/>
                </a:solidFill>
                <a:miter lim="800000"/>
                <a:headEnd/>
                <a:tailEnd/>
              </a:ln>
            </p:spPr>
            <p:txBody>
              <a:bodyPr wrap="none" anchor="ctr"/>
              <a:lstStyle/>
              <a:p>
                <a:endParaRPr lang="en-US"/>
              </a:p>
            </p:txBody>
          </p:sp>
          <p:sp>
            <p:nvSpPr>
              <p:cNvPr id="34832" name="Rectangle 69"/>
              <p:cNvSpPr>
                <a:spLocks noChangeArrowheads="1"/>
              </p:cNvSpPr>
              <p:nvPr/>
            </p:nvSpPr>
            <p:spPr bwMode="auto">
              <a:xfrm>
                <a:off x="2775" y="1755"/>
                <a:ext cx="222" cy="138"/>
              </a:xfrm>
              <a:prstGeom prst="rect">
                <a:avLst/>
              </a:prstGeom>
              <a:solidFill>
                <a:srgbClr val="FF3F3F"/>
              </a:solidFill>
              <a:ln w="9525">
                <a:solidFill>
                  <a:srgbClr val="000000"/>
                </a:solidFill>
                <a:miter lim="800000"/>
                <a:headEnd/>
                <a:tailEnd/>
              </a:ln>
            </p:spPr>
            <p:txBody>
              <a:bodyPr wrap="none" anchor="ctr"/>
              <a:lstStyle/>
              <a:p>
                <a:endParaRPr lang="en-US"/>
              </a:p>
            </p:txBody>
          </p:sp>
          <p:sp>
            <p:nvSpPr>
              <p:cNvPr id="34833" name="Rectangle 70"/>
              <p:cNvSpPr>
                <a:spLocks noChangeArrowheads="1"/>
              </p:cNvSpPr>
              <p:nvPr/>
            </p:nvSpPr>
            <p:spPr bwMode="auto">
              <a:xfrm>
                <a:off x="3170" y="1755"/>
                <a:ext cx="222" cy="138"/>
              </a:xfrm>
              <a:prstGeom prst="rect">
                <a:avLst/>
              </a:prstGeom>
              <a:solidFill>
                <a:srgbClr val="FF3F3F"/>
              </a:solidFill>
              <a:ln w="9525">
                <a:solidFill>
                  <a:srgbClr val="000000"/>
                </a:solidFill>
                <a:miter lim="800000"/>
                <a:headEnd/>
                <a:tailEnd/>
              </a:ln>
            </p:spPr>
            <p:txBody>
              <a:bodyPr wrap="none" anchor="ctr"/>
              <a:lstStyle/>
              <a:p>
                <a:endParaRPr lang="en-US"/>
              </a:p>
            </p:txBody>
          </p:sp>
          <p:sp>
            <p:nvSpPr>
              <p:cNvPr id="34834" name="Rectangle 71"/>
              <p:cNvSpPr>
                <a:spLocks noChangeArrowheads="1"/>
              </p:cNvSpPr>
              <p:nvPr/>
            </p:nvSpPr>
            <p:spPr bwMode="auto">
              <a:xfrm>
                <a:off x="3572" y="1755"/>
                <a:ext cx="222" cy="138"/>
              </a:xfrm>
              <a:prstGeom prst="rect">
                <a:avLst/>
              </a:prstGeom>
              <a:solidFill>
                <a:srgbClr val="FF3F3F"/>
              </a:solidFill>
              <a:ln w="9525">
                <a:solidFill>
                  <a:srgbClr val="000000"/>
                </a:solidFill>
                <a:miter lim="800000"/>
                <a:headEnd/>
                <a:tailEnd/>
              </a:ln>
            </p:spPr>
            <p:txBody>
              <a:bodyPr wrap="none" anchor="ctr"/>
              <a:lstStyle/>
              <a:p>
                <a:endParaRPr lang="en-US"/>
              </a:p>
            </p:txBody>
          </p:sp>
          <p:sp>
            <p:nvSpPr>
              <p:cNvPr id="34835" name="Rectangle 72"/>
              <p:cNvSpPr>
                <a:spLocks noChangeArrowheads="1"/>
              </p:cNvSpPr>
              <p:nvPr/>
            </p:nvSpPr>
            <p:spPr bwMode="auto">
              <a:xfrm>
                <a:off x="2767" y="1379"/>
                <a:ext cx="222" cy="138"/>
              </a:xfrm>
              <a:prstGeom prst="rect">
                <a:avLst/>
              </a:prstGeom>
              <a:solidFill>
                <a:srgbClr val="FF3F3F"/>
              </a:solidFill>
              <a:ln w="9525">
                <a:solidFill>
                  <a:srgbClr val="000000"/>
                </a:solidFill>
                <a:miter lim="800000"/>
                <a:headEnd/>
                <a:tailEnd/>
              </a:ln>
            </p:spPr>
            <p:txBody>
              <a:bodyPr wrap="none" anchor="ctr"/>
              <a:lstStyle/>
              <a:p>
                <a:endParaRPr lang="en-US"/>
              </a:p>
            </p:txBody>
          </p:sp>
          <p:sp>
            <p:nvSpPr>
              <p:cNvPr id="34836" name="Rectangle 73"/>
              <p:cNvSpPr>
                <a:spLocks noChangeArrowheads="1"/>
              </p:cNvSpPr>
              <p:nvPr/>
            </p:nvSpPr>
            <p:spPr bwMode="auto">
              <a:xfrm>
                <a:off x="3155" y="1379"/>
                <a:ext cx="222" cy="138"/>
              </a:xfrm>
              <a:prstGeom prst="rect">
                <a:avLst/>
              </a:prstGeom>
              <a:solidFill>
                <a:srgbClr val="FF3F3F"/>
              </a:solidFill>
              <a:ln w="9525">
                <a:solidFill>
                  <a:srgbClr val="000000"/>
                </a:solidFill>
                <a:miter lim="800000"/>
                <a:headEnd/>
                <a:tailEnd/>
              </a:ln>
            </p:spPr>
            <p:txBody>
              <a:bodyPr wrap="none" anchor="ctr"/>
              <a:lstStyle/>
              <a:p>
                <a:endParaRPr lang="en-US"/>
              </a:p>
            </p:txBody>
          </p:sp>
          <p:sp>
            <p:nvSpPr>
              <p:cNvPr id="34837" name="Rectangle 74"/>
              <p:cNvSpPr>
                <a:spLocks noChangeArrowheads="1"/>
              </p:cNvSpPr>
              <p:nvPr/>
            </p:nvSpPr>
            <p:spPr bwMode="auto">
              <a:xfrm>
                <a:off x="2961" y="970"/>
                <a:ext cx="222" cy="138"/>
              </a:xfrm>
              <a:prstGeom prst="rect">
                <a:avLst/>
              </a:prstGeom>
              <a:solidFill>
                <a:srgbClr val="FF3F3F"/>
              </a:solidFill>
              <a:ln w="9525">
                <a:solidFill>
                  <a:srgbClr val="000000"/>
                </a:solidFill>
                <a:miter lim="800000"/>
                <a:headEnd/>
                <a:tailEnd/>
              </a:ln>
            </p:spPr>
            <p:txBody>
              <a:bodyPr wrap="none" anchor="ctr"/>
              <a:lstStyle/>
              <a:p>
                <a:endParaRPr lang="en-US"/>
              </a:p>
            </p:txBody>
          </p:sp>
          <p:sp>
            <p:nvSpPr>
              <p:cNvPr id="34838" name="Line 75"/>
              <p:cNvSpPr>
                <a:spLocks noChangeShapeType="1"/>
              </p:cNvSpPr>
              <p:nvPr/>
            </p:nvSpPr>
            <p:spPr bwMode="auto">
              <a:xfrm flipH="1">
                <a:off x="2873" y="1103"/>
                <a:ext cx="160" cy="26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9" name="Line 76"/>
              <p:cNvSpPr>
                <a:spLocks noChangeShapeType="1"/>
              </p:cNvSpPr>
              <p:nvPr/>
            </p:nvSpPr>
            <p:spPr bwMode="auto">
              <a:xfrm>
                <a:off x="3116" y="1096"/>
                <a:ext cx="132" cy="27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0" name="Line 77"/>
              <p:cNvSpPr>
                <a:spLocks noChangeShapeType="1"/>
              </p:cNvSpPr>
              <p:nvPr/>
            </p:nvSpPr>
            <p:spPr bwMode="auto">
              <a:xfrm flipH="1">
                <a:off x="2491" y="1513"/>
                <a:ext cx="347" cy="2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1" name="Line 78"/>
              <p:cNvSpPr>
                <a:spLocks noChangeShapeType="1"/>
              </p:cNvSpPr>
              <p:nvPr/>
            </p:nvSpPr>
            <p:spPr bwMode="auto">
              <a:xfrm>
                <a:off x="2894" y="1506"/>
                <a:ext cx="0" cy="2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2" name="Line 79"/>
              <p:cNvSpPr>
                <a:spLocks noChangeShapeType="1"/>
              </p:cNvSpPr>
              <p:nvPr/>
            </p:nvSpPr>
            <p:spPr bwMode="auto">
              <a:xfrm>
                <a:off x="3276" y="1520"/>
                <a:ext cx="0" cy="2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3" name="Line 80"/>
              <p:cNvSpPr>
                <a:spLocks noChangeShapeType="1"/>
              </p:cNvSpPr>
              <p:nvPr/>
            </p:nvSpPr>
            <p:spPr bwMode="auto">
              <a:xfrm>
                <a:off x="3331" y="1520"/>
                <a:ext cx="326" cy="2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827" name="Freeform 81"/>
            <p:cNvSpPr>
              <a:spLocks/>
            </p:cNvSpPr>
            <p:nvPr/>
          </p:nvSpPr>
          <p:spPr bwMode="auto">
            <a:xfrm>
              <a:off x="1679" y="1482"/>
              <a:ext cx="882" cy="592"/>
            </a:xfrm>
            <a:custGeom>
              <a:avLst/>
              <a:gdLst>
                <a:gd name="T0" fmla="*/ 882 w 882"/>
                <a:gd name="T1" fmla="*/ 322 h 592"/>
                <a:gd name="T2" fmla="*/ 590 w 882"/>
                <a:gd name="T3" fmla="*/ 551 h 592"/>
                <a:gd name="T4" fmla="*/ 188 w 882"/>
                <a:gd name="T5" fmla="*/ 79 h 592"/>
                <a:gd name="T6" fmla="*/ 0 w 882"/>
                <a:gd name="T7" fmla="*/ 79 h 592"/>
                <a:gd name="T8" fmla="*/ 0 60000 65536"/>
                <a:gd name="T9" fmla="*/ 0 60000 65536"/>
                <a:gd name="T10" fmla="*/ 0 60000 65536"/>
                <a:gd name="T11" fmla="*/ 0 60000 65536"/>
                <a:gd name="T12" fmla="*/ 0 w 882"/>
                <a:gd name="T13" fmla="*/ 0 h 592"/>
                <a:gd name="T14" fmla="*/ 882 w 882"/>
                <a:gd name="T15" fmla="*/ 592 h 592"/>
              </a:gdLst>
              <a:ahLst/>
              <a:cxnLst>
                <a:cxn ang="T8">
                  <a:pos x="T0" y="T1"/>
                </a:cxn>
                <a:cxn ang="T9">
                  <a:pos x="T2" y="T3"/>
                </a:cxn>
                <a:cxn ang="T10">
                  <a:pos x="T4" y="T5"/>
                </a:cxn>
                <a:cxn ang="T11">
                  <a:pos x="T6" y="T7"/>
                </a:cxn>
              </a:cxnLst>
              <a:rect l="T12" t="T13" r="T14" b="T15"/>
              <a:pathLst>
                <a:path w="882" h="592">
                  <a:moveTo>
                    <a:pt x="882" y="322"/>
                  </a:moveTo>
                  <a:cubicBezTo>
                    <a:pt x="794" y="457"/>
                    <a:pt x="706" y="592"/>
                    <a:pt x="590" y="551"/>
                  </a:cubicBezTo>
                  <a:cubicBezTo>
                    <a:pt x="474" y="510"/>
                    <a:pt x="286" y="158"/>
                    <a:pt x="188" y="79"/>
                  </a:cubicBezTo>
                  <a:cubicBezTo>
                    <a:pt x="90" y="0"/>
                    <a:pt x="45" y="39"/>
                    <a:pt x="0" y="79"/>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8" name="Freeform 82"/>
            <p:cNvSpPr>
              <a:spLocks/>
            </p:cNvSpPr>
            <p:nvPr/>
          </p:nvSpPr>
          <p:spPr bwMode="auto">
            <a:xfrm>
              <a:off x="1693" y="1705"/>
              <a:ext cx="1270" cy="497"/>
            </a:xfrm>
            <a:custGeom>
              <a:avLst/>
              <a:gdLst>
                <a:gd name="T0" fmla="*/ 1270 w 1270"/>
                <a:gd name="T1" fmla="*/ 99 h 497"/>
                <a:gd name="T2" fmla="*/ 1048 w 1270"/>
                <a:gd name="T3" fmla="*/ 405 h 497"/>
                <a:gd name="T4" fmla="*/ 458 w 1270"/>
                <a:gd name="T5" fmla="*/ 439 h 497"/>
                <a:gd name="T6" fmla="*/ 167 w 1270"/>
                <a:gd name="T7" fmla="*/ 58 h 497"/>
                <a:gd name="T8" fmla="*/ 0 w 1270"/>
                <a:gd name="T9" fmla="*/ 92 h 497"/>
                <a:gd name="T10" fmla="*/ 0 60000 65536"/>
                <a:gd name="T11" fmla="*/ 0 60000 65536"/>
                <a:gd name="T12" fmla="*/ 0 60000 65536"/>
                <a:gd name="T13" fmla="*/ 0 60000 65536"/>
                <a:gd name="T14" fmla="*/ 0 60000 65536"/>
                <a:gd name="T15" fmla="*/ 0 w 1270"/>
                <a:gd name="T16" fmla="*/ 0 h 497"/>
                <a:gd name="T17" fmla="*/ 1270 w 1270"/>
                <a:gd name="T18" fmla="*/ 497 h 497"/>
              </a:gdLst>
              <a:ahLst/>
              <a:cxnLst>
                <a:cxn ang="T10">
                  <a:pos x="T0" y="T1"/>
                </a:cxn>
                <a:cxn ang="T11">
                  <a:pos x="T2" y="T3"/>
                </a:cxn>
                <a:cxn ang="T12">
                  <a:pos x="T4" y="T5"/>
                </a:cxn>
                <a:cxn ang="T13">
                  <a:pos x="T6" y="T7"/>
                </a:cxn>
                <a:cxn ang="T14">
                  <a:pos x="T8" y="T9"/>
                </a:cxn>
              </a:cxnLst>
              <a:rect l="T15" t="T16" r="T17" b="T18"/>
              <a:pathLst>
                <a:path w="1270" h="497">
                  <a:moveTo>
                    <a:pt x="1270" y="99"/>
                  </a:moveTo>
                  <a:cubicBezTo>
                    <a:pt x="1226" y="223"/>
                    <a:pt x="1183" y="348"/>
                    <a:pt x="1048" y="405"/>
                  </a:cubicBezTo>
                  <a:cubicBezTo>
                    <a:pt x="913" y="462"/>
                    <a:pt x="605" y="497"/>
                    <a:pt x="458" y="439"/>
                  </a:cubicBezTo>
                  <a:cubicBezTo>
                    <a:pt x="311" y="381"/>
                    <a:pt x="243" y="116"/>
                    <a:pt x="167" y="58"/>
                  </a:cubicBezTo>
                  <a:cubicBezTo>
                    <a:pt x="91" y="0"/>
                    <a:pt x="45" y="46"/>
                    <a:pt x="0" y="92"/>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9" name="Freeform 83"/>
            <p:cNvSpPr>
              <a:spLocks/>
            </p:cNvSpPr>
            <p:nvPr/>
          </p:nvSpPr>
          <p:spPr bwMode="auto">
            <a:xfrm>
              <a:off x="1679" y="1797"/>
              <a:ext cx="1680" cy="558"/>
            </a:xfrm>
            <a:custGeom>
              <a:avLst/>
              <a:gdLst>
                <a:gd name="T0" fmla="*/ 1680 w 1680"/>
                <a:gd name="T1" fmla="*/ 0 h 558"/>
                <a:gd name="T2" fmla="*/ 1368 w 1680"/>
                <a:gd name="T3" fmla="*/ 424 h 558"/>
                <a:gd name="T4" fmla="*/ 521 w 1680"/>
                <a:gd name="T5" fmla="*/ 514 h 558"/>
                <a:gd name="T6" fmla="*/ 160 w 1680"/>
                <a:gd name="T7" fmla="*/ 160 h 558"/>
                <a:gd name="T8" fmla="*/ 0 w 1680"/>
                <a:gd name="T9" fmla="*/ 132 h 558"/>
                <a:gd name="T10" fmla="*/ 0 60000 65536"/>
                <a:gd name="T11" fmla="*/ 0 60000 65536"/>
                <a:gd name="T12" fmla="*/ 0 60000 65536"/>
                <a:gd name="T13" fmla="*/ 0 60000 65536"/>
                <a:gd name="T14" fmla="*/ 0 60000 65536"/>
                <a:gd name="T15" fmla="*/ 0 w 1680"/>
                <a:gd name="T16" fmla="*/ 0 h 558"/>
                <a:gd name="T17" fmla="*/ 1680 w 1680"/>
                <a:gd name="T18" fmla="*/ 558 h 558"/>
              </a:gdLst>
              <a:ahLst/>
              <a:cxnLst>
                <a:cxn ang="T10">
                  <a:pos x="T0" y="T1"/>
                </a:cxn>
                <a:cxn ang="T11">
                  <a:pos x="T2" y="T3"/>
                </a:cxn>
                <a:cxn ang="T12">
                  <a:pos x="T4" y="T5"/>
                </a:cxn>
                <a:cxn ang="T13">
                  <a:pos x="T6" y="T7"/>
                </a:cxn>
                <a:cxn ang="T14">
                  <a:pos x="T8" y="T9"/>
                </a:cxn>
              </a:cxnLst>
              <a:rect l="T15" t="T16" r="T17" b="T18"/>
              <a:pathLst>
                <a:path w="1680" h="558">
                  <a:moveTo>
                    <a:pt x="1680" y="0"/>
                  </a:moveTo>
                  <a:cubicBezTo>
                    <a:pt x="1620" y="169"/>
                    <a:pt x="1561" y="338"/>
                    <a:pt x="1368" y="424"/>
                  </a:cubicBezTo>
                  <a:cubicBezTo>
                    <a:pt x="1175" y="510"/>
                    <a:pt x="722" y="558"/>
                    <a:pt x="521" y="514"/>
                  </a:cubicBezTo>
                  <a:cubicBezTo>
                    <a:pt x="320" y="470"/>
                    <a:pt x="247" y="224"/>
                    <a:pt x="160" y="160"/>
                  </a:cubicBezTo>
                  <a:cubicBezTo>
                    <a:pt x="73" y="96"/>
                    <a:pt x="36" y="114"/>
                    <a:pt x="0" y="132"/>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30" name="Freeform 84"/>
            <p:cNvSpPr>
              <a:spLocks/>
            </p:cNvSpPr>
            <p:nvPr/>
          </p:nvSpPr>
          <p:spPr bwMode="auto">
            <a:xfrm>
              <a:off x="1672" y="1804"/>
              <a:ext cx="2082" cy="752"/>
            </a:xfrm>
            <a:custGeom>
              <a:avLst/>
              <a:gdLst>
                <a:gd name="T0" fmla="*/ 2082 w 2082"/>
                <a:gd name="T1" fmla="*/ 0 h 752"/>
                <a:gd name="T2" fmla="*/ 1506 w 2082"/>
                <a:gd name="T3" fmla="*/ 646 h 752"/>
                <a:gd name="T4" fmla="*/ 375 w 2082"/>
                <a:gd name="T5" fmla="*/ 639 h 752"/>
                <a:gd name="T6" fmla="*/ 139 w 2082"/>
                <a:gd name="T7" fmla="*/ 285 h 752"/>
                <a:gd name="T8" fmla="*/ 0 w 2082"/>
                <a:gd name="T9" fmla="*/ 320 h 752"/>
                <a:gd name="T10" fmla="*/ 0 60000 65536"/>
                <a:gd name="T11" fmla="*/ 0 60000 65536"/>
                <a:gd name="T12" fmla="*/ 0 60000 65536"/>
                <a:gd name="T13" fmla="*/ 0 60000 65536"/>
                <a:gd name="T14" fmla="*/ 0 60000 65536"/>
                <a:gd name="T15" fmla="*/ 0 w 2082"/>
                <a:gd name="T16" fmla="*/ 0 h 752"/>
                <a:gd name="T17" fmla="*/ 2082 w 2082"/>
                <a:gd name="T18" fmla="*/ 752 h 752"/>
              </a:gdLst>
              <a:ahLst/>
              <a:cxnLst>
                <a:cxn ang="T10">
                  <a:pos x="T0" y="T1"/>
                </a:cxn>
                <a:cxn ang="T11">
                  <a:pos x="T2" y="T3"/>
                </a:cxn>
                <a:cxn ang="T12">
                  <a:pos x="T4" y="T5"/>
                </a:cxn>
                <a:cxn ang="T13">
                  <a:pos x="T6" y="T7"/>
                </a:cxn>
                <a:cxn ang="T14">
                  <a:pos x="T8" y="T9"/>
                </a:cxn>
              </a:cxnLst>
              <a:rect l="T15" t="T16" r="T17" b="T18"/>
              <a:pathLst>
                <a:path w="2082" h="752">
                  <a:moveTo>
                    <a:pt x="2082" y="0"/>
                  </a:moveTo>
                  <a:cubicBezTo>
                    <a:pt x="1936" y="270"/>
                    <a:pt x="1790" y="540"/>
                    <a:pt x="1506" y="646"/>
                  </a:cubicBezTo>
                  <a:cubicBezTo>
                    <a:pt x="1222" y="752"/>
                    <a:pt x="603" y="699"/>
                    <a:pt x="375" y="639"/>
                  </a:cubicBezTo>
                  <a:cubicBezTo>
                    <a:pt x="147" y="579"/>
                    <a:pt x="202" y="338"/>
                    <a:pt x="139" y="285"/>
                  </a:cubicBezTo>
                  <a:cubicBezTo>
                    <a:pt x="76" y="232"/>
                    <a:pt x="38" y="276"/>
                    <a:pt x="0" y="32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4823" name="Rectangle 86"/>
          <p:cNvSpPr>
            <a:spLocks noChangeArrowheads="1"/>
          </p:cNvSpPr>
          <p:nvPr/>
        </p:nvSpPr>
        <p:spPr bwMode="auto">
          <a:xfrm>
            <a:off x="573088" y="1387475"/>
            <a:ext cx="8174037" cy="520065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34824" name="Picture 87" descr="sysadm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613" y="5316538"/>
            <a:ext cx="161925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8890" name="Text Box 90"/>
          <p:cNvSpPr txBox="1">
            <a:spLocks noChangeArrowheads="1"/>
          </p:cNvSpPr>
          <p:nvPr/>
        </p:nvSpPr>
        <p:spPr bwMode="auto">
          <a:xfrm>
            <a:off x="3352800" y="3352800"/>
            <a:ext cx="2209800" cy="349250"/>
          </a:xfrm>
          <a:prstGeom prst="rect">
            <a:avLst/>
          </a:prstGeom>
          <a:solidFill>
            <a:srgbClr val="FF0000"/>
          </a:solidFill>
          <a:ln w="9525">
            <a:solidFill>
              <a:srgbClr val="FF0000"/>
            </a:solidFill>
            <a:miter lim="800000"/>
            <a:headEnd/>
            <a:tailEnd/>
          </a:ln>
          <a:effectLst>
            <a:outerShdw dist="107763" dir="2700000" algn="ctr" rotWithShape="0">
              <a:schemeClr val="bg2">
                <a:alpha val="50000"/>
              </a:schemeClr>
            </a:outerShdw>
          </a:effectLst>
        </p:spPr>
        <p:txBody>
          <a:bodyPr>
            <a:spAutoFit/>
          </a:bodyPr>
          <a:lstStyle/>
          <a:p>
            <a:pPr marL="342900" indent="-342900" algn="ctr">
              <a:lnSpc>
                <a:spcPct val="90000"/>
              </a:lnSpc>
              <a:spcBef>
                <a:spcPct val="20000"/>
              </a:spcBef>
              <a:buClr>
                <a:srgbClr val="000000"/>
              </a:buClr>
              <a:defRPr/>
            </a:pPr>
            <a:r>
              <a:rPr lang="en-US" sz="1800" b="1">
                <a:solidFill>
                  <a:schemeClr val="bg1"/>
                </a:solidFill>
                <a:latin typeface="Arial" pitchFamily="34" charset="0"/>
                <a:ea typeface="+mn-ea"/>
              </a:rPr>
              <a:t>Indexes and views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88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9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533400" y="2600325"/>
            <a:ext cx="7815263" cy="2362200"/>
          </a:xfrm>
          <a:prstGeom prst="rect">
            <a:avLst/>
          </a:prstGeom>
          <a:solidFill>
            <a:srgbClr val="6363C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35843" name="Rectangle 3"/>
          <p:cNvSpPr>
            <a:spLocks noChangeArrowheads="1"/>
          </p:cNvSpPr>
          <p:nvPr/>
        </p:nvSpPr>
        <p:spPr bwMode="auto">
          <a:xfrm>
            <a:off x="533400" y="2933700"/>
            <a:ext cx="4343400" cy="99060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35844" name="Rectangle 4"/>
          <p:cNvSpPr>
            <a:spLocks noGrp="1" noChangeArrowheads="1"/>
          </p:cNvSpPr>
          <p:nvPr>
            <p:ph type="title" idx="4294967295"/>
          </p:nvPr>
        </p:nvSpPr>
        <p:spPr>
          <a:xfrm>
            <a:off x="838200" y="76200"/>
            <a:ext cx="8229600" cy="1143000"/>
          </a:xfrm>
        </p:spPr>
        <p:txBody>
          <a:bodyPr/>
          <a:lstStyle/>
          <a:p>
            <a:pPr eaLnBrk="1" hangingPunct="1"/>
            <a:r>
              <a:rPr lang="en-US" sz="4000">
                <a:solidFill>
                  <a:srgbClr val="7030A0"/>
                </a:solidFill>
                <a:latin typeface="Arial" charset="0"/>
              </a:rPr>
              <a:t>Technology Elements</a:t>
            </a:r>
          </a:p>
        </p:txBody>
      </p:sp>
      <p:sp>
        <p:nvSpPr>
          <p:cNvPr id="35845" name="Text Box 5"/>
          <p:cNvSpPr txBox="1">
            <a:spLocks noChangeArrowheads="1"/>
          </p:cNvSpPr>
          <p:nvPr/>
        </p:nvSpPr>
        <p:spPr bwMode="auto">
          <a:xfrm>
            <a:off x="1219200" y="3063875"/>
            <a:ext cx="24622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b="1">
                <a:latin typeface="Times" charset="0"/>
              </a:rPr>
              <a:t>PNUTS </a:t>
            </a:r>
          </a:p>
          <a:p>
            <a:pPr>
              <a:buFontTx/>
              <a:buChar char="•"/>
            </a:pPr>
            <a:r>
              <a:rPr lang="en-US" sz="1400">
                <a:latin typeface="Times" charset="0"/>
              </a:rPr>
              <a:t> Query planning and execution</a:t>
            </a:r>
          </a:p>
          <a:p>
            <a:pPr>
              <a:buFontTx/>
              <a:buChar char="•"/>
            </a:pPr>
            <a:r>
              <a:rPr lang="en-US" sz="1400">
                <a:latin typeface="Times" charset="0"/>
              </a:rPr>
              <a:t> Index maintenance</a:t>
            </a:r>
          </a:p>
        </p:txBody>
      </p:sp>
      <p:sp>
        <p:nvSpPr>
          <p:cNvPr id="35846" name="Text Box 6"/>
          <p:cNvSpPr txBox="1">
            <a:spLocks noChangeArrowheads="1"/>
          </p:cNvSpPr>
          <p:nvPr/>
        </p:nvSpPr>
        <p:spPr bwMode="auto">
          <a:xfrm>
            <a:off x="2743200" y="3981450"/>
            <a:ext cx="34972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b="1">
                <a:latin typeface="Times" charset="0"/>
              </a:rPr>
              <a:t>Distributed infrastructure for tabular data</a:t>
            </a:r>
            <a:r>
              <a:rPr lang="en-US" sz="1400">
                <a:latin typeface="Times" charset="0"/>
              </a:rPr>
              <a:t> </a:t>
            </a:r>
          </a:p>
          <a:p>
            <a:pPr>
              <a:buFontTx/>
              <a:buChar char="•"/>
            </a:pPr>
            <a:r>
              <a:rPr lang="en-US" sz="1400">
                <a:latin typeface="Times" charset="0"/>
              </a:rPr>
              <a:t> Data partitioning </a:t>
            </a:r>
          </a:p>
          <a:p>
            <a:pPr>
              <a:buFontTx/>
              <a:buChar char="•"/>
            </a:pPr>
            <a:r>
              <a:rPr lang="en-US" sz="1400">
                <a:latin typeface="Times" charset="0"/>
              </a:rPr>
              <a:t> Update consistency</a:t>
            </a:r>
          </a:p>
          <a:p>
            <a:pPr>
              <a:buFontTx/>
              <a:buChar char="•"/>
            </a:pPr>
            <a:r>
              <a:rPr lang="en-US" sz="1400">
                <a:latin typeface="Times" charset="0"/>
              </a:rPr>
              <a:t> Replication</a:t>
            </a:r>
          </a:p>
        </p:txBody>
      </p:sp>
      <p:sp>
        <p:nvSpPr>
          <p:cNvPr id="35847" name="Rectangle 7"/>
          <p:cNvSpPr>
            <a:spLocks noChangeArrowheads="1"/>
          </p:cNvSpPr>
          <p:nvPr/>
        </p:nvSpPr>
        <p:spPr bwMode="auto">
          <a:xfrm>
            <a:off x="533400" y="4962525"/>
            <a:ext cx="3913188" cy="6096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35848" name="Text Box 8"/>
          <p:cNvSpPr txBox="1">
            <a:spLocks noChangeArrowheads="1"/>
          </p:cNvSpPr>
          <p:nvPr/>
        </p:nvSpPr>
        <p:spPr bwMode="auto">
          <a:xfrm>
            <a:off x="1576388" y="5008563"/>
            <a:ext cx="1344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b="1">
                <a:solidFill>
                  <a:schemeClr val="bg1"/>
                </a:solidFill>
                <a:latin typeface="Times" charset="0"/>
              </a:rPr>
              <a:t>YDOT FS</a:t>
            </a:r>
            <a:r>
              <a:rPr lang="en-US" sz="1400">
                <a:solidFill>
                  <a:schemeClr val="bg1"/>
                </a:solidFill>
                <a:latin typeface="Times" charset="0"/>
              </a:rPr>
              <a:t> </a:t>
            </a:r>
          </a:p>
          <a:p>
            <a:pPr>
              <a:buFontTx/>
              <a:buChar char="•"/>
            </a:pPr>
            <a:r>
              <a:rPr lang="en-US" sz="1400">
                <a:solidFill>
                  <a:schemeClr val="bg1"/>
                </a:solidFill>
                <a:latin typeface="Times" charset="0"/>
              </a:rPr>
              <a:t> Ordered tables</a:t>
            </a:r>
          </a:p>
        </p:txBody>
      </p:sp>
      <p:sp>
        <p:nvSpPr>
          <p:cNvPr id="35849" name="Rectangle 9"/>
          <p:cNvSpPr>
            <a:spLocks noChangeArrowheads="1"/>
          </p:cNvSpPr>
          <p:nvPr/>
        </p:nvSpPr>
        <p:spPr bwMode="auto">
          <a:xfrm>
            <a:off x="588963" y="1828800"/>
            <a:ext cx="762000" cy="3810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35850" name="Rectangle 10"/>
          <p:cNvSpPr>
            <a:spLocks noChangeArrowheads="1"/>
          </p:cNvSpPr>
          <p:nvPr/>
        </p:nvSpPr>
        <p:spPr bwMode="auto">
          <a:xfrm>
            <a:off x="5541963" y="1828800"/>
            <a:ext cx="762000" cy="38100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35851" name="Rectangle 11"/>
          <p:cNvSpPr>
            <a:spLocks noChangeArrowheads="1"/>
          </p:cNvSpPr>
          <p:nvPr/>
        </p:nvSpPr>
        <p:spPr bwMode="auto">
          <a:xfrm>
            <a:off x="2570163" y="1828800"/>
            <a:ext cx="762000" cy="381000"/>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35852" name="Rectangle 12"/>
          <p:cNvSpPr>
            <a:spLocks noChangeArrowheads="1"/>
          </p:cNvSpPr>
          <p:nvPr/>
        </p:nvSpPr>
        <p:spPr bwMode="auto">
          <a:xfrm>
            <a:off x="3560763" y="1828800"/>
            <a:ext cx="762000" cy="381000"/>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35853" name="Rectangle 13"/>
          <p:cNvSpPr>
            <a:spLocks noChangeArrowheads="1"/>
          </p:cNvSpPr>
          <p:nvPr/>
        </p:nvSpPr>
        <p:spPr bwMode="auto">
          <a:xfrm>
            <a:off x="4551363" y="1828800"/>
            <a:ext cx="762000" cy="38100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35854" name="Rectangle 14"/>
          <p:cNvSpPr>
            <a:spLocks noChangeArrowheads="1"/>
          </p:cNvSpPr>
          <p:nvPr/>
        </p:nvSpPr>
        <p:spPr bwMode="auto">
          <a:xfrm>
            <a:off x="1579563" y="1828800"/>
            <a:ext cx="762000" cy="38100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35855" name="Rectangle 15"/>
          <p:cNvSpPr>
            <a:spLocks noChangeArrowheads="1"/>
          </p:cNvSpPr>
          <p:nvPr/>
        </p:nvSpPr>
        <p:spPr bwMode="auto">
          <a:xfrm>
            <a:off x="6532563" y="1828800"/>
            <a:ext cx="762000" cy="38100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35856" name="Rectangle 16"/>
          <p:cNvSpPr>
            <a:spLocks noChangeArrowheads="1"/>
          </p:cNvSpPr>
          <p:nvPr/>
        </p:nvSpPr>
        <p:spPr bwMode="auto">
          <a:xfrm>
            <a:off x="7523163" y="1828800"/>
            <a:ext cx="762000" cy="3810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35857" name="Text Box 17"/>
          <p:cNvSpPr txBox="1">
            <a:spLocks noChangeArrowheads="1"/>
          </p:cNvSpPr>
          <p:nvPr/>
        </p:nvSpPr>
        <p:spPr bwMode="auto">
          <a:xfrm>
            <a:off x="3867150" y="15240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Applications</a:t>
            </a:r>
          </a:p>
        </p:txBody>
      </p:sp>
      <p:sp>
        <p:nvSpPr>
          <p:cNvPr id="35858" name="Rectangle 18"/>
          <p:cNvSpPr>
            <a:spLocks noChangeArrowheads="1"/>
          </p:cNvSpPr>
          <p:nvPr/>
        </p:nvSpPr>
        <p:spPr bwMode="auto">
          <a:xfrm>
            <a:off x="533400" y="5568950"/>
            <a:ext cx="7815263" cy="609600"/>
          </a:xfrm>
          <a:prstGeom prst="rect">
            <a:avLst/>
          </a:prstGeom>
          <a:solidFill>
            <a:srgbClr val="6600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35859" name="Text Box 19"/>
          <p:cNvSpPr txBox="1">
            <a:spLocks noChangeArrowheads="1"/>
          </p:cNvSpPr>
          <p:nvPr/>
        </p:nvSpPr>
        <p:spPr bwMode="auto">
          <a:xfrm>
            <a:off x="3559175" y="5603875"/>
            <a:ext cx="16589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b="1">
                <a:solidFill>
                  <a:schemeClr val="bg1"/>
                </a:solidFill>
                <a:latin typeface="Times" charset="0"/>
              </a:rPr>
              <a:t>Tribble</a:t>
            </a:r>
          </a:p>
          <a:p>
            <a:pPr>
              <a:buFontTx/>
              <a:buChar char="•"/>
            </a:pPr>
            <a:r>
              <a:rPr lang="en-US" sz="1400">
                <a:solidFill>
                  <a:schemeClr val="bg1"/>
                </a:solidFill>
                <a:latin typeface="Times" charset="0"/>
              </a:rPr>
              <a:t> Pub/sub messaging</a:t>
            </a:r>
          </a:p>
        </p:txBody>
      </p:sp>
      <p:sp>
        <p:nvSpPr>
          <p:cNvPr id="35860" name="Rectangle 20"/>
          <p:cNvSpPr>
            <a:spLocks noChangeArrowheads="1"/>
          </p:cNvSpPr>
          <p:nvPr/>
        </p:nvSpPr>
        <p:spPr bwMode="auto">
          <a:xfrm>
            <a:off x="4443413" y="4960938"/>
            <a:ext cx="3902075" cy="609600"/>
          </a:xfrm>
          <a:prstGeom prst="rect">
            <a:avLst/>
          </a:prstGeom>
          <a:solidFill>
            <a:srgbClr val="F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35861" name="Text Box 21"/>
          <p:cNvSpPr txBox="1">
            <a:spLocks noChangeArrowheads="1"/>
          </p:cNvSpPr>
          <p:nvPr/>
        </p:nvSpPr>
        <p:spPr bwMode="auto">
          <a:xfrm>
            <a:off x="5665788" y="5008563"/>
            <a:ext cx="1127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b="1">
                <a:latin typeface="Times" charset="0"/>
              </a:rPr>
              <a:t>YDHT FS </a:t>
            </a:r>
          </a:p>
          <a:p>
            <a:pPr>
              <a:buFontTx/>
              <a:buChar char="•"/>
            </a:pPr>
            <a:r>
              <a:rPr lang="en-US" sz="1400">
                <a:latin typeface="Times" charset="0"/>
              </a:rPr>
              <a:t> Hash tables</a:t>
            </a:r>
          </a:p>
        </p:txBody>
      </p:sp>
      <p:sp>
        <p:nvSpPr>
          <p:cNvPr id="35862" name="Rectangle 22"/>
          <p:cNvSpPr>
            <a:spLocks noChangeArrowheads="1"/>
          </p:cNvSpPr>
          <p:nvPr/>
        </p:nvSpPr>
        <p:spPr bwMode="auto">
          <a:xfrm>
            <a:off x="6026150" y="5748338"/>
            <a:ext cx="2324100" cy="430212"/>
          </a:xfrm>
          <a:prstGeom prst="rect">
            <a:avLst/>
          </a:prstGeom>
          <a:solidFill>
            <a:srgbClr val="AC7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35863" name="Text Box 23"/>
          <p:cNvSpPr txBox="1">
            <a:spLocks noChangeArrowheads="1"/>
          </p:cNvSpPr>
          <p:nvPr/>
        </p:nvSpPr>
        <p:spPr bwMode="auto">
          <a:xfrm>
            <a:off x="6007100" y="5705475"/>
            <a:ext cx="172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b="1">
                <a:latin typeface="Times" charset="0"/>
              </a:rPr>
              <a:t>Zookeeper</a:t>
            </a:r>
          </a:p>
          <a:p>
            <a:pPr>
              <a:buFontTx/>
              <a:buChar char="•"/>
            </a:pPr>
            <a:r>
              <a:rPr lang="en-US" sz="1400">
                <a:latin typeface="Times" charset="0"/>
              </a:rPr>
              <a:t> Consistency service</a:t>
            </a:r>
          </a:p>
        </p:txBody>
      </p:sp>
      <p:sp>
        <p:nvSpPr>
          <p:cNvPr id="35864" name="Rectangle 24"/>
          <p:cNvSpPr>
            <a:spLocks noChangeArrowheads="1"/>
          </p:cNvSpPr>
          <p:nvPr/>
        </p:nvSpPr>
        <p:spPr bwMode="auto">
          <a:xfrm>
            <a:off x="8343900" y="2598738"/>
            <a:ext cx="373063" cy="35766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35865" name="Text Box 25"/>
          <p:cNvSpPr txBox="1">
            <a:spLocks noChangeArrowheads="1"/>
          </p:cNvSpPr>
          <p:nvPr/>
        </p:nvSpPr>
        <p:spPr bwMode="auto">
          <a:xfrm rot="-5400000">
            <a:off x="7666831" y="4323557"/>
            <a:ext cx="1706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b="1">
                <a:latin typeface="Times" charset="0"/>
              </a:rPr>
              <a:t>YCA: </a:t>
            </a:r>
            <a:r>
              <a:rPr lang="en-US" sz="1400">
                <a:latin typeface="Times" charset="0"/>
              </a:rPr>
              <a:t>Authorization</a:t>
            </a:r>
          </a:p>
        </p:txBody>
      </p:sp>
      <p:sp>
        <p:nvSpPr>
          <p:cNvPr id="35866" name="Rectangle 26"/>
          <p:cNvSpPr>
            <a:spLocks noChangeArrowheads="1"/>
          </p:cNvSpPr>
          <p:nvPr/>
        </p:nvSpPr>
        <p:spPr bwMode="auto">
          <a:xfrm>
            <a:off x="533400" y="2590800"/>
            <a:ext cx="4343400" cy="368300"/>
          </a:xfrm>
          <a:prstGeom prst="rect">
            <a:avLst/>
          </a:prstGeom>
          <a:solidFill>
            <a:srgbClr val="FFEA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35867" name="Text Box 27"/>
          <p:cNvSpPr txBox="1">
            <a:spLocks noChangeArrowheads="1"/>
          </p:cNvSpPr>
          <p:nvPr/>
        </p:nvSpPr>
        <p:spPr bwMode="auto">
          <a:xfrm>
            <a:off x="2003425" y="2636838"/>
            <a:ext cx="1131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b="1">
                <a:latin typeface="Times" charset="0"/>
              </a:rPr>
              <a:t>PNUTS API</a:t>
            </a:r>
            <a:endParaRPr lang="en-US" sz="1400">
              <a:latin typeface="Times" charset="0"/>
            </a:endParaRPr>
          </a:p>
        </p:txBody>
      </p:sp>
      <p:sp>
        <p:nvSpPr>
          <p:cNvPr id="35868" name="Rectangle 28"/>
          <p:cNvSpPr>
            <a:spLocks noChangeArrowheads="1"/>
          </p:cNvSpPr>
          <p:nvPr/>
        </p:nvSpPr>
        <p:spPr bwMode="auto">
          <a:xfrm>
            <a:off x="4876800" y="2592388"/>
            <a:ext cx="3463925" cy="368300"/>
          </a:xfrm>
          <a:prstGeom prst="rect">
            <a:avLst/>
          </a:prstGeom>
          <a:solidFill>
            <a:srgbClr val="9494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35869" name="Text Box 29"/>
          <p:cNvSpPr txBox="1">
            <a:spLocks noChangeArrowheads="1"/>
          </p:cNvSpPr>
          <p:nvPr/>
        </p:nvSpPr>
        <p:spPr bwMode="auto">
          <a:xfrm>
            <a:off x="6173788" y="2622550"/>
            <a:ext cx="1171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b="1">
                <a:latin typeface="Times" charset="0"/>
              </a:rPr>
              <a:t>Tabular API</a:t>
            </a:r>
            <a:endParaRPr lang="en-US" sz="1400">
              <a:latin typeface="Times" charset="0"/>
            </a:endParaRPr>
          </a:p>
        </p:txBody>
      </p:sp>
      <p:sp>
        <p:nvSpPr>
          <p:cNvPr id="35870" name="Line 30"/>
          <p:cNvSpPr>
            <a:spLocks noChangeShapeType="1"/>
          </p:cNvSpPr>
          <p:nvPr/>
        </p:nvSpPr>
        <p:spPr bwMode="auto">
          <a:xfrm>
            <a:off x="533400" y="2600325"/>
            <a:ext cx="8158163" cy="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5871" name="Slide Number Placeholder 31"/>
          <p:cNvSpPr txBox="1">
            <a:spLocks noGrp="1"/>
          </p:cNvSpPr>
          <p:nvPr/>
        </p:nvSpPr>
        <p:spPr bwMode="auto">
          <a:xfrm>
            <a:off x="70866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4B095E07-699F-3A48-8CC6-073AE707706A}" type="slidenum">
              <a:rPr lang="en-US" sz="1200">
                <a:solidFill>
                  <a:schemeClr val="bg1"/>
                </a:solidFill>
                <a:latin typeface="Times" charset="0"/>
              </a:rPr>
              <a:pPr algn="r"/>
              <a:t>33</a:t>
            </a:fld>
            <a:endParaRPr lang="en-US" sz="1200">
              <a:solidFill>
                <a:schemeClr val="bg1"/>
              </a:solidFill>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2"/>
          <p:cNvSpPr>
            <a:spLocks noGrp="1"/>
          </p:cNvSpPr>
          <p:nvPr>
            <p:ph type="title" idx="4294967295"/>
          </p:nvPr>
        </p:nvSpPr>
        <p:spPr>
          <a:xfrm>
            <a:off x="838200" y="76200"/>
            <a:ext cx="8229600" cy="1143000"/>
          </a:xfrm>
        </p:spPr>
        <p:txBody>
          <a:bodyPr/>
          <a:lstStyle/>
          <a:p>
            <a:pPr eaLnBrk="1" hangingPunct="1"/>
            <a:r>
              <a:rPr lang="en-US" sz="4000">
                <a:solidFill>
                  <a:srgbClr val="7030A0"/>
                </a:solidFill>
                <a:latin typeface="Arial" charset="0"/>
              </a:rPr>
              <a:t>PNUTS: Key Components</a:t>
            </a:r>
          </a:p>
        </p:txBody>
      </p:sp>
      <p:graphicFrame>
        <p:nvGraphicFramePr>
          <p:cNvPr id="1026" name="Object 2"/>
          <p:cNvGraphicFramePr>
            <a:graphicFrameLocks noChangeAspect="1"/>
          </p:cNvGraphicFramePr>
          <p:nvPr/>
        </p:nvGraphicFramePr>
        <p:xfrm>
          <a:off x="1084263" y="1528763"/>
          <a:ext cx="7540625" cy="5038725"/>
        </p:xfrm>
        <a:graphic>
          <a:graphicData uri="http://schemas.openxmlformats.org/presentationml/2006/ole">
            <mc:AlternateContent xmlns:mc="http://schemas.openxmlformats.org/markup-compatibility/2006">
              <mc:Choice xmlns:v="urn:schemas-microsoft-com:vml" Requires="v">
                <p:oleObj spid="_x0000_s1032" name="Visio" r:id="rId3" imgW="6124642" imgH="4092447" progId="Visio.Drawing.11">
                  <p:embed/>
                </p:oleObj>
              </mc:Choice>
              <mc:Fallback>
                <p:oleObj name="Visio" r:id="rId3" imgW="6124642" imgH="4092447"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263" y="1528763"/>
                        <a:ext cx="7540625" cy="503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 name="Rectangular Callout 4"/>
          <p:cNvSpPr>
            <a:spLocks noChangeArrowheads="1"/>
          </p:cNvSpPr>
          <p:nvPr/>
        </p:nvSpPr>
        <p:spPr bwMode="auto">
          <a:xfrm>
            <a:off x="6357938" y="1490663"/>
            <a:ext cx="2363787" cy="914400"/>
          </a:xfrm>
          <a:prstGeom prst="wedgeRectCallout">
            <a:avLst>
              <a:gd name="adj1" fmla="val -37472"/>
              <a:gd name="adj2" fmla="val 83500"/>
            </a:avLst>
          </a:prstGeom>
          <a:solidFill>
            <a:srgbClr val="FCFEA8"/>
          </a:solidFill>
          <a:ln w="9525">
            <a:solidFill>
              <a:srgbClr val="000000"/>
            </a:solidFill>
            <a:round/>
            <a:headEnd/>
            <a:tailEnd/>
          </a:ln>
          <a:effectLst>
            <a:outerShdw blurRad="63500" dist="38100" dir="2700000" algn="tl" rotWithShape="0">
              <a:srgbClr val="000000">
                <a:alpha val="39998"/>
              </a:srgbClr>
            </a:outerShdw>
          </a:effectLst>
        </p:spPr>
        <p:txBody>
          <a:bodyPr/>
          <a:lstStyle/>
          <a:p>
            <a:pPr marL="168275" indent="-168275" eaLnBrk="0" hangingPunct="0">
              <a:buFont typeface="Arial" charset="0"/>
              <a:buChar char="•"/>
              <a:defRPr/>
            </a:pPr>
            <a:r>
              <a:rPr lang="en-US" sz="1400">
                <a:ea typeface="ＭＳ Ｐゴシック" charset="-128"/>
              </a:rPr>
              <a:t>Maintains map from database.table.key-to-tablet-to-SU</a:t>
            </a:r>
          </a:p>
          <a:p>
            <a:pPr marL="168275" indent="-168275" eaLnBrk="0" hangingPunct="0">
              <a:buFont typeface="Arial" charset="0"/>
              <a:buChar char="•"/>
              <a:defRPr/>
            </a:pPr>
            <a:r>
              <a:rPr lang="en-US" sz="1400">
                <a:ea typeface="ＭＳ Ｐゴシック" charset="-128"/>
              </a:rPr>
              <a:t>Provides load balancing</a:t>
            </a:r>
          </a:p>
        </p:txBody>
      </p:sp>
      <p:sp>
        <p:nvSpPr>
          <p:cNvPr id="6" name="Rectangular Callout 5"/>
          <p:cNvSpPr>
            <a:spLocks noChangeArrowheads="1"/>
          </p:cNvSpPr>
          <p:nvPr/>
        </p:nvSpPr>
        <p:spPr bwMode="auto">
          <a:xfrm>
            <a:off x="141288" y="1600200"/>
            <a:ext cx="2716212" cy="917575"/>
          </a:xfrm>
          <a:prstGeom prst="wedgeRectCallout">
            <a:avLst>
              <a:gd name="adj1" fmla="val 34630"/>
              <a:gd name="adj2" fmla="val 66611"/>
            </a:avLst>
          </a:prstGeom>
          <a:solidFill>
            <a:srgbClr val="FCFEA8"/>
          </a:solidFill>
          <a:ln w="9525">
            <a:solidFill>
              <a:srgbClr val="000000"/>
            </a:solidFill>
            <a:round/>
            <a:headEnd/>
            <a:tailEnd/>
          </a:ln>
          <a:effectLst>
            <a:outerShdw blurRad="63500" dist="38100" dir="2700000" algn="tl" rotWithShape="0">
              <a:srgbClr val="000000">
                <a:alpha val="39998"/>
              </a:srgbClr>
            </a:outerShdw>
          </a:effectLst>
        </p:spPr>
        <p:txBody>
          <a:bodyPr/>
          <a:lstStyle/>
          <a:p>
            <a:pPr marL="169863" lvl="1" indent="-169863" eaLnBrk="0" hangingPunct="0">
              <a:buFont typeface="Arial" charset="0"/>
              <a:buChar char="•"/>
              <a:defRPr/>
            </a:pPr>
            <a:r>
              <a:rPr lang="en-US" sz="1400" dirty="0">
                <a:ea typeface="ＭＳ Ｐゴシック" charset="-128"/>
              </a:rPr>
              <a:t>Caches the maps from the TC</a:t>
            </a:r>
          </a:p>
          <a:p>
            <a:pPr marL="169863" lvl="1" indent="-169863" eaLnBrk="0" hangingPunct="0">
              <a:buFont typeface="Arial" charset="0"/>
              <a:buChar char="•"/>
              <a:defRPr/>
            </a:pPr>
            <a:r>
              <a:rPr lang="en-US" sz="1400" dirty="0">
                <a:ea typeface="ＭＳ Ｐゴシック" charset="-128"/>
              </a:rPr>
              <a:t>Routes client requests to correct SU</a:t>
            </a:r>
          </a:p>
        </p:txBody>
      </p:sp>
      <p:sp>
        <p:nvSpPr>
          <p:cNvPr id="7" name="Rectangular Callout 6"/>
          <p:cNvSpPr>
            <a:spLocks noChangeArrowheads="1"/>
          </p:cNvSpPr>
          <p:nvPr/>
        </p:nvSpPr>
        <p:spPr bwMode="auto">
          <a:xfrm>
            <a:off x="133350" y="5753100"/>
            <a:ext cx="2265363" cy="722313"/>
          </a:xfrm>
          <a:prstGeom prst="wedgeRectCallout">
            <a:avLst>
              <a:gd name="adj1" fmla="val 61069"/>
              <a:gd name="adj2" fmla="val -29157"/>
            </a:avLst>
          </a:prstGeom>
          <a:solidFill>
            <a:srgbClr val="FCFEA8"/>
          </a:solidFill>
          <a:ln w="9525">
            <a:solidFill>
              <a:srgbClr val="000000"/>
            </a:solidFill>
            <a:round/>
            <a:headEnd/>
            <a:tailEnd/>
          </a:ln>
          <a:effectLst>
            <a:outerShdw blurRad="63500" dist="38100" dir="2700000" algn="tl" rotWithShape="0">
              <a:srgbClr val="000000">
                <a:alpha val="39998"/>
              </a:srgbClr>
            </a:outerShdw>
          </a:effectLst>
        </p:spPr>
        <p:txBody>
          <a:bodyPr/>
          <a:lstStyle/>
          <a:p>
            <a:pPr marL="169863" lvl="1" indent="-169863" eaLnBrk="0" hangingPunct="0">
              <a:buFont typeface="Arial" charset="0"/>
              <a:buChar char="•"/>
              <a:defRPr/>
            </a:pPr>
            <a:r>
              <a:rPr lang="en-US" sz="1400" dirty="0">
                <a:ea typeface="ＭＳ Ｐゴシック" charset="-128"/>
              </a:rPr>
              <a:t>Stores records</a:t>
            </a:r>
          </a:p>
          <a:p>
            <a:pPr marL="169863" lvl="1" indent="-169863" eaLnBrk="0" hangingPunct="0">
              <a:buFont typeface="Arial" charset="0"/>
              <a:buChar char="•"/>
              <a:defRPr/>
            </a:pPr>
            <a:r>
              <a:rPr lang="en-US" sz="1400" dirty="0">
                <a:ea typeface="ＭＳ Ｐゴシック" charset="-128"/>
              </a:rPr>
              <a:t>Services get/set/delete requests</a:t>
            </a:r>
          </a:p>
        </p:txBody>
      </p:sp>
      <p:sp>
        <p:nvSpPr>
          <p:cNvPr id="1031" name="Slide Number Placeholder 7"/>
          <p:cNvSpPr txBox="1">
            <a:spLocks noGrp="1"/>
          </p:cNvSpPr>
          <p:nvPr/>
        </p:nvSpPr>
        <p:spPr bwMode="auto">
          <a:xfrm>
            <a:off x="6553200" y="6453188"/>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056ECB17-4E4C-B945-BE3D-AF15688F5F84}" type="slidenum">
              <a:rPr lang="en-US" sz="1200">
                <a:latin typeface="Times" charset="0"/>
              </a:rPr>
              <a:pPr algn="r"/>
              <a:t>34</a:t>
            </a:fld>
            <a:endParaRPr lang="en-US" sz="1200">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ChangeArrowheads="1"/>
          </p:cNvSpPr>
          <p:nvPr/>
        </p:nvSpPr>
        <p:spPr bwMode="auto">
          <a:xfrm>
            <a:off x="4800600" y="3276600"/>
            <a:ext cx="381000" cy="381000"/>
          </a:xfrm>
          <a:prstGeom prst="rect">
            <a:avLst/>
          </a:prstGeom>
          <a:solidFill>
            <a:srgbClr val="FF66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867" name="Rectangle 7"/>
          <p:cNvSpPr>
            <a:spLocks noChangeArrowheads="1"/>
          </p:cNvSpPr>
          <p:nvPr/>
        </p:nvSpPr>
        <p:spPr bwMode="auto">
          <a:xfrm>
            <a:off x="4724400" y="3200400"/>
            <a:ext cx="381000" cy="381000"/>
          </a:xfrm>
          <a:prstGeom prst="rect">
            <a:avLst/>
          </a:prstGeom>
          <a:solidFill>
            <a:srgbClr val="FF66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868" name="Rectangle 8"/>
          <p:cNvSpPr>
            <a:spLocks noChangeArrowheads="1"/>
          </p:cNvSpPr>
          <p:nvPr/>
        </p:nvSpPr>
        <p:spPr bwMode="auto">
          <a:xfrm>
            <a:off x="381000" y="5013325"/>
            <a:ext cx="381000" cy="381000"/>
          </a:xfrm>
          <a:prstGeom prst="rect">
            <a:avLst/>
          </a:prstGeom>
          <a:solidFill>
            <a:srgbClr val="CC00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869" name="Rectangle 9"/>
          <p:cNvSpPr>
            <a:spLocks noChangeArrowheads="1"/>
          </p:cNvSpPr>
          <p:nvPr/>
        </p:nvSpPr>
        <p:spPr bwMode="auto">
          <a:xfrm>
            <a:off x="914400" y="5013325"/>
            <a:ext cx="381000" cy="381000"/>
          </a:xfrm>
          <a:prstGeom prst="rect">
            <a:avLst/>
          </a:prstGeom>
          <a:solidFill>
            <a:srgbClr val="CC00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870" name="Rectangle 10"/>
          <p:cNvSpPr>
            <a:spLocks noChangeArrowheads="1"/>
          </p:cNvSpPr>
          <p:nvPr/>
        </p:nvSpPr>
        <p:spPr bwMode="auto">
          <a:xfrm>
            <a:off x="1447800" y="5013325"/>
            <a:ext cx="381000" cy="381000"/>
          </a:xfrm>
          <a:prstGeom prst="rect">
            <a:avLst/>
          </a:prstGeom>
          <a:solidFill>
            <a:srgbClr val="CC00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871" name="Rectangle 11"/>
          <p:cNvSpPr>
            <a:spLocks noChangeArrowheads="1"/>
          </p:cNvSpPr>
          <p:nvPr/>
        </p:nvSpPr>
        <p:spPr bwMode="auto">
          <a:xfrm>
            <a:off x="1981200" y="5013325"/>
            <a:ext cx="381000" cy="381000"/>
          </a:xfrm>
          <a:prstGeom prst="rect">
            <a:avLst/>
          </a:prstGeom>
          <a:solidFill>
            <a:srgbClr val="CC00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872" name="Rectangle 12"/>
          <p:cNvSpPr>
            <a:spLocks noChangeArrowheads="1"/>
          </p:cNvSpPr>
          <p:nvPr/>
        </p:nvSpPr>
        <p:spPr bwMode="auto">
          <a:xfrm>
            <a:off x="2514600" y="5013325"/>
            <a:ext cx="381000" cy="381000"/>
          </a:xfrm>
          <a:prstGeom prst="rect">
            <a:avLst/>
          </a:prstGeom>
          <a:solidFill>
            <a:srgbClr val="CC00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873" name="Rectangle 13"/>
          <p:cNvSpPr>
            <a:spLocks noChangeArrowheads="1"/>
          </p:cNvSpPr>
          <p:nvPr/>
        </p:nvSpPr>
        <p:spPr bwMode="auto">
          <a:xfrm>
            <a:off x="3048000" y="5013325"/>
            <a:ext cx="381000" cy="381000"/>
          </a:xfrm>
          <a:prstGeom prst="rect">
            <a:avLst/>
          </a:prstGeom>
          <a:solidFill>
            <a:srgbClr val="CC00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874" name="Rectangle 14"/>
          <p:cNvSpPr>
            <a:spLocks noChangeArrowheads="1"/>
          </p:cNvSpPr>
          <p:nvPr/>
        </p:nvSpPr>
        <p:spPr bwMode="auto">
          <a:xfrm>
            <a:off x="3581400" y="5013325"/>
            <a:ext cx="381000" cy="381000"/>
          </a:xfrm>
          <a:prstGeom prst="rect">
            <a:avLst/>
          </a:prstGeom>
          <a:solidFill>
            <a:srgbClr val="CC00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875" name="Rectangle 15"/>
          <p:cNvSpPr>
            <a:spLocks noChangeArrowheads="1"/>
          </p:cNvSpPr>
          <p:nvPr/>
        </p:nvSpPr>
        <p:spPr bwMode="auto">
          <a:xfrm>
            <a:off x="4114800" y="5013325"/>
            <a:ext cx="381000" cy="381000"/>
          </a:xfrm>
          <a:prstGeom prst="rect">
            <a:avLst/>
          </a:prstGeom>
          <a:solidFill>
            <a:srgbClr val="CC00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876" name="Rectangle 16"/>
          <p:cNvSpPr>
            <a:spLocks noChangeArrowheads="1"/>
          </p:cNvSpPr>
          <p:nvPr/>
        </p:nvSpPr>
        <p:spPr bwMode="auto">
          <a:xfrm>
            <a:off x="2286000" y="3260725"/>
            <a:ext cx="381000" cy="381000"/>
          </a:xfrm>
          <a:prstGeom prst="rect">
            <a:avLst/>
          </a:prstGeom>
          <a:solidFill>
            <a:schemeClr val="accent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877" name="Rectangle 17"/>
          <p:cNvSpPr>
            <a:spLocks noChangeArrowheads="1"/>
          </p:cNvSpPr>
          <p:nvPr/>
        </p:nvSpPr>
        <p:spPr bwMode="auto">
          <a:xfrm>
            <a:off x="2819400" y="3260725"/>
            <a:ext cx="381000" cy="381000"/>
          </a:xfrm>
          <a:prstGeom prst="rect">
            <a:avLst/>
          </a:prstGeom>
          <a:solidFill>
            <a:schemeClr val="accent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878" name="Text Box 18"/>
          <p:cNvSpPr txBox="1">
            <a:spLocks noChangeArrowheads="1"/>
          </p:cNvSpPr>
          <p:nvPr/>
        </p:nvSpPr>
        <p:spPr bwMode="auto">
          <a:xfrm>
            <a:off x="4516438" y="4905375"/>
            <a:ext cx="8064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a:latin typeface="Times" charset="0"/>
              </a:rPr>
              <a:t>Storage</a:t>
            </a:r>
          </a:p>
          <a:p>
            <a:pPr algn="ctr"/>
            <a:r>
              <a:rPr lang="en-US">
                <a:latin typeface="Times" charset="0"/>
              </a:rPr>
              <a:t>units</a:t>
            </a:r>
          </a:p>
        </p:txBody>
      </p:sp>
      <p:sp>
        <p:nvSpPr>
          <p:cNvPr id="36879" name="Text Box 19"/>
          <p:cNvSpPr txBox="1">
            <a:spLocks noChangeArrowheads="1"/>
          </p:cNvSpPr>
          <p:nvPr/>
        </p:nvSpPr>
        <p:spPr bwMode="auto">
          <a:xfrm>
            <a:off x="3276600" y="3352800"/>
            <a:ext cx="817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Routers</a:t>
            </a:r>
          </a:p>
        </p:txBody>
      </p:sp>
      <p:sp>
        <p:nvSpPr>
          <p:cNvPr id="36880" name="Text Box 23"/>
          <p:cNvSpPr txBox="1">
            <a:spLocks noChangeArrowheads="1"/>
          </p:cNvSpPr>
          <p:nvPr/>
        </p:nvSpPr>
        <p:spPr bwMode="auto">
          <a:xfrm>
            <a:off x="0" y="3962400"/>
            <a:ext cx="1593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Tablet Controller</a:t>
            </a:r>
          </a:p>
        </p:txBody>
      </p:sp>
      <p:sp>
        <p:nvSpPr>
          <p:cNvPr id="36881" name="Line 27"/>
          <p:cNvSpPr>
            <a:spLocks noChangeShapeType="1"/>
          </p:cNvSpPr>
          <p:nvPr/>
        </p:nvSpPr>
        <p:spPr bwMode="auto">
          <a:xfrm>
            <a:off x="228600" y="3032125"/>
            <a:ext cx="4953000" cy="15875"/>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6882" name="Text Box 28"/>
          <p:cNvSpPr txBox="1">
            <a:spLocks noChangeArrowheads="1"/>
          </p:cNvSpPr>
          <p:nvPr/>
        </p:nvSpPr>
        <p:spPr bwMode="auto">
          <a:xfrm>
            <a:off x="3657600" y="3032125"/>
            <a:ext cx="7604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REST API</a:t>
            </a:r>
          </a:p>
        </p:txBody>
      </p:sp>
      <p:sp>
        <p:nvSpPr>
          <p:cNvPr id="36883" name="Rectangle 29"/>
          <p:cNvSpPr>
            <a:spLocks noChangeArrowheads="1"/>
          </p:cNvSpPr>
          <p:nvPr/>
        </p:nvSpPr>
        <p:spPr bwMode="auto">
          <a:xfrm>
            <a:off x="990600" y="2193925"/>
            <a:ext cx="152400" cy="152400"/>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884" name="Rectangle 30"/>
          <p:cNvSpPr>
            <a:spLocks noChangeArrowheads="1"/>
          </p:cNvSpPr>
          <p:nvPr/>
        </p:nvSpPr>
        <p:spPr bwMode="auto">
          <a:xfrm>
            <a:off x="1219200" y="2193925"/>
            <a:ext cx="152400" cy="152400"/>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885" name="Rectangle 31"/>
          <p:cNvSpPr>
            <a:spLocks noChangeArrowheads="1"/>
          </p:cNvSpPr>
          <p:nvPr/>
        </p:nvSpPr>
        <p:spPr bwMode="auto">
          <a:xfrm>
            <a:off x="1447800" y="2193925"/>
            <a:ext cx="152400" cy="152400"/>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886" name="Rectangle 32"/>
          <p:cNvSpPr>
            <a:spLocks noChangeArrowheads="1"/>
          </p:cNvSpPr>
          <p:nvPr/>
        </p:nvSpPr>
        <p:spPr bwMode="auto">
          <a:xfrm>
            <a:off x="1676400" y="2193925"/>
            <a:ext cx="152400" cy="152400"/>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887" name="Rectangle 33"/>
          <p:cNvSpPr>
            <a:spLocks noChangeArrowheads="1"/>
          </p:cNvSpPr>
          <p:nvPr/>
        </p:nvSpPr>
        <p:spPr bwMode="auto">
          <a:xfrm>
            <a:off x="1905000" y="2193925"/>
            <a:ext cx="152400" cy="152400"/>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888" name="Rectangle 34"/>
          <p:cNvSpPr>
            <a:spLocks noChangeArrowheads="1"/>
          </p:cNvSpPr>
          <p:nvPr/>
        </p:nvSpPr>
        <p:spPr bwMode="auto">
          <a:xfrm>
            <a:off x="2133600" y="2193925"/>
            <a:ext cx="152400" cy="152400"/>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889" name="Rectangle 35"/>
          <p:cNvSpPr>
            <a:spLocks noChangeArrowheads="1"/>
          </p:cNvSpPr>
          <p:nvPr/>
        </p:nvSpPr>
        <p:spPr bwMode="auto">
          <a:xfrm>
            <a:off x="2362200" y="2193925"/>
            <a:ext cx="152400" cy="152400"/>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890" name="Rectangle 36"/>
          <p:cNvSpPr>
            <a:spLocks noChangeArrowheads="1"/>
          </p:cNvSpPr>
          <p:nvPr/>
        </p:nvSpPr>
        <p:spPr bwMode="auto">
          <a:xfrm>
            <a:off x="2590800" y="2193925"/>
            <a:ext cx="152400" cy="152400"/>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891" name="Rectangle 37"/>
          <p:cNvSpPr>
            <a:spLocks noChangeArrowheads="1"/>
          </p:cNvSpPr>
          <p:nvPr/>
        </p:nvSpPr>
        <p:spPr bwMode="auto">
          <a:xfrm>
            <a:off x="2819400" y="2193925"/>
            <a:ext cx="152400" cy="152400"/>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892" name="Rectangle 38"/>
          <p:cNvSpPr>
            <a:spLocks noChangeArrowheads="1"/>
          </p:cNvSpPr>
          <p:nvPr/>
        </p:nvSpPr>
        <p:spPr bwMode="auto">
          <a:xfrm>
            <a:off x="3048000" y="2193925"/>
            <a:ext cx="152400" cy="152400"/>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893" name="Rectangle 39"/>
          <p:cNvSpPr>
            <a:spLocks noChangeArrowheads="1"/>
          </p:cNvSpPr>
          <p:nvPr/>
        </p:nvSpPr>
        <p:spPr bwMode="auto">
          <a:xfrm>
            <a:off x="3276600" y="2193925"/>
            <a:ext cx="152400" cy="152400"/>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894" name="Rectangle 40"/>
          <p:cNvSpPr>
            <a:spLocks noChangeArrowheads="1"/>
          </p:cNvSpPr>
          <p:nvPr/>
        </p:nvSpPr>
        <p:spPr bwMode="auto">
          <a:xfrm>
            <a:off x="3505200" y="2193925"/>
            <a:ext cx="152400" cy="152400"/>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895" name="Rectangle 41"/>
          <p:cNvSpPr>
            <a:spLocks noChangeArrowheads="1"/>
          </p:cNvSpPr>
          <p:nvPr/>
        </p:nvSpPr>
        <p:spPr bwMode="auto">
          <a:xfrm>
            <a:off x="3733800" y="2193925"/>
            <a:ext cx="152400" cy="152400"/>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896" name="Rectangle 42"/>
          <p:cNvSpPr>
            <a:spLocks noChangeArrowheads="1"/>
          </p:cNvSpPr>
          <p:nvPr/>
        </p:nvSpPr>
        <p:spPr bwMode="auto">
          <a:xfrm>
            <a:off x="3962400" y="2193925"/>
            <a:ext cx="152400" cy="152400"/>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897" name="Rectangle 43"/>
          <p:cNvSpPr>
            <a:spLocks noChangeArrowheads="1"/>
          </p:cNvSpPr>
          <p:nvPr/>
        </p:nvSpPr>
        <p:spPr bwMode="auto">
          <a:xfrm>
            <a:off x="4191000" y="2193925"/>
            <a:ext cx="152400" cy="152400"/>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898" name="Rectangle 44"/>
          <p:cNvSpPr>
            <a:spLocks noChangeArrowheads="1"/>
          </p:cNvSpPr>
          <p:nvPr/>
        </p:nvSpPr>
        <p:spPr bwMode="auto">
          <a:xfrm>
            <a:off x="4419600" y="2193925"/>
            <a:ext cx="152400" cy="152400"/>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899" name="Text Box 45"/>
          <p:cNvSpPr txBox="1">
            <a:spLocks noChangeArrowheads="1"/>
          </p:cNvSpPr>
          <p:nvPr/>
        </p:nvSpPr>
        <p:spPr bwMode="auto">
          <a:xfrm>
            <a:off x="152400" y="20574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Clients</a:t>
            </a:r>
          </a:p>
        </p:txBody>
      </p:sp>
      <p:sp>
        <p:nvSpPr>
          <p:cNvPr id="36900" name="Line 46"/>
          <p:cNvSpPr>
            <a:spLocks noChangeShapeType="1"/>
          </p:cNvSpPr>
          <p:nvPr/>
        </p:nvSpPr>
        <p:spPr bwMode="auto">
          <a:xfrm>
            <a:off x="5486400" y="1600200"/>
            <a:ext cx="0" cy="4648200"/>
          </a:xfrm>
          <a:prstGeom prst="line">
            <a:avLst/>
          </a:prstGeom>
          <a:noFill/>
          <a:ln w="57150">
            <a:solidFill>
              <a:srgbClr val="66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1" name="Text Box 47"/>
          <p:cNvSpPr txBox="1">
            <a:spLocks noChangeArrowheads="1"/>
          </p:cNvSpPr>
          <p:nvPr/>
        </p:nvSpPr>
        <p:spPr bwMode="auto">
          <a:xfrm>
            <a:off x="1676400" y="1355725"/>
            <a:ext cx="1487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2000" i="1">
                <a:latin typeface="Times" charset="0"/>
              </a:rPr>
              <a:t>Local region</a:t>
            </a:r>
          </a:p>
        </p:txBody>
      </p:sp>
      <p:sp>
        <p:nvSpPr>
          <p:cNvPr id="36902" name="Text Box 48"/>
          <p:cNvSpPr txBox="1">
            <a:spLocks noChangeArrowheads="1"/>
          </p:cNvSpPr>
          <p:nvPr/>
        </p:nvSpPr>
        <p:spPr bwMode="auto">
          <a:xfrm>
            <a:off x="6400800" y="1354138"/>
            <a:ext cx="1689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2000" i="1">
                <a:latin typeface="Times" charset="0"/>
              </a:rPr>
              <a:t>Remote</a:t>
            </a:r>
            <a:r>
              <a:rPr lang="en-US" sz="1800" i="1">
                <a:latin typeface="Times" charset="0"/>
              </a:rPr>
              <a:t> regions</a:t>
            </a:r>
          </a:p>
        </p:txBody>
      </p:sp>
      <p:sp>
        <p:nvSpPr>
          <p:cNvPr id="36903" name="Line 49"/>
          <p:cNvSpPr>
            <a:spLocks noChangeShapeType="1"/>
          </p:cNvSpPr>
          <p:nvPr/>
        </p:nvSpPr>
        <p:spPr bwMode="auto">
          <a:xfrm>
            <a:off x="5562600" y="4021138"/>
            <a:ext cx="3276600" cy="0"/>
          </a:xfrm>
          <a:prstGeom prst="line">
            <a:avLst/>
          </a:prstGeom>
          <a:noFill/>
          <a:ln w="38100">
            <a:solidFill>
              <a:srgbClr val="66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4" name="Rectangle 50"/>
          <p:cNvSpPr>
            <a:spLocks noChangeArrowheads="1"/>
          </p:cNvSpPr>
          <p:nvPr/>
        </p:nvSpPr>
        <p:spPr bwMode="auto">
          <a:xfrm>
            <a:off x="4648200" y="3124200"/>
            <a:ext cx="381000" cy="381000"/>
          </a:xfrm>
          <a:prstGeom prst="rect">
            <a:avLst/>
          </a:prstGeom>
          <a:solidFill>
            <a:srgbClr val="FF66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05" name="Rectangle 51"/>
          <p:cNvSpPr>
            <a:spLocks noChangeArrowheads="1"/>
          </p:cNvSpPr>
          <p:nvPr/>
        </p:nvSpPr>
        <p:spPr bwMode="auto">
          <a:xfrm>
            <a:off x="5791200" y="3640138"/>
            <a:ext cx="228600" cy="228600"/>
          </a:xfrm>
          <a:prstGeom prst="rect">
            <a:avLst/>
          </a:prstGeom>
          <a:solidFill>
            <a:srgbClr val="FF66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06" name="Text Box 52"/>
          <p:cNvSpPr txBox="1">
            <a:spLocks noChangeArrowheads="1"/>
          </p:cNvSpPr>
          <p:nvPr/>
        </p:nvSpPr>
        <p:spPr bwMode="auto">
          <a:xfrm>
            <a:off x="4495800" y="3717925"/>
            <a:ext cx="784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Tribble</a:t>
            </a:r>
          </a:p>
        </p:txBody>
      </p:sp>
      <p:sp>
        <p:nvSpPr>
          <p:cNvPr id="36907" name="Rectangle 53"/>
          <p:cNvSpPr>
            <a:spLocks noChangeArrowheads="1"/>
          </p:cNvSpPr>
          <p:nvPr/>
        </p:nvSpPr>
        <p:spPr bwMode="auto">
          <a:xfrm>
            <a:off x="5715000" y="3563938"/>
            <a:ext cx="228600" cy="228600"/>
          </a:xfrm>
          <a:prstGeom prst="rect">
            <a:avLst/>
          </a:prstGeom>
          <a:solidFill>
            <a:srgbClr val="FF66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08" name="Rectangle 54"/>
          <p:cNvSpPr>
            <a:spLocks noChangeArrowheads="1"/>
          </p:cNvSpPr>
          <p:nvPr/>
        </p:nvSpPr>
        <p:spPr bwMode="auto">
          <a:xfrm>
            <a:off x="5638800" y="3487738"/>
            <a:ext cx="228600" cy="228600"/>
          </a:xfrm>
          <a:prstGeom prst="rect">
            <a:avLst/>
          </a:prstGeom>
          <a:solidFill>
            <a:srgbClr val="FF66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09" name="Rectangle 55"/>
          <p:cNvSpPr>
            <a:spLocks noChangeArrowheads="1"/>
          </p:cNvSpPr>
          <p:nvPr/>
        </p:nvSpPr>
        <p:spPr bwMode="auto">
          <a:xfrm>
            <a:off x="6172200" y="3259138"/>
            <a:ext cx="228600" cy="228600"/>
          </a:xfrm>
          <a:prstGeom prst="rect">
            <a:avLst/>
          </a:prstGeom>
          <a:solidFill>
            <a:srgbClr val="CC00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10" name="Rectangle 56"/>
          <p:cNvSpPr>
            <a:spLocks noChangeArrowheads="1"/>
          </p:cNvSpPr>
          <p:nvPr/>
        </p:nvSpPr>
        <p:spPr bwMode="auto">
          <a:xfrm>
            <a:off x="6477000" y="3259138"/>
            <a:ext cx="228600" cy="228600"/>
          </a:xfrm>
          <a:prstGeom prst="rect">
            <a:avLst/>
          </a:prstGeom>
          <a:solidFill>
            <a:srgbClr val="CC00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11" name="Rectangle 57"/>
          <p:cNvSpPr>
            <a:spLocks noChangeArrowheads="1"/>
          </p:cNvSpPr>
          <p:nvPr/>
        </p:nvSpPr>
        <p:spPr bwMode="auto">
          <a:xfrm>
            <a:off x="6781800" y="3259138"/>
            <a:ext cx="228600" cy="228600"/>
          </a:xfrm>
          <a:prstGeom prst="rect">
            <a:avLst/>
          </a:prstGeom>
          <a:solidFill>
            <a:srgbClr val="CC00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12" name="Rectangle 58"/>
          <p:cNvSpPr>
            <a:spLocks noChangeArrowheads="1"/>
          </p:cNvSpPr>
          <p:nvPr/>
        </p:nvSpPr>
        <p:spPr bwMode="auto">
          <a:xfrm>
            <a:off x="7086600" y="3259138"/>
            <a:ext cx="228600" cy="228600"/>
          </a:xfrm>
          <a:prstGeom prst="rect">
            <a:avLst/>
          </a:prstGeom>
          <a:solidFill>
            <a:srgbClr val="CC00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13" name="Rectangle 59"/>
          <p:cNvSpPr>
            <a:spLocks noChangeArrowheads="1"/>
          </p:cNvSpPr>
          <p:nvPr/>
        </p:nvSpPr>
        <p:spPr bwMode="auto">
          <a:xfrm>
            <a:off x="7391400" y="3259138"/>
            <a:ext cx="228600" cy="228600"/>
          </a:xfrm>
          <a:prstGeom prst="rect">
            <a:avLst/>
          </a:prstGeom>
          <a:solidFill>
            <a:srgbClr val="CC00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14" name="Rectangle 60"/>
          <p:cNvSpPr>
            <a:spLocks noChangeArrowheads="1"/>
          </p:cNvSpPr>
          <p:nvPr/>
        </p:nvSpPr>
        <p:spPr bwMode="auto">
          <a:xfrm>
            <a:off x="7696200" y="3259138"/>
            <a:ext cx="228600" cy="228600"/>
          </a:xfrm>
          <a:prstGeom prst="rect">
            <a:avLst/>
          </a:prstGeom>
          <a:solidFill>
            <a:srgbClr val="CC00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15" name="Rectangle 61"/>
          <p:cNvSpPr>
            <a:spLocks noChangeArrowheads="1"/>
          </p:cNvSpPr>
          <p:nvPr/>
        </p:nvSpPr>
        <p:spPr bwMode="auto">
          <a:xfrm>
            <a:off x="8001000" y="3259138"/>
            <a:ext cx="228600" cy="228600"/>
          </a:xfrm>
          <a:prstGeom prst="rect">
            <a:avLst/>
          </a:prstGeom>
          <a:solidFill>
            <a:srgbClr val="CC00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16" name="Rectangle 62"/>
          <p:cNvSpPr>
            <a:spLocks noChangeArrowheads="1"/>
          </p:cNvSpPr>
          <p:nvPr/>
        </p:nvSpPr>
        <p:spPr bwMode="auto">
          <a:xfrm>
            <a:off x="8305800" y="3259138"/>
            <a:ext cx="228600" cy="228600"/>
          </a:xfrm>
          <a:prstGeom prst="rect">
            <a:avLst/>
          </a:prstGeom>
          <a:solidFill>
            <a:srgbClr val="CC00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17" name="Rectangle 63"/>
          <p:cNvSpPr>
            <a:spLocks noChangeArrowheads="1"/>
          </p:cNvSpPr>
          <p:nvPr/>
        </p:nvSpPr>
        <p:spPr bwMode="auto">
          <a:xfrm>
            <a:off x="1752600" y="3260725"/>
            <a:ext cx="381000" cy="381000"/>
          </a:xfrm>
          <a:prstGeom prst="rect">
            <a:avLst/>
          </a:prstGeom>
          <a:solidFill>
            <a:schemeClr val="accent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18" name="Rectangle 64"/>
          <p:cNvSpPr>
            <a:spLocks noChangeArrowheads="1"/>
          </p:cNvSpPr>
          <p:nvPr/>
        </p:nvSpPr>
        <p:spPr bwMode="auto">
          <a:xfrm>
            <a:off x="6858000" y="2725738"/>
            <a:ext cx="228600" cy="228600"/>
          </a:xfrm>
          <a:prstGeom prst="rect">
            <a:avLst/>
          </a:prstGeom>
          <a:solidFill>
            <a:schemeClr val="accent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19" name="Rectangle 65"/>
          <p:cNvSpPr>
            <a:spLocks noChangeArrowheads="1"/>
          </p:cNvSpPr>
          <p:nvPr/>
        </p:nvSpPr>
        <p:spPr bwMode="auto">
          <a:xfrm>
            <a:off x="7162800" y="2725738"/>
            <a:ext cx="228600" cy="228600"/>
          </a:xfrm>
          <a:prstGeom prst="rect">
            <a:avLst/>
          </a:prstGeom>
          <a:solidFill>
            <a:schemeClr val="accent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20" name="Rectangle 66"/>
          <p:cNvSpPr>
            <a:spLocks noChangeArrowheads="1"/>
          </p:cNvSpPr>
          <p:nvPr/>
        </p:nvSpPr>
        <p:spPr bwMode="auto">
          <a:xfrm>
            <a:off x="7467600" y="2725738"/>
            <a:ext cx="228600" cy="228600"/>
          </a:xfrm>
          <a:prstGeom prst="rect">
            <a:avLst/>
          </a:prstGeom>
          <a:solidFill>
            <a:schemeClr val="accent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21" name="Rectangle 71"/>
          <p:cNvSpPr>
            <a:spLocks noChangeArrowheads="1"/>
          </p:cNvSpPr>
          <p:nvPr/>
        </p:nvSpPr>
        <p:spPr bwMode="auto">
          <a:xfrm>
            <a:off x="6705600" y="2100263"/>
            <a:ext cx="152400" cy="152400"/>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22" name="Rectangle 72"/>
          <p:cNvSpPr>
            <a:spLocks noChangeArrowheads="1"/>
          </p:cNvSpPr>
          <p:nvPr/>
        </p:nvSpPr>
        <p:spPr bwMode="auto">
          <a:xfrm>
            <a:off x="6934200" y="2100263"/>
            <a:ext cx="152400" cy="152400"/>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23" name="Rectangle 73"/>
          <p:cNvSpPr>
            <a:spLocks noChangeArrowheads="1"/>
          </p:cNvSpPr>
          <p:nvPr/>
        </p:nvSpPr>
        <p:spPr bwMode="auto">
          <a:xfrm>
            <a:off x="7162800" y="2100263"/>
            <a:ext cx="152400" cy="152400"/>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24" name="Rectangle 74"/>
          <p:cNvSpPr>
            <a:spLocks noChangeArrowheads="1"/>
          </p:cNvSpPr>
          <p:nvPr/>
        </p:nvSpPr>
        <p:spPr bwMode="auto">
          <a:xfrm>
            <a:off x="7391400" y="2100263"/>
            <a:ext cx="152400" cy="152400"/>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25" name="Rectangle 75"/>
          <p:cNvSpPr>
            <a:spLocks noChangeArrowheads="1"/>
          </p:cNvSpPr>
          <p:nvPr/>
        </p:nvSpPr>
        <p:spPr bwMode="auto">
          <a:xfrm>
            <a:off x="7620000" y="2100263"/>
            <a:ext cx="152400" cy="152400"/>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26" name="Line 76"/>
          <p:cNvSpPr>
            <a:spLocks noChangeShapeType="1"/>
          </p:cNvSpPr>
          <p:nvPr/>
        </p:nvSpPr>
        <p:spPr bwMode="auto">
          <a:xfrm>
            <a:off x="6019800" y="2328863"/>
            <a:ext cx="2819400" cy="15875"/>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6927" name="Rectangle 77"/>
          <p:cNvSpPr>
            <a:spLocks noChangeArrowheads="1"/>
          </p:cNvSpPr>
          <p:nvPr/>
        </p:nvSpPr>
        <p:spPr bwMode="auto">
          <a:xfrm>
            <a:off x="5791200" y="5943600"/>
            <a:ext cx="228600" cy="228600"/>
          </a:xfrm>
          <a:prstGeom prst="rect">
            <a:avLst/>
          </a:prstGeom>
          <a:solidFill>
            <a:srgbClr val="FF66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28" name="Rectangle 78"/>
          <p:cNvSpPr>
            <a:spLocks noChangeArrowheads="1"/>
          </p:cNvSpPr>
          <p:nvPr/>
        </p:nvSpPr>
        <p:spPr bwMode="auto">
          <a:xfrm>
            <a:off x="5715000" y="5867400"/>
            <a:ext cx="228600" cy="228600"/>
          </a:xfrm>
          <a:prstGeom prst="rect">
            <a:avLst/>
          </a:prstGeom>
          <a:solidFill>
            <a:srgbClr val="FF66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29" name="Rectangle 79"/>
          <p:cNvSpPr>
            <a:spLocks noChangeArrowheads="1"/>
          </p:cNvSpPr>
          <p:nvPr/>
        </p:nvSpPr>
        <p:spPr bwMode="auto">
          <a:xfrm>
            <a:off x="5638800" y="5791200"/>
            <a:ext cx="228600" cy="228600"/>
          </a:xfrm>
          <a:prstGeom prst="rect">
            <a:avLst/>
          </a:prstGeom>
          <a:solidFill>
            <a:srgbClr val="FF66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30" name="Rectangle 80"/>
          <p:cNvSpPr>
            <a:spLocks noChangeArrowheads="1"/>
          </p:cNvSpPr>
          <p:nvPr/>
        </p:nvSpPr>
        <p:spPr bwMode="auto">
          <a:xfrm>
            <a:off x="6172200" y="5562600"/>
            <a:ext cx="228600" cy="228600"/>
          </a:xfrm>
          <a:prstGeom prst="rect">
            <a:avLst/>
          </a:prstGeom>
          <a:solidFill>
            <a:srgbClr val="CC00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31" name="Rectangle 81"/>
          <p:cNvSpPr>
            <a:spLocks noChangeArrowheads="1"/>
          </p:cNvSpPr>
          <p:nvPr/>
        </p:nvSpPr>
        <p:spPr bwMode="auto">
          <a:xfrm>
            <a:off x="6477000" y="5562600"/>
            <a:ext cx="228600" cy="228600"/>
          </a:xfrm>
          <a:prstGeom prst="rect">
            <a:avLst/>
          </a:prstGeom>
          <a:solidFill>
            <a:srgbClr val="CC00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32" name="Rectangle 82"/>
          <p:cNvSpPr>
            <a:spLocks noChangeArrowheads="1"/>
          </p:cNvSpPr>
          <p:nvPr/>
        </p:nvSpPr>
        <p:spPr bwMode="auto">
          <a:xfrm>
            <a:off x="6781800" y="5562600"/>
            <a:ext cx="228600" cy="228600"/>
          </a:xfrm>
          <a:prstGeom prst="rect">
            <a:avLst/>
          </a:prstGeom>
          <a:solidFill>
            <a:srgbClr val="CC00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33" name="Rectangle 83"/>
          <p:cNvSpPr>
            <a:spLocks noChangeArrowheads="1"/>
          </p:cNvSpPr>
          <p:nvPr/>
        </p:nvSpPr>
        <p:spPr bwMode="auto">
          <a:xfrm>
            <a:off x="7086600" y="5562600"/>
            <a:ext cx="228600" cy="228600"/>
          </a:xfrm>
          <a:prstGeom prst="rect">
            <a:avLst/>
          </a:prstGeom>
          <a:solidFill>
            <a:srgbClr val="CC00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34" name="Rectangle 84"/>
          <p:cNvSpPr>
            <a:spLocks noChangeArrowheads="1"/>
          </p:cNvSpPr>
          <p:nvPr/>
        </p:nvSpPr>
        <p:spPr bwMode="auto">
          <a:xfrm>
            <a:off x="7391400" y="5562600"/>
            <a:ext cx="228600" cy="228600"/>
          </a:xfrm>
          <a:prstGeom prst="rect">
            <a:avLst/>
          </a:prstGeom>
          <a:solidFill>
            <a:srgbClr val="CC00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35" name="Rectangle 85"/>
          <p:cNvSpPr>
            <a:spLocks noChangeArrowheads="1"/>
          </p:cNvSpPr>
          <p:nvPr/>
        </p:nvSpPr>
        <p:spPr bwMode="auto">
          <a:xfrm>
            <a:off x="7696200" y="5562600"/>
            <a:ext cx="228600" cy="228600"/>
          </a:xfrm>
          <a:prstGeom prst="rect">
            <a:avLst/>
          </a:prstGeom>
          <a:solidFill>
            <a:srgbClr val="CC00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36" name="Rectangle 86"/>
          <p:cNvSpPr>
            <a:spLocks noChangeArrowheads="1"/>
          </p:cNvSpPr>
          <p:nvPr/>
        </p:nvSpPr>
        <p:spPr bwMode="auto">
          <a:xfrm>
            <a:off x="8001000" y="5562600"/>
            <a:ext cx="228600" cy="228600"/>
          </a:xfrm>
          <a:prstGeom prst="rect">
            <a:avLst/>
          </a:prstGeom>
          <a:solidFill>
            <a:srgbClr val="CC00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37" name="Rectangle 87"/>
          <p:cNvSpPr>
            <a:spLocks noChangeArrowheads="1"/>
          </p:cNvSpPr>
          <p:nvPr/>
        </p:nvSpPr>
        <p:spPr bwMode="auto">
          <a:xfrm>
            <a:off x="8305800" y="5562600"/>
            <a:ext cx="228600" cy="228600"/>
          </a:xfrm>
          <a:prstGeom prst="rect">
            <a:avLst/>
          </a:prstGeom>
          <a:solidFill>
            <a:srgbClr val="CC00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38" name="Rectangle 88"/>
          <p:cNvSpPr>
            <a:spLocks noChangeArrowheads="1"/>
          </p:cNvSpPr>
          <p:nvPr/>
        </p:nvSpPr>
        <p:spPr bwMode="auto">
          <a:xfrm>
            <a:off x="6858000" y="5029200"/>
            <a:ext cx="228600" cy="228600"/>
          </a:xfrm>
          <a:prstGeom prst="rect">
            <a:avLst/>
          </a:prstGeom>
          <a:solidFill>
            <a:schemeClr val="accent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39" name="Rectangle 89"/>
          <p:cNvSpPr>
            <a:spLocks noChangeArrowheads="1"/>
          </p:cNvSpPr>
          <p:nvPr/>
        </p:nvSpPr>
        <p:spPr bwMode="auto">
          <a:xfrm>
            <a:off x="7162800" y="5029200"/>
            <a:ext cx="228600" cy="228600"/>
          </a:xfrm>
          <a:prstGeom prst="rect">
            <a:avLst/>
          </a:prstGeom>
          <a:solidFill>
            <a:schemeClr val="accent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40" name="Rectangle 90"/>
          <p:cNvSpPr>
            <a:spLocks noChangeArrowheads="1"/>
          </p:cNvSpPr>
          <p:nvPr/>
        </p:nvSpPr>
        <p:spPr bwMode="auto">
          <a:xfrm>
            <a:off x="7467600" y="5029200"/>
            <a:ext cx="228600" cy="228600"/>
          </a:xfrm>
          <a:prstGeom prst="rect">
            <a:avLst/>
          </a:prstGeom>
          <a:solidFill>
            <a:schemeClr val="accent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41" name="Rectangle 95"/>
          <p:cNvSpPr>
            <a:spLocks noChangeArrowheads="1"/>
          </p:cNvSpPr>
          <p:nvPr/>
        </p:nvSpPr>
        <p:spPr bwMode="auto">
          <a:xfrm>
            <a:off x="6705600" y="4403725"/>
            <a:ext cx="152400" cy="152400"/>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42" name="Rectangle 96"/>
          <p:cNvSpPr>
            <a:spLocks noChangeArrowheads="1"/>
          </p:cNvSpPr>
          <p:nvPr/>
        </p:nvSpPr>
        <p:spPr bwMode="auto">
          <a:xfrm>
            <a:off x="6934200" y="4403725"/>
            <a:ext cx="152400" cy="152400"/>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43" name="Rectangle 97"/>
          <p:cNvSpPr>
            <a:spLocks noChangeArrowheads="1"/>
          </p:cNvSpPr>
          <p:nvPr/>
        </p:nvSpPr>
        <p:spPr bwMode="auto">
          <a:xfrm>
            <a:off x="7162800" y="4403725"/>
            <a:ext cx="152400" cy="152400"/>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44" name="Rectangle 98"/>
          <p:cNvSpPr>
            <a:spLocks noChangeArrowheads="1"/>
          </p:cNvSpPr>
          <p:nvPr/>
        </p:nvSpPr>
        <p:spPr bwMode="auto">
          <a:xfrm>
            <a:off x="7391400" y="4403725"/>
            <a:ext cx="152400" cy="152400"/>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45" name="Rectangle 99"/>
          <p:cNvSpPr>
            <a:spLocks noChangeArrowheads="1"/>
          </p:cNvSpPr>
          <p:nvPr/>
        </p:nvSpPr>
        <p:spPr bwMode="auto">
          <a:xfrm>
            <a:off x="7620000" y="4403725"/>
            <a:ext cx="152400" cy="152400"/>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46" name="Line 100"/>
          <p:cNvSpPr>
            <a:spLocks noChangeShapeType="1"/>
          </p:cNvSpPr>
          <p:nvPr/>
        </p:nvSpPr>
        <p:spPr bwMode="auto">
          <a:xfrm>
            <a:off x="6019800" y="4632325"/>
            <a:ext cx="2819400" cy="15875"/>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6947" name="Rectangle 102"/>
          <p:cNvSpPr>
            <a:spLocks noChangeArrowheads="1"/>
          </p:cNvSpPr>
          <p:nvPr/>
        </p:nvSpPr>
        <p:spPr bwMode="auto">
          <a:xfrm>
            <a:off x="271463" y="3370263"/>
            <a:ext cx="639762" cy="533400"/>
          </a:xfrm>
          <a:prstGeom prst="rect">
            <a:avLst/>
          </a:prstGeom>
          <a:solidFill>
            <a:srgbClr val="71FF71"/>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48" name="Rectangle 103"/>
          <p:cNvSpPr>
            <a:spLocks noChangeArrowheads="1"/>
          </p:cNvSpPr>
          <p:nvPr/>
        </p:nvSpPr>
        <p:spPr bwMode="auto">
          <a:xfrm>
            <a:off x="6010275" y="2541588"/>
            <a:ext cx="274638" cy="273050"/>
          </a:xfrm>
          <a:prstGeom prst="rect">
            <a:avLst/>
          </a:prstGeom>
          <a:solidFill>
            <a:srgbClr val="71FF71"/>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49" name="Rectangle 105"/>
          <p:cNvSpPr>
            <a:spLocks noChangeArrowheads="1"/>
          </p:cNvSpPr>
          <p:nvPr/>
        </p:nvSpPr>
        <p:spPr bwMode="auto">
          <a:xfrm>
            <a:off x="6018213" y="4851400"/>
            <a:ext cx="274637" cy="273050"/>
          </a:xfrm>
          <a:prstGeom prst="rect">
            <a:avLst/>
          </a:prstGeom>
          <a:solidFill>
            <a:srgbClr val="71FF71"/>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36950" name="Title 87"/>
          <p:cNvSpPr>
            <a:spLocks noGrp="1"/>
          </p:cNvSpPr>
          <p:nvPr>
            <p:ph type="title" idx="4294967295"/>
          </p:nvPr>
        </p:nvSpPr>
        <p:spPr>
          <a:xfrm>
            <a:off x="838200" y="0"/>
            <a:ext cx="8229600" cy="1143000"/>
          </a:xfrm>
        </p:spPr>
        <p:txBody>
          <a:bodyPr/>
          <a:lstStyle/>
          <a:p>
            <a:pPr eaLnBrk="1" hangingPunct="1"/>
            <a:r>
              <a:rPr lang="en-US" sz="4000">
                <a:solidFill>
                  <a:srgbClr val="7030A0"/>
                </a:solidFill>
                <a:latin typeface="Arial" charset="0"/>
              </a:rPr>
              <a:t>Detailed Architecture</a:t>
            </a:r>
          </a:p>
        </p:txBody>
      </p:sp>
      <p:sp>
        <p:nvSpPr>
          <p:cNvPr id="36951" name="Slide Number Placeholder 88"/>
          <p:cNvSpPr txBox="1">
            <a:spLocks noGrp="1"/>
          </p:cNvSpPr>
          <p:nvPr/>
        </p:nvSpPr>
        <p:spPr bwMode="auto">
          <a:xfrm>
            <a:off x="70866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021F59B3-FAF5-784A-BB10-81481FC3A6E6}" type="slidenum">
              <a:rPr lang="en-US" sz="1200">
                <a:solidFill>
                  <a:schemeClr val="bg1"/>
                </a:solidFill>
                <a:latin typeface="Times" charset="0"/>
              </a:rPr>
              <a:pPr algn="r"/>
              <a:t>35</a:t>
            </a:fld>
            <a:endParaRPr lang="en-US" sz="1200">
              <a:solidFill>
                <a:schemeClr val="bg1"/>
              </a:solidFill>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5"/>
          <p:cNvSpPr>
            <a:spLocks noGrp="1"/>
          </p:cNvSpPr>
          <p:nvPr>
            <p:ph type="title" idx="4294967295"/>
          </p:nvPr>
        </p:nvSpPr>
        <p:spPr>
          <a:xfrm>
            <a:off x="609600" y="4191000"/>
            <a:ext cx="7772400" cy="1362075"/>
          </a:xfrm>
        </p:spPr>
        <p:txBody>
          <a:bodyPr anchor="t"/>
          <a:lstStyle/>
          <a:p>
            <a:pPr algn="r" eaLnBrk="1" hangingPunct="1"/>
            <a:r>
              <a:rPr lang="en-US" sz="4000">
                <a:latin typeface="Arial" charset="0"/>
              </a:rPr>
              <a:t>DATA MODEL</a:t>
            </a:r>
          </a:p>
        </p:txBody>
      </p:sp>
      <p:sp>
        <p:nvSpPr>
          <p:cNvPr id="37891" name="Text Placeholder 6"/>
          <p:cNvSpPr>
            <a:spLocks noGrp="1"/>
          </p:cNvSpPr>
          <p:nvPr>
            <p:ph type="body" idx="4294967295"/>
          </p:nvPr>
        </p:nvSpPr>
        <p:spPr>
          <a:xfrm>
            <a:off x="573088" y="2946400"/>
            <a:ext cx="7994650" cy="1460500"/>
          </a:xfrm>
        </p:spPr>
        <p:txBody>
          <a:bodyPr anchor="b"/>
          <a:lstStyle/>
          <a:p>
            <a:pPr marL="0" indent="0" eaLnBrk="1" hangingPunct="1">
              <a:buFontTx/>
              <a:buNone/>
            </a:pPr>
            <a:endParaRPr lang="en-US" sz="2000">
              <a:latin typeface="Arial" charset="0"/>
            </a:endParaRPr>
          </a:p>
        </p:txBody>
      </p:sp>
      <p:sp>
        <p:nvSpPr>
          <p:cNvPr id="37892" name="Slide Number Placeholder 7"/>
          <p:cNvSpPr txBox="1">
            <a:spLocks noGrp="1"/>
          </p:cNvSpPr>
          <p:nvPr/>
        </p:nvSpPr>
        <p:spPr bwMode="auto">
          <a:xfrm>
            <a:off x="70866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7316208F-8563-7C41-AA17-6DE68FFC77ED}" type="slidenum">
              <a:rPr lang="en-US" sz="1200">
                <a:solidFill>
                  <a:schemeClr val="bg1"/>
                </a:solidFill>
                <a:latin typeface="Times" charset="0"/>
              </a:rPr>
              <a:pPr algn="r"/>
              <a:t>36</a:t>
            </a:fld>
            <a:endParaRPr lang="en-US" sz="1200">
              <a:solidFill>
                <a:schemeClr val="bg1"/>
              </a:solidFill>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838200" y="76200"/>
            <a:ext cx="8229600" cy="1143000"/>
          </a:xfrm>
        </p:spPr>
        <p:txBody>
          <a:bodyPr/>
          <a:lstStyle/>
          <a:p>
            <a:pPr eaLnBrk="1" hangingPunct="1"/>
            <a:r>
              <a:rPr lang="en-US" sz="4000">
                <a:solidFill>
                  <a:srgbClr val="7030A0"/>
                </a:solidFill>
                <a:latin typeface="Arial" charset="0"/>
              </a:rPr>
              <a:t>Data Manipulation</a:t>
            </a:r>
          </a:p>
        </p:txBody>
      </p:sp>
      <p:sp>
        <p:nvSpPr>
          <p:cNvPr id="38915" name="Rectangle 3"/>
          <p:cNvSpPr>
            <a:spLocks noGrp="1" noChangeArrowheads="1"/>
          </p:cNvSpPr>
          <p:nvPr>
            <p:ph type="body" idx="4294967295"/>
          </p:nvPr>
        </p:nvSpPr>
        <p:spPr/>
        <p:txBody>
          <a:bodyPr/>
          <a:lstStyle/>
          <a:p>
            <a:pPr eaLnBrk="1" hangingPunct="1">
              <a:lnSpc>
                <a:spcPct val="80000"/>
              </a:lnSpc>
            </a:pPr>
            <a:r>
              <a:rPr lang="en-US" sz="2800">
                <a:latin typeface="Arial" charset="0"/>
              </a:rPr>
              <a:t>Per-record operations</a:t>
            </a:r>
          </a:p>
          <a:p>
            <a:pPr lvl="1" eaLnBrk="1" hangingPunct="1">
              <a:lnSpc>
                <a:spcPct val="80000"/>
              </a:lnSpc>
            </a:pPr>
            <a:r>
              <a:rPr lang="en-US" sz="2400">
                <a:latin typeface="Arial" charset="0"/>
              </a:rPr>
              <a:t>Get</a:t>
            </a:r>
          </a:p>
          <a:p>
            <a:pPr lvl="1" eaLnBrk="1" hangingPunct="1">
              <a:lnSpc>
                <a:spcPct val="80000"/>
              </a:lnSpc>
            </a:pPr>
            <a:r>
              <a:rPr lang="en-US" sz="2400">
                <a:latin typeface="Arial" charset="0"/>
              </a:rPr>
              <a:t>Set</a:t>
            </a:r>
          </a:p>
          <a:p>
            <a:pPr lvl="1" eaLnBrk="1" hangingPunct="1">
              <a:lnSpc>
                <a:spcPct val="80000"/>
              </a:lnSpc>
            </a:pPr>
            <a:r>
              <a:rPr lang="en-US" sz="2400">
                <a:latin typeface="Arial" charset="0"/>
              </a:rPr>
              <a:t>Delete</a:t>
            </a:r>
          </a:p>
          <a:p>
            <a:pPr lvl="1" eaLnBrk="1" hangingPunct="1">
              <a:lnSpc>
                <a:spcPct val="80000"/>
              </a:lnSpc>
            </a:pPr>
            <a:endParaRPr lang="en-US" sz="2400">
              <a:latin typeface="Arial" charset="0"/>
            </a:endParaRPr>
          </a:p>
          <a:p>
            <a:pPr eaLnBrk="1" hangingPunct="1">
              <a:lnSpc>
                <a:spcPct val="80000"/>
              </a:lnSpc>
            </a:pPr>
            <a:r>
              <a:rPr lang="en-US" sz="2800">
                <a:latin typeface="Arial" charset="0"/>
              </a:rPr>
              <a:t>Multi-record operations</a:t>
            </a:r>
          </a:p>
          <a:p>
            <a:pPr lvl="1" eaLnBrk="1" hangingPunct="1">
              <a:lnSpc>
                <a:spcPct val="80000"/>
              </a:lnSpc>
            </a:pPr>
            <a:r>
              <a:rPr lang="en-US" sz="2400">
                <a:latin typeface="Arial" charset="0"/>
              </a:rPr>
              <a:t>Multiget</a:t>
            </a:r>
          </a:p>
          <a:p>
            <a:pPr lvl="1" eaLnBrk="1" hangingPunct="1">
              <a:lnSpc>
                <a:spcPct val="80000"/>
              </a:lnSpc>
            </a:pPr>
            <a:r>
              <a:rPr lang="en-US" sz="2400">
                <a:latin typeface="Arial" charset="0"/>
              </a:rPr>
              <a:t>Scan</a:t>
            </a:r>
          </a:p>
          <a:p>
            <a:pPr lvl="1" eaLnBrk="1" hangingPunct="1">
              <a:lnSpc>
                <a:spcPct val="80000"/>
              </a:lnSpc>
            </a:pPr>
            <a:r>
              <a:rPr lang="en-US" sz="2400">
                <a:latin typeface="Arial" charset="0"/>
              </a:rPr>
              <a:t>Getrange</a:t>
            </a:r>
          </a:p>
          <a:p>
            <a:pPr lvl="1" eaLnBrk="1" hangingPunct="1">
              <a:lnSpc>
                <a:spcPct val="80000"/>
              </a:lnSpc>
            </a:pPr>
            <a:endParaRPr lang="en-US" sz="2400">
              <a:latin typeface="Arial" charset="0"/>
            </a:endParaRPr>
          </a:p>
          <a:p>
            <a:pPr eaLnBrk="1" hangingPunct="1">
              <a:lnSpc>
                <a:spcPct val="80000"/>
              </a:lnSpc>
            </a:pPr>
            <a:r>
              <a:rPr lang="en-US" sz="2800">
                <a:latin typeface="Arial" charset="0"/>
              </a:rPr>
              <a:t>Web service (RESTful) API</a:t>
            </a:r>
          </a:p>
          <a:p>
            <a:pPr lvl="1" eaLnBrk="1" hangingPunct="1">
              <a:lnSpc>
                <a:spcPct val="80000"/>
              </a:lnSpc>
            </a:pPr>
            <a:endParaRPr lang="en-US" sz="2400">
              <a:latin typeface="Arial" charset="0"/>
            </a:endParaRPr>
          </a:p>
          <a:p>
            <a:pPr lvl="1" eaLnBrk="1" hangingPunct="1">
              <a:lnSpc>
                <a:spcPct val="80000"/>
              </a:lnSpc>
            </a:pPr>
            <a:endParaRPr lang="en-US" sz="2400">
              <a:latin typeface="Arial" charset="0"/>
            </a:endParaRPr>
          </a:p>
        </p:txBody>
      </p:sp>
      <p:sp>
        <p:nvSpPr>
          <p:cNvPr id="38916" name="Slide Number Placeholder 4"/>
          <p:cNvSpPr txBox="1">
            <a:spLocks noGrp="1"/>
          </p:cNvSpPr>
          <p:nvPr/>
        </p:nvSpPr>
        <p:spPr bwMode="auto">
          <a:xfrm>
            <a:off x="70866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65D8CB0A-5A61-2649-A12A-E2BA998D38CB}" type="slidenum">
              <a:rPr lang="en-US" sz="1200">
                <a:solidFill>
                  <a:schemeClr val="bg1"/>
                </a:solidFill>
                <a:latin typeface="Times" charset="0"/>
              </a:rPr>
              <a:pPr algn="r"/>
              <a:t>37</a:t>
            </a:fld>
            <a:endParaRPr lang="en-US" sz="1200">
              <a:solidFill>
                <a:schemeClr val="bg1"/>
              </a:solidFill>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2"/>
          <p:cNvSpPr>
            <a:spLocks noChangeArrowheads="1"/>
          </p:cNvSpPr>
          <p:nvPr/>
        </p:nvSpPr>
        <p:spPr bwMode="auto">
          <a:xfrm>
            <a:off x="1893888" y="5259388"/>
            <a:ext cx="5340350" cy="860425"/>
          </a:xfrm>
          <a:prstGeom prst="rect">
            <a:avLst/>
          </a:prstGeom>
          <a:solidFill>
            <a:srgbClr val="D9FF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39939" name="Rectangle 51"/>
          <p:cNvSpPr>
            <a:spLocks noChangeArrowheads="1"/>
          </p:cNvSpPr>
          <p:nvPr/>
        </p:nvSpPr>
        <p:spPr bwMode="auto">
          <a:xfrm>
            <a:off x="1895475" y="1820863"/>
            <a:ext cx="5340350" cy="1738312"/>
          </a:xfrm>
          <a:prstGeom prst="rect">
            <a:avLst/>
          </a:prstGeom>
          <a:solidFill>
            <a:srgbClr val="D9FF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39940" name="Rectangle 3"/>
          <p:cNvSpPr>
            <a:spLocks noChangeArrowheads="1"/>
          </p:cNvSpPr>
          <p:nvPr/>
        </p:nvSpPr>
        <p:spPr bwMode="auto">
          <a:xfrm>
            <a:off x="1878013" y="3559175"/>
            <a:ext cx="5340350" cy="1701800"/>
          </a:xfrm>
          <a:prstGeom prst="rect">
            <a:avLst/>
          </a:prstGeom>
          <a:solidFill>
            <a:srgbClr val="47FF4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39941" name="Rectangle 6"/>
          <p:cNvSpPr>
            <a:spLocks noGrp="1" noChangeArrowheads="1"/>
          </p:cNvSpPr>
          <p:nvPr>
            <p:ph type="title" idx="4294967295"/>
          </p:nvPr>
        </p:nvSpPr>
        <p:spPr>
          <a:xfrm>
            <a:off x="838200" y="76200"/>
            <a:ext cx="8229600" cy="1143000"/>
          </a:xfrm>
        </p:spPr>
        <p:txBody>
          <a:bodyPr/>
          <a:lstStyle/>
          <a:p>
            <a:pPr eaLnBrk="1" hangingPunct="1"/>
            <a:r>
              <a:rPr lang="en-US" sz="4000">
                <a:solidFill>
                  <a:srgbClr val="7030A0"/>
                </a:solidFill>
                <a:latin typeface="Arial" charset="0"/>
              </a:rPr>
              <a:t>Tablets—Hash  Table</a:t>
            </a:r>
          </a:p>
        </p:txBody>
      </p:sp>
      <p:sp>
        <p:nvSpPr>
          <p:cNvPr id="39942" name="Rectangle 7"/>
          <p:cNvSpPr>
            <a:spLocks noChangeArrowheads="1"/>
          </p:cNvSpPr>
          <p:nvPr/>
        </p:nvSpPr>
        <p:spPr bwMode="auto">
          <a:xfrm>
            <a:off x="1884363" y="1846263"/>
            <a:ext cx="5338762" cy="4276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latin typeface="Times" charset="0"/>
            </a:endParaRPr>
          </a:p>
        </p:txBody>
      </p:sp>
      <p:sp>
        <p:nvSpPr>
          <p:cNvPr id="39943" name="Line 8"/>
          <p:cNvSpPr>
            <a:spLocks noChangeShapeType="1"/>
          </p:cNvSpPr>
          <p:nvPr/>
        </p:nvSpPr>
        <p:spPr bwMode="auto">
          <a:xfrm flipH="1">
            <a:off x="2822575" y="1847850"/>
            <a:ext cx="1588" cy="42878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4" name="Line 9"/>
          <p:cNvSpPr>
            <a:spLocks noChangeShapeType="1"/>
          </p:cNvSpPr>
          <p:nvPr/>
        </p:nvSpPr>
        <p:spPr bwMode="auto">
          <a:xfrm>
            <a:off x="1889125" y="2271713"/>
            <a:ext cx="53292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5" name="Line 10"/>
          <p:cNvSpPr>
            <a:spLocks noChangeShapeType="1"/>
          </p:cNvSpPr>
          <p:nvPr/>
        </p:nvSpPr>
        <p:spPr bwMode="auto">
          <a:xfrm>
            <a:off x="1889125" y="2692400"/>
            <a:ext cx="53292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6" name="Line 11"/>
          <p:cNvSpPr>
            <a:spLocks noChangeShapeType="1"/>
          </p:cNvSpPr>
          <p:nvPr/>
        </p:nvSpPr>
        <p:spPr bwMode="auto">
          <a:xfrm>
            <a:off x="1889125" y="3117850"/>
            <a:ext cx="53292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7" name="Line 12"/>
          <p:cNvSpPr>
            <a:spLocks noChangeShapeType="1"/>
          </p:cNvSpPr>
          <p:nvPr/>
        </p:nvSpPr>
        <p:spPr bwMode="auto">
          <a:xfrm>
            <a:off x="1889125" y="3563938"/>
            <a:ext cx="53292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8" name="Line 13"/>
          <p:cNvSpPr>
            <a:spLocks noChangeShapeType="1"/>
          </p:cNvSpPr>
          <p:nvPr/>
        </p:nvSpPr>
        <p:spPr bwMode="auto">
          <a:xfrm>
            <a:off x="1889125" y="3989388"/>
            <a:ext cx="53292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9" name="Line 14"/>
          <p:cNvSpPr>
            <a:spLocks noChangeShapeType="1"/>
          </p:cNvSpPr>
          <p:nvPr/>
        </p:nvSpPr>
        <p:spPr bwMode="auto">
          <a:xfrm>
            <a:off x="1889125" y="4416425"/>
            <a:ext cx="53292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0" name="Line 15"/>
          <p:cNvSpPr>
            <a:spLocks noChangeShapeType="1"/>
          </p:cNvSpPr>
          <p:nvPr/>
        </p:nvSpPr>
        <p:spPr bwMode="auto">
          <a:xfrm>
            <a:off x="1889125" y="4841875"/>
            <a:ext cx="53292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1" name="Line 16"/>
          <p:cNvSpPr>
            <a:spLocks noChangeShapeType="1"/>
          </p:cNvSpPr>
          <p:nvPr/>
        </p:nvSpPr>
        <p:spPr bwMode="auto">
          <a:xfrm>
            <a:off x="1889125" y="5262563"/>
            <a:ext cx="53292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2" name="Line 17"/>
          <p:cNvSpPr>
            <a:spLocks noChangeShapeType="1"/>
          </p:cNvSpPr>
          <p:nvPr/>
        </p:nvSpPr>
        <p:spPr bwMode="auto">
          <a:xfrm>
            <a:off x="1889125" y="5688013"/>
            <a:ext cx="53292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3" name="Text Box 19"/>
          <p:cNvSpPr txBox="1">
            <a:spLocks noChangeArrowheads="1"/>
          </p:cNvSpPr>
          <p:nvPr/>
        </p:nvSpPr>
        <p:spPr bwMode="auto">
          <a:xfrm>
            <a:off x="2032000" y="2749550"/>
            <a:ext cx="623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Apple</a:t>
            </a:r>
          </a:p>
        </p:txBody>
      </p:sp>
      <p:sp>
        <p:nvSpPr>
          <p:cNvPr id="39954" name="Text Box 20"/>
          <p:cNvSpPr txBox="1">
            <a:spLocks noChangeArrowheads="1"/>
          </p:cNvSpPr>
          <p:nvPr/>
        </p:nvSpPr>
        <p:spPr bwMode="auto">
          <a:xfrm>
            <a:off x="1954213" y="4468813"/>
            <a:ext cx="692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Lemon</a:t>
            </a:r>
          </a:p>
        </p:txBody>
      </p:sp>
      <p:sp>
        <p:nvSpPr>
          <p:cNvPr id="39955" name="Text Box 21"/>
          <p:cNvSpPr txBox="1">
            <a:spLocks noChangeArrowheads="1"/>
          </p:cNvSpPr>
          <p:nvPr/>
        </p:nvSpPr>
        <p:spPr bwMode="auto">
          <a:xfrm>
            <a:off x="2012950" y="1912938"/>
            <a:ext cx="623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Grape</a:t>
            </a:r>
          </a:p>
        </p:txBody>
      </p:sp>
      <p:sp>
        <p:nvSpPr>
          <p:cNvPr id="39956" name="Text Box 22"/>
          <p:cNvSpPr txBox="1">
            <a:spLocks noChangeArrowheads="1"/>
          </p:cNvSpPr>
          <p:nvPr/>
        </p:nvSpPr>
        <p:spPr bwMode="auto">
          <a:xfrm>
            <a:off x="1963738" y="3636963"/>
            <a:ext cx="71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Orange</a:t>
            </a:r>
          </a:p>
        </p:txBody>
      </p:sp>
      <p:sp>
        <p:nvSpPr>
          <p:cNvPr id="39957" name="Text Box 23"/>
          <p:cNvSpPr txBox="1">
            <a:spLocks noChangeArrowheads="1"/>
          </p:cNvSpPr>
          <p:nvPr/>
        </p:nvSpPr>
        <p:spPr bwMode="auto">
          <a:xfrm>
            <a:off x="2066925" y="2333625"/>
            <a:ext cx="563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Lime</a:t>
            </a:r>
          </a:p>
        </p:txBody>
      </p:sp>
      <p:sp>
        <p:nvSpPr>
          <p:cNvPr id="39958" name="Text Box 24"/>
          <p:cNvSpPr txBox="1">
            <a:spLocks noChangeArrowheads="1"/>
          </p:cNvSpPr>
          <p:nvPr/>
        </p:nvSpPr>
        <p:spPr bwMode="auto">
          <a:xfrm>
            <a:off x="1830388" y="3197225"/>
            <a:ext cx="981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Strawberry</a:t>
            </a:r>
          </a:p>
        </p:txBody>
      </p:sp>
      <p:sp>
        <p:nvSpPr>
          <p:cNvPr id="39959" name="Text Box 25"/>
          <p:cNvSpPr txBox="1">
            <a:spLocks noChangeArrowheads="1"/>
          </p:cNvSpPr>
          <p:nvPr/>
        </p:nvSpPr>
        <p:spPr bwMode="auto">
          <a:xfrm>
            <a:off x="2095500" y="5759450"/>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Kiwi</a:t>
            </a:r>
          </a:p>
        </p:txBody>
      </p:sp>
      <p:sp>
        <p:nvSpPr>
          <p:cNvPr id="39960" name="Text Box 26"/>
          <p:cNvSpPr txBox="1">
            <a:spLocks noChangeArrowheads="1"/>
          </p:cNvSpPr>
          <p:nvPr/>
        </p:nvSpPr>
        <p:spPr bwMode="auto">
          <a:xfrm>
            <a:off x="1912938" y="4057650"/>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Avocado</a:t>
            </a:r>
          </a:p>
        </p:txBody>
      </p:sp>
      <p:sp>
        <p:nvSpPr>
          <p:cNvPr id="39961" name="Text Box 27"/>
          <p:cNvSpPr txBox="1">
            <a:spLocks noChangeArrowheads="1"/>
          </p:cNvSpPr>
          <p:nvPr/>
        </p:nvSpPr>
        <p:spPr bwMode="auto">
          <a:xfrm>
            <a:off x="1958975" y="4921250"/>
            <a:ext cx="730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Tomato</a:t>
            </a:r>
          </a:p>
        </p:txBody>
      </p:sp>
      <p:sp>
        <p:nvSpPr>
          <p:cNvPr id="39962" name="Text Box 28"/>
          <p:cNvSpPr txBox="1">
            <a:spLocks noChangeArrowheads="1"/>
          </p:cNvSpPr>
          <p:nvPr/>
        </p:nvSpPr>
        <p:spPr bwMode="auto">
          <a:xfrm>
            <a:off x="1989138" y="5340350"/>
            <a:ext cx="725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Banana</a:t>
            </a:r>
          </a:p>
        </p:txBody>
      </p:sp>
      <p:sp>
        <p:nvSpPr>
          <p:cNvPr id="39963" name="Text Box 33"/>
          <p:cNvSpPr txBox="1">
            <a:spLocks noChangeArrowheads="1"/>
          </p:cNvSpPr>
          <p:nvPr/>
        </p:nvSpPr>
        <p:spPr bwMode="auto">
          <a:xfrm>
            <a:off x="2913063" y="1917700"/>
            <a:ext cx="1801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Grapes are good to eat</a:t>
            </a:r>
          </a:p>
        </p:txBody>
      </p:sp>
      <p:sp>
        <p:nvSpPr>
          <p:cNvPr id="39964" name="Text Box 34"/>
          <p:cNvSpPr txBox="1">
            <a:spLocks noChangeArrowheads="1"/>
          </p:cNvSpPr>
          <p:nvPr/>
        </p:nvSpPr>
        <p:spPr bwMode="auto">
          <a:xfrm>
            <a:off x="2916238" y="2322513"/>
            <a:ext cx="1341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Limes are green</a:t>
            </a:r>
          </a:p>
        </p:txBody>
      </p:sp>
      <p:sp>
        <p:nvSpPr>
          <p:cNvPr id="39965" name="Text Box 35"/>
          <p:cNvSpPr txBox="1">
            <a:spLocks noChangeArrowheads="1"/>
          </p:cNvSpPr>
          <p:nvPr/>
        </p:nvSpPr>
        <p:spPr bwMode="auto">
          <a:xfrm>
            <a:off x="2913063" y="2759075"/>
            <a:ext cx="140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Apple is wisdom</a:t>
            </a:r>
          </a:p>
        </p:txBody>
      </p:sp>
      <p:sp>
        <p:nvSpPr>
          <p:cNvPr id="39966" name="Text Box 36"/>
          <p:cNvSpPr txBox="1">
            <a:spLocks noChangeArrowheads="1"/>
          </p:cNvSpPr>
          <p:nvPr/>
        </p:nvSpPr>
        <p:spPr bwMode="auto">
          <a:xfrm>
            <a:off x="2901950" y="3211513"/>
            <a:ext cx="1716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Strawberry shortcake</a:t>
            </a:r>
          </a:p>
        </p:txBody>
      </p:sp>
      <p:sp>
        <p:nvSpPr>
          <p:cNvPr id="39967" name="Text Box 37"/>
          <p:cNvSpPr txBox="1">
            <a:spLocks noChangeArrowheads="1"/>
          </p:cNvSpPr>
          <p:nvPr/>
        </p:nvSpPr>
        <p:spPr bwMode="auto">
          <a:xfrm>
            <a:off x="2881313" y="3641725"/>
            <a:ext cx="197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Arrgh! Don</a:t>
            </a:r>
            <a:r>
              <a:rPr lang="ja-JP" altLang="en-US" sz="1400">
                <a:latin typeface="Times" charset="0"/>
              </a:rPr>
              <a:t>’</a:t>
            </a:r>
            <a:r>
              <a:rPr lang="en-US" sz="1400">
                <a:latin typeface="Times" charset="0"/>
              </a:rPr>
              <a:t>t get scurvy!</a:t>
            </a:r>
          </a:p>
        </p:txBody>
      </p:sp>
      <p:sp>
        <p:nvSpPr>
          <p:cNvPr id="39968" name="Text Box 38"/>
          <p:cNvSpPr txBox="1">
            <a:spLocks noChangeArrowheads="1"/>
          </p:cNvSpPr>
          <p:nvPr/>
        </p:nvSpPr>
        <p:spPr bwMode="auto">
          <a:xfrm>
            <a:off x="2913063" y="4062413"/>
            <a:ext cx="1497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But at what price?</a:t>
            </a:r>
          </a:p>
        </p:txBody>
      </p:sp>
      <p:sp>
        <p:nvSpPr>
          <p:cNvPr id="39969" name="Text Box 39"/>
          <p:cNvSpPr txBox="1">
            <a:spLocks noChangeArrowheads="1"/>
          </p:cNvSpPr>
          <p:nvPr/>
        </p:nvSpPr>
        <p:spPr bwMode="auto">
          <a:xfrm>
            <a:off x="2882900" y="4483100"/>
            <a:ext cx="3001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How much did you pay for this lemon?</a:t>
            </a:r>
          </a:p>
        </p:txBody>
      </p:sp>
      <p:sp>
        <p:nvSpPr>
          <p:cNvPr id="39970" name="Text Box 40"/>
          <p:cNvSpPr txBox="1">
            <a:spLocks noChangeArrowheads="1"/>
          </p:cNvSpPr>
          <p:nvPr/>
        </p:nvSpPr>
        <p:spPr bwMode="auto">
          <a:xfrm>
            <a:off x="2913063" y="4911725"/>
            <a:ext cx="1558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Is this a vegetable?</a:t>
            </a:r>
          </a:p>
        </p:txBody>
      </p:sp>
      <p:sp>
        <p:nvSpPr>
          <p:cNvPr id="39971" name="Text Box 41"/>
          <p:cNvSpPr txBox="1">
            <a:spLocks noChangeArrowheads="1"/>
          </p:cNvSpPr>
          <p:nvPr/>
        </p:nvSpPr>
        <p:spPr bwMode="auto">
          <a:xfrm>
            <a:off x="2944813" y="5764213"/>
            <a:ext cx="1147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New Zealand</a:t>
            </a:r>
          </a:p>
        </p:txBody>
      </p:sp>
      <p:sp>
        <p:nvSpPr>
          <p:cNvPr id="39972" name="Text Box 46"/>
          <p:cNvSpPr txBox="1">
            <a:spLocks noChangeArrowheads="1"/>
          </p:cNvSpPr>
          <p:nvPr/>
        </p:nvSpPr>
        <p:spPr bwMode="auto">
          <a:xfrm>
            <a:off x="2933700" y="5329238"/>
            <a:ext cx="1358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The perfect fruit</a:t>
            </a:r>
          </a:p>
        </p:txBody>
      </p:sp>
      <p:sp>
        <p:nvSpPr>
          <p:cNvPr id="39973" name="Rectangle 47"/>
          <p:cNvSpPr>
            <a:spLocks noChangeArrowheads="1"/>
          </p:cNvSpPr>
          <p:nvPr/>
        </p:nvSpPr>
        <p:spPr bwMode="auto">
          <a:xfrm>
            <a:off x="1873250" y="1450975"/>
            <a:ext cx="5349875" cy="398463"/>
          </a:xfrm>
          <a:prstGeom prst="rect">
            <a:avLst/>
          </a:prstGeom>
          <a:solidFill>
            <a:srgbClr val="8F8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39974" name="Text Box 48"/>
          <p:cNvSpPr txBox="1">
            <a:spLocks noChangeArrowheads="1"/>
          </p:cNvSpPr>
          <p:nvPr/>
        </p:nvSpPr>
        <p:spPr bwMode="auto">
          <a:xfrm>
            <a:off x="2030413" y="1517650"/>
            <a:ext cx="604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i="1">
                <a:latin typeface="Times" charset="0"/>
              </a:rPr>
              <a:t>Name</a:t>
            </a:r>
          </a:p>
        </p:txBody>
      </p:sp>
      <p:sp>
        <p:nvSpPr>
          <p:cNvPr id="39975" name="Text Box 49"/>
          <p:cNvSpPr txBox="1">
            <a:spLocks noChangeArrowheads="1"/>
          </p:cNvSpPr>
          <p:nvPr/>
        </p:nvSpPr>
        <p:spPr bwMode="auto">
          <a:xfrm>
            <a:off x="2882900" y="1517650"/>
            <a:ext cx="1035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i="1">
                <a:latin typeface="Times" charset="0"/>
              </a:rPr>
              <a:t>Description</a:t>
            </a:r>
          </a:p>
        </p:txBody>
      </p:sp>
      <p:sp>
        <p:nvSpPr>
          <p:cNvPr id="39976" name="Text Box 50"/>
          <p:cNvSpPr txBox="1">
            <a:spLocks noChangeArrowheads="1"/>
          </p:cNvSpPr>
          <p:nvPr/>
        </p:nvSpPr>
        <p:spPr bwMode="auto">
          <a:xfrm>
            <a:off x="6465888" y="1517650"/>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i="1">
                <a:latin typeface="Times" charset="0"/>
              </a:rPr>
              <a:t>Price</a:t>
            </a:r>
          </a:p>
        </p:txBody>
      </p:sp>
      <p:sp>
        <p:nvSpPr>
          <p:cNvPr id="39977" name="Line 53"/>
          <p:cNvSpPr>
            <a:spLocks noChangeShapeType="1"/>
          </p:cNvSpPr>
          <p:nvPr/>
        </p:nvSpPr>
        <p:spPr bwMode="auto">
          <a:xfrm>
            <a:off x="6391275" y="1855788"/>
            <a:ext cx="11113" cy="4267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78" name="Text Box 54"/>
          <p:cNvSpPr txBox="1">
            <a:spLocks noChangeArrowheads="1"/>
          </p:cNvSpPr>
          <p:nvPr/>
        </p:nvSpPr>
        <p:spPr bwMode="auto">
          <a:xfrm>
            <a:off x="6592888" y="1909763"/>
            <a:ext cx="454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$12</a:t>
            </a:r>
          </a:p>
        </p:txBody>
      </p:sp>
      <p:sp>
        <p:nvSpPr>
          <p:cNvPr id="39979" name="Text Box 55"/>
          <p:cNvSpPr txBox="1">
            <a:spLocks noChangeArrowheads="1"/>
          </p:cNvSpPr>
          <p:nvPr/>
        </p:nvSpPr>
        <p:spPr bwMode="auto">
          <a:xfrm>
            <a:off x="6642100" y="2314575"/>
            <a:ext cx="363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$9</a:t>
            </a:r>
          </a:p>
        </p:txBody>
      </p:sp>
      <p:sp>
        <p:nvSpPr>
          <p:cNvPr id="39980" name="Text Box 56"/>
          <p:cNvSpPr txBox="1">
            <a:spLocks noChangeArrowheads="1"/>
          </p:cNvSpPr>
          <p:nvPr/>
        </p:nvSpPr>
        <p:spPr bwMode="auto">
          <a:xfrm>
            <a:off x="6642100" y="2735263"/>
            <a:ext cx="363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$1</a:t>
            </a:r>
          </a:p>
        </p:txBody>
      </p:sp>
      <p:sp>
        <p:nvSpPr>
          <p:cNvPr id="39981" name="Text Box 57"/>
          <p:cNvSpPr txBox="1">
            <a:spLocks noChangeArrowheads="1"/>
          </p:cNvSpPr>
          <p:nvPr/>
        </p:nvSpPr>
        <p:spPr bwMode="auto">
          <a:xfrm>
            <a:off x="6543675" y="3176588"/>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$900</a:t>
            </a:r>
          </a:p>
        </p:txBody>
      </p:sp>
      <p:sp>
        <p:nvSpPr>
          <p:cNvPr id="39982" name="Text Box 58"/>
          <p:cNvSpPr txBox="1">
            <a:spLocks noChangeArrowheads="1"/>
          </p:cNvSpPr>
          <p:nvPr/>
        </p:nvSpPr>
        <p:spPr bwMode="auto">
          <a:xfrm>
            <a:off x="6642100" y="3627438"/>
            <a:ext cx="363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$2</a:t>
            </a:r>
          </a:p>
        </p:txBody>
      </p:sp>
      <p:sp>
        <p:nvSpPr>
          <p:cNvPr id="39983" name="Text Box 59"/>
          <p:cNvSpPr txBox="1">
            <a:spLocks noChangeArrowheads="1"/>
          </p:cNvSpPr>
          <p:nvPr/>
        </p:nvSpPr>
        <p:spPr bwMode="auto">
          <a:xfrm>
            <a:off x="6642100" y="4049713"/>
            <a:ext cx="363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$3</a:t>
            </a:r>
          </a:p>
        </p:txBody>
      </p:sp>
      <p:sp>
        <p:nvSpPr>
          <p:cNvPr id="39984" name="Text Box 60"/>
          <p:cNvSpPr txBox="1">
            <a:spLocks noChangeArrowheads="1"/>
          </p:cNvSpPr>
          <p:nvPr/>
        </p:nvSpPr>
        <p:spPr bwMode="auto">
          <a:xfrm>
            <a:off x="6642100" y="4489450"/>
            <a:ext cx="363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$1</a:t>
            </a:r>
          </a:p>
        </p:txBody>
      </p:sp>
      <p:sp>
        <p:nvSpPr>
          <p:cNvPr id="39985" name="Text Box 61"/>
          <p:cNvSpPr txBox="1">
            <a:spLocks noChangeArrowheads="1"/>
          </p:cNvSpPr>
          <p:nvPr/>
        </p:nvSpPr>
        <p:spPr bwMode="auto">
          <a:xfrm>
            <a:off x="6543675" y="4889500"/>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  $14</a:t>
            </a:r>
          </a:p>
        </p:txBody>
      </p:sp>
      <p:sp>
        <p:nvSpPr>
          <p:cNvPr id="39986" name="Text Box 62"/>
          <p:cNvSpPr txBox="1">
            <a:spLocks noChangeArrowheads="1"/>
          </p:cNvSpPr>
          <p:nvPr/>
        </p:nvSpPr>
        <p:spPr bwMode="auto">
          <a:xfrm>
            <a:off x="6642100" y="5310188"/>
            <a:ext cx="363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$2</a:t>
            </a:r>
          </a:p>
        </p:txBody>
      </p:sp>
      <p:sp>
        <p:nvSpPr>
          <p:cNvPr id="39987" name="Text Box 63"/>
          <p:cNvSpPr txBox="1">
            <a:spLocks noChangeArrowheads="1"/>
          </p:cNvSpPr>
          <p:nvPr/>
        </p:nvSpPr>
        <p:spPr bwMode="auto">
          <a:xfrm>
            <a:off x="6642100" y="5751513"/>
            <a:ext cx="363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$8</a:t>
            </a:r>
          </a:p>
        </p:txBody>
      </p:sp>
      <p:sp>
        <p:nvSpPr>
          <p:cNvPr id="39988" name="Text Box 64"/>
          <p:cNvSpPr txBox="1">
            <a:spLocks noChangeArrowheads="1"/>
          </p:cNvSpPr>
          <p:nvPr/>
        </p:nvSpPr>
        <p:spPr bwMode="auto">
          <a:xfrm>
            <a:off x="1065213" y="1695450"/>
            <a:ext cx="8001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0x0000</a:t>
            </a:r>
          </a:p>
        </p:txBody>
      </p:sp>
      <p:sp>
        <p:nvSpPr>
          <p:cNvPr id="39989" name="Text Box 65"/>
          <p:cNvSpPr txBox="1">
            <a:spLocks noChangeArrowheads="1"/>
          </p:cNvSpPr>
          <p:nvPr/>
        </p:nvSpPr>
        <p:spPr bwMode="auto">
          <a:xfrm>
            <a:off x="1046163" y="5922963"/>
            <a:ext cx="844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0xFFFF</a:t>
            </a:r>
          </a:p>
        </p:txBody>
      </p:sp>
      <p:sp>
        <p:nvSpPr>
          <p:cNvPr id="39990" name="Text Box 66"/>
          <p:cNvSpPr txBox="1">
            <a:spLocks noChangeArrowheads="1"/>
          </p:cNvSpPr>
          <p:nvPr/>
        </p:nvSpPr>
        <p:spPr bwMode="auto">
          <a:xfrm>
            <a:off x="1060450" y="5070475"/>
            <a:ext cx="8032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0x911F</a:t>
            </a:r>
          </a:p>
        </p:txBody>
      </p:sp>
      <p:sp>
        <p:nvSpPr>
          <p:cNvPr id="39991" name="Text Box 67"/>
          <p:cNvSpPr txBox="1">
            <a:spLocks noChangeArrowheads="1"/>
          </p:cNvSpPr>
          <p:nvPr/>
        </p:nvSpPr>
        <p:spPr bwMode="auto">
          <a:xfrm>
            <a:off x="1062038" y="3403600"/>
            <a:ext cx="8556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0x2AF3</a:t>
            </a:r>
          </a:p>
        </p:txBody>
      </p:sp>
      <p:sp>
        <p:nvSpPr>
          <p:cNvPr id="39992" name="Slide Number Placeholder 57"/>
          <p:cNvSpPr txBox="1">
            <a:spLocks noGrp="1"/>
          </p:cNvSpPr>
          <p:nvPr/>
        </p:nvSpPr>
        <p:spPr bwMode="auto">
          <a:xfrm>
            <a:off x="70866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DAD1F29D-4C8C-5D40-B355-F03C5A23C305}" type="slidenum">
              <a:rPr lang="en-US" sz="1200">
                <a:solidFill>
                  <a:schemeClr val="bg1"/>
                </a:solidFill>
                <a:latin typeface="Times" charset="0"/>
              </a:rPr>
              <a:pPr algn="r"/>
              <a:t>38</a:t>
            </a:fld>
            <a:endParaRPr lang="en-US" sz="1200">
              <a:solidFill>
                <a:schemeClr val="bg1"/>
              </a:solidFill>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1892300" y="5281613"/>
            <a:ext cx="5340350" cy="869950"/>
          </a:xfrm>
          <a:prstGeom prst="rect">
            <a:avLst/>
          </a:prstGeom>
          <a:solidFill>
            <a:srgbClr val="D9FF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40963" name="Rectangle 3"/>
          <p:cNvSpPr>
            <a:spLocks noChangeArrowheads="1"/>
          </p:cNvSpPr>
          <p:nvPr/>
        </p:nvSpPr>
        <p:spPr bwMode="auto">
          <a:xfrm>
            <a:off x="1892300" y="1866900"/>
            <a:ext cx="5340350" cy="1708150"/>
          </a:xfrm>
          <a:prstGeom prst="rect">
            <a:avLst/>
          </a:prstGeom>
          <a:solidFill>
            <a:srgbClr val="D9FF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40964" name="Rectangle 4"/>
          <p:cNvSpPr>
            <a:spLocks noChangeArrowheads="1"/>
          </p:cNvSpPr>
          <p:nvPr/>
        </p:nvSpPr>
        <p:spPr bwMode="auto">
          <a:xfrm>
            <a:off x="1879600" y="3578225"/>
            <a:ext cx="5340350" cy="1701800"/>
          </a:xfrm>
          <a:prstGeom prst="rect">
            <a:avLst/>
          </a:prstGeom>
          <a:solidFill>
            <a:srgbClr val="47FF4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40965" name="Rectangle 5"/>
          <p:cNvSpPr>
            <a:spLocks noGrp="1" noChangeArrowheads="1"/>
          </p:cNvSpPr>
          <p:nvPr>
            <p:ph type="title" idx="4294967295"/>
          </p:nvPr>
        </p:nvSpPr>
        <p:spPr>
          <a:xfrm>
            <a:off x="838200" y="76200"/>
            <a:ext cx="8229600" cy="1143000"/>
          </a:xfrm>
        </p:spPr>
        <p:txBody>
          <a:bodyPr/>
          <a:lstStyle/>
          <a:p>
            <a:pPr eaLnBrk="1" hangingPunct="1"/>
            <a:r>
              <a:rPr lang="en-US" sz="4000">
                <a:solidFill>
                  <a:srgbClr val="7030A0"/>
                </a:solidFill>
                <a:latin typeface="Arial" charset="0"/>
              </a:rPr>
              <a:t>Tablets—Ordered Table</a:t>
            </a:r>
          </a:p>
        </p:txBody>
      </p:sp>
      <p:sp>
        <p:nvSpPr>
          <p:cNvPr id="40966" name="Slide Number Placeholder 56"/>
          <p:cNvSpPr txBox="1">
            <a:spLocks noGrp="1"/>
          </p:cNvSpPr>
          <p:nvPr/>
        </p:nvSpPr>
        <p:spPr bwMode="auto">
          <a:xfrm>
            <a:off x="70866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C8014F23-CCDF-F945-93DD-01F247ADDB98}" type="slidenum">
              <a:rPr lang="en-US" sz="1200">
                <a:solidFill>
                  <a:schemeClr val="bg1"/>
                </a:solidFill>
                <a:latin typeface="Times" charset="0"/>
              </a:rPr>
              <a:pPr algn="r"/>
              <a:t>39</a:t>
            </a:fld>
            <a:endParaRPr lang="en-US" sz="1200">
              <a:solidFill>
                <a:schemeClr val="bg1"/>
              </a:solidFill>
              <a:latin typeface="Times" charset="0"/>
            </a:endParaRPr>
          </a:p>
        </p:txBody>
      </p:sp>
      <p:sp>
        <p:nvSpPr>
          <p:cNvPr id="40967" name="Rectangle 6"/>
          <p:cNvSpPr>
            <a:spLocks noChangeArrowheads="1"/>
          </p:cNvSpPr>
          <p:nvPr/>
        </p:nvSpPr>
        <p:spPr bwMode="auto">
          <a:xfrm>
            <a:off x="1885950" y="1865313"/>
            <a:ext cx="5338763" cy="4276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latin typeface="Times" charset="0"/>
            </a:endParaRPr>
          </a:p>
        </p:txBody>
      </p:sp>
      <p:sp>
        <p:nvSpPr>
          <p:cNvPr id="40968" name="Line 7"/>
          <p:cNvSpPr>
            <a:spLocks noChangeShapeType="1"/>
          </p:cNvSpPr>
          <p:nvPr/>
        </p:nvSpPr>
        <p:spPr bwMode="auto">
          <a:xfrm flipH="1">
            <a:off x="2824163" y="1866900"/>
            <a:ext cx="1587" cy="42878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9" name="Line 8"/>
          <p:cNvSpPr>
            <a:spLocks noChangeShapeType="1"/>
          </p:cNvSpPr>
          <p:nvPr/>
        </p:nvSpPr>
        <p:spPr bwMode="auto">
          <a:xfrm>
            <a:off x="1890713" y="2290763"/>
            <a:ext cx="53292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0" name="Line 9"/>
          <p:cNvSpPr>
            <a:spLocks noChangeShapeType="1"/>
          </p:cNvSpPr>
          <p:nvPr/>
        </p:nvSpPr>
        <p:spPr bwMode="auto">
          <a:xfrm>
            <a:off x="1890713" y="2711450"/>
            <a:ext cx="53292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1" name="Line 10"/>
          <p:cNvSpPr>
            <a:spLocks noChangeShapeType="1"/>
          </p:cNvSpPr>
          <p:nvPr/>
        </p:nvSpPr>
        <p:spPr bwMode="auto">
          <a:xfrm>
            <a:off x="1890713" y="3136900"/>
            <a:ext cx="53292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2" name="Line 11"/>
          <p:cNvSpPr>
            <a:spLocks noChangeShapeType="1"/>
          </p:cNvSpPr>
          <p:nvPr/>
        </p:nvSpPr>
        <p:spPr bwMode="auto">
          <a:xfrm>
            <a:off x="1890713" y="3582988"/>
            <a:ext cx="53292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3" name="Line 12"/>
          <p:cNvSpPr>
            <a:spLocks noChangeShapeType="1"/>
          </p:cNvSpPr>
          <p:nvPr/>
        </p:nvSpPr>
        <p:spPr bwMode="auto">
          <a:xfrm>
            <a:off x="1890713" y="4008438"/>
            <a:ext cx="53292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4" name="Line 13"/>
          <p:cNvSpPr>
            <a:spLocks noChangeShapeType="1"/>
          </p:cNvSpPr>
          <p:nvPr/>
        </p:nvSpPr>
        <p:spPr bwMode="auto">
          <a:xfrm>
            <a:off x="1890713" y="4435475"/>
            <a:ext cx="53292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5" name="Line 14"/>
          <p:cNvSpPr>
            <a:spLocks noChangeShapeType="1"/>
          </p:cNvSpPr>
          <p:nvPr/>
        </p:nvSpPr>
        <p:spPr bwMode="auto">
          <a:xfrm>
            <a:off x="1890713" y="4860925"/>
            <a:ext cx="53292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6" name="Line 15"/>
          <p:cNvSpPr>
            <a:spLocks noChangeShapeType="1"/>
          </p:cNvSpPr>
          <p:nvPr/>
        </p:nvSpPr>
        <p:spPr bwMode="auto">
          <a:xfrm>
            <a:off x="1890713" y="5281613"/>
            <a:ext cx="53292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7" name="Line 16"/>
          <p:cNvSpPr>
            <a:spLocks noChangeShapeType="1"/>
          </p:cNvSpPr>
          <p:nvPr/>
        </p:nvSpPr>
        <p:spPr bwMode="auto">
          <a:xfrm>
            <a:off x="1890713" y="5707063"/>
            <a:ext cx="53292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8" name="Text Box 17"/>
          <p:cNvSpPr txBox="1">
            <a:spLocks noChangeArrowheads="1"/>
          </p:cNvSpPr>
          <p:nvPr/>
        </p:nvSpPr>
        <p:spPr bwMode="auto">
          <a:xfrm>
            <a:off x="2033588" y="1938338"/>
            <a:ext cx="623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Apple</a:t>
            </a:r>
          </a:p>
        </p:txBody>
      </p:sp>
      <p:sp>
        <p:nvSpPr>
          <p:cNvPr id="40979" name="Text Box 18"/>
          <p:cNvSpPr txBox="1">
            <a:spLocks noChangeArrowheads="1"/>
          </p:cNvSpPr>
          <p:nvPr/>
        </p:nvSpPr>
        <p:spPr bwMode="auto">
          <a:xfrm>
            <a:off x="1987550" y="2774950"/>
            <a:ext cx="725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Banana</a:t>
            </a:r>
          </a:p>
        </p:txBody>
      </p:sp>
      <p:sp>
        <p:nvSpPr>
          <p:cNvPr id="40980" name="Text Box 19"/>
          <p:cNvSpPr txBox="1">
            <a:spLocks noChangeArrowheads="1"/>
          </p:cNvSpPr>
          <p:nvPr/>
        </p:nvSpPr>
        <p:spPr bwMode="auto">
          <a:xfrm>
            <a:off x="2014538" y="3203575"/>
            <a:ext cx="623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Grape</a:t>
            </a:r>
          </a:p>
        </p:txBody>
      </p:sp>
      <p:sp>
        <p:nvSpPr>
          <p:cNvPr id="40981" name="Text Box 20"/>
          <p:cNvSpPr txBox="1">
            <a:spLocks noChangeArrowheads="1"/>
          </p:cNvSpPr>
          <p:nvPr/>
        </p:nvSpPr>
        <p:spPr bwMode="auto">
          <a:xfrm>
            <a:off x="1973263" y="4919663"/>
            <a:ext cx="71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Orange</a:t>
            </a:r>
          </a:p>
        </p:txBody>
      </p:sp>
      <p:sp>
        <p:nvSpPr>
          <p:cNvPr id="40982" name="Text Box 21"/>
          <p:cNvSpPr txBox="1">
            <a:spLocks noChangeArrowheads="1"/>
          </p:cNvSpPr>
          <p:nvPr/>
        </p:nvSpPr>
        <p:spPr bwMode="auto">
          <a:xfrm>
            <a:off x="2097088" y="4497388"/>
            <a:ext cx="563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Lime</a:t>
            </a:r>
          </a:p>
        </p:txBody>
      </p:sp>
      <p:sp>
        <p:nvSpPr>
          <p:cNvPr id="40983" name="Text Box 22"/>
          <p:cNvSpPr txBox="1">
            <a:spLocks noChangeArrowheads="1"/>
          </p:cNvSpPr>
          <p:nvPr/>
        </p:nvSpPr>
        <p:spPr bwMode="auto">
          <a:xfrm>
            <a:off x="1830388" y="5351463"/>
            <a:ext cx="982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Strawberry</a:t>
            </a:r>
          </a:p>
        </p:txBody>
      </p:sp>
      <p:sp>
        <p:nvSpPr>
          <p:cNvPr id="40984" name="Text Box 23"/>
          <p:cNvSpPr txBox="1">
            <a:spLocks noChangeArrowheads="1"/>
          </p:cNvSpPr>
          <p:nvPr/>
        </p:nvSpPr>
        <p:spPr bwMode="auto">
          <a:xfrm>
            <a:off x="2108200" y="3656013"/>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Kiwi</a:t>
            </a:r>
          </a:p>
        </p:txBody>
      </p:sp>
      <p:sp>
        <p:nvSpPr>
          <p:cNvPr id="40985" name="Text Box 24"/>
          <p:cNvSpPr txBox="1">
            <a:spLocks noChangeArrowheads="1"/>
          </p:cNvSpPr>
          <p:nvPr/>
        </p:nvSpPr>
        <p:spPr bwMode="auto">
          <a:xfrm>
            <a:off x="1895475" y="2352675"/>
            <a:ext cx="820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Avocado</a:t>
            </a:r>
          </a:p>
        </p:txBody>
      </p:sp>
      <p:sp>
        <p:nvSpPr>
          <p:cNvPr id="40986" name="Text Box 25"/>
          <p:cNvSpPr txBox="1">
            <a:spLocks noChangeArrowheads="1"/>
          </p:cNvSpPr>
          <p:nvPr/>
        </p:nvSpPr>
        <p:spPr bwMode="auto">
          <a:xfrm>
            <a:off x="1962150" y="5781675"/>
            <a:ext cx="730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Tomato</a:t>
            </a:r>
          </a:p>
        </p:txBody>
      </p:sp>
      <p:sp>
        <p:nvSpPr>
          <p:cNvPr id="40987" name="Text Box 26"/>
          <p:cNvSpPr txBox="1">
            <a:spLocks noChangeArrowheads="1"/>
          </p:cNvSpPr>
          <p:nvPr/>
        </p:nvSpPr>
        <p:spPr bwMode="auto">
          <a:xfrm>
            <a:off x="1990725" y="4065588"/>
            <a:ext cx="693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Lemon</a:t>
            </a:r>
          </a:p>
        </p:txBody>
      </p:sp>
      <p:sp>
        <p:nvSpPr>
          <p:cNvPr id="40988" name="Text Box 27"/>
          <p:cNvSpPr txBox="1">
            <a:spLocks noChangeArrowheads="1"/>
          </p:cNvSpPr>
          <p:nvPr/>
        </p:nvSpPr>
        <p:spPr bwMode="auto">
          <a:xfrm>
            <a:off x="2914650" y="3208338"/>
            <a:ext cx="180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Grapes are good to eat</a:t>
            </a:r>
          </a:p>
        </p:txBody>
      </p:sp>
      <p:sp>
        <p:nvSpPr>
          <p:cNvPr id="40989" name="Text Box 28"/>
          <p:cNvSpPr txBox="1">
            <a:spLocks noChangeArrowheads="1"/>
          </p:cNvSpPr>
          <p:nvPr/>
        </p:nvSpPr>
        <p:spPr bwMode="auto">
          <a:xfrm>
            <a:off x="2946400" y="4486275"/>
            <a:ext cx="134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Limes are green</a:t>
            </a:r>
          </a:p>
        </p:txBody>
      </p:sp>
      <p:sp>
        <p:nvSpPr>
          <p:cNvPr id="40990" name="Text Box 29"/>
          <p:cNvSpPr txBox="1">
            <a:spLocks noChangeArrowheads="1"/>
          </p:cNvSpPr>
          <p:nvPr/>
        </p:nvSpPr>
        <p:spPr bwMode="auto">
          <a:xfrm>
            <a:off x="2914650" y="1947863"/>
            <a:ext cx="140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Apple is wisdom</a:t>
            </a:r>
          </a:p>
        </p:txBody>
      </p:sp>
      <p:sp>
        <p:nvSpPr>
          <p:cNvPr id="40991" name="Text Box 30"/>
          <p:cNvSpPr txBox="1">
            <a:spLocks noChangeArrowheads="1"/>
          </p:cNvSpPr>
          <p:nvPr/>
        </p:nvSpPr>
        <p:spPr bwMode="auto">
          <a:xfrm>
            <a:off x="2901950" y="5365750"/>
            <a:ext cx="1716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Strawberry shortcake</a:t>
            </a:r>
          </a:p>
        </p:txBody>
      </p:sp>
      <p:sp>
        <p:nvSpPr>
          <p:cNvPr id="40992" name="Text Box 31"/>
          <p:cNvSpPr txBox="1">
            <a:spLocks noChangeArrowheads="1"/>
          </p:cNvSpPr>
          <p:nvPr/>
        </p:nvSpPr>
        <p:spPr bwMode="auto">
          <a:xfrm>
            <a:off x="2890838" y="4924425"/>
            <a:ext cx="197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Arrgh! Don</a:t>
            </a:r>
            <a:r>
              <a:rPr lang="ja-JP" altLang="en-US" sz="1400">
                <a:latin typeface="Times" charset="0"/>
              </a:rPr>
              <a:t>’</a:t>
            </a:r>
            <a:r>
              <a:rPr lang="en-US" sz="1400">
                <a:latin typeface="Times" charset="0"/>
              </a:rPr>
              <a:t>t get scurvy!</a:t>
            </a:r>
          </a:p>
        </p:txBody>
      </p:sp>
      <p:sp>
        <p:nvSpPr>
          <p:cNvPr id="40993" name="Text Box 32"/>
          <p:cNvSpPr txBox="1">
            <a:spLocks noChangeArrowheads="1"/>
          </p:cNvSpPr>
          <p:nvPr/>
        </p:nvSpPr>
        <p:spPr bwMode="auto">
          <a:xfrm>
            <a:off x="2895600" y="2357438"/>
            <a:ext cx="149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But at what price?</a:t>
            </a:r>
          </a:p>
        </p:txBody>
      </p:sp>
      <p:sp>
        <p:nvSpPr>
          <p:cNvPr id="40994" name="Text Box 33"/>
          <p:cNvSpPr txBox="1">
            <a:spLocks noChangeArrowheads="1"/>
          </p:cNvSpPr>
          <p:nvPr/>
        </p:nvSpPr>
        <p:spPr bwMode="auto">
          <a:xfrm>
            <a:off x="2916238" y="2789238"/>
            <a:ext cx="1360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The perfect fruit</a:t>
            </a:r>
          </a:p>
        </p:txBody>
      </p:sp>
      <p:sp>
        <p:nvSpPr>
          <p:cNvPr id="40995" name="Text Box 34"/>
          <p:cNvSpPr txBox="1">
            <a:spLocks noChangeArrowheads="1"/>
          </p:cNvSpPr>
          <p:nvPr/>
        </p:nvSpPr>
        <p:spPr bwMode="auto">
          <a:xfrm>
            <a:off x="2916238" y="5772150"/>
            <a:ext cx="1558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Is this a vegetable?</a:t>
            </a:r>
          </a:p>
        </p:txBody>
      </p:sp>
      <p:sp>
        <p:nvSpPr>
          <p:cNvPr id="40996" name="Text Box 35"/>
          <p:cNvSpPr txBox="1">
            <a:spLocks noChangeArrowheads="1"/>
          </p:cNvSpPr>
          <p:nvPr/>
        </p:nvSpPr>
        <p:spPr bwMode="auto">
          <a:xfrm>
            <a:off x="2914650" y="4070350"/>
            <a:ext cx="3003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How much did you pay for this lemon?</a:t>
            </a:r>
          </a:p>
        </p:txBody>
      </p:sp>
      <p:sp>
        <p:nvSpPr>
          <p:cNvPr id="40997" name="Text Box 36"/>
          <p:cNvSpPr txBox="1">
            <a:spLocks noChangeArrowheads="1"/>
          </p:cNvSpPr>
          <p:nvPr/>
        </p:nvSpPr>
        <p:spPr bwMode="auto">
          <a:xfrm>
            <a:off x="2957513" y="3660775"/>
            <a:ext cx="1149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New Zealand</a:t>
            </a:r>
          </a:p>
        </p:txBody>
      </p:sp>
      <p:sp>
        <p:nvSpPr>
          <p:cNvPr id="40998" name="Line 37"/>
          <p:cNvSpPr>
            <a:spLocks noChangeShapeType="1"/>
          </p:cNvSpPr>
          <p:nvPr/>
        </p:nvSpPr>
        <p:spPr bwMode="auto">
          <a:xfrm>
            <a:off x="6399213" y="1873250"/>
            <a:ext cx="11112" cy="4267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9" name="Text Box 38"/>
          <p:cNvSpPr txBox="1">
            <a:spLocks noChangeArrowheads="1"/>
          </p:cNvSpPr>
          <p:nvPr/>
        </p:nvSpPr>
        <p:spPr bwMode="auto">
          <a:xfrm>
            <a:off x="6637338" y="1927225"/>
            <a:ext cx="365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$1</a:t>
            </a:r>
          </a:p>
        </p:txBody>
      </p:sp>
      <p:sp>
        <p:nvSpPr>
          <p:cNvPr id="41000" name="Text Box 39"/>
          <p:cNvSpPr txBox="1">
            <a:spLocks noChangeArrowheads="1"/>
          </p:cNvSpPr>
          <p:nvPr/>
        </p:nvSpPr>
        <p:spPr bwMode="auto">
          <a:xfrm>
            <a:off x="6637338" y="2332038"/>
            <a:ext cx="365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$3</a:t>
            </a:r>
          </a:p>
        </p:txBody>
      </p:sp>
      <p:sp>
        <p:nvSpPr>
          <p:cNvPr id="41001" name="Text Box 40"/>
          <p:cNvSpPr txBox="1">
            <a:spLocks noChangeArrowheads="1"/>
          </p:cNvSpPr>
          <p:nvPr/>
        </p:nvSpPr>
        <p:spPr bwMode="auto">
          <a:xfrm>
            <a:off x="6637338" y="2752725"/>
            <a:ext cx="365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$2</a:t>
            </a:r>
          </a:p>
        </p:txBody>
      </p:sp>
      <p:sp>
        <p:nvSpPr>
          <p:cNvPr id="41002" name="Text Box 41"/>
          <p:cNvSpPr txBox="1">
            <a:spLocks noChangeArrowheads="1"/>
          </p:cNvSpPr>
          <p:nvPr/>
        </p:nvSpPr>
        <p:spPr bwMode="auto">
          <a:xfrm>
            <a:off x="6588125" y="3194050"/>
            <a:ext cx="454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$12</a:t>
            </a:r>
          </a:p>
        </p:txBody>
      </p:sp>
      <p:sp>
        <p:nvSpPr>
          <p:cNvPr id="41003" name="Text Box 42"/>
          <p:cNvSpPr txBox="1">
            <a:spLocks noChangeArrowheads="1"/>
          </p:cNvSpPr>
          <p:nvPr/>
        </p:nvSpPr>
        <p:spPr bwMode="auto">
          <a:xfrm>
            <a:off x="6637338" y="3644900"/>
            <a:ext cx="365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$8</a:t>
            </a:r>
          </a:p>
        </p:txBody>
      </p:sp>
      <p:sp>
        <p:nvSpPr>
          <p:cNvPr id="41004" name="Text Box 43"/>
          <p:cNvSpPr txBox="1">
            <a:spLocks noChangeArrowheads="1"/>
          </p:cNvSpPr>
          <p:nvPr/>
        </p:nvSpPr>
        <p:spPr bwMode="auto">
          <a:xfrm>
            <a:off x="6637338" y="4067175"/>
            <a:ext cx="365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$1</a:t>
            </a:r>
          </a:p>
        </p:txBody>
      </p:sp>
      <p:sp>
        <p:nvSpPr>
          <p:cNvPr id="41005" name="Text Box 44"/>
          <p:cNvSpPr txBox="1">
            <a:spLocks noChangeArrowheads="1"/>
          </p:cNvSpPr>
          <p:nvPr/>
        </p:nvSpPr>
        <p:spPr bwMode="auto">
          <a:xfrm>
            <a:off x="6637338" y="4506913"/>
            <a:ext cx="365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$9</a:t>
            </a:r>
          </a:p>
        </p:txBody>
      </p:sp>
      <p:sp>
        <p:nvSpPr>
          <p:cNvPr id="41006" name="Text Box 45"/>
          <p:cNvSpPr txBox="1">
            <a:spLocks noChangeArrowheads="1"/>
          </p:cNvSpPr>
          <p:nvPr/>
        </p:nvSpPr>
        <p:spPr bwMode="auto">
          <a:xfrm>
            <a:off x="6515100" y="4906963"/>
            <a:ext cx="454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  $2</a:t>
            </a:r>
          </a:p>
        </p:txBody>
      </p:sp>
      <p:sp>
        <p:nvSpPr>
          <p:cNvPr id="41007" name="Text Box 46"/>
          <p:cNvSpPr txBox="1">
            <a:spLocks noChangeArrowheads="1"/>
          </p:cNvSpPr>
          <p:nvPr/>
        </p:nvSpPr>
        <p:spPr bwMode="auto">
          <a:xfrm>
            <a:off x="6540500" y="5327650"/>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$900</a:t>
            </a:r>
          </a:p>
        </p:txBody>
      </p:sp>
      <p:sp>
        <p:nvSpPr>
          <p:cNvPr id="41008" name="Text Box 47"/>
          <p:cNvSpPr txBox="1">
            <a:spLocks noChangeArrowheads="1"/>
          </p:cNvSpPr>
          <p:nvPr/>
        </p:nvSpPr>
        <p:spPr bwMode="auto">
          <a:xfrm>
            <a:off x="6588125" y="5768975"/>
            <a:ext cx="454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imes" charset="0"/>
              </a:rPr>
              <a:t>$14</a:t>
            </a:r>
          </a:p>
        </p:txBody>
      </p:sp>
      <p:sp>
        <p:nvSpPr>
          <p:cNvPr id="41009" name="Rectangle 48"/>
          <p:cNvSpPr>
            <a:spLocks noChangeArrowheads="1"/>
          </p:cNvSpPr>
          <p:nvPr/>
        </p:nvSpPr>
        <p:spPr bwMode="auto">
          <a:xfrm>
            <a:off x="1881188" y="1468438"/>
            <a:ext cx="5349875" cy="398462"/>
          </a:xfrm>
          <a:prstGeom prst="rect">
            <a:avLst/>
          </a:prstGeom>
          <a:solidFill>
            <a:srgbClr val="8F8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41010" name="Text Box 49"/>
          <p:cNvSpPr txBox="1">
            <a:spLocks noChangeArrowheads="1"/>
          </p:cNvSpPr>
          <p:nvPr/>
        </p:nvSpPr>
        <p:spPr bwMode="auto">
          <a:xfrm>
            <a:off x="2038350" y="1535113"/>
            <a:ext cx="604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i="1">
                <a:latin typeface="Times" charset="0"/>
              </a:rPr>
              <a:t>Name</a:t>
            </a:r>
          </a:p>
        </p:txBody>
      </p:sp>
      <p:sp>
        <p:nvSpPr>
          <p:cNvPr id="41011" name="Text Box 50"/>
          <p:cNvSpPr txBox="1">
            <a:spLocks noChangeArrowheads="1"/>
          </p:cNvSpPr>
          <p:nvPr/>
        </p:nvSpPr>
        <p:spPr bwMode="auto">
          <a:xfrm>
            <a:off x="2890838" y="1535113"/>
            <a:ext cx="1035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i="1">
                <a:latin typeface="Times" charset="0"/>
              </a:rPr>
              <a:t>Description</a:t>
            </a:r>
          </a:p>
        </p:txBody>
      </p:sp>
      <p:sp>
        <p:nvSpPr>
          <p:cNvPr id="41012" name="Text Box 51"/>
          <p:cNvSpPr txBox="1">
            <a:spLocks noChangeArrowheads="1"/>
          </p:cNvSpPr>
          <p:nvPr/>
        </p:nvSpPr>
        <p:spPr bwMode="auto">
          <a:xfrm>
            <a:off x="6473825" y="1535113"/>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i="1">
                <a:latin typeface="Times" charset="0"/>
              </a:rPr>
              <a:t>Price</a:t>
            </a:r>
          </a:p>
        </p:txBody>
      </p:sp>
      <p:sp>
        <p:nvSpPr>
          <p:cNvPr id="41013" name="Text Box 52"/>
          <p:cNvSpPr txBox="1">
            <a:spLocks noChangeArrowheads="1"/>
          </p:cNvSpPr>
          <p:nvPr/>
        </p:nvSpPr>
        <p:spPr bwMode="auto">
          <a:xfrm>
            <a:off x="1516063" y="1712913"/>
            <a:ext cx="333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A</a:t>
            </a:r>
          </a:p>
        </p:txBody>
      </p:sp>
      <p:sp>
        <p:nvSpPr>
          <p:cNvPr id="41014" name="Text Box 53"/>
          <p:cNvSpPr txBox="1">
            <a:spLocks noChangeArrowheads="1"/>
          </p:cNvSpPr>
          <p:nvPr/>
        </p:nvSpPr>
        <p:spPr bwMode="auto">
          <a:xfrm>
            <a:off x="1522413" y="5994400"/>
            <a:ext cx="3095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Z</a:t>
            </a:r>
          </a:p>
        </p:txBody>
      </p:sp>
      <p:sp>
        <p:nvSpPr>
          <p:cNvPr id="41015" name="Text Box 54"/>
          <p:cNvSpPr txBox="1">
            <a:spLocks noChangeArrowheads="1"/>
          </p:cNvSpPr>
          <p:nvPr/>
        </p:nvSpPr>
        <p:spPr bwMode="auto">
          <a:xfrm>
            <a:off x="1504950" y="5087938"/>
            <a:ext cx="333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Q</a:t>
            </a:r>
          </a:p>
        </p:txBody>
      </p:sp>
      <p:sp>
        <p:nvSpPr>
          <p:cNvPr id="41016" name="Text Box 55"/>
          <p:cNvSpPr txBox="1">
            <a:spLocks noChangeArrowheads="1"/>
          </p:cNvSpPr>
          <p:nvPr/>
        </p:nvSpPr>
        <p:spPr bwMode="auto">
          <a:xfrm>
            <a:off x="1509713" y="3411538"/>
            <a:ext cx="333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H</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atin typeface="Arial" charset="0"/>
              </a:rPr>
              <a:t>Typical Applications</a:t>
            </a:r>
          </a:p>
        </p:txBody>
      </p:sp>
      <p:sp>
        <p:nvSpPr>
          <p:cNvPr id="6147" name="Content Placeholder 2"/>
          <p:cNvSpPr>
            <a:spLocks noGrp="1"/>
          </p:cNvSpPr>
          <p:nvPr>
            <p:ph idx="1"/>
          </p:nvPr>
        </p:nvSpPr>
        <p:spPr>
          <a:xfrm>
            <a:off x="685800" y="1417638"/>
            <a:ext cx="8229600" cy="4525962"/>
          </a:xfrm>
        </p:spPr>
        <p:txBody>
          <a:bodyPr/>
          <a:lstStyle/>
          <a:p>
            <a:r>
              <a:rPr lang="en-US" sz="2800">
                <a:latin typeface="Arial" charset="0"/>
              </a:rPr>
              <a:t>User logins and profiles</a:t>
            </a:r>
          </a:p>
          <a:p>
            <a:pPr lvl="1"/>
            <a:r>
              <a:rPr lang="en-US" sz="2400">
                <a:latin typeface="Arial" charset="0"/>
              </a:rPr>
              <a:t>Including changes that must not be lost!</a:t>
            </a:r>
          </a:p>
          <a:p>
            <a:pPr lvl="2"/>
            <a:r>
              <a:rPr lang="en-US" sz="2000">
                <a:latin typeface="Arial" charset="0"/>
              </a:rPr>
              <a:t>But single-record </a:t>
            </a:r>
            <a:r>
              <a:rPr lang="ja-JP" altLang="en-US" sz="2000">
                <a:latin typeface="Arial" charset="0"/>
              </a:rPr>
              <a:t>“</a:t>
            </a:r>
            <a:r>
              <a:rPr lang="en-US" sz="2000">
                <a:latin typeface="Arial" charset="0"/>
              </a:rPr>
              <a:t>transactions</a:t>
            </a:r>
            <a:r>
              <a:rPr lang="ja-JP" altLang="en-US" sz="2000">
                <a:latin typeface="Arial" charset="0"/>
              </a:rPr>
              <a:t>”</a:t>
            </a:r>
            <a:r>
              <a:rPr lang="en-US" sz="2000">
                <a:latin typeface="Arial" charset="0"/>
              </a:rPr>
              <a:t> suffice</a:t>
            </a:r>
          </a:p>
          <a:p>
            <a:r>
              <a:rPr lang="en-US" sz="2800">
                <a:latin typeface="Arial" charset="0"/>
              </a:rPr>
              <a:t>Events</a:t>
            </a:r>
          </a:p>
          <a:p>
            <a:pPr lvl="1"/>
            <a:r>
              <a:rPr lang="en-US" sz="2400">
                <a:latin typeface="Arial" charset="0"/>
              </a:rPr>
              <a:t>Alerts (e.g., news, price changes)</a:t>
            </a:r>
          </a:p>
          <a:p>
            <a:pPr lvl="1"/>
            <a:r>
              <a:rPr lang="en-US" sz="2400">
                <a:latin typeface="Arial" charset="0"/>
              </a:rPr>
              <a:t>Social network activity (e.g., user goes offline)</a:t>
            </a:r>
          </a:p>
          <a:p>
            <a:pPr lvl="1"/>
            <a:r>
              <a:rPr lang="en-US" sz="2400">
                <a:latin typeface="Arial" charset="0"/>
              </a:rPr>
              <a:t>Ad clicks, article clicks</a:t>
            </a:r>
          </a:p>
          <a:p>
            <a:r>
              <a:rPr lang="en-US" sz="2800">
                <a:latin typeface="Arial" charset="0"/>
              </a:rPr>
              <a:t>Application-specific data</a:t>
            </a:r>
          </a:p>
          <a:p>
            <a:pPr lvl="1"/>
            <a:r>
              <a:rPr lang="en-US" sz="2400">
                <a:latin typeface="Arial" charset="0"/>
              </a:rPr>
              <a:t>Postings in message board</a:t>
            </a:r>
          </a:p>
          <a:p>
            <a:pPr lvl="1"/>
            <a:r>
              <a:rPr lang="en-US" sz="2400">
                <a:latin typeface="Arial" charset="0"/>
              </a:rPr>
              <a:t>Uploaded photos, tags</a:t>
            </a:r>
          </a:p>
          <a:p>
            <a:pPr lvl="1"/>
            <a:r>
              <a:rPr lang="en-US" sz="2400">
                <a:latin typeface="Arial" charset="0"/>
              </a:rPr>
              <a:t>Shopping carts</a:t>
            </a:r>
            <a:endParaRPr lang="en-US">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62000" y="76200"/>
            <a:ext cx="8229600" cy="1143000"/>
          </a:xfrm>
        </p:spPr>
        <p:txBody>
          <a:bodyPr/>
          <a:lstStyle/>
          <a:p>
            <a:pPr eaLnBrk="1" hangingPunct="1"/>
            <a:r>
              <a:rPr lang="en-US" sz="4000">
                <a:solidFill>
                  <a:srgbClr val="7030A0"/>
                </a:solidFill>
                <a:latin typeface="Arial" charset="0"/>
              </a:rPr>
              <a:t>Flexible Schema</a:t>
            </a:r>
          </a:p>
        </p:txBody>
      </p:sp>
      <p:graphicFrame>
        <p:nvGraphicFramePr>
          <p:cNvPr id="577602" name="Group 66"/>
          <p:cNvGraphicFramePr>
            <a:graphicFrameLocks noGrp="1"/>
          </p:cNvGraphicFramePr>
          <p:nvPr/>
        </p:nvGraphicFramePr>
        <p:xfrm>
          <a:off x="457200" y="1981200"/>
          <a:ext cx="5359400" cy="1743075"/>
        </p:xfrm>
        <a:graphic>
          <a:graphicData uri="http://schemas.openxmlformats.org/drawingml/2006/table">
            <a:tbl>
              <a:tblPr/>
              <a:tblGrid>
                <a:gridCol w="1339850"/>
                <a:gridCol w="1339850"/>
                <a:gridCol w="1339850"/>
                <a:gridCol w="1339850"/>
              </a:tblGrid>
              <a:tr h="4017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rgbClr val="A50021"/>
                          </a:solidFill>
                          <a:effectLst/>
                          <a:latin typeface="Arial" pitchFamily="34" charset="0"/>
                        </a:rPr>
                        <a:t>Posted date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rgbClr val="A50021"/>
                          </a:solidFill>
                          <a:effectLst/>
                          <a:latin typeface="Arial" pitchFamily="34" charset="0"/>
                        </a:rPr>
                        <a:t>Listing id</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Arial" pitchFamily="34" charset="0"/>
                        </a:rPr>
                        <a:t>Item</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Arial" pitchFamily="34" charset="0"/>
                        </a:rPr>
                        <a:t>Price</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35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6/1/07</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424252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Couch</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$570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35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6/1/07</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763245</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Bike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$86</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35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6/3/07</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211242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Car</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$1123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35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6/5/07</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421133</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Lamp</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$15</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77605" name="Group 69"/>
          <p:cNvGraphicFramePr>
            <a:graphicFrameLocks noGrp="1"/>
          </p:cNvGraphicFramePr>
          <p:nvPr>
            <p:ph idx="1"/>
          </p:nvPr>
        </p:nvGraphicFramePr>
        <p:xfrm>
          <a:off x="5888038" y="1981200"/>
          <a:ext cx="1122362" cy="1752601"/>
        </p:xfrm>
        <a:graphic>
          <a:graphicData uri="http://schemas.openxmlformats.org/drawingml/2006/table">
            <a:tbl>
              <a:tblPr/>
              <a:tblGrid>
                <a:gridCol w="1122362"/>
              </a:tblGrid>
              <a:tr h="350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Arial" pitchFamily="34" charset="0"/>
                        </a:rPr>
                        <a:t>Color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Red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77586" name="Group 50"/>
          <p:cNvGraphicFramePr>
            <a:graphicFrameLocks noGrp="1"/>
          </p:cNvGraphicFramePr>
          <p:nvPr/>
        </p:nvGraphicFramePr>
        <p:xfrm>
          <a:off x="7108825" y="1981200"/>
          <a:ext cx="1379538" cy="1752600"/>
        </p:xfrm>
        <a:graphic>
          <a:graphicData uri="http://schemas.openxmlformats.org/drawingml/2006/table">
            <a:tbl>
              <a:tblPr/>
              <a:tblGrid>
                <a:gridCol w="1379538"/>
              </a:tblGrid>
              <a:tr h="349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Arial" pitchFamily="34" charset="0"/>
                        </a:rPr>
                        <a:t>Condition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Good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Fair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76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77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DDFC0AAD-41F4-604F-93A0-A78929F9E86E}" type="slidenum">
              <a:rPr lang="en-US" sz="1400"/>
              <a:pPr eaLnBrk="1" hangingPunct="1"/>
              <a:t>41</a:t>
            </a:fld>
            <a:endParaRPr lang="en-US" sz="1400"/>
          </a:p>
        </p:txBody>
      </p:sp>
      <p:sp>
        <p:nvSpPr>
          <p:cNvPr id="43011" name="Rectangle 2"/>
          <p:cNvSpPr>
            <a:spLocks noGrp="1" noChangeArrowheads="1"/>
          </p:cNvSpPr>
          <p:nvPr>
            <p:ph type="title"/>
          </p:nvPr>
        </p:nvSpPr>
        <p:spPr>
          <a:xfrm>
            <a:off x="1143000" y="76200"/>
            <a:ext cx="8229600" cy="1143000"/>
          </a:xfrm>
        </p:spPr>
        <p:txBody>
          <a:bodyPr/>
          <a:lstStyle/>
          <a:p>
            <a:r>
              <a:rPr lang="en-US" sz="4000">
                <a:solidFill>
                  <a:srgbClr val="7030A0"/>
                </a:solidFill>
                <a:latin typeface="Arial" charset="0"/>
              </a:rPr>
              <a:t>Primary vs. Secondary Access</a:t>
            </a:r>
          </a:p>
        </p:txBody>
      </p:sp>
      <p:graphicFrame>
        <p:nvGraphicFramePr>
          <p:cNvPr id="209923" name="Group 3"/>
          <p:cNvGraphicFramePr>
            <a:graphicFrameLocks noGrp="1"/>
          </p:cNvGraphicFramePr>
          <p:nvPr>
            <p:ph sz="half" idx="1"/>
          </p:nvPr>
        </p:nvGraphicFramePr>
        <p:xfrm>
          <a:off x="685800" y="1854200"/>
          <a:ext cx="8016875" cy="1981200"/>
        </p:xfrm>
        <a:graphic>
          <a:graphicData uri="http://schemas.openxmlformats.org/drawingml/2006/table">
            <a:tbl>
              <a:tblPr/>
              <a:tblGrid>
                <a:gridCol w="2005013"/>
                <a:gridCol w="2003425"/>
                <a:gridCol w="2005012"/>
                <a:gridCol w="2003425"/>
              </a:tblGrid>
              <a:tr h="377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smtClean="0">
                          <a:ln>
                            <a:noFill/>
                          </a:ln>
                          <a:solidFill>
                            <a:srgbClr val="A50021"/>
                          </a:solidFill>
                          <a:effectLst/>
                          <a:latin typeface="Arial" pitchFamily="34" charset="0"/>
                        </a:rPr>
                        <a:t>Posted date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smtClean="0">
                          <a:ln>
                            <a:noFill/>
                          </a:ln>
                          <a:solidFill>
                            <a:srgbClr val="A50021"/>
                          </a:solidFill>
                          <a:effectLst/>
                          <a:latin typeface="Arial" pitchFamily="34" charset="0"/>
                        </a:rPr>
                        <a:t>Listing 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smtClean="0">
                          <a:ln>
                            <a:noFill/>
                          </a:ln>
                          <a:solidFill>
                            <a:schemeClr val="tx1"/>
                          </a:solidFill>
                          <a:effectLst/>
                          <a:latin typeface="Arial" pitchFamily="34" charset="0"/>
                        </a:rPr>
                        <a:t>Item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smtClean="0">
                          <a:ln>
                            <a:noFill/>
                          </a:ln>
                          <a:solidFill>
                            <a:schemeClr val="tx1"/>
                          </a:solidFill>
                          <a:effectLst/>
                          <a:latin typeface="Arial" pitchFamily="34" charset="0"/>
                        </a:rPr>
                        <a:t>Price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6/1/07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424252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Couch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$570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76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6/1/07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763245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Bike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$86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6/3/07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211242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Car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$1123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6/5/07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421133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Lamp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09955" name="Group 35"/>
          <p:cNvGraphicFramePr>
            <a:graphicFrameLocks noGrp="1"/>
          </p:cNvGraphicFramePr>
          <p:nvPr>
            <p:ph sz="half" idx="2"/>
          </p:nvPr>
        </p:nvGraphicFramePr>
        <p:xfrm>
          <a:off x="692150" y="4475163"/>
          <a:ext cx="6057900" cy="1981200"/>
        </p:xfrm>
        <a:graphic>
          <a:graphicData uri="http://schemas.openxmlformats.org/drawingml/2006/table">
            <a:tbl>
              <a:tblPr/>
              <a:tblGrid>
                <a:gridCol w="2019300"/>
                <a:gridCol w="2019300"/>
                <a:gridCol w="2019300"/>
              </a:tblGrid>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smtClean="0">
                          <a:ln>
                            <a:noFill/>
                          </a:ln>
                          <a:solidFill>
                            <a:srgbClr val="A50021"/>
                          </a:solidFill>
                          <a:effectLst/>
                          <a:latin typeface="Arial" pitchFamily="34" charset="0"/>
                        </a:rPr>
                        <a:t>Price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smtClean="0">
                          <a:ln>
                            <a:noFill/>
                          </a:ln>
                          <a:solidFill>
                            <a:srgbClr val="A50021"/>
                          </a:solidFill>
                          <a:effectLst/>
                          <a:latin typeface="Arial" pitchFamily="34" charset="0"/>
                        </a:rPr>
                        <a:t>Posted date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smtClean="0">
                          <a:ln>
                            <a:noFill/>
                          </a:ln>
                          <a:solidFill>
                            <a:srgbClr val="A50021"/>
                          </a:solidFill>
                          <a:effectLst/>
                          <a:latin typeface="Arial" pitchFamily="34" charset="0"/>
                        </a:rPr>
                        <a:t>Listing 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6/5/07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421133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86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6/1/07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763245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570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6/1/07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424252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79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1123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6/3/07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211242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70" name="Text Box 61"/>
          <p:cNvSpPr txBox="1">
            <a:spLocks noChangeArrowheads="1"/>
          </p:cNvSpPr>
          <p:nvPr/>
        </p:nvSpPr>
        <p:spPr bwMode="auto">
          <a:xfrm>
            <a:off x="663575" y="1497013"/>
            <a:ext cx="153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800">
                <a:cs typeface="Arial" charset="0"/>
              </a:rPr>
              <a:t>Primary table</a:t>
            </a:r>
          </a:p>
        </p:txBody>
      </p:sp>
      <p:sp>
        <p:nvSpPr>
          <p:cNvPr id="209982" name="Text Box 62"/>
          <p:cNvSpPr txBox="1">
            <a:spLocks noChangeArrowheads="1"/>
          </p:cNvSpPr>
          <p:nvPr/>
        </p:nvSpPr>
        <p:spPr bwMode="auto">
          <a:xfrm>
            <a:off x="701675" y="4090988"/>
            <a:ext cx="18875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800">
                <a:cs typeface="Arial" charset="0"/>
              </a:rPr>
              <a:t>Secondary index</a:t>
            </a:r>
          </a:p>
        </p:txBody>
      </p:sp>
      <p:sp>
        <p:nvSpPr>
          <p:cNvPr id="209983" name="Text Box 63"/>
          <p:cNvSpPr txBox="1">
            <a:spLocks noChangeArrowheads="1"/>
          </p:cNvSpPr>
          <p:nvPr/>
        </p:nvSpPr>
        <p:spPr bwMode="auto">
          <a:xfrm>
            <a:off x="6778625" y="6445250"/>
            <a:ext cx="2301875" cy="34925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spAutoFit/>
          </a:bodyPr>
          <a:lstStyle/>
          <a:p>
            <a:pPr marL="342900" indent="-342900">
              <a:defRPr/>
            </a:pPr>
            <a:r>
              <a:rPr lang="en-US" sz="1800">
                <a:latin typeface="Arial" pitchFamily="34" charset="0"/>
                <a:ea typeface="+mn-ea"/>
              </a:rPr>
              <a:t>Planned functionality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99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99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8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38200" y="76200"/>
            <a:ext cx="8229600" cy="1143000"/>
          </a:xfrm>
        </p:spPr>
        <p:txBody>
          <a:bodyPr/>
          <a:lstStyle/>
          <a:p>
            <a:pPr eaLnBrk="1" hangingPunct="1"/>
            <a:r>
              <a:rPr lang="en-US">
                <a:latin typeface="Arial" charset="0"/>
              </a:rPr>
              <a:t>Index Maintenance</a:t>
            </a:r>
          </a:p>
        </p:txBody>
      </p:sp>
      <p:sp>
        <p:nvSpPr>
          <p:cNvPr id="44035" name="Rectangle 3"/>
          <p:cNvSpPr>
            <a:spLocks noGrp="1" noChangeArrowheads="1"/>
          </p:cNvSpPr>
          <p:nvPr>
            <p:ph type="body" idx="1"/>
          </p:nvPr>
        </p:nvSpPr>
        <p:spPr/>
        <p:txBody>
          <a:bodyPr/>
          <a:lstStyle/>
          <a:p>
            <a:pPr eaLnBrk="1" hangingPunct="1"/>
            <a:r>
              <a:rPr lang="en-US">
                <a:latin typeface="Arial" charset="0"/>
              </a:rPr>
              <a:t>How to have lots of interesting indexes and views, without killing performance?</a:t>
            </a:r>
          </a:p>
          <a:p>
            <a:pPr lvl="1" eaLnBrk="1" hangingPunct="1"/>
            <a:endParaRPr lang="en-US">
              <a:latin typeface="Arial" charset="0"/>
            </a:endParaRPr>
          </a:p>
          <a:p>
            <a:pPr eaLnBrk="1" hangingPunct="1"/>
            <a:r>
              <a:rPr lang="en-US">
                <a:latin typeface="Arial" charset="0"/>
              </a:rPr>
              <a:t>Solution: </a:t>
            </a:r>
            <a:r>
              <a:rPr lang="en-US">
                <a:solidFill>
                  <a:srgbClr val="CC0000"/>
                </a:solidFill>
                <a:latin typeface="Arial" charset="0"/>
              </a:rPr>
              <a:t>Asynchrony</a:t>
            </a:r>
            <a:r>
              <a:rPr lang="en-US">
                <a:solidFill>
                  <a:srgbClr val="CC0099"/>
                </a:solidFill>
                <a:latin typeface="Arial" charset="0"/>
              </a:rPr>
              <a:t>!</a:t>
            </a:r>
          </a:p>
          <a:p>
            <a:pPr lvl="1" eaLnBrk="1" hangingPunct="1"/>
            <a:r>
              <a:rPr lang="en-US">
                <a:latin typeface="Arial" charset="0"/>
              </a:rPr>
              <a:t>Indexes/views updated asynchronously when base table updated</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5"/>
          <p:cNvSpPr>
            <a:spLocks noGrp="1"/>
          </p:cNvSpPr>
          <p:nvPr>
            <p:ph type="title" idx="4294967295"/>
          </p:nvPr>
        </p:nvSpPr>
        <p:spPr>
          <a:xfrm>
            <a:off x="609600" y="4191000"/>
            <a:ext cx="7772400" cy="1362075"/>
          </a:xfrm>
        </p:spPr>
        <p:txBody>
          <a:bodyPr anchor="t"/>
          <a:lstStyle/>
          <a:p>
            <a:pPr algn="r" eaLnBrk="1" hangingPunct="1"/>
            <a:r>
              <a:rPr lang="en-US" sz="4000">
                <a:latin typeface="Arial" charset="0"/>
              </a:rPr>
              <a:t>PROCESSING</a:t>
            </a:r>
            <a:br>
              <a:rPr lang="en-US" sz="4000">
                <a:latin typeface="Arial" charset="0"/>
              </a:rPr>
            </a:br>
            <a:r>
              <a:rPr lang="en-US" sz="4000">
                <a:latin typeface="Arial" charset="0"/>
              </a:rPr>
              <a:t>READS &amp; UPDATES</a:t>
            </a:r>
          </a:p>
        </p:txBody>
      </p:sp>
      <p:sp>
        <p:nvSpPr>
          <p:cNvPr id="45059" name="Text Placeholder 6"/>
          <p:cNvSpPr>
            <a:spLocks noGrp="1"/>
          </p:cNvSpPr>
          <p:nvPr>
            <p:ph type="body" idx="4294967295"/>
          </p:nvPr>
        </p:nvSpPr>
        <p:spPr>
          <a:xfrm>
            <a:off x="573088" y="2946400"/>
            <a:ext cx="7994650" cy="1460500"/>
          </a:xfrm>
        </p:spPr>
        <p:txBody>
          <a:bodyPr anchor="b"/>
          <a:lstStyle/>
          <a:p>
            <a:pPr marL="0" indent="0" eaLnBrk="1" hangingPunct="1">
              <a:buFontTx/>
              <a:buNone/>
            </a:pPr>
            <a:endParaRPr lang="en-US" sz="2000">
              <a:latin typeface="Arial" charset="0"/>
            </a:endParaRPr>
          </a:p>
        </p:txBody>
      </p:sp>
      <p:sp>
        <p:nvSpPr>
          <p:cNvPr id="45060" name="Slide Number Placeholder 7"/>
          <p:cNvSpPr txBox="1">
            <a:spLocks noGrp="1"/>
          </p:cNvSpPr>
          <p:nvPr/>
        </p:nvSpPr>
        <p:spPr bwMode="auto">
          <a:xfrm>
            <a:off x="70866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1AA614A4-585B-5849-9CC0-588BFB03B704}" type="slidenum">
              <a:rPr lang="en-US" sz="1200">
                <a:solidFill>
                  <a:schemeClr val="bg1"/>
                </a:solidFill>
                <a:latin typeface="Times" charset="0"/>
              </a:rPr>
              <a:pPr algn="r"/>
              <a:t>43</a:t>
            </a:fld>
            <a:endParaRPr lang="en-US" sz="1200">
              <a:solidFill>
                <a:schemeClr val="bg1"/>
              </a:solidFill>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838200" y="76200"/>
            <a:ext cx="8229600" cy="1143000"/>
          </a:xfrm>
        </p:spPr>
        <p:txBody>
          <a:bodyPr/>
          <a:lstStyle/>
          <a:p>
            <a:pPr eaLnBrk="1" hangingPunct="1"/>
            <a:r>
              <a:rPr lang="en-US" sz="4000">
                <a:solidFill>
                  <a:srgbClr val="7030A0"/>
                </a:solidFill>
                <a:latin typeface="Arial" charset="0"/>
              </a:rPr>
              <a:t>Updates</a:t>
            </a:r>
          </a:p>
        </p:txBody>
      </p:sp>
      <p:sp>
        <p:nvSpPr>
          <p:cNvPr id="46083" name="Rectangle 4"/>
          <p:cNvSpPr>
            <a:spLocks noChangeArrowheads="1"/>
          </p:cNvSpPr>
          <p:nvPr/>
        </p:nvSpPr>
        <p:spPr bwMode="auto">
          <a:xfrm>
            <a:off x="4065588" y="2855913"/>
            <a:ext cx="381000" cy="381000"/>
          </a:xfrm>
          <a:prstGeom prst="rect">
            <a:avLst/>
          </a:prstGeom>
          <a:solidFill>
            <a:schemeClr val="accent2"/>
          </a:solidFill>
          <a:ln w="9525">
            <a:solidFill>
              <a:schemeClr val="tx1"/>
            </a:solidFill>
            <a:miter lim="800000"/>
            <a:headEnd/>
            <a:tailEnd/>
          </a:ln>
        </p:spPr>
        <p:txBody>
          <a:bodyPr wrap="none" anchor="ctr"/>
          <a:lstStyle/>
          <a:p>
            <a:pPr eaLnBrk="0" hangingPunct="0"/>
            <a:endParaRPr lang="en-US">
              <a:latin typeface="Times" charset="0"/>
            </a:endParaRPr>
          </a:p>
        </p:txBody>
      </p:sp>
      <p:grpSp>
        <p:nvGrpSpPr>
          <p:cNvPr id="2" name="Group 11"/>
          <p:cNvGrpSpPr>
            <a:grpSpLocks/>
          </p:cNvGrpSpPr>
          <p:nvPr/>
        </p:nvGrpSpPr>
        <p:grpSpPr bwMode="auto">
          <a:xfrm>
            <a:off x="4259263" y="2025650"/>
            <a:ext cx="273050" cy="304800"/>
            <a:chOff x="3481" y="3559"/>
            <a:chExt cx="172" cy="192"/>
          </a:xfrm>
        </p:grpSpPr>
        <p:sp>
          <p:nvSpPr>
            <p:cNvPr id="70668" name="Rectangle 12"/>
            <p:cNvSpPr>
              <a:spLocks noChangeArrowheads="1"/>
            </p:cNvSpPr>
            <p:nvPr/>
          </p:nvSpPr>
          <p:spPr bwMode="auto">
            <a:xfrm>
              <a:off x="3509" y="3590"/>
              <a:ext cx="110" cy="111"/>
            </a:xfrm>
            <a:prstGeom prst="rect">
              <a:avLst/>
            </a:prstGeom>
            <a:solidFill>
              <a:schemeClr val="bg1"/>
            </a:solidFill>
            <a:ln w="9525" algn="ctr">
              <a:solidFill>
                <a:schemeClr val="tx1"/>
              </a:solidFill>
              <a:miter lim="800000"/>
              <a:headEnd/>
              <a:tailEnd/>
            </a:ln>
            <a:effectLst>
              <a:outerShdw dist="35921" dir="2700000" algn="ctr" rotWithShape="0">
                <a:schemeClr val="bg2">
                  <a:alpha val="50000"/>
                </a:schemeClr>
              </a:outerShdw>
            </a:effectLst>
          </p:spPr>
          <p:txBody>
            <a:bodyPr wrap="none" anchor="ctr"/>
            <a:lstStyle/>
            <a:p>
              <a:pPr eaLnBrk="0" hangingPunct="0">
                <a:defRPr/>
              </a:pPr>
              <a:endParaRPr lang="en-US">
                <a:latin typeface="Times" pitchFamily="-64" charset="0"/>
                <a:ea typeface="+mn-ea"/>
              </a:endParaRPr>
            </a:p>
          </p:txBody>
        </p:sp>
        <p:sp>
          <p:nvSpPr>
            <p:cNvPr id="46144" name="Text Box 13"/>
            <p:cNvSpPr txBox="1">
              <a:spLocks noChangeArrowheads="1"/>
            </p:cNvSpPr>
            <p:nvPr/>
          </p:nvSpPr>
          <p:spPr bwMode="auto">
            <a:xfrm>
              <a:off x="3481" y="3559"/>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sz="1400">
                  <a:latin typeface="Times" charset="0"/>
                </a:rPr>
                <a:t>1</a:t>
              </a:r>
            </a:p>
          </p:txBody>
        </p:sp>
      </p:grpSp>
      <p:sp>
        <p:nvSpPr>
          <p:cNvPr id="70670" name="Line 14"/>
          <p:cNvSpPr>
            <a:spLocks noChangeShapeType="1"/>
          </p:cNvSpPr>
          <p:nvPr/>
        </p:nvSpPr>
        <p:spPr bwMode="auto">
          <a:xfrm>
            <a:off x="4198938" y="1795463"/>
            <a:ext cx="60325" cy="1060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71" name="Text Box 15"/>
          <p:cNvSpPr txBox="1">
            <a:spLocks noChangeArrowheads="1"/>
          </p:cNvSpPr>
          <p:nvPr/>
        </p:nvSpPr>
        <p:spPr bwMode="auto">
          <a:xfrm>
            <a:off x="4318000" y="2293938"/>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a:latin typeface="Times" charset="0"/>
              </a:rPr>
              <a:t>Write key k</a:t>
            </a:r>
          </a:p>
        </p:txBody>
      </p:sp>
      <p:sp>
        <p:nvSpPr>
          <p:cNvPr id="46087" name="Rectangle 16"/>
          <p:cNvSpPr>
            <a:spLocks noChangeArrowheads="1"/>
          </p:cNvSpPr>
          <p:nvPr/>
        </p:nvSpPr>
        <p:spPr bwMode="auto">
          <a:xfrm>
            <a:off x="4713288" y="2855913"/>
            <a:ext cx="381000" cy="381000"/>
          </a:xfrm>
          <a:prstGeom prst="rect">
            <a:avLst/>
          </a:prstGeom>
          <a:solidFill>
            <a:schemeClr val="accent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46088" name="Rectangle 17"/>
          <p:cNvSpPr>
            <a:spLocks noChangeArrowheads="1"/>
          </p:cNvSpPr>
          <p:nvPr/>
        </p:nvSpPr>
        <p:spPr bwMode="auto">
          <a:xfrm>
            <a:off x="5351463" y="2855913"/>
            <a:ext cx="381000" cy="381000"/>
          </a:xfrm>
          <a:prstGeom prst="rect">
            <a:avLst/>
          </a:prstGeom>
          <a:solidFill>
            <a:schemeClr val="accent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46089" name="Rectangle 18"/>
          <p:cNvSpPr>
            <a:spLocks noChangeArrowheads="1"/>
          </p:cNvSpPr>
          <p:nvPr/>
        </p:nvSpPr>
        <p:spPr bwMode="auto">
          <a:xfrm>
            <a:off x="3446463" y="2855913"/>
            <a:ext cx="381000" cy="381000"/>
          </a:xfrm>
          <a:prstGeom prst="rect">
            <a:avLst/>
          </a:prstGeom>
          <a:solidFill>
            <a:schemeClr val="accent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46090" name="Rectangle 19"/>
          <p:cNvSpPr>
            <a:spLocks noChangeArrowheads="1"/>
          </p:cNvSpPr>
          <p:nvPr/>
        </p:nvSpPr>
        <p:spPr bwMode="auto">
          <a:xfrm>
            <a:off x="2828925" y="2855913"/>
            <a:ext cx="381000" cy="381000"/>
          </a:xfrm>
          <a:prstGeom prst="rect">
            <a:avLst/>
          </a:prstGeom>
          <a:solidFill>
            <a:schemeClr val="accent2"/>
          </a:solidFill>
          <a:ln w="9525">
            <a:solidFill>
              <a:schemeClr val="tx1"/>
            </a:solidFill>
            <a:miter lim="800000"/>
            <a:headEnd/>
            <a:tailEnd/>
          </a:ln>
        </p:spPr>
        <p:txBody>
          <a:bodyPr wrap="none" anchor="ctr"/>
          <a:lstStyle/>
          <a:p>
            <a:pPr eaLnBrk="0" hangingPunct="0"/>
            <a:endParaRPr lang="en-US">
              <a:latin typeface="Times" charset="0"/>
            </a:endParaRPr>
          </a:p>
        </p:txBody>
      </p:sp>
      <p:grpSp>
        <p:nvGrpSpPr>
          <p:cNvPr id="3" name="Group 20"/>
          <p:cNvGrpSpPr>
            <a:grpSpLocks/>
          </p:cNvGrpSpPr>
          <p:nvPr/>
        </p:nvGrpSpPr>
        <p:grpSpPr bwMode="auto">
          <a:xfrm>
            <a:off x="4370388" y="3238500"/>
            <a:ext cx="2652712" cy="1577975"/>
            <a:chOff x="2753" y="2291"/>
            <a:chExt cx="1671" cy="994"/>
          </a:xfrm>
        </p:grpSpPr>
        <p:grpSp>
          <p:nvGrpSpPr>
            <p:cNvPr id="46138" name="Group 21"/>
            <p:cNvGrpSpPr>
              <a:grpSpLocks/>
            </p:cNvGrpSpPr>
            <p:nvPr/>
          </p:nvGrpSpPr>
          <p:grpSpPr bwMode="auto">
            <a:xfrm>
              <a:off x="3616" y="2740"/>
              <a:ext cx="172" cy="192"/>
              <a:chOff x="3481" y="3559"/>
              <a:chExt cx="172" cy="192"/>
            </a:xfrm>
          </p:grpSpPr>
          <p:sp>
            <p:nvSpPr>
              <p:cNvPr id="70678" name="Rectangle 22"/>
              <p:cNvSpPr>
                <a:spLocks noChangeArrowheads="1"/>
              </p:cNvSpPr>
              <p:nvPr/>
            </p:nvSpPr>
            <p:spPr bwMode="auto">
              <a:xfrm>
                <a:off x="3509" y="3590"/>
                <a:ext cx="110" cy="111"/>
              </a:xfrm>
              <a:prstGeom prst="rect">
                <a:avLst/>
              </a:prstGeom>
              <a:solidFill>
                <a:schemeClr val="bg1"/>
              </a:solidFill>
              <a:ln w="9525" algn="ctr">
                <a:solidFill>
                  <a:schemeClr val="tx1"/>
                </a:solidFill>
                <a:miter lim="800000"/>
                <a:headEnd/>
                <a:tailEnd/>
              </a:ln>
              <a:effectLst>
                <a:outerShdw dist="35921" dir="2700000" algn="ctr" rotWithShape="0">
                  <a:schemeClr val="bg2">
                    <a:alpha val="50000"/>
                  </a:schemeClr>
                </a:outerShdw>
              </a:effectLst>
            </p:spPr>
            <p:txBody>
              <a:bodyPr wrap="none" anchor="ctr"/>
              <a:lstStyle/>
              <a:p>
                <a:pPr eaLnBrk="0" hangingPunct="0">
                  <a:defRPr/>
                </a:pPr>
                <a:endParaRPr lang="en-US">
                  <a:latin typeface="Times" pitchFamily="-64" charset="0"/>
                  <a:ea typeface="+mn-ea"/>
                </a:endParaRPr>
              </a:p>
            </p:txBody>
          </p:sp>
          <p:sp>
            <p:nvSpPr>
              <p:cNvPr id="46142" name="Text Box 23"/>
              <p:cNvSpPr txBox="1">
                <a:spLocks noChangeArrowheads="1"/>
              </p:cNvSpPr>
              <p:nvPr/>
            </p:nvSpPr>
            <p:spPr bwMode="auto">
              <a:xfrm>
                <a:off x="3481" y="3559"/>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sz="1400">
                    <a:latin typeface="Times" charset="0"/>
                  </a:rPr>
                  <a:t>2</a:t>
                </a:r>
              </a:p>
            </p:txBody>
          </p:sp>
        </p:grpSp>
        <p:sp>
          <p:nvSpPr>
            <p:cNvPr id="46139" name="Text Box 24"/>
            <p:cNvSpPr txBox="1">
              <a:spLocks noChangeArrowheads="1"/>
            </p:cNvSpPr>
            <p:nvPr/>
          </p:nvSpPr>
          <p:spPr bwMode="auto">
            <a:xfrm>
              <a:off x="3704" y="2844"/>
              <a:ext cx="72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a:latin typeface="Times" charset="0"/>
                </a:rPr>
                <a:t>Write key k</a:t>
              </a:r>
              <a:endParaRPr lang="en-US" sz="1000">
                <a:latin typeface="Times" charset="0"/>
              </a:endParaRPr>
            </a:p>
          </p:txBody>
        </p:sp>
        <p:sp>
          <p:nvSpPr>
            <p:cNvPr id="46140" name="Line 25"/>
            <p:cNvSpPr>
              <a:spLocks noChangeShapeType="1"/>
            </p:cNvSpPr>
            <p:nvPr/>
          </p:nvSpPr>
          <p:spPr bwMode="auto">
            <a:xfrm>
              <a:off x="2753" y="2291"/>
              <a:ext cx="1326" cy="9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0683" name="Line 27"/>
          <p:cNvSpPr>
            <a:spLocks noChangeShapeType="1"/>
          </p:cNvSpPr>
          <p:nvPr/>
        </p:nvSpPr>
        <p:spPr bwMode="auto">
          <a:xfrm flipH="1" flipV="1">
            <a:off x="4135438" y="3233738"/>
            <a:ext cx="1419225" cy="15716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5" name="Group 28"/>
          <p:cNvGrpSpPr>
            <a:grpSpLocks/>
          </p:cNvGrpSpPr>
          <p:nvPr/>
        </p:nvGrpSpPr>
        <p:grpSpPr bwMode="auto">
          <a:xfrm>
            <a:off x="3340100" y="4038600"/>
            <a:ext cx="273050" cy="304800"/>
            <a:chOff x="3481" y="3559"/>
            <a:chExt cx="172" cy="192"/>
          </a:xfrm>
        </p:grpSpPr>
        <p:sp>
          <p:nvSpPr>
            <p:cNvPr id="70685" name="Rectangle 29"/>
            <p:cNvSpPr>
              <a:spLocks noChangeArrowheads="1"/>
            </p:cNvSpPr>
            <p:nvPr/>
          </p:nvSpPr>
          <p:spPr bwMode="auto">
            <a:xfrm>
              <a:off x="3509" y="3590"/>
              <a:ext cx="110" cy="111"/>
            </a:xfrm>
            <a:prstGeom prst="rect">
              <a:avLst/>
            </a:prstGeom>
            <a:solidFill>
              <a:schemeClr val="bg1"/>
            </a:solidFill>
            <a:ln w="9525" algn="ctr">
              <a:solidFill>
                <a:schemeClr val="tx1"/>
              </a:solidFill>
              <a:miter lim="800000"/>
              <a:headEnd/>
              <a:tailEnd/>
            </a:ln>
            <a:effectLst>
              <a:outerShdw dist="35921" dir="2700000" algn="ctr" rotWithShape="0">
                <a:schemeClr val="bg2">
                  <a:alpha val="50000"/>
                </a:schemeClr>
              </a:outerShdw>
            </a:effectLst>
          </p:spPr>
          <p:txBody>
            <a:bodyPr wrap="none" anchor="ctr"/>
            <a:lstStyle/>
            <a:p>
              <a:pPr eaLnBrk="0" hangingPunct="0">
                <a:defRPr/>
              </a:pPr>
              <a:endParaRPr lang="en-US">
                <a:latin typeface="Times" pitchFamily="-64" charset="0"/>
                <a:ea typeface="+mn-ea"/>
              </a:endParaRPr>
            </a:p>
          </p:txBody>
        </p:sp>
        <p:sp>
          <p:nvSpPr>
            <p:cNvPr id="46137" name="Text Box 30"/>
            <p:cNvSpPr txBox="1">
              <a:spLocks noChangeArrowheads="1"/>
            </p:cNvSpPr>
            <p:nvPr/>
          </p:nvSpPr>
          <p:spPr bwMode="auto">
            <a:xfrm>
              <a:off x="3481" y="3559"/>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sz="1400">
                  <a:latin typeface="Times" charset="0"/>
                </a:rPr>
                <a:t>7</a:t>
              </a:r>
            </a:p>
          </p:txBody>
        </p:sp>
      </p:grpSp>
      <p:sp>
        <p:nvSpPr>
          <p:cNvPr id="70687" name="Text Box 31"/>
          <p:cNvSpPr txBox="1">
            <a:spLocks noChangeArrowheads="1"/>
          </p:cNvSpPr>
          <p:nvPr/>
        </p:nvSpPr>
        <p:spPr bwMode="auto">
          <a:xfrm>
            <a:off x="3200400" y="4235450"/>
            <a:ext cx="1900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a:latin typeface="Times" charset="0"/>
              </a:rPr>
              <a:t>Sequence # for key k</a:t>
            </a:r>
            <a:endParaRPr lang="en-US" sz="1000">
              <a:latin typeface="Times" charset="0"/>
            </a:endParaRPr>
          </a:p>
        </p:txBody>
      </p:sp>
      <p:sp>
        <p:nvSpPr>
          <p:cNvPr id="70688" name="Line 32"/>
          <p:cNvSpPr>
            <a:spLocks noChangeShapeType="1"/>
          </p:cNvSpPr>
          <p:nvPr/>
        </p:nvSpPr>
        <p:spPr bwMode="auto">
          <a:xfrm flipH="1" flipV="1">
            <a:off x="4016375" y="1789113"/>
            <a:ext cx="68263" cy="10683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6" name="Group 33"/>
          <p:cNvGrpSpPr>
            <a:grpSpLocks/>
          </p:cNvGrpSpPr>
          <p:nvPr/>
        </p:nvGrpSpPr>
        <p:grpSpPr bwMode="auto">
          <a:xfrm>
            <a:off x="2298700" y="2057400"/>
            <a:ext cx="273050" cy="304800"/>
            <a:chOff x="3481" y="3559"/>
            <a:chExt cx="172" cy="192"/>
          </a:xfrm>
        </p:grpSpPr>
        <p:sp>
          <p:nvSpPr>
            <p:cNvPr id="70690" name="Rectangle 34"/>
            <p:cNvSpPr>
              <a:spLocks noChangeArrowheads="1"/>
            </p:cNvSpPr>
            <p:nvPr/>
          </p:nvSpPr>
          <p:spPr bwMode="auto">
            <a:xfrm>
              <a:off x="3509" y="3590"/>
              <a:ext cx="110" cy="111"/>
            </a:xfrm>
            <a:prstGeom prst="rect">
              <a:avLst/>
            </a:prstGeom>
            <a:solidFill>
              <a:schemeClr val="bg1"/>
            </a:solidFill>
            <a:ln w="9525" algn="ctr">
              <a:solidFill>
                <a:schemeClr val="tx1"/>
              </a:solidFill>
              <a:miter lim="800000"/>
              <a:headEnd/>
              <a:tailEnd/>
            </a:ln>
            <a:effectLst>
              <a:outerShdw dist="35921" dir="2700000" algn="ctr" rotWithShape="0">
                <a:schemeClr val="bg2">
                  <a:alpha val="50000"/>
                </a:schemeClr>
              </a:outerShdw>
            </a:effectLst>
          </p:spPr>
          <p:txBody>
            <a:bodyPr wrap="none" anchor="ctr"/>
            <a:lstStyle/>
            <a:p>
              <a:pPr eaLnBrk="0" hangingPunct="0">
                <a:defRPr/>
              </a:pPr>
              <a:endParaRPr lang="en-US">
                <a:latin typeface="Times" pitchFamily="-64" charset="0"/>
                <a:ea typeface="+mn-ea"/>
              </a:endParaRPr>
            </a:p>
          </p:txBody>
        </p:sp>
        <p:sp>
          <p:nvSpPr>
            <p:cNvPr id="46135" name="Text Box 35"/>
            <p:cNvSpPr txBox="1">
              <a:spLocks noChangeArrowheads="1"/>
            </p:cNvSpPr>
            <p:nvPr/>
          </p:nvSpPr>
          <p:spPr bwMode="auto">
            <a:xfrm>
              <a:off x="3481" y="3559"/>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sz="1400">
                  <a:latin typeface="Times" charset="0"/>
                </a:rPr>
                <a:t>8</a:t>
              </a:r>
            </a:p>
          </p:txBody>
        </p:sp>
      </p:grpSp>
      <p:sp>
        <p:nvSpPr>
          <p:cNvPr id="70692" name="Text Box 36"/>
          <p:cNvSpPr txBox="1">
            <a:spLocks noChangeArrowheads="1"/>
          </p:cNvSpPr>
          <p:nvPr/>
        </p:nvSpPr>
        <p:spPr bwMode="auto">
          <a:xfrm>
            <a:off x="2133600" y="2330450"/>
            <a:ext cx="1900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a:latin typeface="Times" charset="0"/>
              </a:rPr>
              <a:t>Sequence # for key k</a:t>
            </a:r>
            <a:endParaRPr lang="en-US" sz="1000">
              <a:latin typeface="Times" charset="0"/>
            </a:endParaRPr>
          </a:p>
        </p:txBody>
      </p:sp>
      <p:sp>
        <p:nvSpPr>
          <p:cNvPr id="46098" name="Rectangle 51"/>
          <p:cNvSpPr>
            <a:spLocks noChangeArrowheads="1"/>
          </p:cNvSpPr>
          <p:nvPr/>
        </p:nvSpPr>
        <p:spPr bwMode="auto">
          <a:xfrm>
            <a:off x="7883525" y="3467100"/>
            <a:ext cx="381000" cy="381000"/>
          </a:xfrm>
          <a:prstGeom prst="rect">
            <a:avLst/>
          </a:prstGeom>
          <a:solidFill>
            <a:srgbClr val="FF66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46099" name="Rectangle 52"/>
          <p:cNvSpPr>
            <a:spLocks noChangeArrowheads="1"/>
          </p:cNvSpPr>
          <p:nvPr/>
        </p:nvSpPr>
        <p:spPr bwMode="auto">
          <a:xfrm>
            <a:off x="7883525" y="3968750"/>
            <a:ext cx="381000" cy="381000"/>
          </a:xfrm>
          <a:prstGeom prst="rect">
            <a:avLst/>
          </a:prstGeom>
          <a:solidFill>
            <a:srgbClr val="FF6600"/>
          </a:solidFill>
          <a:ln w="9525">
            <a:solidFill>
              <a:schemeClr val="tx1"/>
            </a:solidFill>
            <a:miter lim="800000"/>
            <a:headEnd/>
            <a:tailEnd/>
          </a:ln>
        </p:spPr>
        <p:txBody>
          <a:bodyPr wrap="none" anchor="ctr"/>
          <a:lstStyle/>
          <a:p>
            <a:pPr eaLnBrk="0" hangingPunct="0"/>
            <a:endParaRPr lang="en-US">
              <a:latin typeface="Times" charset="0"/>
            </a:endParaRPr>
          </a:p>
        </p:txBody>
      </p:sp>
      <p:grpSp>
        <p:nvGrpSpPr>
          <p:cNvPr id="46100" name="Group 54"/>
          <p:cNvGrpSpPr>
            <a:grpSpLocks/>
          </p:cNvGrpSpPr>
          <p:nvPr/>
        </p:nvGrpSpPr>
        <p:grpSpPr bwMode="auto">
          <a:xfrm>
            <a:off x="1644650" y="4808538"/>
            <a:ext cx="1227138" cy="1089025"/>
            <a:chOff x="1036" y="3280"/>
            <a:chExt cx="773" cy="686"/>
          </a:xfrm>
        </p:grpSpPr>
        <p:sp>
          <p:nvSpPr>
            <p:cNvPr id="46131" name="Rectangle 7"/>
            <p:cNvSpPr>
              <a:spLocks noChangeArrowheads="1"/>
            </p:cNvSpPr>
            <p:nvPr/>
          </p:nvSpPr>
          <p:spPr bwMode="auto">
            <a:xfrm>
              <a:off x="1036" y="3280"/>
              <a:ext cx="773" cy="686"/>
            </a:xfrm>
            <a:prstGeom prst="rect">
              <a:avLst/>
            </a:prstGeom>
            <a:solidFill>
              <a:srgbClr val="CC00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46132" name="Text Box 8"/>
            <p:cNvSpPr txBox="1">
              <a:spLocks noChangeArrowheads="1"/>
            </p:cNvSpPr>
            <p:nvPr/>
          </p:nvSpPr>
          <p:spPr bwMode="auto">
            <a:xfrm>
              <a:off x="1259" y="3314"/>
              <a:ext cx="3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sz="1800">
                  <a:solidFill>
                    <a:schemeClr val="bg1"/>
                  </a:solidFill>
                  <a:latin typeface="Times" charset="0"/>
                </a:rPr>
                <a:t>SU</a:t>
              </a:r>
            </a:p>
          </p:txBody>
        </p:sp>
        <p:sp>
          <p:nvSpPr>
            <p:cNvPr id="46133" name="AutoShape 53"/>
            <p:cNvSpPr>
              <a:spLocks noChangeArrowheads="1"/>
            </p:cNvSpPr>
            <p:nvPr/>
          </p:nvSpPr>
          <p:spPr bwMode="auto">
            <a:xfrm>
              <a:off x="1176" y="3625"/>
              <a:ext cx="495" cy="301"/>
            </a:xfrm>
            <a:prstGeom prst="can">
              <a:avLst>
                <a:gd name="adj" fmla="val 25000"/>
              </a:avLst>
            </a:prstGeom>
            <a:solidFill>
              <a:srgbClr val="6363CB"/>
            </a:solidFill>
            <a:ln w="9525">
              <a:solidFill>
                <a:srgbClr val="000000"/>
              </a:solidFill>
              <a:round/>
              <a:headEnd/>
              <a:tailEnd/>
            </a:ln>
          </p:spPr>
          <p:txBody>
            <a:bodyPr wrap="none" anchor="ctr"/>
            <a:lstStyle/>
            <a:p>
              <a:pPr eaLnBrk="0" hangingPunct="0"/>
              <a:endParaRPr lang="en-US">
                <a:latin typeface="Times" charset="0"/>
              </a:endParaRPr>
            </a:p>
          </p:txBody>
        </p:sp>
      </p:grpSp>
      <p:grpSp>
        <p:nvGrpSpPr>
          <p:cNvPr id="46101" name="Group 55"/>
          <p:cNvGrpSpPr>
            <a:grpSpLocks/>
          </p:cNvGrpSpPr>
          <p:nvPr/>
        </p:nvGrpSpPr>
        <p:grpSpPr bwMode="auto">
          <a:xfrm>
            <a:off x="3563938" y="4808538"/>
            <a:ext cx="1227137" cy="1089025"/>
            <a:chOff x="1036" y="3280"/>
            <a:chExt cx="773" cy="686"/>
          </a:xfrm>
        </p:grpSpPr>
        <p:sp>
          <p:nvSpPr>
            <p:cNvPr id="46128" name="Rectangle 56"/>
            <p:cNvSpPr>
              <a:spLocks noChangeArrowheads="1"/>
            </p:cNvSpPr>
            <p:nvPr/>
          </p:nvSpPr>
          <p:spPr bwMode="auto">
            <a:xfrm>
              <a:off x="1036" y="3280"/>
              <a:ext cx="773" cy="686"/>
            </a:xfrm>
            <a:prstGeom prst="rect">
              <a:avLst/>
            </a:prstGeom>
            <a:solidFill>
              <a:srgbClr val="CC00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46129" name="Text Box 57"/>
            <p:cNvSpPr txBox="1">
              <a:spLocks noChangeArrowheads="1"/>
            </p:cNvSpPr>
            <p:nvPr/>
          </p:nvSpPr>
          <p:spPr bwMode="auto">
            <a:xfrm>
              <a:off x="1259" y="3314"/>
              <a:ext cx="3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sz="1800">
                  <a:solidFill>
                    <a:schemeClr val="bg1"/>
                  </a:solidFill>
                  <a:latin typeface="Times" charset="0"/>
                </a:rPr>
                <a:t>SU</a:t>
              </a:r>
            </a:p>
          </p:txBody>
        </p:sp>
        <p:sp>
          <p:nvSpPr>
            <p:cNvPr id="46130" name="AutoShape 58"/>
            <p:cNvSpPr>
              <a:spLocks noChangeArrowheads="1"/>
            </p:cNvSpPr>
            <p:nvPr/>
          </p:nvSpPr>
          <p:spPr bwMode="auto">
            <a:xfrm>
              <a:off x="1176" y="3625"/>
              <a:ext cx="495" cy="301"/>
            </a:xfrm>
            <a:prstGeom prst="can">
              <a:avLst>
                <a:gd name="adj" fmla="val 25000"/>
              </a:avLst>
            </a:prstGeom>
            <a:solidFill>
              <a:srgbClr val="6363CB"/>
            </a:solidFill>
            <a:ln w="9525">
              <a:solidFill>
                <a:srgbClr val="000000"/>
              </a:solidFill>
              <a:round/>
              <a:headEnd/>
              <a:tailEnd/>
            </a:ln>
          </p:spPr>
          <p:txBody>
            <a:bodyPr wrap="none" anchor="ctr"/>
            <a:lstStyle/>
            <a:p>
              <a:pPr eaLnBrk="0" hangingPunct="0"/>
              <a:endParaRPr lang="en-US">
                <a:latin typeface="Times" charset="0"/>
              </a:endParaRPr>
            </a:p>
          </p:txBody>
        </p:sp>
      </p:grpSp>
      <p:grpSp>
        <p:nvGrpSpPr>
          <p:cNvPr id="46102" name="Group 59"/>
          <p:cNvGrpSpPr>
            <a:grpSpLocks/>
          </p:cNvGrpSpPr>
          <p:nvPr/>
        </p:nvGrpSpPr>
        <p:grpSpPr bwMode="auto">
          <a:xfrm>
            <a:off x="5494338" y="4808538"/>
            <a:ext cx="1227137" cy="1089025"/>
            <a:chOff x="1036" y="3280"/>
            <a:chExt cx="773" cy="686"/>
          </a:xfrm>
        </p:grpSpPr>
        <p:sp>
          <p:nvSpPr>
            <p:cNvPr id="46125" name="Rectangle 60"/>
            <p:cNvSpPr>
              <a:spLocks noChangeArrowheads="1"/>
            </p:cNvSpPr>
            <p:nvPr/>
          </p:nvSpPr>
          <p:spPr bwMode="auto">
            <a:xfrm>
              <a:off x="1036" y="3280"/>
              <a:ext cx="773" cy="686"/>
            </a:xfrm>
            <a:prstGeom prst="rect">
              <a:avLst/>
            </a:prstGeom>
            <a:solidFill>
              <a:srgbClr val="CC00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46126" name="Text Box 61"/>
            <p:cNvSpPr txBox="1">
              <a:spLocks noChangeArrowheads="1"/>
            </p:cNvSpPr>
            <p:nvPr/>
          </p:nvSpPr>
          <p:spPr bwMode="auto">
            <a:xfrm>
              <a:off x="1259" y="3314"/>
              <a:ext cx="3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sz="1800">
                  <a:solidFill>
                    <a:schemeClr val="bg1"/>
                  </a:solidFill>
                  <a:latin typeface="Times" charset="0"/>
                </a:rPr>
                <a:t>SU</a:t>
              </a:r>
            </a:p>
          </p:txBody>
        </p:sp>
        <p:sp>
          <p:nvSpPr>
            <p:cNvPr id="46127" name="AutoShape 62"/>
            <p:cNvSpPr>
              <a:spLocks noChangeArrowheads="1"/>
            </p:cNvSpPr>
            <p:nvPr/>
          </p:nvSpPr>
          <p:spPr bwMode="auto">
            <a:xfrm>
              <a:off x="1176" y="3625"/>
              <a:ext cx="495" cy="301"/>
            </a:xfrm>
            <a:prstGeom prst="can">
              <a:avLst>
                <a:gd name="adj" fmla="val 25000"/>
              </a:avLst>
            </a:prstGeom>
            <a:solidFill>
              <a:srgbClr val="6363CB"/>
            </a:solidFill>
            <a:ln w="9525">
              <a:solidFill>
                <a:srgbClr val="000000"/>
              </a:solidFill>
              <a:round/>
              <a:headEnd/>
              <a:tailEnd/>
            </a:ln>
          </p:spPr>
          <p:txBody>
            <a:bodyPr wrap="none" anchor="ctr"/>
            <a:lstStyle/>
            <a:p>
              <a:pPr eaLnBrk="0" hangingPunct="0"/>
              <a:endParaRPr lang="en-US">
                <a:latin typeface="Times" charset="0"/>
              </a:endParaRPr>
            </a:p>
          </p:txBody>
        </p:sp>
      </p:grpSp>
      <p:sp>
        <p:nvSpPr>
          <p:cNvPr id="70719" name="Line 63"/>
          <p:cNvSpPr>
            <a:spLocks noChangeShapeType="1"/>
          </p:cNvSpPr>
          <p:nvPr/>
        </p:nvSpPr>
        <p:spPr bwMode="auto">
          <a:xfrm flipV="1">
            <a:off x="6718300" y="3597275"/>
            <a:ext cx="1154113" cy="12620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0" name="Group 65"/>
          <p:cNvGrpSpPr>
            <a:grpSpLocks/>
          </p:cNvGrpSpPr>
          <p:nvPr/>
        </p:nvGrpSpPr>
        <p:grpSpPr bwMode="auto">
          <a:xfrm>
            <a:off x="6627813" y="3348038"/>
            <a:ext cx="273050" cy="304800"/>
            <a:chOff x="3481" y="3559"/>
            <a:chExt cx="172" cy="192"/>
          </a:xfrm>
        </p:grpSpPr>
        <p:sp>
          <p:nvSpPr>
            <p:cNvPr id="70722" name="Rectangle 66"/>
            <p:cNvSpPr>
              <a:spLocks noChangeArrowheads="1"/>
            </p:cNvSpPr>
            <p:nvPr/>
          </p:nvSpPr>
          <p:spPr bwMode="auto">
            <a:xfrm>
              <a:off x="3509" y="3590"/>
              <a:ext cx="110" cy="111"/>
            </a:xfrm>
            <a:prstGeom prst="rect">
              <a:avLst/>
            </a:prstGeom>
            <a:solidFill>
              <a:schemeClr val="bg1"/>
            </a:solidFill>
            <a:ln w="9525" algn="ctr">
              <a:solidFill>
                <a:schemeClr val="tx1"/>
              </a:solidFill>
              <a:miter lim="800000"/>
              <a:headEnd/>
              <a:tailEnd/>
            </a:ln>
            <a:effectLst>
              <a:outerShdw dist="35921" dir="2700000" algn="ctr" rotWithShape="0">
                <a:schemeClr val="bg2">
                  <a:alpha val="50000"/>
                </a:schemeClr>
              </a:outerShdw>
            </a:effectLst>
          </p:spPr>
          <p:txBody>
            <a:bodyPr wrap="none" anchor="ctr"/>
            <a:lstStyle/>
            <a:p>
              <a:pPr eaLnBrk="0" hangingPunct="0">
                <a:defRPr/>
              </a:pPr>
              <a:endParaRPr lang="en-US">
                <a:latin typeface="Times" pitchFamily="-64" charset="0"/>
                <a:ea typeface="+mn-ea"/>
              </a:endParaRPr>
            </a:p>
          </p:txBody>
        </p:sp>
        <p:sp>
          <p:nvSpPr>
            <p:cNvPr id="46124" name="Text Box 67"/>
            <p:cNvSpPr txBox="1">
              <a:spLocks noChangeArrowheads="1"/>
            </p:cNvSpPr>
            <p:nvPr/>
          </p:nvSpPr>
          <p:spPr bwMode="auto">
            <a:xfrm>
              <a:off x="3481" y="3559"/>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sz="1400">
                  <a:latin typeface="Times" charset="0"/>
                </a:rPr>
                <a:t>3</a:t>
              </a:r>
            </a:p>
          </p:txBody>
        </p:sp>
      </p:grpSp>
      <p:sp>
        <p:nvSpPr>
          <p:cNvPr id="70724" name="Text Box 68"/>
          <p:cNvSpPr txBox="1">
            <a:spLocks noChangeArrowheads="1"/>
          </p:cNvSpPr>
          <p:nvPr/>
        </p:nvSpPr>
        <p:spPr bwMode="auto">
          <a:xfrm>
            <a:off x="6553200" y="35496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a:latin typeface="Times" charset="0"/>
              </a:rPr>
              <a:t>Write key k</a:t>
            </a:r>
            <a:endParaRPr lang="en-US" sz="1000">
              <a:latin typeface="Times" charset="0"/>
            </a:endParaRPr>
          </a:p>
        </p:txBody>
      </p:sp>
      <p:sp>
        <p:nvSpPr>
          <p:cNvPr id="70726" name="Freeform 70"/>
          <p:cNvSpPr>
            <a:spLocks/>
          </p:cNvSpPr>
          <p:nvPr/>
        </p:nvSpPr>
        <p:spPr bwMode="auto">
          <a:xfrm>
            <a:off x="8259763" y="3636963"/>
            <a:ext cx="447675" cy="515937"/>
          </a:xfrm>
          <a:custGeom>
            <a:avLst/>
            <a:gdLst>
              <a:gd name="T0" fmla="*/ 0 w 282"/>
              <a:gd name="T1" fmla="*/ 0 h 325"/>
              <a:gd name="T2" fmla="*/ 2147483647 w 282"/>
              <a:gd name="T3" fmla="*/ 2147483647 h 325"/>
              <a:gd name="T4" fmla="*/ 0 w 282"/>
              <a:gd name="T5" fmla="*/ 2147483647 h 325"/>
              <a:gd name="T6" fmla="*/ 0 60000 65536"/>
              <a:gd name="T7" fmla="*/ 0 60000 65536"/>
              <a:gd name="T8" fmla="*/ 0 60000 65536"/>
              <a:gd name="T9" fmla="*/ 0 w 282"/>
              <a:gd name="T10" fmla="*/ 0 h 325"/>
              <a:gd name="T11" fmla="*/ 282 w 282"/>
              <a:gd name="T12" fmla="*/ 325 h 325"/>
            </a:gdLst>
            <a:ahLst/>
            <a:cxnLst>
              <a:cxn ang="T6">
                <a:pos x="T0" y="T1"/>
              </a:cxn>
              <a:cxn ang="T7">
                <a:pos x="T2" y="T3"/>
              </a:cxn>
              <a:cxn ang="T8">
                <a:pos x="T4" y="T5"/>
              </a:cxn>
            </a:cxnLst>
            <a:rect l="T9" t="T10" r="T11" b="T12"/>
            <a:pathLst>
              <a:path w="282" h="325">
                <a:moveTo>
                  <a:pt x="0" y="0"/>
                </a:moveTo>
                <a:cubicBezTo>
                  <a:pt x="141" y="70"/>
                  <a:pt x="282" y="140"/>
                  <a:pt x="282" y="194"/>
                </a:cubicBezTo>
                <a:cubicBezTo>
                  <a:pt x="282" y="248"/>
                  <a:pt x="141" y="286"/>
                  <a:pt x="0" y="325"/>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Times" charset="0"/>
            </a:endParaRPr>
          </a:p>
        </p:txBody>
      </p:sp>
      <p:sp>
        <p:nvSpPr>
          <p:cNvPr id="70727" name="Line 71"/>
          <p:cNvSpPr>
            <a:spLocks noChangeShapeType="1"/>
          </p:cNvSpPr>
          <p:nvPr/>
        </p:nvSpPr>
        <p:spPr bwMode="auto">
          <a:xfrm flipH="1">
            <a:off x="6718300" y="3786188"/>
            <a:ext cx="1163638" cy="12811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1" name="Group 72"/>
          <p:cNvGrpSpPr>
            <a:grpSpLocks/>
          </p:cNvGrpSpPr>
          <p:nvPr/>
        </p:nvGrpSpPr>
        <p:grpSpPr bwMode="auto">
          <a:xfrm>
            <a:off x="8599488" y="4057650"/>
            <a:ext cx="273050" cy="304800"/>
            <a:chOff x="3481" y="3559"/>
            <a:chExt cx="172" cy="192"/>
          </a:xfrm>
        </p:grpSpPr>
        <p:sp>
          <p:nvSpPr>
            <p:cNvPr id="70729" name="Rectangle 73"/>
            <p:cNvSpPr>
              <a:spLocks noChangeArrowheads="1"/>
            </p:cNvSpPr>
            <p:nvPr/>
          </p:nvSpPr>
          <p:spPr bwMode="auto">
            <a:xfrm>
              <a:off x="3509" y="3590"/>
              <a:ext cx="110" cy="111"/>
            </a:xfrm>
            <a:prstGeom prst="rect">
              <a:avLst/>
            </a:prstGeom>
            <a:solidFill>
              <a:schemeClr val="bg1"/>
            </a:solidFill>
            <a:ln w="9525" algn="ctr">
              <a:solidFill>
                <a:schemeClr val="tx1"/>
              </a:solidFill>
              <a:miter lim="800000"/>
              <a:headEnd/>
              <a:tailEnd/>
            </a:ln>
            <a:effectLst>
              <a:outerShdw dist="35921" dir="2700000" algn="ctr" rotWithShape="0">
                <a:schemeClr val="bg2">
                  <a:alpha val="50000"/>
                </a:schemeClr>
              </a:outerShdw>
            </a:effectLst>
          </p:spPr>
          <p:txBody>
            <a:bodyPr wrap="none" anchor="ctr"/>
            <a:lstStyle/>
            <a:p>
              <a:pPr eaLnBrk="0" hangingPunct="0">
                <a:defRPr/>
              </a:pPr>
              <a:endParaRPr lang="en-US">
                <a:latin typeface="Times" pitchFamily="-64" charset="0"/>
                <a:ea typeface="+mn-ea"/>
              </a:endParaRPr>
            </a:p>
          </p:txBody>
        </p:sp>
        <p:sp>
          <p:nvSpPr>
            <p:cNvPr id="46122" name="Text Box 74"/>
            <p:cNvSpPr txBox="1">
              <a:spLocks noChangeArrowheads="1"/>
            </p:cNvSpPr>
            <p:nvPr/>
          </p:nvSpPr>
          <p:spPr bwMode="auto">
            <a:xfrm>
              <a:off x="3481" y="3559"/>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sz="1400">
                  <a:latin typeface="Times" charset="0"/>
                </a:rPr>
                <a:t>4</a:t>
              </a:r>
            </a:p>
          </p:txBody>
        </p:sp>
      </p:grpSp>
      <p:grpSp>
        <p:nvGrpSpPr>
          <p:cNvPr id="12" name="Group 75"/>
          <p:cNvGrpSpPr>
            <a:grpSpLocks/>
          </p:cNvGrpSpPr>
          <p:nvPr/>
        </p:nvGrpSpPr>
        <p:grpSpPr bwMode="auto">
          <a:xfrm>
            <a:off x="7177088" y="4573588"/>
            <a:ext cx="273050" cy="304800"/>
            <a:chOff x="3481" y="3559"/>
            <a:chExt cx="172" cy="192"/>
          </a:xfrm>
        </p:grpSpPr>
        <p:sp>
          <p:nvSpPr>
            <p:cNvPr id="70732" name="Rectangle 76"/>
            <p:cNvSpPr>
              <a:spLocks noChangeArrowheads="1"/>
            </p:cNvSpPr>
            <p:nvPr/>
          </p:nvSpPr>
          <p:spPr bwMode="auto">
            <a:xfrm>
              <a:off x="3509" y="3590"/>
              <a:ext cx="110" cy="111"/>
            </a:xfrm>
            <a:prstGeom prst="rect">
              <a:avLst/>
            </a:prstGeom>
            <a:solidFill>
              <a:schemeClr val="bg1"/>
            </a:solidFill>
            <a:ln w="9525" algn="ctr">
              <a:solidFill>
                <a:schemeClr val="tx1"/>
              </a:solidFill>
              <a:miter lim="800000"/>
              <a:headEnd/>
              <a:tailEnd/>
            </a:ln>
            <a:effectLst>
              <a:outerShdw dist="35921" dir="2700000" algn="ctr" rotWithShape="0">
                <a:schemeClr val="bg2">
                  <a:alpha val="50000"/>
                </a:schemeClr>
              </a:outerShdw>
            </a:effectLst>
          </p:spPr>
          <p:txBody>
            <a:bodyPr wrap="none" anchor="ctr"/>
            <a:lstStyle/>
            <a:p>
              <a:pPr eaLnBrk="0" hangingPunct="0">
                <a:defRPr/>
              </a:pPr>
              <a:endParaRPr lang="en-US">
                <a:latin typeface="Times" pitchFamily="-64" charset="0"/>
                <a:ea typeface="+mn-ea"/>
              </a:endParaRPr>
            </a:p>
          </p:txBody>
        </p:sp>
        <p:sp>
          <p:nvSpPr>
            <p:cNvPr id="46120" name="Text Box 77"/>
            <p:cNvSpPr txBox="1">
              <a:spLocks noChangeArrowheads="1"/>
            </p:cNvSpPr>
            <p:nvPr/>
          </p:nvSpPr>
          <p:spPr bwMode="auto">
            <a:xfrm>
              <a:off x="3481" y="3559"/>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sz="1400">
                  <a:latin typeface="Times" charset="0"/>
                </a:rPr>
                <a:t>5</a:t>
              </a:r>
            </a:p>
          </p:txBody>
        </p:sp>
      </p:grpSp>
      <p:sp>
        <p:nvSpPr>
          <p:cNvPr id="70734" name="Text Box 78"/>
          <p:cNvSpPr txBox="1">
            <a:spLocks noChangeArrowheads="1"/>
          </p:cNvSpPr>
          <p:nvPr/>
        </p:nvSpPr>
        <p:spPr bwMode="auto">
          <a:xfrm>
            <a:off x="7327900" y="4738688"/>
            <a:ext cx="1065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a:latin typeface="Times" charset="0"/>
              </a:rPr>
              <a:t>SUCCESS</a:t>
            </a:r>
            <a:endParaRPr lang="en-US" sz="1000">
              <a:latin typeface="Times" charset="0"/>
            </a:endParaRPr>
          </a:p>
        </p:txBody>
      </p:sp>
      <p:sp>
        <p:nvSpPr>
          <p:cNvPr id="70735" name="Freeform 79"/>
          <p:cNvSpPr>
            <a:spLocks/>
          </p:cNvSpPr>
          <p:nvPr/>
        </p:nvSpPr>
        <p:spPr bwMode="auto">
          <a:xfrm>
            <a:off x="6491288" y="5099050"/>
            <a:ext cx="447675" cy="515938"/>
          </a:xfrm>
          <a:custGeom>
            <a:avLst/>
            <a:gdLst>
              <a:gd name="T0" fmla="*/ 0 w 282"/>
              <a:gd name="T1" fmla="*/ 0 h 325"/>
              <a:gd name="T2" fmla="*/ 2147483647 w 282"/>
              <a:gd name="T3" fmla="*/ 2147483647 h 325"/>
              <a:gd name="T4" fmla="*/ 0 w 282"/>
              <a:gd name="T5" fmla="*/ 2147483647 h 325"/>
              <a:gd name="T6" fmla="*/ 0 60000 65536"/>
              <a:gd name="T7" fmla="*/ 0 60000 65536"/>
              <a:gd name="T8" fmla="*/ 0 60000 65536"/>
              <a:gd name="T9" fmla="*/ 0 w 282"/>
              <a:gd name="T10" fmla="*/ 0 h 325"/>
              <a:gd name="T11" fmla="*/ 282 w 282"/>
              <a:gd name="T12" fmla="*/ 325 h 325"/>
            </a:gdLst>
            <a:ahLst/>
            <a:cxnLst>
              <a:cxn ang="T6">
                <a:pos x="T0" y="T1"/>
              </a:cxn>
              <a:cxn ang="T7">
                <a:pos x="T2" y="T3"/>
              </a:cxn>
              <a:cxn ang="T8">
                <a:pos x="T4" y="T5"/>
              </a:cxn>
            </a:cxnLst>
            <a:rect l="T9" t="T10" r="T11" b="T12"/>
            <a:pathLst>
              <a:path w="282" h="325">
                <a:moveTo>
                  <a:pt x="0" y="0"/>
                </a:moveTo>
                <a:cubicBezTo>
                  <a:pt x="141" y="70"/>
                  <a:pt x="282" y="140"/>
                  <a:pt x="282" y="194"/>
                </a:cubicBezTo>
                <a:cubicBezTo>
                  <a:pt x="282" y="248"/>
                  <a:pt x="141" y="286"/>
                  <a:pt x="0" y="325"/>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Times" charset="0"/>
            </a:endParaRPr>
          </a:p>
        </p:txBody>
      </p:sp>
      <p:grpSp>
        <p:nvGrpSpPr>
          <p:cNvPr id="13" name="Group 80"/>
          <p:cNvGrpSpPr>
            <a:grpSpLocks/>
          </p:cNvGrpSpPr>
          <p:nvPr/>
        </p:nvGrpSpPr>
        <p:grpSpPr bwMode="auto">
          <a:xfrm>
            <a:off x="6831013" y="5519738"/>
            <a:ext cx="273050" cy="304800"/>
            <a:chOff x="3481" y="3559"/>
            <a:chExt cx="172" cy="192"/>
          </a:xfrm>
        </p:grpSpPr>
        <p:sp>
          <p:nvSpPr>
            <p:cNvPr id="70737" name="Rectangle 81"/>
            <p:cNvSpPr>
              <a:spLocks noChangeArrowheads="1"/>
            </p:cNvSpPr>
            <p:nvPr/>
          </p:nvSpPr>
          <p:spPr bwMode="auto">
            <a:xfrm>
              <a:off x="3509" y="3590"/>
              <a:ext cx="110" cy="111"/>
            </a:xfrm>
            <a:prstGeom prst="rect">
              <a:avLst/>
            </a:prstGeom>
            <a:solidFill>
              <a:schemeClr val="bg1"/>
            </a:solidFill>
            <a:ln w="9525" algn="ctr">
              <a:solidFill>
                <a:schemeClr val="tx1"/>
              </a:solidFill>
              <a:miter lim="800000"/>
              <a:headEnd/>
              <a:tailEnd/>
            </a:ln>
            <a:effectLst>
              <a:outerShdw dist="35921" dir="2700000" algn="ctr" rotWithShape="0">
                <a:schemeClr val="bg2">
                  <a:alpha val="50000"/>
                </a:schemeClr>
              </a:outerShdw>
            </a:effectLst>
          </p:spPr>
          <p:txBody>
            <a:bodyPr wrap="none" anchor="ctr"/>
            <a:lstStyle/>
            <a:p>
              <a:pPr eaLnBrk="0" hangingPunct="0">
                <a:defRPr/>
              </a:pPr>
              <a:endParaRPr lang="en-US">
                <a:latin typeface="Times" pitchFamily="-64" charset="0"/>
                <a:ea typeface="+mn-ea"/>
              </a:endParaRPr>
            </a:p>
          </p:txBody>
        </p:sp>
        <p:sp>
          <p:nvSpPr>
            <p:cNvPr id="46118" name="Text Box 82"/>
            <p:cNvSpPr txBox="1">
              <a:spLocks noChangeArrowheads="1"/>
            </p:cNvSpPr>
            <p:nvPr/>
          </p:nvSpPr>
          <p:spPr bwMode="auto">
            <a:xfrm>
              <a:off x="3481" y="3559"/>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sz="1400">
                  <a:latin typeface="Times" charset="0"/>
                </a:rPr>
                <a:t>6</a:t>
              </a:r>
            </a:p>
          </p:txBody>
        </p:sp>
      </p:grpSp>
      <p:sp>
        <p:nvSpPr>
          <p:cNvPr id="70739" name="Text Box 83"/>
          <p:cNvSpPr txBox="1">
            <a:spLocks noChangeArrowheads="1"/>
          </p:cNvSpPr>
          <p:nvPr/>
        </p:nvSpPr>
        <p:spPr bwMode="auto">
          <a:xfrm>
            <a:off x="7031038" y="5654675"/>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a:latin typeface="Times" charset="0"/>
              </a:rPr>
              <a:t>Write key k</a:t>
            </a:r>
            <a:endParaRPr lang="en-US" sz="1000">
              <a:latin typeface="Times" charset="0"/>
            </a:endParaRPr>
          </a:p>
        </p:txBody>
      </p:sp>
      <p:sp>
        <p:nvSpPr>
          <p:cNvPr id="46114" name="Text Box 84"/>
          <p:cNvSpPr txBox="1">
            <a:spLocks noChangeArrowheads="1"/>
          </p:cNvSpPr>
          <p:nvPr/>
        </p:nvSpPr>
        <p:spPr bwMode="auto">
          <a:xfrm>
            <a:off x="2047875" y="2881313"/>
            <a:ext cx="73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i="1">
                <a:latin typeface="Times" charset="0"/>
              </a:rPr>
              <a:t>Routers</a:t>
            </a:r>
          </a:p>
        </p:txBody>
      </p:sp>
      <p:sp>
        <p:nvSpPr>
          <p:cNvPr id="46115" name="Text Box 85"/>
          <p:cNvSpPr txBox="1">
            <a:spLocks noChangeArrowheads="1"/>
          </p:cNvSpPr>
          <p:nvPr/>
        </p:nvSpPr>
        <p:spPr bwMode="auto">
          <a:xfrm>
            <a:off x="7239000" y="3103563"/>
            <a:ext cx="1393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i="1">
                <a:latin typeface="Times" charset="0"/>
              </a:rPr>
              <a:t>Message brokers</a:t>
            </a:r>
          </a:p>
        </p:txBody>
      </p:sp>
      <p:sp>
        <p:nvSpPr>
          <p:cNvPr id="46116" name="Slide Number Placeholder 64"/>
          <p:cNvSpPr txBox="1">
            <a:spLocks noGrp="1"/>
          </p:cNvSpPr>
          <p:nvPr/>
        </p:nvSpPr>
        <p:spPr bwMode="auto">
          <a:xfrm>
            <a:off x="70866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5F531B71-1186-1144-9DA1-0D37FB3647D6}" type="slidenum">
              <a:rPr lang="en-US" sz="1200">
                <a:solidFill>
                  <a:schemeClr val="bg1"/>
                </a:solidFill>
                <a:latin typeface="Times" charset="0"/>
              </a:rPr>
              <a:pPr algn="r"/>
              <a:t>44</a:t>
            </a:fld>
            <a:endParaRPr lang="en-US" sz="1200">
              <a:solidFill>
                <a:schemeClr val="bg1"/>
              </a:solidFill>
              <a:latin typeface="Times"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6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6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7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7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7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07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073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07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0735"/>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068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068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069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0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70" grpId="0" animBg="1"/>
      <p:bldP spid="70671" grpId="0"/>
      <p:bldP spid="70683" grpId="0" animBg="1"/>
      <p:bldP spid="70687" grpId="0"/>
      <p:bldP spid="70688" grpId="0" animBg="1"/>
      <p:bldP spid="70692" grpId="0"/>
      <p:bldP spid="70719" grpId="0" animBg="1"/>
      <p:bldP spid="70724" grpId="0"/>
      <p:bldP spid="70726" grpId="0" animBg="1"/>
      <p:bldP spid="70727" grpId="0" animBg="1"/>
      <p:bldP spid="70734" grpId="0"/>
      <p:bldP spid="70735" grpId="0" animBg="1"/>
      <p:bldP spid="7073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838200" y="76200"/>
            <a:ext cx="8229600" cy="1143000"/>
          </a:xfrm>
        </p:spPr>
        <p:txBody>
          <a:bodyPr/>
          <a:lstStyle/>
          <a:p>
            <a:pPr eaLnBrk="1" hangingPunct="1"/>
            <a:r>
              <a:rPr lang="en-US" sz="4000">
                <a:solidFill>
                  <a:srgbClr val="7030A0"/>
                </a:solidFill>
                <a:latin typeface="Arial" charset="0"/>
              </a:rPr>
              <a:t>Accessing Data</a:t>
            </a:r>
          </a:p>
        </p:txBody>
      </p:sp>
      <p:sp>
        <p:nvSpPr>
          <p:cNvPr id="47107" name="Slide Number Placeholder 3"/>
          <p:cNvSpPr txBox="1">
            <a:spLocks noGrp="1"/>
          </p:cNvSpPr>
          <p:nvPr/>
        </p:nvSpPr>
        <p:spPr bwMode="auto">
          <a:xfrm>
            <a:off x="70866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20A8363E-81B5-884F-B221-E62538EA5AA9}" type="slidenum">
              <a:rPr lang="en-US" sz="1200">
                <a:solidFill>
                  <a:schemeClr val="bg1"/>
                </a:solidFill>
                <a:latin typeface="Times" charset="0"/>
              </a:rPr>
              <a:pPr algn="r"/>
              <a:t>45</a:t>
            </a:fld>
            <a:endParaRPr lang="en-US" sz="1200">
              <a:solidFill>
                <a:schemeClr val="bg1"/>
              </a:solidFill>
              <a:latin typeface="Times" charset="0"/>
            </a:endParaRPr>
          </a:p>
        </p:txBody>
      </p:sp>
      <p:sp>
        <p:nvSpPr>
          <p:cNvPr id="47108" name="Rectangle 4"/>
          <p:cNvSpPr>
            <a:spLocks noChangeArrowheads="1"/>
          </p:cNvSpPr>
          <p:nvPr/>
        </p:nvSpPr>
        <p:spPr bwMode="auto">
          <a:xfrm>
            <a:off x="4065588" y="2932113"/>
            <a:ext cx="381000" cy="381000"/>
          </a:xfrm>
          <a:prstGeom prst="rect">
            <a:avLst/>
          </a:prstGeom>
          <a:solidFill>
            <a:schemeClr val="accent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47109" name="Rectangle 5"/>
          <p:cNvSpPr>
            <a:spLocks noChangeArrowheads="1"/>
          </p:cNvSpPr>
          <p:nvPr/>
        </p:nvSpPr>
        <p:spPr bwMode="auto">
          <a:xfrm>
            <a:off x="3541713" y="4884738"/>
            <a:ext cx="1227137" cy="1089025"/>
          </a:xfrm>
          <a:prstGeom prst="rect">
            <a:avLst/>
          </a:prstGeom>
          <a:solidFill>
            <a:srgbClr val="CC00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47110" name="Text Box 6"/>
          <p:cNvSpPr txBox="1">
            <a:spLocks noChangeArrowheads="1"/>
          </p:cNvSpPr>
          <p:nvPr/>
        </p:nvSpPr>
        <p:spPr bwMode="auto">
          <a:xfrm>
            <a:off x="3894138" y="5556250"/>
            <a:ext cx="47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sz="1800">
                <a:solidFill>
                  <a:schemeClr val="bg1"/>
                </a:solidFill>
                <a:latin typeface="Times" charset="0"/>
              </a:rPr>
              <a:t>SU</a:t>
            </a:r>
          </a:p>
        </p:txBody>
      </p:sp>
      <p:sp>
        <p:nvSpPr>
          <p:cNvPr id="47111" name="Rectangle 7"/>
          <p:cNvSpPr>
            <a:spLocks noChangeArrowheads="1"/>
          </p:cNvSpPr>
          <p:nvPr/>
        </p:nvSpPr>
        <p:spPr bwMode="auto">
          <a:xfrm>
            <a:off x="1644650" y="4884738"/>
            <a:ext cx="1227138" cy="1089025"/>
          </a:xfrm>
          <a:prstGeom prst="rect">
            <a:avLst/>
          </a:prstGeom>
          <a:solidFill>
            <a:srgbClr val="CC00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47112" name="Text Box 8"/>
          <p:cNvSpPr txBox="1">
            <a:spLocks noChangeArrowheads="1"/>
          </p:cNvSpPr>
          <p:nvPr/>
        </p:nvSpPr>
        <p:spPr bwMode="auto">
          <a:xfrm>
            <a:off x="1997075" y="5556250"/>
            <a:ext cx="47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sz="1800">
                <a:solidFill>
                  <a:schemeClr val="bg1"/>
                </a:solidFill>
                <a:latin typeface="Times" charset="0"/>
              </a:rPr>
              <a:t>SU</a:t>
            </a:r>
          </a:p>
        </p:txBody>
      </p:sp>
      <p:sp>
        <p:nvSpPr>
          <p:cNvPr id="47113" name="Rectangle 9"/>
          <p:cNvSpPr>
            <a:spLocks noChangeArrowheads="1"/>
          </p:cNvSpPr>
          <p:nvPr/>
        </p:nvSpPr>
        <p:spPr bwMode="auto">
          <a:xfrm>
            <a:off x="5514975" y="4884738"/>
            <a:ext cx="1227138" cy="1089025"/>
          </a:xfrm>
          <a:prstGeom prst="rect">
            <a:avLst/>
          </a:prstGeom>
          <a:solidFill>
            <a:srgbClr val="CC00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47114" name="Text Box 10"/>
          <p:cNvSpPr txBox="1">
            <a:spLocks noChangeArrowheads="1"/>
          </p:cNvSpPr>
          <p:nvPr/>
        </p:nvSpPr>
        <p:spPr bwMode="auto">
          <a:xfrm>
            <a:off x="5867400" y="5556250"/>
            <a:ext cx="47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sz="1800">
                <a:solidFill>
                  <a:schemeClr val="bg1"/>
                </a:solidFill>
                <a:latin typeface="Times" charset="0"/>
              </a:rPr>
              <a:t>SU</a:t>
            </a:r>
          </a:p>
        </p:txBody>
      </p:sp>
      <p:grpSp>
        <p:nvGrpSpPr>
          <p:cNvPr id="47115" name="Group 11"/>
          <p:cNvGrpSpPr>
            <a:grpSpLocks/>
          </p:cNvGrpSpPr>
          <p:nvPr/>
        </p:nvGrpSpPr>
        <p:grpSpPr bwMode="auto">
          <a:xfrm>
            <a:off x="4257675" y="2101850"/>
            <a:ext cx="274638" cy="307975"/>
            <a:chOff x="3480" y="3559"/>
            <a:chExt cx="173" cy="194"/>
          </a:xfrm>
        </p:grpSpPr>
        <p:sp>
          <p:nvSpPr>
            <p:cNvPr id="22540" name="Rectangle 12"/>
            <p:cNvSpPr>
              <a:spLocks noChangeArrowheads="1"/>
            </p:cNvSpPr>
            <p:nvPr/>
          </p:nvSpPr>
          <p:spPr bwMode="auto">
            <a:xfrm>
              <a:off x="3509" y="3590"/>
              <a:ext cx="110" cy="111"/>
            </a:xfrm>
            <a:prstGeom prst="rect">
              <a:avLst/>
            </a:prstGeom>
            <a:solidFill>
              <a:schemeClr val="bg1"/>
            </a:solidFill>
            <a:ln w="9525" algn="ctr">
              <a:solidFill>
                <a:schemeClr val="tx1"/>
              </a:solidFill>
              <a:miter lim="800000"/>
              <a:headEnd/>
              <a:tailEnd/>
            </a:ln>
            <a:effectLst>
              <a:outerShdw dist="35921" dir="2700000" algn="ctr" rotWithShape="0">
                <a:schemeClr val="bg2">
                  <a:alpha val="50000"/>
                </a:schemeClr>
              </a:outerShdw>
            </a:effectLst>
          </p:spPr>
          <p:txBody>
            <a:bodyPr wrap="none" anchor="ctr"/>
            <a:lstStyle/>
            <a:p>
              <a:pPr eaLnBrk="0" hangingPunct="0">
                <a:defRPr/>
              </a:pPr>
              <a:endParaRPr lang="en-US" sz="1400">
                <a:latin typeface="Times" pitchFamily="-64" charset="0"/>
                <a:ea typeface="+mn-ea"/>
              </a:endParaRPr>
            </a:p>
          </p:txBody>
        </p:sp>
        <p:sp>
          <p:nvSpPr>
            <p:cNvPr id="47154" name="Text Box 13"/>
            <p:cNvSpPr txBox="1">
              <a:spLocks noChangeArrowheads="1"/>
            </p:cNvSpPr>
            <p:nvPr/>
          </p:nvSpPr>
          <p:spPr bwMode="auto">
            <a:xfrm>
              <a:off x="3480" y="3559"/>
              <a:ext cx="17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sz="1400">
                  <a:latin typeface="Times" charset="0"/>
                </a:rPr>
                <a:t>1</a:t>
              </a:r>
            </a:p>
          </p:txBody>
        </p:sp>
      </p:grpSp>
      <p:sp>
        <p:nvSpPr>
          <p:cNvPr id="47116" name="Line 14"/>
          <p:cNvSpPr>
            <a:spLocks noChangeShapeType="1"/>
          </p:cNvSpPr>
          <p:nvPr/>
        </p:nvSpPr>
        <p:spPr bwMode="auto">
          <a:xfrm>
            <a:off x="4198938" y="1871663"/>
            <a:ext cx="60325" cy="1060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17" name="Text Box 15"/>
          <p:cNvSpPr txBox="1">
            <a:spLocks noChangeArrowheads="1"/>
          </p:cNvSpPr>
          <p:nvPr/>
        </p:nvSpPr>
        <p:spPr bwMode="auto">
          <a:xfrm>
            <a:off x="4367213" y="2370138"/>
            <a:ext cx="9826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a:latin typeface="Times" charset="0"/>
              </a:rPr>
              <a:t>Get key k</a:t>
            </a:r>
          </a:p>
        </p:txBody>
      </p:sp>
      <p:sp>
        <p:nvSpPr>
          <p:cNvPr id="47118" name="Rectangle 16"/>
          <p:cNvSpPr>
            <a:spLocks noChangeArrowheads="1"/>
          </p:cNvSpPr>
          <p:nvPr/>
        </p:nvSpPr>
        <p:spPr bwMode="auto">
          <a:xfrm>
            <a:off x="4713288" y="2932113"/>
            <a:ext cx="381000" cy="381000"/>
          </a:xfrm>
          <a:prstGeom prst="rect">
            <a:avLst/>
          </a:prstGeom>
          <a:solidFill>
            <a:schemeClr val="accent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47119" name="Rectangle 17"/>
          <p:cNvSpPr>
            <a:spLocks noChangeArrowheads="1"/>
          </p:cNvSpPr>
          <p:nvPr/>
        </p:nvSpPr>
        <p:spPr bwMode="auto">
          <a:xfrm>
            <a:off x="5351463" y="2932113"/>
            <a:ext cx="381000" cy="381000"/>
          </a:xfrm>
          <a:prstGeom prst="rect">
            <a:avLst/>
          </a:prstGeom>
          <a:solidFill>
            <a:schemeClr val="accent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47120" name="Rectangle 18"/>
          <p:cNvSpPr>
            <a:spLocks noChangeArrowheads="1"/>
          </p:cNvSpPr>
          <p:nvPr/>
        </p:nvSpPr>
        <p:spPr bwMode="auto">
          <a:xfrm>
            <a:off x="3446463" y="2932113"/>
            <a:ext cx="381000" cy="381000"/>
          </a:xfrm>
          <a:prstGeom prst="rect">
            <a:avLst/>
          </a:prstGeom>
          <a:solidFill>
            <a:schemeClr val="accent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47121" name="Rectangle 19"/>
          <p:cNvSpPr>
            <a:spLocks noChangeArrowheads="1"/>
          </p:cNvSpPr>
          <p:nvPr/>
        </p:nvSpPr>
        <p:spPr bwMode="auto">
          <a:xfrm>
            <a:off x="2828925" y="2932113"/>
            <a:ext cx="381000" cy="381000"/>
          </a:xfrm>
          <a:prstGeom prst="rect">
            <a:avLst/>
          </a:prstGeom>
          <a:solidFill>
            <a:schemeClr val="accent2"/>
          </a:solidFill>
          <a:ln w="9525">
            <a:solidFill>
              <a:schemeClr val="tx1"/>
            </a:solidFill>
            <a:miter lim="800000"/>
            <a:headEnd/>
            <a:tailEnd/>
          </a:ln>
        </p:spPr>
        <p:txBody>
          <a:bodyPr wrap="none" anchor="ctr"/>
          <a:lstStyle/>
          <a:p>
            <a:pPr eaLnBrk="0" hangingPunct="0"/>
            <a:endParaRPr lang="en-US">
              <a:latin typeface="Times" charset="0"/>
            </a:endParaRPr>
          </a:p>
        </p:txBody>
      </p:sp>
      <p:grpSp>
        <p:nvGrpSpPr>
          <p:cNvPr id="3" name="Group 20"/>
          <p:cNvGrpSpPr>
            <a:grpSpLocks/>
          </p:cNvGrpSpPr>
          <p:nvPr/>
        </p:nvGrpSpPr>
        <p:grpSpPr bwMode="auto">
          <a:xfrm>
            <a:off x="4370388" y="3314700"/>
            <a:ext cx="2541587" cy="1577975"/>
            <a:chOff x="2753" y="2291"/>
            <a:chExt cx="1601" cy="994"/>
          </a:xfrm>
        </p:grpSpPr>
        <p:grpSp>
          <p:nvGrpSpPr>
            <p:cNvPr id="47148" name="Group 21"/>
            <p:cNvGrpSpPr>
              <a:grpSpLocks/>
            </p:cNvGrpSpPr>
            <p:nvPr/>
          </p:nvGrpSpPr>
          <p:grpSpPr bwMode="auto">
            <a:xfrm>
              <a:off x="3615" y="2740"/>
              <a:ext cx="173" cy="194"/>
              <a:chOff x="3480" y="3559"/>
              <a:chExt cx="173" cy="194"/>
            </a:xfrm>
          </p:grpSpPr>
          <p:sp>
            <p:nvSpPr>
              <p:cNvPr id="22550" name="Rectangle 22"/>
              <p:cNvSpPr>
                <a:spLocks noChangeArrowheads="1"/>
              </p:cNvSpPr>
              <p:nvPr/>
            </p:nvSpPr>
            <p:spPr bwMode="auto">
              <a:xfrm>
                <a:off x="3509" y="3590"/>
                <a:ext cx="110" cy="111"/>
              </a:xfrm>
              <a:prstGeom prst="rect">
                <a:avLst/>
              </a:prstGeom>
              <a:solidFill>
                <a:schemeClr val="bg1"/>
              </a:solidFill>
              <a:ln w="9525" algn="ctr">
                <a:solidFill>
                  <a:schemeClr val="tx1"/>
                </a:solidFill>
                <a:miter lim="800000"/>
                <a:headEnd/>
                <a:tailEnd/>
              </a:ln>
              <a:effectLst>
                <a:outerShdw dist="35921" dir="2700000" algn="ctr" rotWithShape="0">
                  <a:schemeClr val="bg2">
                    <a:alpha val="50000"/>
                  </a:schemeClr>
                </a:outerShdw>
              </a:effectLst>
            </p:spPr>
            <p:txBody>
              <a:bodyPr wrap="none" anchor="ctr"/>
              <a:lstStyle/>
              <a:p>
                <a:pPr eaLnBrk="0" hangingPunct="0">
                  <a:defRPr/>
                </a:pPr>
                <a:endParaRPr lang="en-US">
                  <a:latin typeface="Times" pitchFamily="-64" charset="0"/>
                  <a:ea typeface="+mn-ea"/>
                </a:endParaRPr>
              </a:p>
            </p:txBody>
          </p:sp>
          <p:sp>
            <p:nvSpPr>
              <p:cNvPr id="47152" name="Text Box 23"/>
              <p:cNvSpPr txBox="1">
                <a:spLocks noChangeArrowheads="1"/>
              </p:cNvSpPr>
              <p:nvPr/>
            </p:nvSpPr>
            <p:spPr bwMode="auto">
              <a:xfrm>
                <a:off x="3480" y="3559"/>
                <a:ext cx="17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sz="1400">
                    <a:latin typeface="Times" charset="0"/>
                  </a:rPr>
                  <a:t>2</a:t>
                </a:r>
              </a:p>
            </p:txBody>
          </p:sp>
        </p:grpSp>
        <p:sp>
          <p:nvSpPr>
            <p:cNvPr id="47149" name="Text Box 24"/>
            <p:cNvSpPr txBox="1">
              <a:spLocks noChangeArrowheads="1"/>
            </p:cNvSpPr>
            <p:nvPr/>
          </p:nvSpPr>
          <p:spPr bwMode="auto">
            <a:xfrm>
              <a:off x="3735" y="2844"/>
              <a:ext cx="61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a:latin typeface="Times" charset="0"/>
                </a:rPr>
                <a:t>Get key k</a:t>
              </a:r>
              <a:endParaRPr lang="en-US" sz="1000">
                <a:latin typeface="Times" charset="0"/>
              </a:endParaRPr>
            </a:p>
          </p:txBody>
        </p:sp>
        <p:sp>
          <p:nvSpPr>
            <p:cNvPr id="47150" name="Line 25"/>
            <p:cNvSpPr>
              <a:spLocks noChangeShapeType="1"/>
            </p:cNvSpPr>
            <p:nvPr/>
          </p:nvSpPr>
          <p:spPr bwMode="auto">
            <a:xfrm>
              <a:off x="2753" y="2291"/>
              <a:ext cx="1326" cy="9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26"/>
          <p:cNvGrpSpPr>
            <a:grpSpLocks/>
          </p:cNvGrpSpPr>
          <p:nvPr/>
        </p:nvGrpSpPr>
        <p:grpSpPr bwMode="auto">
          <a:xfrm>
            <a:off x="2497138" y="1865313"/>
            <a:ext cx="3057525" cy="3016250"/>
            <a:chOff x="1573" y="1378"/>
            <a:chExt cx="1926" cy="1900"/>
          </a:xfrm>
        </p:grpSpPr>
        <p:sp>
          <p:nvSpPr>
            <p:cNvPr id="47138" name="Line 27"/>
            <p:cNvSpPr>
              <a:spLocks noChangeShapeType="1"/>
            </p:cNvSpPr>
            <p:nvPr/>
          </p:nvSpPr>
          <p:spPr bwMode="auto">
            <a:xfrm flipH="1" flipV="1">
              <a:off x="2605" y="2288"/>
              <a:ext cx="894" cy="99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7139" name="Group 28"/>
            <p:cNvGrpSpPr>
              <a:grpSpLocks/>
            </p:cNvGrpSpPr>
            <p:nvPr/>
          </p:nvGrpSpPr>
          <p:grpSpPr bwMode="auto">
            <a:xfrm>
              <a:off x="2301" y="2842"/>
              <a:ext cx="173" cy="194"/>
              <a:chOff x="3480" y="3559"/>
              <a:chExt cx="173" cy="194"/>
            </a:xfrm>
          </p:grpSpPr>
          <p:sp>
            <p:nvSpPr>
              <p:cNvPr id="22557" name="Rectangle 29"/>
              <p:cNvSpPr>
                <a:spLocks noChangeArrowheads="1"/>
              </p:cNvSpPr>
              <p:nvPr/>
            </p:nvSpPr>
            <p:spPr bwMode="auto">
              <a:xfrm>
                <a:off x="3509" y="3590"/>
                <a:ext cx="110" cy="111"/>
              </a:xfrm>
              <a:prstGeom prst="rect">
                <a:avLst/>
              </a:prstGeom>
              <a:solidFill>
                <a:schemeClr val="bg1"/>
              </a:solidFill>
              <a:ln w="9525" algn="ctr">
                <a:solidFill>
                  <a:schemeClr val="tx1"/>
                </a:solidFill>
                <a:miter lim="800000"/>
                <a:headEnd/>
                <a:tailEnd/>
              </a:ln>
              <a:effectLst>
                <a:outerShdw dist="35921" dir="2700000" algn="ctr" rotWithShape="0">
                  <a:schemeClr val="bg2">
                    <a:alpha val="50000"/>
                  </a:schemeClr>
                </a:outerShdw>
              </a:effectLst>
            </p:spPr>
            <p:txBody>
              <a:bodyPr wrap="none" anchor="ctr"/>
              <a:lstStyle/>
              <a:p>
                <a:pPr eaLnBrk="0" hangingPunct="0">
                  <a:defRPr/>
                </a:pPr>
                <a:endParaRPr lang="en-US">
                  <a:latin typeface="Times" pitchFamily="-64" charset="0"/>
                  <a:ea typeface="+mn-ea"/>
                </a:endParaRPr>
              </a:p>
            </p:txBody>
          </p:sp>
          <p:sp>
            <p:nvSpPr>
              <p:cNvPr id="47147" name="Text Box 30"/>
              <p:cNvSpPr txBox="1">
                <a:spLocks noChangeArrowheads="1"/>
              </p:cNvSpPr>
              <p:nvPr/>
            </p:nvSpPr>
            <p:spPr bwMode="auto">
              <a:xfrm>
                <a:off x="3480" y="3559"/>
                <a:ext cx="17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sz="1400">
                    <a:latin typeface="Times" charset="0"/>
                  </a:rPr>
                  <a:t>3</a:t>
                </a:r>
              </a:p>
            </p:txBody>
          </p:sp>
        </p:grpSp>
        <p:sp>
          <p:nvSpPr>
            <p:cNvPr id="47140" name="Text Box 31"/>
            <p:cNvSpPr txBox="1">
              <a:spLocks noChangeArrowheads="1"/>
            </p:cNvSpPr>
            <p:nvPr/>
          </p:nvSpPr>
          <p:spPr bwMode="auto">
            <a:xfrm>
              <a:off x="2439" y="2870"/>
              <a:ext cx="99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a:latin typeface="Times" charset="0"/>
                </a:rPr>
                <a:t>Record for key k</a:t>
              </a:r>
              <a:endParaRPr lang="en-US" sz="1000">
                <a:latin typeface="Times" charset="0"/>
              </a:endParaRPr>
            </a:p>
          </p:txBody>
        </p:sp>
        <p:sp>
          <p:nvSpPr>
            <p:cNvPr id="47141" name="Line 32"/>
            <p:cNvSpPr>
              <a:spLocks noChangeShapeType="1"/>
            </p:cNvSpPr>
            <p:nvPr/>
          </p:nvSpPr>
          <p:spPr bwMode="auto">
            <a:xfrm flipH="1" flipV="1">
              <a:off x="2530" y="1378"/>
              <a:ext cx="43" cy="67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7142" name="Group 33"/>
            <p:cNvGrpSpPr>
              <a:grpSpLocks/>
            </p:cNvGrpSpPr>
            <p:nvPr/>
          </p:nvGrpSpPr>
          <p:grpSpPr bwMode="auto">
            <a:xfrm>
              <a:off x="1573" y="1598"/>
              <a:ext cx="173" cy="194"/>
              <a:chOff x="3480" y="3559"/>
              <a:chExt cx="173" cy="194"/>
            </a:xfrm>
          </p:grpSpPr>
          <p:sp>
            <p:nvSpPr>
              <p:cNvPr id="22562" name="Rectangle 34"/>
              <p:cNvSpPr>
                <a:spLocks noChangeArrowheads="1"/>
              </p:cNvSpPr>
              <p:nvPr/>
            </p:nvSpPr>
            <p:spPr bwMode="auto">
              <a:xfrm>
                <a:off x="3509" y="3590"/>
                <a:ext cx="110" cy="111"/>
              </a:xfrm>
              <a:prstGeom prst="rect">
                <a:avLst/>
              </a:prstGeom>
              <a:solidFill>
                <a:schemeClr val="bg1"/>
              </a:solidFill>
              <a:ln w="9525" algn="ctr">
                <a:solidFill>
                  <a:schemeClr val="tx1"/>
                </a:solidFill>
                <a:miter lim="800000"/>
                <a:headEnd/>
                <a:tailEnd/>
              </a:ln>
              <a:effectLst>
                <a:outerShdw dist="35921" dir="2700000" algn="ctr" rotWithShape="0">
                  <a:schemeClr val="bg2">
                    <a:alpha val="50000"/>
                  </a:schemeClr>
                </a:outerShdw>
              </a:effectLst>
            </p:spPr>
            <p:txBody>
              <a:bodyPr wrap="none" anchor="ctr"/>
              <a:lstStyle/>
              <a:p>
                <a:pPr eaLnBrk="0" hangingPunct="0">
                  <a:defRPr/>
                </a:pPr>
                <a:endParaRPr lang="en-US">
                  <a:latin typeface="Times" pitchFamily="-64" charset="0"/>
                  <a:ea typeface="+mn-ea"/>
                </a:endParaRPr>
              </a:p>
            </p:txBody>
          </p:sp>
          <p:sp>
            <p:nvSpPr>
              <p:cNvPr id="47145" name="Text Box 35"/>
              <p:cNvSpPr txBox="1">
                <a:spLocks noChangeArrowheads="1"/>
              </p:cNvSpPr>
              <p:nvPr/>
            </p:nvSpPr>
            <p:spPr bwMode="auto">
              <a:xfrm>
                <a:off x="3480" y="3559"/>
                <a:ext cx="17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sz="1400">
                    <a:latin typeface="Times" charset="0"/>
                  </a:rPr>
                  <a:t>4</a:t>
                </a:r>
              </a:p>
            </p:txBody>
          </p:sp>
        </p:grpSp>
        <p:sp>
          <p:nvSpPr>
            <p:cNvPr id="47143" name="Text Box 36"/>
            <p:cNvSpPr txBox="1">
              <a:spLocks noChangeArrowheads="1"/>
            </p:cNvSpPr>
            <p:nvPr/>
          </p:nvSpPr>
          <p:spPr bwMode="auto">
            <a:xfrm>
              <a:off x="1711" y="1626"/>
              <a:ext cx="99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a:latin typeface="Times" charset="0"/>
                </a:rPr>
                <a:t>Record for key k</a:t>
              </a:r>
              <a:endParaRPr lang="en-US" sz="1000">
                <a:latin typeface="Times" charset="0"/>
              </a:endParaRPr>
            </a:p>
          </p:txBody>
        </p:sp>
      </p:grpSp>
      <p:sp>
        <p:nvSpPr>
          <p:cNvPr id="47124" name="Rectangle 37"/>
          <p:cNvSpPr>
            <a:spLocks noChangeArrowheads="1"/>
          </p:cNvSpPr>
          <p:nvPr/>
        </p:nvSpPr>
        <p:spPr bwMode="auto">
          <a:xfrm>
            <a:off x="1676400" y="4935538"/>
            <a:ext cx="381000" cy="152400"/>
          </a:xfrm>
          <a:prstGeom prst="rect">
            <a:avLst/>
          </a:prstGeom>
          <a:solidFill>
            <a:srgbClr val="006600"/>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47125" name="Rectangle 38"/>
          <p:cNvSpPr>
            <a:spLocks noChangeArrowheads="1"/>
          </p:cNvSpPr>
          <p:nvPr/>
        </p:nvSpPr>
        <p:spPr bwMode="auto">
          <a:xfrm>
            <a:off x="2133600" y="4935538"/>
            <a:ext cx="381000" cy="152400"/>
          </a:xfrm>
          <a:prstGeom prst="rect">
            <a:avLst/>
          </a:prstGeom>
          <a:solidFill>
            <a:srgbClr val="006600"/>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47126" name="Rectangle 39"/>
          <p:cNvSpPr>
            <a:spLocks noChangeArrowheads="1"/>
          </p:cNvSpPr>
          <p:nvPr/>
        </p:nvSpPr>
        <p:spPr bwMode="auto">
          <a:xfrm>
            <a:off x="1905000" y="5164138"/>
            <a:ext cx="381000" cy="152400"/>
          </a:xfrm>
          <a:prstGeom prst="rect">
            <a:avLst/>
          </a:prstGeom>
          <a:solidFill>
            <a:srgbClr val="006600"/>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47127" name="Rectangle 40"/>
          <p:cNvSpPr>
            <a:spLocks noChangeArrowheads="1"/>
          </p:cNvSpPr>
          <p:nvPr/>
        </p:nvSpPr>
        <p:spPr bwMode="auto">
          <a:xfrm>
            <a:off x="2362200" y="5164138"/>
            <a:ext cx="381000" cy="152400"/>
          </a:xfrm>
          <a:prstGeom prst="rect">
            <a:avLst/>
          </a:prstGeom>
          <a:solidFill>
            <a:srgbClr val="006600"/>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47128" name="Rectangle 41"/>
          <p:cNvSpPr>
            <a:spLocks noChangeArrowheads="1"/>
          </p:cNvSpPr>
          <p:nvPr/>
        </p:nvSpPr>
        <p:spPr bwMode="auto">
          <a:xfrm>
            <a:off x="2057400" y="5392738"/>
            <a:ext cx="381000" cy="152400"/>
          </a:xfrm>
          <a:prstGeom prst="rect">
            <a:avLst/>
          </a:prstGeom>
          <a:solidFill>
            <a:srgbClr val="006600"/>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47129" name="Rectangle 42"/>
          <p:cNvSpPr>
            <a:spLocks noChangeArrowheads="1"/>
          </p:cNvSpPr>
          <p:nvPr/>
        </p:nvSpPr>
        <p:spPr bwMode="auto">
          <a:xfrm>
            <a:off x="3886200" y="4935538"/>
            <a:ext cx="381000" cy="152400"/>
          </a:xfrm>
          <a:prstGeom prst="rect">
            <a:avLst/>
          </a:prstGeom>
          <a:solidFill>
            <a:srgbClr val="006600"/>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47130" name="Rectangle 43"/>
          <p:cNvSpPr>
            <a:spLocks noChangeArrowheads="1"/>
          </p:cNvSpPr>
          <p:nvPr/>
        </p:nvSpPr>
        <p:spPr bwMode="auto">
          <a:xfrm>
            <a:off x="3657600" y="5164138"/>
            <a:ext cx="381000" cy="152400"/>
          </a:xfrm>
          <a:prstGeom prst="rect">
            <a:avLst/>
          </a:prstGeom>
          <a:solidFill>
            <a:srgbClr val="006600"/>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47131" name="Rectangle 44"/>
          <p:cNvSpPr>
            <a:spLocks noChangeArrowheads="1"/>
          </p:cNvSpPr>
          <p:nvPr/>
        </p:nvSpPr>
        <p:spPr bwMode="auto">
          <a:xfrm>
            <a:off x="4114800" y="5164138"/>
            <a:ext cx="381000" cy="152400"/>
          </a:xfrm>
          <a:prstGeom prst="rect">
            <a:avLst/>
          </a:prstGeom>
          <a:solidFill>
            <a:srgbClr val="006600"/>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47132" name="Rectangle 45"/>
          <p:cNvSpPr>
            <a:spLocks noChangeArrowheads="1"/>
          </p:cNvSpPr>
          <p:nvPr/>
        </p:nvSpPr>
        <p:spPr bwMode="auto">
          <a:xfrm>
            <a:off x="3886200" y="5392738"/>
            <a:ext cx="381000" cy="152400"/>
          </a:xfrm>
          <a:prstGeom prst="rect">
            <a:avLst/>
          </a:prstGeom>
          <a:solidFill>
            <a:srgbClr val="006600"/>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47133" name="Rectangle 46"/>
          <p:cNvSpPr>
            <a:spLocks noChangeArrowheads="1"/>
          </p:cNvSpPr>
          <p:nvPr/>
        </p:nvSpPr>
        <p:spPr bwMode="auto">
          <a:xfrm>
            <a:off x="5638800" y="4935538"/>
            <a:ext cx="381000" cy="152400"/>
          </a:xfrm>
          <a:prstGeom prst="rect">
            <a:avLst/>
          </a:prstGeom>
          <a:solidFill>
            <a:srgbClr val="006600"/>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47134" name="Rectangle 47"/>
          <p:cNvSpPr>
            <a:spLocks noChangeArrowheads="1"/>
          </p:cNvSpPr>
          <p:nvPr/>
        </p:nvSpPr>
        <p:spPr bwMode="auto">
          <a:xfrm>
            <a:off x="6172200" y="4935538"/>
            <a:ext cx="381000" cy="152400"/>
          </a:xfrm>
          <a:prstGeom prst="rect">
            <a:avLst/>
          </a:prstGeom>
          <a:solidFill>
            <a:srgbClr val="006600"/>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47135" name="Rectangle 48"/>
          <p:cNvSpPr>
            <a:spLocks noChangeArrowheads="1"/>
          </p:cNvSpPr>
          <p:nvPr/>
        </p:nvSpPr>
        <p:spPr bwMode="auto">
          <a:xfrm>
            <a:off x="5943600" y="5164138"/>
            <a:ext cx="381000" cy="152400"/>
          </a:xfrm>
          <a:prstGeom prst="rect">
            <a:avLst/>
          </a:prstGeom>
          <a:solidFill>
            <a:srgbClr val="006600"/>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47136" name="Rectangle 49"/>
          <p:cNvSpPr>
            <a:spLocks noChangeArrowheads="1"/>
          </p:cNvSpPr>
          <p:nvPr/>
        </p:nvSpPr>
        <p:spPr bwMode="auto">
          <a:xfrm>
            <a:off x="5638800" y="5392738"/>
            <a:ext cx="381000" cy="152400"/>
          </a:xfrm>
          <a:prstGeom prst="rect">
            <a:avLst/>
          </a:prstGeom>
          <a:solidFill>
            <a:srgbClr val="006600"/>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47137" name="Rectangle 50"/>
          <p:cNvSpPr>
            <a:spLocks noChangeArrowheads="1"/>
          </p:cNvSpPr>
          <p:nvPr/>
        </p:nvSpPr>
        <p:spPr bwMode="auto">
          <a:xfrm>
            <a:off x="6172200" y="5392738"/>
            <a:ext cx="381000" cy="152400"/>
          </a:xfrm>
          <a:prstGeom prst="rect">
            <a:avLst/>
          </a:prstGeom>
          <a:solidFill>
            <a:srgbClr val="006600"/>
          </a:solidFill>
          <a:ln w="9525">
            <a:solidFill>
              <a:srgbClr val="000000"/>
            </a:solidFill>
            <a:miter lim="800000"/>
            <a:headEnd/>
            <a:tailEnd/>
          </a:ln>
        </p:spPr>
        <p:txBody>
          <a:bodyPr wrap="none" anchor="ctr"/>
          <a:lstStyle/>
          <a:p>
            <a:pPr eaLnBrk="0" hangingPunct="0"/>
            <a:endParaRPr lang="en-US">
              <a:latin typeface="Time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7246938" y="6134100"/>
            <a:ext cx="1897062" cy="723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 name="Group 3"/>
          <p:cNvGrpSpPr>
            <a:grpSpLocks/>
          </p:cNvGrpSpPr>
          <p:nvPr/>
        </p:nvGrpSpPr>
        <p:grpSpPr bwMode="auto">
          <a:xfrm>
            <a:off x="350838" y="4795838"/>
            <a:ext cx="2879725" cy="1620837"/>
            <a:chOff x="221" y="2851"/>
            <a:chExt cx="1814" cy="1021"/>
          </a:xfrm>
        </p:grpSpPr>
        <p:sp>
          <p:nvSpPr>
            <p:cNvPr id="48167" name="Rectangle 4"/>
            <p:cNvSpPr>
              <a:spLocks noChangeArrowheads="1"/>
            </p:cNvSpPr>
            <p:nvPr/>
          </p:nvSpPr>
          <p:spPr bwMode="auto">
            <a:xfrm>
              <a:off x="221" y="2851"/>
              <a:ext cx="1814" cy="869"/>
            </a:xfrm>
            <a:prstGeom prst="rect">
              <a:avLst/>
            </a:prstGeom>
            <a:solidFill>
              <a:srgbClr val="A50021"/>
            </a:solidFill>
            <a:ln w="9525">
              <a:solidFill>
                <a:schemeClr val="tx1"/>
              </a:solidFill>
              <a:miter lim="800000"/>
              <a:headEnd/>
              <a:tailEnd/>
            </a:ln>
          </p:spPr>
          <p:txBody>
            <a:bodyPr wrap="none" anchor="ctr"/>
            <a:lstStyle/>
            <a:p>
              <a:endParaRPr lang="en-US"/>
            </a:p>
          </p:txBody>
        </p:sp>
        <p:sp>
          <p:nvSpPr>
            <p:cNvPr id="48168" name="Text Box 5"/>
            <p:cNvSpPr txBox="1">
              <a:spLocks noChangeArrowheads="1"/>
            </p:cNvSpPr>
            <p:nvPr/>
          </p:nvSpPr>
          <p:spPr bwMode="auto">
            <a:xfrm>
              <a:off x="732" y="3699"/>
              <a:ext cx="7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i="1">
                  <a:cs typeface="Arial" charset="0"/>
                </a:rPr>
                <a:t>Storage unit 1</a:t>
              </a:r>
            </a:p>
          </p:txBody>
        </p:sp>
      </p:grpSp>
      <p:grpSp>
        <p:nvGrpSpPr>
          <p:cNvPr id="3" name="Group 6"/>
          <p:cNvGrpSpPr>
            <a:grpSpLocks/>
          </p:cNvGrpSpPr>
          <p:nvPr/>
        </p:nvGrpSpPr>
        <p:grpSpPr bwMode="auto">
          <a:xfrm>
            <a:off x="3970338" y="4795838"/>
            <a:ext cx="1951037" cy="1620837"/>
            <a:chOff x="2501" y="2851"/>
            <a:chExt cx="1229" cy="1021"/>
          </a:xfrm>
        </p:grpSpPr>
        <p:sp>
          <p:nvSpPr>
            <p:cNvPr id="48165" name="Rectangle 7"/>
            <p:cNvSpPr>
              <a:spLocks noChangeArrowheads="1"/>
            </p:cNvSpPr>
            <p:nvPr/>
          </p:nvSpPr>
          <p:spPr bwMode="auto">
            <a:xfrm>
              <a:off x="2501" y="2851"/>
              <a:ext cx="1229" cy="869"/>
            </a:xfrm>
            <a:prstGeom prst="rect">
              <a:avLst/>
            </a:prstGeom>
            <a:solidFill>
              <a:srgbClr val="A50021"/>
            </a:solidFill>
            <a:ln w="9525">
              <a:solidFill>
                <a:schemeClr val="tx1"/>
              </a:solidFill>
              <a:miter lim="800000"/>
              <a:headEnd/>
              <a:tailEnd/>
            </a:ln>
          </p:spPr>
          <p:txBody>
            <a:bodyPr wrap="none" anchor="ctr"/>
            <a:lstStyle/>
            <a:p>
              <a:endParaRPr lang="en-US"/>
            </a:p>
          </p:txBody>
        </p:sp>
        <p:sp>
          <p:nvSpPr>
            <p:cNvPr id="48166" name="Text Box 8"/>
            <p:cNvSpPr txBox="1">
              <a:spLocks noChangeArrowheads="1"/>
            </p:cNvSpPr>
            <p:nvPr/>
          </p:nvSpPr>
          <p:spPr bwMode="auto">
            <a:xfrm>
              <a:off x="2738" y="3699"/>
              <a:ext cx="7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i="1">
                  <a:cs typeface="Arial" charset="0"/>
                </a:rPr>
                <a:t>Storage unit 2</a:t>
              </a:r>
            </a:p>
          </p:txBody>
        </p:sp>
      </p:grpSp>
      <p:grpSp>
        <p:nvGrpSpPr>
          <p:cNvPr id="4" name="Group 9"/>
          <p:cNvGrpSpPr>
            <a:grpSpLocks/>
          </p:cNvGrpSpPr>
          <p:nvPr/>
        </p:nvGrpSpPr>
        <p:grpSpPr bwMode="auto">
          <a:xfrm>
            <a:off x="6573838" y="4795838"/>
            <a:ext cx="1951037" cy="1620837"/>
            <a:chOff x="4141" y="2851"/>
            <a:chExt cx="1229" cy="1021"/>
          </a:xfrm>
        </p:grpSpPr>
        <p:sp>
          <p:nvSpPr>
            <p:cNvPr id="48163" name="Rectangle 10"/>
            <p:cNvSpPr>
              <a:spLocks noChangeArrowheads="1"/>
            </p:cNvSpPr>
            <p:nvPr/>
          </p:nvSpPr>
          <p:spPr bwMode="auto">
            <a:xfrm>
              <a:off x="4141" y="2851"/>
              <a:ext cx="1229" cy="869"/>
            </a:xfrm>
            <a:prstGeom prst="rect">
              <a:avLst/>
            </a:prstGeom>
            <a:solidFill>
              <a:srgbClr val="A50021"/>
            </a:solidFill>
            <a:ln w="9525">
              <a:solidFill>
                <a:schemeClr val="tx1"/>
              </a:solidFill>
              <a:miter lim="800000"/>
              <a:headEnd/>
              <a:tailEnd/>
            </a:ln>
          </p:spPr>
          <p:txBody>
            <a:bodyPr wrap="none" anchor="ctr"/>
            <a:lstStyle/>
            <a:p>
              <a:endParaRPr lang="en-US"/>
            </a:p>
          </p:txBody>
        </p:sp>
        <p:sp>
          <p:nvSpPr>
            <p:cNvPr id="48164" name="Text Box 11"/>
            <p:cNvSpPr txBox="1">
              <a:spLocks noChangeArrowheads="1"/>
            </p:cNvSpPr>
            <p:nvPr/>
          </p:nvSpPr>
          <p:spPr bwMode="auto">
            <a:xfrm>
              <a:off x="4409" y="3699"/>
              <a:ext cx="7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i="1">
                  <a:cs typeface="Arial" charset="0"/>
                </a:rPr>
                <a:t>Storage unit 3</a:t>
              </a:r>
            </a:p>
          </p:txBody>
        </p:sp>
      </p:grpSp>
      <p:sp>
        <p:nvSpPr>
          <p:cNvPr id="48134" name="Rectangle 12"/>
          <p:cNvSpPr>
            <a:spLocks noGrp="1" noChangeArrowheads="1"/>
          </p:cNvSpPr>
          <p:nvPr>
            <p:ph type="title"/>
          </p:nvPr>
        </p:nvSpPr>
        <p:spPr>
          <a:xfrm>
            <a:off x="914400" y="0"/>
            <a:ext cx="8229600" cy="1143000"/>
          </a:xfrm>
        </p:spPr>
        <p:txBody>
          <a:bodyPr/>
          <a:lstStyle/>
          <a:p>
            <a:pPr eaLnBrk="1" hangingPunct="1"/>
            <a:r>
              <a:rPr lang="en-US">
                <a:latin typeface="Arial" charset="0"/>
              </a:rPr>
              <a:t>Range Queries in YDOT</a:t>
            </a:r>
          </a:p>
        </p:txBody>
      </p:sp>
      <p:sp>
        <p:nvSpPr>
          <p:cNvPr id="48135" name="Rectangle 13"/>
          <p:cNvSpPr>
            <a:spLocks noGrp="1" noChangeArrowheads="1"/>
          </p:cNvSpPr>
          <p:nvPr>
            <p:ph type="body" idx="1"/>
          </p:nvPr>
        </p:nvSpPr>
        <p:spPr>
          <a:xfrm>
            <a:off x="457200" y="1295400"/>
            <a:ext cx="8229600" cy="4525963"/>
          </a:xfrm>
        </p:spPr>
        <p:txBody>
          <a:bodyPr/>
          <a:lstStyle/>
          <a:p>
            <a:pPr eaLnBrk="1" hangingPunct="1"/>
            <a:r>
              <a:rPr lang="en-US" sz="2800">
                <a:latin typeface="Arial" charset="0"/>
              </a:rPr>
              <a:t>Clustered, ordered retrieval of records</a:t>
            </a:r>
          </a:p>
        </p:txBody>
      </p:sp>
      <p:grpSp>
        <p:nvGrpSpPr>
          <p:cNvPr id="5" name="Group 14"/>
          <p:cNvGrpSpPr>
            <a:grpSpLocks/>
          </p:cNvGrpSpPr>
          <p:nvPr/>
        </p:nvGrpSpPr>
        <p:grpSpPr bwMode="auto">
          <a:xfrm>
            <a:off x="3467100" y="2117725"/>
            <a:ext cx="1897063" cy="2311400"/>
            <a:chOff x="2184" y="1334"/>
            <a:chExt cx="1195" cy="1456"/>
          </a:xfrm>
        </p:grpSpPr>
        <p:sp>
          <p:nvSpPr>
            <p:cNvPr id="48160" name="Rectangle 15"/>
            <p:cNvSpPr>
              <a:spLocks noChangeArrowheads="1"/>
            </p:cNvSpPr>
            <p:nvPr/>
          </p:nvSpPr>
          <p:spPr bwMode="auto">
            <a:xfrm>
              <a:off x="2184" y="1334"/>
              <a:ext cx="1195" cy="1268"/>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48161" name="Text Box 16"/>
            <p:cNvSpPr txBox="1">
              <a:spLocks noChangeArrowheads="1"/>
            </p:cNvSpPr>
            <p:nvPr/>
          </p:nvSpPr>
          <p:spPr bwMode="auto">
            <a:xfrm>
              <a:off x="2350" y="1451"/>
              <a:ext cx="819" cy="1002"/>
            </a:xfrm>
            <a:prstGeom prst="rect">
              <a:avLst/>
            </a:prstGeom>
            <a:solidFill>
              <a:schemeClr val="bg1"/>
            </a:solidFill>
            <a:ln w="9525">
              <a:solidFill>
                <a:schemeClr val="tx1"/>
              </a:solidFill>
              <a:miter lim="800000"/>
              <a:headEnd/>
              <a:tailEnd/>
            </a:ln>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400" i="1">
                  <a:solidFill>
                    <a:srgbClr val="A50021"/>
                  </a:solidFill>
                  <a:cs typeface="Arial" charset="0"/>
                </a:rPr>
                <a:t>Storage unit 1</a:t>
              </a:r>
            </a:p>
            <a:p>
              <a:pPr algn="ctr" eaLnBrk="1" hangingPunct="1"/>
              <a:r>
                <a:rPr lang="en-US" sz="1400" b="1">
                  <a:cs typeface="Arial" charset="0"/>
                </a:rPr>
                <a:t>Canteloupe</a:t>
              </a:r>
            </a:p>
            <a:p>
              <a:pPr algn="ctr" eaLnBrk="1" hangingPunct="1"/>
              <a:r>
                <a:rPr lang="en-US" sz="1400" i="1">
                  <a:solidFill>
                    <a:srgbClr val="A50021"/>
                  </a:solidFill>
                  <a:cs typeface="Arial" charset="0"/>
                </a:rPr>
                <a:t>Storage unit 3</a:t>
              </a:r>
              <a:endParaRPr lang="en-US" sz="1400" b="1" i="1">
                <a:solidFill>
                  <a:srgbClr val="A50021"/>
                </a:solidFill>
                <a:cs typeface="Arial" charset="0"/>
              </a:endParaRPr>
            </a:p>
            <a:p>
              <a:pPr algn="ctr" eaLnBrk="1" hangingPunct="1"/>
              <a:r>
                <a:rPr lang="en-US" sz="1400" b="1">
                  <a:cs typeface="Arial" charset="0"/>
                </a:rPr>
                <a:t>Lime</a:t>
              </a:r>
            </a:p>
            <a:p>
              <a:pPr algn="ctr" eaLnBrk="1" hangingPunct="1"/>
              <a:r>
                <a:rPr lang="en-US" sz="1400" i="1">
                  <a:solidFill>
                    <a:srgbClr val="A50021"/>
                  </a:solidFill>
                  <a:cs typeface="Arial" charset="0"/>
                </a:rPr>
                <a:t>Storage unit 2</a:t>
              </a:r>
            </a:p>
            <a:p>
              <a:pPr algn="ctr" eaLnBrk="1" hangingPunct="1"/>
              <a:r>
                <a:rPr lang="en-US" sz="1400" b="1">
                  <a:cs typeface="Arial" charset="0"/>
                </a:rPr>
                <a:t>Strawberry</a:t>
              </a:r>
            </a:p>
            <a:p>
              <a:pPr algn="ctr" eaLnBrk="1" hangingPunct="1"/>
              <a:r>
                <a:rPr lang="en-US" sz="1400" i="1">
                  <a:solidFill>
                    <a:srgbClr val="A50021"/>
                  </a:solidFill>
                  <a:cs typeface="Arial" charset="0"/>
                </a:rPr>
                <a:t>Storage unit 1</a:t>
              </a:r>
            </a:p>
          </p:txBody>
        </p:sp>
        <p:sp>
          <p:nvSpPr>
            <p:cNvPr id="48162" name="Text Box 17"/>
            <p:cNvSpPr txBox="1">
              <a:spLocks noChangeArrowheads="1"/>
            </p:cNvSpPr>
            <p:nvPr/>
          </p:nvSpPr>
          <p:spPr bwMode="auto">
            <a:xfrm>
              <a:off x="2553" y="2598"/>
              <a:ext cx="4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400" i="1">
                  <a:cs typeface="Arial" charset="0"/>
                </a:rPr>
                <a:t>Router</a:t>
              </a:r>
            </a:p>
          </p:txBody>
        </p:sp>
      </p:grpSp>
      <p:sp>
        <p:nvSpPr>
          <p:cNvPr id="434194" name="Text Box 18"/>
          <p:cNvSpPr txBox="1">
            <a:spLocks noChangeArrowheads="1"/>
          </p:cNvSpPr>
          <p:nvPr/>
        </p:nvSpPr>
        <p:spPr bwMode="auto">
          <a:xfrm>
            <a:off x="693738" y="2263775"/>
            <a:ext cx="1196975" cy="952500"/>
          </a:xfrm>
          <a:prstGeom prst="rect">
            <a:avLst/>
          </a:prstGeom>
          <a:solidFill>
            <a:schemeClr val="bg1"/>
          </a:solidFill>
          <a:ln w="9525">
            <a:solidFill>
              <a:schemeClr val="tx1"/>
            </a:solidFill>
            <a:miter lim="800000"/>
            <a:headEnd/>
            <a:tailEnd/>
          </a:ln>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400">
                <a:cs typeface="Arial" charset="0"/>
              </a:rPr>
              <a:t>Apple</a:t>
            </a:r>
          </a:p>
          <a:p>
            <a:pPr eaLnBrk="1" hangingPunct="1"/>
            <a:r>
              <a:rPr lang="en-US" sz="1400">
                <a:cs typeface="Arial" charset="0"/>
              </a:rPr>
              <a:t>Avocado</a:t>
            </a:r>
          </a:p>
          <a:p>
            <a:pPr eaLnBrk="1" hangingPunct="1"/>
            <a:r>
              <a:rPr lang="en-US" sz="1400">
                <a:cs typeface="Arial" charset="0"/>
              </a:rPr>
              <a:t>Banana</a:t>
            </a:r>
          </a:p>
          <a:p>
            <a:pPr eaLnBrk="1" hangingPunct="1"/>
            <a:r>
              <a:rPr lang="en-US" sz="1400">
                <a:cs typeface="Arial" charset="0"/>
              </a:rPr>
              <a:t>Blueberry</a:t>
            </a:r>
          </a:p>
        </p:txBody>
      </p:sp>
      <p:sp>
        <p:nvSpPr>
          <p:cNvPr id="434195" name="Rectangle 19"/>
          <p:cNvSpPr>
            <a:spLocks noChangeArrowheads="1"/>
          </p:cNvSpPr>
          <p:nvPr/>
        </p:nvSpPr>
        <p:spPr bwMode="auto">
          <a:xfrm>
            <a:off x="695325" y="3216275"/>
            <a:ext cx="1196975" cy="952500"/>
          </a:xfrm>
          <a:prstGeom prst="rect">
            <a:avLst/>
          </a:prstGeom>
          <a:solidFill>
            <a:schemeClr val="bg1"/>
          </a:solidFill>
          <a:ln w="9525">
            <a:solidFill>
              <a:schemeClr val="tx1"/>
            </a:solidFill>
            <a:miter lim="800000"/>
            <a:headEnd/>
            <a:tailEnd/>
          </a:ln>
        </p:spPr>
        <p:txBody>
          <a:bodyPr>
            <a:spAutoFit/>
          </a:bodyPr>
          <a:lstStyle/>
          <a:p>
            <a:r>
              <a:rPr lang="en-US" sz="1400">
                <a:cs typeface="Arial" charset="0"/>
              </a:rPr>
              <a:t>Canteloupe</a:t>
            </a:r>
          </a:p>
          <a:p>
            <a:r>
              <a:rPr lang="en-US" sz="1400">
                <a:cs typeface="Arial" charset="0"/>
              </a:rPr>
              <a:t>Grape</a:t>
            </a:r>
          </a:p>
          <a:p>
            <a:r>
              <a:rPr lang="en-US" sz="1400">
                <a:cs typeface="Arial" charset="0"/>
              </a:rPr>
              <a:t>Kiwi</a:t>
            </a:r>
          </a:p>
          <a:p>
            <a:r>
              <a:rPr lang="en-US" sz="1400">
                <a:cs typeface="Arial" charset="0"/>
              </a:rPr>
              <a:t>Lemon</a:t>
            </a:r>
          </a:p>
        </p:txBody>
      </p:sp>
      <p:sp>
        <p:nvSpPr>
          <p:cNvPr id="434196" name="Rectangle 20"/>
          <p:cNvSpPr>
            <a:spLocks noChangeArrowheads="1"/>
          </p:cNvSpPr>
          <p:nvPr/>
        </p:nvSpPr>
        <p:spPr bwMode="auto">
          <a:xfrm>
            <a:off x="695325" y="4167188"/>
            <a:ext cx="1196975" cy="739775"/>
          </a:xfrm>
          <a:prstGeom prst="rect">
            <a:avLst/>
          </a:prstGeom>
          <a:solidFill>
            <a:schemeClr val="bg1"/>
          </a:solidFill>
          <a:ln w="9525">
            <a:solidFill>
              <a:schemeClr val="tx1"/>
            </a:solidFill>
            <a:miter lim="800000"/>
            <a:headEnd/>
            <a:tailEnd/>
          </a:ln>
        </p:spPr>
        <p:txBody>
          <a:bodyPr>
            <a:spAutoFit/>
          </a:bodyPr>
          <a:lstStyle/>
          <a:p>
            <a:r>
              <a:rPr lang="en-US" sz="1400">
                <a:cs typeface="Arial" charset="0"/>
              </a:rPr>
              <a:t>Lime</a:t>
            </a:r>
          </a:p>
          <a:p>
            <a:r>
              <a:rPr lang="en-US" sz="1400">
                <a:cs typeface="Arial" charset="0"/>
              </a:rPr>
              <a:t>Mango</a:t>
            </a:r>
          </a:p>
          <a:p>
            <a:r>
              <a:rPr lang="en-US" sz="1400">
                <a:cs typeface="Arial" charset="0"/>
              </a:rPr>
              <a:t>Orange</a:t>
            </a:r>
          </a:p>
        </p:txBody>
      </p:sp>
      <p:sp>
        <p:nvSpPr>
          <p:cNvPr id="434197" name="Rectangle 21"/>
          <p:cNvSpPr>
            <a:spLocks noChangeArrowheads="1"/>
          </p:cNvSpPr>
          <p:nvPr/>
        </p:nvSpPr>
        <p:spPr bwMode="auto">
          <a:xfrm>
            <a:off x="695325" y="4902200"/>
            <a:ext cx="1196975" cy="739775"/>
          </a:xfrm>
          <a:prstGeom prst="rect">
            <a:avLst/>
          </a:prstGeom>
          <a:solidFill>
            <a:schemeClr val="bg1"/>
          </a:solidFill>
          <a:ln w="9525">
            <a:solidFill>
              <a:schemeClr val="tx1"/>
            </a:solidFill>
            <a:miter lim="800000"/>
            <a:headEnd/>
            <a:tailEnd/>
          </a:ln>
        </p:spPr>
        <p:txBody>
          <a:bodyPr>
            <a:spAutoFit/>
          </a:bodyPr>
          <a:lstStyle/>
          <a:p>
            <a:r>
              <a:rPr lang="en-US" sz="1400">
                <a:cs typeface="Arial" charset="0"/>
              </a:rPr>
              <a:t>Strawberry</a:t>
            </a:r>
          </a:p>
          <a:p>
            <a:r>
              <a:rPr lang="en-US" sz="1400">
                <a:cs typeface="Arial" charset="0"/>
              </a:rPr>
              <a:t>Tomato</a:t>
            </a:r>
          </a:p>
          <a:p>
            <a:r>
              <a:rPr lang="en-US" sz="1400">
                <a:cs typeface="Arial" charset="0"/>
              </a:rPr>
              <a:t>Watermelon</a:t>
            </a:r>
          </a:p>
        </p:txBody>
      </p:sp>
      <p:sp>
        <p:nvSpPr>
          <p:cNvPr id="434198" name="Text Box 22"/>
          <p:cNvSpPr txBox="1">
            <a:spLocks noChangeArrowheads="1"/>
          </p:cNvSpPr>
          <p:nvPr/>
        </p:nvSpPr>
        <p:spPr bwMode="auto">
          <a:xfrm>
            <a:off x="473075" y="4968875"/>
            <a:ext cx="1196975" cy="952500"/>
          </a:xfrm>
          <a:prstGeom prst="rect">
            <a:avLst/>
          </a:prstGeom>
          <a:solidFill>
            <a:schemeClr val="bg1"/>
          </a:solidFill>
          <a:ln w="9525">
            <a:solidFill>
              <a:schemeClr val="tx1"/>
            </a:solidFill>
            <a:miter lim="800000"/>
            <a:headEnd/>
            <a:tailEnd/>
          </a:ln>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400">
                <a:cs typeface="Arial" charset="0"/>
              </a:rPr>
              <a:t>Apple</a:t>
            </a:r>
          </a:p>
          <a:p>
            <a:pPr eaLnBrk="1" hangingPunct="1"/>
            <a:r>
              <a:rPr lang="en-US" sz="1400">
                <a:cs typeface="Arial" charset="0"/>
              </a:rPr>
              <a:t>Avocado</a:t>
            </a:r>
          </a:p>
          <a:p>
            <a:pPr eaLnBrk="1" hangingPunct="1"/>
            <a:r>
              <a:rPr lang="en-US" sz="1400">
                <a:cs typeface="Arial" charset="0"/>
              </a:rPr>
              <a:t>Banana</a:t>
            </a:r>
          </a:p>
          <a:p>
            <a:pPr eaLnBrk="1" hangingPunct="1"/>
            <a:r>
              <a:rPr lang="en-US" sz="1400">
                <a:cs typeface="Arial" charset="0"/>
              </a:rPr>
              <a:t>Blueberry</a:t>
            </a:r>
          </a:p>
        </p:txBody>
      </p:sp>
      <p:sp>
        <p:nvSpPr>
          <p:cNvPr id="434199" name="Rectangle 23"/>
          <p:cNvSpPr>
            <a:spLocks noChangeArrowheads="1"/>
          </p:cNvSpPr>
          <p:nvPr/>
        </p:nvSpPr>
        <p:spPr bwMode="auto">
          <a:xfrm>
            <a:off x="6958013" y="4968875"/>
            <a:ext cx="1196975" cy="952500"/>
          </a:xfrm>
          <a:prstGeom prst="rect">
            <a:avLst/>
          </a:prstGeom>
          <a:solidFill>
            <a:schemeClr val="bg1"/>
          </a:solidFill>
          <a:ln w="9525">
            <a:solidFill>
              <a:schemeClr val="tx1"/>
            </a:solidFill>
            <a:miter lim="800000"/>
            <a:headEnd/>
            <a:tailEnd/>
          </a:ln>
        </p:spPr>
        <p:txBody>
          <a:bodyPr>
            <a:spAutoFit/>
          </a:bodyPr>
          <a:lstStyle/>
          <a:p>
            <a:r>
              <a:rPr lang="en-US" sz="1400">
                <a:cs typeface="Arial" charset="0"/>
              </a:rPr>
              <a:t>Canteloupe</a:t>
            </a:r>
          </a:p>
          <a:p>
            <a:r>
              <a:rPr lang="en-US" sz="1400">
                <a:cs typeface="Arial" charset="0"/>
              </a:rPr>
              <a:t>Grape</a:t>
            </a:r>
          </a:p>
          <a:p>
            <a:r>
              <a:rPr lang="en-US" sz="1400">
                <a:cs typeface="Arial" charset="0"/>
              </a:rPr>
              <a:t>Kiwi</a:t>
            </a:r>
          </a:p>
          <a:p>
            <a:r>
              <a:rPr lang="en-US" sz="1400">
                <a:cs typeface="Arial" charset="0"/>
              </a:rPr>
              <a:t>Lemon</a:t>
            </a:r>
          </a:p>
        </p:txBody>
      </p:sp>
      <p:sp>
        <p:nvSpPr>
          <p:cNvPr id="434200" name="Rectangle 24"/>
          <p:cNvSpPr>
            <a:spLocks noChangeArrowheads="1"/>
          </p:cNvSpPr>
          <p:nvPr/>
        </p:nvSpPr>
        <p:spPr bwMode="auto">
          <a:xfrm>
            <a:off x="4330700" y="4968875"/>
            <a:ext cx="1196975" cy="739775"/>
          </a:xfrm>
          <a:prstGeom prst="rect">
            <a:avLst/>
          </a:prstGeom>
          <a:solidFill>
            <a:schemeClr val="bg1"/>
          </a:solidFill>
          <a:ln w="9525">
            <a:solidFill>
              <a:schemeClr val="tx1"/>
            </a:solidFill>
            <a:miter lim="800000"/>
            <a:headEnd/>
            <a:tailEnd/>
          </a:ln>
        </p:spPr>
        <p:txBody>
          <a:bodyPr>
            <a:spAutoFit/>
          </a:bodyPr>
          <a:lstStyle/>
          <a:p>
            <a:r>
              <a:rPr lang="en-US" sz="1400">
                <a:cs typeface="Arial" charset="0"/>
              </a:rPr>
              <a:t>Lime</a:t>
            </a:r>
          </a:p>
          <a:p>
            <a:r>
              <a:rPr lang="en-US" sz="1400">
                <a:cs typeface="Arial" charset="0"/>
              </a:rPr>
              <a:t>Mango</a:t>
            </a:r>
          </a:p>
          <a:p>
            <a:r>
              <a:rPr lang="en-US" sz="1400">
                <a:cs typeface="Arial" charset="0"/>
              </a:rPr>
              <a:t>Orange</a:t>
            </a:r>
          </a:p>
        </p:txBody>
      </p:sp>
      <p:sp>
        <p:nvSpPr>
          <p:cNvPr id="434201" name="Rectangle 25"/>
          <p:cNvSpPr>
            <a:spLocks noChangeArrowheads="1"/>
          </p:cNvSpPr>
          <p:nvPr/>
        </p:nvSpPr>
        <p:spPr bwMode="auto">
          <a:xfrm>
            <a:off x="1890713" y="4968875"/>
            <a:ext cx="1196975" cy="739775"/>
          </a:xfrm>
          <a:prstGeom prst="rect">
            <a:avLst/>
          </a:prstGeom>
          <a:solidFill>
            <a:schemeClr val="bg1"/>
          </a:solidFill>
          <a:ln w="9525">
            <a:solidFill>
              <a:schemeClr val="tx1"/>
            </a:solidFill>
            <a:miter lim="800000"/>
            <a:headEnd/>
            <a:tailEnd/>
          </a:ln>
        </p:spPr>
        <p:txBody>
          <a:bodyPr>
            <a:spAutoFit/>
          </a:bodyPr>
          <a:lstStyle/>
          <a:p>
            <a:r>
              <a:rPr lang="en-US" sz="1400">
                <a:cs typeface="Arial" charset="0"/>
              </a:rPr>
              <a:t>Strawberry</a:t>
            </a:r>
          </a:p>
          <a:p>
            <a:r>
              <a:rPr lang="en-US" sz="1400">
                <a:cs typeface="Arial" charset="0"/>
              </a:rPr>
              <a:t>Tomato</a:t>
            </a:r>
          </a:p>
          <a:p>
            <a:r>
              <a:rPr lang="en-US" sz="1400">
                <a:cs typeface="Arial" charset="0"/>
              </a:rPr>
              <a:t>Watermelon</a:t>
            </a:r>
          </a:p>
        </p:txBody>
      </p:sp>
      <p:grpSp>
        <p:nvGrpSpPr>
          <p:cNvPr id="6" name="Group 26"/>
          <p:cNvGrpSpPr>
            <a:grpSpLocks/>
          </p:cNvGrpSpPr>
          <p:nvPr/>
        </p:nvGrpSpPr>
        <p:grpSpPr bwMode="auto">
          <a:xfrm>
            <a:off x="595313" y="2468563"/>
            <a:ext cx="2871787" cy="366712"/>
            <a:chOff x="375" y="1555"/>
            <a:chExt cx="1809" cy="231"/>
          </a:xfrm>
        </p:grpSpPr>
        <p:sp>
          <p:nvSpPr>
            <p:cNvPr id="48158" name="Text Box 27"/>
            <p:cNvSpPr txBox="1">
              <a:spLocks noChangeArrowheads="1"/>
            </p:cNvSpPr>
            <p:nvPr/>
          </p:nvSpPr>
          <p:spPr bwMode="auto">
            <a:xfrm>
              <a:off x="375" y="1555"/>
              <a:ext cx="128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800" i="1">
                  <a:cs typeface="Arial" charset="0"/>
                </a:rPr>
                <a:t>Grapefruit…Pear?</a:t>
              </a:r>
            </a:p>
          </p:txBody>
        </p:sp>
        <p:sp>
          <p:nvSpPr>
            <p:cNvPr id="48159" name="Line 28"/>
            <p:cNvSpPr>
              <a:spLocks noChangeShapeType="1"/>
            </p:cNvSpPr>
            <p:nvPr/>
          </p:nvSpPr>
          <p:spPr bwMode="auto">
            <a:xfrm>
              <a:off x="1651" y="1656"/>
              <a:ext cx="533" cy="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 name="Group 29"/>
          <p:cNvGrpSpPr>
            <a:grpSpLocks/>
          </p:cNvGrpSpPr>
          <p:nvPr/>
        </p:nvGrpSpPr>
        <p:grpSpPr bwMode="auto">
          <a:xfrm>
            <a:off x="5380038" y="2352675"/>
            <a:ext cx="3340100" cy="2432050"/>
            <a:chOff x="3389" y="1482"/>
            <a:chExt cx="2104" cy="1532"/>
          </a:xfrm>
        </p:grpSpPr>
        <p:sp>
          <p:nvSpPr>
            <p:cNvPr id="48156" name="Freeform 30"/>
            <p:cNvSpPr>
              <a:spLocks/>
            </p:cNvSpPr>
            <p:nvPr/>
          </p:nvSpPr>
          <p:spPr bwMode="auto">
            <a:xfrm>
              <a:off x="3389" y="1482"/>
              <a:ext cx="1631" cy="1532"/>
            </a:xfrm>
            <a:custGeom>
              <a:avLst/>
              <a:gdLst>
                <a:gd name="T0" fmla="*/ 0 w 1631"/>
                <a:gd name="T1" fmla="*/ 121 h 1532"/>
                <a:gd name="T2" fmla="*/ 907 w 1631"/>
                <a:gd name="T3" fmla="*/ 169 h 1532"/>
                <a:gd name="T4" fmla="*/ 1512 w 1631"/>
                <a:gd name="T5" fmla="*/ 1134 h 1532"/>
                <a:gd name="T6" fmla="*/ 1622 w 1631"/>
                <a:gd name="T7" fmla="*/ 1532 h 1532"/>
                <a:gd name="T8" fmla="*/ 0 60000 65536"/>
                <a:gd name="T9" fmla="*/ 0 60000 65536"/>
                <a:gd name="T10" fmla="*/ 0 60000 65536"/>
                <a:gd name="T11" fmla="*/ 0 60000 65536"/>
                <a:gd name="T12" fmla="*/ 0 w 1631"/>
                <a:gd name="T13" fmla="*/ 0 h 1532"/>
                <a:gd name="T14" fmla="*/ 1631 w 1631"/>
                <a:gd name="T15" fmla="*/ 1532 h 1532"/>
              </a:gdLst>
              <a:ahLst/>
              <a:cxnLst>
                <a:cxn ang="T8">
                  <a:pos x="T0" y="T1"/>
                </a:cxn>
                <a:cxn ang="T9">
                  <a:pos x="T2" y="T3"/>
                </a:cxn>
                <a:cxn ang="T10">
                  <a:pos x="T4" y="T5"/>
                </a:cxn>
                <a:cxn ang="T11">
                  <a:pos x="T6" y="T7"/>
                </a:cxn>
              </a:cxnLst>
              <a:rect l="T12" t="T13" r="T14" b="T15"/>
              <a:pathLst>
                <a:path w="1631" h="1532">
                  <a:moveTo>
                    <a:pt x="0" y="121"/>
                  </a:moveTo>
                  <a:cubicBezTo>
                    <a:pt x="327" y="60"/>
                    <a:pt x="655" y="0"/>
                    <a:pt x="907" y="169"/>
                  </a:cubicBezTo>
                  <a:cubicBezTo>
                    <a:pt x="1159" y="338"/>
                    <a:pt x="1393" y="907"/>
                    <a:pt x="1512" y="1134"/>
                  </a:cubicBezTo>
                  <a:cubicBezTo>
                    <a:pt x="1631" y="1361"/>
                    <a:pt x="1626" y="1446"/>
                    <a:pt x="1622" y="1532"/>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7" name="Text Box 31"/>
            <p:cNvSpPr txBox="1">
              <a:spLocks noChangeArrowheads="1"/>
            </p:cNvSpPr>
            <p:nvPr/>
          </p:nvSpPr>
          <p:spPr bwMode="auto">
            <a:xfrm>
              <a:off x="4465" y="1745"/>
              <a:ext cx="10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400" i="1">
                  <a:cs typeface="Arial" charset="0"/>
                </a:rPr>
                <a:t>Grapefruit…Lime?</a:t>
              </a:r>
            </a:p>
          </p:txBody>
        </p:sp>
      </p:grpSp>
      <p:grpSp>
        <p:nvGrpSpPr>
          <p:cNvPr id="8" name="Group 32"/>
          <p:cNvGrpSpPr>
            <a:grpSpLocks/>
          </p:cNvGrpSpPr>
          <p:nvPr/>
        </p:nvGrpSpPr>
        <p:grpSpPr bwMode="auto">
          <a:xfrm>
            <a:off x="5138738" y="2911475"/>
            <a:ext cx="1708150" cy="1881188"/>
            <a:chOff x="3237" y="1834"/>
            <a:chExt cx="1076" cy="1185"/>
          </a:xfrm>
        </p:grpSpPr>
        <p:sp>
          <p:nvSpPr>
            <p:cNvPr id="48154" name="Freeform 33"/>
            <p:cNvSpPr>
              <a:spLocks/>
            </p:cNvSpPr>
            <p:nvPr/>
          </p:nvSpPr>
          <p:spPr bwMode="auto">
            <a:xfrm>
              <a:off x="3237" y="1834"/>
              <a:ext cx="568" cy="1185"/>
            </a:xfrm>
            <a:custGeom>
              <a:avLst/>
              <a:gdLst>
                <a:gd name="T0" fmla="*/ 137 w 568"/>
                <a:gd name="T1" fmla="*/ 0 h 1185"/>
                <a:gd name="T2" fmla="*/ 560 w 568"/>
                <a:gd name="T3" fmla="*/ 192 h 1185"/>
                <a:gd name="T4" fmla="*/ 89 w 568"/>
                <a:gd name="T5" fmla="*/ 993 h 1185"/>
                <a:gd name="T6" fmla="*/ 27 w 568"/>
                <a:gd name="T7" fmla="*/ 1185 h 1185"/>
                <a:gd name="T8" fmla="*/ 0 60000 65536"/>
                <a:gd name="T9" fmla="*/ 0 60000 65536"/>
                <a:gd name="T10" fmla="*/ 0 60000 65536"/>
                <a:gd name="T11" fmla="*/ 0 60000 65536"/>
                <a:gd name="T12" fmla="*/ 0 w 568"/>
                <a:gd name="T13" fmla="*/ 0 h 1185"/>
                <a:gd name="T14" fmla="*/ 568 w 568"/>
                <a:gd name="T15" fmla="*/ 1185 h 1185"/>
              </a:gdLst>
              <a:ahLst/>
              <a:cxnLst>
                <a:cxn ang="T8">
                  <a:pos x="T0" y="T1"/>
                </a:cxn>
                <a:cxn ang="T9">
                  <a:pos x="T2" y="T3"/>
                </a:cxn>
                <a:cxn ang="T10">
                  <a:pos x="T4" y="T5"/>
                </a:cxn>
                <a:cxn ang="T11">
                  <a:pos x="T6" y="T7"/>
                </a:cxn>
              </a:cxnLst>
              <a:rect l="T12" t="T13" r="T14" b="T15"/>
              <a:pathLst>
                <a:path w="568" h="1185">
                  <a:moveTo>
                    <a:pt x="137" y="0"/>
                  </a:moveTo>
                  <a:cubicBezTo>
                    <a:pt x="352" y="13"/>
                    <a:pt x="568" y="27"/>
                    <a:pt x="560" y="192"/>
                  </a:cubicBezTo>
                  <a:cubicBezTo>
                    <a:pt x="552" y="357"/>
                    <a:pt x="178" y="828"/>
                    <a:pt x="89" y="993"/>
                  </a:cubicBezTo>
                  <a:cubicBezTo>
                    <a:pt x="0" y="1158"/>
                    <a:pt x="13" y="1171"/>
                    <a:pt x="27" y="1185"/>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5" name="Text Box 34"/>
            <p:cNvSpPr txBox="1">
              <a:spLocks noChangeArrowheads="1"/>
            </p:cNvSpPr>
            <p:nvPr/>
          </p:nvSpPr>
          <p:spPr bwMode="auto">
            <a:xfrm>
              <a:off x="3545" y="2364"/>
              <a:ext cx="76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400" i="1">
                  <a:cs typeface="Arial" charset="0"/>
                </a:rPr>
                <a:t>Lime…Pear?</a:t>
              </a:r>
            </a:p>
          </p:txBody>
        </p:sp>
      </p:grpSp>
      <p:grpSp>
        <p:nvGrpSpPr>
          <p:cNvPr id="9" name="Group 35"/>
          <p:cNvGrpSpPr>
            <a:grpSpLocks/>
          </p:cNvGrpSpPr>
          <p:nvPr/>
        </p:nvGrpSpPr>
        <p:grpSpPr bwMode="auto">
          <a:xfrm>
            <a:off x="3730625" y="2305050"/>
            <a:ext cx="1300163" cy="1590675"/>
            <a:chOff x="4028" y="1803"/>
            <a:chExt cx="819" cy="1002"/>
          </a:xfrm>
        </p:grpSpPr>
        <p:sp>
          <p:nvSpPr>
            <p:cNvPr id="48149" name="Rectangle 36"/>
            <p:cNvSpPr>
              <a:spLocks noChangeArrowheads="1"/>
            </p:cNvSpPr>
            <p:nvPr/>
          </p:nvSpPr>
          <p:spPr bwMode="auto">
            <a:xfrm>
              <a:off x="4029" y="1803"/>
              <a:ext cx="816" cy="1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48150" name="Group 37"/>
            <p:cNvGrpSpPr>
              <a:grpSpLocks/>
            </p:cNvGrpSpPr>
            <p:nvPr/>
          </p:nvGrpSpPr>
          <p:grpSpPr bwMode="auto">
            <a:xfrm>
              <a:off x="4028" y="1803"/>
              <a:ext cx="819" cy="1002"/>
              <a:chOff x="4649" y="1974"/>
              <a:chExt cx="819" cy="1002"/>
            </a:xfrm>
          </p:grpSpPr>
          <p:sp>
            <p:nvSpPr>
              <p:cNvPr id="48151" name="Rectangle 38"/>
              <p:cNvSpPr>
                <a:spLocks noChangeArrowheads="1"/>
              </p:cNvSpPr>
              <p:nvPr/>
            </p:nvSpPr>
            <p:spPr bwMode="auto">
              <a:xfrm>
                <a:off x="4650" y="2160"/>
                <a:ext cx="816" cy="258"/>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8152" name="Rectangle 39"/>
              <p:cNvSpPr>
                <a:spLocks noChangeArrowheads="1"/>
              </p:cNvSpPr>
              <p:nvPr/>
            </p:nvSpPr>
            <p:spPr bwMode="auto">
              <a:xfrm>
                <a:off x="4650" y="2418"/>
                <a:ext cx="816" cy="258"/>
              </a:xfrm>
              <a:prstGeom prst="rect">
                <a:avLst/>
              </a:prstGeom>
              <a:solidFill>
                <a:srgbClr val="FF818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8153" name="Text Box 40"/>
              <p:cNvSpPr txBox="1">
                <a:spLocks noChangeArrowheads="1"/>
              </p:cNvSpPr>
              <p:nvPr/>
            </p:nvSpPr>
            <p:spPr bwMode="auto">
              <a:xfrm>
                <a:off x="4649" y="1974"/>
                <a:ext cx="819" cy="10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400" i="1">
                    <a:solidFill>
                      <a:srgbClr val="A50021"/>
                    </a:solidFill>
                    <a:cs typeface="Arial" charset="0"/>
                  </a:rPr>
                  <a:t>Storage unit 1</a:t>
                </a:r>
              </a:p>
              <a:p>
                <a:pPr algn="ctr" eaLnBrk="1" hangingPunct="1"/>
                <a:r>
                  <a:rPr lang="en-US" sz="1400" b="1">
                    <a:cs typeface="Arial" charset="0"/>
                  </a:rPr>
                  <a:t>Canteloupe</a:t>
                </a:r>
              </a:p>
              <a:p>
                <a:pPr algn="ctr" eaLnBrk="1" hangingPunct="1"/>
                <a:r>
                  <a:rPr lang="en-US" sz="1400" i="1">
                    <a:solidFill>
                      <a:srgbClr val="A50021"/>
                    </a:solidFill>
                    <a:cs typeface="Arial" charset="0"/>
                  </a:rPr>
                  <a:t>Storage unit 3</a:t>
                </a:r>
                <a:endParaRPr lang="en-US" sz="1400" b="1" i="1">
                  <a:solidFill>
                    <a:srgbClr val="A50021"/>
                  </a:solidFill>
                  <a:cs typeface="Arial" charset="0"/>
                </a:endParaRPr>
              </a:p>
              <a:p>
                <a:pPr algn="ctr" eaLnBrk="1" hangingPunct="1"/>
                <a:r>
                  <a:rPr lang="en-US" sz="1400" b="1">
                    <a:cs typeface="Arial" charset="0"/>
                  </a:rPr>
                  <a:t>Lime</a:t>
                </a:r>
              </a:p>
              <a:p>
                <a:pPr algn="ctr" eaLnBrk="1" hangingPunct="1"/>
                <a:r>
                  <a:rPr lang="en-US" sz="1400" i="1">
                    <a:solidFill>
                      <a:srgbClr val="A50021"/>
                    </a:solidFill>
                    <a:cs typeface="Arial" charset="0"/>
                  </a:rPr>
                  <a:t>Storage unit 2</a:t>
                </a:r>
              </a:p>
              <a:p>
                <a:pPr algn="ctr" eaLnBrk="1" hangingPunct="1"/>
                <a:r>
                  <a:rPr lang="en-US" sz="1400" b="1">
                    <a:cs typeface="Arial" charset="0"/>
                  </a:rPr>
                  <a:t>Strawberry</a:t>
                </a:r>
              </a:p>
              <a:p>
                <a:pPr algn="ctr" eaLnBrk="1" hangingPunct="1"/>
                <a:r>
                  <a:rPr lang="en-US" sz="1400" i="1">
                    <a:solidFill>
                      <a:srgbClr val="A50021"/>
                    </a:solidFill>
                    <a:cs typeface="Arial" charset="0"/>
                  </a:rPr>
                  <a:t>Storage unit 1</a:t>
                </a:r>
              </a:p>
            </p:txBody>
          </p:sp>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434194"/>
                                        </p:tgtEl>
                                      </p:cBhvr>
                                    </p:animEffect>
                                    <p:set>
                                      <p:cBhvr>
                                        <p:cTn id="7" dur="1" fill="hold">
                                          <p:stCondLst>
                                            <p:cond delay="499"/>
                                          </p:stCondLst>
                                        </p:cTn>
                                        <p:tgtEl>
                                          <p:spTgt spid="434194"/>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434195"/>
                                        </p:tgtEl>
                                      </p:cBhvr>
                                    </p:animEffect>
                                    <p:set>
                                      <p:cBhvr>
                                        <p:cTn id="10" dur="1" fill="hold">
                                          <p:stCondLst>
                                            <p:cond delay="499"/>
                                          </p:stCondLst>
                                        </p:cTn>
                                        <p:tgtEl>
                                          <p:spTgt spid="434195"/>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434196"/>
                                        </p:tgtEl>
                                      </p:cBhvr>
                                    </p:animEffect>
                                    <p:set>
                                      <p:cBhvr>
                                        <p:cTn id="13" dur="1" fill="hold">
                                          <p:stCondLst>
                                            <p:cond delay="499"/>
                                          </p:stCondLst>
                                        </p:cTn>
                                        <p:tgtEl>
                                          <p:spTgt spid="434196"/>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434197"/>
                                        </p:tgtEl>
                                      </p:cBhvr>
                                    </p:animEffect>
                                    <p:set>
                                      <p:cBhvr>
                                        <p:cTn id="16" dur="1" fill="hold">
                                          <p:stCondLst>
                                            <p:cond delay="499"/>
                                          </p:stCondLst>
                                        </p:cTn>
                                        <p:tgtEl>
                                          <p:spTgt spid="434197"/>
                                        </p:tgtEl>
                                        <p:attrNameLst>
                                          <p:attrName>style.visibility</p:attrName>
                                        </p:attrNameLst>
                                      </p:cBhvr>
                                      <p:to>
                                        <p:strVal val="hidden"/>
                                      </p:to>
                                    </p:se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34198"/>
                                        </p:tgtEl>
                                        <p:attrNameLst>
                                          <p:attrName>style.visibility</p:attrName>
                                        </p:attrNameLst>
                                      </p:cBhvr>
                                      <p:to>
                                        <p:strVal val="visible"/>
                                      </p:to>
                                    </p:set>
                                    <p:animEffect transition="in" filter="dissolve">
                                      <p:cBhvr>
                                        <p:cTn id="23" dur="500"/>
                                        <p:tgtEl>
                                          <p:spTgt spid="43419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34201"/>
                                        </p:tgtEl>
                                        <p:attrNameLst>
                                          <p:attrName>style.visibility</p:attrName>
                                        </p:attrNameLst>
                                      </p:cBhvr>
                                      <p:to>
                                        <p:strVal val="visible"/>
                                      </p:to>
                                    </p:set>
                                    <p:animEffect transition="in" filter="dissolve">
                                      <p:cBhvr>
                                        <p:cTn id="26" dur="500"/>
                                        <p:tgtEl>
                                          <p:spTgt spid="434201"/>
                                        </p:tgtEl>
                                      </p:cBhvr>
                                    </p:animEffect>
                                  </p:childTnLst>
                                </p:cTn>
                              </p:par>
                              <p:par>
                                <p:cTn id="27" presetID="9"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dissolve">
                                      <p:cBhvr>
                                        <p:cTn id="29" dur="500"/>
                                        <p:tgtEl>
                                          <p:spTgt spid="3"/>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434200"/>
                                        </p:tgtEl>
                                        <p:attrNameLst>
                                          <p:attrName>style.visibility</p:attrName>
                                        </p:attrNameLst>
                                      </p:cBhvr>
                                      <p:to>
                                        <p:strVal val="visible"/>
                                      </p:to>
                                    </p:set>
                                    <p:animEffect transition="in" filter="dissolve">
                                      <p:cBhvr>
                                        <p:cTn id="32" dur="500"/>
                                        <p:tgtEl>
                                          <p:spTgt spid="434200"/>
                                        </p:tgtEl>
                                      </p:cBhvr>
                                    </p:animEffect>
                                  </p:childTnLst>
                                </p:cTn>
                              </p:par>
                              <p:par>
                                <p:cTn id="33" presetID="9"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dissolve">
                                      <p:cBhvr>
                                        <p:cTn id="35" dur="500"/>
                                        <p:tgtEl>
                                          <p:spTgt spid="4"/>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434199"/>
                                        </p:tgtEl>
                                        <p:attrNameLst>
                                          <p:attrName>style.visibility</p:attrName>
                                        </p:attrNameLst>
                                      </p:cBhvr>
                                      <p:to>
                                        <p:strVal val="visible"/>
                                      </p:to>
                                    </p:set>
                                    <p:animEffect transition="in" filter="dissolve">
                                      <p:cBhvr>
                                        <p:cTn id="38" dur="500"/>
                                        <p:tgtEl>
                                          <p:spTgt spid="43419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dissolve">
                                      <p:cBhvr>
                                        <p:cTn id="43" dur="500"/>
                                        <p:tgtEl>
                                          <p:spTgt spid="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94" grpId="0" animBg="1"/>
      <p:bldP spid="434195" grpId="0" animBg="1"/>
      <p:bldP spid="434196" grpId="0" animBg="1"/>
      <p:bldP spid="434197" grpId="0" animBg="1"/>
      <p:bldP spid="434198" grpId="0" animBg="1"/>
      <p:bldP spid="434199" grpId="0" animBg="1"/>
      <p:bldP spid="434200" grpId="0" animBg="1"/>
      <p:bldP spid="43420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838200" y="0"/>
            <a:ext cx="8229600" cy="1143000"/>
          </a:xfrm>
        </p:spPr>
        <p:txBody>
          <a:bodyPr/>
          <a:lstStyle/>
          <a:p>
            <a:pPr eaLnBrk="1" hangingPunct="1"/>
            <a:r>
              <a:rPr lang="en-US">
                <a:latin typeface="Arial" charset="0"/>
              </a:rPr>
              <a:t>Bulk Load in YDOT</a:t>
            </a:r>
          </a:p>
        </p:txBody>
      </p:sp>
      <p:sp>
        <p:nvSpPr>
          <p:cNvPr id="436227" name="Rectangle 3"/>
          <p:cNvSpPr>
            <a:spLocks noGrp="1" noChangeArrowheads="1"/>
          </p:cNvSpPr>
          <p:nvPr>
            <p:ph type="body" idx="1"/>
          </p:nvPr>
        </p:nvSpPr>
        <p:spPr/>
        <p:txBody>
          <a:bodyPr/>
          <a:lstStyle/>
          <a:p>
            <a:pPr eaLnBrk="1" hangingPunct="1"/>
            <a:r>
              <a:rPr lang="en-US" sz="2800">
                <a:latin typeface="Arial" charset="0"/>
              </a:rPr>
              <a:t>YDOT bulk inserts can cause performance hotspots</a:t>
            </a:r>
          </a:p>
          <a:p>
            <a:pPr eaLnBrk="1" hangingPunct="1"/>
            <a:endParaRPr lang="en-US" sz="2800">
              <a:latin typeface="Arial" charset="0"/>
            </a:endParaRPr>
          </a:p>
          <a:p>
            <a:pPr eaLnBrk="1" hangingPunct="1"/>
            <a:endParaRPr lang="en-US" sz="2800">
              <a:latin typeface="Arial" charset="0"/>
            </a:endParaRPr>
          </a:p>
          <a:p>
            <a:pPr eaLnBrk="1" hangingPunct="1"/>
            <a:endParaRPr lang="en-US" sz="2800">
              <a:latin typeface="Arial" charset="0"/>
            </a:endParaRPr>
          </a:p>
          <a:p>
            <a:pPr eaLnBrk="1" hangingPunct="1"/>
            <a:r>
              <a:rPr lang="en-US" sz="2800">
                <a:latin typeface="Arial" charset="0"/>
              </a:rPr>
              <a:t>Solution: preallocate tablets</a:t>
            </a:r>
          </a:p>
          <a:p>
            <a:pPr eaLnBrk="1" hangingPunct="1"/>
            <a:endParaRPr lang="en-US" sz="2800">
              <a:latin typeface="Arial" charset="0"/>
            </a:endParaRPr>
          </a:p>
        </p:txBody>
      </p:sp>
      <p:sp>
        <p:nvSpPr>
          <p:cNvPr id="49156" name="Rectangle 4"/>
          <p:cNvSpPr>
            <a:spLocks noChangeArrowheads="1"/>
          </p:cNvSpPr>
          <p:nvPr/>
        </p:nvSpPr>
        <p:spPr bwMode="auto">
          <a:xfrm>
            <a:off x="1565275" y="3003550"/>
            <a:ext cx="615950" cy="211138"/>
          </a:xfrm>
          <a:prstGeom prst="rect">
            <a:avLst/>
          </a:prstGeom>
          <a:solidFill>
            <a:srgbClr val="006600"/>
          </a:solidFill>
          <a:ln w="9525">
            <a:solidFill>
              <a:srgbClr val="000000"/>
            </a:solidFill>
            <a:miter lim="800000"/>
            <a:headEnd/>
            <a:tailEnd/>
          </a:ln>
        </p:spPr>
        <p:txBody>
          <a:bodyPr wrap="none" anchor="ctr"/>
          <a:lstStyle/>
          <a:p>
            <a:endParaRPr lang="en-US"/>
          </a:p>
        </p:txBody>
      </p:sp>
      <p:sp>
        <p:nvSpPr>
          <p:cNvPr id="49157" name="Rectangle 5"/>
          <p:cNvSpPr>
            <a:spLocks noChangeArrowheads="1"/>
          </p:cNvSpPr>
          <p:nvPr/>
        </p:nvSpPr>
        <p:spPr bwMode="auto">
          <a:xfrm>
            <a:off x="2262188" y="3003550"/>
            <a:ext cx="615950" cy="211138"/>
          </a:xfrm>
          <a:prstGeom prst="rect">
            <a:avLst/>
          </a:prstGeom>
          <a:solidFill>
            <a:srgbClr val="006600"/>
          </a:solidFill>
          <a:ln w="9525">
            <a:solidFill>
              <a:srgbClr val="000000"/>
            </a:solidFill>
            <a:miter lim="800000"/>
            <a:headEnd/>
            <a:tailEnd/>
          </a:ln>
        </p:spPr>
        <p:txBody>
          <a:bodyPr wrap="none" anchor="ctr"/>
          <a:lstStyle/>
          <a:p>
            <a:endParaRPr lang="en-US"/>
          </a:p>
        </p:txBody>
      </p:sp>
      <p:sp>
        <p:nvSpPr>
          <p:cNvPr id="49158" name="Rectangle 6"/>
          <p:cNvSpPr>
            <a:spLocks noChangeArrowheads="1"/>
          </p:cNvSpPr>
          <p:nvPr/>
        </p:nvSpPr>
        <p:spPr bwMode="auto">
          <a:xfrm>
            <a:off x="2965450" y="3003550"/>
            <a:ext cx="615950" cy="211138"/>
          </a:xfrm>
          <a:prstGeom prst="rect">
            <a:avLst/>
          </a:prstGeom>
          <a:solidFill>
            <a:srgbClr val="006600"/>
          </a:solidFill>
          <a:ln w="9525">
            <a:solidFill>
              <a:srgbClr val="000000"/>
            </a:solidFill>
            <a:miter lim="800000"/>
            <a:headEnd/>
            <a:tailEnd/>
          </a:ln>
        </p:spPr>
        <p:txBody>
          <a:bodyPr wrap="none" anchor="ctr"/>
          <a:lstStyle/>
          <a:p>
            <a:endParaRPr lang="en-US"/>
          </a:p>
        </p:txBody>
      </p:sp>
      <p:sp>
        <p:nvSpPr>
          <p:cNvPr id="49159" name="Rectangle 7"/>
          <p:cNvSpPr>
            <a:spLocks noChangeArrowheads="1"/>
          </p:cNvSpPr>
          <p:nvPr/>
        </p:nvSpPr>
        <p:spPr bwMode="auto">
          <a:xfrm>
            <a:off x="3659188" y="3003550"/>
            <a:ext cx="615950" cy="211138"/>
          </a:xfrm>
          <a:prstGeom prst="rect">
            <a:avLst/>
          </a:prstGeom>
          <a:solidFill>
            <a:srgbClr val="006600"/>
          </a:solidFill>
          <a:ln w="9525">
            <a:solidFill>
              <a:srgbClr val="000000"/>
            </a:solidFill>
            <a:miter lim="800000"/>
            <a:headEnd/>
            <a:tailEnd/>
          </a:ln>
        </p:spPr>
        <p:txBody>
          <a:bodyPr wrap="none" anchor="ctr"/>
          <a:lstStyle/>
          <a:p>
            <a:endParaRPr lang="en-US"/>
          </a:p>
        </p:txBody>
      </p:sp>
      <p:sp>
        <p:nvSpPr>
          <p:cNvPr id="436232" name="Rectangle 8"/>
          <p:cNvSpPr>
            <a:spLocks noChangeArrowheads="1"/>
          </p:cNvSpPr>
          <p:nvPr/>
        </p:nvSpPr>
        <p:spPr bwMode="auto">
          <a:xfrm>
            <a:off x="4364038" y="3003550"/>
            <a:ext cx="615950" cy="211138"/>
          </a:xfrm>
          <a:prstGeom prst="rect">
            <a:avLst/>
          </a:prstGeom>
          <a:solidFill>
            <a:srgbClr val="006600"/>
          </a:solidFill>
          <a:ln w="9525">
            <a:solidFill>
              <a:srgbClr val="000000"/>
            </a:solidFill>
            <a:miter lim="800000"/>
            <a:headEnd/>
            <a:tailEnd/>
          </a:ln>
        </p:spPr>
        <p:txBody>
          <a:bodyPr wrap="none" anchor="ctr"/>
          <a:lstStyle/>
          <a:p>
            <a:endParaRPr lang="en-US"/>
          </a:p>
        </p:txBody>
      </p:sp>
      <p:grpSp>
        <p:nvGrpSpPr>
          <p:cNvPr id="2" name="Group 9"/>
          <p:cNvGrpSpPr>
            <a:grpSpLocks/>
          </p:cNvGrpSpPr>
          <p:nvPr/>
        </p:nvGrpSpPr>
        <p:grpSpPr bwMode="auto">
          <a:xfrm>
            <a:off x="4391025" y="2532063"/>
            <a:ext cx="454025" cy="422275"/>
            <a:chOff x="4564" y="1567"/>
            <a:chExt cx="286" cy="266"/>
          </a:xfrm>
        </p:grpSpPr>
        <p:sp>
          <p:nvSpPr>
            <p:cNvPr id="49179" name="Line 10"/>
            <p:cNvSpPr>
              <a:spLocks noChangeShapeType="1"/>
            </p:cNvSpPr>
            <p:nvPr/>
          </p:nvSpPr>
          <p:spPr bwMode="auto">
            <a:xfrm>
              <a:off x="4564" y="1567"/>
              <a:ext cx="0" cy="26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80" name="Line 11"/>
            <p:cNvSpPr>
              <a:spLocks noChangeShapeType="1"/>
            </p:cNvSpPr>
            <p:nvPr/>
          </p:nvSpPr>
          <p:spPr bwMode="auto">
            <a:xfrm>
              <a:off x="4621" y="1567"/>
              <a:ext cx="0" cy="26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81" name="Line 12"/>
            <p:cNvSpPr>
              <a:spLocks noChangeShapeType="1"/>
            </p:cNvSpPr>
            <p:nvPr/>
          </p:nvSpPr>
          <p:spPr bwMode="auto">
            <a:xfrm>
              <a:off x="4677" y="1567"/>
              <a:ext cx="0" cy="26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82" name="Line 13"/>
            <p:cNvSpPr>
              <a:spLocks noChangeShapeType="1"/>
            </p:cNvSpPr>
            <p:nvPr/>
          </p:nvSpPr>
          <p:spPr bwMode="auto">
            <a:xfrm>
              <a:off x="4734" y="1567"/>
              <a:ext cx="0" cy="26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83" name="Line 14"/>
            <p:cNvSpPr>
              <a:spLocks noChangeShapeType="1"/>
            </p:cNvSpPr>
            <p:nvPr/>
          </p:nvSpPr>
          <p:spPr bwMode="auto">
            <a:xfrm>
              <a:off x="4793" y="1567"/>
              <a:ext cx="0" cy="26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84" name="Line 15"/>
            <p:cNvSpPr>
              <a:spLocks noChangeShapeType="1"/>
            </p:cNvSpPr>
            <p:nvPr/>
          </p:nvSpPr>
          <p:spPr bwMode="auto">
            <a:xfrm>
              <a:off x="4850" y="1567"/>
              <a:ext cx="0" cy="26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36240" name="Rectangle 16"/>
          <p:cNvSpPr>
            <a:spLocks noChangeArrowheads="1"/>
          </p:cNvSpPr>
          <p:nvPr/>
        </p:nvSpPr>
        <p:spPr bwMode="auto">
          <a:xfrm>
            <a:off x="1558925" y="5275263"/>
            <a:ext cx="615950" cy="211137"/>
          </a:xfrm>
          <a:prstGeom prst="rect">
            <a:avLst/>
          </a:prstGeom>
          <a:solidFill>
            <a:srgbClr val="006600"/>
          </a:solidFill>
          <a:ln w="9525">
            <a:solidFill>
              <a:srgbClr val="000000"/>
            </a:solidFill>
            <a:miter lim="800000"/>
            <a:headEnd/>
            <a:tailEnd/>
          </a:ln>
        </p:spPr>
        <p:txBody>
          <a:bodyPr wrap="none" anchor="ctr"/>
          <a:lstStyle/>
          <a:p>
            <a:endParaRPr lang="en-US"/>
          </a:p>
        </p:txBody>
      </p:sp>
      <p:sp>
        <p:nvSpPr>
          <p:cNvPr id="436241" name="Rectangle 17"/>
          <p:cNvSpPr>
            <a:spLocks noChangeArrowheads="1"/>
          </p:cNvSpPr>
          <p:nvPr/>
        </p:nvSpPr>
        <p:spPr bwMode="auto">
          <a:xfrm>
            <a:off x="2255838" y="5275263"/>
            <a:ext cx="615950" cy="211137"/>
          </a:xfrm>
          <a:prstGeom prst="rect">
            <a:avLst/>
          </a:prstGeom>
          <a:solidFill>
            <a:srgbClr val="006600"/>
          </a:solidFill>
          <a:ln w="9525">
            <a:solidFill>
              <a:srgbClr val="000000"/>
            </a:solidFill>
            <a:miter lim="800000"/>
            <a:headEnd/>
            <a:tailEnd/>
          </a:ln>
        </p:spPr>
        <p:txBody>
          <a:bodyPr wrap="none" anchor="ctr"/>
          <a:lstStyle/>
          <a:p>
            <a:endParaRPr lang="en-US"/>
          </a:p>
        </p:txBody>
      </p:sp>
      <p:sp>
        <p:nvSpPr>
          <p:cNvPr id="436242" name="Rectangle 18"/>
          <p:cNvSpPr>
            <a:spLocks noChangeArrowheads="1"/>
          </p:cNvSpPr>
          <p:nvPr/>
        </p:nvSpPr>
        <p:spPr bwMode="auto">
          <a:xfrm>
            <a:off x="2959100" y="5275263"/>
            <a:ext cx="615950" cy="211137"/>
          </a:xfrm>
          <a:prstGeom prst="rect">
            <a:avLst/>
          </a:prstGeom>
          <a:solidFill>
            <a:srgbClr val="006600"/>
          </a:solidFill>
          <a:ln w="9525">
            <a:solidFill>
              <a:srgbClr val="000000"/>
            </a:solidFill>
            <a:miter lim="800000"/>
            <a:headEnd/>
            <a:tailEnd/>
          </a:ln>
        </p:spPr>
        <p:txBody>
          <a:bodyPr wrap="none" anchor="ctr"/>
          <a:lstStyle/>
          <a:p>
            <a:endParaRPr lang="en-US"/>
          </a:p>
        </p:txBody>
      </p:sp>
      <p:sp>
        <p:nvSpPr>
          <p:cNvPr id="436243" name="Rectangle 19"/>
          <p:cNvSpPr>
            <a:spLocks noChangeArrowheads="1"/>
          </p:cNvSpPr>
          <p:nvPr/>
        </p:nvSpPr>
        <p:spPr bwMode="auto">
          <a:xfrm>
            <a:off x="3652838" y="5275263"/>
            <a:ext cx="615950" cy="211137"/>
          </a:xfrm>
          <a:prstGeom prst="rect">
            <a:avLst/>
          </a:prstGeom>
          <a:solidFill>
            <a:srgbClr val="006600"/>
          </a:solidFill>
          <a:ln w="9525">
            <a:solidFill>
              <a:srgbClr val="000000"/>
            </a:solidFill>
            <a:miter lim="800000"/>
            <a:headEnd/>
            <a:tailEnd/>
          </a:ln>
        </p:spPr>
        <p:txBody>
          <a:bodyPr wrap="none" anchor="ctr"/>
          <a:lstStyle/>
          <a:p>
            <a:endParaRPr lang="en-US"/>
          </a:p>
        </p:txBody>
      </p:sp>
      <p:sp>
        <p:nvSpPr>
          <p:cNvPr id="436244" name="Rectangle 20"/>
          <p:cNvSpPr>
            <a:spLocks noChangeArrowheads="1"/>
          </p:cNvSpPr>
          <p:nvPr/>
        </p:nvSpPr>
        <p:spPr bwMode="auto">
          <a:xfrm>
            <a:off x="4357688" y="5275263"/>
            <a:ext cx="615950" cy="211137"/>
          </a:xfrm>
          <a:prstGeom prst="rect">
            <a:avLst/>
          </a:prstGeom>
          <a:solidFill>
            <a:srgbClr val="006600"/>
          </a:solidFill>
          <a:ln w="9525">
            <a:solidFill>
              <a:srgbClr val="000000"/>
            </a:solidFill>
            <a:miter lim="800000"/>
            <a:headEnd/>
            <a:tailEnd/>
          </a:ln>
        </p:spPr>
        <p:txBody>
          <a:bodyPr wrap="none" anchor="ctr"/>
          <a:lstStyle/>
          <a:p>
            <a:endParaRPr lang="en-US"/>
          </a:p>
        </p:txBody>
      </p:sp>
      <p:grpSp>
        <p:nvGrpSpPr>
          <p:cNvPr id="3" name="Group 21"/>
          <p:cNvGrpSpPr>
            <a:grpSpLocks/>
          </p:cNvGrpSpPr>
          <p:nvPr/>
        </p:nvGrpSpPr>
        <p:grpSpPr bwMode="auto">
          <a:xfrm>
            <a:off x="4654550" y="4810125"/>
            <a:ext cx="3467100" cy="474663"/>
            <a:chOff x="2932" y="2738"/>
            <a:chExt cx="2184" cy="299"/>
          </a:xfrm>
        </p:grpSpPr>
        <p:sp>
          <p:nvSpPr>
            <p:cNvPr id="49173" name="Line 22"/>
            <p:cNvSpPr>
              <a:spLocks noChangeShapeType="1"/>
            </p:cNvSpPr>
            <p:nvPr/>
          </p:nvSpPr>
          <p:spPr bwMode="auto">
            <a:xfrm>
              <a:off x="5116" y="2760"/>
              <a:ext cx="0" cy="26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74" name="Line 23"/>
            <p:cNvSpPr>
              <a:spLocks noChangeShapeType="1"/>
            </p:cNvSpPr>
            <p:nvPr/>
          </p:nvSpPr>
          <p:spPr bwMode="auto">
            <a:xfrm>
              <a:off x="3356" y="2754"/>
              <a:ext cx="0" cy="26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75" name="Line 24"/>
            <p:cNvSpPr>
              <a:spLocks noChangeShapeType="1"/>
            </p:cNvSpPr>
            <p:nvPr/>
          </p:nvSpPr>
          <p:spPr bwMode="auto">
            <a:xfrm>
              <a:off x="3794" y="2766"/>
              <a:ext cx="0" cy="26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76" name="Line 25"/>
            <p:cNvSpPr>
              <a:spLocks noChangeShapeType="1"/>
            </p:cNvSpPr>
            <p:nvPr/>
          </p:nvSpPr>
          <p:spPr bwMode="auto">
            <a:xfrm>
              <a:off x="2932" y="2738"/>
              <a:ext cx="0" cy="26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77" name="Line 26"/>
            <p:cNvSpPr>
              <a:spLocks noChangeShapeType="1"/>
            </p:cNvSpPr>
            <p:nvPr/>
          </p:nvSpPr>
          <p:spPr bwMode="auto">
            <a:xfrm>
              <a:off x="4248" y="2766"/>
              <a:ext cx="0" cy="26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78" name="Line 27"/>
            <p:cNvSpPr>
              <a:spLocks noChangeShapeType="1"/>
            </p:cNvSpPr>
            <p:nvPr/>
          </p:nvSpPr>
          <p:spPr bwMode="auto">
            <a:xfrm>
              <a:off x="4715" y="2771"/>
              <a:ext cx="0" cy="26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36252" name="Rectangle 28"/>
          <p:cNvSpPr>
            <a:spLocks noChangeArrowheads="1"/>
          </p:cNvSpPr>
          <p:nvPr/>
        </p:nvSpPr>
        <p:spPr bwMode="auto">
          <a:xfrm>
            <a:off x="5046663" y="5275263"/>
            <a:ext cx="615950" cy="211137"/>
          </a:xfrm>
          <a:prstGeom prst="rect">
            <a:avLst/>
          </a:prstGeom>
          <a:solidFill>
            <a:schemeClr val="bg2"/>
          </a:solidFill>
          <a:ln w="9525">
            <a:solidFill>
              <a:srgbClr val="000000"/>
            </a:solidFill>
            <a:miter lim="800000"/>
            <a:headEnd/>
            <a:tailEnd/>
          </a:ln>
        </p:spPr>
        <p:txBody>
          <a:bodyPr wrap="none" anchor="ctr"/>
          <a:lstStyle/>
          <a:p>
            <a:endParaRPr lang="en-US"/>
          </a:p>
        </p:txBody>
      </p:sp>
      <p:sp>
        <p:nvSpPr>
          <p:cNvPr id="436253" name="Rectangle 29"/>
          <p:cNvSpPr>
            <a:spLocks noChangeArrowheads="1"/>
          </p:cNvSpPr>
          <p:nvPr/>
        </p:nvSpPr>
        <p:spPr bwMode="auto">
          <a:xfrm>
            <a:off x="5749925" y="5275263"/>
            <a:ext cx="615950" cy="211137"/>
          </a:xfrm>
          <a:prstGeom prst="rect">
            <a:avLst/>
          </a:prstGeom>
          <a:solidFill>
            <a:schemeClr val="bg2"/>
          </a:solidFill>
          <a:ln w="9525">
            <a:solidFill>
              <a:srgbClr val="000000"/>
            </a:solidFill>
            <a:miter lim="800000"/>
            <a:headEnd/>
            <a:tailEnd/>
          </a:ln>
        </p:spPr>
        <p:txBody>
          <a:bodyPr wrap="none" anchor="ctr"/>
          <a:lstStyle/>
          <a:p>
            <a:endParaRPr lang="en-US"/>
          </a:p>
        </p:txBody>
      </p:sp>
      <p:sp>
        <p:nvSpPr>
          <p:cNvPr id="436254" name="Rectangle 30"/>
          <p:cNvSpPr>
            <a:spLocks noChangeArrowheads="1"/>
          </p:cNvSpPr>
          <p:nvPr/>
        </p:nvSpPr>
        <p:spPr bwMode="auto">
          <a:xfrm>
            <a:off x="6453188" y="5275263"/>
            <a:ext cx="615950" cy="211137"/>
          </a:xfrm>
          <a:prstGeom prst="rect">
            <a:avLst/>
          </a:prstGeom>
          <a:solidFill>
            <a:schemeClr val="bg2"/>
          </a:solidFill>
          <a:ln w="9525">
            <a:solidFill>
              <a:srgbClr val="000000"/>
            </a:solidFill>
            <a:miter lim="800000"/>
            <a:headEnd/>
            <a:tailEnd/>
          </a:ln>
        </p:spPr>
        <p:txBody>
          <a:bodyPr wrap="none" anchor="ctr"/>
          <a:lstStyle/>
          <a:p>
            <a:endParaRPr lang="en-US"/>
          </a:p>
        </p:txBody>
      </p:sp>
      <p:sp>
        <p:nvSpPr>
          <p:cNvPr id="436255" name="Rectangle 31"/>
          <p:cNvSpPr>
            <a:spLocks noChangeArrowheads="1"/>
          </p:cNvSpPr>
          <p:nvPr/>
        </p:nvSpPr>
        <p:spPr bwMode="auto">
          <a:xfrm>
            <a:off x="7165975" y="5275263"/>
            <a:ext cx="615950" cy="211137"/>
          </a:xfrm>
          <a:prstGeom prst="rect">
            <a:avLst/>
          </a:prstGeom>
          <a:solidFill>
            <a:schemeClr val="bg2"/>
          </a:solidFill>
          <a:ln w="9525">
            <a:solidFill>
              <a:srgbClr val="000000"/>
            </a:solidFill>
            <a:miter lim="800000"/>
            <a:headEnd/>
            <a:tailEnd/>
          </a:ln>
        </p:spPr>
        <p:txBody>
          <a:bodyPr wrap="none" anchor="ctr"/>
          <a:lstStyle/>
          <a:p>
            <a:endParaRPr lang="en-US"/>
          </a:p>
        </p:txBody>
      </p:sp>
      <p:sp>
        <p:nvSpPr>
          <p:cNvPr id="436256" name="Rectangle 32"/>
          <p:cNvSpPr>
            <a:spLocks noChangeArrowheads="1"/>
          </p:cNvSpPr>
          <p:nvPr/>
        </p:nvSpPr>
        <p:spPr bwMode="auto">
          <a:xfrm>
            <a:off x="7859713" y="5275263"/>
            <a:ext cx="615950" cy="211137"/>
          </a:xfrm>
          <a:prstGeom prst="rect">
            <a:avLst/>
          </a:prstGeom>
          <a:solidFill>
            <a:schemeClr val="bg2"/>
          </a:solidFill>
          <a:ln w="9525">
            <a:solidFill>
              <a:srgbClr val="000000"/>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1" presetClass="emph" presetSubtype="2" fill="hold" nodeType="afterEffect">
                                  <p:stCondLst>
                                    <p:cond delay="0"/>
                                  </p:stCondLst>
                                  <p:childTnLst>
                                    <p:animClr clrSpc="rgb" dir="cw">
                                      <p:cBhvr>
                                        <p:cTn id="10" dur="2000" fill="hold"/>
                                        <p:tgtEl>
                                          <p:spTgt spid="436232"/>
                                        </p:tgtEl>
                                        <p:attrNameLst>
                                          <p:attrName>fillcolor</p:attrName>
                                        </p:attrNameLst>
                                      </p:cBhvr>
                                      <p:to>
                                        <a:srgbClr val="FF3300"/>
                                      </p:to>
                                    </p:animClr>
                                    <p:set>
                                      <p:cBhvr>
                                        <p:cTn id="11" dur="2000" fill="hold"/>
                                        <p:tgtEl>
                                          <p:spTgt spid="436232"/>
                                        </p:tgtEl>
                                        <p:attrNameLst>
                                          <p:attrName>fill.type</p:attrName>
                                        </p:attrNameLst>
                                      </p:cBhvr>
                                      <p:to>
                                        <p:strVal val="solid"/>
                                      </p:to>
                                    </p:set>
                                    <p:set>
                                      <p:cBhvr>
                                        <p:cTn id="12" dur="2000" fill="hold"/>
                                        <p:tgtEl>
                                          <p:spTgt spid="436232"/>
                                        </p:tgtEl>
                                        <p:attrNameLst>
                                          <p:attrName>fill.on</p:attrName>
                                        </p:attrNameLst>
                                      </p:cBhvr>
                                      <p:to>
                                        <p:strVal val="tru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3622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62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62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62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62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624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36252"/>
                                        </p:tgtEl>
                                        <p:attrNameLst>
                                          <p:attrName>style.visibility</p:attrName>
                                        </p:attrNameLst>
                                      </p:cBhvr>
                                      <p:to>
                                        <p:strVal val="visible"/>
                                      </p:to>
                                    </p:set>
                                    <p:animEffect transition="in" filter="dissolve">
                                      <p:cBhvr>
                                        <p:cTn id="31" dur="500"/>
                                        <p:tgtEl>
                                          <p:spTgt spid="43625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36253"/>
                                        </p:tgtEl>
                                        <p:attrNameLst>
                                          <p:attrName>style.visibility</p:attrName>
                                        </p:attrNameLst>
                                      </p:cBhvr>
                                      <p:to>
                                        <p:strVal val="visible"/>
                                      </p:to>
                                    </p:set>
                                    <p:animEffect transition="in" filter="dissolve">
                                      <p:cBhvr>
                                        <p:cTn id="34" dur="500"/>
                                        <p:tgtEl>
                                          <p:spTgt spid="43625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36254"/>
                                        </p:tgtEl>
                                        <p:attrNameLst>
                                          <p:attrName>style.visibility</p:attrName>
                                        </p:attrNameLst>
                                      </p:cBhvr>
                                      <p:to>
                                        <p:strVal val="visible"/>
                                      </p:to>
                                    </p:set>
                                    <p:animEffect transition="in" filter="dissolve">
                                      <p:cBhvr>
                                        <p:cTn id="37" dur="500"/>
                                        <p:tgtEl>
                                          <p:spTgt spid="436254"/>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36255"/>
                                        </p:tgtEl>
                                        <p:attrNameLst>
                                          <p:attrName>style.visibility</p:attrName>
                                        </p:attrNameLst>
                                      </p:cBhvr>
                                      <p:to>
                                        <p:strVal val="visible"/>
                                      </p:to>
                                    </p:set>
                                    <p:animEffect transition="in" filter="dissolve">
                                      <p:cBhvr>
                                        <p:cTn id="40" dur="500"/>
                                        <p:tgtEl>
                                          <p:spTgt spid="436255"/>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36256"/>
                                        </p:tgtEl>
                                        <p:attrNameLst>
                                          <p:attrName>style.visibility</p:attrName>
                                        </p:attrNameLst>
                                      </p:cBhvr>
                                      <p:to>
                                        <p:strVal val="visible"/>
                                      </p:to>
                                    </p:set>
                                    <p:animEffect transition="in" filter="dissolve">
                                      <p:cBhvr>
                                        <p:cTn id="43" dur="500"/>
                                        <p:tgtEl>
                                          <p:spTgt spid="43625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dissolve">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40" grpId="0" animBg="1"/>
      <p:bldP spid="436241" grpId="0" animBg="1"/>
      <p:bldP spid="436242" grpId="0" animBg="1"/>
      <p:bldP spid="436243" grpId="0" animBg="1"/>
      <p:bldP spid="436244" grpId="0" animBg="1"/>
      <p:bldP spid="436252" grpId="0" animBg="1"/>
      <p:bldP spid="436253" grpId="0" animBg="1"/>
      <p:bldP spid="436254" grpId="0" animBg="1"/>
      <p:bldP spid="436255" grpId="0" animBg="1"/>
      <p:bldP spid="43625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09600" y="3733800"/>
            <a:ext cx="7772400" cy="1362075"/>
          </a:xfrm>
        </p:spPr>
        <p:txBody>
          <a:bodyPr anchor="t">
            <a:normAutofit fontScale="90000"/>
          </a:bodyPr>
          <a:lstStyle/>
          <a:p>
            <a:pPr algn="r" eaLnBrk="1" hangingPunct="1">
              <a:defRPr/>
            </a:pPr>
            <a:r>
              <a:rPr lang="en-US" sz="4000" smtClean="0">
                <a:ea typeface="+mj-ea"/>
              </a:rPr>
              <a:t>ASYNCHRONOUS REPLICATION AND CONSISTENCY</a:t>
            </a:r>
          </a:p>
        </p:txBody>
      </p:sp>
      <p:sp>
        <p:nvSpPr>
          <p:cNvPr id="50179" name="Text Placeholder 5"/>
          <p:cNvSpPr>
            <a:spLocks noGrp="1"/>
          </p:cNvSpPr>
          <p:nvPr>
            <p:ph type="body" idx="4294967295"/>
          </p:nvPr>
        </p:nvSpPr>
        <p:spPr>
          <a:xfrm>
            <a:off x="573088" y="2946400"/>
            <a:ext cx="7994650" cy="1460500"/>
          </a:xfrm>
        </p:spPr>
        <p:txBody>
          <a:bodyPr anchor="b"/>
          <a:lstStyle/>
          <a:p>
            <a:pPr marL="0" indent="0" eaLnBrk="1" hangingPunct="1">
              <a:buFontTx/>
              <a:buNone/>
            </a:pPr>
            <a:endParaRPr lang="en-US" sz="2000">
              <a:latin typeface="Arial" charset="0"/>
            </a:endParaRPr>
          </a:p>
        </p:txBody>
      </p:sp>
      <p:sp>
        <p:nvSpPr>
          <p:cNvPr id="50180" name="Slide Number Placeholder 3"/>
          <p:cNvSpPr txBox="1">
            <a:spLocks noGrp="1"/>
          </p:cNvSpPr>
          <p:nvPr/>
        </p:nvSpPr>
        <p:spPr bwMode="auto">
          <a:xfrm>
            <a:off x="70866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339F5593-77B4-044E-A73C-507FA3F6EF23}" type="slidenum">
              <a:rPr lang="en-US" sz="1200">
                <a:solidFill>
                  <a:schemeClr val="bg1"/>
                </a:solidFill>
                <a:latin typeface="Times" charset="0"/>
              </a:rPr>
              <a:pPr algn="r"/>
              <a:t>48</a:t>
            </a:fld>
            <a:endParaRPr lang="en-US" sz="1200">
              <a:solidFill>
                <a:schemeClr val="bg1"/>
              </a:solidFill>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us_ma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1384300"/>
            <a:ext cx="782955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descr="us_map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13" y="1385888"/>
            <a:ext cx="7829550" cy="487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4"/>
          <p:cNvSpPr>
            <a:spLocks noGrp="1" noChangeArrowheads="1"/>
          </p:cNvSpPr>
          <p:nvPr>
            <p:ph type="title" idx="4294967295"/>
          </p:nvPr>
        </p:nvSpPr>
        <p:spPr>
          <a:xfrm>
            <a:off x="762000" y="76200"/>
            <a:ext cx="8229600" cy="1143000"/>
          </a:xfrm>
        </p:spPr>
        <p:txBody>
          <a:bodyPr/>
          <a:lstStyle/>
          <a:p>
            <a:r>
              <a:rPr lang="en-US" sz="3600">
                <a:latin typeface="Arial" charset="0"/>
              </a:rPr>
              <a:t>Asynchronous Replication</a:t>
            </a:r>
          </a:p>
        </p:txBody>
      </p:sp>
      <p:sp>
        <p:nvSpPr>
          <p:cNvPr id="26629" name="Rectangle 5"/>
          <p:cNvSpPr>
            <a:spLocks noChangeArrowheads="1"/>
          </p:cNvSpPr>
          <p:nvPr/>
        </p:nvSpPr>
        <p:spPr bwMode="auto">
          <a:xfrm>
            <a:off x="1065213" y="3373438"/>
            <a:ext cx="203200" cy="160337"/>
          </a:xfrm>
          <a:prstGeom prst="rect">
            <a:avLst/>
          </a:prstGeom>
          <a:solidFill>
            <a:srgbClr val="A50021"/>
          </a:solidFill>
          <a:ln w="9525">
            <a:solidFill>
              <a:schemeClr val="tx1"/>
            </a:solidFill>
            <a:miter lim="800000"/>
            <a:headEnd/>
            <a:tailEnd/>
          </a:ln>
        </p:spPr>
        <p:txBody>
          <a:bodyPr wrap="none" anchor="ctr"/>
          <a:lstStyle/>
          <a:p>
            <a:pPr eaLnBrk="0" hangingPunct="0"/>
            <a:endParaRPr lang="en-US" baseline="-25000">
              <a:latin typeface="Times" charset="0"/>
            </a:endParaRPr>
          </a:p>
        </p:txBody>
      </p:sp>
      <p:sp>
        <p:nvSpPr>
          <p:cNvPr id="26630" name="Rectangle 6"/>
          <p:cNvSpPr>
            <a:spLocks noChangeArrowheads="1"/>
          </p:cNvSpPr>
          <p:nvPr/>
        </p:nvSpPr>
        <p:spPr bwMode="auto">
          <a:xfrm>
            <a:off x="1114425" y="3430588"/>
            <a:ext cx="203200" cy="160337"/>
          </a:xfrm>
          <a:prstGeom prst="rect">
            <a:avLst/>
          </a:prstGeom>
          <a:solidFill>
            <a:srgbClr val="A50021"/>
          </a:solidFill>
          <a:ln w="9525">
            <a:solidFill>
              <a:schemeClr val="tx1"/>
            </a:solidFill>
            <a:miter lim="800000"/>
            <a:headEnd/>
            <a:tailEnd/>
          </a:ln>
        </p:spPr>
        <p:txBody>
          <a:bodyPr wrap="none" anchor="ctr"/>
          <a:lstStyle/>
          <a:p>
            <a:pPr eaLnBrk="0" hangingPunct="0"/>
            <a:endParaRPr lang="en-US" baseline="-25000">
              <a:latin typeface="Times" charset="0"/>
            </a:endParaRPr>
          </a:p>
        </p:txBody>
      </p:sp>
      <p:sp>
        <p:nvSpPr>
          <p:cNvPr id="26631" name="Rectangle 7"/>
          <p:cNvSpPr>
            <a:spLocks noChangeArrowheads="1"/>
          </p:cNvSpPr>
          <p:nvPr/>
        </p:nvSpPr>
        <p:spPr bwMode="auto">
          <a:xfrm>
            <a:off x="1171575" y="3487738"/>
            <a:ext cx="203200" cy="160337"/>
          </a:xfrm>
          <a:prstGeom prst="rect">
            <a:avLst/>
          </a:prstGeom>
          <a:solidFill>
            <a:srgbClr val="A50021"/>
          </a:solidFill>
          <a:ln w="9525">
            <a:solidFill>
              <a:schemeClr val="tx1"/>
            </a:solidFill>
            <a:miter lim="800000"/>
            <a:headEnd/>
            <a:tailEnd/>
          </a:ln>
        </p:spPr>
        <p:txBody>
          <a:bodyPr wrap="none" anchor="ctr"/>
          <a:lstStyle/>
          <a:p>
            <a:pPr eaLnBrk="0" hangingPunct="0"/>
            <a:endParaRPr lang="en-US" baseline="-25000">
              <a:latin typeface="Times" charset="0"/>
            </a:endParaRPr>
          </a:p>
        </p:txBody>
      </p:sp>
      <p:sp>
        <p:nvSpPr>
          <p:cNvPr id="26632" name="Rectangle 8"/>
          <p:cNvSpPr>
            <a:spLocks noChangeArrowheads="1"/>
          </p:cNvSpPr>
          <p:nvPr/>
        </p:nvSpPr>
        <p:spPr bwMode="auto">
          <a:xfrm>
            <a:off x="1227138" y="3543300"/>
            <a:ext cx="203200" cy="160338"/>
          </a:xfrm>
          <a:prstGeom prst="rect">
            <a:avLst/>
          </a:prstGeom>
          <a:solidFill>
            <a:srgbClr val="A50021"/>
          </a:solidFill>
          <a:ln w="9525">
            <a:solidFill>
              <a:schemeClr val="tx1"/>
            </a:solidFill>
            <a:miter lim="800000"/>
            <a:headEnd/>
            <a:tailEnd/>
          </a:ln>
        </p:spPr>
        <p:txBody>
          <a:bodyPr wrap="none" anchor="ctr"/>
          <a:lstStyle/>
          <a:p>
            <a:pPr eaLnBrk="0" hangingPunct="0"/>
            <a:endParaRPr lang="en-US" baseline="-25000">
              <a:latin typeface="Times" charset="0"/>
            </a:endParaRPr>
          </a:p>
        </p:txBody>
      </p:sp>
      <p:sp>
        <p:nvSpPr>
          <p:cNvPr id="51209" name="Rectangle 9"/>
          <p:cNvSpPr>
            <a:spLocks noChangeArrowheads="1"/>
          </p:cNvSpPr>
          <p:nvPr/>
        </p:nvSpPr>
        <p:spPr bwMode="auto">
          <a:xfrm>
            <a:off x="4192588" y="5445125"/>
            <a:ext cx="203200" cy="160338"/>
          </a:xfrm>
          <a:prstGeom prst="rect">
            <a:avLst/>
          </a:prstGeom>
          <a:solidFill>
            <a:srgbClr val="A50021"/>
          </a:solidFill>
          <a:ln w="9525">
            <a:solidFill>
              <a:schemeClr val="tx1"/>
            </a:solidFill>
            <a:miter lim="800000"/>
            <a:headEnd/>
            <a:tailEnd/>
          </a:ln>
        </p:spPr>
        <p:txBody>
          <a:bodyPr wrap="none" anchor="ctr"/>
          <a:lstStyle/>
          <a:p>
            <a:pPr eaLnBrk="0" hangingPunct="0"/>
            <a:endParaRPr lang="en-US" baseline="-25000">
              <a:latin typeface="Times" charset="0"/>
            </a:endParaRPr>
          </a:p>
        </p:txBody>
      </p:sp>
      <p:sp>
        <p:nvSpPr>
          <p:cNvPr id="51210" name="Rectangle 10"/>
          <p:cNvSpPr>
            <a:spLocks noChangeArrowheads="1"/>
          </p:cNvSpPr>
          <p:nvPr/>
        </p:nvSpPr>
        <p:spPr bwMode="auto">
          <a:xfrm>
            <a:off x="4241800" y="5502275"/>
            <a:ext cx="203200" cy="160338"/>
          </a:xfrm>
          <a:prstGeom prst="rect">
            <a:avLst/>
          </a:prstGeom>
          <a:solidFill>
            <a:srgbClr val="A50021"/>
          </a:solidFill>
          <a:ln w="9525">
            <a:solidFill>
              <a:schemeClr val="tx1"/>
            </a:solidFill>
            <a:miter lim="800000"/>
            <a:headEnd/>
            <a:tailEnd/>
          </a:ln>
        </p:spPr>
        <p:txBody>
          <a:bodyPr wrap="none" anchor="ctr"/>
          <a:lstStyle/>
          <a:p>
            <a:pPr eaLnBrk="0" hangingPunct="0"/>
            <a:endParaRPr lang="en-US" baseline="-25000">
              <a:latin typeface="Times" charset="0"/>
            </a:endParaRPr>
          </a:p>
        </p:txBody>
      </p:sp>
      <p:sp>
        <p:nvSpPr>
          <p:cNvPr id="51211" name="Rectangle 11"/>
          <p:cNvSpPr>
            <a:spLocks noChangeArrowheads="1"/>
          </p:cNvSpPr>
          <p:nvPr/>
        </p:nvSpPr>
        <p:spPr bwMode="auto">
          <a:xfrm>
            <a:off x="4298950" y="5559425"/>
            <a:ext cx="203200" cy="160338"/>
          </a:xfrm>
          <a:prstGeom prst="rect">
            <a:avLst/>
          </a:prstGeom>
          <a:solidFill>
            <a:srgbClr val="A50021"/>
          </a:solidFill>
          <a:ln w="9525">
            <a:solidFill>
              <a:schemeClr val="tx1"/>
            </a:solidFill>
            <a:miter lim="800000"/>
            <a:headEnd/>
            <a:tailEnd/>
          </a:ln>
        </p:spPr>
        <p:txBody>
          <a:bodyPr wrap="none" anchor="ctr"/>
          <a:lstStyle/>
          <a:p>
            <a:pPr eaLnBrk="0" hangingPunct="0"/>
            <a:endParaRPr lang="en-US" baseline="-25000">
              <a:latin typeface="Times" charset="0"/>
            </a:endParaRPr>
          </a:p>
        </p:txBody>
      </p:sp>
      <p:sp>
        <p:nvSpPr>
          <p:cNvPr id="51212" name="Rectangle 12"/>
          <p:cNvSpPr>
            <a:spLocks noChangeArrowheads="1"/>
          </p:cNvSpPr>
          <p:nvPr/>
        </p:nvSpPr>
        <p:spPr bwMode="auto">
          <a:xfrm>
            <a:off x="4354513" y="5614988"/>
            <a:ext cx="203200" cy="160337"/>
          </a:xfrm>
          <a:prstGeom prst="rect">
            <a:avLst/>
          </a:prstGeom>
          <a:solidFill>
            <a:srgbClr val="A50021"/>
          </a:solidFill>
          <a:ln w="9525">
            <a:solidFill>
              <a:schemeClr val="tx1"/>
            </a:solidFill>
            <a:miter lim="800000"/>
            <a:headEnd/>
            <a:tailEnd/>
          </a:ln>
        </p:spPr>
        <p:txBody>
          <a:bodyPr wrap="none" anchor="ctr"/>
          <a:lstStyle/>
          <a:p>
            <a:pPr eaLnBrk="0" hangingPunct="0"/>
            <a:endParaRPr lang="en-US" baseline="-25000">
              <a:latin typeface="Times" charset="0"/>
            </a:endParaRPr>
          </a:p>
        </p:txBody>
      </p:sp>
      <p:sp>
        <p:nvSpPr>
          <p:cNvPr id="51213" name="Rectangle 13"/>
          <p:cNvSpPr>
            <a:spLocks noChangeArrowheads="1"/>
          </p:cNvSpPr>
          <p:nvPr/>
        </p:nvSpPr>
        <p:spPr bwMode="auto">
          <a:xfrm>
            <a:off x="7135813" y="3595688"/>
            <a:ext cx="203200" cy="160337"/>
          </a:xfrm>
          <a:prstGeom prst="rect">
            <a:avLst/>
          </a:prstGeom>
          <a:solidFill>
            <a:srgbClr val="A50021"/>
          </a:solidFill>
          <a:ln w="9525">
            <a:solidFill>
              <a:schemeClr val="tx1"/>
            </a:solidFill>
            <a:miter lim="800000"/>
            <a:headEnd/>
            <a:tailEnd/>
          </a:ln>
        </p:spPr>
        <p:txBody>
          <a:bodyPr wrap="none" anchor="ctr"/>
          <a:lstStyle/>
          <a:p>
            <a:pPr eaLnBrk="0" hangingPunct="0"/>
            <a:endParaRPr lang="en-US" baseline="-25000">
              <a:latin typeface="Times" charset="0"/>
            </a:endParaRPr>
          </a:p>
        </p:txBody>
      </p:sp>
      <p:sp>
        <p:nvSpPr>
          <p:cNvPr id="51214" name="Rectangle 14"/>
          <p:cNvSpPr>
            <a:spLocks noChangeArrowheads="1"/>
          </p:cNvSpPr>
          <p:nvPr/>
        </p:nvSpPr>
        <p:spPr bwMode="auto">
          <a:xfrm>
            <a:off x="7185025" y="3652838"/>
            <a:ext cx="203200" cy="160337"/>
          </a:xfrm>
          <a:prstGeom prst="rect">
            <a:avLst/>
          </a:prstGeom>
          <a:solidFill>
            <a:srgbClr val="A50021"/>
          </a:solidFill>
          <a:ln w="9525">
            <a:solidFill>
              <a:schemeClr val="tx1"/>
            </a:solidFill>
            <a:miter lim="800000"/>
            <a:headEnd/>
            <a:tailEnd/>
          </a:ln>
        </p:spPr>
        <p:txBody>
          <a:bodyPr wrap="none" anchor="ctr"/>
          <a:lstStyle/>
          <a:p>
            <a:pPr eaLnBrk="0" hangingPunct="0"/>
            <a:endParaRPr lang="en-US" baseline="-25000">
              <a:latin typeface="Times" charset="0"/>
            </a:endParaRPr>
          </a:p>
        </p:txBody>
      </p:sp>
      <p:sp>
        <p:nvSpPr>
          <p:cNvPr id="51215" name="Rectangle 15"/>
          <p:cNvSpPr>
            <a:spLocks noChangeArrowheads="1"/>
          </p:cNvSpPr>
          <p:nvPr/>
        </p:nvSpPr>
        <p:spPr bwMode="auto">
          <a:xfrm>
            <a:off x="7242175" y="3709988"/>
            <a:ext cx="203200" cy="160337"/>
          </a:xfrm>
          <a:prstGeom prst="rect">
            <a:avLst/>
          </a:prstGeom>
          <a:solidFill>
            <a:srgbClr val="A50021"/>
          </a:solidFill>
          <a:ln w="9525">
            <a:solidFill>
              <a:schemeClr val="tx1"/>
            </a:solidFill>
            <a:miter lim="800000"/>
            <a:headEnd/>
            <a:tailEnd/>
          </a:ln>
        </p:spPr>
        <p:txBody>
          <a:bodyPr wrap="none" anchor="ctr"/>
          <a:lstStyle/>
          <a:p>
            <a:pPr eaLnBrk="0" hangingPunct="0"/>
            <a:endParaRPr lang="en-US" baseline="-25000">
              <a:latin typeface="Times" charset="0"/>
            </a:endParaRPr>
          </a:p>
        </p:txBody>
      </p:sp>
      <p:sp>
        <p:nvSpPr>
          <p:cNvPr id="51216" name="Rectangle 16"/>
          <p:cNvSpPr>
            <a:spLocks noChangeArrowheads="1"/>
          </p:cNvSpPr>
          <p:nvPr/>
        </p:nvSpPr>
        <p:spPr bwMode="auto">
          <a:xfrm>
            <a:off x="7297738" y="3765550"/>
            <a:ext cx="203200" cy="160338"/>
          </a:xfrm>
          <a:prstGeom prst="rect">
            <a:avLst/>
          </a:prstGeom>
          <a:solidFill>
            <a:srgbClr val="A50021"/>
          </a:solidFill>
          <a:ln w="9525">
            <a:solidFill>
              <a:schemeClr val="tx1"/>
            </a:solidFill>
            <a:miter lim="800000"/>
            <a:headEnd/>
            <a:tailEnd/>
          </a:ln>
        </p:spPr>
        <p:txBody>
          <a:bodyPr wrap="none" anchor="ctr"/>
          <a:lstStyle/>
          <a:p>
            <a:pPr eaLnBrk="0" hangingPunct="0"/>
            <a:endParaRPr lang="en-US" baseline="-25000">
              <a:latin typeface="Times" charset="0"/>
            </a:endParaRPr>
          </a:p>
        </p:txBody>
      </p:sp>
      <p:grpSp>
        <p:nvGrpSpPr>
          <p:cNvPr id="2" name="Group 17"/>
          <p:cNvGrpSpPr>
            <a:grpSpLocks/>
          </p:cNvGrpSpPr>
          <p:nvPr/>
        </p:nvGrpSpPr>
        <p:grpSpPr bwMode="auto">
          <a:xfrm>
            <a:off x="1262063" y="3563938"/>
            <a:ext cx="136525" cy="90487"/>
            <a:chOff x="417" y="2184"/>
            <a:chExt cx="94" cy="68"/>
          </a:xfrm>
        </p:grpSpPr>
        <p:sp>
          <p:nvSpPr>
            <p:cNvPr id="51230" name="Rectangle 18"/>
            <p:cNvSpPr>
              <a:spLocks noChangeArrowheads="1"/>
            </p:cNvSpPr>
            <p:nvPr/>
          </p:nvSpPr>
          <p:spPr bwMode="auto">
            <a:xfrm>
              <a:off x="417" y="2184"/>
              <a:ext cx="94" cy="34"/>
            </a:xfrm>
            <a:prstGeom prst="rect">
              <a:avLst/>
            </a:prstGeom>
            <a:solidFill>
              <a:schemeClr val="bg1"/>
            </a:solidFill>
            <a:ln w="9525">
              <a:solidFill>
                <a:schemeClr val="tx1"/>
              </a:solidFill>
              <a:miter lim="800000"/>
              <a:headEnd/>
              <a:tailEnd/>
            </a:ln>
          </p:spPr>
          <p:txBody>
            <a:bodyPr wrap="none" anchor="ctr"/>
            <a:lstStyle/>
            <a:p>
              <a:pPr eaLnBrk="0" hangingPunct="0"/>
              <a:endParaRPr lang="en-US" baseline="-25000">
                <a:latin typeface="Times" charset="0"/>
              </a:endParaRPr>
            </a:p>
          </p:txBody>
        </p:sp>
        <p:sp>
          <p:nvSpPr>
            <p:cNvPr id="51231" name="Rectangle 19"/>
            <p:cNvSpPr>
              <a:spLocks noChangeArrowheads="1"/>
            </p:cNvSpPr>
            <p:nvPr/>
          </p:nvSpPr>
          <p:spPr bwMode="auto">
            <a:xfrm>
              <a:off x="417" y="2218"/>
              <a:ext cx="94" cy="34"/>
            </a:xfrm>
            <a:prstGeom prst="rect">
              <a:avLst/>
            </a:prstGeom>
            <a:solidFill>
              <a:schemeClr val="bg1"/>
            </a:solidFill>
            <a:ln w="9525">
              <a:solidFill>
                <a:schemeClr val="tx1"/>
              </a:solidFill>
              <a:miter lim="800000"/>
              <a:headEnd/>
              <a:tailEnd/>
            </a:ln>
          </p:spPr>
          <p:txBody>
            <a:bodyPr wrap="none" anchor="ctr"/>
            <a:lstStyle/>
            <a:p>
              <a:pPr eaLnBrk="0" hangingPunct="0"/>
              <a:endParaRPr lang="en-US" baseline="-25000">
                <a:latin typeface="Times" charset="0"/>
              </a:endParaRPr>
            </a:p>
          </p:txBody>
        </p:sp>
      </p:grpSp>
      <p:grpSp>
        <p:nvGrpSpPr>
          <p:cNvPr id="3" name="Group 20"/>
          <p:cNvGrpSpPr>
            <a:grpSpLocks/>
          </p:cNvGrpSpPr>
          <p:nvPr/>
        </p:nvGrpSpPr>
        <p:grpSpPr bwMode="auto">
          <a:xfrm>
            <a:off x="1257300" y="3563938"/>
            <a:ext cx="136525" cy="90487"/>
            <a:chOff x="417" y="2184"/>
            <a:chExt cx="94" cy="68"/>
          </a:xfrm>
        </p:grpSpPr>
        <p:sp>
          <p:nvSpPr>
            <p:cNvPr id="51228" name="Rectangle 21"/>
            <p:cNvSpPr>
              <a:spLocks noChangeArrowheads="1"/>
            </p:cNvSpPr>
            <p:nvPr/>
          </p:nvSpPr>
          <p:spPr bwMode="auto">
            <a:xfrm>
              <a:off x="417" y="2184"/>
              <a:ext cx="94" cy="34"/>
            </a:xfrm>
            <a:prstGeom prst="rect">
              <a:avLst/>
            </a:prstGeom>
            <a:solidFill>
              <a:schemeClr val="bg1"/>
            </a:solidFill>
            <a:ln w="9525">
              <a:solidFill>
                <a:schemeClr val="tx1"/>
              </a:solidFill>
              <a:miter lim="800000"/>
              <a:headEnd/>
              <a:tailEnd/>
            </a:ln>
          </p:spPr>
          <p:txBody>
            <a:bodyPr wrap="none" anchor="ctr"/>
            <a:lstStyle/>
            <a:p>
              <a:pPr eaLnBrk="0" hangingPunct="0"/>
              <a:endParaRPr lang="en-US" baseline="-25000">
                <a:latin typeface="Times" charset="0"/>
              </a:endParaRPr>
            </a:p>
          </p:txBody>
        </p:sp>
        <p:sp>
          <p:nvSpPr>
            <p:cNvPr id="51229" name="Rectangle 22"/>
            <p:cNvSpPr>
              <a:spLocks noChangeArrowheads="1"/>
            </p:cNvSpPr>
            <p:nvPr/>
          </p:nvSpPr>
          <p:spPr bwMode="auto">
            <a:xfrm>
              <a:off x="417" y="2218"/>
              <a:ext cx="94" cy="34"/>
            </a:xfrm>
            <a:prstGeom prst="rect">
              <a:avLst/>
            </a:prstGeom>
            <a:solidFill>
              <a:schemeClr val="bg1"/>
            </a:solidFill>
            <a:ln w="9525">
              <a:solidFill>
                <a:schemeClr val="tx1"/>
              </a:solidFill>
              <a:miter lim="800000"/>
              <a:headEnd/>
              <a:tailEnd/>
            </a:ln>
          </p:spPr>
          <p:txBody>
            <a:bodyPr wrap="none" anchor="ctr"/>
            <a:lstStyle/>
            <a:p>
              <a:pPr eaLnBrk="0" hangingPunct="0"/>
              <a:endParaRPr lang="en-US" baseline="-25000">
                <a:latin typeface="Times" charset="0"/>
              </a:endParaRPr>
            </a:p>
          </p:txBody>
        </p:sp>
      </p:grpSp>
      <p:grpSp>
        <p:nvGrpSpPr>
          <p:cNvPr id="4" name="Group 23"/>
          <p:cNvGrpSpPr>
            <a:grpSpLocks/>
          </p:cNvGrpSpPr>
          <p:nvPr/>
        </p:nvGrpSpPr>
        <p:grpSpPr bwMode="auto">
          <a:xfrm>
            <a:off x="1257300" y="3570288"/>
            <a:ext cx="136525" cy="90487"/>
            <a:chOff x="417" y="2184"/>
            <a:chExt cx="94" cy="68"/>
          </a:xfrm>
        </p:grpSpPr>
        <p:sp>
          <p:nvSpPr>
            <p:cNvPr id="51226" name="Rectangle 24"/>
            <p:cNvSpPr>
              <a:spLocks noChangeArrowheads="1"/>
            </p:cNvSpPr>
            <p:nvPr/>
          </p:nvSpPr>
          <p:spPr bwMode="auto">
            <a:xfrm>
              <a:off x="417" y="2184"/>
              <a:ext cx="94" cy="34"/>
            </a:xfrm>
            <a:prstGeom prst="rect">
              <a:avLst/>
            </a:prstGeom>
            <a:solidFill>
              <a:schemeClr val="bg1"/>
            </a:solidFill>
            <a:ln w="9525">
              <a:solidFill>
                <a:schemeClr val="tx1"/>
              </a:solidFill>
              <a:miter lim="800000"/>
              <a:headEnd/>
              <a:tailEnd/>
            </a:ln>
          </p:spPr>
          <p:txBody>
            <a:bodyPr wrap="none" anchor="ctr"/>
            <a:lstStyle/>
            <a:p>
              <a:pPr eaLnBrk="0" hangingPunct="0"/>
              <a:endParaRPr lang="en-US" baseline="-25000">
                <a:latin typeface="Times" charset="0"/>
              </a:endParaRPr>
            </a:p>
          </p:txBody>
        </p:sp>
        <p:sp>
          <p:nvSpPr>
            <p:cNvPr id="51227" name="Rectangle 25"/>
            <p:cNvSpPr>
              <a:spLocks noChangeArrowheads="1"/>
            </p:cNvSpPr>
            <p:nvPr/>
          </p:nvSpPr>
          <p:spPr bwMode="auto">
            <a:xfrm>
              <a:off x="417" y="2218"/>
              <a:ext cx="94" cy="34"/>
            </a:xfrm>
            <a:prstGeom prst="rect">
              <a:avLst/>
            </a:prstGeom>
            <a:solidFill>
              <a:schemeClr val="bg1"/>
            </a:solidFill>
            <a:ln w="9525">
              <a:solidFill>
                <a:schemeClr val="tx1"/>
              </a:solidFill>
              <a:miter lim="800000"/>
              <a:headEnd/>
              <a:tailEnd/>
            </a:ln>
          </p:spPr>
          <p:txBody>
            <a:bodyPr wrap="none" anchor="ctr"/>
            <a:lstStyle/>
            <a:p>
              <a:pPr eaLnBrk="0" hangingPunct="0"/>
              <a:endParaRPr lang="en-US" baseline="-25000">
                <a:latin typeface="Times" charset="0"/>
              </a:endParaRPr>
            </a:p>
          </p:txBody>
        </p:sp>
      </p:grpSp>
      <p:pic>
        <p:nvPicPr>
          <p:cNvPr id="26650" name="Picture 26" descr="laptop_us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3425" y="2846388"/>
            <a:ext cx="52228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7"/>
          <p:cNvGrpSpPr>
            <a:grpSpLocks/>
          </p:cNvGrpSpPr>
          <p:nvPr/>
        </p:nvGrpSpPr>
        <p:grpSpPr bwMode="auto">
          <a:xfrm>
            <a:off x="1651000" y="2786063"/>
            <a:ext cx="136525" cy="90487"/>
            <a:chOff x="417" y="2184"/>
            <a:chExt cx="94" cy="68"/>
          </a:xfrm>
        </p:grpSpPr>
        <p:sp>
          <p:nvSpPr>
            <p:cNvPr id="51224" name="Rectangle 28"/>
            <p:cNvSpPr>
              <a:spLocks noChangeArrowheads="1"/>
            </p:cNvSpPr>
            <p:nvPr/>
          </p:nvSpPr>
          <p:spPr bwMode="auto">
            <a:xfrm>
              <a:off x="417" y="2184"/>
              <a:ext cx="94" cy="34"/>
            </a:xfrm>
            <a:prstGeom prst="rect">
              <a:avLst/>
            </a:prstGeom>
            <a:solidFill>
              <a:schemeClr val="bg1"/>
            </a:solidFill>
            <a:ln w="9525">
              <a:solidFill>
                <a:schemeClr val="tx1"/>
              </a:solidFill>
              <a:miter lim="800000"/>
              <a:headEnd/>
              <a:tailEnd/>
            </a:ln>
          </p:spPr>
          <p:txBody>
            <a:bodyPr wrap="none" anchor="ctr"/>
            <a:lstStyle/>
            <a:p>
              <a:pPr eaLnBrk="0" hangingPunct="0"/>
              <a:endParaRPr lang="en-US" baseline="-25000">
                <a:latin typeface="Times" charset="0"/>
              </a:endParaRPr>
            </a:p>
          </p:txBody>
        </p:sp>
        <p:sp>
          <p:nvSpPr>
            <p:cNvPr id="51225" name="Rectangle 29"/>
            <p:cNvSpPr>
              <a:spLocks noChangeArrowheads="1"/>
            </p:cNvSpPr>
            <p:nvPr/>
          </p:nvSpPr>
          <p:spPr bwMode="auto">
            <a:xfrm>
              <a:off x="417" y="2218"/>
              <a:ext cx="94" cy="34"/>
            </a:xfrm>
            <a:prstGeom prst="rect">
              <a:avLst/>
            </a:prstGeom>
            <a:solidFill>
              <a:schemeClr val="bg1"/>
            </a:solidFill>
            <a:ln w="9525">
              <a:solidFill>
                <a:schemeClr val="tx1"/>
              </a:solidFill>
              <a:miter lim="800000"/>
              <a:headEnd/>
              <a:tailEnd/>
            </a:ln>
          </p:spPr>
          <p:txBody>
            <a:bodyPr wrap="none" anchor="ctr"/>
            <a:lstStyle/>
            <a:p>
              <a:pPr eaLnBrk="0" hangingPunct="0"/>
              <a:endParaRPr lang="en-US" baseline="-25000">
                <a:latin typeface="Times" charset="0"/>
              </a:endParaRPr>
            </a:p>
          </p:txBody>
        </p:sp>
      </p:grpSp>
      <p:pic>
        <p:nvPicPr>
          <p:cNvPr id="51222" name="Picture 30" descr="laptopuse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0075" y="1901825"/>
            <a:ext cx="58578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3" name="Slide Number Placeholder 31"/>
          <p:cNvSpPr txBox="1">
            <a:spLocks noGrp="1"/>
          </p:cNvSpPr>
          <p:nvPr/>
        </p:nvSpPr>
        <p:spPr bwMode="auto">
          <a:xfrm>
            <a:off x="70866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53978453-4355-0040-A671-28BAE8726256}" type="slidenum">
              <a:rPr lang="en-US" sz="1200">
                <a:solidFill>
                  <a:schemeClr val="bg1"/>
                </a:solidFill>
                <a:latin typeface="Times" charset="0"/>
              </a:rPr>
              <a:pPr algn="r"/>
              <a:t>49</a:t>
            </a:fld>
            <a:endParaRPr lang="en-US" sz="1200">
              <a:solidFill>
                <a:schemeClr val="bg1"/>
              </a:solidFill>
              <a:latin typeface="Times"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nodeType="afterGroup">
                            <p:stCondLst>
                              <p:cond delay="0"/>
                            </p:stCondLst>
                            <p:childTnLst>
                              <p:par>
                                <p:cTn id="8" presetID="0" presetClass="path" presetSubtype="0" accel="50000" decel="50000" fill="hold" nodeType="afterEffect">
                                  <p:stCondLst>
                                    <p:cond delay="0"/>
                                  </p:stCondLst>
                                  <p:childTnLst>
                                    <p:animMotion origin="layout" path="M -0.00312 -0.003 L -0.04305 0.11335 " pathEditMode="relative" rAng="0" ptsTypes="AA">
                                      <p:cBhvr>
                                        <p:cTn id="9" dur="1000" fill="hold"/>
                                        <p:tgtEl>
                                          <p:spTgt spid="5"/>
                                        </p:tgtEl>
                                        <p:attrNameLst>
                                          <p:attrName>ppt_x</p:attrName>
                                          <p:attrName>ppt_y</p:attrName>
                                        </p:attrNameLst>
                                      </p:cBhvr>
                                      <p:rCtr x="-1997" y="5806"/>
                                    </p:animMotion>
                                  </p:childTnLst>
                                </p:cTn>
                              </p:par>
                            </p:childTnLst>
                          </p:cTn>
                        </p:par>
                        <p:par>
                          <p:cTn id="10" fill="hold" nodeType="afterGroup">
                            <p:stCondLst>
                              <p:cond delay="1000"/>
                            </p:stCondLst>
                            <p:childTnLst>
                              <p:par>
                                <p:cTn id="11" presetID="1" presetClass="exit" presetSubtype="0" fill="hold" nodeType="after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par>
                          <p:cTn id="19" fill="hold" nodeType="afterGroup">
                            <p:stCondLst>
                              <p:cond delay="0"/>
                            </p:stCondLst>
                            <p:childTnLst>
                              <p:par>
                                <p:cTn id="20" presetID="0" presetClass="path" presetSubtype="0" accel="50000" decel="50000" fill="hold" nodeType="afterEffect">
                                  <p:stCondLst>
                                    <p:cond delay="0"/>
                                  </p:stCondLst>
                                  <p:childTnLst>
                                    <p:animMotion origin="layout" path="M 4.72222E-6 -2.27388E-6 L 0.66302 0.03609 " pathEditMode="relative" rAng="0" ptsTypes="AA">
                                      <p:cBhvr>
                                        <p:cTn id="21" dur="2000" fill="hold"/>
                                        <p:tgtEl>
                                          <p:spTgt spid="3"/>
                                        </p:tgtEl>
                                        <p:attrNameLst>
                                          <p:attrName>ppt_x</p:attrName>
                                          <p:attrName>ppt_y</p:attrName>
                                        </p:attrNameLst>
                                      </p:cBhvr>
                                      <p:rCtr x="33142" y="1804"/>
                                    </p:animMotion>
                                  </p:childTnLst>
                                </p:cTn>
                              </p:par>
                              <p:par>
                                <p:cTn id="22" presetID="0" presetClass="path" presetSubtype="0" accel="50000" decel="50000" fill="hold" nodeType="withEffect">
                                  <p:stCondLst>
                                    <p:cond delay="0"/>
                                  </p:stCondLst>
                                  <p:childTnLst>
                                    <p:animMotion origin="layout" path="M 4.72222E-6 -0.00093 L 0.34322 0.3028 " pathEditMode="relative" rAng="0" ptsTypes="AA">
                                      <p:cBhvr>
                                        <p:cTn id="23" dur="2000" fill="hold"/>
                                        <p:tgtEl>
                                          <p:spTgt spid="4"/>
                                        </p:tgtEl>
                                        <p:attrNameLst>
                                          <p:attrName>ppt_x</p:attrName>
                                          <p:attrName>ppt_y</p:attrName>
                                        </p:attrNameLst>
                                      </p:cBhvr>
                                      <p:rCtr x="17153" y="15175"/>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26650"/>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2" presetClass="emph" presetSubtype="0" fill="hold" nodeType="clickEffect">
                                  <p:stCondLst>
                                    <p:cond delay="0"/>
                                  </p:stCondLst>
                                  <p:childTnLst>
                                    <p:animClr clrSpc="rgb" dir="cw">
                                      <p:cBhvr override="childStyle">
                                        <p:cTn id="31" dur="100" fill="hold"/>
                                        <p:tgtEl>
                                          <p:spTgt spid="161794"/>
                                        </p:tgtEl>
                                        <p:attrNameLst>
                                          <p:attrName>style.color</p:attrName>
                                        </p:attrNameLst>
                                      </p:cBhvr>
                                      <p:to>
                                        <a:schemeClr val="accent2"/>
                                      </p:to>
                                    </p:animClr>
                                    <p:animClr clrSpc="rgb" dir="cw">
                                      <p:cBhvr>
                                        <p:cTn id="32" dur="100" fill="hold"/>
                                        <p:tgtEl>
                                          <p:spTgt spid="161794"/>
                                        </p:tgtEl>
                                        <p:attrNameLst>
                                          <p:attrName>fillcolor</p:attrName>
                                        </p:attrNameLst>
                                      </p:cBhvr>
                                      <p:to>
                                        <a:schemeClr val="accent2"/>
                                      </p:to>
                                    </p:animClr>
                                    <p:set>
                                      <p:cBhvr>
                                        <p:cTn id="33" dur="100" fill="hold"/>
                                        <p:tgtEl>
                                          <p:spTgt spid="161794"/>
                                        </p:tgtEl>
                                        <p:attrNameLst>
                                          <p:attrName>fill.type</p:attrName>
                                        </p:attrNameLst>
                                      </p:cBhvr>
                                      <p:to>
                                        <p:strVal val="solid"/>
                                      </p:to>
                                    </p:set>
                                    <p:set>
                                      <p:cBhvr>
                                        <p:cTn id="34" dur="100" fill="hold"/>
                                        <p:tgtEl>
                                          <p:spTgt spid="161794"/>
                                        </p:tgtEl>
                                        <p:attrNameLst>
                                          <p:attrName>fill.on</p:attrName>
                                        </p:attrNameLst>
                                      </p:cBhvr>
                                      <p:to>
                                        <p:strVal val="true"/>
                                      </p:to>
                                    </p:set>
                                    <p:animRot by="120000">
                                      <p:cBhvr>
                                        <p:cTn id="35" dur="100" fill="hold">
                                          <p:stCondLst>
                                            <p:cond delay="0"/>
                                          </p:stCondLst>
                                        </p:cTn>
                                        <p:tgtEl>
                                          <p:spTgt spid="161794"/>
                                        </p:tgtEl>
                                        <p:attrNameLst>
                                          <p:attrName>r</p:attrName>
                                        </p:attrNameLst>
                                      </p:cBhvr>
                                    </p:animRot>
                                    <p:animRot by="-240000">
                                      <p:cBhvr>
                                        <p:cTn id="36" dur="200" fill="hold">
                                          <p:stCondLst>
                                            <p:cond delay="200"/>
                                          </p:stCondLst>
                                        </p:cTn>
                                        <p:tgtEl>
                                          <p:spTgt spid="161794"/>
                                        </p:tgtEl>
                                        <p:attrNameLst>
                                          <p:attrName>r</p:attrName>
                                        </p:attrNameLst>
                                      </p:cBhvr>
                                    </p:animRot>
                                    <p:animRot by="240000">
                                      <p:cBhvr>
                                        <p:cTn id="37" dur="200" fill="hold">
                                          <p:stCondLst>
                                            <p:cond delay="400"/>
                                          </p:stCondLst>
                                        </p:cTn>
                                        <p:tgtEl>
                                          <p:spTgt spid="161794"/>
                                        </p:tgtEl>
                                        <p:attrNameLst>
                                          <p:attrName>r</p:attrName>
                                        </p:attrNameLst>
                                      </p:cBhvr>
                                    </p:animRot>
                                    <p:animRot by="-240000">
                                      <p:cBhvr>
                                        <p:cTn id="38" dur="200" fill="hold">
                                          <p:stCondLst>
                                            <p:cond delay="600"/>
                                          </p:stCondLst>
                                        </p:cTn>
                                        <p:tgtEl>
                                          <p:spTgt spid="161794"/>
                                        </p:tgtEl>
                                        <p:attrNameLst>
                                          <p:attrName>r</p:attrName>
                                        </p:attrNameLst>
                                      </p:cBhvr>
                                    </p:animRot>
                                    <p:animRot by="120000">
                                      <p:cBhvr>
                                        <p:cTn id="39" dur="200" fill="hold">
                                          <p:stCondLst>
                                            <p:cond delay="800"/>
                                          </p:stCondLst>
                                        </p:cTn>
                                        <p:tgtEl>
                                          <p:spTgt spid="161794"/>
                                        </p:tgtEl>
                                        <p:attrNameLst>
                                          <p:attrName>r</p:attrName>
                                        </p:attrNameLst>
                                      </p:cBhvr>
                                    </p:animRot>
                                  </p:childTnLst>
                                </p:cTn>
                              </p:par>
                            </p:childTnLst>
                          </p:cTn>
                        </p:par>
                        <p:par>
                          <p:cTn id="40" fill="hold" nodeType="afterGroup">
                            <p:stCondLst>
                              <p:cond delay="1000"/>
                            </p:stCondLst>
                            <p:childTnLst>
                              <p:par>
                                <p:cTn id="41" presetID="1" presetClass="entr" presetSubtype="0" fill="hold" nodeType="afterEffect">
                                  <p:stCondLst>
                                    <p:cond delay="0"/>
                                  </p:stCondLst>
                                  <p:childTnLst>
                                    <p:set>
                                      <p:cBhvr>
                                        <p:cTn id="42" dur="1" fill="hold">
                                          <p:stCondLst>
                                            <p:cond delay="0"/>
                                          </p:stCondLst>
                                        </p:cTn>
                                        <p:tgtEl>
                                          <p:spTgt spid="26627"/>
                                        </p:tgtEl>
                                        <p:attrNameLst>
                                          <p:attrName>style.visibility</p:attrName>
                                        </p:attrNameLst>
                                      </p:cBhvr>
                                      <p:to>
                                        <p:strVal val="visible"/>
                                      </p:to>
                                    </p:set>
                                  </p:childTnLst>
                                </p:cTn>
                              </p:par>
                            </p:childTnLst>
                          </p:cTn>
                        </p:par>
                        <p:par>
                          <p:cTn id="43" fill="hold" nodeType="afterGroup">
                            <p:stCondLst>
                              <p:cond delay="1000"/>
                            </p:stCondLst>
                            <p:childTnLst>
                              <p:par>
                                <p:cTn id="44" presetID="32" presetClass="emph" presetSubtype="0" fill="hold" nodeType="afterEffect">
                                  <p:stCondLst>
                                    <p:cond delay="0"/>
                                  </p:stCondLst>
                                  <p:childTnLst>
                                    <p:animClr clrSpc="rgb" dir="cw">
                                      <p:cBhvr override="childStyle">
                                        <p:cTn id="45" dur="100" fill="hold"/>
                                        <p:tgtEl>
                                          <p:spTgt spid="26627"/>
                                        </p:tgtEl>
                                        <p:attrNameLst>
                                          <p:attrName>style.color</p:attrName>
                                        </p:attrNameLst>
                                      </p:cBhvr>
                                      <p:to>
                                        <a:schemeClr val="accent2"/>
                                      </p:to>
                                    </p:animClr>
                                    <p:animClr clrSpc="rgb" dir="cw">
                                      <p:cBhvr>
                                        <p:cTn id="46" dur="100" fill="hold"/>
                                        <p:tgtEl>
                                          <p:spTgt spid="26627"/>
                                        </p:tgtEl>
                                        <p:attrNameLst>
                                          <p:attrName>fillcolor</p:attrName>
                                        </p:attrNameLst>
                                      </p:cBhvr>
                                      <p:to>
                                        <a:schemeClr val="accent2"/>
                                      </p:to>
                                    </p:animClr>
                                    <p:set>
                                      <p:cBhvr>
                                        <p:cTn id="47" dur="100" fill="hold"/>
                                        <p:tgtEl>
                                          <p:spTgt spid="26627"/>
                                        </p:tgtEl>
                                        <p:attrNameLst>
                                          <p:attrName>fill.type</p:attrName>
                                        </p:attrNameLst>
                                      </p:cBhvr>
                                      <p:to>
                                        <p:strVal val="solid"/>
                                      </p:to>
                                    </p:set>
                                    <p:set>
                                      <p:cBhvr>
                                        <p:cTn id="48" dur="100" fill="hold"/>
                                        <p:tgtEl>
                                          <p:spTgt spid="26627"/>
                                        </p:tgtEl>
                                        <p:attrNameLst>
                                          <p:attrName>fill.on</p:attrName>
                                        </p:attrNameLst>
                                      </p:cBhvr>
                                      <p:to>
                                        <p:strVal val="true"/>
                                      </p:to>
                                    </p:set>
                                    <p:animRot by="120000">
                                      <p:cBhvr>
                                        <p:cTn id="49" dur="100" fill="hold">
                                          <p:stCondLst>
                                            <p:cond delay="0"/>
                                          </p:stCondLst>
                                        </p:cTn>
                                        <p:tgtEl>
                                          <p:spTgt spid="26627"/>
                                        </p:tgtEl>
                                        <p:attrNameLst>
                                          <p:attrName>r</p:attrName>
                                        </p:attrNameLst>
                                      </p:cBhvr>
                                    </p:animRot>
                                    <p:animRot by="-240000">
                                      <p:cBhvr>
                                        <p:cTn id="50" dur="200" fill="hold">
                                          <p:stCondLst>
                                            <p:cond delay="200"/>
                                          </p:stCondLst>
                                        </p:cTn>
                                        <p:tgtEl>
                                          <p:spTgt spid="26627"/>
                                        </p:tgtEl>
                                        <p:attrNameLst>
                                          <p:attrName>r</p:attrName>
                                        </p:attrNameLst>
                                      </p:cBhvr>
                                    </p:animRot>
                                    <p:animRot by="240000">
                                      <p:cBhvr>
                                        <p:cTn id="51" dur="200" fill="hold">
                                          <p:stCondLst>
                                            <p:cond delay="400"/>
                                          </p:stCondLst>
                                        </p:cTn>
                                        <p:tgtEl>
                                          <p:spTgt spid="26627"/>
                                        </p:tgtEl>
                                        <p:attrNameLst>
                                          <p:attrName>r</p:attrName>
                                        </p:attrNameLst>
                                      </p:cBhvr>
                                    </p:animRot>
                                    <p:animRot by="-240000">
                                      <p:cBhvr>
                                        <p:cTn id="52" dur="200" fill="hold">
                                          <p:stCondLst>
                                            <p:cond delay="600"/>
                                          </p:stCondLst>
                                        </p:cTn>
                                        <p:tgtEl>
                                          <p:spTgt spid="26627"/>
                                        </p:tgtEl>
                                        <p:attrNameLst>
                                          <p:attrName>r</p:attrName>
                                        </p:attrNameLst>
                                      </p:cBhvr>
                                    </p:animRot>
                                    <p:animRot by="120000">
                                      <p:cBhvr>
                                        <p:cTn id="53" dur="200" fill="hold">
                                          <p:stCondLst>
                                            <p:cond delay="800"/>
                                          </p:stCondLst>
                                        </p:cTn>
                                        <p:tgtEl>
                                          <p:spTgt spid="26627"/>
                                        </p:tgtEl>
                                        <p:attrNameLst>
                                          <p:attrName>r</p:attrName>
                                        </p:attrNameLst>
                                      </p:cBhvr>
                                    </p:animRot>
                                  </p:childTnLst>
                                </p:cTn>
                              </p:par>
                            </p:childTnLst>
                          </p:cTn>
                        </p:par>
                        <p:par>
                          <p:cTn id="54" fill="hold" nodeType="afterGroup">
                            <p:stCondLst>
                              <p:cond delay="2000"/>
                            </p:stCondLst>
                            <p:childTnLst>
                              <p:par>
                                <p:cTn id="55" presetID="9" presetClass="exit" presetSubtype="0" fill="hold" grpId="0" nodeType="afterEffect">
                                  <p:stCondLst>
                                    <p:cond delay="0"/>
                                  </p:stCondLst>
                                  <p:childTnLst>
                                    <p:animEffect transition="out" filter="dissolve">
                                      <p:cBhvr>
                                        <p:cTn id="56" dur="500"/>
                                        <p:tgtEl>
                                          <p:spTgt spid="26629"/>
                                        </p:tgtEl>
                                      </p:cBhvr>
                                    </p:animEffect>
                                    <p:set>
                                      <p:cBhvr>
                                        <p:cTn id="57" dur="1" fill="hold">
                                          <p:stCondLst>
                                            <p:cond delay="499"/>
                                          </p:stCondLst>
                                        </p:cTn>
                                        <p:tgtEl>
                                          <p:spTgt spid="26629"/>
                                        </p:tgtEl>
                                        <p:attrNameLst>
                                          <p:attrName>style.visibility</p:attrName>
                                        </p:attrNameLst>
                                      </p:cBhvr>
                                      <p:to>
                                        <p:strVal val="hidden"/>
                                      </p:to>
                                    </p:set>
                                  </p:childTnLst>
                                </p:cTn>
                              </p:par>
                              <p:par>
                                <p:cTn id="58" presetID="9" presetClass="exit" presetSubtype="0" fill="hold" grpId="0" nodeType="withEffect">
                                  <p:stCondLst>
                                    <p:cond delay="0"/>
                                  </p:stCondLst>
                                  <p:childTnLst>
                                    <p:animEffect transition="out" filter="dissolve">
                                      <p:cBhvr>
                                        <p:cTn id="59" dur="500"/>
                                        <p:tgtEl>
                                          <p:spTgt spid="26630"/>
                                        </p:tgtEl>
                                      </p:cBhvr>
                                    </p:animEffect>
                                    <p:set>
                                      <p:cBhvr>
                                        <p:cTn id="60" dur="1" fill="hold">
                                          <p:stCondLst>
                                            <p:cond delay="499"/>
                                          </p:stCondLst>
                                        </p:cTn>
                                        <p:tgtEl>
                                          <p:spTgt spid="26630"/>
                                        </p:tgtEl>
                                        <p:attrNameLst>
                                          <p:attrName>style.visibility</p:attrName>
                                        </p:attrNameLst>
                                      </p:cBhvr>
                                      <p:to>
                                        <p:strVal val="hidden"/>
                                      </p:to>
                                    </p:set>
                                  </p:childTnLst>
                                </p:cTn>
                              </p:par>
                              <p:par>
                                <p:cTn id="61" presetID="9" presetClass="exit" presetSubtype="0" fill="hold" grpId="0" nodeType="withEffect">
                                  <p:stCondLst>
                                    <p:cond delay="0"/>
                                  </p:stCondLst>
                                  <p:childTnLst>
                                    <p:animEffect transition="out" filter="dissolve">
                                      <p:cBhvr>
                                        <p:cTn id="62" dur="500"/>
                                        <p:tgtEl>
                                          <p:spTgt spid="26631"/>
                                        </p:tgtEl>
                                      </p:cBhvr>
                                    </p:animEffect>
                                    <p:set>
                                      <p:cBhvr>
                                        <p:cTn id="63" dur="1" fill="hold">
                                          <p:stCondLst>
                                            <p:cond delay="499"/>
                                          </p:stCondLst>
                                        </p:cTn>
                                        <p:tgtEl>
                                          <p:spTgt spid="26631"/>
                                        </p:tgtEl>
                                        <p:attrNameLst>
                                          <p:attrName>style.visibility</p:attrName>
                                        </p:attrNameLst>
                                      </p:cBhvr>
                                      <p:to>
                                        <p:strVal val="hidden"/>
                                      </p:to>
                                    </p:set>
                                  </p:childTnLst>
                                </p:cTn>
                              </p:par>
                              <p:par>
                                <p:cTn id="64" presetID="9" presetClass="exit" presetSubtype="0" fill="hold" grpId="0" nodeType="withEffect">
                                  <p:stCondLst>
                                    <p:cond delay="0"/>
                                  </p:stCondLst>
                                  <p:childTnLst>
                                    <p:animEffect transition="out" filter="dissolve">
                                      <p:cBhvr>
                                        <p:cTn id="65" dur="500"/>
                                        <p:tgtEl>
                                          <p:spTgt spid="26632"/>
                                        </p:tgtEl>
                                      </p:cBhvr>
                                    </p:animEffect>
                                    <p:set>
                                      <p:cBhvr>
                                        <p:cTn id="66" dur="1" fill="hold">
                                          <p:stCondLst>
                                            <p:cond delay="499"/>
                                          </p:stCondLst>
                                        </p:cTn>
                                        <p:tgtEl>
                                          <p:spTgt spid="26632"/>
                                        </p:tgtEl>
                                        <p:attrNameLst>
                                          <p:attrName>style.visibility</p:attrName>
                                        </p:attrNameLst>
                                      </p:cBhvr>
                                      <p:to>
                                        <p:strVal val="hidden"/>
                                      </p:to>
                                    </p:set>
                                  </p:childTnLst>
                                </p:cTn>
                              </p:par>
                              <p:par>
                                <p:cTn id="67" presetID="9" presetClass="exit" presetSubtype="0" fill="hold" nodeType="withEffect">
                                  <p:stCondLst>
                                    <p:cond delay="0"/>
                                  </p:stCondLst>
                                  <p:childTnLst>
                                    <p:animEffect transition="out" filter="dissolve">
                                      <p:cBhvr>
                                        <p:cTn id="68" dur="500"/>
                                        <p:tgtEl>
                                          <p:spTgt spid="2"/>
                                        </p:tgtEl>
                                      </p:cBhvr>
                                    </p:animEffect>
                                    <p:set>
                                      <p:cBhvr>
                                        <p:cTn id="6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nimBg="1"/>
      <p:bldP spid="26630" grpId="0" animBg="1"/>
      <p:bldP spid="26631" grpId="0" animBg="1"/>
      <p:bldP spid="266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66800" y="76200"/>
            <a:ext cx="8229600" cy="1143000"/>
          </a:xfrm>
        </p:spPr>
        <p:txBody>
          <a:bodyPr/>
          <a:lstStyle/>
          <a:p>
            <a:pPr eaLnBrk="1" hangingPunct="1"/>
            <a:r>
              <a:rPr lang="en-US">
                <a:latin typeface="Arial" charset="0"/>
              </a:rPr>
              <a:t>Data Serving in the Y! Cloud</a:t>
            </a:r>
          </a:p>
        </p:txBody>
      </p:sp>
      <p:sp>
        <p:nvSpPr>
          <p:cNvPr id="19" name="Rectangle 18"/>
          <p:cNvSpPr>
            <a:spLocks noChangeArrowheads="1"/>
          </p:cNvSpPr>
          <p:nvPr/>
        </p:nvSpPr>
        <p:spPr bwMode="auto">
          <a:xfrm>
            <a:off x="330200" y="3900488"/>
            <a:ext cx="8509000" cy="381000"/>
          </a:xfrm>
          <a:prstGeom prst="rect">
            <a:avLst/>
          </a:prstGeom>
          <a:gradFill rotWithShape="1">
            <a:gsLst>
              <a:gs pos="0">
                <a:srgbClr val="CFFFFF"/>
              </a:gs>
              <a:gs pos="35001">
                <a:srgbClr val="DDFEFF"/>
              </a:gs>
              <a:gs pos="100000">
                <a:srgbClr val="F0FFFF"/>
              </a:gs>
            </a:gsLst>
            <a:lin ang="16200000" scaled="1"/>
          </a:gradFill>
          <a:ln w="9525">
            <a:solidFill>
              <a:srgbClr val="B6DCDF"/>
            </a:solidFill>
            <a:miter lim="800000"/>
            <a:headEnd/>
            <a:tailEnd/>
          </a:ln>
          <a:effectLst>
            <a:outerShdw blurRad="63500" dist="20000" dir="5400000" rotWithShape="0">
              <a:srgbClr val="000000">
                <a:alpha val="37999"/>
              </a:srgbClr>
            </a:outerShdw>
          </a:effectLst>
        </p:spPr>
        <p:txBody>
          <a:bodyPr anchor="ctr"/>
          <a:lstStyle/>
          <a:p>
            <a:pPr algn="ctr"/>
            <a:r>
              <a:rPr lang="en-US" sz="1800" b="1">
                <a:solidFill>
                  <a:srgbClr val="7030A0"/>
                </a:solidFill>
                <a:latin typeface="Calibri" charset="0"/>
              </a:rPr>
              <a:t>Simple Web Service API</a:t>
            </a:r>
            <a:r>
              <a:rPr lang="ja-JP" altLang="en-US" sz="1800" b="1">
                <a:solidFill>
                  <a:srgbClr val="7030A0"/>
                </a:solidFill>
                <a:latin typeface="Calibri" charset="0"/>
              </a:rPr>
              <a:t>’</a:t>
            </a:r>
            <a:r>
              <a:rPr lang="en-US" sz="1800" b="1">
                <a:solidFill>
                  <a:srgbClr val="7030A0"/>
                </a:solidFill>
                <a:latin typeface="Calibri" charset="0"/>
              </a:rPr>
              <a:t>s</a:t>
            </a:r>
            <a:r>
              <a:rPr lang="en-US" sz="1400">
                <a:solidFill>
                  <a:srgbClr val="7030A0"/>
                </a:solidFill>
                <a:latin typeface="Calibri" charset="0"/>
              </a:rPr>
              <a:t> </a:t>
            </a:r>
          </a:p>
        </p:txBody>
      </p:sp>
      <p:sp>
        <p:nvSpPr>
          <p:cNvPr id="33" name="Rectangle 32"/>
          <p:cNvSpPr/>
          <p:nvPr/>
        </p:nvSpPr>
        <p:spPr>
          <a:xfrm>
            <a:off x="1905000" y="4787900"/>
            <a:ext cx="1000125" cy="1143000"/>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r>
              <a:rPr lang="en-US" b="1" dirty="0">
                <a:solidFill>
                  <a:srgbClr val="002060"/>
                </a:solidFill>
                <a:latin typeface="Calibri" pitchFamily="34" charset="0"/>
              </a:rPr>
              <a:t>Database</a:t>
            </a:r>
          </a:p>
        </p:txBody>
      </p:sp>
      <p:sp>
        <p:nvSpPr>
          <p:cNvPr id="7173" name="Rectangle 42"/>
          <p:cNvSpPr>
            <a:spLocks noChangeArrowheads="1"/>
          </p:cNvSpPr>
          <p:nvPr/>
        </p:nvSpPr>
        <p:spPr bwMode="auto">
          <a:xfrm>
            <a:off x="1981200" y="5056188"/>
            <a:ext cx="873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C00000"/>
                </a:solidFill>
                <a:latin typeface="Calibri" charset="0"/>
              </a:rPr>
              <a:t>PNUTS /</a:t>
            </a:r>
          </a:p>
          <a:p>
            <a:pPr algn="ctr"/>
            <a:r>
              <a:rPr lang="en-US">
                <a:solidFill>
                  <a:srgbClr val="C00000"/>
                </a:solidFill>
                <a:latin typeface="Calibri" charset="0"/>
              </a:rPr>
              <a:t>SHERPA</a:t>
            </a:r>
          </a:p>
        </p:txBody>
      </p:sp>
      <p:sp>
        <p:nvSpPr>
          <p:cNvPr id="7174" name="Freeform 7"/>
          <p:cNvSpPr>
            <a:spLocks/>
          </p:cNvSpPr>
          <p:nvPr/>
        </p:nvSpPr>
        <p:spPr bwMode="auto">
          <a:xfrm>
            <a:off x="2743200" y="5975350"/>
            <a:ext cx="3859213" cy="307975"/>
          </a:xfrm>
          <a:custGeom>
            <a:avLst/>
            <a:gdLst>
              <a:gd name="T0" fmla="*/ 0 w 2612"/>
              <a:gd name="T1" fmla="*/ 2147483647 h 194"/>
              <a:gd name="T2" fmla="*/ 0 w 2612"/>
              <a:gd name="T3" fmla="*/ 2147483647 h 194"/>
              <a:gd name="T4" fmla="*/ 2147483647 w 2612"/>
              <a:gd name="T5" fmla="*/ 2147483647 h 194"/>
              <a:gd name="T6" fmla="*/ 2147483647 w 2612"/>
              <a:gd name="T7" fmla="*/ 0 h 194"/>
              <a:gd name="T8" fmla="*/ 0 60000 65536"/>
              <a:gd name="T9" fmla="*/ 0 60000 65536"/>
              <a:gd name="T10" fmla="*/ 0 60000 65536"/>
              <a:gd name="T11" fmla="*/ 0 60000 65536"/>
              <a:gd name="T12" fmla="*/ 0 w 2612"/>
              <a:gd name="T13" fmla="*/ 0 h 194"/>
              <a:gd name="T14" fmla="*/ 2612 w 2612"/>
              <a:gd name="T15" fmla="*/ 194 h 194"/>
            </a:gdLst>
            <a:ahLst/>
            <a:cxnLst>
              <a:cxn ang="T8">
                <a:pos x="T0" y="T1"/>
              </a:cxn>
              <a:cxn ang="T9">
                <a:pos x="T2" y="T3"/>
              </a:cxn>
              <a:cxn ang="T10">
                <a:pos x="T4" y="T5"/>
              </a:cxn>
              <a:cxn ang="T11">
                <a:pos x="T6" y="T7"/>
              </a:cxn>
            </a:cxnLst>
            <a:rect l="T12" t="T13" r="T14" b="T15"/>
            <a:pathLst>
              <a:path w="2612" h="194">
                <a:moveTo>
                  <a:pt x="0" y="7"/>
                </a:moveTo>
                <a:lnTo>
                  <a:pt x="0" y="194"/>
                </a:lnTo>
                <a:lnTo>
                  <a:pt x="2612" y="194"/>
                </a:lnTo>
                <a:lnTo>
                  <a:pt x="2612"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Rectangle 32"/>
          <p:cNvSpPr/>
          <p:nvPr/>
        </p:nvSpPr>
        <p:spPr>
          <a:xfrm>
            <a:off x="6108700" y="4802188"/>
            <a:ext cx="914400" cy="1143000"/>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r>
              <a:rPr lang="en-US" b="1" dirty="0">
                <a:solidFill>
                  <a:srgbClr val="002060"/>
                </a:solidFill>
                <a:latin typeface="Calibri" pitchFamily="34" charset="0"/>
              </a:rPr>
              <a:t>Search</a:t>
            </a:r>
          </a:p>
        </p:txBody>
      </p:sp>
      <p:sp>
        <p:nvSpPr>
          <p:cNvPr id="7176" name="Rectangle 42"/>
          <p:cNvSpPr>
            <a:spLocks noChangeArrowheads="1"/>
          </p:cNvSpPr>
          <p:nvPr/>
        </p:nvSpPr>
        <p:spPr bwMode="auto">
          <a:xfrm>
            <a:off x="6172200" y="5070475"/>
            <a:ext cx="758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C00000"/>
                </a:solidFill>
                <a:latin typeface="Calibri" charset="0"/>
              </a:rPr>
              <a:t>Vespa</a:t>
            </a:r>
          </a:p>
        </p:txBody>
      </p:sp>
      <p:sp>
        <p:nvSpPr>
          <p:cNvPr id="3" name="Rectangle 32"/>
          <p:cNvSpPr/>
          <p:nvPr/>
        </p:nvSpPr>
        <p:spPr>
          <a:xfrm>
            <a:off x="3482975" y="6037263"/>
            <a:ext cx="1927225" cy="592137"/>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r>
              <a:rPr lang="en-US" b="1" dirty="0">
                <a:solidFill>
                  <a:srgbClr val="002060"/>
                </a:solidFill>
                <a:latin typeface="Calibri" pitchFamily="34" charset="0"/>
              </a:rPr>
              <a:t>Messaging</a:t>
            </a:r>
          </a:p>
        </p:txBody>
      </p:sp>
      <p:sp>
        <p:nvSpPr>
          <p:cNvPr id="7178" name="Rectangle 42"/>
          <p:cNvSpPr>
            <a:spLocks noChangeArrowheads="1"/>
          </p:cNvSpPr>
          <p:nvPr/>
        </p:nvSpPr>
        <p:spPr bwMode="auto">
          <a:xfrm>
            <a:off x="4040188" y="6064250"/>
            <a:ext cx="7604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C00000"/>
                </a:solidFill>
                <a:latin typeface="Calibri" charset="0"/>
              </a:rPr>
              <a:t>Tribble</a:t>
            </a:r>
          </a:p>
        </p:txBody>
      </p:sp>
      <p:sp>
        <p:nvSpPr>
          <p:cNvPr id="12" name="Rectangle 11"/>
          <p:cNvSpPr/>
          <p:nvPr/>
        </p:nvSpPr>
        <p:spPr>
          <a:xfrm>
            <a:off x="4054475" y="4770438"/>
            <a:ext cx="928688" cy="1020762"/>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r>
              <a:rPr lang="en-US" b="1" dirty="0">
                <a:solidFill>
                  <a:srgbClr val="002060"/>
                </a:solidFill>
                <a:latin typeface="Calibri" pitchFamily="34" charset="0"/>
              </a:rPr>
              <a:t>Storage</a:t>
            </a:r>
          </a:p>
        </p:txBody>
      </p:sp>
      <p:sp>
        <p:nvSpPr>
          <p:cNvPr id="7180" name="Rectangle 41"/>
          <p:cNvSpPr>
            <a:spLocks noChangeArrowheads="1"/>
          </p:cNvSpPr>
          <p:nvPr/>
        </p:nvSpPr>
        <p:spPr bwMode="auto">
          <a:xfrm>
            <a:off x="4003675" y="4965700"/>
            <a:ext cx="998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C00000"/>
                </a:solidFill>
                <a:latin typeface="Calibri" charset="0"/>
              </a:rPr>
              <a:t>MObStor</a:t>
            </a:r>
          </a:p>
        </p:txBody>
      </p:sp>
      <p:sp>
        <p:nvSpPr>
          <p:cNvPr id="7181" name="Line 14"/>
          <p:cNvSpPr>
            <a:spLocks noChangeShapeType="1"/>
          </p:cNvSpPr>
          <p:nvPr/>
        </p:nvSpPr>
        <p:spPr bwMode="auto">
          <a:xfrm>
            <a:off x="2955925" y="5299075"/>
            <a:ext cx="1020763"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182" name="Text Box 15"/>
          <p:cNvSpPr txBox="1">
            <a:spLocks noChangeArrowheads="1"/>
          </p:cNvSpPr>
          <p:nvPr/>
        </p:nvSpPr>
        <p:spPr bwMode="auto">
          <a:xfrm>
            <a:off x="2693988" y="4953000"/>
            <a:ext cx="154781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sz="1200"/>
              <a:t>Foreign key</a:t>
            </a:r>
          </a:p>
          <a:p>
            <a:pPr algn="ctr" eaLnBrk="1" hangingPunct="1"/>
            <a:endParaRPr lang="en-US" sz="1200"/>
          </a:p>
          <a:p>
            <a:pPr algn="ctr" eaLnBrk="1" hangingPunct="1"/>
            <a:r>
              <a:rPr lang="en-US" sz="1200"/>
              <a:t>photo </a:t>
            </a:r>
            <a:r>
              <a:rPr lang="en-US" sz="1200">
                <a:cs typeface="Arial" charset="0"/>
              </a:rPr>
              <a:t>→ </a:t>
            </a:r>
            <a:r>
              <a:rPr lang="en-US" sz="1200"/>
              <a:t>listing</a:t>
            </a:r>
          </a:p>
        </p:txBody>
      </p:sp>
      <p:sp>
        <p:nvSpPr>
          <p:cNvPr id="4" name="Rectangle 18"/>
          <p:cNvSpPr>
            <a:spLocks noChangeArrowheads="1"/>
          </p:cNvSpPr>
          <p:nvPr/>
        </p:nvSpPr>
        <p:spPr bwMode="auto">
          <a:xfrm>
            <a:off x="228600" y="1371600"/>
            <a:ext cx="8686800" cy="381000"/>
          </a:xfrm>
          <a:prstGeom prst="rect">
            <a:avLst/>
          </a:prstGeom>
          <a:gradFill rotWithShape="1">
            <a:gsLst>
              <a:gs pos="0">
                <a:srgbClr val="A50021"/>
              </a:gs>
              <a:gs pos="100000">
                <a:srgbClr val="FF0D3B"/>
              </a:gs>
            </a:gsLst>
            <a:lin ang="54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p>
            <a:pPr algn="ctr">
              <a:defRPr/>
            </a:pPr>
            <a:r>
              <a:rPr lang="en-US" sz="1800" b="1">
                <a:solidFill>
                  <a:schemeClr val="bg1"/>
                </a:solidFill>
                <a:latin typeface="Calibri" pitchFamily="34" charset="0"/>
                <a:ea typeface="+mn-ea"/>
              </a:rPr>
              <a:t>FredsList.com application</a:t>
            </a:r>
            <a:r>
              <a:rPr lang="en-US" sz="1400">
                <a:solidFill>
                  <a:srgbClr val="7030A0"/>
                </a:solidFill>
                <a:latin typeface="Calibri" pitchFamily="34" charset="0"/>
                <a:ea typeface="+mn-ea"/>
              </a:rPr>
              <a:t> </a:t>
            </a:r>
          </a:p>
        </p:txBody>
      </p:sp>
      <p:sp>
        <p:nvSpPr>
          <p:cNvPr id="551953" name="Text Box 17"/>
          <p:cNvSpPr txBox="1">
            <a:spLocks noChangeArrowheads="1"/>
          </p:cNvSpPr>
          <p:nvPr/>
        </p:nvSpPr>
        <p:spPr bwMode="auto">
          <a:xfrm>
            <a:off x="7162800" y="3190875"/>
            <a:ext cx="1589088" cy="466725"/>
          </a:xfrm>
          <a:prstGeom prst="rect">
            <a:avLst/>
          </a:prstGeom>
          <a:solidFill>
            <a:schemeClr val="bg1"/>
          </a:solidFill>
          <a:ln w="9525">
            <a:solidFill>
              <a:srgbClr val="000000"/>
            </a:solidFill>
            <a:miter lim="800000"/>
            <a:headEnd/>
            <a:tailEnd/>
          </a:ln>
          <a:effectLst>
            <a:outerShdw dist="107763" dir="2700000" algn="ctr" rotWithShape="0">
              <a:srgbClr val="777777">
                <a:alpha val="50000"/>
              </a:srgbClr>
            </a:outerShdw>
          </a:effectLst>
        </p:spPr>
        <p:txBody>
          <a:bodyPr wrap="none">
            <a:spAutoFit/>
          </a:bodyPr>
          <a:lstStyle/>
          <a:p>
            <a:pPr>
              <a:defRPr/>
            </a:pPr>
            <a:r>
              <a:rPr lang="en-US" sz="1200">
                <a:solidFill>
                  <a:srgbClr val="000000"/>
                </a:solidFill>
                <a:latin typeface="Arial" pitchFamily="34" charset="0"/>
                <a:ea typeface="+mn-ea"/>
              </a:rPr>
              <a:t>ALTER Listings</a:t>
            </a:r>
          </a:p>
          <a:p>
            <a:pPr>
              <a:defRPr/>
            </a:pPr>
            <a:r>
              <a:rPr lang="en-US" sz="1200">
                <a:solidFill>
                  <a:srgbClr val="000000"/>
                </a:solidFill>
                <a:latin typeface="Arial" pitchFamily="34" charset="0"/>
                <a:ea typeface="+mn-ea"/>
              </a:rPr>
              <a:t>MAKE CACHEABLE</a:t>
            </a:r>
          </a:p>
        </p:txBody>
      </p:sp>
      <p:sp>
        <p:nvSpPr>
          <p:cNvPr id="13" name="Rectangle 12"/>
          <p:cNvSpPr/>
          <p:nvPr/>
        </p:nvSpPr>
        <p:spPr>
          <a:xfrm>
            <a:off x="403225" y="4778375"/>
            <a:ext cx="1044575" cy="1143000"/>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r>
              <a:rPr lang="en-US" b="1" dirty="0">
                <a:solidFill>
                  <a:srgbClr val="002060"/>
                </a:solidFill>
                <a:latin typeface="Calibri" pitchFamily="34" charset="0"/>
              </a:rPr>
              <a:t>Compute</a:t>
            </a:r>
          </a:p>
        </p:txBody>
      </p:sp>
      <p:sp>
        <p:nvSpPr>
          <p:cNvPr id="7186" name="Rectangle 43"/>
          <p:cNvSpPr>
            <a:spLocks noChangeArrowheads="1"/>
          </p:cNvSpPr>
          <p:nvPr/>
        </p:nvSpPr>
        <p:spPr bwMode="auto">
          <a:xfrm>
            <a:off x="588963" y="5006975"/>
            <a:ext cx="568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C00000"/>
                </a:solidFill>
                <a:latin typeface="Calibri" charset="0"/>
              </a:rPr>
              <a:t>Grid</a:t>
            </a:r>
          </a:p>
        </p:txBody>
      </p:sp>
      <p:sp>
        <p:nvSpPr>
          <p:cNvPr id="7187" name="Freeform 20"/>
          <p:cNvSpPr>
            <a:spLocks/>
          </p:cNvSpPr>
          <p:nvPr/>
        </p:nvSpPr>
        <p:spPr bwMode="auto">
          <a:xfrm flipH="1">
            <a:off x="831850" y="5970588"/>
            <a:ext cx="1435100" cy="307975"/>
          </a:xfrm>
          <a:custGeom>
            <a:avLst/>
            <a:gdLst>
              <a:gd name="T0" fmla="*/ 0 w 2612"/>
              <a:gd name="T1" fmla="*/ 2147483647 h 194"/>
              <a:gd name="T2" fmla="*/ 0 w 2612"/>
              <a:gd name="T3" fmla="*/ 2147483647 h 194"/>
              <a:gd name="T4" fmla="*/ 2147483647 w 2612"/>
              <a:gd name="T5" fmla="*/ 2147483647 h 194"/>
              <a:gd name="T6" fmla="*/ 2147483647 w 2612"/>
              <a:gd name="T7" fmla="*/ 0 h 194"/>
              <a:gd name="T8" fmla="*/ 0 60000 65536"/>
              <a:gd name="T9" fmla="*/ 0 60000 65536"/>
              <a:gd name="T10" fmla="*/ 0 60000 65536"/>
              <a:gd name="T11" fmla="*/ 0 60000 65536"/>
              <a:gd name="T12" fmla="*/ 0 w 2612"/>
              <a:gd name="T13" fmla="*/ 0 h 194"/>
              <a:gd name="T14" fmla="*/ 2612 w 2612"/>
              <a:gd name="T15" fmla="*/ 194 h 194"/>
            </a:gdLst>
            <a:ahLst/>
            <a:cxnLst>
              <a:cxn ang="T8">
                <a:pos x="T0" y="T1"/>
              </a:cxn>
              <a:cxn ang="T9">
                <a:pos x="T2" y="T3"/>
              </a:cxn>
              <a:cxn ang="T10">
                <a:pos x="T4" y="T5"/>
              </a:cxn>
              <a:cxn ang="T11">
                <a:pos x="T6" y="T7"/>
              </a:cxn>
            </a:cxnLst>
            <a:rect l="T12" t="T13" r="T14" b="T15"/>
            <a:pathLst>
              <a:path w="2612" h="194">
                <a:moveTo>
                  <a:pt x="0" y="7"/>
                </a:moveTo>
                <a:lnTo>
                  <a:pt x="0" y="194"/>
                </a:lnTo>
                <a:lnTo>
                  <a:pt x="2612" y="194"/>
                </a:lnTo>
                <a:lnTo>
                  <a:pt x="2612"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8" name="Text Box 21"/>
          <p:cNvSpPr txBox="1">
            <a:spLocks noChangeArrowheads="1"/>
          </p:cNvSpPr>
          <p:nvPr/>
        </p:nvSpPr>
        <p:spPr bwMode="auto">
          <a:xfrm>
            <a:off x="771525" y="6291263"/>
            <a:ext cx="15478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n-US"/>
              <a:t>Batch export</a:t>
            </a:r>
            <a:endParaRPr lang="en-US" sz="1100"/>
          </a:p>
        </p:txBody>
      </p:sp>
      <p:sp>
        <p:nvSpPr>
          <p:cNvPr id="7189" name="Freeform 22"/>
          <p:cNvSpPr>
            <a:spLocks/>
          </p:cNvSpPr>
          <p:nvPr/>
        </p:nvSpPr>
        <p:spPr bwMode="auto">
          <a:xfrm>
            <a:off x="6251575" y="5986463"/>
            <a:ext cx="1989138" cy="298450"/>
          </a:xfrm>
          <a:custGeom>
            <a:avLst/>
            <a:gdLst>
              <a:gd name="T0" fmla="*/ 0 w 1253"/>
              <a:gd name="T1" fmla="*/ 2147483647 h 188"/>
              <a:gd name="T2" fmla="*/ 2147483647 w 1253"/>
              <a:gd name="T3" fmla="*/ 2147483647 h 188"/>
              <a:gd name="T4" fmla="*/ 2147483647 w 1253"/>
              <a:gd name="T5" fmla="*/ 0 h 188"/>
              <a:gd name="T6" fmla="*/ 0 60000 65536"/>
              <a:gd name="T7" fmla="*/ 0 60000 65536"/>
              <a:gd name="T8" fmla="*/ 0 60000 65536"/>
              <a:gd name="T9" fmla="*/ 0 w 1253"/>
              <a:gd name="T10" fmla="*/ 0 h 188"/>
              <a:gd name="T11" fmla="*/ 1253 w 1253"/>
              <a:gd name="T12" fmla="*/ 188 h 188"/>
            </a:gdLst>
            <a:ahLst/>
            <a:cxnLst>
              <a:cxn ang="T6">
                <a:pos x="T0" y="T1"/>
              </a:cxn>
              <a:cxn ang="T7">
                <a:pos x="T2" y="T3"/>
              </a:cxn>
              <a:cxn ang="T8">
                <a:pos x="T4" y="T5"/>
              </a:cxn>
            </a:cxnLst>
            <a:rect l="T9" t="T10" r="T11" b="T12"/>
            <a:pathLst>
              <a:path w="1253" h="188">
                <a:moveTo>
                  <a:pt x="0" y="188"/>
                </a:moveTo>
                <a:lnTo>
                  <a:pt x="1253" y="188"/>
                </a:lnTo>
                <a:lnTo>
                  <a:pt x="1253"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Rectangle 32"/>
          <p:cNvSpPr/>
          <p:nvPr/>
        </p:nvSpPr>
        <p:spPr>
          <a:xfrm>
            <a:off x="7634288" y="4795838"/>
            <a:ext cx="1200150" cy="1143000"/>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r>
              <a:rPr lang="en-US" b="1" dirty="0">
                <a:solidFill>
                  <a:srgbClr val="002060"/>
                </a:solidFill>
                <a:latin typeface="Calibri" pitchFamily="34" charset="0"/>
              </a:rPr>
              <a:t>Caching</a:t>
            </a:r>
          </a:p>
        </p:txBody>
      </p:sp>
      <p:sp>
        <p:nvSpPr>
          <p:cNvPr id="7191" name="Rectangle 42"/>
          <p:cNvSpPr>
            <a:spLocks noChangeArrowheads="1"/>
          </p:cNvSpPr>
          <p:nvPr/>
        </p:nvSpPr>
        <p:spPr bwMode="auto">
          <a:xfrm>
            <a:off x="7577138" y="5064125"/>
            <a:ext cx="12906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C00000"/>
                </a:solidFill>
                <a:latin typeface="Calibri" charset="0"/>
              </a:rPr>
              <a:t>memcached</a:t>
            </a:r>
          </a:p>
        </p:txBody>
      </p:sp>
      <p:sp>
        <p:nvSpPr>
          <p:cNvPr id="7192" name="Line 7"/>
          <p:cNvSpPr>
            <a:spLocks noChangeShapeType="1"/>
          </p:cNvSpPr>
          <p:nvPr/>
        </p:nvSpPr>
        <p:spPr bwMode="auto">
          <a:xfrm>
            <a:off x="304800" y="2154238"/>
            <a:ext cx="0" cy="9890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3" name="Text Box 8"/>
          <p:cNvSpPr txBox="1">
            <a:spLocks noChangeArrowheads="1"/>
          </p:cNvSpPr>
          <p:nvPr/>
        </p:nvSpPr>
        <p:spPr bwMode="auto">
          <a:xfrm>
            <a:off x="381000" y="2162175"/>
            <a:ext cx="2057400" cy="1323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b="1">
                <a:solidFill>
                  <a:srgbClr val="FF0000"/>
                </a:solidFill>
                <a:latin typeface="Courier New" charset="0"/>
              </a:rPr>
              <a:t>1234323</a:t>
            </a:r>
            <a:r>
              <a:rPr lang="en-US">
                <a:solidFill>
                  <a:srgbClr val="000000"/>
                </a:solidFill>
                <a:latin typeface="Courier New" charset="0"/>
              </a:rPr>
              <a:t>, transportation, For sale: one bicycle, barely used</a:t>
            </a:r>
          </a:p>
        </p:txBody>
      </p:sp>
      <p:sp>
        <p:nvSpPr>
          <p:cNvPr id="7194" name="Line 10"/>
          <p:cNvSpPr>
            <a:spLocks noChangeShapeType="1"/>
          </p:cNvSpPr>
          <p:nvPr/>
        </p:nvSpPr>
        <p:spPr bwMode="auto">
          <a:xfrm>
            <a:off x="2667000" y="2147888"/>
            <a:ext cx="0" cy="9890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5" name="Text Box 11"/>
          <p:cNvSpPr txBox="1">
            <a:spLocks noChangeArrowheads="1"/>
          </p:cNvSpPr>
          <p:nvPr/>
        </p:nvSpPr>
        <p:spPr bwMode="auto">
          <a:xfrm>
            <a:off x="2743200" y="2155825"/>
            <a:ext cx="1676400" cy="1323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b="1">
                <a:solidFill>
                  <a:srgbClr val="FF0000"/>
                </a:solidFill>
                <a:latin typeface="Courier New" charset="0"/>
              </a:rPr>
              <a:t>5523442</a:t>
            </a:r>
            <a:r>
              <a:rPr lang="en-US">
                <a:solidFill>
                  <a:srgbClr val="000000"/>
                </a:solidFill>
                <a:latin typeface="Courier New" charset="0"/>
              </a:rPr>
              <a:t>, childcare, </a:t>
            </a:r>
          </a:p>
          <a:p>
            <a:pPr eaLnBrk="1" hangingPunct="1"/>
            <a:r>
              <a:rPr lang="en-US">
                <a:solidFill>
                  <a:srgbClr val="000000"/>
                </a:solidFill>
                <a:latin typeface="Courier New" charset="0"/>
              </a:rPr>
              <a:t>Nanny available in San Jose</a:t>
            </a:r>
          </a:p>
        </p:txBody>
      </p:sp>
      <p:sp>
        <p:nvSpPr>
          <p:cNvPr id="32" name="Text Box 17"/>
          <p:cNvSpPr txBox="1">
            <a:spLocks noChangeArrowheads="1"/>
          </p:cNvSpPr>
          <p:nvPr/>
        </p:nvSpPr>
        <p:spPr bwMode="auto">
          <a:xfrm>
            <a:off x="6302375" y="1981200"/>
            <a:ext cx="2460625" cy="831850"/>
          </a:xfrm>
          <a:prstGeom prst="rect">
            <a:avLst/>
          </a:prstGeom>
          <a:solidFill>
            <a:schemeClr val="bg1"/>
          </a:solidFill>
          <a:ln w="9525">
            <a:solidFill>
              <a:srgbClr val="000000"/>
            </a:solidFill>
            <a:miter lim="800000"/>
            <a:headEnd/>
            <a:tailEnd/>
          </a:ln>
          <a:effectLst>
            <a:outerShdw dist="107763" dir="2700000" algn="ctr" rotWithShape="0">
              <a:srgbClr val="777777">
                <a:alpha val="50000"/>
              </a:srgbClr>
            </a:outerShdw>
          </a:effectLst>
        </p:spPr>
        <p:txBody>
          <a:bodyPr wrap="none">
            <a:spAutoFit/>
          </a:bodyPr>
          <a:lstStyle/>
          <a:p>
            <a:pPr>
              <a:defRPr/>
            </a:pPr>
            <a:r>
              <a:rPr lang="en-US" sz="1200" dirty="0">
                <a:solidFill>
                  <a:srgbClr val="000000"/>
                </a:solidFill>
                <a:latin typeface="Arial" pitchFamily="34" charset="0"/>
                <a:ea typeface="+mn-ea"/>
              </a:rPr>
              <a:t>DECLARE DATASET Listings AS</a:t>
            </a:r>
          </a:p>
          <a:p>
            <a:pPr>
              <a:defRPr/>
            </a:pPr>
            <a:r>
              <a:rPr lang="en-US" sz="1200" dirty="0">
                <a:solidFill>
                  <a:srgbClr val="000000"/>
                </a:solidFill>
                <a:latin typeface="Arial" pitchFamily="34" charset="0"/>
                <a:ea typeface="+mn-ea"/>
              </a:rPr>
              <a:t>( </a:t>
            </a:r>
            <a:r>
              <a:rPr lang="en-US" sz="1200" b="1" dirty="0">
                <a:solidFill>
                  <a:srgbClr val="FF0000"/>
                </a:solidFill>
                <a:latin typeface="Arial" pitchFamily="34" charset="0"/>
                <a:ea typeface="+mn-ea"/>
              </a:rPr>
              <a:t>ID</a:t>
            </a:r>
            <a:r>
              <a:rPr lang="en-US" sz="1200" dirty="0">
                <a:solidFill>
                  <a:srgbClr val="000000"/>
                </a:solidFill>
                <a:latin typeface="Arial" pitchFamily="34" charset="0"/>
                <a:ea typeface="+mn-ea"/>
              </a:rPr>
              <a:t> String PRIMARY KEY,</a:t>
            </a:r>
          </a:p>
          <a:p>
            <a:pPr>
              <a:defRPr/>
            </a:pPr>
            <a:r>
              <a:rPr lang="en-US" sz="1200" dirty="0">
                <a:solidFill>
                  <a:srgbClr val="000000"/>
                </a:solidFill>
                <a:latin typeface="Arial" pitchFamily="34" charset="0"/>
                <a:ea typeface="+mn-ea"/>
              </a:rPr>
              <a:t>Category String,</a:t>
            </a:r>
          </a:p>
          <a:p>
            <a:pPr>
              <a:defRPr/>
            </a:pPr>
            <a:r>
              <a:rPr lang="en-US" sz="1200" dirty="0">
                <a:solidFill>
                  <a:srgbClr val="000000"/>
                </a:solidFill>
                <a:latin typeface="Arial" pitchFamily="34" charset="0"/>
                <a:ea typeface="+mn-ea"/>
              </a:rPr>
              <a:t>Description Text )</a:t>
            </a:r>
          </a:p>
        </p:txBody>
      </p:sp>
      <p:sp>
        <p:nvSpPr>
          <p:cNvPr id="7197" name="Text Box 20"/>
          <p:cNvSpPr txBox="1">
            <a:spLocks noChangeArrowheads="1"/>
          </p:cNvSpPr>
          <p:nvPr/>
        </p:nvSpPr>
        <p:spPr bwMode="auto">
          <a:xfrm>
            <a:off x="4724400" y="2133600"/>
            <a:ext cx="1066800" cy="1323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b="1">
                <a:solidFill>
                  <a:srgbClr val="FF0000"/>
                </a:solidFill>
                <a:latin typeface="Courier New" charset="0"/>
              </a:rPr>
              <a:t>32138</a:t>
            </a:r>
            <a:r>
              <a:rPr lang="en-US">
                <a:solidFill>
                  <a:srgbClr val="000000"/>
                </a:solidFill>
                <a:latin typeface="Courier New" charset="0"/>
              </a:rPr>
              <a:t>, </a:t>
            </a:r>
          </a:p>
          <a:p>
            <a:pPr eaLnBrk="1" hangingPunct="1"/>
            <a:r>
              <a:rPr lang="en-US">
                <a:solidFill>
                  <a:srgbClr val="000000"/>
                </a:solidFill>
                <a:latin typeface="Courier New" charset="0"/>
              </a:rPr>
              <a:t>camera, </a:t>
            </a:r>
          </a:p>
          <a:p>
            <a:pPr eaLnBrk="1" hangingPunct="1"/>
            <a:r>
              <a:rPr lang="en-US">
                <a:solidFill>
                  <a:srgbClr val="000000"/>
                </a:solidFill>
                <a:latin typeface="Courier New" charset="0"/>
              </a:rPr>
              <a:t>Nikon D40,</a:t>
            </a:r>
          </a:p>
          <a:p>
            <a:pPr eaLnBrk="1" hangingPunct="1"/>
            <a:r>
              <a:rPr lang="en-US">
                <a:solidFill>
                  <a:srgbClr val="000000"/>
                </a:solidFill>
                <a:latin typeface="Courier New" charset="0"/>
              </a:rPr>
              <a:t>USD 300</a:t>
            </a:r>
          </a:p>
        </p:txBody>
      </p:sp>
      <p:sp>
        <p:nvSpPr>
          <p:cNvPr id="7198" name="Line 21"/>
          <p:cNvSpPr>
            <a:spLocks noChangeShapeType="1"/>
          </p:cNvSpPr>
          <p:nvPr/>
        </p:nvSpPr>
        <p:spPr bwMode="auto">
          <a:xfrm>
            <a:off x="4648200" y="2133600"/>
            <a:ext cx="0" cy="9890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40" name="Straight Connector 39"/>
          <p:cNvCxnSpPr>
            <a:cxnSpLocks noChangeShapeType="1"/>
          </p:cNvCxnSpPr>
          <p:nvPr/>
        </p:nvCxnSpPr>
        <p:spPr bwMode="auto">
          <a:xfrm rot="5400000">
            <a:off x="5068094" y="2780506"/>
            <a:ext cx="1905000" cy="1588"/>
          </a:xfrm>
          <a:prstGeom prst="line">
            <a:avLst/>
          </a:prstGeom>
          <a:noFill/>
          <a:ln w="25400">
            <a:solidFill>
              <a:srgbClr val="2D2D8A"/>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5" name="Straight Arrow Connector 34"/>
          <p:cNvCxnSpPr>
            <a:cxnSpLocks noChangeShapeType="1"/>
          </p:cNvCxnSpPr>
          <p:nvPr/>
        </p:nvCxnSpPr>
        <p:spPr bwMode="auto">
          <a:xfrm rot="16200000" flipH="1">
            <a:off x="1295400" y="3657600"/>
            <a:ext cx="1143000" cy="8382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7" name="Straight Arrow Connector 36"/>
          <p:cNvCxnSpPr>
            <a:cxnSpLocks noChangeShapeType="1"/>
            <a:stCxn id="7195" idx="2"/>
          </p:cNvCxnSpPr>
          <p:nvPr/>
        </p:nvCxnSpPr>
        <p:spPr bwMode="auto">
          <a:xfrm rot="5400000">
            <a:off x="2425700" y="3492500"/>
            <a:ext cx="1168400" cy="11430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9" name="Straight Arrow Connector 38"/>
          <p:cNvCxnSpPr>
            <a:cxnSpLocks noChangeShapeType="1"/>
            <a:stCxn id="7197" idx="2"/>
          </p:cNvCxnSpPr>
          <p:nvPr/>
        </p:nvCxnSpPr>
        <p:spPr bwMode="auto">
          <a:xfrm rot="5400000">
            <a:off x="3405187" y="2795588"/>
            <a:ext cx="1190625" cy="25146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atin typeface="Arial" charset="0"/>
              </a:rPr>
              <a:t>Consistency Model</a:t>
            </a:r>
          </a:p>
        </p:txBody>
      </p:sp>
      <p:sp>
        <p:nvSpPr>
          <p:cNvPr id="52227" name="Content Placeholder 2"/>
          <p:cNvSpPr>
            <a:spLocks noGrp="1"/>
          </p:cNvSpPr>
          <p:nvPr>
            <p:ph idx="1"/>
          </p:nvPr>
        </p:nvSpPr>
        <p:spPr/>
        <p:txBody>
          <a:bodyPr/>
          <a:lstStyle/>
          <a:p>
            <a:r>
              <a:rPr lang="en-US">
                <a:latin typeface="Arial" charset="0"/>
              </a:rPr>
              <a:t>If copies are asynchronously updated, what can we say about stale copies?</a:t>
            </a:r>
          </a:p>
          <a:p>
            <a:pPr lvl="1"/>
            <a:r>
              <a:rPr lang="en-US">
                <a:latin typeface="Arial" charset="0"/>
              </a:rPr>
              <a:t>ACID guarantees require synchronous updts</a:t>
            </a:r>
          </a:p>
          <a:p>
            <a:pPr lvl="1"/>
            <a:r>
              <a:rPr lang="en-US">
                <a:latin typeface="Arial" charset="0"/>
              </a:rPr>
              <a:t>Eventual consistency: Copies can drift apart, but will eventually converge if the system is allowed to quiesce</a:t>
            </a:r>
          </a:p>
          <a:p>
            <a:pPr lvl="2"/>
            <a:r>
              <a:rPr lang="en-US">
                <a:latin typeface="Arial" charset="0"/>
              </a:rPr>
              <a:t>To what value will copies converge? </a:t>
            </a:r>
          </a:p>
          <a:p>
            <a:pPr lvl="2"/>
            <a:r>
              <a:rPr lang="en-US">
                <a:latin typeface="Arial" charset="0"/>
              </a:rPr>
              <a:t>Do systems ever </a:t>
            </a:r>
            <a:r>
              <a:rPr lang="ja-JP" altLang="en-US">
                <a:latin typeface="Arial" charset="0"/>
              </a:rPr>
              <a:t>“</a:t>
            </a:r>
            <a:r>
              <a:rPr lang="en-US">
                <a:latin typeface="Arial" charset="0"/>
              </a:rPr>
              <a:t>quiesce</a:t>
            </a:r>
            <a:r>
              <a:rPr lang="ja-JP" altLang="en-US">
                <a:latin typeface="Arial" charset="0"/>
              </a:rPr>
              <a:t>”</a:t>
            </a:r>
            <a:r>
              <a:rPr lang="en-US">
                <a:latin typeface="Arial" charset="0"/>
              </a:rPr>
              <a:t>?</a:t>
            </a:r>
          </a:p>
          <a:p>
            <a:pPr lvl="1"/>
            <a:r>
              <a:rPr lang="en-US">
                <a:latin typeface="Arial" charset="0"/>
              </a:rPr>
              <a:t>Is there any middle ground?</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762000" y="76200"/>
            <a:ext cx="8229600" cy="1143000"/>
          </a:xfrm>
        </p:spPr>
        <p:txBody>
          <a:bodyPr/>
          <a:lstStyle/>
          <a:p>
            <a:pPr eaLnBrk="1" hangingPunct="1"/>
            <a:r>
              <a:rPr lang="en-US" sz="4000">
                <a:solidFill>
                  <a:srgbClr val="7030A0"/>
                </a:solidFill>
                <a:latin typeface="Arial" charset="0"/>
              </a:rPr>
              <a:t>Example: Social Alice</a:t>
            </a:r>
          </a:p>
        </p:txBody>
      </p:sp>
      <p:graphicFrame>
        <p:nvGraphicFramePr>
          <p:cNvPr id="594978" name="Group 34"/>
          <p:cNvGraphicFramePr>
            <a:graphicFrameLocks noGrp="1"/>
          </p:cNvGraphicFramePr>
          <p:nvPr>
            <p:ph idx="1"/>
          </p:nvPr>
        </p:nvGraphicFramePr>
        <p:xfrm>
          <a:off x="381000" y="3095625"/>
          <a:ext cx="2057400" cy="792408"/>
        </p:xfrm>
        <a:graphic>
          <a:graphicData uri="http://schemas.openxmlformats.org/drawingml/2006/table">
            <a:tbl>
              <a:tblPr/>
              <a:tblGrid>
                <a:gridCol w="1028700"/>
                <a:gridCol w="1028700"/>
              </a:tblGrid>
              <a:tr h="3960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User</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EFE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Status</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EFEF"/>
                    </a:solidFill>
                  </a:tcPr>
                </a:tc>
              </a:tr>
              <a:tr h="3960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Alice</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FEFE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Busy</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FEFEF"/>
                    </a:solidFill>
                  </a:tcPr>
                </a:tc>
              </a:tr>
            </a:tbl>
          </a:graphicData>
        </a:graphic>
      </p:graphicFrame>
      <p:sp>
        <p:nvSpPr>
          <p:cNvPr id="53262" name="Line 30"/>
          <p:cNvSpPr>
            <a:spLocks noChangeShapeType="1"/>
          </p:cNvSpPr>
          <p:nvPr/>
        </p:nvSpPr>
        <p:spPr bwMode="auto">
          <a:xfrm>
            <a:off x="2590800" y="1600200"/>
            <a:ext cx="0" cy="480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3" name="Text Box 31"/>
          <p:cNvSpPr txBox="1">
            <a:spLocks noChangeArrowheads="1"/>
          </p:cNvSpPr>
          <p:nvPr/>
        </p:nvSpPr>
        <p:spPr bwMode="auto">
          <a:xfrm>
            <a:off x="915988" y="1487488"/>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2400" b="1">
                <a:solidFill>
                  <a:srgbClr val="9900CC"/>
                </a:solidFill>
              </a:rPr>
              <a:t>West</a:t>
            </a:r>
          </a:p>
        </p:txBody>
      </p:sp>
      <p:sp>
        <p:nvSpPr>
          <p:cNvPr id="53264" name="Text Box 32"/>
          <p:cNvSpPr txBox="1">
            <a:spLocks noChangeArrowheads="1"/>
          </p:cNvSpPr>
          <p:nvPr/>
        </p:nvSpPr>
        <p:spPr bwMode="auto">
          <a:xfrm>
            <a:off x="3429000" y="1447800"/>
            <a:ext cx="82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2400" b="1">
                <a:solidFill>
                  <a:srgbClr val="9900CC"/>
                </a:solidFill>
              </a:rPr>
              <a:t>East</a:t>
            </a:r>
          </a:p>
        </p:txBody>
      </p:sp>
      <p:graphicFrame>
        <p:nvGraphicFramePr>
          <p:cNvPr id="594979" name="Group 35"/>
          <p:cNvGraphicFramePr>
            <a:graphicFrameLocks noGrp="1"/>
          </p:cNvGraphicFramePr>
          <p:nvPr/>
        </p:nvGraphicFramePr>
        <p:xfrm>
          <a:off x="2743200" y="4038600"/>
          <a:ext cx="2057400" cy="792408"/>
        </p:xfrm>
        <a:graphic>
          <a:graphicData uri="http://schemas.openxmlformats.org/drawingml/2006/table">
            <a:tbl>
              <a:tblPr/>
              <a:tblGrid>
                <a:gridCol w="1028700"/>
                <a:gridCol w="1028700"/>
              </a:tblGrid>
              <a:tr h="3960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User</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EFE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Status</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EFEF"/>
                    </a:solidFill>
                  </a:tcPr>
                </a:tc>
              </a:tr>
              <a:tr h="3960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Alice</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FEFE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Free</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FEFEF"/>
                    </a:solidFill>
                  </a:tcPr>
                </a:tc>
              </a:tr>
            </a:tbl>
          </a:graphicData>
        </a:graphic>
      </p:graphicFrame>
      <p:graphicFrame>
        <p:nvGraphicFramePr>
          <p:cNvPr id="595034" name="Group 90"/>
          <p:cNvGraphicFramePr>
            <a:graphicFrameLocks noGrp="1"/>
          </p:cNvGraphicFramePr>
          <p:nvPr/>
        </p:nvGraphicFramePr>
        <p:xfrm>
          <a:off x="381000" y="4924425"/>
          <a:ext cx="2057400" cy="792408"/>
        </p:xfrm>
        <a:graphic>
          <a:graphicData uri="http://schemas.openxmlformats.org/drawingml/2006/table">
            <a:tbl>
              <a:tblPr/>
              <a:tblGrid>
                <a:gridCol w="1028700"/>
                <a:gridCol w="1028700"/>
              </a:tblGrid>
              <a:tr h="3960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User</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Status</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Alice</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graphicFrame>
        <p:nvGraphicFramePr>
          <p:cNvPr id="595035" name="Group 91"/>
          <p:cNvGraphicFramePr>
            <a:graphicFrameLocks noGrp="1"/>
          </p:cNvGraphicFramePr>
          <p:nvPr/>
        </p:nvGraphicFramePr>
        <p:xfrm>
          <a:off x="2743200" y="4981575"/>
          <a:ext cx="2057400" cy="792408"/>
        </p:xfrm>
        <a:graphic>
          <a:graphicData uri="http://schemas.openxmlformats.org/drawingml/2006/table">
            <a:tbl>
              <a:tblPr/>
              <a:tblGrid>
                <a:gridCol w="1028700"/>
                <a:gridCol w="1028700"/>
              </a:tblGrid>
              <a:tr h="3960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User</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Status</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Alice</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graphicFrame>
        <p:nvGraphicFramePr>
          <p:cNvPr id="595012" name="Group 68"/>
          <p:cNvGraphicFramePr>
            <a:graphicFrameLocks noGrp="1"/>
          </p:cNvGraphicFramePr>
          <p:nvPr/>
        </p:nvGraphicFramePr>
        <p:xfrm>
          <a:off x="381000" y="4010025"/>
          <a:ext cx="2057400" cy="792408"/>
        </p:xfrm>
        <a:graphic>
          <a:graphicData uri="http://schemas.openxmlformats.org/drawingml/2006/table">
            <a:tbl>
              <a:tblPr/>
              <a:tblGrid>
                <a:gridCol w="1028700"/>
                <a:gridCol w="1028700"/>
              </a:tblGrid>
              <a:tr h="3960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User</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Status</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Alice</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Busy</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95023" name="Group 79"/>
          <p:cNvGraphicFramePr>
            <a:graphicFrameLocks noGrp="1"/>
          </p:cNvGraphicFramePr>
          <p:nvPr/>
        </p:nvGraphicFramePr>
        <p:xfrm>
          <a:off x="2743200" y="2133600"/>
          <a:ext cx="2057400" cy="792408"/>
        </p:xfrm>
        <a:graphic>
          <a:graphicData uri="http://schemas.openxmlformats.org/drawingml/2006/table">
            <a:tbl>
              <a:tblPr/>
              <a:tblGrid>
                <a:gridCol w="1028700"/>
                <a:gridCol w="1028700"/>
              </a:tblGrid>
              <a:tr h="3960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User</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Status</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Alice</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___</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320" name="Line 93"/>
          <p:cNvSpPr>
            <a:spLocks noChangeShapeType="1"/>
          </p:cNvSpPr>
          <p:nvPr/>
        </p:nvSpPr>
        <p:spPr bwMode="auto">
          <a:xfrm>
            <a:off x="6970713" y="2057400"/>
            <a:ext cx="0" cy="3733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321" name="Line 94"/>
          <p:cNvSpPr>
            <a:spLocks noChangeShapeType="1"/>
          </p:cNvSpPr>
          <p:nvPr/>
        </p:nvSpPr>
        <p:spPr bwMode="auto">
          <a:xfrm>
            <a:off x="6818313" y="2590800"/>
            <a:ext cx="304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22" name="Text Box 95"/>
          <p:cNvSpPr txBox="1">
            <a:spLocks noChangeArrowheads="1"/>
          </p:cNvSpPr>
          <p:nvPr/>
        </p:nvSpPr>
        <p:spPr bwMode="auto">
          <a:xfrm>
            <a:off x="7286625" y="2254250"/>
            <a:ext cx="522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___</a:t>
            </a:r>
          </a:p>
        </p:txBody>
      </p:sp>
      <p:sp>
        <p:nvSpPr>
          <p:cNvPr id="53323" name="Line 96"/>
          <p:cNvSpPr>
            <a:spLocks noChangeShapeType="1"/>
          </p:cNvSpPr>
          <p:nvPr/>
        </p:nvSpPr>
        <p:spPr bwMode="auto">
          <a:xfrm>
            <a:off x="6818313" y="3429000"/>
            <a:ext cx="304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24" name="Text Box 98"/>
          <p:cNvSpPr txBox="1">
            <a:spLocks noChangeArrowheads="1"/>
          </p:cNvSpPr>
          <p:nvPr/>
        </p:nvSpPr>
        <p:spPr bwMode="auto">
          <a:xfrm>
            <a:off x="7259638" y="3184525"/>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2000"/>
              <a:t>Busy</a:t>
            </a:r>
          </a:p>
        </p:txBody>
      </p:sp>
      <p:sp>
        <p:nvSpPr>
          <p:cNvPr id="53325" name="Line 99"/>
          <p:cNvSpPr>
            <a:spLocks noChangeShapeType="1"/>
          </p:cNvSpPr>
          <p:nvPr/>
        </p:nvSpPr>
        <p:spPr bwMode="auto">
          <a:xfrm>
            <a:off x="6818313" y="4419600"/>
            <a:ext cx="304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26" name="Text Box 100"/>
          <p:cNvSpPr txBox="1">
            <a:spLocks noChangeArrowheads="1"/>
          </p:cNvSpPr>
          <p:nvPr/>
        </p:nvSpPr>
        <p:spPr bwMode="auto">
          <a:xfrm>
            <a:off x="7275513" y="4175125"/>
            <a:ext cx="706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2000"/>
              <a:t>Free</a:t>
            </a:r>
          </a:p>
        </p:txBody>
      </p:sp>
      <p:sp>
        <p:nvSpPr>
          <p:cNvPr id="53327" name="Line 101"/>
          <p:cNvSpPr>
            <a:spLocks noChangeShapeType="1"/>
          </p:cNvSpPr>
          <p:nvPr/>
        </p:nvSpPr>
        <p:spPr bwMode="auto">
          <a:xfrm>
            <a:off x="6818313" y="5334000"/>
            <a:ext cx="304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28" name="Text Box 102"/>
          <p:cNvSpPr txBox="1">
            <a:spLocks noChangeArrowheads="1"/>
          </p:cNvSpPr>
          <p:nvPr/>
        </p:nvSpPr>
        <p:spPr bwMode="auto">
          <a:xfrm>
            <a:off x="7275513" y="5089525"/>
            <a:ext cx="706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2000"/>
              <a:t>Free</a:t>
            </a:r>
          </a:p>
        </p:txBody>
      </p:sp>
      <p:sp>
        <p:nvSpPr>
          <p:cNvPr id="53329" name="Text Box 104"/>
          <p:cNvSpPr txBox="1">
            <a:spLocks noChangeArrowheads="1"/>
          </p:cNvSpPr>
          <p:nvPr/>
        </p:nvSpPr>
        <p:spPr bwMode="auto">
          <a:xfrm>
            <a:off x="5675313" y="1447800"/>
            <a:ext cx="255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2400" b="1">
                <a:solidFill>
                  <a:srgbClr val="9900CC"/>
                </a:solidFill>
              </a:rPr>
              <a:t>Record Timeline</a:t>
            </a:r>
          </a:p>
        </p:txBody>
      </p:sp>
      <p:cxnSp>
        <p:nvCxnSpPr>
          <p:cNvPr id="23" name="Straight Connector 22"/>
          <p:cNvCxnSpPr/>
          <p:nvPr/>
        </p:nvCxnSpPr>
        <p:spPr>
          <a:xfrm>
            <a:off x="9601200" y="1905000"/>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4294967295"/>
          </p:nvPr>
        </p:nvSpPr>
        <p:spPr>
          <a:xfrm>
            <a:off x="685800" y="1473200"/>
            <a:ext cx="7772400" cy="1524000"/>
          </a:xfrm>
          <a:noFill/>
        </p:spPr>
        <p:txBody>
          <a:bodyPr/>
          <a:lstStyle/>
          <a:p>
            <a:pPr eaLnBrk="1" hangingPunct="1">
              <a:lnSpc>
                <a:spcPct val="80000"/>
              </a:lnSpc>
            </a:pPr>
            <a:r>
              <a:rPr lang="en-US" sz="2000">
                <a:latin typeface="Arial" charset="0"/>
              </a:rPr>
              <a:t>Goal: Make it easier for applications to reason about updates and cope with asynchrony</a:t>
            </a:r>
          </a:p>
          <a:p>
            <a:pPr eaLnBrk="1" hangingPunct="1">
              <a:lnSpc>
                <a:spcPct val="80000"/>
              </a:lnSpc>
            </a:pPr>
            <a:endParaRPr lang="en-US" sz="2000">
              <a:latin typeface="Arial" charset="0"/>
            </a:endParaRPr>
          </a:p>
          <a:p>
            <a:pPr eaLnBrk="1" hangingPunct="1">
              <a:lnSpc>
                <a:spcPct val="80000"/>
              </a:lnSpc>
            </a:pPr>
            <a:r>
              <a:rPr lang="en-US" sz="2000">
                <a:latin typeface="Arial" charset="0"/>
              </a:rPr>
              <a:t>What happens to a record with primary key </a:t>
            </a:r>
            <a:r>
              <a:rPr lang="ja-JP" altLang="en-US" sz="2000">
                <a:latin typeface="Arial" charset="0"/>
              </a:rPr>
              <a:t>“</a:t>
            </a:r>
            <a:r>
              <a:rPr lang="en-US" sz="2000">
                <a:latin typeface="Arial" charset="0"/>
              </a:rPr>
              <a:t>Alice</a:t>
            </a:r>
            <a:r>
              <a:rPr lang="ja-JP" altLang="en-US" sz="2000">
                <a:latin typeface="Arial" charset="0"/>
              </a:rPr>
              <a:t>”</a:t>
            </a:r>
            <a:r>
              <a:rPr lang="en-US" sz="2000">
                <a:latin typeface="Arial" charset="0"/>
              </a:rPr>
              <a:t>?</a:t>
            </a:r>
          </a:p>
          <a:p>
            <a:pPr eaLnBrk="1" hangingPunct="1">
              <a:lnSpc>
                <a:spcPct val="80000"/>
              </a:lnSpc>
            </a:pPr>
            <a:endParaRPr lang="en-US" sz="2000">
              <a:latin typeface="Arial" charset="0"/>
            </a:endParaRPr>
          </a:p>
          <a:p>
            <a:pPr eaLnBrk="1" hangingPunct="1">
              <a:lnSpc>
                <a:spcPct val="80000"/>
              </a:lnSpc>
            </a:pPr>
            <a:endParaRPr lang="en-US" sz="2000">
              <a:latin typeface="Arial" charset="0"/>
            </a:endParaRPr>
          </a:p>
          <a:p>
            <a:pPr eaLnBrk="1" hangingPunct="1">
              <a:lnSpc>
                <a:spcPct val="80000"/>
              </a:lnSpc>
            </a:pPr>
            <a:endParaRPr lang="en-US" sz="2000">
              <a:latin typeface="Arial" charset="0"/>
            </a:endParaRPr>
          </a:p>
          <a:p>
            <a:pPr eaLnBrk="1" hangingPunct="1">
              <a:lnSpc>
                <a:spcPct val="80000"/>
              </a:lnSpc>
              <a:buFontTx/>
              <a:buNone/>
            </a:pPr>
            <a:endParaRPr lang="en-US" sz="2000">
              <a:latin typeface="Arial" charset="0"/>
            </a:endParaRPr>
          </a:p>
          <a:p>
            <a:pPr eaLnBrk="1" hangingPunct="1">
              <a:lnSpc>
                <a:spcPct val="80000"/>
              </a:lnSpc>
            </a:pPr>
            <a:endParaRPr lang="en-US" sz="2000">
              <a:latin typeface="Arial" charset="0"/>
            </a:endParaRPr>
          </a:p>
        </p:txBody>
      </p:sp>
      <p:sp>
        <p:nvSpPr>
          <p:cNvPr id="54275" name="Title 45"/>
          <p:cNvSpPr>
            <a:spLocks noGrp="1"/>
          </p:cNvSpPr>
          <p:nvPr>
            <p:ph type="title" idx="4294967295"/>
          </p:nvPr>
        </p:nvSpPr>
        <p:spPr>
          <a:xfrm>
            <a:off x="838200" y="76200"/>
            <a:ext cx="8229600" cy="1143000"/>
          </a:xfrm>
        </p:spPr>
        <p:txBody>
          <a:bodyPr/>
          <a:lstStyle/>
          <a:p>
            <a:pPr eaLnBrk="1" hangingPunct="1"/>
            <a:r>
              <a:rPr lang="en-US" sz="4000">
                <a:solidFill>
                  <a:srgbClr val="7030A0"/>
                </a:solidFill>
                <a:latin typeface="Arial" charset="0"/>
              </a:rPr>
              <a:t>PNUTS Consistency Model</a:t>
            </a:r>
          </a:p>
        </p:txBody>
      </p:sp>
      <p:sp>
        <p:nvSpPr>
          <p:cNvPr id="54276" name="Slide Number Placeholder 3"/>
          <p:cNvSpPr txBox="1">
            <a:spLocks noGrp="1"/>
          </p:cNvSpPr>
          <p:nvPr/>
        </p:nvSpPr>
        <p:spPr bwMode="auto">
          <a:xfrm>
            <a:off x="70866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C20A8A23-5674-B54D-8070-7216F76A5F50}" type="slidenum">
              <a:rPr lang="en-US" sz="1200">
                <a:solidFill>
                  <a:schemeClr val="bg1"/>
                </a:solidFill>
                <a:latin typeface="Times" charset="0"/>
              </a:rPr>
              <a:pPr algn="r"/>
              <a:t>52</a:t>
            </a:fld>
            <a:endParaRPr lang="en-US" sz="1200">
              <a:solidFill>
                <a:schemeClr val="bg1"/>
              </a:solidFill>
              <a:latin typeface="Times" charset="0"/>
            </a:endParaRPr>
          </a:p>
        </p:txBody>
      </p:sp>
      <p:sp>
        <p:nvSpPr>
          <p:cNvPr id="54277" name="Text Box 5"/>
          <p:cNvSpPr txBox="1">
            <a:spLocks noChangeArrowheads="1"/>
          </p:cNvSpPr>
          <p:nvPr/>
        </p:nvSpPr>
        <p:spPr bwMode="auto">
          <a:xfrm>
            <a:off x="8245475" y="3844925"/>
            <a:ext cx="611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Time</a:t>
            </a:r>
          </a:p>
        </p:txBody>
      </p:sp>
      <p:sp>
        <p:nvSpPr>
          <p:cNvPr id="54278" name="Text Box 7"/>
          <p:cNvSpPr txBox="1">
            <a:spLocks noChangeArrowheads="1"/>
          </p:cNvSpPr>
          <p:nvPr/>
        </p:nvSpPr>
        <p:spPr bwMode="auto">
          <a:xfrm>
            <a:off x="1343025" y="3170238"/>
            <a:ext cx="701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Record inserted</a:t>
            </a:r>
          </a:p>
        </p:txBody>
      </p:sp>
      <p:sp>
        <p:nvSpPr>
          <p:cNvPr id="54279" name="Line 8"/>
          <p:cNvSpPr>
            <a:spLocks noChangeShapeType="1"/>
          </p:cNvSpPr>
          <p:nvPr/>
        </p:nvSpPr>
        <p:spPr bwMode="auto">
          <a:xfrm>
            <a:off x="1571625" y="3551238"/>
            <a:ext cx="76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0" name="Text Box 11"/>
          <p:cNvSpPr txBox="1">
            <a:spLocks noChangeArrowheads="1"/>
          </p:cNvSpPr>
          <p:nvPr/>
        </p:nvSpPr>
        <p:spPr bwMode="auto">
          <a:xfrm>
            <a:off x="1876425" y="3230563"/>
            <a:ext cx="701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Update</a:t>
            </a:r>
          </a:p>
        </p:txBody>
      </p:sp>
      <p:sp>
        <p:nvSpPr>
          <p:cNvPr id="54281" name="Line 12"/>
          <p:cNvSpPr>
            <a:spLocks noChangeShapeType="1"/>
          </p:cNvSpPr>
          <p:nvPr/>
        </p:nvSpPr>
        <p:spPr bwMode="auto">
          <a:xfrm flipH="1">
            <a:off x="2105025" y="3475038"/>
            <a:ext cx="76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2" name="Text Box 13"/>
          <p:cNvSpPr txBox="1">
            <a:spLocks noChangeArrowheads="1"/>
          </p:cNvSpPr>
          <p:nvPr/>
        </p:nvSpPr>
        <p:spPr bwMode="auto">
          <a:xfrm>
            <a:off x="2446338" y="3259138"/>
            <a:ext cx="701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Update</a:t>
            </a:r>
          </a:p>
        </p:txBody>
      </p:sp>
      <p:sp>
        <p:nvSpPr>
          <p:cNvPr id="54283" name="Line 14"/>
          <p:cNvSpPr>
            <a:spLocks noChangeShapeType="1"/>
          </p:cNvSpPr>
          <p:nvPr/>
        </p:nvSpPr>
        <p:spPr bwMode="auto">
          <a:xfrm flipH="1">
            <a:off x="2790825" y="3475038"/>
            <a:ext cx="0" cy="396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4" name="Text Box 27"/>
          <p:cNvSpPr txBox="1">
            <a:spLocks noChangeArrowheads="1"/>
          </p:cNvSpPr>
          <p:nvPr/>
        </p:nvSpPr>
        <p:spPr bwMode="auto">
          <a:xfrm>
            <a:off x="3041650" y="3230563"/>
            <a:ext cx="701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Update</a:t>
            </a:r>
          </a:p>
        </p:txBody>
      </p:sp>
      <p:sp>
        <p:nvSpPr>
          <p:cNvPr id="54285" name="Line 28"/>
          <p:cNvSpPr>
            <a:spLocks noChangeShapeType="1"/>
          </p:cNvSpPr>
          <p:nvPr/>
        </p:nvSpPr>
        <p:spPr bwMode="auto">
          <a:xfrm flipH="1">
            <a:off x="3270250" y="3475038"/>
            <a:ext cx="76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6" name="Text Box 29"/>
          <p:cNvSpPr txBox="1">
            <a:spLocks noChangeArrowheads="1"/>
          </p:cNvSpPr>
          <p:nvPr/>
        </p:nvSpPr>
        <p:spPr bwMode="auto">
          <a:xfrm>
            <a:off x="4622800" y="3230563"/>
            <a:ext cx="701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Update</a:t>
            </a:r>
          </a:p>
        </p:txBody>
      </p:sp>
      <p:sp>
        <p:nvSpPr>
          <p:cNvPr id="54287" name="Line 30"/>
          <p:cNvSpPr>
            <a:spLocks noChangeShapeType="1"/>
          </p:cNvSpPr>
          <p:nvPr/>
        </p:nvSpPr>
        <p:spPr bwMode="auto">
          <a:xfrm flipH="1">
            <a:off x="4927600" y="3475038"/>
            <a:ext cx="0" cy="396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8" name="Text Box 39"/>
          <p:cNvSpPr txBox="1">
            <a:spLocks noChangeArrowheads="1"/>
          </p:cNvSpPr>
          <p:nvPr/>
        </p:nvSpPr>
        <p:spPr bwMode="auto">
          <a:xfrm>
            <a:off x="4054475" y="3232150"/>
            <a:ext cx="701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Update</a:t>
            </a:r>
          </a:p>
        </p:txBody>
      </p:sp>
      <p:sp>
        <p:nvSpPr>
          <p:cNvPr id="54289" name="Line 40"/>
          <p:cNvSpPr>
            <a:spLocks noChangeShapeType="1"/>
          </p:cNvSpPr>
          <p:nvPr/>
        </p:nvSpPr>
        <p:spPr bwMode="auto">
          <a:xfrm>
            <a:off x="4371975" y="3462338"/>
            <a:ext cx="30163" cy="395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90" name="Text Box 45"/>
          <p:cNvSpPr txBox="1">
            <a:spLocks noChangeArrowheads="1"/>
          </p:cNvSpPr>
          <p:nvPr/>
        </p:nvSpPr>
        <p:spPr bwMode="auto">
          <a:xfrm>
            <a:off x="6094413" y="3217863"/>
            <a:ext cx="701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Delete</a:t>
            </a:r>
          </a:p>
        </p:txBody>
      </p:sp>
      <p:sp>
        <p:nvSpPr>
          <p:cNvPr id="54291" name="Line 46"/>
          <p:cNvSpPr>
            <a:spLocks noChangeShapeType="1"/>
          </p:cNvSpPr>
          <p:nvPr/>
        </p:nvSpPr>
        <p:spPr bwMode="auto">
          <a:xfrm flipH="1">
            <a:off x="6323013" y="3462338"/>
            <a:ext cx="76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92" name="Line 53"/>
          <p:cNvSpPr>
            <a:spLocks noChangeShapeType="1"/>
          </p:cNvSpPr>
          <p:nvPr/>
        </p:nvSpPr>
        <p:spPr bwMode="auto">
          <a:xfrm>
            <a:off x="609600" y="3994150"/>
            <a:ext cx="7696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26" name="Text Box 54"/>
          <p:cNvSpPr txBox="1">
            <a:spLocks noChangeArrowheads="1"/>
          </p:cNvSpPr>
          <p:nvPr/>
        </p:nvSpPr>
        <p:spPr bwMode="auto">
          <a:xfrm>
            <a:off x="8310563" y="3851275"/>
            <a:ext cx="631825" cy="338138"/>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dirty="0">
                <a:solidFill>
                  <a:schemeClr val="tx1"/>
                </a:solidFill>
              </a:rPr>
              <a:t>Time</a:t>
            </a:r>
          </a:p>
        </p:txBody>
      </p:sp>
      <p:sp>
        <p:nvSpPr>
          <p:cNvPr id="54294" name="Rectangle 55"/>
          <p:cNvSpPr>
            <a:spLocks noChangeArrowheads="1"/>
          </p:cNvSpPr>
          <p:nvPr/>
        </p:nvSpPr>
        <p:spPr bwMode="auto">
          <a:xfrm>
            <a:off x="1657350" y="3846513"/>
            <a:ext cx="457200" cy="152400"/>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4295" name="Rectangle 56"/>
          <p:cNvSpPr>
            <a:spLocks noChangeArrowheads="1"/>
          </p:cNvSpPr>
          <p:nvPr/>
        </p:nvSpPr>
        <p:spPr bwMode="auto">
          <a:xfrm>
            <a:off x="2114550" y="3846513"/>
            <a:ext cx="685800" cy="1524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4296" name="Rectangle 57"/>
          <p:cNvSpPr>
            <a:spLocks noChangeArrowheads="1"/>
          </p:cNvSpPr>
          <p:nvPr/>
        </p:nvSpPr>
        <p:spPr bwMode="auto">
          <a:xfrm>
            <a:off x="2800350" y="3846513"/>
            <a:ext cx="457200" cy="1524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4297" name="Text Box 58"/>
          <p:cNvSpPr txBox="1">
            <a:spLocks noChangeArrowheads="1"/>
          </p:cNvSpPr>
          <p:nvPr/>
        </p:nvSpPr>
        <p:spPr bwMode="auto">
          <a:xfrm>
            <a:off x="1685925" y="3802063"/>
            <a:ext cx="3571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1</a:t>
            </a:r>
          </a:p>
        </p:txBody>
      </p:sp>
      <p:sp>
        <p:nvSpPr>
          <p:cNvPr id="54298" name="Text Box 59"/>
          <p:cNvSpPr txBox="1">
            <a:spLocks noChangeArrowheads="1"/>
          </p:cNvSpPr>
          <p:nvPr/>
        </p:nvSpPr>
        <p:spPr bwMode="auto">
          <a:xfrm>
            <a:off x="2243138" y="3800475"/>
            <a:ext cx="3571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latin typeface="Times" charset="0"/>
              </a:rPr>
              <a:t>v. 2</a:t>
            </a:r>
          </a:p>
        </p:txBody>
      </p:sp>
      <p:sp>
        <p:nvSpPr>
          <p:cNvPr id="54299" name="Text Box 60"/>
          <p:cNvSpPr txBox="1">
            <a:spLocks noChangeArrowheads="1"/>
          </p:cNvSpPr>
          <p:nvPr/>
        </p:nvSpPr>
        <p:spPr bwMode="auto">
          <a:xfrm>
            <a:off x="2836863" y="3802063"/>
            <a:ext cx="3571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3</a:t>
            </a:r>
          </a:p>
        </p:txBody>
      </p:sp>
      <p:sp>
        <p:nvSpPr>
          <p:cNvPr id="54300" name="Rectangle 61"/>
          <p:cNvSpPr>
            <a:spLocks noChangeArrowheads="1"/>
          </p:cNvSpPr>
          <p:nvPr/>
        </p:nvSpPr>
        <p:spPr bwMode="auto">
          <a:xfrm>
            <a:off x="1657350" y="4000500"/>
            <a:ext cx="1600200" cy="152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4301" name="Rectangle 62"/>
          <p:cNvSpPr>
            <a:spLocks noChangeArrowheads="1"/>
          </p:cNvSpPr>
          <p:nvPr/>
        </p:nvSpPr>
        <p:spPr bwMode="auto">
          <a:xfrm>
            <a:off x="3260725" y="3846513"/>
            <a:ext cx="457200" cy="15240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4302" name="Rectangle 63"/>
          <p:cNvSpPr>
            <a:spLocks noChangeArrowheads="1"/>
          </p:cNvSpPr>
          <p:nvPr/>
        </p:nvSpPr>
        <p:spPr bwMode="auto">
          <a:xfrm>
            <a:off x="3717925" y="3846513"/>
            <a:ext cx="685800" cy="152400"/>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4303" name="Rectangle 64"/>
          <p:cNvSpPr>
            <a:spLocks noChangeArrowheads="1"/>
          </p:cNvSpPr>
          <p:nvPr/>
        </p:nvSpPr>
        <p:spPr bwMode="auto">
          <a:xfrm>
            <a:off x="4927600" y="3846513"/>
            <a:ext cx="457200" cy="152400"/>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4304" name="Text Box 65"/>
          <p:cNvSpPr txBox="1">
            <a:spLocks noChangeArrowheads="1"/>
          </p:cNvSpPr>
          <p:nvPr/>
        </p:nvSpPr>
        <p:spPr bwMode="auto">
          <a:xfrm>
            <a:off x="3289300" y="3802063"/>
            <a:ext cx="3571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4</a:t>
            </a:r>
          </a:p>
        </p:txBody>
      </p:sp>
      <p:sp>
        <p:nvSpPr>
          <p:cNvPr id="54305" name="Text Box 66"/>
          <p:cNvSpPr txBox="1">
            <a:spLocks noChangeArrowheads="1"/>
          </p:cNvSpPr>
          <p:nvPr/>
        </p:nvSpPr>
        <p:spPr bwMode="auto">
          <a:xfrm>
            <a:off x="3846513" y="3800475"/>
            <a:ext cx="3571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5</a:t>
            </a:r>
          </a:p>
        </p:txBody>
      </p:sp>
      <p:sp>
        <p:nvSpPr>
          <p:cNvPr id="54306" name="Text Box 67"/>
          <p:cNvSpPr txBox="1">
            <a:spLocks noChangeArrowheads="1"/>
          </p:cNvSpPr>
          <p:nvPr/>
        </p:nvSpPr>
        <p:spPr bwMode="auto">
          <a:xfrm>
            <a:off x="4964113" y="3802063"/>
            <a:ext cx="3571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7</a:t>
            </a:r>
          </a:p>
        </p:txBody>
      </p:sp>
      <p:sp>
        <p:nvSpPr>
          <p:cNvPr id="54307" name="Rectangle 68"/>
          <p:cNvSpPr>
            <a:spLocks noChangeArrowheads="1"/>
          </p:cNvSpPr>
          <p:nvPr/>
        </p:nvSpPr>
        <p:spPr bwMode="auto">
          <a:xfrm>
            <a:off x="3254375" y="4000500"/>
            <a:ext cx="2125663" cy="152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4308" name="Text Box 69"/>
          <p:cNvSpPr txBox="1">
            <a:spLocks noChangeArrowheads="1"/>
          </p:cNvSpPr>
          <p:nvPr/>
        </p:nvSpPr>
        <p:spPr bwMode="auto">
          <a:xfrm>
            <a:off x="3729038" y="3962400"/>
            <a:ext cx="828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latin typeface="Times" charset="0"/>
              </a:rPr>
              <a:t>Generation 1</a:t>
            </a:r>
          </a:p>
        </p:txBody>
      </p:sp>
      <p:sp>
        <p:nvSpPr>
          <p:cNvPr id="54309" name="Rectangle 70"/>
          <p:cNvSpPr>
            <a:spLocks noChangeArrowheads="1"/>
          </p:cNvSpPr>
          <p:nvPr/>
        </p:nvSpPr>
        <p:spPr bwMode="auto">
          <a:xfrm>
            <a:off x="4402138" y="3848100"/>
            <a:ext cx="525462" cy="1524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4310" name="Text Box 71"/>
          <p:cNvSpPr txBox="1">
            <a:spLocks noChangeArrowheads="1"/>
          </p:cNvSpPr>
          <p:nvPr/>
        </p:nvSpPr>
        <p:spPr bwMode="auto">
          <a:xfrm>
            <a:off x="4459288" y="3802063"/>
            <a:ext cx="3571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6</a:t>
            </a:r>
          </a:p>
        </p:txBody>
      </p:sp>
      <p:sp>
        <p:nvSpPr>
          <p:cNvPr id="54311" name="Rectangle 72"/>
          <p:cNvSpPr>
            <a:spLocks noChangeArrowheads="1"/>
          </p:cNvSpPr>
          <p:nvPr/>
        </p:nvSpPr>
        <p:spPr bwMode="auto">
          <a:xfrm>
            <a:off x="5378450" y="3848100"/>
            <a:ext cx="950913" cy="152400"/>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4312" name="Text Box 73"/>
          <p:cNvSpPr txBox="1">
            <a:spLocks noChangeArrowheads="1"/>
          </p:cNvSpPr>
          <p:nvPr/>
        </p:nvSpPr>
        <p:spPr bwMode="auto">
          <a:xfrm>
            <a:off x="5676900" y="3803650"/>
            <a:ext cx="3571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8</a:t>
            </a:r>
          </a:p>
        </p:txBody>
      </p:sp>
      <p:sp>
        <p:nvSpPr>
          <p:cNvPr id="54313" name="Rectangle 74"/>
          <p:cNvSpPr>
            <a:spLocks noChangeArrowheads="1"/>
          </p:cNvSpPr>
          <p:nvPr/>
        </p:nvSpPr>
        <p:spPr bwMode="auto">
          <a:xfrm>
            <a:off x="5378450" y="4000500"/>
            <a:ext cx="944563" cy="152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4314" name="Text Box 75"/>
          <p:cNvSpPr txBox="1">
            <a:spLocks noChangeArrowheads="1"/>
          </p:cNvSpPr>
          <p:nvPr/>
        </p:nvSpPr>
        <p:spPr bwMode="auto">
          <a:xfrm>
            <a:off x="3498850" y="3230563"/>
            <a:ext cx="701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Update</a:t>
            </a:r>
          </a:p>
        </p:txBody>
      </p:sp>
      <p:sp>
        <p:nvSpPr>
          <p:cNvPr id="54315" name="Line 76"/>
          <p:cNvSpPr>
            <a:spLocks noChangeShapeType="1"/>
          </p:cNvSpPr>
          <p:nvPr/>
        </p:nvSpPr>
        <p:spPr bwMode="auto">
          <a:xfrm flipH="1">
            <a:off x="3727450" y="3475038"/>
            <a:ext cx="76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16" name="Text Box 77"/>
          <p:cNvSpPr txBox="1">
            <a:spLocks noChangeArrowheads="1"/>
          </p:cNvSpPr>
          <p:nvPr/>
        </p:nvSpPr>
        <p:spPr bwMode="auto">
          <a:xfrm>
            <a:off x="5143500" y="3224213"/>
            <a:ext cx="701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Update</a:t>
            </a:r>
          </a:p>
        </p:txBody>
      </p:sp>
      <p:sp>
        <p:nvSpPr>
          <p:cNvPr id="54317" name="Line 78"/>
          <p:cNvSpPr>
            <a:spLocks noChangeShapeType="1"/>
          </p:cNvSpPr>
          <p:nvPr/>
        </p:nvSpPr>
        <p:spPr bwMode="auto">
          <a:xfrm flipH="1">
            <a:off x="5372100" y="3468688"/>
            <a:ext cx="76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18" name="Text Box 46"/>
          <p:cNvSpPr txBox="1">
            <a:spLocks noChangeArrowheads="1"/>
          </p:cNvSpPr>
          <p:nvPr/>
        </p:nvSpPr>
        <p:spPr bwMode="auto">
          <a:xfrm>
            <a:off x="1828800" y="5334000"/>
            <a:ext cx="4976813"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As the record is updated, copies may get out of sync.</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Line 4"/>
          <p:cNvSpPr>
            <a:spLocks noChangeShapeType="1"/>
          </p:cNvSpPr>
          <p:nvPr/>
        </p:nvSpPr>
        <p:spPr bwMode="auto">
          <a:xfrm>
            <a:off x="609600" y="3994150"/>
            <a:ext cx="7696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299" name="Text Box 5"/>
          <p:cNvSpPr txBox="1">
            <a:spLocks noChangeArrowheads="1"/>
          </p:cNvSpPr>
          <p:nvPr/>
        </p:nvSpPr>
        <p:spPr bwMode="auto">
          <a:xfrm>
            <a:off x="8234363" y="3851275"/>
            <a:ext cx="611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Time</a:t>
            </a:r>
          </a:p>
        </p:txBody>
      </p:sp>
      <p:sp>
        <p:nvSpPr>
          <p:cNvPr id="55300" name="Rectangle 6"/>
          <p:cNvSpPr>
            <a:spLocks noChangeArrowheads="1"/>
          </p:cNvSpPr>
          <p:nvPr/>
        </p:nvSpPr>
        <p:spPr bwMode="auto">
          <a:xfrm>
            <a:off x="1657350" y="3846513"/>
            <a:ext cx="457200" cy="152400"/>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5301" name="Rectangle 9"/>
          <p:cNvSpPr>
            <a:spLocks noChangeArrowheads="1"/>
          </p:cNvSpPr>
          <p:nvPr/>
        </p:nvSpPr>
        <p:spPr bwMode="auto">
          <a:xfrm>
            <a:off x="2114550" y="3846513"/>
            <a:ext cx="685800" cy="1524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5302" name="Rectangle 10"/>
          <p:cNvSpPr>
            <a:spLocks noChangeArrowheads="1"/>
          </p:cNvSpPr>
          <p:nvPr/>
        </p:nvSpPr>
        <p:spPr bwMode="auto">
          <a:xfrm>
            <a:off x="2800350" y="3846513"/>
            <a:ext cx="457200" cy="1524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5303" name="Text Box 17"/>
          <p:cNvSpPr txBox="1">
            <a:spLocks noChangeArrowheads="1"/>
          </p:cNvSpPr>
          <p:nvPr/>
        </p:nvSpPr>
        <p:spPr bwMode="auto">
          <a:xfrm>
            <a:off x="1685925" y="3802063"/>
            <a:ext cx="3571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1</a:t>
            </a:r>
          </a:p>
        </p:txBody>
      </p:sp>
      <p:sp>
        <p:nvSpPr>
          <p:cNvPr id="55304" name="Text Box 18"/>
          <p:cNvSpPr txBox="1">
            <a:spLocks noChangeArrowheads="1"/>
          </p:cNvSpPr>
          <p:nvPr/>
        </p:nvSpPr>
        <p:spPr bwMode="auto">
          <a:xfrm>
            <a:off x="2243138" y="3800475"/>
            <a:ext cx="3571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latin typeface="Times" charset="0"/>
              </a:rPr>
              <a:t>v. 2</a:t>
            </a:r>
          </a:p>
        </p:txBody>
      </p:sp>
      <p:sp>
        <p:nvSpPr>
          <p:cNvPr id="55305" name="Text Box 19"/>
          <p:cNvSpPr txBox="1">
            <a:spLocks noChangeArrowheads="1"/>
          </p:cNvSpPr>
          <p:nvPr/>
        </p:nvSpPr>
        <p:spPr bwMode="auto">
          <a:xfrm>
            <a:off x="2836863" y="3802063"/>
            <a:ext cx="3571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3</a:t>
            </a:r>
          </a:p>
        </p:txBody>
      </p:sp>
      <p:sp>
        <p:nvSpPr>
          <p:cNvPr id="55306" name="Rectangle 20"/>
          <p:cNvSpPr>
            <a:spLocks noChangeArrowheads="1"/>
          </p:cNvSpPr>
          <p:nvPr/>
        </p:nvSpPr>
        <p:spPr bwMode="auto">
          <a:xfrm>
            <a:off x="1657350" y="4000500"/>
            <a:ext cx="1600200" cy="152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5307" name="Rectangle 22"/>
          <p:cNvSpPr>
            <a:spLocks noChangeArrowheads="1"/>
          </p:cNvSpPr>
          <p:nvPr/>
        </p:nvSpPr>
        <p:spPr bwMode="auto">
          <a:xfrm>
            <a:off x="3260725" y="3846513"/>
            <a:ext cx="457200" cy="15240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5308" name="Rectangle 25"/>
          <p:cNvSpPr>
            <a:spLocks noChangeArrowheads="1"/>
          </p:cNvSpPr>
          <p:nvPr/>
        </p:nvSpPr>
        <p:spPr bwMode="auto">
          <a:xfrm>
            <a:off x="3717925" y="3846513"/>
            <a:ext cx="685800" cy="152400"/>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5309" name="Rectangle 26"/>
          <p:cNvSpPr>
            <a:spLocks noChangeArrowheads="1"/>
          </p:cNvSpPr>
          <p:nvPr/>
        </p:nvSpPr>
        <p:spPr bwMode="auto">
          <a:xfrm>
            <a:off x="4927600" y="3846513"/>
            <a:ext cx="457200" cy="152400"/>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5310" name="Text Box 33"/>
          <p:cNvSpPr txBox="1">
            <a:spLocks noChangeArrowheads="1"/>
          </p:cNvSpPr>
          <p:nvPr/>
        </p:nvSpPr>
        <p:spPr bwMode="auto">
          <a:xfrm>
            <a:off x="3289300" y="3802063"/>
            <a:ext cx="3571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4</a:t>
            </a:r>
          </a:p>
        </p:txBody>
      </p:sp>
      <p:sp>
        <p:nvSpPr>
          <p:cNvPr id="55311" name="Text Box 34"/>
          <p:cNvSpPr txBox="1">
            <a:spLocks noChangeArrowheads="1"/>
          </p:cNvSpPr>
          <p:nvPr/>
        </p:nvSpPr>
        <p:spPr bwMode="auto">
          <a:xfrm>
            <a:off x="3846513" y="3800475"/>
            <a:ext cx="3571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5</a:t>
            </a:r>
          </a:p>
        </p:txBody>
      </p:sp>
      <p:sp>
        <p:nvSpPr>
          <p:cNvPr id="55312" name="Text Box 35"/>
          <p:cNvSpPr txBox="1">
            <a:spLocks noChangeArrowheads="1"/>
          </p:cNvSpPr>
          <p:nvPr/>
        </p:nvSpPr>
        <p:spPr bwMode="auto">
          <a:xfrm>
            <a:off x="4964113" y="3802063"/>
            <a:ext cx="3571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7</a:t>
            </a:r>
          </a:p>
        </p:txBody>
      </p:sp>
      <p:sp>
        <p:nvSpPr>
          <p:cNvPr id="55313" name="Rectangle 36"/>
          <p:cNvSpPr>
            <a:spLocks noChangeArrowheads="1"/>
          </p:cNvSpPr>
          <p:nvPr/>
        </p:nvSpPr>
        <p:spPr bwMode="auto">
          <a:xfrm>
            <a:off x="3254375" y="4000500"/>
            <a:ext cx="2125663" cy="152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5314" name="Text Box 37"/>
          <p:cNvSpPr txBox="1">
            <a:spLocks noChangeArrowheads="1"/>
          </p:cNvSpPr>
          <p:nvPr/>
        </p:nvSpPr>
        <p:spPr bwMode="auto">
          <a:xfrm>
            <a:off x="3729038" y="3962400"/>
            <a:ext cx="828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latin typeface="Times" charset="0"/>
              </a:rPr>
              <a:t>Generation 1</a:t>
            </a:r>
          </a:p>
        </p:txBody>
      </p:sp>
      <p:sp>
        <p:nvSpPr>
          <p:cNvPr id="55315" name="Rectangle 38"/>
          <p:cNvSpPr>
            <a:spLocks noChangeArrowheads="1"/>
          </p:cNvSpPr>
          <p:nvPr/>
        </p:nvSpPr>
        <p:spPr bwMode="auto">
          <a:xfrm>
            <a:off x="4402138" y="3848100"/>
            <a:ext cx="525462" cy="1524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5316" name="Text Box 41"/>
          <p:cNvSpPr txBox="1">
            <a:spLocks noChangeArrowheads="1"/>
          </p:cNvSpPr>
          <p:nvPr/>
        </p:nvSpPr>
        <p:spPr bwMode="auto">
          <a:xfrm>
            <a:off x="4459288" y="3802063"/>
            <a:ext cx="3571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6</a:t>
            </a:r>
          </a:p>
        </p:txBody>
      </p:sp>
      <p:sp>
        <p:nvSpPr>
          <p:cNvPr id="55317" name="Rectangle 42"/>
          <p:cNvSpPr>
            <a:spLocks noChangeArrowheads="1"/>
          </p:cNvSpPr>
          <p:nvPr/>
        </p:nvSpPr>
        <p:spPr bwMode="auto">
          <a:xfrm>
            <a:off x="5378450" y="3848100"/>
            <a:ext cx="950913" cy="152400"/>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5318" name="Text Box 47"/>
          <p:cNvSpPr txBox="1">
            <a:spLocks noChangeArrowheads="1"/>
          </p:cNvSpPr>
          <p:nvPr/>
        </p:nvSpPr>
        <p:spPr bwMode="auto">
          <a:xfrm>
            <a:off x="5676900" y="3803650"/>
            <a:ext cx="3571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8</a:t>
            </a:r>
          </a:p>
        </p:txBody>
      </p:sp>
      <p:sp>
        <p:nvSpPr>
          <p:cNvPr id="55319" name="Rectangle 48"/>
          <p:cNvSpPr>
            <a:spLocks noChangeArrowheads="1"/>
          </p:cNvSpPr>
          <p:nvPr/>
        </p:nvSpPr>
        <p:spPr bwMode="auto">
          <a:xfrm>
            <a:off x="5378450" y="4000500"/>
            <a:ext cx="944563" cy="152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5320" name="Text Box 51"/>
          <p:cNvSpPr txBox="1">
            <a:spLocks noChangeArrowheads="1"/>
          </p:cNvSpPr>
          <p:nvPr/>
        </p:nvSpPr>
        <p:spPr bwMode="auto">
          <a:xfrm>
            <a:off x="6213475" y="2701925"/>
            <a:ext cx="11287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Current version</a:t>
            </a:r>
          </a:p>
        </p:txBody>
      </p:sp>
      <p:sp>
        <p:nvSpPr>
          <p:cNvPr id="55321" name="Line 52"/>
          <p:cNvSpPr>
            <a:spLocks noChangeShapeType="1"/>
          </p:cNvSpPr>
          <p:nvPr/>
        </p:nvSpPr>
        <p:spPr bwMode="auto">
          <a:xfrm flipH="1">
            <a:off x="6321425" y="3279775"/>
            <a:ext cx="149225" cy="5365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57" name="Text Box 53"/>
          <p:cNvSpPr txBox="1">
            <a:spLocks noChangeArrowheads="1"/>
          </p:cNvSpPr>
          <p:nvPr/>
        </p:nvSpPr>
        <p:spPr bwMode="auto">
          <a:xfrm>
            <a:off x="4378325" y="2695575"/>
            <a:ext cx="1514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Stale version</a:t>
            </a:r>
          </a:p>
        </p:txBody>
      </p:sp>
      <p:sp>
        <p:nvSpPr>
          <p:cNvPr id="72758" name="Line 54"/>
          <p:cNvSpPr>
            <a:spLocks noChangeShapeType="1"/>
          </p:cNvSpPr>
          <p:nvPr/>
        </p:nvSpPr>
        <p:spPr bwMode="auto">
          <a:xfrm flipH="1">
            <a:off x="4919663" y="2992438"/>
            <a:ext cx="20637" cy="8239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59" name="Text Box 55"/>
          <p:cNvSpPr txBox="1">
            <a:spLocks noChangeArrowheads="1"/>
          </p:cNvSpPr>
          <p:nvPr/>
        </p:nvSpPr>
        <p:spPr bwMode="auto">
          <a:xfrm>
            <a:off x="2990850" y="2719388"/>
            <a:ext cx="1495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Stale version</a:t>
            </a:r>
          </a:p>
        </p:txBody>
      </p:sp>
      <p:sp>
        <p:nvSpPr>
          <p:cNvPr id="72760" name="Line 56"/>
          <p:cNvSpPr>
            <a:spLocks noChangeShapeType="1"/>
          </p:cNvSpPr>
          <p:nvPr/>
        </p:nvSpPr>
        <p:spPr bwMode="auto">
          <a:xfrm flipH="1">
            <a:off x="3721100" y="3016250"/>
            <a:ext cx="20638" cy="8239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63" name="Text Box 59"/>
          <p:cNvSpPr txBox="1">
            <a:spLocks noChangeArrowheads="1"/>
          </p:cNvSpPr>
          <p:nvPr/>
        </p:nvSpPr>
        <p:spPr bwMode="auto">
          <a:xfrm>
            <a:off x="4670425" y="1595438"/>
            <a:ext cx="1258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Read</a:t>
            </a:r>
          </a:p>
        </p:txBody>
      </p:sp>
      <p:sp>
        <p:nvSpPr>
          <p:cNvPr id="72764" name="Line 60"/>
          <p:cNvSpPr>
            <a:spLocks noChangeShapeType="1"/>
          </p:cNvSpPr>
          <p:nvPr/>
        </p:nvSpPr>
        <p:spPr bwMode="auto">
          <a:xfrm flipH="1">
            <a:off x="3819525" y="1892300"/>
            <a:ext cx="1193800" cy="9048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28" name="Title 33"/>
          <p:cNvSpPr>
            <a:spLocks noGrp="1"/>
          </p:cNvSpPr>
          <p:nvPr>
            <p:ph type="title" idx="4294967295"/>
          </p:nvPr>
        </p:nvSpPr>
        <p:spPr>
          <a:xfrm>
            <a:off x="838200" y="76200"/>
            <a:ext cx="8229600" cy="1143000"/>
          </a:xfrm>
        </p:spPr>
        <p:txBody>
          <a:bodyPr/>
          <a:lstStyle/>
          <a:p>
            <a:pPr eaLnBrk="1" hangingPunct="1"/>
            <a:r>
              <a:rPr lang="en-US" sz="4000">
                <a:solidFill>
                  <a:srgbClr val="7030A0"/>
                </a:solidFill>
                <a:latin typeface="Arial" charset="0"/>
              </a:rPr>
              <a:t>PNUTS Consistency Model</a:t>
            </a:r>
          </a:p>
        </p:txBody>
      </p:sp>
      <p:sp>
        <p:nvSpPr>
          <p:cNvPr id="55329" name="Slide Number Placeholder 34"/>
          <p:cNvSpPr txBox="1">
            <a:spLocks noGrp="1"/>
          </p:cNvSpPr>
          <p:nvPr/>
        </p:nvSpPr>
        <p:spPr bwMode="auto">
          <a:xfrm>
            <a:off x="70866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E4F74BC4-921F-0C40-B322-860C5359EE2D}" type="slidenum">
              <a:rPr lang="en-US" sz="1200">
                <a:solidFill>
                  <a:schemeClr val="bg1"/>
                </a:solidFill>
                <a:latin typeface="Times" charset="0"/>
              </a:rPr>
              <a:pPr algn="r"/>
              <a:t>53</a:t>
            </a:fld>
            <a:endParaRPr lang="en-US" sz="1200">
              <a:solidFill>
                <a:schemeClr val="bg1"/>
              </a:solidFill>
              <a:latin typeface="Times" charset="0"/>
            </a:endParaRPr>
          </a:p>
        </p:txBody>
      </p:sp>
      <p:sp>
        <p:nvSpPr>
          <p:cNvPr id="55330" name="Text Box 34"/>
          <p:cNvSpPr txBox="1">
            <a:spLocks noChangeArrowheads="1"/>
          </p:cNvSpPr>
          <p:nvPr/>
        </p:nvSpPr>
        <p:spPr bwMode="auto">
          <a:xfrm>
            <a:off x="2270125" y="5394325"/>
            <a:ext cx="44069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In general, reads are served using a local copy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5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7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7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7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57" grpId="0"/>
      <p:bldP spid="72758" grpId="0" animBg="1"/>
      <p:bldP spid="72759" grpId="0"/>
      <p:bldP spid="72760" grpId="0" animBg="1"/>
      <p:bldP spid="72763" grpId="0"/>
      <p:bldP spid="7276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Line 3"/>
          <p:cNvSpPr>
            <a:spLocks noChangeShapeType="1"/>
          </p:cNvSpPr>
          <p:nvPr/>
        </p:nvSpPr>
        <p:spPr bwMode="auto">
          <a:xfrm>
            <a:off x="609600" y="3994150"/>
            <a:ext cx="7696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23" name="Text Box 4"/>
          <p:cNvSpPr txBox="1">
            <a:spLocks noChangeArrowheads="1"/>
          </p:cNvSpPr>
          <p:nvPr/>
        </p:nvSpPr>
        <p:spPr bwMode="auto">
          <a:xfrm>
            <a:off x="8234363" y="3851275"/>
            <a:ext cx="611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Time</a:t>
            </a:r>
          </a:p>
        </p:txBody>
      </p:sp>
      <p:sp>
        <p:nvSpPr>
          <p:cNvPr id="56324" name="Rectangle 5"/>
          <p:cNvSpPr>
            <a:spLocks noChangeArrowheads="1"/>
          </p:cNvSpPr>
          <p:nvPr/>
        </p:nvSpPr>
        <p:spPr bwMode="auto">
          <a:xfrm>
            <a:off x="1657350" y="3846513"/>
            <a:ext cx="457200" cy="152400"/>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6325" name="Rectangle 6"/>
          <p:cNvSpPr>
            <a:spLocks noChangeArrowheads="1"/>
          </p:cNvSpPr>
          <p:nvPr/>
        </p:nvSpPr>
        <p:spPr bwMode="auto">
          <a:xfrm>
            <a:off x="2114550" y="3846513"/>
            <a:ext cx="685800" cy="1524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6326" name="Rectangle 7"/>
          <p:cNvSpPr>
            <a:spLocks noChangeArrowheads="1"/>
          </p:cNvSpPr>
          <p:nvPr/>
        </p:nvSpPr>
        <p:spPr bwMode="auto">
          <a:xfrm>
            <a:off x="2800350" y="3846513"/>
            <a:ext cx="457200" cy="1524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6327" name="Text Box 8"/>
          <p:cNvSpPr txBox="1">
            <a:spLocks noChangeArrowheads="1"/>
          </p:cNvSpPr>
          <p:nvPr/>
        </p:nvSpPr>
        <p:spPr bwMode="auto">
          <a:xfrm>
            <a:off x="1685925" y="3802063"/>
            <a:ext cx="3571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1</a:t>
            </a:r>
          </a:p>
        </p:txBody>
      </p:sp>
      <p:sp>
        <p:nvSpPr>
          <p:cNvPr id="56328" name="Text Box 9"/>
          <p:cNvSpPr txBox="1">
            <a:spLocks noChangeArrowheads="1"/>
          </p:cNvSpPr>
          <p:nvPr/>
        </p:nvSpPr>
        <p:spPr bwMode="auto">
          <a:xfrm>
            <a:off x="2243138" y="3800475"/>
            <a:ext cx="3571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latin typeface="Times" charset="0"/>
              </a:rPr>
              <a:t>v. 2</a:t>
            </a:r>
          </a:p>
        </p:txBody>
      </p:sp>
      <p:sp>
        <p:nvSpPr>
          <p:cNvPr id="56329" name="Text Box 10"/>
          <p:cNvSpPr txBox="1">
            <a:spLocks noChangeArrowheads="1"/>
          </p:cNvSpPr>
          <p:nvPr/>
        </p:nvSpPr>
        <p:spPr bwMode="auto">
          <a:xfrm>
            <a:off x="2836863" y="3802063"/>
            <a:ext cx="3571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3</a:t>
            </a:r>
          </a:p>
        </p:txBody>
      </p:sp>
      <p:sp>
        <p:nvSpPr>
          <p:cNvPr id="56330" name="Rectangle 11"/>
          <p:cNvSpPr>
            <a:spLocks noChangeArrowheads="1"/>
          </p:cNvSpPr>
          <p:nvPr/>
        </p:nvSpPr>
        <p:spPr bwMode="auto">
          <a:xfrm>
            <a:off x="1657350" y="4000500"/>
            <a:ext cx="1600200" cy="152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6331" name="Rectangle 12"/>
          <p:cNvSpPr>
            <a:spLocks noChangeArrowheads="1"/>
          </p:cNvSpPr>
          <p:nvPr/>
        </p:nvSpPr>
        <p:spPr bwMode="auto">
          <a:xfrm>
            <a:off x="3260725" y="3846513"/>
            <a:ext cx="457200" cy="15240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6332" name="Rectangle 13"/>
          <p:cNvSpPr>
            <a:spLocks noChangeArrowheads="1"/>
          </p:cNvSpPr>
          <p:nvPr/>
        </p:nvSpPr>
        <p:spPr bwMode="auto">
          <a:xfrm>
            <a:off x="3717925" y="3846513"/>
            <a:ext cx="685800" cy="152400"/>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6333" name="Rectangle 14"/>
          <p:cNvSpPr>
            <a:spLocks noChangeArrowheads="1"/>
          </p:cNvSpPr>
          <p:nvPr/>
        </p:nvSpPr>
        <p:spPr bwMode="auto">
          <a:xfrm>
            <a:off x="4927600" y="3846513"/>
            <a:ext cx="457200" cy="152400"/>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6334" name="Text Box 15"/>
          <p:cNvSpPr txBox="1">
            <a:spLocks noChangeArrowheads="1"/>
          </p:cNvSpPr>
          <p:nvPr/>
        </p:nvSpPr>
        <p:spPr bwMode="auto">
          <a:xfrm>
            <a:off x="3289300" y="3802063"/>
            <a:ext cx="3571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4</a:t>
            </a:r>
          </a:p>
        </p:txBody>
      </p:sp>
      <p:sp>
        <p:nvSpPr>
          <p:cNvPr id="56335" name="Text Box 16"/>
          <p:cNvSpPr txBox="1">
            <a:spLocks noChangeArrowheads="1"/>
          </p:cNvSpPr>
          <p:nvPr/>
        </p:nvSpPr>
        <p:spPr bwMode="auto">
          <a:xfrm>
            <a:off x="3846513" y="3800475"/>
            <a:ext cx="3571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5</a:t>
            </a:r>
          </a:p>
        </p:txBody>
      </p:sp>
      <p:sp>
        <p:nvSpPr>
          <p:cNvPr id="56336" name="Text Box 17"/>
          <p:cNvSpPr txBox="1">
            <a:spLocks noChangeArrowheads="1"/>
          </p:cNvSpPr>
          <p:nvPr/>
        </p:nvSpPr>
        <p:spPr bwMode="auto">
          <a:xfrm>
            <a:off x="4964113" y="3802063"/>
            <a:ext cx="3571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7</a:t>
            </a:r>
          </a:p>
        </p:txBody>
      </p:sp>
      <p:sp>
        <p:nvSpPr>
          <p:cNvPr id="56337" name="Rectangle 18"/>
          <p:cNvSpPr>
            <a:spLocks noChangeArrowheads="1"/>
          </p:cNvSpPr>
          <p:nvPr/>
        </p:nvSpPr>
        <p:spPr bwMode="auto">
          <a:xfrm>
            <a:off x="3252788" y="4000500"/>
            <a:ext cx="2125662" cy="152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6338" name="Text Box 19"/>
          <p:cNvSpPr txBox="1">
            <a:spLocks noChangeArrowheads="1"/>
          </p:cNvSpPr>
          <p:nvPr/>
        </p:nvSpPr>
        <p:spPr bwMode="auto">
          <a:xfrm>
            <a:off x="3729038" y="3962400"/>
            <a:ext cx="828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latin typeface="Times" charset="0"/>
              </a:rPr>
              <a:t>Generation 1</a:t>
            </a:r>
          </a:p>
        </p:txBody>
      </p:sp>
      <p:sp>
        <p:nvSpPr>
          <p:cNvPr id="56339" name="Rectangle 20"/>
          <p:cNvSpPr>
            <a:spLocks noChangeArrowheads="1"/>
          </p:cNvSpPr>
          <p:nvPr/>
        </p:nvSpPr>
        <p:spPr bwMode="auto">
          <a:xfrm>
            <a:off x="4402138" y="3848100"/>
            <a:ext cx="525462" cy="1524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6340" name="Text Box 21"/>
          <p:cNvSpPr txBox="1">
            <a:spLocks noChangeArrowheads="1"/>
          </p:cNvSpPr>
          <p:nvPr/>
        </p:nvSpPr>
        <p:spPr bwMode="auto">
          <a:xfrm>
            <a:off x="4459288" y="3802063"/>
            <a:ext cx="3571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6</a:t>
            </a:r>
          </a:p>
        </p:txBody>
      </p:sp>
      <p:sp>
        <p:nvSpPr>
          <p:cNvPr id="56341" name="Rectangle 22"/>
          <p:cNvSpPr>
            <a:spLocks noChangeArrowheads="1"/>
          </p:cNvSpPr>
          <p:nvPr/>
        </p:nvSpPr>
        <p:spPr bwMode="auto">
          <a:xfrm>
            <a:off x="5378450" y="3848100"/>
            <a:ext cx="950913" cy="152400"/>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6342" name="Text Box 23"/>
          <p:cNvSpPr txBox="1">
            <a:spLocks noChangeArrowheads="1"/>
          </p:cNvSpPr>
          <p:nvPr/>
        </p:nvSpPr>
        <p:spPr bwMode="auto">
          <a:xfrm>
            <a:off x="5676900" y="3803650"/>
            <a:ext cx="3571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8</a:t>
            </a:r>
          </a:p>
        </p:txBody>
      </p:sp>
      <p:sp>
        <p:nvSpPr>
          <p:cNvPr id="56343" name="Rectangle 24"/>
          <p:cNvSpPr>
            <a:spLocks noChangeArrowheads="1"/>
          </p:cNvSpPr>
          <p:nvPr/>
        </p:nvSpPr>
        <p:spPr bwMode="auto">
          <a:xfrm>
            <a:off x="5378450" y="4000500"/>
            <a:ext cx="944563" cy="152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6344" name="Line 26"/>
          <p:cNvSpPr>
            <a:spLocks noChangeShapeType="1"/>
          </p:cNvSpPr>
          <p:nvPr/>
        </p:nvSpPr>
        <p:spPr bwMode="auto">
          <a:xfrm flipH="1">
            <a:off x="6321425" y="3279775"/>
            <a:ext cx="149225" cy="5365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45" name="Line 28"/>
          <p:cNvSpPr>
            <a:spLocks noChangeShapeType="1"/>
          </p:cNvSpPr>
          <p:nvPr/>
        </p:nvSpPr>
        <p:spPr bwMode="auto">
          <a:xfrm flipH="1">
            <a:off x="4919663" y="2992438"/>
            <a:ext cx="20637" cy="8239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46" name="Line 30"/>
          <p:cNvSpPr>
            <a:spLocks noChangeShapeType="1"/>
          </p:cNvSpPr>
          <p:nvPr/>
        </p:nvSpPr>
        <p:spPr bwMode="auto">
          <a:xfrm flipH="1">
            <a:off x="3721100" y="3016250"/>
            <a:ext cx="20638" cy="8239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5807" name="Text Box 31"/>
          <p:cNvSpPr txBox="1">
            <a:spLocks noChangeArrowheads="1"/>
          </p:cNvSpPr>
          <p:nvPr/>
        </p:nvSpPr>
        <p:spPr bwMode="auto">
          <a:xfrm>
            <a:off x="4451350" y="1595438"/>
            <a:ext cx="1695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Read up-to-date</a:t>
            </a:r>
          </a:p>
        </p:txBody>
      </p:sp>
      <p:sp>
        <p:nvSpPr>
          <p:cNvPr id="75808" name="Line 32"/>
          <p:cNvSpPr>
            <a:spLocks noChangeShapeType="1"/>
          </p:cNvSpPr>
          <p:nvPr/>
        </p:nvSpPr>
        <p:spPr bwMode="auto">
          <a:xfrm>
            <a:off x="5013325" y="1892300"/>
            <a:ext cx="1360488" cy="7747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49" name="Text Box 34"/>
          <p:cNvSpPr txBox="1">
            <a:spLocks noChangeArrowheads="1"/>
          </p:cNvSpPr>
          <p:nvPr/>
        </p:nvSpPr>
        <p:spPr bwMode="auto">
          <a:xfrm>
            <a:off x="6213475" y="2701925"/>
            <a:ext cx="11287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Current version</a:t>
            </a:r>
          </a:p>
        </p:txBody>
      </p:sp>
      <p:sp>
        <p:nvSpPr>
          <p:cNvPr id="56350" name="Text Box 35"/>
          <p:cNvSpPr txBox="1">
            <a:spLocks noChangeArrowheads="1"/>
          </p:cNvSpPr>
          <p:nvPr/>
        </p:nvSpPr>
        <p:spPr bwMode="auto">
          <a:xfrm>
            <a:off x="4378325" y="2695575"/>
            <a:ext cx="1514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Stale version</a:t>
            </a:r>
          </a:p>
        </p:txBody>
      </p:sp>
      <p:sp>
        <p:nvSpPr>
          <p:cNvPr id="56351" name="Text Box 36"/>
          <p:cNvSpPr txBox="1">
            <a:spLocks noChangeArrowheads="1"/>
          </p:cNvSpPr>
          <p:nvPr/>
        </p:nvSpPr>
        <p:spPr bwMode="auto">
          <a:xfrm>
            <a:off x="2990850" y="2719388"/>
            <a:ext cx="1495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Stale version</a:t>
            </a:r>
          </a:p>
        </p:txBody>
      </p:sp>
      <p:sp>
        <p:nvSpPr>
          <p:cNvPr id="56352" name="Title 34"/>
          <p:cNvSpPr>
            <a:spLocks noGrp="1"/>
          </p:cNvSpPr>
          <p:nvPr>
            <p:ph type="title" idx="4294967295"/>
          </p:nvPr>
        </p:nvSpPr>
        <p:spPr>
          <a:xfrm>
            <a:off x="838200" y="76200"/>
            <a:ext cx="8229600" cy="1143000"/>
          </a:xfrm>
        </p:spPr>
        <p:txBody>
          <a:bodyPr/>
          <a:lstStyle/>
          <a:p>
            <a:pPr eaLnBrk="1" hangingPunct="1"/>
            <a:r>
              <a:rPr lang="en-US" sz="4000">
                <a:solidFill>
                  <a:srgbClr val="7030A0"/>
                </a:solidFill>
                <a:latin typeface="Arial" charset="0"/>
              </a:rPr>
              <a:t>PNUTS Consistency Model</a:t>
            </a:r>
          </a:p>
        </p:txBody>
      </p:sp>
      <p:sp>
        <p:nvSpPr>
          <p:cNvPr id="56353" name="Slide Number Placeholder 33"/>
          <p:cNvSpPr txBox="1">
            <a:spLocks noGrp="1"/>
          </p:cNvSpPr>
          <p:nvPr/>
        </p:nvSpPr>
        <p:spPr bwMode="auto">
          <a:xfrm>
            <a:off x="70866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4CBD64BC-2627-C347-9D97-DF23364568DC}" type="slidenum">
              <a:rPr lang="en-US" sz="1200">
                <a:solidFill>
                  <a:schemeClr val="bg1"/>
                </a:solidFill>
                <a:latin typeface="Times" charset="0"/>
              </a:rPr>
              <a:pPr algn="r"/>
              <a:t>54</a:t>
            </a:fld>
            <a:endParaRPr lang="en-US" sz="1200">
              <a:solidFill>
                <a:schemeClr val="bg1"/>
              </a:solidFill>
              <a:latin typeface="Times" charset="0"/>
            </a:endParaRPr>
          </a:p>
        </p:txBody>
      </p:sp>
      <p:sp>
        <p:nvSpPr>
          <p:cNvPr id="56354" name="Text Box 34"/>
          <p:cNvSpPr txBox="1">
            <a:spLocks noChangeArrowheads="1"/>
          </p:cNvSpPr>
          <p:nvPr/>
        </p:nvSpPr>
        <p:spPr bwMode="auto">
          <a:xfrm>
            <a:off x="2057400" y="5334000"/>
            <a:ext cx="4779963"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But application can request and get current version</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8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8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07" grpId="0"/>
      <p:bldP spid="7580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Line 3"/>
          <p:cNvSpPr>
            <a:spLocks noChangeShapeType="1"/>
          </p:cNvSpPr>
          <p:nvPr/>
        </p:nvSpPr>
        <p:spPr bwMode="auto">
          <a:xfrm>
            <a:off x="609600" y="3994150"/>
            <a:ext cx="7696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47" name="Text Box 4"/>
          <p:cNvSpPr txBox="1">
            <a:spLocks noChangeArrowheads="1"/>
          </p:cNvSpPr>
          <p:nvPr/>
        </p:nvSpPr>
        <p:spPr bwMode="auto">
          <a:xfrm>
            <a:off x="8234363" y="3851275"/>
            <a:ext cx="611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Time</a:t>
            </a:r>
          </a:p>
        </p:txBody>
      </p:sp>
      <p:sp>
        <p:nvSpPr>
          <p:cNvPr id="57348" name="Rectangle 5"/>
          <p:cNvSpPr>
            <a:spLocks noChangeArrowheads="1"/>
          </p:cNvSpPr>
          <p:nvPr/>
        </p:nvSpPr>
        <p:spPr bwMode="auto">
          <a:xfrm>
            <a:off x="1657350" y="3846513"/>
            <a:ext cx="457200" cy="152400"/>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7349" name="Rectangle 6"/>
          <p:cNvSpPr>
            <a:spLocks noChangeArrowheads="1"/>
          </p:cNvSpPr>
          <p:nvPr/>
        </p:nvSpPr>
        <p:spPr bwMode="auto">
          <a:xfrm>
            <a:off x="2114550" y="3846513"/>
            <a:ext cx="685800" cy="1524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7350" name="Rectangle 7"/>
          <p:cNvSpPr>
            <a:spLocks noChangeArrowheads="1"/>
          </p:cNvSpPr>
          <p:nvPr/>
        </p:nvSpPr>
        <p:spPr bwMode="auto">
          <a:xfrm>
            <a:off x="2800350" y="3846513"/>
            <a:ext cx="457200" cy="1524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7351" name="Text Box 8"/>
          <p:cNvSpPr txBox="1">
            <a:spLocks noChangeArrowheads="1"/>
          </p:cNvSpPr>
          <p:nvPr/>
        </p:nvSpPr>
        <p:spPr bwMode="auto">
          <a:xfrm>
            <a:off x="1685925" y="3802063"/>
            <a:ext cx="3571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1</a:t>
            </a:r>
          </a:p>
        </p:txBody>
      </p:sp>
      <p:sp>
        <p:nvSpPr>
          <p:cNvPr id="57352" name="Text Box 9"/>
          <p:cNvSpPr txBox="1">
            <a:spLocks noChangeArrowheads="1"/>
          </p:cNvSpPr>
          <p:nvPr/>
        </p:nvSpPr>
        <p:spPr bwMode="auto">
          <a:xfrm>
            <a:off x="2243138" y="3800475"/>
            <a:ext cx="3571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latin typeface="Times" charset="0"/>
              </a:rPr>
              <a:t>v. 2</a:t>
            </a:r>
          </a:p>
        </p:txBody>
      </p:sp>
      <p:sp>
        <p:nvSpPr>
          <p:cNvPr id="57353" name="Text Box 10"/>
          <p:cNvSpPr txBox="1">
            <a:spLocks noChangeArrowheads="1"/>
          </p:cNvSpPr>
          <p:nvPr/>
        </p:nvSpPr>
        <p:spPr bwMode="auto">
          <a:xfrm>
            <a:off x="2836863" y="3802063"/>
            <a:ext cx="3571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3</a:t>
            </a:r>
          </a:p>
        </p:txBody>
      </p:sp>
      <p:sp>
        <p:nvSpPr>
          <p:cNvPr id="57354" name="Rectangle 11"/>
          <p:cNvSpPr>
            <a:spLocks noChangeArrowheads="1"/>
          </p:cNvSpPr>
          <p:nvPr/>
        </p:nvSpPr>
        <p:spPr bwMode="auto">
          <a:xfrm>
            <a:off x="1657350" y="4000500"/>
            <a:ext cx="1600200" cy="152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7355" name="Rectangle 12"/>
          <p:cNvSpPr>
            <a:spLocks noChangeArrowheads="1"/>
          </p:cNvSpPr>
          <p:nvPr/>
        </p:nvSpPr>
        <p:spPr bwMode="auto">
          <a:xfrm>
            <a:off x="3260725" y="3846513"/>
            <a:ext cx="457200" cy="15240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7356" name="Rectangle 13"/>
          <p:cNvSpPr>
            <a:spLocks noChangeArrowheads="1"/>
          </p:cNvSpPr>
          <p:nvPr/>
        </p:nvSpPr>
        <p:spPr bwMode="auto">
          <a:xfrm>
            <a:off x="3717925" y="3846513"/>
            <a:ext cx="685800" cy="152400"/>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7357" name="Rectangle 14"/>
          <p:cNvSpPr>
            <a:spLocks noChangeArrowheads="1"/>
          </p:cNvSpPr>
          <p:nvPr/>
        </p:nvSpPr>
        <p:spPr bwMode="auto">
          <a:xfrm>
            <a:off x="4927600" y="3846513"/>
            <a:ext cx="457200" cy="152400"/>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7358" name="Text Box 15"/>
          <p:cNvSpPr txBox="1">
            <a:spLocks noChangeArrowheads="1"/>
          </p:cNvSpPr>
          <p:nvPr/>
        </p:nvSpPr>
        <p:spPr bwMode="auto">
          <a:xfrm>
            <a:off x="3289300" y="3802063"/>
            <a:ext cx="3571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4</a:t>
            </a:r>
          </a:p>
        </p:txBody>
      </p:sp>
      <p:sp>
        <p:nvSpPr>
          <p:cNvPr id="57359" name="Text Box 16"/>
          <p:cNvSpPr txBox="1">
            <a:spLocks noChangeArrowheads="1"/>
          </p:cNvSpPr>
          <p:nvPr/>
        </p:nvSpPr>
        <p:spPr bwMode="auto">
          <a:xfrm>
            <a:off x="3846513" y="3800475"/>
            <a:ext cx="3571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5</a:t>
            </a:r>
          </a:p>
        </p:txBody>
      </p:sp>
      <p:sp>
        <p:nvSpPr>
          <p:cNvPr id="57360" name="Text Box 17"/>
          <p:cNvSpPr txBox="1">
            <a:spLocks noChangeArrowheads="1"/>
          </p:cNvSpPr>
          <p:nvPr/>
        </p:nvSpPr>
        <p:spPr bwMode="auto">
          <a:xfrm>
            <a:off x="4964113" y="3802063"/>
            <a:ext cx="3571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7</a:t>
            </a:r>
          </a:p>
        </p:txBody>
      </p:sp>
      <p:sp>
        <p:nvSpPr>
          <p:cNvPr id="57361" name="Rectangle 18"/>
          <p:cNvSpPr>
            <a:spLocks noChangeArrowheads="1"/>
          </p:cNvSpPr>
          <p:nvPr/>
        </p:nvSpPr>
        <p:spPr bwMode="auto">
          <a:xfrm>
            <a:off x="3252788" y="4000500"/>
            <a:ext cx="2125662" cy="152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7362" name="Text Box 19"/>
          <p:cNvSpPr txBox="1">
            <a:spLocks noChangeArrowheads="1"/>
          </p:cNvSpPr>
          <p:nvPr/>
        </p:nvSpPr>
        <p:spPr bwMode="auto">
          <a:xfrm>
            <a:off x="3729038" y="3962400"/>
            <a:ext cx="828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latin typeface="Times" charset="0"/>
              </a:rPr>
              <a:t>Generation 1</a:t>
            </a:r>
          </a:p>
        </p:txBody>
      </p:sp>
      <p:sp>
        <p:nvSpPr>
          <p:cNvPr id="57363" name="Rectangle 20"/>
          <p:cNvSpPr>
            <a:spLocks noChangeArrowheads="1"/>
          </p:cNvSpPr>
          <p:nvPr/>
        </p:nvSpPr>
        <p:spPr bwMode="auto">
          <a:xfrm>
            <a:off x="4402138" y="3848100"/>
            <a:ext cx="525462" cy="1524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7364" name="Text Box 21"/>
          <p:cNvSpPr txBox="1">
            <a:spLocks noChangeArrowheads="1"/>
          </p:cNvSpPr>
          <p:nvPr/>
        </p:nvSpPr>
        <p:spPr bwMode="auto">
          <a:xfrm>
            <a:off x="4459288" y="3802063"/>
            <a:ext cx="3571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6</a:t>
            </a:r>
          </a:p>
        </p:txBody>
      </p:sp>
      <p:sp>
        <p:nvSpPr>
          <p:cNvPr id="57365" name="Rectangle 22"/>
          <p:cNvSpPr>
            <a:spLocks noChangeArrowheads="1"/>
          </p:cNvSpPr>
          <p:nvPr/>
        </p:nvSpPr>
        <p:spPr bwMode="auto">
          <a:xfrm>
            <a:off x="5378450" y="3848100"/>
            <a:ext cx="950913" cy="152400"/>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7366" name="Text Box 23"/>
          <p:cNvSpPr txBox="1">
            <a:spLocks noChangeArrowheads="1"/>
          </p:cNvSpPr>
          <p:nvPr/>
        </p:nvSpPr>
        <p:spPr bwMode="auto">
          <a:xfrm>
            <a:off x="5676900" y="3803650"/>
            <a:ext cx="3571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8</a:t>
            </a:r>
          </a:p>
        </p:txBody>
      </p:sp>
      <p:sp>
        <p:nvSpPr>
          <p:cNvPr id="57367" name="Rectangle 24"/>
          <p:cNvSpPr>
            <a:spLocks noChangeArrowheads="1"/>
          </p:cNvSpPr>
          <p:nvPr/>
        </p:nvSpPr>
        <p:spPr bwMode="auto">
          <a:xfrm>
            <a:off x="5378450" y="4000500"/>
            <a:ext cx="944563" cy="152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7368" name="Line 26"/>
          <p:cNvSpPr>
            <a:spLocks noChangeShapeType="1"/>
          </p:cNvSpPr>
          <p:nvPr/>
        </p:nvSpPr>
        <p:spPr bwMode="auto">
          <a:xfrm flipH="1">
            <a:off x="6321425" y="3279775"/>
            <a:ext cx="149225" cy="5365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9" name="Line 28"/>
          <p:cNvSpPr>
            <a:spLocks noChangeShapeType="1"/>
          </p:cNvSpPr>
          <p:nvPr/>
        </p:nvSpPr>
        <p:spPr bwMode="auto">
          <a:xfrm flipH="1">
            <a:off x="4919663" y="2992438"/>
            <a:ext cx="20637" cy="8239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70" name="Line 30"/>
          <p:cNvSpPr>
            <a:spLocks noChangeShapeType="1"/>
          </p:cNvSpPr>
          <p:nvPr/>
        </p:nvSpPr>
        <p:spPr bwMode="auto">
          <a:xfrm flipH="1">
            <a:off x="3721100" y="3016250"/>
            <a:ext cx="20638" cy="8239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855" name="Text Box 31"/>
          <p:cNvSpPr txBox="1">
            <a:spLocks noChangeArrowheads="1"/>
          </p:cNvSpPr>
          <p:nvPr/>
        </p:nvSpPr>
        <p:spPr bwMode="auto">
          <a:xfrm>
            <a:off x="4451350" y="1595438"/>
            <a:ext cx="1258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Read ≥ v.6</a:t>
            </a:r>
          </a:p>
        </p:txBody>
      </p:sp>
      <p:sp>
        <p:nvSpPr>
          <p:cNvPr id="77856" name="Line 32"/>
          <p:cNvSpPr>
            <a:spLocks noChangeShapeType="1"/>
          </p:cNvSpPr>
          <p:nvPr/>
        </p:nvSpPr>
        <p:spPr bwMode="auto">
          <a:xfrm flipH="1">
            <a:off x="4922838" y="1892300"/>
            <a:ext cx="90487" cy="8350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73" name="Text Box 34"/>
          <p:cNvSpPr txBox="1">
            <a:spLocks noChangeArrowheads="1"/>
          </p:cNvSpPr>
          <p:nvPr/>
        </p:nvSpPr>
        <p:spPr bwMode="auto">
          <a:xfrm>
            <a:off x="6213475" y="2701925"/>
            <a:ext cx="11287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Current version</a:t>
            </a:r>
          </a:p>
        </p:txBody>
      </p:sp>
      <p:sp>
        <p:nvSpPr>
          <p:cNvPr id="57374" name="Text Box 35"/>
          <p:cNvSpPr txBox="1">
            <a:spLocks noChangeArrowheads="1"/>
          </p:cNvSpPr>
          <p:nvPr/>
        </p:nvSpPr>
        <p:spPr bwMode="auto">
          <a:xfrm>
            <a:off x="4378325" y="2695575"/>
            <a:ext cx="1514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Stale version</a:t>
            </a:r>
          </a:p>
        </p:txBody>
      </p:sp>
      <p:sp>
        <p:nvSpPr>
          <p:cNvPr id="57375" name="Text Box 36"/>
          <p:cNvSpPr txBox="1">
            <a:spLocks noChangeArrowheads="1"/>
          </p:cNvSpPr>
          <p:nvPr/>
        </p:nvSpPr>
        <p:spPr bwMode="auto">
          <a:xfrm>
            <a:off x="2990850" y="2719388"/>
            <a:ext cx="1495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Stale version</a:t>
            </a:r>
          </a:p>
        </p:txBody>
      </p:sp>
      <p:sp>
        <p:nvSpPr>
          <p:cNvPr id="57376" name="Title 34"/>
          <p:cNvSpPr>
            <a:spLocks noGrp="1"/>
          </p:cNvSpPr>
          <p:nvPr>
            <p:ph type="title" idx="4294967295"/>
          </p:nvPr>
        </p:nvSpPr>
        <p:spPr>
          <a:xfrm>
            <a:off x="838200" y="76200"/>
            <a:ext cx="8229600" cy="1143000"/>
          </a:xfrm>
        </p:spPr>
        <p:txBody>
          <a:bodyPr/>
          <a:lstStyle/>
          <a:p>
            <a:pPr eaLnBrk="1" hangingPunct="1"/>
            <a:r>
              <a:rPr lang="en-US" sz="4000">
                <a:solidFill>
                  <a:srgbClr val="7030A0"/>
                </a:solidFill>
                <a:latin typeface="Arial" charset="0"/>
              </a:rPr>
              <a:t>PNUTS Consistency Model</a:t>
            </a:r>
          </a:p>
        </p:txBody>
      </p:sp>
      <p:sp>
        <p:nvSpPr>
          <p:cNvPr id="57377" name="Slide Number Placeholder 33"/>
          <p:cNvSpPr txBox="1">
            <a:spLocks noGrp="1"/>
          </p:cNvSpPr>
          <p:nvPr/>
        </p:nvSpPr>
        <p:spPr bwMode="auto">
          <a:xfrm>
            <a:off x="70866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F5FD993B-0BE7-3145-9303-6472B60E2B2C}" type="slidenum">
              <a:rPr lang="en-US" sz="1200">
                <a:solidFill>
                  <a:schemeClr val="bg1"/>
                </a:solidFill>
                <a:latin typeface="Times" charset="0"/>
              </a:rPr>
              <a:pPr algn="r"/>
              <a:t>55</a:t>
            </a:fld>
            <a:endParaRPr lang="en-US" sz="1200">
              <a:solidFill>
                <a:schemeClr val="bg1"/>
              </a:solidFill>
              <a:latin typeface="Times" charset="0"/>
            </a:endParaRPr>
          </a:p>
        </p:txBody>
      </p:sp>
      <p:sp>
        <p:nvSpPr>
          <p:cNvPr id="57378" name="Text Box 34"/>
          <p:cNvSpPr txBox="1">
            <a:spLocks noChangeArrowheads="1"/>
          </p:cNvSpPr>
          <p:nvPr/>
        </p:nvSpPr>
        <p:spPr bwMode="auto">
          <a:xfrm>
            <a:off x="1295400" y="5486400"/>
            <a:ext cx="6670675"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Or variations such as </a:t>
            </a:r>
            <a:r>
              <a:rPr lang="ja-JP" altLang="en-US"/>
              <a:t>“</a:t>
            </a:r>
            <a:r>
              <a:rPr lang="en-US"/>
              <a:t>read forward</a:t>
            </a:r>
            <a:r>
              <a:rPr lang="ja-JP" altLang="en-US"/>
              <a:t>”</a:t>
            </a:r>
            <a:r>
              <a:rPr lang="en-US"/>
              <a:t>—while copies may lag the</a:t>
            </a:r>
          </a:p>
          <a:p>
            <a:pPr eaLnBrk="1" hangingPunct="1"/>
            <a:r>
              <a:rPr lang="en-US"/>
              <a:t>master record, </a:t>
            </a:r>
            <a:r>
              <a:rPr lang="en-US" i="1"/>
              <a:t>every</a:t>
            </a:r>
            <a:r>
              <a:rPr lang="en-US"/>
              <a:t> copy goes through the same sequence of changes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8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55" grpId="0"/>
      <p:bldP spid="7785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Line 3"/>
          <p:cNvSpPr>
            <a:spLocks noChangeShapeType="1"/>
          </p:cNvSpPr>
          <p:nvPr/>
        </p:nvSpPr>
        <p:spPr bwMode="auto">
          <a:xfrm>
            <a:off x="609600" y="3994150"/>
            <a:ext cx="7696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71" name="Text Box 4"/>
          <p:cNvSpPr txBox="1">
            <a:spLocks noChangeArrowheads="1"/>
          </p:cNvSpPr>
          <p:nvPr/>
        </p:nvSpPr>
        <p:spPr bwMode="auto">
          <a:xfrm>
            <a:off x="8234363" y="3851275"/>
            <a:ext cx="611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Time</a:t>
            </a:r>
          </a:p>
        </p:txBody>
      </p:sp>
      <p:sp>
        <p:nvSpPr>
          <p:cNvPr id="58372" name="Rectangle 5"/>
          <p:cNvSpPr>
            <a:spLocks noChangeArrowheads="1"/>
          </p:cNvSpPr>
          <p:nvPr/>
        </p:nvSpPr>
        <p:spPr bwMode="auto">
          <a:xfrm>
            <a:off x="1657350" y="3846513"/>
            <a:ext cx="457200" cy="152400"/>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8373" name="Rectangle 6"/>
          <p:cNvSpPr>
            <a:spLocks noChangeArrowheads="1"/>
          </p:cNvSpPr>
          <p:nvPr/>
        </p:nvSpPr>
        <p:spPr bwMode="auto">
          <a:xfrm>
            <a:off x="2114550" y="3846513"/>
            <a:ext cx="685800" cy="1524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8374" name="Rectangle 7"/>
          <p:cNvSpPr>
            <a:spLocks noChangeArrowheads="1"/>
          </p:cNvSpPr>
          <p:nvPr/>
        </p:nvSpPr>
        <p:spPr bwMode="auto">
          <a:xfrm>
            <a:off x="2800350" y="3846513"/>
            <a:ext cx="457200" cy="1524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8375" name="Text Box 8"/>
          <p:cNvSpPr txBox="1">
            <a:spLocks noChangeArrowheads="1"/>
          </p:cNvSpPr>
          <p:nvPr/>
        </p:nvSpPr>
        <p:spPr bwMode="auto">
          <a:xfrm>
            <a:off x="1685925" y="3802063"/>
            <a:ext cx="3571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1</a:t>
            </a:r>
          </a:p>
        </p:txBody>
      </p:sp>
      <p:sp>
        <p:nvSpPr>
          <p:cNvPr id="58376" name="Text Box 9"/>
          <p:cNvSpPr txBox="1">
            <a:spLocks noChangeArrowheads="1"/>
          </p:cNvSpPr>
          <p:nvPr/>
        </p:nvSpPr>
        <p:spPr bwMode="auto">
          <a:xfrm>
            <a:off x="2243138" y="3800475"/>
            <a:ext cx="3571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latin typeface="Times" charset="0"/>
              </a:rPr>
              <a:t>v. 2</a:t>
            </a:r>
          </a:p>
        </p:txBody>
      </p:sp>
      <p:sp>
        <p:nvSpPr>
          <p:cNvPr id="58377" name="Text Box 10"/>
          <p:cNvSpPr txBox="1">
            <a:spLocks noChangeArrowheads="1"/>
          </p:cNvSpPr>
          <p:nvPr/>
        </p:nvSpPr>
        <p:spPr bwMode="auto">
          <a:xfrm>
            <a:off x="2836863" y="3802063"/>
            <a:ext cx="3571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3</a:t>
            </a:r>
          </a:p>
        </p:txBody>
      </p:sp>
      <p:sp>
        <p:nvSpPr>
          <p:cNvPr id="58378" name="Rectangle 11"/>
          <p:cNvSpPr>
            <a:spLocks noChangeArrowheads="1"/>
          </p:cNvSpPr>
          <p:nvPr/>
        </p:nvSpPr>
        <p:spPr bwMode="auto">
          <a:xfrm>
            <a:off x="1657350" y="4000500"/>
            <a:ext cx="1600200" cy="152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8379" name="Rectangle 12"/>
          <p:cNvSpPr>
            <a:spLocks noChangeArrowheads="1"/>
          </p:cNvSpPr>
          <p:nvPr/>
        </p:nvSpPr>
        <p:spPr bwMode="auto">
          <a:xfrm>
            <a:off x="3260725" y="3846513"/>
            <a:ext cx="457200" cy="15240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8380" name="Rectangle 13"/>
          <p:cNvSpPr>
            <a:spLocks noChangeArrowheads="1"/>
          </p:cNvSpPr>
          <p:nvPr/>
        </p:nvSpPr>
        <p:spPr bwMode="auto">
          <a:xfrm>
            <a:off x="3717925" y="3846513"/>
            <a:ext cx="685800" cy="152400"/>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8381" name="Rectangle 14"/>
          <p:cNvSpPr>
            <a:spLocks noChangeArrowheads="1"/>
          </p:cNvSpPr>
          <p:nvPr/>
        </p:nvSpPr>
        <p:spPr bwMode="auto">
          <a:xfrm>
            <a:off x="4927600" y="3846513"/>
            <a:ext cx="457200" cy="152400"/>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8382" name="Text Box 15"/>
          <p:cNvSpPr txBox="1">
            <a:spLocks noChangeArrowheads="1"/>
          </p:cNvSpPr>
          <p:nvPr/>
        </p:nvSpPr>
        <p:spPr bwMode="auto">
          <a:xfrm>
            <a:off x="3289300" y="3802063"/>
            <a:ext cx="3571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4</a:t>
            </a:r>
          </a:p>
        </p:txBody>
      </p:sp>
      <p:sp>
        <p:nvSpPr>
          <p:cNvPr id="58383" name="Text Box 16"/>
          <p:cNvSpPr txBox="1">
            <a:spLocks noChangeArrowheads="1"/>
          </p:cNvSpPr>
          <p:nvPr/>
        </p:nvSpPr>
        <p:spPr bwMode="auto">
          <a:xfrm>
            <a:off x="3846513" y="3800475"/>
            <a:ext cx="3571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5</a:t>
            </a:r>
          </a:p>
        </p:txBody>
      </p:sp>
      <p:sp>
        <p:nvSpPr>
          <p:cNvPr id="58384" name="Text Box 17"/>
          <p:cNvSpPr txBox="1">
            <a:spLocks noChangeArrowheads="1"/>
          </p:cNvSpPr>
          <p:nvPr/>
        </p:nvSpPr>
        <p:spPr bwMode="auto">
          <a:xfrm>
            <a:off x="4964113" y="3802063"/>
            <a:ext cx="3571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7</a:t>
            </a:r>
          </a:p>
        </p:txBody>
      </p:sp>
      <p:sp>
        <p:nvSpPr>
          <p:cNvPr id="58385" name="Rectangle 18"/>
          <p:cNvSpPr>
            <a:spLocks noChangeArrowheads="1"/>
          </p:cNvSpPr>
          <p:nvPr/>
        </p:nvSpPr>
        <p:spPr bwMode="auto">
          <a:xfrm>
            <a:off x="3252788" y="4000500"/>
            <a:ext cx="2125662" cy="152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8386" name="Text Box 19"/>
          <p:cNvSpPr txBox="1">
            <a:spLocks noChangeArrowheads="1"/>
          </p:cNvSpPr>
          <p:nvPr/>
        </p:nvSpPr>
        <p:spPr bwMode="auto">
          <a:xfrm>
            <a:off x="3729038" y="3962400"/>
            <a:ext cx="828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latin typeface="Times" charset="0"/>
              </a:rPr>
              <a:t>Generation 1</a:t>
            </a:r>
          </a:p>
        </p:txBody>
      </p:sp>
      <p:sp>
        <p:nvSpPr>
          <p:cNvPr id="58387" name="Rectangle 20"/>
          <p:cNvSpPr>
            <a:spLocks noChangeArrowheads="1"/>
          </p:cNvSpPr>
          <p:nvPr/>
        </p:nvSpPr>
        <p:spPr bwMode="auto">
          <a:xfrm>
            <a:off x="4402138" y="3848100"/>
            <a:ext cx="525462" cy="1524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8388" name="Text Box 21"/>
          <p:cNvSpPr txBox="1">
            <a:spLocks noChangeArrowheads="1"/>
          </p:cNvSpPr>
          <p:nvPr/>
        </p:nvSpPr>
        <p:spPr bwMode="auto">
          <a:xfrm>
            <a:off x="4459288" y="3802063"/>
            <a:ext cx="3571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6</a:t>
            </a:r>
          </a:p>
        </p:txBody>
      </p:sp>
      <p:sp>
        <p:nvSpPr>
          <p:cNvPr id="58389" name="Rectangle 22"/>
          <p:cNvSpPr>
            <a:spLocks noChangeArrowheads="1"/>
          </p:cNvSpPr>
          <p:nvPr/>
        </p:nvSpPr>
        <p:spPr bwMode="auto">
          <a:xfrm>
            <a:off x="5378450" y="3848100"/>
            <a:ext cx="950913" cy="152400"/>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8390" name="Text Box 23"/>
          <p:cNvSpPr txBox="1">
            <a:spLocks noChangeArrowheads="1"/>
          </p:cNvSpPr>
          <p:nvPr/>
        </p:nvSpPr>
        <p:spPr bwMode="auto">
          <a:xfrm>
            <a:off x="5676900" y="3803650"/>
            <a:ext cx="3571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8</a:t>
            </a:r>
          </a:p>
        </p:txBody>
      </p:sp>
      <p:sp>
        <p:nvSpPr>
          <p:cNvPr id="58391" name="Rectangle 24"/>
          <p:cNvSpPr>
            <a:spLocks noChangeArrowheads="1"/>
          </p:cNvSpPr>
          <p:nvPr/>
        </p:nvSpPr>
        <p:spPr bwMode="auto">
          <a:xfrm>
            <a:off x="5378450" y="4000500"/>
            <a:ext cx="944563" cy="152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8392" name="Line 26"/>
          <p:cNvSpPr>
            <a:spLocks noChangeShapeType="1"/>
          </p:cNvSpPr>
          <p:nvPr/>
        </p:nvSpPr>
        <p:spPr bwMode="auto">
          <a:xfrm flipH="1">
            <a:off x="6321425" y="3279775"/>
            <a:ext cx="149225" cy="5365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93" name="Line 28"/>
          <p:cNvSpPr>
            <a:spLocks noChangeShapeType="1"/>
          </p:cNvSpPr>
          <p:nvPr/>
        </p:nvSpPr>
        <p:spPr bwMode="auto">
          <a:xfrm flipH="1">
            <a:off x="4919663" y="2992438"/>
            <a:ext cx="20637" cy="8239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94" name="Line 30"/>
          <p:cNvSpPr>
            <a:spLocks noChangeShapeType="1"/>
          </p:cNvSpPr>
          <p:nvPr/>
        </p:nvSpPr>
        <p:spPr bwMode="auto">
          <a:xfrm flipH="1">
            <a:off x="3721100" y="3016250"/>
            <a:ext cx="20638" cy="8239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59" name="Text Box 31"/>
          <p:cNvSpPr txBox="1">
            <a:spLocks noChangeArrowheads="1"/>
          </p:cNvSpPr>
          <p:nvPr/>
        </p:nvSpPr>
        <p:spPr bwMode="auto">
          <a:xfrm>
            <a:off x="4648200" y="1595438"/>
            <a:ext cx="1338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Write</a:t>
            </a:r>
          </a:p>
        </p:txBody>
      </p:sp>
      <p:sp>
        <p:nvSpPr>
          <p:cNvPr id="73760" name="Line 32"/>
          <p:cNvSpPr>
            <a:spLocks noChangeShapeType="1"/>
          </p:cNvSpPr>
          <p:nvPr/>
        </p:nvSpPr>
        <p:spPr bwMode="auto">
          <a:xfrm>
            <a:off x="5013325" y="1892300"/>
            <a:ext cx="1409700" cy="8143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97" name="Text Box 35"/>
          <p:cNvSpPr txBox="1">
            <a:spLocks noChangeArrowheads="1"/>
          </p:cNvSpPr>
          <p:nvPr/>
        </p:nvSpPr>
        <p:spPr bwMode="auto">
          <a:xfrm>
            <a:off x="6213475" y="2701925"/>
            <a:ext cx="11287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Current version</a:t>
            </a:r>
          </a:p>
        </p:txBody>
      </p:sp>
      <p:sp>
        <p:nvSpPr>
          <p:cNvPr id="58398" name="Text Box 36"/>
          <p:cNvSpPr txBox="1">
            <a:spLocks noChangeArrowheads="1"/>
          </p:cNvSpPr>
          <p:nvPr/>
        </p:nvSpPr>
        <p:spPr bwMode="auto">
          <a:xfrm>
            <a:off x="4378325" y="2695575"/>
            <a:ext cx="1514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Stale version</a:t>
            </a:r>
          </a:p>
        </p:txBody>
      </p:sp>
      <p:sp>
        <p:nvSpPr>
          <p:cNvPr id="58399" name="Text Box 37"/>
          <p:cNvSpPr txBox="1">
            <a:spLocks noChangeArrowheads="1"/>
          </p:cNvSpPr>
          <p:nvPr/>
        </p:nvSpPr>
        <p:spPr bwMode="auto">
          <a:xfrm>
            <a:off x="2990850" y="2719388"/>
            <a:ext cx="1495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Stale version</a:t>
            </a:r>
          </a:p>
        </p:txBody>
      </p:sp>
      <p:sp>
        <p:nvSpPr>
          <p:cNvPr id="58400" name="Title 34"/>
          <p:cNvSpPr>
            <a:spLocks noGrp="1"/>
          </p:cNvSpPr>
          <p:nvPr>
            <p:ph type="title" idx="4294967295"/>
          </p:nvPr>
        </p:nvSpPr>
        <p:spPr>
          <a:xfrm>
            <a:off x="838200" y="76200"/>
            <a:ext cx="8229600" cy="1143000"/>
          </a:xfrm>
        </p:spPr>
        <p:txBody>
          <a:bodyPr/>
          <a:lstStyle/>
          <a:p>
            <a:pPr eaLnBrk="1" hangingPunct="1"/>
            <a:r>
              <a:rPr lang="en-US" sz="4000">
                <a:solidFill>
                  <a:srgbClr val="7030A0"/>
                </a:solidFill>
                <a:latin typeface="Arial" charset="0"/>
              </a:rPr>
              <a:t>PNUTS Consistency Model</a:t>
            </a:r>
          </a:p>
        </p:txBody>
      </p:sp>
      <p:sp>
        <p:nvSpPr>
          <p:cNvPr id="58401" name="Slide Number Placeholder 33"/>
          <p:cNvSpPr txBox="1">
            <a:spLocks noGrp="1"/>
          </p:cNvSpPr>
          <p:nvPr/>
        </p:nvSpPr>
        <p:spPr bwMode="auto">
          <a:xfrm>
            <a:off x="70866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7CEA76D2-2E12-2F47-9289-A153F29AD874}" type="slidenum">
              <a:rPr lang="en-US" sz="1200">
                <a:solidFill>
                  <a:schemeClr val="bg1"/>
                </a:solidFill>
                <a:latin typeface="Times" charset="0"/>
              </a:rPr>
              <a:pPr algn="r"/>
              <a:t>56</a:t>
            </a:fld>
            <a:endParaRPr lang="en-US" sz="1200">
              <a:solidFill>
                <a:schemeClr val="bg1"/>
              </a:solidFill>
              <a:latin typeface="Times" charset="0"/>
            </a:endParaRPr>
          </a:p>
        </p:txBody>
      </p:sp>
      <p:sp>
        <p:nvSpPr>
          <p:cNvPr id="58402" name="Text Box 34"/>
          <p:cNvSpPr txBox="1">
            <a:spLocks noChangeArrowheads="1"/>
          </p:cNvSpPr>
          <p:nvPr/>
        </p:nvSpPr>
        <p:spPr bwMode="auto">
          <a:xfrm>
            <a:off x="1676400" y="5029200"/>
            <a:ext cx="6346825"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Achieved via per-record primary copy protocol</a:t>
            </a:r>
          </a:p>
          <a:p>
            <a:pPr eaLnBrk="1" hangingPunct="1"/>
            <a:r>
              <a:rPr lang="en-US"/>
              <a:t>	</a:t>
            </a:r>
            <a:r>
              <a:rPr lang="en-US">
                <a:solidFill>
                  <a:schemeClr val="bg2"/>
                </a:solidFill>
              </a:rPr>
              <a:t>(To maximize availability, record masterships automaticlly </a:t>
            </a:r>
          </a:p>
          <a:p>
            <a:pPr eaLnBrk="1" hangingPunct="1"/>
            <a:r>
              <a:rPr lang="en-US">
                <a:solidFill>
                  <a:schemeClr val="bg2"/>
                </a:solidFill>
              </a:rPr>
              <a:t>	transferred if site fails)</a:t>
            </a:r>
          </a:p>
          <a:p>
            <a:pPr eaLnBrk="1" hangingPunct="1"/>
            <a:r>
              <a:rPr lang="en-US"/>
              <a:t>Can be selectively weakened to eventual consistency </a:t>
            </a:r>
          </a:p>
          <a:p>
            <a:pPr eaLnBrk="1" hangingPunct="1"/>
            <a:r>
              <a:rPr lang="en-US"/>
              <a:t>(local writes that are reconciled using version vectors)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7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59" grpId="0"/>
      <p:bldP spid="7376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3"/>
          <p:cNvSpPr>
            <a:spLocks noChangeShapeType="1"/>
          </p:cNvSpPr>
          <p:nvPr/>
        </p:nvSpPr>
        <p:spPr bwMode="auto">
          <a:xfrm>
            <a:off x="609600" y="3994150"/>
            <a:ext cx="7696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395" name="Text Box 4"/>
          <p:cNvSpPr txBox="1">
            <a:spLocks noChangeArrowheads="1"/>
          </p:cNvSpPr>
          <p:nvPr/>
        </p:nvSpPr>
        <p:spPr bwMode="auto">
          <a:xfrm>
            <a:off x="8234363" y="3851275"/>
            <a:ext cx="611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Time</a:t>
            </a:r>
          </a:p>
        </p:txBody>
      </p:sp>
      <p:sp>
        <p:nvSpPr>
          <p:cNvPr id="59396" name="Rectangle 5"/>
          <p:cNvSpPr>
            <a:spLocks noChangeArrowheads="1"/>
          </p:cNvSpPr>
          <p:nvPr/>
        </p:nvSpPr>
        <p:spPr bwMode="auto">
          <a:xfrm>
            <a:off x="1657350" y="3846513"/>
            <a:ext cx="457200" cy="152400"/>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9397" name="Rectangle 6"/>
          <p:cNvSpPr>
            <a:spLocks noChangeArrowheads="1"/>
          </p:cNvSpPr>
          <p:nvPr/>
        </p:nvSpPr>
        <p:spPr bwMode="auto">
          <a:xfrm>
            <a:off x="2114550" y="3846513"/>
            <a:ext cx="685800" cy="1524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9398" name="Rectangle 7"/>
          <p:cNvSpPr>
            <a:spLocks noChangeArrowheads="1"/>
          </p:cNvSpPr>
          <p:nvPr/>
        </p:nvSpPr>
        <p:spPr bwMode="auto">
          <a:xfrm>
            <a:off x="2800350" y="3846513"/>
            <a:ext cx="457200" cy="1524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9399" name="Text Box 8"/>
          <p:cNvSpPr txBox="1">
            <a:spLocks noChangeArrowheads="1"/>
          </p:cNvSpPr>
          <p:nvPr/>
        </p:nvSpPr>
        <p:spPr bwMode="auto">
          <a:xfrm>
            <a:off x="1685925" y="3802063"/>
            <a:ext cx="3571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1</a:t>
            </a:r>
          </a:p>
        </p:txBody>
      </p:sp>
      <p:sp>
        <p:nvSpPr>
          <p:cNvPr id="59400" name="Text Box 9"/>
          <p:cNvSpPr txBox="1">
            <a:spLocks noChangeArrowheads="1"/>
          </p:cNvSpPr>
          <p:nvPr/>
        </p:nvSpPr>
        <p:spPr bwMode="auto">
          <a:xfrm>
            <a:off x="2243138" y="3800475"/>
            <a:ext cx="3571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latin typeface="Times" charset="0"/>
              </a:rPr>
              <a:t>v. 2</a:t>
            </a:r>
          </a:p>
        </p:txBody>
      </p:sp>
      <p:sp>
        <p:nvSpPr>
          <p:cNvPr id="59401" name="Text Box 10"/>
          <p:cNvSpPr txBox="1">
            <a:spLocks noChangeArrowheads="1"/>
          </p:cNvSpPr>
          <p:nvPr/>
        </p:nvSpPr>
        <p:spPr bwMode="auto">
          <a:xfrm>
            <a:off x="2836863" y="3802063"/>
            <a:ext cx="3571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3</a:t>
            </a:r>
          </a:p>
        </p:txBody>
      </p:sp>
      <p:sp>
        <p:nvSpPr>
          <p:cNvPr id="59402" name="Rectangle 11"/>
          <p:cNvSpPr>
            <a:spLocks noChangeArrowheads="1"/>
          </p:cNvSpPr>
          <p:nvPr/>
        </p:nvSpPr>
        <p:spPr bwMode="auto">
          <a:xfrm>
            <a:off x="1657350" y="4000500"/>
            <a:ext cx="1600200" cy="152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9403" name="Rectangle 12"/>
          <p:cNvSpPr>
            <a:spLocks noChangeArrowheads="1"/>
          </p:cNvSpPr>
          <p:nvPr/>
        </p:nvSpPr>
        <p:spPr bwMode="auto">
          <a:xfrm>
            <a:off x="3260725" y="3846513"/>
            <a:ext cx="457200" cy="15240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9404" name="Rectangle 13"/>
          <p:cNvSpPr>
            <a:spLocks noChangeArrowheads="1"/>
          </p:cNvSpPr>
          <p:nvPr/>
        </p:nvSpPr>
        <p:spPr bwMode="auto">
          <a:xfrm>
            <a:off x="3717925" y="3846513"/>
            <a:ext cx="685800" cy="152400"/>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9405" name="Rectangle 14"/>
          <p:cNvSpPr>
            <a:spLocks noChangeArrowheads="1"/>
          </p:cNvSpPr>
          <p:nvPr/>
        </p:nvSpPr>
        <p:spPr bwMode="auto">
          <a:xfrm>
            <a:off x="4927600" y="3846513"/>
            <a:ext cx="457200" cy="152400"/>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9406" name="Text Box 15"/>
          <p:cNvSpPr txBox="1">
            <a:spLocks noChangeArrowheads="1"/>
          </p:cNvSpPr>
          <p:nvPr/>
        </p:nvSpPr>
        <p:spPr bwMode="auto">
          <a:xfrm>
            <a:off x="3289300" y="3802063"/>
            <a:ext cx="3571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4</a:t>
            </a:r>
          </a:p>
        </p:txBody>
      </p:sp>
      <p:sp>
        <p:nvSpPr>
          <p:cNvPr id="59407" name="Text Box 16"/>
          <p:cNvSpPr txBox="1">
            <a:spLocks noChangeArrowheads="1"/>
          </p:cNvSpPr>
          <p:nvPr/>
        </p:nvSpPr>
        <p:spPr bwMode="auto">
          <a:xfrm>
            <a:off x="3846513" y="3800475"/>
            <a:ext cx="3571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5</a:t>
            </a:r>
          </a:p>
        </p:txBody>
      </p:sp>
      <p:sp>
        <p:nvSpPr>
          <p:cNvPr id="59408" name="Text Box 17"/>
          <p:cNvSpPr txBox="1">
            <a:spLocks noChangeArrowheads="1"/>
          </p:cNvSpPr>
          <p:nvPr/>
        </p:nvSpPr>
        <p:spPr bwMode="auto">
          <a:xfrm>
            <a:off x="4964113" y="3802063"/>
            <a:ext cx="3571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7</a:t>
            </a:r>
          </a:p>
        </p:txBody>
      </p:sp>
      <p:sp>
        <p:nvSpPr>
          <p:cNvPr id="59409" name="Rectangle 18"/>
          <p:cNvSpPr>
            <a:spLocks noChangeArrowheads="1"/>
          </p:cNvSpPr>
          <p:nvPr/>
        </p:nvSpPr>
        <p:spPr bwMode="auto">
          <a:xfrm>
            <a:off x="3252788" y="4000500"/>
            <a:ext cx="2125662" cy="152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9410" name="Text Box 19"/>
          <p:cNvSpPr txBox="1">
            <a:spLocks noChangeArrowheads="1"/>
          </p:cNvSpPr>
          <p:nvPr/>
        </p:nvSpPr>
        <p:spPr bwMode="auto">
          <a:xfrm>
            <a:off x="3729038" y="3962400"/>
            <a:ext cx="828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latin typeface="Times" charset="0"/>
              </a:rPr>
              <a:t>Generation 1</a:t>
            </a:r>
          </a:p>
        </p:txBody>
      </p:sp>
      <p:sp>
        <p:nvSpPr>
          <p:cNvPr id="59411" name="Rectangle 20"/>
          <p:cNvSpPr>
            <a:spLocks noChangeArrowheads="1"/>
          </p:cNvSpPr>
          <p:nvPr/>
        </p:nvSpPr>
        <p:spPr bwMode="auto">
          <a:xfrm>
            <a:off x="4402138" y="3848100"/>
            <a:ext cx="525462" cy="1524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9412" name="Text Box 21"/>
          <p:cNvSpPr txBox="1">
            <a:spLocks noChangeArrowheads="1"/>
          </p:cNvSpPr>
          <p:nvPr/>
        </p:nvSpPr>
        <p:spPr bwMode="auto">
          <a:xfrm>
            <a:off x="4459288" y="3802063"/>
            <a:ext cx="3571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6</a:t>
            </a:r>
          </a:p>
        </p:txBody>
      </p:sp>
      <p:sp>
        <p:nvSpPr>
          <p:cNvPr id="59413" name="Rectangle 22"/>
          <p:cNvSpPr>
            <a:spLocks noChangeArrowheads="1"/>
          </p:cNvSpPr>
          <p:nvPr/>
        </p:nvSpPr>
        <p:spPr bwMode="auto">
          <a:xfrm>
            <a:off x="5378450" y="3848100"/>
            <a:ext cx="950913" cy="152400"/>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9414" name="Text Box 23"/>
          <p:cNvSpPr txBox="1">
            <a:spLocks noChangeArrowheads="1"/>
          </p:cNvSpPr>
          <p:nvPr/>
        </p:nvSpPr>
        <p:spPr bwMode="auto">
          <a:xfrm>
            <a:off x="5676900" y="3803650"/>
            <a:ext cx="3571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900" b="1">
                <a:solidFill>
                  <a:schemeClr val="bg1"/>
                </a:solidFill>
                <a:latin typeface="Times" charset="0"/>
              </a:rPr>
              <a:t>v. 8</a:t>
            </a:r>
          </a:p>
        </p:txBody>
      </p:sp>
      <p:sp>
        <p:nvSpPr>
          <p:cNvPr id="59415" name="Rectangle 24"/>
          <p:cNvSpPr>
            <a:spLocks noChangeArrowheads="1"/>
          </p:cNvSpPr>
          <p:nvPr/>
        </p:nvSpPr>
        <p:spPr bwMode="auto">
          <a:xfrm>
            <a:off x="5378450" y="4000500"/>
            <a:ext cx="944563" cy="152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59416" name="Line 26"/>
          <p:cNvSpPr>
            <a:spLocks noChangeShapeType="1"/>
          </p:cNvSpPr>
          <p:nvPr/>
        </p:nvSpPr>
        <p:spPr bwMode="auto">
          <a:xfrm flipH="1">
            <a:off x="6321425" y="3279775"/>
            <a:ext cx="149225" cy="5365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17" name="Line 28"/>
          <p:cNvSpPr>
            <a:spLocks noChangeShapeType="1"/>
          </p:cNvSpPr>
          <p:nvPr/>
        </p:nvSpPr>
        <p:spPr bwMode="auto">
          <a:xfrm flipH="1">
            <a:off x="4919663" y="2992438"/>
            <a:ext cx="20637" cy="8239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18" name="Line 30"/>
          <p:cNvSpPr>
            <a:spLocks noChangeShapeType="1"/>
          </p:cNvSpPr>
          <p:nvPr/>
        </p:nvSpPr>
        <p:spPr bwMode="auto">
          <a:xfrm flipH="1">
            <a:off x="3721100" y="3016250"/>
            <a:ext cx="20638" cy="8239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31" name="Text Box 31"/>
          <p:cNvSpPr txBox="1">
            <a:spLocks noChangeArrowheads="1"/>
          </p:cNvSpPr>
          <p:nvPr/>
        </p:nvSpPr>
        <p:spPr bwMode="auto">
          <a:xfrm>
            <a:off x="4371975" y="1595438"/>
            <a:ext cx="1338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Write if = v.7</a:t>
            </a:r>
          </a:p>
        </p:txBody>
      </p:sp>
      <p:sp>
        <p:nvSpPr>
          <p:cNvPr id="76834" name="Text Box 34"/>
          <p:cNvSpPr txBox="1">
            <a:spLocks noChangeArrowheads="1"/>
          </p:cNvSpPr>
          <p:nvPr/>
        </p:nvSpPr>
        <p:spPr bwMode="auto">
          <a:xfrm>
            <a:off x="5991225" y="2165350"/>
            <a:ext cx="833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b="1">
                <a:solidFill>
                  <a:srgbClr val="CC0000"/>
                </a:solidFill>
                <a:latin typeface="Times" charset="0"/>
              </a:rPr>
              <a:t>ERROR</a:t>
            </a:r>
          </a:p>
        </p:txBody>
      </p:sp>
      <p:sp>
        <p:nvSpPr>
          <p:cNvPr id="59421" name="Text Box 35"/>
          <p:cNvSpPr txBox="1">
            <a:spLocks noChangeArrowheads="1"/>
          </p:cNvSpPr>
          <p:nvPr/>
        </p:nvSpPr>
        <p:spPr bwMode="auto">
          <a:xfrm>
            <a:off x="6213475" y="2701925"/>
            <a:ext cx="11287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Current version</a:t>
            </a:r>
          </a:p>
        </p:txBody>
      </p:sp>
      <p:sp>
        <p:nvSpPr>
          <p:cNvPr id="59422" name="Text Box 36"/>
          <p:cNvSpPr txBox="1">
            <a:spLocks noChangeArrowheads="1"/>
          </p:cNvSpPr>
          <p:nvPr/>
        </p:nvSpPr>
        <p:spPr bwMode="auto">
          <a:xfrm>
            <a:off x="4378325" y="2695575"/>
            <a:ext cx="1514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Stale version</a:t>
            </a:r>
          </a:p>
        </p:txBody>
      </p:sp>
      <p:sp>
        <p:nvSpPr>
          <p:cNvPr id="59423" name="Text Box 37"/>
          <p:cNvSpPr txBox="1">
            <a:spLocks noChangeArrowheads="1"/>
          </p:cNvSpPr>
          <p:nvPr/>
        </p:nvSpPr>
        <p:spPr bwMode="auto">
          <a:xfrm>
            <a:off x="2990850" y="2719388"/>
            <a:ext cx="1495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a:latin typeface="Times" charset="0"/>
              </a:rPr>
              <a:t>Stale version</a:t>
            </a:r>
          </a:p>
        </p:txBody>
      </p:sp>
      <p:sp>
        <p:nvSpPr>
          <p:cNvPr id="76838" name="Line 38"/>
          <p:cNvSpPr>
            <a:spLocks noChangeShapeType="1"/>
          </p:cNvSpPr>
          <p:nvPr/>
        </p:nvSpPr>
        <p:spPr bwMode="auto">
          <a:xfrm>
            <a:off x="5013325" y="1892300"/>
            <a:ext cx="1409700" cy="8143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5" name="Title 35"/>
          <p:cNvSpPr>
            <a:spLocks noGrp="1"/>
          </p:cNvSpPr>
          <p:nvPr>
            <p:ph type="title" idx="4294967295"/>
          </p:nvPr>
        </p:nvSpPr>
        <p:spPr>
          <a:xfrm>
            <a:off x="838200" y="76200"/>
            <a:ext cx="8229600" cy="1143000"/>
          </a:xfrm>
        </p:spPr>
        <p:txBody>
          <a:bodyPr/>
          <a:lstStyle/>
          <a:p>
            <a:pPr eaLnBrk="1" hangingPunct="1"/>
            <a:r>
              <a:rPr lang="en-US" sz="4000">
                <a:solidFill>
                  <a:srgbClr val="7030A0"/>
                </a:solidFill>
                <a:latin typeface="Arial" charset="0"/>
              </a:rPr>
              <a:t>PNUTS Consistency Model</a:t>
            </a:r>
          </a:p>
        </p:txBody>
      </p:sp>
      <p:sp>
        <p:nvSpPr>
          <p:cNvPr id="59426" name="Slide Number Placeholder 34"/>
          <p:cNvSpPr txBox="1">
            <a:spLocks noGrp="1"/>
          </p:cNvSpPr>
          <p:nvPr/>
        </p:nvSpPr>
        <p:spPr bwMode="auto">
          <a:xfrm>
            <a:off x="70866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0D55BB40-5E43-E44A-AF90-B69FC09DDC65}" type="slidenum">
              <a:rPr lang="en-US" sz="1200">
                <a:solidFill>
                  <a:schemeClr val="bg1"/>
                </a:solidFill>
                <a:latin typeface="Times" charset="0"/>
              </a:rPr>
              <a:pPr algn="r"/>
              <a:t>57</a:t>
            </a:fld>
            <a:endParaRPr lang="en-US" sz="1200">
              <a:solidFill>
                <a:schemeClr val="bg1"/>
              </a:solidFill>
              <a:latin typeface="Times" charset="0"/>
            </a:endParaRPr>
          </a:p>
        </p:txBody>
      </p:sp>
      <p:sp>
        <p:nvSpPr>
          <p:cNvPr id="59427" name="Text Box 35"/>
          <p:cNvSpPr txBox="1">
            <a:spLocks noChangeArrowheads="1"/>
          </p:cNvSpPr>
          <p:nvPr/>
        </p:nvSpPr>
        <p:spPr bwMode="auto">
          <a:xfrm>
            <a:off x="2193925" y="5241925"/>
            <a:ext cx="4872038"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Test-and-set writes facilitate per-record transactions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8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31" grpId="0"/>
      <p:bldP spid="76834" grpId="0"/>
      <p:bldP spid="7683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5"/>
          <p:cNvSpPr>
            <a:spLocks noGrp="1"/>
          </p:cNvSpPr>
          <p:nvPr>
            <p:ph type="title" idx="4294967295"/>
          </p:nvPr>
        </p:nvSpPr>
        <p:spPr>
          <a:xfrm>
            <a:off x="609600" y="4191000"/>
            <a:ext cx="7772400" cy="1362075"/>
          </a:xfrm>
        </p:spPr>
        <p:txBody>
          <a:bodyPr anchor="t"/>
          <a:lstStyle/>
          <a:p>
            <a:pPr algn="r" eaLnBrk="1" hangingPunct="1"/>
            <a:r>
              <a:rPr lang="en-US" sz="4000">
                <a:latin typeface="Arial" charset="0"/>
              </a:rPr>
              <a:t>OPERABILITY</a:t>
            </a:r>
          </a:p>
        </p:txBody>
      </p:sp>
      <p:sp>
        <p:nvSpPr>
          <p:cNvPr id="60419" name="Text Placeholder 6"/>
          <p:cNvSpPr>
            <a:spLocks noGrp="1"/>
          </p:cNvSpPr>
          <p:nvPr>
            <p:ph type="body" idx="4294967295"/>
          </p:nvPr>
        </p:nvSpPr>
        <p:spPr>
          <a:xfrm>
            <a:off x="573088" y="2946400"/>
            <a:ext cx="7994650" cy="1460500"/>
          </a:xfrm>
        </p:spPr>
        <p:txBody>
          <a:bodyPr anchor="b"/>
          <a:lstStyle/>
          <a:p>
            <a:pPr marL="0" indent="0" eaLnBrk="1" hangingPunct="1">
              <a:buFontTx/>
              <a:buNone/>
            </a:pPr>
            <a:endParaRPr lang="en-US" sz="2000">
              <a:latin typeface="Arial" charset="0"/>
            </a:endParaRPr>
          </a:p>
        </p:txBody>
      </p:sp>
      <p:sp>
        <p:nvSpPr>
          <p:cNvPr id="60420" name="Slide Number Placeholder 7"/>
          <p:cNvSpPr txBox="1">
            <a:spLocks noGrp="1"/>
          </p:cNvSpPr>
          <p:nvPr/>
        </p:nvSpPr>
        <p:spPr bwMode="auto">
          <a:xfrm>
            <a:off x="70866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B355A49A-1327-454D-AAD3-C3F6DDDF06EE}" type="slidenum">
              <a:rPr lang="en-US" sz="1200">
                <a:solidFill>
                  <a:schemeClr val="bg1"/>
                </a:solidFill>
                <a:latin typeface="Times" charset="0"/>
              </a:rPr>
              <a:pPr algn="r"/>
              <a:t>58</a:t>
            </a:fld>
            <a:endParaRPr lang="en-US" sz="1200">
              <a:solidFill>
                <a:schemeClr val="bg1"/>
              </a:solidFill>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001A831D-5739-2849-A2AE-781B8B45760D}" type="slidenum">
              <a:rPr lang="en-US" sz="1400"/>
              <a:pPr eaLnBrk="1" hangingPunct="1"/>
              <a:t>59</a:t>
            </a:fld>
            <a:endParaRPr lang="en-US" sz="1400"/>
          </a:p>
        </p:txBody>
      </p:sp>
      <p:grpSp>
        <p:nvGrpSpPr>
          <p:cNvPr id="2" name="Group 2"/>
          <p:cNvGrpSpPr>
            <a:grpSpLocks/>
          </p:cNvGrpSpPr>
          <p:nvPr/>
        </p:nvGrpSpPr>
        <p:grpSpPr bwMode="auto">
          <a:xfrm>
            <a:off x="320675" y="5195888"/>
            <a:ext cx="8518525" cy="1168400"/>
            <a:chOff x="202" y="3273"/>
            <a:chExt cx="5366" cy="736"/>
          </a:xfrm>
        </p:grpSpPr>
        <p:sp>
          <p:nvSpPr>
            <p:cNvPr id="61516" name="Rectangle 3"/>
            <p:cNvSpPr>
              <a:spLocks noChangeArrowheads="1"/>
            </p:cNvSpPr>
            <p:nvPr/>
          </p:nvSpPr>
          <p:spPr bwMode="auto">
            <a:xfrm>
              <a:off x="202" y="3278"/>
              <a:ext cx="1263" cy="562"/>
            </a:xfrm>
            <a:prstGeom prst="rect">
              <a:avLst/>
            </a:prstGeom>
            <a:solidFill>
              <a:srgbClr val="A50021"/>
            </a:solidFill>
            <a:ln w="9525">
              <a:solidFill>
                <a:schemeClr val="tx1"/>
              </a:solidFill>
              <a:miter lim="800000"/>
              <a:headEnd/>
              <a:tailEnd/>
            </a:ln>
          </p:spPr>
          <p:txBody>
            <a:bodyPr wrap="none" anchor="ctr"/>
            <a:lstStyle/>
            <a:p>
              <a:endParaRPr lang="en-US"/>
            </a:p>
          </p:txBody>
        </p:sp>
        <p:sp>
          <p:nvSpPr>
            <p:cNvPr id="61517" name="Rectangle 4"/>
            <p:cNvSpPr>
              <a:spLocks noChangeArrowheads="1"/>
            </p:cNvSpPr>
            <p:nvPr/>
          </p:nvSpPr>
          <p:spPr bwMode="auto">
            <a:xfrm>
              <a:off x="1574" y="3278"/>
              <a:ext cx="1263" cy="562"/>
            </a:xfrm>
            <a:prstGeom prst="rect">
              <a:avLst/>
            </a:prstGeom>
            <a:solidFill>
              <a:srgbClr val="A50021"/>
            </a:solidFill>
            <a:ln w="9525">
              <a:solidFill>
                <a:schemeClr val="tx1"/>
              </a:solidFill>
              <a:miter lim="800000"/>
              <a:headEnd/>
              <a:tailEnd/>
            </a:ln>
          </p:spPr>
          <p:txBody>
            <a:bodyPr wrap="none" anchor="ctr"/>
            <a:lstStyle/>
            <a:p>
              <a:endParaRPr lang="en-US"/>
            </a:p>
          </p:txBody>
        </p:sp>
        <p:sp>
          <p:nvSpPr>
            <p:cNvPr id="61518" name="Rectangle 5"/>
            <p:cNvSpPr>
              <a:spLocks noChangeArrowheads="1"/>
            </p:cNvSpPr>
            <p:nvPr/>
          </p:nvSpPr>
          <p:spPr bwMode="auto">
            <a:xfrm>
              <a:off x="2937" y="3273"/>
              <a:ext cx="1263" cy="562"/>
            </a:xfrm>
            <a:prstGeom prst="rect">
              <a:avLst/>
            </a:prstGeom>
            <a:solidFill>
              <a:srgbClr val="A50021"/>
            </a:solidFill>
            <a:ln w="9525">
              <a:solidFill>
                <a:schemeClr val="tx1"/>
              </a:solidFill>
              <a:miter lim="800000"/>
              <a:headEnd/>
              <a:tailEnd/>
            </a:ln>
          </p:spPr>
          <p:txBody>
            <a:bodyPr wrap="none" anchor="ctr"/>
            <a:lstStyle/>
            <a:p>
              <a:endParaRPr lang="en-US"/>
            </a:p>
          </p:txBody>
        </p:sp>
        <p:sp>
          <p:nvSpPr>
            <p:cNvPr id="61519" name="Rectangle 6"/>
            <p:cNvSpPr>
              <a:spLocks noChangeArrowheads="1"/>
            </p:cNvSpPr>
            <p:nvPr/>
          </p:nvSpPr>
          <p:spPr bwMode="auto">
            <a:xfrm>
              <a:off x="4305" y="3273"/>
              <a:ext cx="1263" cy="562"/>
            </a:xfrm>
            <a:prstGeom prst="rect">
              <a:avLst/>
            </a:prstGeom>
            <a:solidFill>
              <a:srgbClr val="A50021"/>
            </a:solidFill>
            <a:ln w="9525">
              <a:solidFill>
                <a:schemeClr val="tx1"/>
              </a:solidFill>
              <a:miter lim="800000"/>
              <a:headEnd/>
              <a:tailEnd/>
            </a:ln>
          </p:spPr>
          <p:txBody>
            <a:bodyPr wrap="none" anchor="ctr"/>
            <a:lstStyle/>
            <a:p>
              <a:endParaRPr lang="en-US"/>
            </a:p>
          </p:txBody>
        </p:sp>
        <p:sp>
          <p:nvSpPr>
            <p:cNvPr id="61520" name="Text Box 7"/>
            <p:cNvSpPr txBox="1">
              <a:spLocks noChangeArrowheads="1"/>
            </p:cNvSpPr>
            <p:nvPr/>
          </p:nvSpPr>
          <p:spPr bwMode="auto">
            <a:xfrm>
              <a:off x="583" y="3836"/>
              <a:ext cx="4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i="1">
                  <a:cs typeface="Arial" charset="0"/>
                </a:rPr>
                <a:t>Server 1</a:t>
              </a:r>
            </a:p>
          </p:txBody>
        </p:sp>
        <p:sp>
          <p:nvSpPr>
            <p:cNvPr id="61521" name="Text Box 8"/>
            <p:cNvSpPr txBox="1">
              <a:spLocks noChangeArrowheads="1"/>
            </p:cNvSpPr>
            <p:nvPr/>
          </p:nvSpPr>
          <p:spPr bwMode="auto">
            <a:xfrm>
              <a:off x="1966" y="3836"/>
              <a:ext cx="4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i="1">
                  <a:cs typeface="Arial" charset="0"/>
                </a:rPr>
                <a:t>Server 2</a:t>
              </a:r>
            </a:p>
          </p:txBody>
        </p:sp>
        <p:sp>
          <p:nvSpPr>
            <p:cNvPr id="61522" name="Text Box 9"/>
            <p:cNvSpPr txBox="1">
              <a:spLocks noChangeArrowheads="1"/>
            </p:cNvSpPr>
            <p:nvPr/>
          </p:nvSpPr>
          <p:spPr bwMode="auto">
            <a:xfrm>
              <a:off x="3338" y="3836"/>
              <a:ext cx="4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i="1">
                  <a:cs typeface="Arial" charset="0"/>
                </a:rPr>
                <a:t>Server 3</a:t>
              </a:r>
            </a:p>
          </p:txBody>
        </p:sp>
        <p:sp>
          <p:nvSpPr>
            <p:cNvPr id="61523" name="Text Box 10"/>
            <p:cNvSpPr txBox="1">
              <a:spLocks noChangeArrowheads="1"/>
            </p:cNvSpPr>
            <p:nvPr/>
          </p:nvSpPr>
          <p:spPr bwMode="auto">
            <a:xfrm>
              <a:off x="4735" y="3836"/>
              <a:ext cx="4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i="1">
                  <a:cs typeface="Arial" charset="0"/>
                </a:rPr>
                <a:t>Server 4</a:t>
              </a:r>
            </a:p>
          </p:txBody>
        </p:sp>
      </p:grpSp>
      <p:grpSp>
        <p:nvGrpSpPr>
          <p:cNvPr id="3" name="Group 30"/>
          <p:cNvGrpSpPr>
            <a:grpSpLocks/>
          </p:cNvGrpSpPr>
          <p:nvPr/>
        </p:nvGrpSpPr>
        <p:grpSpPr bwMode="auto">
          <a:xfrm>
            <a:off x="1719263" y="2406650"/>
            <a:ext cx="5897562" cy="687388"/>
            <a:chOff x="1083" y="1516"/>
            <a:chExt cx="3715" cy="433"/>
          </a:xfrm>
        </p:grpSpPr>
        <p:sp>
          <p:nvSpPr>
            <p:cNvPr id="61500" name="Rectangle 31"/>
            <p:cNvSpPr>
              <a:spLocks noChangeArrowheads="1"/>
            </p:cNvSpPr>
            <p:nvPr/>
          </p:nvSpPr>
          <p:spPr bwMode="auto">
            <a:xfrm>
              <a:off x="2940" y="1516"/>
              <a:ext cx="927" cy="21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61501" name="Text Box 32"/>
            <p:cNvSpPr txBox="1">
              <a:spLocks noChangeArrowheads="1"/>
            </p:cNvSpPr>
            <p:nvPr/>
          </p:nvSpPr>
          <p:spPr bwMode="auto">
            <a:xfrm>
              <a:off x="2940" y="1528"/>
              <a:ext cx="33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cs typeface="Arial" charset="0"/>
                </a:rPr>
                <a:t>Bike</a:t>
              </a:r>
            </a:p>
          </p:txBody>
        </p:sp>
        <p:sp>
          <p:nvSpPr>
            <p:cNvPr id="61502" name="Rectangle 33"/>
            <p:cNvSpPr>
              <a:spLocks noChangeArrowheads="1"/>
            </p:cNvSpPr>
            <p:nvPr/>
          </p:nvSpPr>
          <p:spPr bwMode="auto">
            <a:xfrm>
              <a:off x="3870" y="1516"/>
              <a:ext cx="927" cy="21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61503" name="Text Box 34"/>
            <p:cNvSpPr txBox="1">
              <a:spLocks noChangeArrowheads="1"/>
            </p:cNvSpPr>
            <p:nvPr/>
          </p:nvSpPr>
          <p:spPr bwMode="auto">
            <a:xfrm>
              <a:off x="3870" y="1528"/>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cs typeface="Arial" charset="0"/>
                </a:rPr>
                <a:t>$86</a:t>
              </a:r>
            </a:p>
          </p:txBody>
        </p:sp>
        <p:sp>
          <p:nvSpPr>
            <p:cNvPr id="61504" name="Rectangle 35"/>
            <p:cNvSpPr>
              <a:spLocks noChangeArrowheads="1"/>
            </p:cNvSpPr>
            <p:nvPr/>
          </p:nvSpPr>
          <p:spPr bwMode="auto">
            <a:xfrm>
              <a:off x="1083" y="1517"/>
              <a:ext cx="927" cy="21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61505" name="Text Box 36"/>
            <p:cNvSpPr txBox="1">
              <a:spLocks noChangeArrowheads="1"/>
            </p:cNvSpPr>
            <p:nvPr/>
          </p:nvSpPr>
          <p:spPr bwMode="auto">
            <a:xfrm>
              <a:off x="1083" y="1529"/>
              <a:ext cx="42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cs typeface="Arial" charset="0"/>
                </a:rPr>
                <a:t>6/2/07</a:t>
              </a:r>
            </a:p>
          </p:txBody>
        </p:sp>
        <p:sp>
          <p:nvSpPr>
            <p:cNvPr id="61506" name="Rectangle 37"/>
            <p:cNvSpPr>
              <a:spLocks noChangeArrowheads="1"/>
            </p:cNvSpPr>
            <p:nvPr/>
          </p:nvSpPr>
          <p:spPr bwMode="auto">
            <a:xfrm>
              <a:off x="2013" y="1517"/>
              <a:ext cx="927" cy="21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61507" name="Text Box 38"/>
            <p:cNvSpPr txBox="1">
              <a:spLocks noChangeArrowheads="1"/>
            </p:cNvSpPr>
            <p:nvPr/>
          </p:nvSpPr>
          <p:spPr bwMode="auto">
            <a:xfrm>
              <a:off x="2013" y="1529"/>
              <a:ext cx="4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cs typeface="Arial" charset="0"/>
                </a:rPr>
                <a:t>636353</a:t>
              </a:r>
            </a:p>
          </p:txBody>
        </p:sp>
        <p:sp>
          <p:nvSpPr>
            <p:cNvPr id="61508" name="Rectangle 39"/>
            <p:cNvSpPr>
              <a:spLocks noChangeArrowheads="1"/>
            </p:cNvSpPr>
            <p:nvPr/>
          </p:nvSpPr>
          <p:spPr bwMode="auto">
            <a:xfrm>
              <a:off x="2941" y="1732"/>
              <a:ext cx="927" cy="21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61509" name="Text Box 40"/>
            <p:cNvSpPr txBox="1">
              <a:spLocks noChangeArrowheads="1"/>
            </p:cNvSpPr>
            <p:nvPr/>
          </p:nvSpPr>
          <p:spPr bwMode="auto">
            <a:xfrm>
              <a:off x="2941" y="1744"/>
              <a:ext cx="3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cs typeface="Arial" charset="0"/>
                </a:rPr>
                <a:t>Chair</a:t>
              </a:r>
            </a:p>
          </p:txBody>
        </p:sp>
        <p:sp>
          <p:nvSpPr>
            <p:cNvPr id="61510" name="Rectangle 41"/>
            <p:cNvSpPr>
              <a:spLocks noChangeArrowheads="1"/>
            </p:cNvSpPr>
            <p:nvPr/>
          </p:nvSpPr>
          <p:spPr bwMode="auto">
            <a:xfrm>
              <a:off x="3871" y="1732"/>
              <a:ext cx="927" cy="21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61511" name="Text Box 42"/>
            <p:cNvSpPr txBox="1">
              <a:spLocks noChangeArrowheads="1"/>
            </p:cNvSpPr>
            <p:nvPr/>
          </p:nvSpPr>
          <p:spPr bwMode="auto">
            <a:xfrm>
              <a:off x="3871" y="1744"/>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cs typeface="Arial" charset="0"/>
                </a:rPr>
                <a:t>$10</a:t>
              </a:r>
            </a:p>
          </p:txBody>
        </p:sp>
        <p:sp>
          <p:nvSpPr>
            <p:cNvPr id="61512" name="Rectangle 43"/>
            <p:cNvSpPr>
              <a:spLocks noChangeArrowheads="1"/>
            </p:cNvSpPr>
            <p:nvPr/>
          </p:nvSpPr>
          <p:spPr bwMode="auto">
            <a:xfrm>
              <a:off x="1084" y="1733"/>
              <a:ext cx="927" cy="21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61513" name="Text Box 44"/>
            <p:cNvSpPr txBox="1">
              <a:spLocks noChangeArrowheads="1"/>
            </p:cNvSpPr>
            <p:nvPr/>
          </p:nvSpPr>
          <p:spPr bwMode="auto">
            <a:xfrm>
              <a:off x="1084" y="1745"/>
              <a:ext cx="42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cs typeface="Arial" charset="0"/>
                </a:rPr>
                <a:t>6/5/07</a:t>
              </a:r>
            </a:p>
          </p:txBody>
        </p:sp>
        <p:sp>
          <p:nvSpPr>
            <p:cNvPr id="61514" name="Rectangle 45"/>
            <p:cNvSpPr>
              <a:spLocks noChangeArrowheads="1"/>
            </p:cNvSpPr>
            <p:nvPr/>
          </p:nvSpPr>
          <p:spPr bwMode="auto">
            <a:xfrm>
              <a:off x="2014" y="1733"/>
              <a:ext cx="927" cy="21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61515" name="Text Box 46"/>
            <p:cNvSpPr txBox="1">
              <a:spLocks noChangeArrowheads="1"/>
            </p:cNvSpPr>
            <p:nvPr/>
          </p:nvSpPr>
          <p:spPr bwMode="auto">
            <a:xfrm>
              <a:off x="2014" y="1745"/>
              <a:ext cx="4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cs typeface="Arial" charset="0"/>
                </a:rPr>
                <a:t>662113</a:t>
              </a:r>
            </a:p>
          </p:txBody>
        </p:sp>
      </p:grpSp>
      <p:sp>
        <p:nvSpPr>
          <p:cNvPr id="61445" name="Rectangle 11"/>
          <p:cNvSpPr>
            <a:spLocks noGrp="1" noChangeArrowheads="1"/>
          </p:cNvSpPr>
          <p:nvPr>
            <p:ph type="title"/>
          </p:nvPr>
        </p:nvSpPr>
        <p:spPr/>
        <p:txBody>
          <a:bodyPr/>
          <a:lstStyle/>
          <a:p>
            <a:r>
              <a:rPr lang="en-US">
                <a:latin typeface="Arial" charset="0"/>
              </a:rPr>
              <a:t>Distribution</a:t>
            </a:r>
          </a:p>
        </p:txBody>
      </p:sp>
      <p:sp>
        <p:nvSpPr>
          <p:cNvPr id="61446" name="Text Box 12"/>
          <p:cNvSpPr txBox="1">
            <a:spLocks noChangeArrowheads="1"/>
          </p:cNvSpPr>
          <p:nvPr/>
        </p:nvSpPr>
        <p:spPr bwMode="auto">
          <a:xfrm>
            <a:off x="639763" y="39147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endParaRPr lang="en-US" sz="1800" i="1">
              <a:cs typeface="Arial" charset="0"/>
            </a:endParaRPr>
          </a:p>
        </p:txBody>
      </p:sp>
      <p:grpSp>
        <p:nvGrpSpPr>
          <p:cNvPr id="4" name="Group 13"/>
          <p:cNvGrpSpPr>
            <a:grpSpLocks/>
          </p:cNvGrpSpPr>
          <p:nvPr/>
        </p:nvGrpSpPr>
        <p:grpSpPr bwMode="auto">
          <a:xfrm>
            <a:off x="1717675" y="1722438"/>
            <a:ext cx="5897563" cy="687387"/>
            <a:chOff x="1082" y="1085"/>
            <a:chExt cx="3715" cy="433"/>
          </a:xfrm>
        </p:grpSpPr>
        <p:sp>
          <p:nvSpPr>
            <p:cNvPr id="61484" name="Rectangle 14"/>
            <p:cNvSpPr>
              <a:spLocks noChangeArrowheads="1"/>
            </p:cNvSpPr>
            <p:nvPr/>
          </p:nvSpPr>
          <p:spPr bwMode="auto">
            <a:xfrm>
              <a:off x="2939" y="1085"/>
              <a:ext cx="927" cy="21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61485" name="Text Box 15"/>
            <p:cNvSpPr txBox="1">
              <a:spLocks noChangeArrowheads="1"/>
            </p:cNvSpPr>
            <p:nvPr/>
          </p:nvSpPr>
          <p:spPr bwMode="auto">
            <a:xfrm>
              <a:off x="2939" y="1097"/>
              <a:ext cx="4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cs typeface="Arial" charset="0"/>
                </a:rPr>
                <a:t>Couch</a:t>
              </a:r>
            </a:p>
          </p:txBody>
        </p:sp>
        <p:sp>
          <p:nvSpPr>
            <p:cNvPr id="61486" name="Rectangle 16"/>
            <p:cNvSpPr>
              <a:spLocks noChangeArrowheads="1"/>
            </p:cNvSpPr>
            <p:nvPr/>
          </p:nvSpPr>
          <p:spPr bwMode="auto">
            <a:xfrm>
              <a:off x="3869" y="1085"/>
              <a:ext cx="927" cy="21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61487" name="Text Box 17"/>
            <p:cNvSpPr txBox="1">
              <a:spLocks noChangeArrowheads="1"/>
            </p:cNvSpPr>
            <p:nvPr/>
          </p:nvSpPr>
          <p:spPr bwMode="auto">
            <a:xfrm>
              <a:off x="3869" y="1097"/>
              <a:ext cx="3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cs typeface="Arial" charset="0"/>
                </a:rPr>
                <a:t>$570</a:t>
              </a:r>
            </a:p>
          </p:txBody>
        </p:sp>
        <p:sp>
          <p:nvSpPr>
            <p:cNvPr id="61488" name="Rectangle 18"/>
            <p:cNvSpPr>
              <a:spLocks noChangeArrowheads="1"/>
            </p:cNvSpPr>
            <p:nvPr/>
          </p:nvSpPr>
          <p:spPr bwMode="auto">
            <a:xfrm>
              <a:off x="1082" y="1086"/>
              <a:ext cx="927" cy="21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61489" name="Text Box 19"/>
            <p:cNvSpPr txBox="1">
              <a:spLocks noChangeArrowheads="1"/>
            </p:cNvSpPr>
            <p:nvPr/>
          </p:nvSpPr>
          <p:spPr bwMode="auto">
            <a:xfrm>
              <a:off x="1082" y="1098"/>
              <a:ext cx="42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cs typeface="Arial" charset="0"/>
                </a:rPr>
                <a:t>6/1/07</a:t>
              </a:r>
            </a:p>
          </p:txBody>
        </p:sp>
        <p:sp>
          <p:nvSpPr>
            <p:cNvPr id="61490" name="Rectangle 20"/>
            <p:cNvSpPr>
              <a:spLocks noChangeArrowheads="1"/>
            </p:cNvSpPr>
            <p:nvPr/>
          </p:nvSpPr>
          <p:spPr bwMode="auto">
            <a:xfrm>
              <a:off x="2012" y="1086"/>
              <a:ext cx="927" cy="21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61491" name="Text Box 21"/>
            <p:cNvSpPr txBox="1">
              <a:spLocks noChangeArrowheads="1"/>
            </p:cNvSpPr>
            <p:nvPr/>
          </p:nvSpPr>
          <p:spPr bwMode="auto">
            <a:xfrm>
              <a:off x="2012" y="1098"/>
              <a:ext cx="4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cs typeface="Arial" charset="0"/>
                </a:rPr>
                <a:t>424252</a:t>
              </a:r>
            </a:p>
          </p:txBody>
        </p:sp>
        <p:sp>
          <p:nvSpPr>
            <p:cNvPr id="61492" name="Rectangle 22"/>
            <p:cNvSpPr>
              <a:spLocks noChangeArrowheads="1"/>
            </p:cNvSpPr>
            <p:nvPr/>
          </p:nvSpPr>
          <p:spPr bwMode="auto">
            <a:xfrm>
              <a:off x="2940" y="1301"/>
              <a:ext cx="927" cy="21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61493" name="Text Box 23"/>
            <p:cNvSpPr txBox="1">
              <a:spLocks noChangeArrowheads="1"/>
            </p:cNvSpPr>
            <p:nvPr/>
          </p:nvSpPr>
          <p:spPr bwMode="auto">
            <a:xfrm>
              <a:off x="2940" y="1313"/>
              <a:ext cx="2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cs typeface="Arial" charset="0"/>
                </a:rPr>
                <a:t>Car</a:t>
              </a:r>
            </a:p>
          </p:txBody>
        </p:sp>
        <p:sp>
          <p:nvSpPr>
            <p:cNvPr id="61494" name="Rectangle 24"/>
            <p:cNvSpPr>
              <a:spLocks noChangeArrowheads="1"/>
            </p:cNvSpPr>
            <p:nvPr/>
          </p:nvSpPr>
          <p:spPr bwMode="auto">
            <a:xfrm>
              <a:off x="3870" y="1301"/>
              <a:ext cx="927" cy="21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61495" name="Text Box 25"/>
            <p:cNvSpPr txBox="1">
              <a:spLocks noChangeArrowheads="1"/>
            </p:cNvSpPr>
            <p:nvPr/>
          </p:nvSpPr>
          <p:spPr bwMode="auto">
            <a:xfrm>
              <a:off x="3870" y="1313"/>
              <a:ext cx="42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cs typeface="Arial" charset="0"/>
                </a:rPr>
                <a:t>$1123</a:t>
              </a:r>
            </a:p>
          </p:txBody>
        </p:sp>
        <p:sp>
          <p:nvSpPr>
            <p:cNvPr id="61496" name="Rectangle 26"/>
            <p:cNvSpPr>
              <a:spLocks noChangeArrowheads="1"/>
            </p:cNvSpPr>
            <p:nvPr/>
          </p:nvSpPr>
          <p:spPr bwMode="auto">
            <a:xfrm>
              <a:off x="1083" y="1302"/>
              <a:ext cx="927" cy="21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61497" name="Text Box 27"/>
            <p:cNvSpPr txBox="1">
              <a:spLocks noChangeArrowheads="1"/>
            </p:cNvSpPr>
            <p:nvPr/>
          </p:nvSpPr>
          <p:spPr bwMode="auto">
            <a:xfrm>
              <a:off x="1083" y="1314"/>
              <a:ext cx="42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cs typeface="Arial" charset="0"/>
                </a:rPr>
                <a:t>6/1/07</a:t>
              </a:r>
            </a:p>
          </p:txBody>
        </p:sp>
        <p:sp>
          <p:nvSpPr>
            <p:cNvPr id="61498" name="Rectangle 28"/>
            <p:cNvSpPr>
              <a:spLocks noChangeArrowheads="1"/>
            </p:cNvSpPr>
            <p:nvPr/>
          </p:nvSpPr>
          <p:spPr bwMode="auto">
            <a:xfrm>
              <a:off x="2013" y="1302"/>
              <a:ext cx="927" cy="21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61499" name="Text Box 29"/>
            <p:cNvSpPr txBox="1">
              <a:spLocks noChangeArrowheads="1"/>
            </p:cNvSpPr>
            <p:nvPr/>
          </p:nvSpPr>
          <p:spPr bwMode="auto">
            <a:xfrm>
              <a:off x="2013" y="1314"/>
              <a:ext cx="4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cs typeface="Arial" charset="0"/>
                </a:rPr>
                <a:t>256623</a:t>
              </a:r>
            </a:p>
          </p:txBody>
        </p:sp>
      </p:grpSp>
      <p:grpSp>
        <p:nvGrpSpPr>
          <p:cNvPr id="5" name="Group 47"/>
          <p:cNvGrpSpPr>
            <a:grpSpLocks/>
          </p:cNvGrpSpPr>
          <p:nvPr/>
        </p:nvGrpSpPr>
        <p:grpSpPr bwMode="auto">
          <a:xfrm>
            <a:off x="1725613" y="3092450"/>
            <a:ext cx="5897562" cy="687388"/>
            <a:chOff x="1087" y="1948"/>
            <a:chExt cx="3715" cy="433"/>
          </a:xfrm>
        </p:grpSpPr>
        <p:sp>
          <p:nvSpPr>
            <p:cNvPr id="61468" name="Rectangle 48"/>
            <p:cNvSpPr>
              <a:spLocks noChangeArrowheads="1"/>
            </p:cNvSpPr>
            <p:nvPr/>
          </p:nvSpPr>
          <p:spPr bwMode="auto">
            <a:xfrm>
              <a:off x="2944" y="1948"/>
              <a:ext cx="927" cy="21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61469" name="Text Box 49"/>
            <p:cNvSpPr txBox="1">
              <a:spLocks noChangeArrowheads="1"/>
            </p:cNvSpPr>
            <p:nvPr/>
          </p:nvSpPr>
          <p:spPr bwMode="auto">
            <a:xfrm>
              <a:off x="2944" y="1960"/>
              <a:ext cx="3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cs typeface="Arial" charset="0"/>
                </a:rPr>
                <a:t>Lamp</a:t>
              </a:r>
            </a:p>
          </p:txBody>
        </p:sp>
        <p:sp>
          <p:nvSpPr>
            <p:cNvPr id="61470" name="Rectangle 50"/>
            <p:cNvSpPr>
              <a:spLocks noChangeArrowheads="1"/>
            </p:cNvSpPr>
            <p:nvPr/>
          </p:nvSpPr>
          <p:spPr bwMode="auto">
            <a:xfrm>
              <a:off x="3874" y="1948"/>
              <a:ext cx="927" cy="21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61471" name="Text Box 51"/>
            <p:cNvSpPr txBox="1">
              <a:spLocks noChangeArrowheads="1"/>
            </p:cNvSpPr>
            <p:nvPr/>
          </p:nvSpPr>
          <p:spPr bwMode="auto">
            <a:xfrm>
              <a:off x="3874" y="1960"/>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cs typeface="Arial" charset="0"/>
                </a:rPr>
                <a:t>$19</a:t>
              </a:r>
            </a:p>
          </p:txBody>
        </p:sp>
        <p:sp>
          <p:nvSpPr>
            <p:cNvPr id="61472" name="Rectangle 52"/>
            <p:cNvSpPr>
              <a:spLocks noChangeArrowheads="1"/>
            </p:cNvSpPr>
            <p:nvPr/>
          </p:nvSpPr>
          <p:spPr bwMode="auto">
            <a:xfrm>
              <a:off x="1087" y="1949"/>
              <a:ext cx="927" cy="21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61473" name="Text Box 53"/>
            <p:cNvSpPr txBox="1">
              <a:spLocks noChangeArrowheads="1"/>
            </p:cNvSpPr>
            <p:nvPr/>
          </p:nvSpPr>
          <p:spPr bwMode="auto">
            <a:xfrm>
              <a:off x="1087" y="1961"/>
              <a:ext cx="42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cs typeface="Arial" charset="0"/>
                </a:rPr>
                <a:t>6/7/07</a:t>
              </a:r>
            </a:p>
          </p:txBody>
        </p:sp>
        <p:sp>
          <p:nvSpPr>
            <p:cNvPr id="61474" name="Rectangle 54"/>
            <p:cNvSpPr>
              <a:spLocks noChangeArrowheads="1"/>
            </p:cNvSpPr>
            <p:nvPr/>
          </p:nvSpPr>
          <p:spPr bwMode="auto">
            <a:xfrm>
              <a:off x="2017" y="1949"/>
              <a:ext cx="927" cy="21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61475" name="Text Box 55"/>
            <p:cNvSpPr txBox="1">
              <a:spLocks noChangeArrowheads="1"/>
            </p:cNvSpPr>
            <p:nvPr/>
          </p:nvSpPr>
          <p:spPr bwMode="auto">
            <a:xfrm>
              <a:off x="2017" y="1961"/>
              <a:ext cx="4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cs typeface="Arial" charset="0"/>
                </a:rPr>
                <a:t>121113</a:t>
              </a:r>
            </a:p>
          </p:txBody>
        </p:sp>
        <p:sp>
          <p:nvSpPr>
            <p:cNvPr id="61476" name="Rectangle 56"/>
            <p:cNvSpPr>
              <a:spLocks noChangeArrowheads="1"/>
            </p:cNvSpPr>
            <p:nvPr/>
          </p:nvSpPr>
          <p:spPr bwMode="auto">
            <a:xfrm>
              <a:off x="2945" y="2164"/>
              <a:ext cx="927" cy="21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61477" name="Text Box 57"/>
            <p:cNvSpPr txBox="1">
              <a:spLocks noChangeArrowheads="1"/>
            </p:cNvSpPr>
            <p:nvPr/>
          </p:nvSpPr>
          <p:spPr bwMode="auto">
            <a:xfrm>
              <a:off x="2945" y="2176"/>
              <a:ext cx="33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cs typeface="Arial" charset="0"/>
                </a:rPr>
                <a:t>Bike</a:t>
              </a:r>
            </a:p>
          </p:txBody>
        </p:sp>
        <p:sp>
          <p:nvSpPr>
            <p:cNvPr id="61478" name="Rectangle 58"/>
            <p:cNvSpPr>
              <a:spLocks noChangeArrowheads="1"/>
            </p:cNvSpPr>
            <p:nvPr/>
          </p:nvSpPr>
          <p:spPr bwMode="auto">
            <a:xfrm>
              <a:off x="3875" y="2164"/>
              <a:ext cx="927" cy="21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61479" name="Text Box 59"/>
            <p:cNvSpPr txBox="1">
              <a:spLocks noChangeArrowheads="1"/>
            </p:cNvSpPr>
            <p:nvPr/>
          </p:nvSpPr>
          <p:spPr bwMode="auto">
            <a:xfrm>
              <a:off x="3875" y="2176"/>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cs typeface="Arial" charset="0"/>
                </a:rPr>
                <a:t>$56</a:t>
              </a:r>
            </a:p>
          </p:txBody>
        </p:sp>
        <p:sp>
          <p:nvSpPr>
            <p:cNvPr id="61480" name="Rectangle 60"/>
            <p:cNvSpPr>
              <a:spLocks noChangeArrowheads="1"/>
            </p:cNvSpPr>
            <p:nvPr/>
          </p:nvSpPr>
          <p:spPr bwMode="auto">
            <a:xfrm>
              <a:off x="1088" y="2165"/>
              <a:ext cx="927" cy="21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61481" name="Text Box 61"/>
            <p:cNvSpPr txBox="1">
              <a:spLocks noChangeArrowheads="1"/>
            </p:cNvSpPr>
            <p:nvPr/>
          </p:nvSpPr>
          <p:spPr bwMode="auto">
            <a:xfrm>
              <a:off x="1088" y="2177"/>
              <a:ext cx="42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cs typeface="Arial" charset="0"/>
                </a:rPr>
                <a:t>6/9/07</a:t>
              </a:r>
            </a:p>
          </p:txBody>
        </p:sp>
        <p:sp>
          <p:nvSpPr>
            <p:cNvPr id="61482" name="Rectangle 62"/>
            <p:cNvSpPr>
              <a:spLocks noChangeArrowheads="1"/>
            </p:cNvSpPr>
            <p:nvPr/>
          </p:nvSpPr>
          <p:spPr bwMode="auto">
            <a:xfrm>
              <a:off x="2018" y="2165"/>
              <a:ext cx="927" cy="21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61483" name="Text Box 63"/>
            <p:cNvSpPr txBox="1">
              <a:spLocks noChangeArrowheads="1"/>
            </p:cNvSpPr>
            <p:nvPr/>
          </p:nvSpPr>
          <p:spPr bwMode="auto">
            <a:xfrm>
              <a:off x="2018" y="2177"/>
              <a:ext cx="4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cs typeface="Arial" charset="0"/>
                </a:rPr>
                <a:t>887734</a:t>
              </a:r>
            </a:p>
          </p:txBody>
        </p:sp>
      </p:grpSp>
      <p:grpSp>
        <p:nvGrpSpPr>
          <p:cNvPr id="6" name="Group 64"/>
          <p:cNvGrpSpPr>
            <a:grpSpLocks/>
          </p:cNvGrpSpPr>
          <p:nvPr/>
        </p:nvGrpSpPr>
        <p:grpSpPr bwMode="auto">
          <a:xfrm>
            <a:off x="1727200" y="3776663"/>
            <a:ext cx="5897563" cy="687387"/>
            <a:chOff x="1088" y="2379"/>
            <a:chExt cx="3715" cy="433"/>
          </a:xfrm>
        </p:grpSpPr>
        <p:sp>
          <p:nvSpPr>
            <p:cNvPr id="61452" name="Rectangle 65"/>
            <p:cNvSpPr>
              <a:spLocks noChangeArrowheads="1"/>
            </p:cNvSpPr>
            <p:nvPr/>
          </p:nvSpPr>
          <p:spPr bwMode="auto">
            <a:xfrm>
              <a:off x="2945" y="2379"/>
              <a:ext cx="927" cy="21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61453" name="Text Box 66"/>
            <p:cNvSpPr txBox="1">
              <a:spLocks noChangeArrowheads="1"/>
            </p:cNvSpPr>
            <p:nvPr/>
          </p:nvSpPr>
          <p:spPr bwMode="auto">
            <a:xfrm>
              <a:off x="2945" y="2391"/>
              <a:ext cx="5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cs typeface="Arial" charset="0"/>
                </a:rPr>
                <a:t>Scooter</a:t>
              </a:r>
            </a:p>
          </p:txBody>
        </p:sp>
        <p:sp>
          <p:nvSpPr>
            <p:cNvPr id="61454" name="Rectangle 67"/>
            <p:cNvSpPr>
              <a:spLocks noChangeArrowheads="1"/>
            </p:cNvSpPr>
            <p:nvPr/>
          </p:nvSpPr>
          <p:spPr bwMode="auto">
            <a:xfrm>
              <a:off x="3875" y="2379"/>
              <a:ext cx="927" cy="21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61455" name="Text Box 68"/>
            <p:cNvSpPr txBox="1">
              <a:spLocks noChangeArrowheads="1"/>
            </p:cNvSpPr>
            <p:nvPr/>
          </p:nvSpPr>
          <p:spPr bwMode="auto">
            <a:xfrm>
              <a:off x="3875" y="2391"/>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cs typeface="Arial" charset="0"/>
                </a:rPr>
                <a:t>$18</a:t>
              </a:r>
            </a:p>
          </p:txBody>
        </p:sp>
        <p:sp>
          <p:nvSpPr>
            <p:cNvPr id="61456" name="Rectangle 69"/>
            <p:cNvSpPr>
              <a:spLocks noChangeArrowheads="1"/>
            </p:cNvSpPr>
            <p:nvPr/>
          </p:nvSpPr>
          <p:spPr bwMode="auto">
            <a:xfrm>
              <a:off x="1088" y="2380"/>
              <a:ext cx="927" cy="21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61457" name="Text Box 70"/>
            <p:cNvSpPr txBox="1">
              <a:spLocks noChangeArrowheads="1"/>
            </p:cNvSpPr>
            <p:nvPr/>
          </p:nvSpPr>
          <p:spPr bwMode="auto">
            <a:xfrm>
              <a:off x="1088" y="2392"/>
              <a:ext cx="4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cs typeface="Arial" charset="0"/>
                </a:rPr>
                <a:t>6/11/07</a:t>
              </a:r>
            </a:p>
          </p:txBody>
        </p:sp>
        <p:sp>
          <p:nvSpPr>
            <p:cNvPr id="61458" name="Rectangle 71"/>
            <p:cNvSpPr>
              <a:spLocks noChangeArrowheads="1"/>
            </p:cNvSpPr>
            <p:nvPr/>
          </p:nvSpPr>
          <p:spPr bwMode="auto">
            <a:xfrm>
              <a:off x="2018" y="2380"/>
              <a:ext cx="927" cy="21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61459" name="Text Box 72"/>
            <p:cNvSpPr txBox="1">
              <a:spLocks noChangeArrowheads="1"/>
            </p:cNvSpPr>
            <p:nvPr/>
          </p:nvSpPr>
          <p:spPr bwMode="auto">
            <a:xfrm>
              <a:off x="2018" y="2392"/>
              <a:ext cx="4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cs typeface="Arial" charset="0"/>
                </a:rPr>
                <a:t>252111</a:t>
              </a:r>
            </a:p>
          </p:txBody>
        </p:sp>
        <p:sp>
          <p:nvSpPr>
            <p:cNvPr id="61460" name="Rectangle 73"/>
            <p:cNvSpPr>
              <a:spLocks noChangeArrowheads="1"/>
            </p:cNvSpPr>
            <p:nvPr/>
          </p:nvSpPr>
          <p:spPr bwMode="auto">
            <a:xfrm>
              <a:off x="2946" y="2595"/>
              <a:ext cx="927" cy="21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61461" name="Text Box 74"/>
            <p:cNvSpPr txBox="1">
              <a:spLocks noChangeArrowheads="1"/>
            </p:cNvSpPr>
            <p:nvPr/>
          </p:nvSpPr>
          <p:spPr bwMode="auto">
            <a:xfrm>
              <a:off x="2946" y="2607"/>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cs typeface="Arial" charset="0"/>
                </a:rPr>
                <a:t>Hammer</a:t>
              </a:r>
            </a:p>
          </p:txBody>
        </p:sp>
        <p:sp>
          <p:nvSpPr>
            <p:cNvPr id="61462" name="Rectangle 75"/>
            <p:cNvSpPr>
              <a:spLocks noChangeArrowheads="1"/>
            </p:cNvSpPr>
            <p:nvPr/>
          </p:nvSpPr>
          <p:spPr bwMode="auto">
            <a:xfrm>
              <a:off x="3876" y="2595"/>
              <a:ext cx="927" cy="21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61463" name="Text Box 76"/>
            <p:cNvSpPr txBox="1">
              <a:spLocks noChangeArrowheads="1"/>
            </p:cNvSpPr>
            <p:nvPr/>
          </p:nvSpPr>
          <p:spPr bwMode="auto">
            <a:xfrm>
              <a:off x="3876" y="2607"/>
              <a:ext cx="42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cs typeface="Arial" charset="0"/>
                </a:rPr>
                <a:t>$8000</a:t>
              </a:r>
            </a:p>
          </p:txBody>
        </p:sp>
        <p:sp>
          <p:nvSpPr>
            <p:cNvPr id="61464" name="Rectangle 77"/>
            <p:cNvSpPr>
              <a:spLocks noChangeArrowheads="1"/>
            </p:cNvSpPr>
            <p:nvPr/>
          </p:nvSpPr>
          <p:spPr bwMode="auto">
            <a:xfrm>
              <a:off x="1089" y="2596"/>
              <a:ext cx="927" cy="21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61465" name="Text Box 78"/>
            <p:cNvSpPr txBox="1">
              <a:spLocks noChangeArrowheads="1"/>
            </p:cNvSpPr>
            <p:nvPr/>
          </p:nvSpPr>
          <p:spPr bwMode="auto">
            <a:xfrm>
              <a:off x="1089" y="2608"/>
              <a:ext cx="4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cs typeface="Arial" charset="0"/>
                </a:rPr>
                <a:t>6/11/07</a:t>
              </a:r>
            </a:p>
          </p:txBody>
        </p:sp>
        <p:sp>
          <p:nvSpPr>
            <p:cNvPr id="61466" name="Rectangle 79"/>
            <p:cNvSpPr>
              <a:spLocks noChangeArrowheads="1"/>
            </p:cNvSpPr>
            <p:nvPr/>
          </p:nvSpPr>
          <p:spPr bwMode="auto">
            <a:xfrm>
              <a:off x="2019" y="2596"/>
              <a:ext cx="927" cy="21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61467" name="Text Box 80"/>
            <p:cNvSpPr txBox="1">
              <a:spLocks noChangeArrowheads="1"/>
            </p:cNvSpPr>
            <p:nvPr/>
          </p:nvSpPr>
          <p:spPr bwMode="auto">
            <a:xfrm>
              <a:off x="2019" y="2608"/>
              <a:ext cx="4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cs typeface="Arial" charset="0"/>
                </a:rPr>
                <a:t>116458</a:t>
              </a:r>
            </a:p>
          </p:txBody>
        </p:sp>
      </p:grpSp>
      <p:sp>
        <p:nvSpPr>
          <p:cNvPr id="212049" name="Text Box 81"/>
          <p:cNvSpPr txBox="1">
            <a:spLocks noChangeArrowheads="1"/>
          </p:cNvSpPr>
          <p:nvPr/>
        </p:nvSpPr>
        <p:spPr bwMode="auto">
          <a:xfrm>
            <a:off x="2895600" y="1828800"/>
            <a:ext cx="3116263" cy="376238"/>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spAutoFit/>
          </a:bodyPr>
          <a:lstStyle/>
          <a:p>
            <a:pPr marL="342900" indent="-342900">
              <a:defRPr/>
            </a:pPr>
            <a:r>
              <a:rPr lang="en-US" sz="2000">
                <a:latin typeface="Arial" pitchFamily="34" charset="0"/>
                <a:ea typeface="+mn-ea"/>
              </a:rPr>
              <a:t>Distribution for parallelism</a:t>
            </a:r>
          </a:p>
        </p:txBody>
      </p:sp>
      <p:sp>
        <p:nvSpPr>
          <p:cNvPr id="212050" name="Text Box 82"/>
          <p:cNvSpPr txBox="1">
            <a:spLocks noChangeArrowheads="1"/>
          </p:cNvSpPr>
          <p:nvPr/>
        </p:nvSpPr>
        <p:spPr bwMode="auto">
          <a:xfrm>
            <a:off x="2590800" y="1828800"/>
            <a:ext cx="3822700" cy="376238"/>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spAutoFit/>
          </a:bodyPr>
          <a:lstStyle/>
          <a:p>
            <a:pPr marL="342900" indent="-342900">
              <a:defRPr/>
            </a:pPr>
            <a:r>
              <a:rPr lang="en-US" sz="2000">
                <a:latin typeface="Arial" pitchFamily="34" charset="0"/>
                <a:ea typeface="+mn-ea"/>
              </a:rPr>
              <a:t>Data shuffling for load balancing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0"/>
                            </p:stCondLst>
                            <p:childTnLst>
                              <p:par>
                                <p:cTn id="8" presetID="0" presetClass="path" presetSubtype="0" accel="50000" decel="50000" fill="hold" nodeType="afterEffect">
                                  <p:stCondLst>
                                    <p:cond delay="0"/>
                                  </p:stCondLst>
                                  <p:childTnLst>
                                    <p:animMotion origin="layout" path="M -3.05556E-6 2.59259E-6 L -0.36771 0.52662 " pathEditMode="relative" rAng="0" ptsTypes="AA">
                                      <p:cBhvr>
                                        <p:cTn id="9" dur="2000" fill="hold"/>
                                        <p:tgtEl>
                                          <p:spTgt spid="4"/>
                                        </p:tgtEl>
                                        <p:attrNameLst>
                                          <p:attrName>ppt_x</p:attrName>
                                          <p:attrName>ppt_y</p:attrName>
                                        </p:attrNameLst>
                                      </p:cBhvr>
                                      <p:rCtr x="-18385" y="26319"/>
                                    </p:animMotion>
                                  </p:childTnLst>
                                </p:cTn>
                              </p:par>
                              <p:par>
                                <p:cTn id="10" presetID="6" presetClass="emph" presetSubtype="0" fill="hold" nodeType="withEffect">
                                  <p:stCondLst>
                                    <p:cond delay="0"/>
                                  </p:stCondLst>
                                  <p:childTnLst>
                                    <p:animScale>
                                      <p:cBhvr>
                                        <p:cTn id="11" dur="2000" fill="hold"/>
                                        <p:tgtEl>
                                          <p:spTgt spid="4"/>
                                        </p:tgtEl>
                                      </p:cBhvr>
                                      <p:by x="25000" y="25000"/>
                                    </p:animScale>
                                  </p:childTnLst>
                                </p:cTn>
                              </p:par>
                              <p:par>
                                <p:cTn id="12" presetID="0" presetClass="path" presetSubtype="0" accel="50000" decel="50000" fill="hold" nodeType="withEffect">
                                  <p:stCondLst>
                                    <p:cond delay="0"/>
                                  </p:stCondLst>
                                  <p:childTnLst>
                                    <p:animMotion origin="layout" path="M 3.33333E-6 4.07407E-6 L -0.13004 0.4243 " pathEditMode="relative" rAng="0" ptsTypes="AA">
                                      <p:cBhvr>
                                        <p:cTn id="13" dur="2000" fill="hold"/>
                                        <p:tgtEl>
                                          <p:spTgt spid="3"/>
                                        </p:tgtEl>
                                        <p:attrNameLst>
                                          <p:attrName>ppt_x</p:attrName>
                                          <p:attrName>ppt_y</p:attrName>
                                        </p:attrNameLst>
                                      </p:cBhvr>
                                      <p:rCtr x="-6510" y="21204"/>
                                    </p:animMotion>
                                  </p:childTnLst>
                                </p:cTn>
                              </p:par>
                              <p:par>
                                <p:cTn id="14" presetID="6" presetClass="emph" presetSubtype="0" fill="hold" nodeType="withEffect">
                                  <p:stCondLst>
                                    <p:cond delay="0"/>
                                  </p:stCondLst>
                                  <p:childTnLst>
                                    <p:animScale>
                                      <p:cBhvr>
                                        <p:cTn id="15" dur="2000" fill="hold"/>
                                        <p:tgtEl>
                                          <p:spTgt spid="3"/>
                                        </p:tgtEl>
                                      </p:cBhvr>
                                      <p:by x="25000" y="25000"/>
                                    </p:animScale>
                                  </p:childTnLst>
                                </p:cTn>
                              </p:par>
                              <p:par>
                                <p:cTn id="16" presetID="0" presetClass="path" presetSubtype="0" accel="50000" decel="50000" fill="hold" nodeType="withEffect">
                                  <p:stCondLst>
                                    <p:cond delay="0"/>
                                  </p:stCondLst>
                                  <p:childTnLst>
                                    <p:animMotion origin="layout" path="M -0.00035 -0.00093 L 0.11302 0.32569 " pathEditMode="relative" rAng="0" ptsTypes="AA">
                                      <p:cBhvr>
                                        <p:cTn id="17" dur="2000" fill="hold"/>
                                        <p:tgtEl>
                                          <p:spTgt spid="5"/>
                                        </p:tgtEl>
                                        <p:attrNameLst>
                                          <p:attrName>ppt_x</p:attrName>
                                          <p:attrName>ppt_y</p:attrName>
                                        </p:attrNameLst>
                                      </p:cBhvr>
                                      <p:rCtr x="5660" y="16319"/>
                                    </p:animMotion>
                                  </p:childTnLst>
                                </p:cTn>
                              </p:par>
                              <p:par>
                                <p:cTn id="18" presetID="6" presetClass="emph" presetSubtype="0" fill="hold" nodeType="withEffect">
                                  <p:stCondLst>
                                    <p:cond delay="0"/>
                                  </p:stCondLst>
                                  <p:childTnLst>
                                    <p:animScale>
                                      <p:cBhvr>
                                        <p:cTn id="19" dur="2000" fill="hold"/>
                                        <p:tgtEl>
                                          <p:spTgt spid="5"/>
                                        </p:tgtEl>
                                      </p:cBhvr>
                                      <p:by x="25000" y="25000"/>
                                    </p:animScale>
                                  </p:childTnLst>
                                </p:cTn>
                              </p:par>
                              <p:par>
                                <p:cTn id="20" presetID="0" presetClass="path" presetSubtype="0" accel="50000" decel="50000" fill="hold" nodeType="withEffect">
                                  <p:stCondLst>
                                    <p:cond delay="0"/>
                                  </p:stCondLst>
                                  <p:childTnLst>
                                    <p:animMotion origin="layout" path="M -4.72222E-6 -4.44444E-6 L 0.35747 0.22547 " pathEditMode="relative" rAng="0" ptsTypes="AA">
                                      <p:cBhvr>
                                        <p:cTn id="21" dur="2000" fill="hold"/>
                                        <p:tgtEl>
                                          <p:spTgt spid="6"/>
                                        </p:tgtEl>
                                        <p:attrNameLst>
                                          <p:attrName>ppt_x</p:attrName>
                                          <p:attrName>ppt_y</p:attrName>
                                        </p:attrNameLst>
                                      </p:cBhvr>
                                      <p:rCtr x="17865" y="11273"/>
                                    </p:animMotion>
                                  </p:childTnLst>
                                </p:cTn>
                              </p:par>
                              <p:par>
                                <p:cTn id="22" presetID="6" presetClass="emph" presetSubtype="0" fill="hold" nodeType="withEffect">
                                  <p:stCondLst>
                                    <p:cond delay="0"/>
                                  </p:stCondLst>
                                  <p:childTnLst>
                                    <p:animScale>
                                      <p:cBhvr>
                                        <p:cTn id="23" dur="2000" fill="hold"/>
                                        <p:tgtEl>
                                          <p:spTgt spid="6"/>
                                        </p:tgtEl>
                                      </p:cBhvr>
                                      <p:by x="25000" y="25000"/>
                                    </p:animScale>
                                  </p:childTnLst>
                                </p:cTn>
                              </p:par>
                              <p:par>
                                <p:cTn id="24" presetID="9" presetClass="entr" presetSubtype="0" fill="hold" grpId="0" nodeType="withEffect">
                                  <p:stCondLst>
                                    <p:cond delay="0"/>
                                  </p:stCondLst>
                                  <p:childTnLst>
                                    <p:set>
                                      <p:cBhvr>
                                        <p:cTn id="25" dur="1" fill="hold">
                                          <p:stCondLst>
                                            <p:cond delay="0"/>
                                          </p:stCondLst>
                                        </p:cTn>
                                        <p:tgtEl>
                                          <p:spTgt spid="212049"/>
                                        </p:tgtEl>
                                        <p:attrNameLst>
                                          <p:attrName>style.visibility</p:attrName>
                                        </p:attrNameLst>
                                      </p:cBhvr>
                                      <p:to>
                                        <p:strVal val="visible"/>
                                      </p:to>
                                    </p:set>
                                    <p:animEffect transition="in" filter="dissolve">
                                      <p:cBhvr>
                                        <p:cTn id="26" dur="500"/>
                                        <p:tgtEl>
                                          <p:spTgt spid="21204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xit" presetSubtype="0" fill="hold" grpId="1" nodeType="clickEffect">
                                  <p:stCondLst>
                                    <p:cond delay="0"/>
                                  </p:stCondLst>
                                  <p:childTnLst>
                                    <p:animEffect transition="out" filter="dissolve">
                                      <p:cBhvr>
                                        <p:cTn id="30" dur="500"/>
                                        <p:tgtEl>
                                          <p:spTgt spid="212049"/>
                                        </p:tgtEl>
                                      </p:cBhvr>
                                    </p:animEffect>
                                    <p:set>
                                      <p:cBhvr>
                                        <p:cTn id="31" dur="1" fill="hold">
                                          <p:stCondLst>
                                            <p:cond delay="499"/>
                                          </p:stCondLst>
                                        </p:cTn>
                                        <p:tgtEl>
                                          <p:spTgt spid="212049"/>
                                        </p:tgtEl>
                                        <p:attrNameLst>
                                          <p:attrName>style.visibility</p:attrName>
                                        </p:attrNameLst>
                                      </p:cBhvr>
                                      <p:to>
                                        <p:strVal val="hidden"/>
                                      </p:to>
                                    </p:set>
                                  </p:childTnLst>
                                </p:cTn>
                              </p:par>
                            </p:childTnLst>
                          </p:cTn>
                        </p:par>
                        <p:par>
                          <p:cTn id="32" fill="hold" nodeType="afterGroup">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212050"/>
                                        </p:tgtEl>
                                        <p:attrNameLst>
                                          <p:attrName>style.visibility</p:attrName>
                                        </p:attrNameLst>
                                      </p:cBhvr>
                                      <p:to>
                                        <p:strVal val="visible"/>
                                      </p:to>
                                    </p:set>
                                    <p:animEffect transition="in" filter="dissolve">
                                      <p:cBhvr>
                                        <p:cTn id="35" dur="500"/>
                                        <p:tgtEl>
                                          <p:spTgt spid="212050"/>
                                        </p:tgtEl>
                                      </p:cBhvr>
                                    </p:animEffect>
                                  </p:childTnLst>
                                </p:cTn>
                              </p:par>
                            </p:childTnLst>
                          </p:cTn>
                        </p:par>
                        <p:par>
                          <p:cTn id="36" fill="hold" nodeType="afterGroup">
                            <p:stCondLst>
                              <p:cond delay="1000"/>
                            </p:stCondLst>
                            <p:childTnLst>
                              <p:par>
                                <p:cTn id="37" presetID="0" presetClass="path" presetSubtype="0" accel="50000" decel="50000" fill="hold" nodeType="afterEffect">
                                  <p:stCondLst>
                                    <p:cond delay="0"/>
                                  </p:stCondLst>
                                  <p:childTnLst>
                                    <p:animMotion origin="layout" path="M -0.3677 0.52671 L -0.12604 0.56002 " pathEditMode="relative" ptsTypes="AA">
                                      <p:cBhvr>
                                        <p:cTn id="38"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49" grpId="0" animBg="1"/>
      <p:bldP spid="212049" grpId="1" animBg="1"/>
      <p:bldP spid="2120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722313" y="4406900"/>
            <a:ext cx="7772400" cy="1362075"/>
          </a:xfrm>
        </p:spPr>
        <p:txBody>
          <a:bodyPr anchor="t"/>
          <a:lstStyle/>
          <a:p>
            <a:pPr algn="l" eaLnBrk="1" hangingPunct="1"/>
            <a:r>
              <a:rPr lang="en-US" sz="4800" b="1">
                <a:latin typeface="Arial" charset="0"/>
              </a:rPr>
              <a:t>CLOUDS</a:t>
            </a:r>
          </a:p>
        </p:txBody>
      </p:sp>
      <p:sp>
        <p:nvSpPr>
          <p:cNvPr id="8195" name="Text Placeholder 2"/>
          <p:cNvSpPr>
            <a:spLocks noGrp="1"/>
          </p:cNvSpPr>
          <p:nvPr>
            <p:ph type="body" idx="4294967295"/>
          </p:nvPr>
        </p:nvSpPr>
        <p:spPr>
          <a:xfrm>
            <a:off x="722313" y="2906713"/>
            <a:ext cx="7772400" cy="1500187"/>
          </a:xfrm>
        </p:spPr>
        <p:txBody>
          <a:bodyPr anchor="b"/>
          <a:lstStyle/>
          <a:p>
            <a:pPr marL="0" indent="0" eaLnBrk="1" hangingPunct="1">
              <a:buFontTx/>
              <a:buNone/>
            </a:pPr>
            <a:r>
              <a:rPr lang="en-US" sz="2000">
                <a:solidFill>
                  <a:srgbClr val="A48EBE"/>
                </a:solidFill>
                <a:latin typeface="Arial" charset="0"/>
              </a:rPr>
              <a:t>Motherhood-and-Apple-Pie</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1143000" y="76200"/>
            <a:ext cx="8229600" cy="1143000"/>
          </a:xfrm>
        </p:spPr>
        <p:txBody>
          <a:bodyPr/>
          <a:lstStyle/>
          <a:p>
            <a:pPr eaLnBrk="1" hangingPunct="1"/>
            <a:r>
              <a:rPr lang="en-US" sz="4000">
                <a:solidFill>
                  <a:srgbClr val="7030A0"/>
                </a:solidFill>
                <a:latin typeface="Arial" charset="0"/>
              </a:rPr>
              <a:t>Tablet Splitting and Balancing</a:t>
            </a:r>
          </a:p>
        </p:txBody>
      </p:sp>
      <p:sp>
        <p:nvSpPr>
          <p:cNvPr id="62467" name="Slide Number Placeholder 31"/>
          <p:cNvSpPr txBox="1">
            <a:spLocks noGrp="1"/>
          </p:cNvSpPr>
          <p:nvPr/>
        </p:nvSpPr>
        <p:spPr bwMode="auto">
          <a:xfrm>
            <a:off x="70866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00C2A44F-F730-2241-8B2E-201B041D21E7}" type="slidenum">
              <a:rPr lang="en-US" sz="1200">
                <a:solidFill>
                  <a:schemeClr val="bg1"/>
                </a:solidFill>
                <a:latin typeface="Times" charset="0"/>
              </a:rPr>
              <a:pPr algn="r"/>
              <a:t>60</a:t>
            </a:fld>
            <a:endParaRPr lang="en-US" sz="1200">
              <a:solidFill>
                <a:schemeClr val="bg1"/>
              </a:solidFill>
              <a:latin typeface="Times" charset="0"/>
            </a:endParaRPr>
          </a:p>
        </p:txBody>
      </p:sp>
      <p:sp>
        <p:nvSpPr>
          <p:cNvPr id="25603" name="AutoShape 3"/>
          <p:cNvSpPr>
            <a:spLocks noChangeArrowheads="1"/>
          </p:cNvSpPr>
          <p:nvPr/>
        </p:nvSpPr>
        <p:spPr bwMode="auto">
          <a:xfrm>
            <a:off x="2092325" y="2363788"/>
            <a:ext cx="4959350" cy="2803525"/>
          </a:xfrm>
          <a:prstGeom prst="can">
            <a:avLst>
              <a:gd name="adj" fmla="val 25000"/>
            </a:avLst>
          </a:prstGeom>
          <a:solidFill>
            <a:srgbClr val="6363CB"/>
          </a:solidFill>
          <a:ln w="9525">
            <a:solidFill>
              <a:srgbClr val="000000"/>
            </a:solidFill>
            <a:round/>
            <a:headEnd/>
            <a:tailEnd/>
          </a:ln>
        </p:spPr>
        <p:txBody>
          <a:bodyPr wrap="none" anchor="ctr"/>
          <a:lstStyle/>
          <a:p>
            <a:pPr eaLnBrk="0" hangingPunct="0"/>
            <a:endParaRPr lang="en-US">
              <a:latin typeface="Times" charset="0"/>
            </a:endParaRPr>
          </a:p>
        </p:txBody>
      </p:sp>
      <p:sp>
        <p:nvSpPr>
          <p:cNvPr id="62469" name="Rectangle 4"/>
          <p:cNvSpPr>
            <a:spLocks noChangeArrowheads="1"/>
          </p:cNvSpPr>
          <p:nvPr/>
        </p:nvSpPr>
        <p:spPr bwMode="auto">
          <a:xfrm>
            <a:off x="2698750" y="3224213"/>
            <a:ext cx="615950" cy="211137"/>
          </a:xfrm>
          <a:prstGeom prst="rect">
            <a:avLst/>
          </a:prstGeom>
          <a:solidFill>
            <a:srgbClr val="006600"/>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62470" name="Rectangle 5"/>
          <p:cNvSpPr>
            <a:spLocks noChangeArrowheads="1"/>
          </p:cNvSpPr>
          <p:nvPr/>
        </p:nvSpPr>
        <p:spPr bwMode="auto">
          <a:xfrm>
            <a:off x="2894013" y="3587750"/>
            <a:ext cx="615950" cy="211138"/>
          </a:xfrm>
          <a:prstGeom prst="rect">
            <a:avLst/>
          </a:prstGeom>
          <a:solidFill>
            <a:srgbClr val="006600"/>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25606" name="Rectangle 6"/>
          <p:cNvSpPr>
            <a:spLocks noChangeArrowheads="1"/>
          </p:cNvSpPr>
          <p:nvPr/>
        </p:nvSpPr>
        <p:spPr bwMode="auto">
          <a:xfrm>
            <a:off x="2578100" y="4025900"/>
            <a:ext cx="615950" cy="211138"/>
          </a:xfrm>
          <a:prstGeom prst="rect">
            <a:avLst/>
          </a:prstGeom>
          <a:solidFill>
            <a:srgbClr val="006600"/>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62472" name="Rectangle 7"/>
          <p:cNvSpPr>
            <a:spLocks noChangeArrowheads="1"/>
          </p:cNvSpPr>
          <p:nvPr/>
        </p:nvSpPr>
        <p:spPr bwMode="auto">
          <a:xfrm>
            <a:off x="3467100" y="4203700"/>
            <a:ext cx="615950" cy="211138"/>
          </a:xfrm>
          <a:prstGeom prst="rect">
            <a:avLst/>
          </a:prstGeom>
          <a:solidFill>
            <a:srgbClr val="006600"/>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62473" name="Rectangle 8"/>
          <p:cNvSpPr>
            <a:spLocks noChangeArrowheads="1"/>
          </p:cNvSpPr>
          <p:nvPr/>
        </p:nvSpPr>
        <p:spPr bwMode="auto">
          <a:xfrm>
            <a:off x="3536950" y="3306763"/>
            <a:ext cx="615950" cy="211137"/>
          </a:xfrm>
          <a:prstGeom prst="rect">
            <a:avLst/>
          </a:prstGeom>
          <a:solidFill>
            <a:srgbClr val="006600"/>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62474" name="Rectangle 9"/>
          <p:cNvSpPr>
            <a:spLocks noChangeArrowheads="1"/>
          </p:cNvSpPr>
          <p:nvPr/>
        </p:nvSpPr>
        <p:spPr bwMode="auto">
          <a:xfrm>
            <a:off x="2640013" y="4529138"/>
            <a:ext cx="615950" cy="211137"/>
          </a:xfrm>
          <a:prstGeom prst="rect">
            <a:avLst/>
          </a:prstGeom>
          <a:solidFill>
            <a:srgbClr val="006600"/>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25610" name="Rectangle 10"/>
          <p:cNvSpPr>
            <a:spLocks noChangeArrowheads="1"/>
          </p:cNvSpPr>
          <p:nvPr/>
        </p:nvSpPr>
        <p:spPr bwMode="auto">
          <a:xfrm>
            <a:off x="3852863" y="3729038"/>
            <a:ext cx="615950" cy="211137"/>
          </a:xfrm>
          <a:prstGeom prst="rect">
            <a:avLst/>
          </a:prstGeom>
          <a:solidFill>
            <a:srgbClr val="006600"/>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62476" name="Rectangle 11"/>
          <p:cNvSpPr>
            <a:spLocks noChangeArrowheads="1"/>
          </p:cNvSpPr>
          <p:nvPr/>
        </p:nvSpPr>
        <p:spPr bwMode="auto">
          <a:xfrm>
            <a:off x="4495800" y="3289300"/>
            <a:ext cx="615950" cy="211138"/>
          </a:xfrm>
          <a:prstGeom prst="rect">
            <a:avLst/>
          </a:prstGeom>
          <a:solidFill>
            <a:srgbClr val="006600"/>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62477" name="Rectangle 12"/>
          <p:cNvSpPr>
            <a:spLocks noChangeArrowheads="1"/>
          </p:cNvSpPr>
          <p:nvPr/>
        </p:nvSpPr>
        <p:spPr bwMode="auto">
          <a:xfrm>
            <a:off x="4494213" y="4000500"/>
            <a:ext cx="615950" cy="211138"/>
          </a:xfrm>
          <a:prstGeom prst="rect">
            <a:avLst/>
          </a:prstGeom>
          <a:solidFill>
            <a:srgbClr val="006600"/>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62478" name="Rectangle 13"/>
          <p:cNvSpPr>
            <a:spLocks noChangeArrowheads="1"/>
          </p:cNvSpPr>
          <p:nvPr/>
        </p:nvSpPr>
        <p:spPr bwMode="auto">
          <a:xfrm>
            <a:off x="4108450" y="4519613"/>
            <a:ext cx="615950" cy="211137"/>
          </a:xfrm>
          <a:prstGeom prst="rect">
            <a:avLst/>
          </a:prstGeom>
          <a:solidFill>
            <a:srgbClr val="006600"/>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25614" name="Rectangle 14"/>
          <p:cNvSpPr>
            <a:spLocks noChangeArrowheads="1"/>
          </p:cNvSpPr>
          <p:nvPr/>
        </p:nvSpPr>
        <p:spPr bwMode="auto">
          <a:xfrm>
            <a:off x="5427663" y="3306763"/>
            <a:ext cx="615950" cy="211137"/>
          </a:xfrm>
          <a:prstGeom prst="rect">
            <a:avLst/>
          </a:prstGeom>
          <a:solidFill>
            <a:srgbClr val="006600"/>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62480" name="Rectangle 15"/>
          <p:cNvSpPr>
            <a:spLocks noChangeArrowheads="1"/>
          </p:cNvSpPr>
          <p:nvPr/>
        </p:nvSpPr>
        <p:spPr bwMode="auto">
          <a:xfrm>
            <a:off x="5145088" y="3711575"/>
            <a:ext cx="615950" cy="211138"/>
          </a:xfrm>
          <a:prstGeom prst="rect">
            <a:avLst/>
          </a:prstGeom>
          <a:solidFill>
            <a:srgbClr val="006600"/>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25616" name="Rectangle 16"/>
          <p:cNvSpPr>
            <a:spLocks noChangeArrowheads="1"/>
          </p:cNvSpPr>
          <p:nvPr/>
        </p:nvSpPr>
        <p:spPr bwMode="auto">
          <a:xfrm>
            <a:off x="5083175" y="4457700"/>
            <a:ext cx="615950" cy="211138"/>
          </a:xfrm>
          <a:prstGeom prst="rect">
            <a:avLst/>
          </a:prstGeom>
          <a:solidFill>
            <a:srgbClr val="006600"/>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25617" name="Rectangle 17"/>
          <p:cNvSpPr>
            <a:spLocks noChangeArrowheads="1"/>
          </p:cNvSpPr>
          <p:nvPr/>
        </p:nvSpPr>
        <p:spPr bwMode="auto">
          <a:xfrm>
            <a:off x="6103938" y="3692525"/>
            <a:ext cx="615950" cy="211138"/>
          </a:xfrm>
          <a:prstGeom prst="rect">
            <a:avLst/>
          </a:prstGeom>
          <a:solidFill>
            <a:srgbClr val="006600"/>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62483" name="Rectangle 18"/>
          <p:cNvSpPr>
            <a:spLocks noChangeArrowheads="1"/>
          </p:cNvSpPr>
          <p:nvPr/>
        </p:nvSpPr>
        <p:spPr bwMode="auto">
          <a:xfrm>
            <a:off x="5654675" y="4106863"/>
            <a:ext cx="615950" cy="211137"/>
          </a:xfrm>
          <a:prstGeom prst="rect">
            <a:avLst/>
          </a:prstGeom>
          <a:solidFill>
            <a:srgbClr val="006600"/>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25619" name="Rectangle 19"/>
          <p:cNvSpPr>
            <a:spLocks noChangeArrowheads="1"/>
          </p:cNvSpPr>
          <p:nvPr/>
        </p:nvSpPr>
        <p:spPr bwMode="auto">
          <a:xfrm>
            <a:off x="5208588" y="4373563"/>
            <a:ext cx="615950" cy="211137"/>
          </a:xfrm>
          <a:prstGeom prst="rect">
            <a:avLst/>
          </a:prstGeom>
          <a:solidFill>
            <a:srgbClr val="006600"/>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25620" name="Rectangle 20"/>
          <p:cNvSpPr>
            <a:spLocks noChangeArrowheads="1"/>
          </p:cNvSpPr>
          <p:nvPr/>
        </p:nvSpPr>
        <p:spPr bwMode="auto">
          <a:xfrm>
            <a:off x="5191125" y="4699000"/>
            <a:ext cx="615950" cy="211138"/>
          </a:xfrm>
          <a:prstGeom prst="rect">
            <a:avLst/>
          </a:prstGeom>
          <a:solidFill>
            <a:srgbClr val="006600"/>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25621" name="Text Box 21"/>
          <p:cNvSpPr txBox="1">
            <a:spLocks noChangeArrowheads="1"/>
          </p:cNvSpPr>
          <p:nvPr/>
        </p:nvSpPr>
        <p:spPr bwMode="auto">
          <a:xfrm>
            <a:off x="876300" y="1417638"/>
            <a:ext cx="7200900" cy="376237"/>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marL="342900" indent="-342900" eaLnBrk="0" hangingPunct="0">
              <a:defRPr/>
            </a:pPr>
            <a:r>
              <a:rPr lang="en-US" sz="1800">
                <a:latin typeface="Times" pitchFamily="-64" charset="0"/>
                <a:ea typeface="+mn-ea"/>
              </a:rPr>
              <a:t>Each storage unit has many tablets (horizontal partitions of the table)</a:t>
            </a:r>
          </a:p>
        </p:txBody>
      </p:sp>
      <p:sp>
        <p:nvSpPr>
          <p:cNvPr id="25622" name="Text Box 22"/>
          <p:cNvSpPr txBox="1">
            <a:spLocks noChangeArrowheads="1"/>
          </p:cNvSpPr>
          <p:nvPr/>
        </p:nvSpPr>
        <p:spPr bwMode="auto">
          <a:xfrm>
            <a:off x="4783138" y="5410200"/>
            <a:ext cx="3065462" cy="376238"/>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marL="342900" indent="-342900" eaLnBrk="0" hangingPunct="0">
              <a:defRPr/>
            </a:pPr>
            <a:r>
              <a:rPr lang="en-US" sz="1800">
                <a:latin typeface="Times" pitchFamily="-64" charset="0"/>
                <a:ea typeface="+mn-ea"/>
              </a:rPr>
              <a:t>Tablets may grow over time</a:t>
            </a:r>
          </a:p>
        </p:txBody>
      </p:sp>
      <p:sp>
        <p:nvSpPr>
          <p:cNvPr id="25623" name="Text Box 23"/>
          <p:cNvSpPr txBox="1">
            <a:spLocks noChangeArrowheads="1"/>
          </p:cNvSpPr>
          <p:nvPr/>
        </p:nvSpPr>
        <p:spPr bwMode="auto">
          <a:xfrm>
            <a:off x="1300163" y="5429250"/>
            <a:ext cx="2281237" cy="376238"/>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marL="342900" indent="-342900" eaLnBrk="0" hangingPunct="0">
              <a:defRPr/>
            </a:pPr>
            <a:r>
              <a:rPr lang="en-US" sz="1800">
                <a:latin typeface="Times" pitchFamily="-64" charset="0"/>
                <a:ea typeface="+mn-ea"/>
              </a:rPr>
              <a:t>Overfull tablets split</a:t>
            </a:r>
          </a:p>
        </p:txBody>
      </p:sp>
      <p:sp>
        <p:nvSpPr>
          <p:cNvPr id="25624" name="Text Box 24"/>
          <p:cNvSpPr txBox="1">
            <a:spLocks noChangeArrowheads="1"/>
          </p:cNvSpPr>
          <p:nvPr/>
        </p:nvSpPr>
        <p:spPr bwMode="auto">
          <a:xfrm>
            <a:off x="2805113" y="1684338"/>
            <a:ext cx="3900487" cy="376237"/>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marL="342900" indent="-342900" eaLnBrk="0" hangingPunct="0">
              <a:defRPr/>
            </a:pPr>
            <a:r>
              <a:rPr lang="en-US" sz="1800">
                <a:latin typeface="Times" pitchFamily="-64" charset="0"/>
                <a:ea typeface="+mn-ea"/>
              </a:rPr>
              <a:t>Storage unit may become a hotspot</a:t>
            </a:r>
          </a:p>
        </p:txBody>
      </p:sp>
      <p:sp>
        <p:nvSpPr>
          <p:cNvPr id="25625" name="Text Box 25"/>
          <p:cNvSpPr txBox="1">
            <a:spLocks noChangeArrowheads="1"/>
          </p:cNvSpPr>
          <p:nvPr/>
        </p:nvSpPr>
        <p:spPr bwMode="auto">
          <a:xfrm>
            <a:off x="2514600" y="6172200"/>
            <a:ext cx="4714875" cy="376238"/>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spAutoFit/>
          </a:bodyPr>
          <a:lstStyle/>
          <a:p>
            <a:pPr marL="342900" indent="-342900" eaLnBrk="0" hangingPunct="0">
              <a:defRPr/>
            </a:pPr>
            <a:r>
              <a:rPr lang="en-US" sz="1800">
                <a:latin typeface="Times" pitchFamily="-64" charset="0"/>
                <a:ea typeface="+mn-ea"/>
              </a:rPr>
              <a:t>Shed load by moving tablets to other servers</a:t>
            </a:r>
          </a:p>
        </p:txBody>
      </p:sp>
      <p:grpSp>
        <p:nvGrpSpPr>
          <p:cNvPr id="2" name="Group 30"/>
          <p:cNvGrpSpPr>
            <a:grpSpLocks/>
          </p:cNvGrpSpPr>
          <p:nvPr/>
        </p:nvGrpSpPr>
        <p:grpSpPr bwMode="auto">
          <a:xfrm>
            <a:off x="66675" y="2409825"/>
            <a:ext cx="8575675" cy="1211263"/>
            <a:chOff x="42" y="1625"/>
            <a:chExt cx="5402" cy="763"/>
          </a:xfrm>
        </p:grpSpPr>
        <p:sp>
          <p:nvSpPr>
            <p:cNvPr id="62492" name="Text Box 26"/>
            <p:cNvSpPr txBox="1">
              <a:spLocks noChangeArrowheads="1"/>
            </p:cNvSpPr>
            <p:nvPr/>
          </p:nvSpPr>
          <p:spPr bwMode="auto">
            <a:xfrm>
              <a:off x="42" y="1625"/>
              <a:ext cx="12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sz="2000">
                  <a:latin typeface="Times" charset="0"/>
                </a:rPr>
                <a:t>Storage unit</a:t>
              </a:r>
            </a:p>
          </p:txBody>
        </p:sp>
        <p:sp>
          <p:nvSpPr>
            <p:cNvPr id="62493" name="Line 27"/>
            <p:cNvSpPr>
              <a:spLocks noChangeShapeType="1"/>
            </p:cNvSpPr>
            <p:nvPr/>
          </p:nvSpPr>
          <p:spPr bwMode="auto">
            <a:xfrm>
              <a:off x="918" y="1853"/>
              <a:ext cx="394" cy="223"/>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94" name="Text Box 28"/>
            <p:cNvSpPr txBox="1">
              <a:spLocks noChangeArrowheads="1"/>
            </p:cNvSpPr>
            <p:nvPr/>
          </p:nvSpPr>
          <p:spPr bwMode="auto">
            <a:xfrm>
              <a:off x="4189" y="1733"/>
              <a:ext cx="12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sz="2000">
                  <a:latin typeface="Times" charset="0"/>
                </a:rPr>
                <a:t>Tablet</a:t>
              </a:r>
            </a:p>
          </p:txBody>
        </p:sp>
        <p:sp>
          <p:nvSpPr>
            <p:cNvPr id="62495" name="Line 29"/>
            <p:cNvSpPr>
              <a:spLocks noChangeShapeType="1"/>
            </p:cNvSpPr>
            <p:nvPr/>
          </p:nvSpPr>
          <p:spPr bwMode="auto">
            <a:xfrm flipH="1">
              <a:off x="4162" y="1948"/>
              <a:ext cx="530" cy="44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25616"/>
                                        </p:tgtEl>
                                      </p:cBhvr>
                                      <p:by x="150000" y="150000"/>
                                    </p:animScale>
                                  </p:childTnLst>
                                </p:cTn>
                              </p:par>
                              <p:par>
                                <p:cTn id="7" presetID="1" presetClass="exit" presetSubtype="0" fill="hold" grpId="0" nodeType="withEffect">
                                  <p:stCondLst>
                                    <p:cond delay="0"/>
                                  </p:stCondLst>
                                  <p:childTnLst>
                                    <p:set>
                                      <p:cBhvr>
                                        <p:cTn id="8" dur="1" fill="hold">
                                          <p:stCondLst>
                                            <p:cond delay="0"/>
                                          </p:stCondLst>
                                        </p:cTn>
                                        <p:tgtEl>
                                          <p:spTgt spid="25621"/>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2562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619"/>
                                        </p:tgtEl>
                                        <p:attrNameLst>
                                          <p:attrName>style.visibility</p:attrName>
                                        </p:attrNameLst>
                                      </p:cBhvr>
                                      <p:to>
                                        <p:strVal val="visible"/>
                                      </p:to>
                                    </p:set>
                                    <p:animEffect transition="in" filter="dissolve">
                                      <p:cBhvr>
                                        <p:cTn id="17" dur="500"/>
                                        <p:tgtEl>
                                          <p:spTgt spid="25619"/>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5620"/>
                                        </p:tgtEl>
                                        <p:attrNameLst>
                                          <p:attrName>style.visibility</p:attrName>
                                        </p:attrNameLst>
                                      </p:cBhvr>
                                      <p:to>
                                        <p:strVal val="visible"/>
                                      </p:to>
                                    </p:set>
                                    <p:animEffect transition="in" filter="dissolve">
                                      <p:cBhvr>
                                        <p:cTn id="20" dur="500"/>
                                        <p:tgtEl>
                                          <p:spTgt spid="25620"/>
                                        </p:tgtEl>
                                      </p:cBhvr>
                                    </p:animEffect>
                                  </p:childTnLst>
                                </p:cTn>
                              </p:par>
                              <p:par>
                                <p:cTn id="21" presetID="9" presetClass="exit" presetSubtype="0" fill="hold" grpId="1" nodeType="withEffect">
                                  <p:stCondLst>
                                    <p:cond delay="0"/>
                                  </p:stCondLst>
                                  <p:childTnLst>
                                    <p:animEffect transition="out" filter="dissolve">
                                      <p:cBhvr>
                                        <p:cTn id="22" dur="500"/>
                                        <p:tgtEl>
                                          <p:spTgt spid="25616"/>
                                        </p:tgtEl>
                                      </p:cBhvr>
                                    </p:animEffect>
                                    <p:set>
                                      <p:cBhvr>
                                        <p:cTn id="23" dur="1" fill="hold">
                                          <p:stCondLst>
                                            <p:cond delay="499"/>
                                          </p:stCondLst>
                                        </p:cTn>
                                        <p:tgtEl>
                                          <p:spTgt spid="25616"/>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25623"/>
                                        </p:tgtEl>
                                        <p:attrNameLst>
                                          <p:attrName>style.visibility</p:attrName>
                                        </p:attrNameLst>
                                      </p:cBhvr>
                                      <p:to>
                                        <p:strVal val="visible"/>
                                      </p:to>
                                    </p:set>
                                  </p:childTnLst>
                                </p:cTn>
                              </p:par>
                              <p:par>
                                <p:cTn id="26" presetID="1" presetClass="exit" presetSubtype="0" fill="hold" grpId="1" nodeType="withEffect">
                                  <p:stCondLst>
                                    <p:cond delay="0"/>
                                  </p:stCondLst>
                                  <p:childTnLst>
                                    <p:set>
                                      <p:cBhvr>
                                        <p:cTn id="27" dur="1" fill="hold">
                                          <p:stCondLst>
                                            <p:cond delay="0"/>
                                          </p:stCondLst>
                                        </p:cTn>
                                        <p:tgtEl>
                                          <p:spTgt spid="2562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mph" presetSubtype="2" fill="hold" nodeType="clickEffect">
                                  <p:stCondLst>
                                    <p:cond delay="0"/>
                                  </p:stCondLst>
                                  <p:childTnLst>
                                    <p:animClr clrSpc="rgb" dir="cw">
                                      <p:cBhvr>
                                        <p:cTn id="31" dur="2000" fill="hold"/>
                                        <p:tgtEl>
                                          <p:spTgt spid="25603"/>
                                        </p:tgtEl>
                                        <p:attrNameLst>
                                          <p:attrName>fillcolor</p:attrName>
                                        </p:attrNameLst>
                                      </p:cBhvr>
                                      <p:to>
                                        <a:srgbClr val="FF3300"/>
                                      </p:to>
                                    </p:animClr>
                                    <p:set>
                                      <p:cBhvr>
                                        <p:cTn id="32" dur="2000" fill="hold"/>
                                        <p:tgtEl>
                                          <p:spTgt spid="25603"/>
                                        </p:tgtEl>
                                        <p:attrNameLst>
                                          <p:attrName>fill.type</p:attrName>
                                        </p:attrNameLst>
                                      </p:cBhvr>
                                      <p:to>
                                        <p:strVal val="solid"/>
                                      </p:to>
                                    </p:set>
                                    <p:set>
                                      <p:cBhvr>
                                        <p:cTn id="33" dur="2000" fill="hold"/>
                                        <p:tgtEl>
                                          <p:spTgt spid="25603"/>
                                        </p:tgtEl>
                                        <p:attrNameLst>
                                          <p:attrName>fill.on</p:attrName>
                                        </p:attrNameLst>
                                      </p:cBhvr>
                                      <p:to>
                                        <p:strVal val="true"/>
                                      </p:to>
                                    </p:set>
                                  </p:childTnLst>
                                </p:cTn>
                              </p:par>
                              <p:par>
                                <p:cTn id="34" presetID="1" presetClass="entr" presetSubtype="0" fill="hold" grpId="0" nodeType="withEffect">
                                  <p:stCondLst>
                                    <p:cond delay="0"/>
                                  </p:stCondLst>
                                  <p:childTnLst>
                                    <p:set>
                                      <p:cBhvr>
                                        <p:cTn id="35" dur="1" fill="hold">
                                          <p:stCondLst>
                                            <p:cond delay="0"/>
                                          </p:stCondLst>
                                        </p:cTn>
                                        <p:tgtEl>
                                          <p:spTgt spid="25624"/>
                                        </p:tgtEl>
                                        <p:attrNameLst>
                                          <p:attrName>style.visibility</p:attrName>
                                        </p:attrNameLst>
                                      </p:cBhvr>
                                      <p:to>
                                        <p:strVal val="visible"/>
                                      </p:to>
                                    </p:set>
                                  </p:childTnLst>
                                </p:cTn>
                              </p:par>
                              <p:par>
                                <p:cTn id="36" presetID="1" presetClass="exit" presetSubtype="0" fill="hold" grpId="1" nodeType="withEffect">
                                  <p:stCondLst>
                                    <p:cond delay="0"/>
                                  </p:stCondLst>
                                  <p:childTnLst>
                                    <p:set>
                                      <p:cBhvr>
                                        <p:cTn id="37" dur="1" fill="hold">
                                          <p:stCondLst>
                                            <p:cond delay="0"/>
                                          </p:stCondLst>
                                        </p:cTn>
                                        <p:tgtEl>
                                          <p:spTgt spid="25623"/>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xit" presetSubtype="2" fill="hold" grpId="0" nodeType="clickEffect">
                                  <p:stCondLst>
                                    <p:cond delay="0"/>
                                  </p:stCondLst>
                                  <p:childTnLst>
                                    <p:anim calcmode="lin" valueType="num">
                                      <p:cBhvr additive="base">
                                        <p:cTn id="41" dur="500"/>
                                        <p:tgtEl>
                                          <p:spTgt spid="25617"/>
                                        </p:tgtEl>
                                        <p:attrNameLst>
                                          <p:attrName>ppt_x</p:attrName>
                                        </p:attrNameLst>
                                      </p:cBhvr>
                                      <p:tavLst>
                                        <p:tav tm="0">
                                          <p:val>
                                            <p:strVal val="ppt_x"/>
                                          </p:val>
                                        </p:tav>
                                        <p:tav tm="100000">
                                          <p:val>
                                            <p:strVal val="1+ppt_w/2"/>
                                          </p:val>
                                        </p:tav>
                                      </p:tavLst>
                                    </p:anim>
                                    <p:anim calcmode="lin" valueType="num">
                                      <p:cBhvr additive="base">
                                        <p:cTn id="42" dur="500"/>
                                        <p:tgtEl>
                                          <p:spTgt spid="25617"/>
                                        </p:tgtEl>
                                        <p:attrNameLst>
                                          <p:attrName>ppt_y</p:attrName>
                                        </p:attrNameLst>
                                      </p:cBhvr>
                                      <p:tavLst>
                                        <p:tav tm="0">
                                          <p:val>
                                            <p:strVal val="ppt_y"/>
                                          </p:val>
                                        </p:tav>
                                        <p:tav tm="100000">
                                          <p:val>
                                            <p:strVal val="ppt_y"/>
                                          </p:val>
                                        </p:tav>
                                      </p:tavLst>
                                    </p:anim>
                                    <p:set>
                                      <p:cBhvr>
                                        <p:cTn id="43" dur="1" fill="hold">
                                          <p:stCondLst>
                                            <p:cond delay="499"/>
                                          </p:stCondLst>
                                        </p:cTn>
                                        <p:tgtEl>
                                          <p:spTgt spid="25617"/>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25625"/>
                                        </p:tgtEl>
                                        <p:attrNameLst>
                                          <p:attrName>style.visibility</p:attrName>
                                        </p:attrNameLst>
                                      </p:cBhvr>
                                      <p:to>
                                        <p:strVal val="visible"/>
                                      </p:to>
                                    </p:set>
                                  </p:childTnLst>
                                </p:cTn>
                              </p:par>
                              <p:par>
                                <p:cTn id="46" presetID="1" presetClass="exit" presetSubtype="0" fill="hold" grpId="1" nodeType="withEffect">
                                  <p:stCondLst>
                                    <p:cond delay="0"/>
                                  </p:stCondLst>
                                  <p:childTnLst>
                                    <p:set>
                                      <p:cBhvr>
                                        <p:cTn id="47" dur="1" fill="hold">
                                          <p:stCondLst>
                                            <p:cond delay="0"/>
                                          </p:stCondLst>
                                        </p:cTn>
                                        <p:tgtEl>
                                          <p:spTgt spid="25624"/>
                                        </p:tgtEl>
                                        <p:attrNameLst>
                                          <p:attrName>style.visibility</p:attrName>
                                        </p:attrNameLst>
                                      </p:cBhvr>
                                      <p:to>
                                        <p:strVal val="hidden"/>
                                      </p:to>
                                    </p:set>
                                  </p:childTnLst>
                                </p:cTn>
                              </p:par>
                            </p:childTnLst>
                          </p:cTn>
                        </p:par>
                        <p:par>
                          <p:cTn id="48" fill="hold" nodeType="afterGroup">
                            <p:stCondLst>
                              <p:cond delay="500"/>
                            </p:stCondLst>
                            <p:childTnLst>
                              <p:par>
                                <p:cTn id="49" presetID="2" presetClass="exit" presetSubtype="8" fill="hold" grpId="0" nodeType="afterEffect">
                                  <p:stCondLst>
                                    <p:cond delay="0"/>
                                  </p:stCondLst>
                                  <p:childTnLst>
                                    <p:anim calcmode="lin" valueType="num">
                                      <p:cBhvr additive="base">
                                        <p:cTn id="50" dur="500"/>
                                        <p:tgtEl>
                                          <p:spTgt spid="25606"/>
                                        </p:tgtEl>
                                        <p:attrNameLst>
                                          <p:attrName>ppt_x</p:attrName>
                                        </p:attrNameLst>
                                      </p:cBhvr>
                                      <p:tavLst>
                                        <p:tav tm="0">
                                          <p:val>
                                            <p:strVal val="ppt_x"/>
                                          </p:val>
                                        </p:tav>
                                        <p:tav tm="100000">
                                          <p:val>
                                            <p:strVal val="0-ppt_w/2"/>
                                          </p:val>
                                        </p:tav>
                                      </p:tavLst>
                                    </p:anim>
                                    <p:anim calcmode="lin" valueType="num">
                                      <p:cBhvr additive="base">
                                        <p:cTn id="51" dur="500"/>
                                        <p:tgtEl>
                                          <p:spTgt spid="25606"/>
                                        </p:tgtEl>
                                        <p:attrNameLst>
                                          <p:attrName>ppt_y</p:attrName>
                                        </p:attrNameLst>
                                      </p:cBhvr>
                                      <p:tavLst>
                                        <p:tav tm="0">
                                          <p:val>
                                            <p:strVal val="ppt_y"/>
                                          </p:val>
                                        </p:tav>
                                        <p:tav tm="100000">
                                          <p:val>
                                            <p:strVal val="ppt_y"/>
                                          </p:val>
                                        </p:tav>
                                      </p:tavLst>
                                    </p:anim>
                                    <p:set>
                                      <p:cBhvr>
                                        <p:cTn id="52" dur="1" fill="hold">
                                          <p:stCondLst>
                                            <p:cond delay="499"/>
                                          </p:stCondLst>
                                        </p:cTn>
                                        <p:tgtEl>
                                          <p:spTgt spid="25606"/>
                                        </p:tgtEl>
                                        <p:attrNameLst>
                                          <p:attrName>style.visibility</p:attrName>
                                        </p:attrNameLst>
                                      </p:cBhvr>
                                      <p:to>
                                        <p:strVal val="hidden"/>
                                      </p:to>
                                    </p:set>
                                  </p:childTnLst>
                                </p:cTn>
                              </p:par>
                            </p:childTnLst>
                          </p:cTn>
                        </p:par>
                        <p:par>
                          <p:cTn id="53" fill="hold" nodeType="afterGroup">
                            <p:stCondLst>
                              <p:cond delay="1000"/>
                            </p:stCondLst>
                            <p:childTnLst>
                              <p:par>
                                <p:cTn id="54" presetID="2" presetClass="exit" presetSubtype="2" fill="hold" grpId="0" nodeType="afterEffect">
                                  <p:stCondLst>
                                    <p:cond delay="0"/>
                                  </p:stCondLst>
                                  <p:childTnLst>
                                    <p:anim calcmode="lin" valueType="num">
                                      <p:cBhvr additive="base">
                                        <p:cTn id="55" dur="500"/>
                                        <p:tgtEl>
                                          <p:spTgt spid="25614"/>
                                        </p:tgtEl>
                                        <p:attrNameLst>
                                          <p:attrName>ppt_x</p:attrName>
                                        </p:attrNameLst>
                                      </p:cBhvr>
                                      <p:tavLst>
                                        <p:tav tm="0">
                                          <p:val>
                                            <p:strVal val="ppt_x"/>
                                          </p:val>
                                        </p:tav>
                                        <p:tav tm="100000">
                                          <p:val>
                                            <p:strVal val="1+ppt_w/2"/>
                                          </p:val>
                                        </p:tav>
                                      </p:tavLst>
                                    </p:anim>
                                    <p:anim calcmode="lin" valueType="num">
                                      <p:cBhvr additive="base">
                                        <p:cTn id="56" dur="500"/>
                                        <p:tgtEl>
                                          <p:spTgt spid="25614"/>
                                        </p:tgtEl>
                                        <p:attrNameLst>
                                          <p:attrName>ppt_y</p:attrName>
                                        </p:attrNameLst>
                                      </p:cBhvr>
                                      <p:tavLst>
                                        <p:tav tm="0">
                                          <p:val>
                                            <p:strVal val="ppt_y"/>
                                          </p:val>
                                        </p:tav>
                                        <p:tav tm="100000">
                                          <p:val>
                                            <p:strVal val="ppt_y"/>
                                          </p:val>
                                        </p:tav>
                                      </p:tavLst>
                                    </p:anim>
                                    <p:set>
                                      <p:cBhvr>
                                        <p:cTn id="57" dur="1" fill="hold">
                                          <p:stCondLst>
                                            <p:cond delay="499"/>
                                          </p:stCondLst>
                                        </p:cTn>
                                        <p:tgtEl>
                                          <p:spTgt spid="25614"/>
                                        </p:tgtEl>
                                        <p:attrNameLst>
                                          <p:attrName>style.visibility</p:attrName>
                                        </p:attrNameLst>
                                      </p:cBhvr>
                                      <p:to>
                                        <p:strVal val="hidden"/>
                                      </p:to>
                                    </p:set>
                                  </p:childTnLst>
                                </p:cTn>
                              </p:par>
                            </p:childTnLst>
                          </p:cTn>
                        </p:par>
                        <p:par>
                          <p:cTn id="58" fill="hold" nodeType="afterGroup">
                            <p:stCondLst>
                              <p:cond delay="1500"/>
                            </p:stCondLst>
                            <p:childTnLst>
                              <p:par>
                                <p:cTn id="59" presetID="2" presetClass="exit" presetSubtype="8" fill="hold" grpId="0" nodeType="afterEffect">
                                  <p:stCondLst>
                                    <p:cond delay="0"/>
                                  </p:stCondLst>
                                  <p:childTnLst>
                                    <p:anim calcmode="lin" valueType="num">
                                      <p:cBhvr additive="base">
                                        <p:cTn id="60" dur="500"/>
                                        <p:tgtEl>
                                          <p:spTgt spid="25610"/>
                                        </p:tgtEl>
                                        <p:attrNameLst>
                                          <p:attrName>ppt_x</p:attrName>
                                        </p:attrNameLst>
                                      </p:cBhvr>
                                      <p:tavLst>
                                        <p:tav tm="0">
                                          <p:val>
                                            <p:strVal val="ppt_x"/>
                                          </p:val>
                                        </p:tav>
                                        <p:tav tm="100000">
                                          <p:val>
                                            <p:strVal val="0-ppt_w/2"/>
                                          </p:val>
                                        </p:tav>
                                      </p:tavLst>
                                    </p:anim>
                                    <p:anim calcmode="lin" valueType="num">
                                      <p:cBhvr additive="base">
                                        <p:cTn id="61" dur="500"/>
                                        <p:tgtEl>
                                          <p:spTgt spid="25610"/>
                                        </p:tgtEl>
                                        <p:attrNameLst>
                                          <p:attrName>ppt_y</p:attrName>
                                        </p:attrNameLst>
                                      </p:cBhvr>
                                      <p:tavLst>
                                        <p:tav tm="0">
                                          <p:val>
                                            <p:strVal val="ppt_y"/>
                                          </p:val>
                                        </p:tav>
                                        <p:tav tm="100000">
                                          <p:val>
                                            <p:strVal val="ppt_y"/>
                                          </p:val>
                                        </p:tav>
                                      </p:tavLst>
                                    </p:anim>
                                    <p:set>
                                      <p:cBhvr>
                                        <p:cTn id="62" dur="1" fill="hold">
                                          <p:stCondLst>
                                            <p:cond delay="499"/>
                                          </p:stCondLst>
                                        </p:cTn>
                                        <p:tgtEl>
                                          <p:spTgt spid="25610"/>
                                        </p:tgtEl>
                                        <p:attrNameLst>
                                          <p:attrName>style.visibility</p:attrName>
                                        </p:attrNameLst>
                                      </p:cBhvr>
                                      <p:to>
                                        <p:strVal val="hidden"/>
                                      </p:to>
                                    </p:set>
                                  </p:childTnLst>
                                </p:cTn>
                              </p:par>
                            </p:childTnLst>
                          </p:cTn>
                        </p:par>
                        <p:par>
                          <p:cTn id="63" fill="hold" nodeType="afterGroup">
                            <p:stCondLst>
                              <p:cond delay="2000"/>
                            </p:stCondLst>
                            <p:childTnLst>
                              <p:par>
                                <p:cTn id="64" presetID="1" presetClass="emph" presetSubtype="2" fill="hold" nodeType="afterEffect">
                                  <p:stCondLst>
                                    <p:cond delay="0"/>
                                  </p:stCondLst>
                                  <p:childTnLst>
                                    <p:animClr clrSpc="rgb" dir="cw">
                                      <p:cBhvr>
                                        <p:cTn id="65" dur="2000" fill="hold"/>
                                        <p:tgtEl>
                                          <p:spTgt spid="25603"/>
                                        </p:tgtEl>
                                        <p:attrNameLst>
                                          <p:attrName>fillcolor</p:attrName>
                                        </p:attrNameLst>
                                      </p:cBhvr>
                                      <p:to>
                                        <a:srgbClr val="6363CB"/>
                                      </p:to>
                                    </p:animClr>
                                    <p:set>
                                      <p:cBhvr>
                                        <p:cTn id="66" dur="2000" fill="hold"/>
                                        <p:tgtEl>
                                          <p:spTgt spid="25603"/>
                                        </p:tgtEl>
                                        <p:attrNameLst>
                                          <p:attrName>fill.type</p:attrName>
                                        </p:attrNameLst>
                                      </p:cBhvr>
                                      <p:to>
                                        <p:strVal val="solid"/>
                                      </p:to>
                                    </p:set>
                                    <p:set>
                                      <p:cBhvr>
                                        <p:cTn id="67" dur="2000" fill="hold"/>
                                        <p:tgtEl>
                                          <p:spTgt spid="2560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P spid="25610" grpId="0" animBg="1"/>
      <p:bldP spid="25614" grpId="0" animBg="1"/>
      <p:bldP spid="25616" grpId="0" animBg="1"/>
      <p:bldP spid="25616" grpId="1" animBg="1"/>
      <p:bldP spid="25617" grpId="0" animBg="1"/>
      <p:bldP spid="25619" grpId="0" animBg="1"/>
      <p:bldP spid="25620" grpId="0" animBg="1"/>
      <p:bldP spid="25621" grpId="0" animBg="1"/>
      <p:bldP spid="25622" grpId="0" animBg="1"/>
      <p:bldP spid="25622" grpId="1" animBg="1"/>
      <p:bldP spid="25623" grpId="0" animBg="1"/>
      <p:bldP spid="25623" grpId="1" animBg="1"/>
      <p:bldP spid="25624" grpId="0" animBg="1"/>
      <p:bldP spid="25624" grpId="1" animBg="1"/>
      <p:bldP spid="2562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838200" y="76200"/>
            <a:ext cx="8229600" cy="1143000"/>
          </a:xfrm>
        </p:spPr>
        <p:txBody>
          <a:bodyPr/>
          <a:lstStyle/>
          <a:p>
            <a:pPr eaLnBrk="1" hangingPunct="1"/>
            <a:r>
              <a:rPr lang="en-US">
                <a:latin typeface="Arial" charset="0"/>
              </a:rPr>
              <a:t>Consistency Techniques</a:t>
            </a:r>
          </a:p>
        </p:txBody>
      </p:sp>
      <p:sp>
        <p:nvSpPr>
          <p:cNvPr id="63491" name="Rectangle 3"/>
          <p:cNvSpPr>
            <a:spLocks noGrp="1" noChangeArrowheads="1"/>
          </p:cNvSpPr>
          <p:nvPr>
            <p:ph type="body" idx="1"/>
          </p:nvPr>
        </p:nvSpPr>
        <p:spPr/>
        <p:txBody>
          <a:bodyPr/>
          <a:lstStyle/>
          <a:p>
            <a:pPr eaLnBrk="1" hangingPunct="1">
              <a:lnSpc>
                <a:spcPct val="90000"/>
              </a:lnSpc>
            </a:pPr>
            <a:r>
              <a:rPr lang="en-US" sz="2400">
                <a:latin typeface="Arial" charset="0"/>
              </a:rPr>
              <a:t>Per-record mastering</a:t>
            </a:r>
          </a:p>
          <a:p>
            <a:pPr lvl="1" eaLnBrk="1" hangingPunct="1">
              <a:lnSpc>
                <a:spcPct val="90000"/>
              </a:lnSpc>
            </a:pPr>
            <a:r>
              <a:rPr lang="en-US" sz="2000">
                <a:latin typeface="Arial" charset="0"/>
              </a:rPr>
              <a:t>Each record is assigned a </a:t>
            </a:r>
            <a:r>
              <a:rPr lang="ja-JP" altLang="en-US" sz="2000">
                <a:latin typeface="Arial" charset="0"/>
              </a:rPr>
              <a:t>“</a:t>
            </a:r>
            <a:r>
              <a:rPr lang="en-US" sz="2000">
                <a:latin typeface="Arial" charset="0"/>
              </a:rPr>
              <a:t>master region</a:t>
            </a:r>
            <a:r>
              <a:rPr lang="ja-JP" altLang="en-US" sz="2000">
                <a:latin typeface="Arial" charset="0"/>
              </a:rPr>
              <a:t>”</a:t>
            </a:r>
            <a:endParaRPr lang="en-US" sz="2000">
              <a:latin typeface="Arial" charset="0"/>
            </a:endParaRPr>
          </a:p>
          <a:p>
            <a:pPr lvl="2" eaLnBrk="1" hangingPunct="1">
              <a:lnSpc>
                <a:spcPct val="90000"/>
              </a:lnSpc>
            </a:pPr>
            <a:r>
              <a:rPr lang="en-US" sz="1800">
                <a:latin typeface="Arial" charset="0"/>
              </a:rPr>
              <a:t>May differ between records</a:t>
            </a:r>
          </a:p>
          <a:p>
            <a:pPr lvl="1" eaLnBrk="1" hangingPunct="1">
              <a:lnSpc>
                <a:spcPct val="90000"/>
              </a:lnSpc>
            </a:pPr>
            <a:r>
              <a:rPr lang="en-US" sz="2000">
                <a:latin typeface="Arial" charset="0"/>
              </a:rPr>
              <a:t>Updates to the record forwarded to the master region</a:t>
            </a:r>
          </a:p>
          <a:p>
            <a:pPr lvl="1" eaLnBrk="1" hangingPunct="1">
              <a:lnSpc>
                <a:spcPct val="90000"/>
              </a:lnSpc>
            </a:pPr>
            <a:r>
              <a:rPr lang="en-US" sz="2000">
                <a:latin typeface="Arial" charset="0"/>
              </a:rPr>
              <a:t>Ensures consistent ordering of updates</a:t>
            </a:r>
          </a:p>
          <a:p>
            <a:pPr lvl="1" eaLnBrk="1" hangingPunct="1">
              <a:lnSpc>
                <a:spcPct val="90000"/>
              </a:lnSpc>
            </a:pPr>
            <a:endParaRPr lang="en-US" sz="2000">
              <a:latin typeface="Arial" charset="0"/>
            </a:endParaRPr>
          </a:p>
          <a:p>
            <a:pPr eaLnBrk="1" hangingPunct="1">
              <a:lnSpc>
                <a:spcPct val="90000"/>
              </a:lnSpc>
            </a:pPr>
            <a:r>
              <a:rPr lang="en-US" sz="2400">
                <a:latin typeface="Arial" charset="0"/>
              </a:rPr>
              <a:t>Tablet-level mastering</a:t>
            </a:r>
          </a:p>
          <a:p>
            <a:pPr lvl="1" eaLnBrk="1" hangingPunct="1">
              <a:lnSpc>
                <a:spcPct val="90000"/>
              </a:lnSpc>
            </a:pPr>
            <a:r>
              <a:rPr lang="en-US" sz="2000">
                <a:latin typeface="Arial" charset="0"/>
              </a:rPr>
              <a:t>Each tablet is assigned a </a:t>
            </a:r>
            <a:r>
              <a:rPr lang="ja-JP" altLang="en-US" sz="2000">
                <a:latin typeface="Arial" charset="0"/>
              </a:rPr>
              <a:t>“</a:t>
            </a:r>
            <a:r>
              <a:rPr lang="en-US" sz="2000">
                <a:latin typeface="Arial" charset="0"/>
              </a:rPr>
              <a:t>master region</a:t>
            </a:r>
            <a:r>
              <a:rPr lang="ja-JP" altLang="en-US" sz="2000">
                <a:latin typeface="Arial" charset="0"/>
              </a:rPr>
              <a:t>”</a:t>
            </a:r>
            <a:endParaRPr lang="en-US" sz="2000">
              <a:latin typeface="Arial" charset="0"/>
            </a:endParaRPr>
          </a:p>
          <a:p>
            <a:pPr lvl="1" eaLnBrk="1" hangingPunct="1">
              <a:lnSpc>
                <a:spcPct val="90000"/>
              </a:lnSpc>
            </a:pPr>
            <a:r>
              <a:rPr lang="en-US" sz="2000">
                <a:latin typeface="Arial" charset="0"/>
              </a:rPr>
              <a:t>Inserts and deletes of records forwarded to the master region</a:t>
            </a:r>
          </a:p>
          <a:p>
            <a:pPr lvl="1" eaLnBrk="1" hangingPunct="1">
              <a:lnSpc>
                <a:spcPct val="90000"/>
              </a:lnSpc>
            </a:pPr>
            <a:r>
              <a:rPr lang="en-US" sz="2000">
                <a:latin typeface="Arial" charset="0"/>
              </a:rPr>
              <a:t>Master region decides tablet splits</a:t>
            </a:r>
          </a:p>
          <a:p>
            <a:pPr lvl="1" eaLnBrk="1" hangingPunct="1">
              <a:lnSpc>
                <a:spcPct val="90000"/>
              </a:lnSpc>
            </a:pPr>
            <a:endParaRPr lang="en-US" sz="2000">
              <a:latin typeface="Arial" charset="0"/>
            </a:endParaRPr>
          </a:p>
          <a:p>
            <a:pPr eaLnBrk="1" hangingPunct="1">
              <a:lnSpc>
                <a:spcPct val="90000"/>
              </a:lnSpc>
            </a:pPr>
            <a:r>
              <a:rPr lang="en-US" sz="2400">
                <a:latin typeface="Arial" charset="0"/>
              </a:rPr>
              <a:t>These details are hidden from the application</a:t>
            </a:r>
          </a:p>
          <a:p>
            <a:pPr lvl="1" eaLnBrk="1" hangingPunct="1">
              <a:lnSpc>
                <a:spcPct val="90000"/>
              </a:lnSpc>
            </a:pPr>
            <a:r>
              <a:rPr lang="en-US" sz="2000">
                <a:latin typeface="Arial" charset="0"/>
              </a:rPr>
              <a:t>Except for the latency impact!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lide Number Placeholder 3"/>
          <p:cNvSpPr txBox="1">
            <a:spLocks noGrp="1"/>
          </p:cNvSpPr>
          <p:nvPr/>
        </p:nvSpPr>
        <p:spPr bwMode="auto">
          <a:xfrm>
            <a:off x="2286000" y="6453188"/>
            <a:ext cx="4495800" cy="381000"/>
          </a:xfrm>
          <a:prstGeom prst="rect">
            <a:avLst/>
          </a:prstGeom>
          <a:noFill/>
          <a:ln>
            <a:miter lim="800000"/>
            <a:headEnd/>
            <a:tailEnd/>
          </a:ln>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fld id="{CACF5668-A072-1542-B452-9717AC2BE9E8}" type="slidenum">
              <a:rPr lang="en-US" sz="1200">
                <a:solidFill>
                  <a:schemeClr val="bg1"/>
                </a:solidFill>
              </a:rPr>
              <a:pPr algn="ctr"/>
              <a:t>62</a:t>
            </a:fld>
            <a:endParaRPr lang="en-US" sz="1200">
              <a:solidFill>
                <a:schemeClr val="bg1"/>
              </a:solidFill>
            </a:endParaRPr>
          </a:p>
        </p:txBody>
      </p:sp>
      <p:sp>
        <p:nvSpPr>
          <p:cNvPr id="64515" name="Rectangle 2"/>
          <p:cNvSpPr>
            <a:spLocks noGrp="1" noChangeArrowheads="1"/>
          </p:cNvSpPr>
          <p:nvPr>
            <p:ph type="title" idx="4294967295"/>
          </p:nvPr>
        </p:nvSpPr>
        <p:spPr>
          <a:xfrm>
            <a:off x="457200" y="76200"/>
            <a:ext cx="8229600" cy="1143000"/>
          </a:xfrm>
        </p:spPr>
        <p:txBody>
          <a:bodyPr/>
          <a:lstStyle/>
          <a:p>
            <a:r>
              <a:rPr lang="en-US" sz="3600">
                <a:latin typeface="Arial" charset="0"/>
              </a:rPr>
              <a:t>Mastering</a:t>
            </a:r>
          </a:p>
        </p:txBody>
      </p:sp>
      <p:pic>
        <p:nvPicPr>
          <p:cNvPr id="64516" name="Picture 3" descr="us_ma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3" y="1366838"/>
            <a:ext cx="85471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517" name="Group 5"/>
          <p:cNvGrpSpPr>
            <a:grpSpLocks/>
          </p:cNvGrpSpPr>
          <p:nvPr/>
        </p:nvGrpSpPr>
        <p:grpSpPr bwMode="auto">
          <a:xfrm>
            <a:off x="481013" y="2844800"/>
            <a:ext cx="1465262" cy="1155700"/>
            <a:chOff x="303" y="1792"/>
            <a:chExt cx="923" cy="728"/>
          </a:xfrm>
        </p:grpSpPr>
        <p:sp>
          <p:nvSpPr>
            <p:cNvPr id="64591" name="Rectangle 4"/>
            <p:cNvSpPr>
              <a:spLocks noChangeArrowheads="1"/>
            </p:cNvSpPr>
            <p:nvPr/>
          </p:nvSpPr>
          <p:spPr bwMode="auto">
            <a:xfrm>
              <a:off x="305" y="1798"/>
              <a:ext cx="921" cy="695"/>
            </a:xfrm>
            <a:prstGeom prst="rect">
              <a:avLst/>
            </a:prstGeom>
            <a:solidFill>
              <a:schemeClr val="bg1"/>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64592" name="Rectangle 5"/>
            <p:cNvSpPr>
              <a:spLocks noChangeArrowheads="1"/>
            </p:cNvSpPr>
            <p:nvPr/>
          </p:nvSpPr>
          <p:spPr bwMode="auto">
            <a:xfrm>
              <a:off x="311" y="1912"/>
              <a:ext cx="914" cy="117"/>
            </a:xfrm>
            <a:prstGeom prst="rect">
              <a:avLst/>
            </a:prstGeom>
            <a:solidFill>
              <a:srgbClr val="FF4B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64593" name="Line 6"/>
            <p:cNvSpPr>
              <a:spLocks noChangeShapeType="1"/>
            </p:cNvSpPr>
            <p:nvPr/>
          </p:nvSpPr>
          <p:spPr bwMode="auto">
            <a:xfrm>
              <a:off x="305" y="1917"/>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94" name="Rectangle 7"/>
            <p:cNvSpPr>
              <a:spLocks noChangeArrowheads="1"/>
            </p:cNvSpPr>
            <p:nvPr/>
          </p:nvSpPr>
          <p:spPr bwMode="auto">
            <a:xfrm>
              <a:off x="311" y="2032"/>
              <a:ext cx="914" cy="127"/>
            </a:xfrm>
            <a:prstGeom prst="rect">
              <a:avLst/>
            </a:prstGeom>
            <a:solidFill>
              <a:srgbClr val="FF4B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64595" name="Line 8"/>
            <p:cNvSpPr>
              <a:spLocks noChangeShapeType="1"/>
            </p:cNvSpPr>
            <p:nvPr/>
          </p:nvSpPr>
          <p:spPr bwMode="auto">
            <a:xfrm>
              <a:off x="303" y="2034"/>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96" name="Line 9"/>
            <p:cNvSpPr>
              <a:spLocks noChangeShapeType="1"/>
            </p:cNvSpPr>
            <p:nvPr/>
          </p:nvSpPr>
          <p:spPr bwMode="auto">
            <a:xfrm>
              <a:off x="310" y="2153"/>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97" name="Line 10"/>
            <p:cNvSpPr>
              <a:spLocks noChangeShapeType="1"/>
            </p:cNvSpPr>
            <p:nvPr/>
          </p:nvSpPr>
          <p:spPr bwMode="auto">
            <a:xfrm>
              <a:off x="308" y="2270"/>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98" name="Line 11"/>
            <p:cNvSpPr>
              <a:spLocks noChangeShapeType="1"/>
            </p:cNvSpPr>
            <p:nvPr/>
          </p:nvSpPr>
          <p:spPr bwMode="auto">
            <a:xfrm>
              <a:off x="306" y="2387"/>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99" name="Line 12"/>
            <p:cNvSpPr>
              <a:spLocks noChangeShapeType="1"/>
            </p:cNvSpPr>
            <p:nvPr/>
          </p:nvSpPr>
          <p:spPr bwMode="auto">
            <a:xfrm>
              <a:off x="484" y="1798"/>
              <a:ext cx="0" cy="6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600" name="Line 13"/>
            <p:cNvSpPr>
              <a:spLocks noChangeShapeType="1"/>
            </p:cNvSpPr>
            <p:nvPr/>
          </p:nvSpPr>
          <p:spPr bwMode="auto">
            <a:xfrm>
              <a:off x="1014" y="1796"/>
              <a:ext cx="0" cy="6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601" name="Text Box 14"/>
            <p:cNvSpPr txBox="1">
              <a:spLocks noChangeArrowheads="1"/>
            </p:cNvSpPr>
            <p:nvPr/>
          </p:nvSpPr>
          <p:spPr bwMode="auto">
            <a:xfrm>
              <a:off x="309" y="1792"/>
              <a:ext cx="8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A     42342                E</a:t>
              </a:r>
            </a:p>
          </p:txBody>
        </p:sp>
        <p:sp>
          <p:nvSpPr>
            <p:cNvPr id="64602" name="Text Box 15"/>
            <p:cNvSpPr txBox="1">
              <a:spLocks noChangeArrowheads="1"/>
            </p:cNvSpPr>
            <p:nvPr/>
          </p:nvSpPr>
          <p:spPr bwMode="auto">
            <a:xfrm>
              <a:off x="309" y="1902"/>
              <a:ext cx="86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B     42521                W</a:t>
              </a:r>
            </a:p>
          </p:txBody>
        </p:sp>
        <p:sp>
          <p:nvSpPr>
            <p:cNvPr id="64603" name="Text Box 16"/>
            <p:cNvSpPr txBox="1">
              <a:spLocks noChangeArrowheads="1"/>
            </p:cNvSpPr>
            <p:nvPr/>
          </p:nvSpPr>
          <p:spPr bwMode="auto">
            <a:xfrm>
              <a:off x="309" y="2021"/>
              <a:ext cx="86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C     66354                W</a:t>
              </a:r>
            </a:p>
          </p:txBody>
        </p:sp>
        <p:sp>
          <p:nvSpPr>
            <p:cNvPr id="64604" name="Text Box 17"/>
            <p:cNvSpPr txBox="1">
              <a:spLocks noChangeArrowheads="1"/>
            </p:cNvSpPr>
            <p:nvPr/>
          </p:nvSpPr>
          <p:spPr bwMode="auto">
            <a:xfrm>
              <a:off x="309" y="2137"/>
              <a:ext cx="8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D     12352                E</a:t>
              </a:r>
            </a:p>
          </p:txBody>
        </p:sp>
        <p:sp>
          <p:nvSpPr>
            <p:cNvPr id="64605" name="Text Box 18"/>
            <p:cNvSpPr txBox="1">
              <a:spLocks noChangeArrowheads="1"/>
            </p:cNvSpPr>
            <p:nvPr/>
          </p:nvSpPr>
          <p:spPr bwMode="auto">
            <a:xfrm>
              <a:off x="309" y="2247"/>
              <a:ext cx="8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E     75656                C</a:t>
              </a:r>
            </a:p>
          </p:txBody>
        </p:sp>
        <p:sp>
          <p:nvSpPr>
            <p:cNvPr id="64606" name="Text Box 19"/>
            <p:cNvSpPr txBox="1">
              <a:spLocks noChangeArrowheads="1"/>
            </p:cNvSpPr>
            <p:nvPr/>
          </p:nvSpPr>
          <p:spPr bwMode="auto">
            <a:xfrm>
              <a:off x="309" y="2366"/>
              <a:ext cx="82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F     15677                E</a:t>
              </a:r>
            </a:p>
          </p:txBody>
        </p:sp>
      </p:grpSp>
      <p:sp>
        <p:nvSpPr>
          <p:cNvPr id="64518" name="Rectangle 38"/>
          <p:cNvSpPr>
            <a:spLocks noChangeArrowheads="1"/>
          </p:cNvSpPr>
          <p:nvPr/>
        </p:nvSpPr>
        <p:spPr bwMode="auto">
          <a:xfrm>
            <a:off x="3641725" y="4865688"/>
            <a:ext cx="1462088" cy="1103312"/>
          </a:xfrm>
          <a:prstGeom prst="rect">
            <a:avLst/>
          </a:prstGeom>
          <a:solidFill>
            <a:schemeClr val="bg1"/>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64519" name="Line 39"/>
          <p:cNvSpPr>
            <a:spLocks noChangeShapeType="1"/>
          </p:cNvSpPr>
          <p:nvPr/>
        </p:nvSpPr>
        <p:spPr bwMode="auto">
          <a:xfrm>
            <a:off x="3641725" y="5054600"/>
            <a:ext cx="14509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20" name="Line 40"/>
          <p:cNvSpPr>
            <a:spLocks noChangeShapeType="1"/>
          </p:cNvSpPr>
          <p:nvPr/>
        </p:nvSpPr>
        <p:spPr bwMode="auto">
          <a:xfrm>
            <a:off x="3638550" y="5240338"/>
            <a:ext cx="14509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21" name="Line 41"/>
          <p:cNvSpPr>
            <a:spLocks noChangeShapeType="1"/>
          </p:cNvSpPr>
          <p:nvPr/>
        </p:nvSpPr>
        <p:spPr bwMode="auto">
          <a:xfrm>
            <a:off x="3649663" y="5429250"/>
            <a:ext cx="14509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22" name="Rectangle 42"/>
          <p:cNvSpPr>
            <a:spLocks noChangeArrowheads="1"/>
          </p:cNvSpPr>
          <p:nvPr/>
        </p:nvSpPr>
        <p:spPr bwMode="auto">
          <a:xfrm>
            <a:off x="3651250" y="5605463"/>
            <a:ext cx="1450975" cy="188912"/>
          </a:xfrm>
          <a:prstGeom prst="rect">
            <a:avLst/>
          </a:prstGeom>
          <a:solidFill>
            <a:srgbClr val="47FF4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64523" name="Line 43"/>
          <p:cNvSpPr>
            <a:spLocks noChangeShapeType="1"/>
          </p:cNvSpPr>
          <p:nvPr/>
        </p:nvSpPr>
        <p:spPr bwMode="auto">
          <a:xfrm>
            <a:off x="3646488" y="5614988"/>
            <a:ext cx="14509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24" name="Line 44"/>
          <p:cNvSpPr>
            <a:spLocks noChangeShapeType="1"/>
          </p:cNvSpPr>
          <p:nvPr/>
        </p:nvSpPr>
        <p:spPr bwMode="auto">
          <a:xfrm>
            <a:off x="3643313" y="5800725"/>
            <a:ext cx="14509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25" name="Line 45"/>
          <p:cNvSpPr>
            <a:spLocks noChangeShapeType="1"/>
          </p:cNvSpPr>
          <p:nvPr/>
        </p:nvSpPr>
        <p:spPr bwMode="auto">
          <a:xfrm>
            <a:off x="3925888" y="4865688"/>
            <a:ext cx="0" cy="1092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26" name="Line 46"/>
          <p:cNvSpPr>
            <a:spLocks noChangeShapeType="1"/>
          </p:cNvSpPr>
          <p:nvPr/>
        </p:nvSpPr>
        <p:spPr bwMode="auto">
          <a:xfrm>
            <a:off x="4767263" y="4862513"/>
            <a:ext cx="0" cy="10937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27" name="Text Box 47"/>
          <p:cNvSpPr txBox="1">
            <a:spLocks noChangeArrowheads="1"/>
          </p:cNvSpPr>
          <p:nvPr/>
        </p:nvSpPr>
        <p:spPr bwMode="auto">
          <a:xfrm>
            <a:off x="3648075" y="4856163"/>
            <a:ext cx="1338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A     42342                E</a:t>
            </a:r>
          </a:p>
        </p:txBody>
      </p:sp>
      <p:sp>
        <p:nvSpPr>
          <p:cNvPr id="64528" name="Text Box 48"/>
          <p:cNvSpPr txBox="1">
            <a:spLocks noChangeArrowheads="1"/>
          </p:cNvSpPr>
          <p:nvPr/>
        </p:nvSpPr>
        <p:spPr bwMode="auto">
          <a:xfrm>
            <a:off x="3648075" y="5030788"/>
            <a:ext cx="13731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B     42521                W</a:t>
            </a:r>
          </a:p>
        </p:txBody>
      </p:sp>
      <p:sp>
        <p:nvSpPr>
          <p:cNvPr id="64529" name="Text Box 49"/>
          <p:cNvSpPr txBox="1">
            <a:spLocks noChangeArrowheads="1"/>
          </p:cNvSpPr>
          <p:nvPr/>
        </p:nvSpPr>
        <p:spPr bwMode="auto">
          <a:xfrm>
            <a:off x="3648075" y="5219700"/>
            <a:ext cx="13731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C     66354                W</a:t>
            </a:r>
          </a:p>
        </p:txBody>
      </p:sp>
      <p:sp>
        <p:nvSpPr>
          <p:cNvPr id="64530" name="Text Box 50"/>
          <p:cNvSpPr txBox="1">
            <a:spLocks noChangeArrowheads="1"/>
          </p:cNvSpPr>
          <p:nvPr/>
        </p:nvSpPr>
        <p:spPr bwMode="auto">
          <a:xfrm>
            <a:off x="3648075" y="5403850"/>
            <a:ext cx="1338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D     12352                E</a:t>
            </a:r>
          </a:p>
        </p:txBody>
      </p:sp>
      <p:sp>
        <p:nvSpPr>
          <p:cNvPr id="64531" name="Text Box 51"/>
          <p:cNvSpPr txBox="1">
            <a:spLocks noChangeArrowheads="1"/>
          </p:cNvSpPr>
          <p:nvPr/>
        </p:nvSpPr>
        <p:spPr bwMode="auto">
          <a:xfrm>
            <a:off x="3648075" y="5578475"/>
            <a:ext cx="1330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E     75656                C</a:t>
            </a:r>
          </a:p>
        </p:txBody>
      </p:sp>
      <p:sp>
        <p:nvSpPr>
          <p:cNvPr id="64532" name="Text Box 52"/>
          <p:cNvSpPr txBox="1">
            <a:spLocks noChangeArrowheads="1"/>
          </p:cNvSpPr>
          <p:nvPr/>
        </p:nvSpPr>
        <p:spPr bwMode="auto">
          <a:xfrm>
            <a:off x="3648075" y="5767388"/>
            <a:ext cx="1316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F     15677                E</a:t>
            </a:r>
          </a:p>
        </p:txBody>
      </p:sp>
      <p:pic>
        <p:nvPicPr>
          <p:cNvPr id="81975" name="Picture 55" descr="laptopus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250" y="2049463"/>
            <a:ext cx="639763"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6" name="Line 56"/>
          <p:cNvSpPr>
            <a:spLocks noChangeShapeType="1"/>
          </p:cNvSpPr>
          <p:nvPr/>
        </p:nvSpPr>
        <p:spPr bwMode="auto">
          <a:xfrm flipH="1">
            <a:off x="1938338" y="2679700"/>
            <a:ext cx="706437" cy="417513"/>
          </a:xfrm>
          <a:prstGeom prst="line">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1977" name="Line 57"/>
          <p:cNvSpPr>
            <a:spLocks noChangeShapeType="1"/>
          </p:cNvSpPr>
          <p:nvPr/>
        </p:nvSpPr>
        <p:spPr bwMode="auto">
          <a:xfrm>
            <a:off x="6465888" y="3702050"/>
            <a:ext cx="438150" cy="361950"/>
          </a:xfrm>
          <a:prstGeom prst="line">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1978" name="Line 58"/>
          <p:cNvSpPr>
            <a:spLocks noChangeShapeType="1"/>
          </p:cNvSpPr>
          <p:nvPr/>
        </p:nvSpPr>
        <p:spPr bwMode="auto">
          <a:xfrm flipH="1" flipV="1">
            <a:off x="1946275" y="3162300"/>
            <a:ext cx="4949825" cy="915988"/>
          </a:xfrm>
          <a:prstGeom prst="line">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nvGrpSpPr>
          <p:cNvPr id="64537" name="Group 41"/>
          <p:cNvGrpSpPr>
            <a:grpSpLocks/>
          </p:cNvGrpSpPr>
          <p:nvPr/>
        </p:nvGrpSpPr>
        <p:grpSpPr bwMode="auto">
          <a:xfrm>
            <a:off x="6897688" y="3784600"/>
            <a:ext cx="1465262" cy="1155700"/>
            <a:chOff x="4345" y="2384"/>
            <a:chExt cx="923" cy="728"/>
          </a:xfrm>
        </p:grpSpPr>
        <p:sp>
          <p:nvSpPr>
            <p:cNvPr id="64573" name="Rectangle 20"/>
            <p:cNvSpPr>
              <a:spLocks noChangeArrowheads="1"/>
            </p:cNvSpPr>
            <p:nvPr/>
          </p:nvSpPr>
          <p:spPr bwMode="auto">
            <a:xfrm>
              <a:off x="4347" y="2390"/>
              <a:ext cx="921" cy="695"/>
            </a:xfrm>
            <a:prstGeom prst="rect">
              <a:avLst/>
            </a:prstGeom>
            <a:solidFill>
              <a:schemeClr val="bg1"/>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64574" name="Rectangle 21"/>
            <p:cNvSpPr>
              <a:spLocks noChangeArrowheads="1"/>
            </p:cNvSpPr>
            <p:nvPr/>
          </p:nvSpPr>
          <p:spPr bwMode="auto">
            <a:xfrm>
              <a:off x="4349" y="2396"/>
              <a:ext cx="914" cy="112"/>
            </a:xfrm>
            <a:prstGeom prst="rect">
              <a:avLst/>
            </a:prstGeom>
            <a:solidFill>
              <a:srgbClr val="AC7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64575" name="Rectangle 22"/>
            <p:cNvSpPr>
              <a:spLocks noChangeArrowheads="1"/>
            </p:cNvSpPr>
            <p:nvPr/>
          </p:nvSpPr>
          <p:spPr bwMode="auto">
            <a:xfrm>
              <a:off x="4347" y="2737"/>
              <a:ext cx="914" cy="119"/>
            </a:xfrm>
            <a:prstGeom prst="rect">
              <a:avLst/>
            </a:prstGeom>
            <a:solidFill>
              <a:srgbClr val="AC7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64576" name="Rectangle 23"/>
            <p:cNvSpPr>
              <a:spLocks noChangeArrowheads="1"/>
            </p:cNvSpPr>
            <p:nvPr/>
          </p:nvSpPr>
          <p:spPr bwMode="auto">
            <a:xfrm>
              <a:off x="4353" y="2975"/>
              <a:ext cx="914" cy="106"/>
            </a:xfrm>
            <a:prstGeom prst="rect">
              <a:avLst/>
            </a:prstGeom>
            <a:solidFill>
              <a:srgbClr val="AC7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64577" name="Line 24"/>
            <p:cNvSpPr>
              <a:spLocks noChangeShapeType="1"/>
            </p:cNvSpPr>
            <p:nvPr/>
          </p:nvSpPr>
          <p:spPr bwMode="auto">
            <a:xfrm>
              <a:off x="4345" y="2626"/>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78" name="Line 25"/>
            <p:cNvSpPr>
              <a:spLocks noChangeShapeType="1"/>
            </p:cNvSpPr>
            <p:nvPr/>
          </p:nvSpPr>
          <p:spPr bwMode="auto">
            <a:xfrm>
              <a:off x="4352" y="2745"/>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79" name="Line 26"/>
            <p:cNvSpPr>
              <a:spLocks noChangeShapeType="1"/>
            </p:cNvSpPr>
            <p:nvPr/>
          </p:nvSpPr>
          <p:spPr bwMode="auto">
            <a:xfrm>
              <a:off x="4350" y="2862"/>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80" name="Line 27"/>
            <p:cNvSpPr>
              <a:spLocks noChangeShapeType="1"/>
            </p:cNvSpPr>
            <p:nvPr/>
          </p:nvSpPr>
          <p:spPr bwMode="auto">
            <a:xfrm>
              <a:off x="4348" y="2979"/>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81" name="Line 29"/>
            <p:cNvSpPr>
              <a:spLocks noChangeShapeType="1"/>
            </p:cNvSpPr>
            <p:nvPr/>
          </p:nvSpPr>
          <p:spPr bwMode="auto">
            <a:xfrm>
              <a:off x="4347" y="2623"/>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82" name="Line 30"/>
            <p:cNvSpPr>
              <a:spLocks noChangeShapeType="1"/>
            </p:cNvSpPr>
            <p:nvPr/>
          </p:nvSpPr>
          <p:spPr bwMode="auto">
            <a:xfrm>
              <a:off x="4526" y="2390"/>
              <a:ext cx="0" cy="6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83" name="Line 31"/>
            <p:cNvSpPr>
              <a:spLocks noChangeShapeType="1"/>
            </p:cNvSpPr>
            <p:nvPr/>
          </p:nvSpPr>
          <p:spPr bwMode="auto">
            <a:xfrm>
              <a:off x="5056" y="2388"/>
              <a:ext cx="0" cy="6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84" name="Text Box 32"/>
            <p:cNvSpPr txBox="1">
              <a:spLocks noChangeArrowheads="1"/>
            </p:cNvSpPr>
            <p:nvPr/>
          </p:nvSpPr>
          <p:spPr bwMode="auto">
            <a:xfrm>
              <a:off x="4351" y="2384"/>
              <a:ext cx="8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A     42342                E</a:t>
              </a:r>
            </a:p>
          </p:txBody>
        </p:sp>
        <p:sp>
          <p:nvSpPr>
            <p:cNvPr id="64585" name="Text Box 33"/>
            <p:cNvSpPr txBox="1">
              <a:spLocks noChangeArrowheads="1"/>
            </p:cNvSpPr>
            <p:nvPr/>
          </p:nvSpPr>
          <p:spPr bwMode="auto">
            <a:xfrm>
              <a:off x="4351" y="2494"/>
              <a:ext cx="86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B     42521                W</a:t>
              </a:r>
            </a:p>
          </p:txBody>
        </p:sp>
        <p:sp>
          <p:nvSpPr>
            <p:cNvPr id="64586" name="Text Box 34"/>
            <p:cNvSpPr txBox="1">
              <a:spLocks noChangeArrowheads="1"/>
            </p:cNvSpPr>
            <p:nvPr/>
          </p:nvSpPr>
          <p:spPr bwMode="auto">
            <a:xfrm>
              <a:off x="4351" y="2613"/>
              <a:ext cx="86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C     66354                W</a:t>
              </a:r>
            </a:p>
          </p:txBody>
        </p:sp>
        <p:sp>
          <p:nvSpPr>
            <p:cNvPr id="64587" name="Text Box 35"/>
            <p:cNvSpPr txBox="1">
              <a:spLocks noChangeArrowheads="1"/>
            </p:cNvSpPr>
            <p:nvPr/>
          </p:nvSpPr>
          <p:spPr bwMode="auto">
            <a:xfrm>
              <a:off x="4351" y="2729"/>
              <a:ext cx="8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D     12352                E</a:t>
              </a:r>
            </a:p>
          </p:txBody>
        </p:sp>
        <p:sp>
          <p:nvSpPr>
            <p:cNvPr id="64588" name="Text Box 36"/>
            <p:cNvSpPr txBox="1">
              <a:spLocks noChangeArrowheads="1"/>
            </p:cNvSpPr>
            <p:nvPr/>
          </p:nvSpPr>
          <p:spPr bwMode="auto">
            <a:xfrm>
              <a:off x="4351" y="2839"/>
              <a:ext cx="8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E     75656                C</a:t>
              </a:r>
            </a:p>
          </p:txBody>
        </p:sp>
        <p:sp>
          <p:nvSpPr>
            <p:cNvPr id="64589" name="Text Box 37"/>
            <p:cNvSpPr txBox="1">
              <a:spLocks noChangeArrowheads="1"/>
            </p:cNvSpPr>
            <p:nvPr/>
          </p:nvSpPr>
          <p:spPr bwMode="auto">
            <a:xfrm>
              <a:off x="4351" y="2958"/>
              <a:ext cx="84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F     15677                 E</a:t>
              </a:r>
            </a:p>
          </p:txBody>
        </p:sp>
        <p:sp>
          <p:nvSpPr>
            <p:cNvPr id="64590" name="Line 59"/>
            <p:cNvSpPr>
              <a:spLocks noChangeShapeType="1"/>
            </p:cNvSpPr>
            <p:nvPr/>
          </p:nvSpPr>
          <p:spPr bwMode="auto">
            <a:xfrm>
              <a:off x="4347" y="2509"/>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60"/>
          <p:cNvGrpSpPr>
            <a:grpSpLocks/>
          </p:cNvGrpSpPr>
          <p:nvPr/>
        </p:nvGrpSpPr>
        <p:grpSpPr bwMode="auto">
          <a:xfrm>
            <a:off x="6899275" y="3786188"/>
            <a:ext cx="1465263" cy="1155700"/>
            <a:chOff x="4441" y="2385"/>
            <a:chExt cx="923" cy="728"/>
          </a:xfrm>
        </p:grpSpPr>
        <p:sp>
          <p:nvSpPr>
            <p:cNvPr id="64555" name="Rectangle 20"/>
            <p:cNvSpPr>
              <a:spLocks noChangeArrowheads="1"/>
            </p:cNvSpPr>
            <p:nvPr/>
          </p:nvSpPr>
          <p:spPr bwMode="auto">
            <a:xfrm>
              <a:off x="4443" y="2391"/>
              <a:ext cx="921" cy="695"/>
            </a:xfrm>
            <a:prstGeom prst="rect">
              <a:avLst/>
            </a:prstGeom>
            <a:solidFill>
              <a:schemeClr val="bg1"/>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64556" name="Rectangle 21"/>
            <p:cNvSpPr>
              <a:spLocks noChangeArrowheads="1"/>
            </p:cNvSpPr>
            <p:nvPr/>
          </p:nvSpPr>
          <p:spPr bwMode="auto">
            <a:xfrm>
              <a:off x="4445" y="2397"/>
              <a:ext cx="914" cy="223"/>
            </a:xfrm>
            <a:prstGeom prst="rect">
              <a:avLst/>
            </a:prstGeom>
            <a:solidFill>
              <a:srgbClr val="AC7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64557" name="Rectangle 22"/>
            <p:cNvSpPr>
              <a:spLocks noChangeArrowheads="1"/>
            </p:cNvSpPr>
            <p:nvPr/>
          </p:nvSpPr>
          <p:spPr bwMode="auto">
            <a:xfrm>
              <a:off x="4443" y="2738"/>
              <a:ext cx="914" cy="119"/>
            </a:xfrm>
            <a:prstGeom prst="rect">
              <a:avLst/>
            </a:prstGeom>
            <a:solidFill>
              <a:srgbClr val="AC7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64558" name="Rectangle 23"/>
            <p:cNvSpPr>
              <a:spLocks noChangeArrowheads="1"/>
            </p:cNvSpPr>
            <p:nvPr/>
          </p:nvSpPr>
          <p:spPr bwMode="auto">
            <a:xfrm>
              <a:off x="4449" y="2976"/>
              <a:ext cx="914" cy="106"/>
            </a:xfrm>
            <a:prstGeom prst="rect">
              <a:avLst/>
            </a:prstGeom>
            <a:solidFill>
              <a:srgbClr val="AC7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64559" name="Line 24"/>
            <p:cNvSpPr>
              <a:spLocks noChangeShapeType="1"/>
            </p:cNvSpPr>
            <p:nvPr/>
          </p:nvSpPr>
          <p:spPr bwMode="auto">
            <a:xfrm>
              <a:off x="4441" y="2627"/>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60" name="Line 25"/>
            <p:cNvSpPr>
              <a:spLocks noChangeShapeType="1"/>
            </p:cNvSpPr>
            <p:nvPr/>
          </p:nvSpPr>
          <p:spPr bwMode="auto">
            <a:xfrm>
              <a:off x="4448" y="2746"/>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61" name="Line 26"/>
            <p:cNvSpPr>
              <a:spLocks noChangeShapeType="1"/>
            </p:cNvSpPr>
            <p:nvPr/>
          </p:nvSpPr>
          <p:spPr bwMode="auto">
            <a:xfrm>
              <a:off x="4446" y="2863"/>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62" name="Line 27"/>
            <p:cNvSpPr>
              <a:spLocks noChangeShapeType="1"/>
            </p:cNvSpPr>
            <p:nvPr/>
          </p:nvSpPr>
          <p:spPr bwMode="auto">
            <a:xfrm>
              <a:off x="4444" y="2980"/>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63" name="Line 29"/>
            <p:cNvSpPr>
              <a:spLocks noChangeShapeType="1"/>
            </p:cNvSpPr>
            <p:nvPr/>
          </p:nvSpPr>
          <p:spPr bwMode="auto">
            <a:xfrm>
              <a:off x="4443" y="2624"/>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64" name="Line 30"/>
            <p:cNvSpPr>
              <a:spLocks noChangeShapeType="1"/>
            </p:cNvSpPr>
            <p:nvPr/>
          </p:nvSpPr>
          <p:spPr bwMode="auto">
            <a:xfrm>
              <a:off x="4622" y="2391"/>
              <a:ext cx="0" cy="6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65" name="Line 31"/>
            <p:cNvSpPr>
              <a:spLocks noChangeShapeType="1"/>
            </p:cNvSpPr>
            <p:nvPr/>
          </p:nvSpPr>
          <p:spPr bwMode="auto">
            <a:xfrm>
              <a:off x="5152" y="2389"/>
              <a:ext cx="0" cy="6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66" name="Text Box 32"/>
            <p:cNvSpPr txBox="1">
              <a:spLocks noChangeArrowheads="1"/>
            </p:cNvSpPr>
            <p:nvPr/>
          </p:nvSpPr>
          <p:spPr bwMode="auto">
            <a:xfrm>
              <a:off x="4447" y="2385"/>
              <a:ext cx="8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A     42342                E</a:t>
              </a:r>
            </a:p>
          </p:txBody>
        </p:sp>
        <p:sp>
          <p:nvSpPr>
            <p:cNvPr id="64567" name="Text Box 33"/>
            <p:cNvSpPr txBox="1">
              <a:spLocks noChangeArrowheads="1"/>
            </p:cNvSpPr>
            <p:nvPr/>
          </p:nvSpPr>
          <p:spPr bwMode="auto">
            <a:xfrm>
              <a:off x="4447" y="2495"/>
              <a:ext cx="8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B     42521                E</a:t>
              </a:r>
            </a:p>
          </p:txBody>
        </p:sp>
        <p:sp>
          <p:nvSpPr>
            <p:cNvPr id="64568" name="Text Box 34"/>
            <p:cNvSpPr txBox="1">
              <a:spLocks noChangeArrowheads="1"/>
            </p:cNvSpPr>
            <p:nvPr/>
          </p:nvSpPr>
          <p:spPr bwMode="auto">
            <a:xfrm>
              <a:off x="4447" y="2614"/>
              <a:ext cx="86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C     66354                W</a:t>
              </a:r>
            </a:p>
          </p:txBody>
        </p:sp>
        <p:sp>
          <p:nvSpPr>
            <p:cNvPr id="64569" name="Text Box 35"/>
            <p:cNvSpPr txBox="1">
              <a:spLocks noChangeArrowheads="1"/>
            </p:cNvSpPr>
            <p:nvPr/>
          </p:nvSpPr>
          <p:spPr bwMode="auto">
            <a:xfrm>
              <a:off x="4447" y="2730"/>
              <a:ext cx="8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D     12352                E</a:t>
              </a:r>
            </a:p>
          </p:txBody>
        </p:sp>
        <p:sp>
          <p:nvSpPr>
            <p:cNvPr id="64570" name="Text Box 36"/>
            <p:cNvSpPr txBox="1">
              <a:spLocks noChangeArrowheads="1"/>
            </p:cNvSpPr>
            <p:nvPr/>
          </p:nvSpPr>
          <p:spPr bwMode="auto">
            <a:xfrm>
              <a:off x="4447" y="2840"/>
              <a:ext cx="8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E     75656                C</a:t>
              </a:r>
            </a:p>
          </p:txBody>
        </p:sp>
        <p:sp>
          <p:nvSpPr>
            <p:cNvPr id="64571" name="Text Box 37"/>
            <p:cNvSpPr txBox="1">
              <a:spLocks noChangeArrowheads="1"/>
            </p:cNvSpPr>
            <p:nvPr/>
          </p:nvSpPr>
          <p:spPr bwMode="auto">
            <a:xfrm>
              <a:off x="4447" y="2959"/>
              <a:ext cx="84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F     15677                 E</a:t>
              </a:r>
            </a:p>
          </p:txBody>
        </p:sp>
        <p:sp>
          <p:nvSpPr>
            <p:cNvPr id="64572" name="Line 59"/>
            <p:cNvSpPr>
              <a:spLocks noChangeShapeType="1"/>
            </p:cNvSpPr>
            <p:nvPr/>
          </p:nvSpPr>
          <p:spPr bwMode="auto">
            <a:xfrm>
              <a:off x="4443" y="2510"/>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79"/>
          <p:cNvGrpSpPr>
            <a:grpSpLocks/>
          </p:cNvGrpSpPr>
          <p:nvPr/>
        </p:nvGrpSpPr>
        <p:grpSpPr bwMode="auto">
          <a:xfrm>
            <a:off x="484188" y="2843213"/>
            <a:ext cx="1465262" cy="1155700"/>
            <a:chOff x="3637" y="3808"/>
            <a:chExt cx="923" cy="728"/>
          </a:xfrm>
        </p:grpSpPr>
        <p:sp>
          <p:nvSpPr>
            <p:cNvPr id="64540" name="Rectangle 4"/>
            <p:cNvSpPr>
              <a:spLocks noChangeArrowheads="1"/>
            </p:cNvSpPr>
            <p:nvPr/>
          </p:nvSpPr>
          <p:spPr bwMode="auto">
            <a:xfrm>
              <a:off x="3639" y="3814"/>
              <a:ext cx="921" cy="695"/>
            </a:xfrm>
            <a:prstGeom prst="rect">
              <a:avLst/>
            </a:prstGeom>
            <a:solidFill>
              <a:schemeClr val="bg1"/>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64541" name="Rectangle 7"/>
            <p:cNvSpPr>
              <a:spLocks noChangeArrowheads="1"/>
            </p:cNvSpPr>
            <p:nvPr/>
          </p:nvSpPr>
          <p:spPr bwMode="auto">
            <a:xfrm>
              <a:off x="3645" y="4048"/>
              <a:ext cx="914" cy="127"/>
            </a:xfrm>
            <a:prstGeom prst="rect">
              <a:avLst/>
            </a:prstGeom>
            <a:solidFill>
              <a:srgbClr val="FF4B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64542" name="Text Box 16"/>
            <p:cNvSpPr txBox="1">
              <a:spLocks noChangeArrowheads="1"/>
            </p:cNvSpPr>
            <p:nvPr/>
          </p:nvSpPr>
          <p:spPr bwMode="auto">
            <a:xfrm>
              <a:off x="3643" y="4037"/>
              <a:ext cx="86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C     66354                W</a:t>
              </a:r>
            </a:p>
          </p:txBody>
        </p:sp>
        <p:sp>
          <p:nvSpPr>
            <p:cNvPr id="64543" name="Text Box 15"/>
            <p:cNvSpPr txBox="1">
              <a:spLocks noChangeArrowheads="1"/>
            </p:cNvSpPr>
            <p:nvPr/>
          </p:nvSpPr>
          <p:spPr bwMode="auto">
            <a:xfrm>
              <a:off x="3643" y="3918"/>
              <a:ext cx="8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B     42521                E</a:t>
              </a:r>
            </a:p>
          </p:txBody>
        </p:sp>
        <p:sp>
          <p:nvSpPr>
            <p:cNvPr id="64544" name="Line 6"/>
            <p:cNvSpPr>
              <a:spLocks noChangeShapeType="1"/>
            </p:cNvSpPr>
            <p:nvPr/>
          </p:nvSpPr>
          <p:spPr bwMode="auto">
            <a:xfrm>
              <a:off x="3639" y="3933"/>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5" name="Line 8"/>
            <p:cNvSpPr>
              <a:spLocks noChangeShapeType="1"/>
            </p:cNvSpPr>
            <p:nvPr/>
          </p:nvSpPr>
          <p:spPr bwMode="auto">
            <a:xfrm>
              <a:off x="3637" y="4050"/>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6" name="Line 9"/>
            <p:cNvSpPr>
              <a:spLocks noChangeShapeType="1"/>
            </p:cNvSpPr>
            <p:nvPr/>
          </p:nvSpPr>
          <p:spPr bwMode="auto">
            <a:xfrm>
              <a:off x="3644" y="4169"/>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7" name="Line 10"/>
            <p:cNvSpPr>
              <a:spLocks noChangeShapeType="1"/>
            </p:cNvSpPr>
            <p:nvPr/>
          </p:nvSpPr>
          <p:spPr bwMode="auto">
            <a:xfrm>
              <a:off x="3642" y="4286"/>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8" name="Line 11"/>
            <p:cNvSpPr>
              <a:spLocks noChangeShapeType="1"/>
            </p:cNvSpPr>
            <p:nvPr/>
          </p:nvSpPr>
          <p:spPr bwMode="auto">
            <a:xfrm>
              <a:off x="3640" y="4403"/>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9" name="Line 12"/>
            <p:cNvSpPr>
              <a:spLocks noChangeShapeType="1"/>
            </p:cNvSpPr>
            <p:nvPr/>
          </p:nvSpPr>
          <p:spPr bwMode="auto">
            <a:xfrm>
              <a:off x="3818" y="3814"/>
              <a:ext cx="0" cy="6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50" name="Line 13"/>
            <p:cNvSpPr>
              <a:spLocks noChangeShapeType="1"/>
            </p:cNvSpPr>
            <p:nvPr/>
          </p:nvSpPr>
          <p:spPr bwMode="auto">
            <a:xfrm>
              <a:off x="4348" y="3812"/>
              <a:ext cx="0" cy="6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51" name="Text Box 14"/>
            <p:cNvSpPr txBox="1">
              <a:spLocks noChangeArrowheads="1"/>
            </p:cNvSpPr>
            <p:nvPr/>
          </p:nvSpPr>
          <p:spPr bwMode="auto">
            <a:xfrm>
              <a:off x="3643" y="3808"/>
              <a:ext cx="8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A     42342                E</a:t>
              </a:r>
            </a:p>
          </p:txBody>
        </p:sp>
        <p:sp>
          <p:nvSpPr>
            <p:cNvPr id="64552" name="Text Box 17"/>
            <p:cNvSpPr txBox="1">
              <a:spLocks noChangeArrowheads="1"/>
            </p:cNvSpPr>
            <p:nvPr/>
          </p:nvSpPr>
          <p:spPr bwMode="auto">
            <a:xfrm>
              <a:off x="3643" y="4153"/>
              <a:ext cx="8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D     12352                E</a:t>
              </a:r>
            </a:p>
          </p:txBody>
        </p:sp>
        <p:sp>
          <p:nvSpPr>
            <p:cNvPr id="64553" name="Text Box 18"/>
            <p:cNvSpPr txBox="1">
              <a:spLocks noChangeArrowheads="1"/>
            </p:cNvSpPr>
            <p:nvPr/>
          </p:nvSpPr>
          <p:spPr bwMode="auto">
            <a:xfrm>
              <a:off x="3643" y="4263"/>
              <a:ext cx="8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E     75656                C</a:t>
              </a:r>
            </a:p>
          </p:txBody>
        </p:sp>
        <p:sp>
          <p:nvSpPr>
            <p:cNvPr id="64554" name="Text Box 19"/>
            <p:cNvSpPr txBox="1">
              <a:spLocks noChangeArrowheads="1"/>
            </p:cNvSpPr>
            <p:nvPr/>
          </p:nvSpPr>
          <p:spPr bwMode="auto">
            <a:xfrm>
              <a:off x="3643" y="4382"/>
              <a:ext cx="82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F     15677                E</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7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197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0" presetClass="path" presetSubtype="0" accel="50000" decel="50000" fill="hold" nodeType="clickEffect">
                                  <p:stCondLst>
                                    <p:cond delay="0"/>
                                  </p:stCondLst>
                                  <p:childTnLst>
                                    <p:animMotion origin="layout" path="M 4.72222E-6 -4.904E-6 L 0.36024 0.09461 " pathEditMode="relative" ptsTypes="AA">
                                      <p:cBhvr>
                                        <p:cTn id="16" dur="2000" fill="hold"/>
                                        <p:tgtEl>
                                          <p:spTgt spid="81975"/>
                                        </p:tgtEl>
                                        <p:attrNameLst>
                                          <p:attrName>ppt_x</p:attrName>
                                          <p:attrName>ppt_y</p:attrName>
                                        </p:attrNameLst>
                                      </p:cBhvr>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97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197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ssolve">
                                      <p:cBhvr>
                                        <p:cTn id="29" dur="500"/>
                                        <p:tgtEl>
                                          <p:spTgt spid="4"/>
                                        </p:tgtEl>
                                      </p:cBhvr>
                                    </p:animEffect>
                                  </p:childTnLst>
                                </p:cTn>
                              </p:par>
                              <p:par>
                                <p:cTn id="30" presetID="9"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6" grpId="0" animBg="1"/>
      <p:bldP spid="81976" grpId="1" animBg="1"/>
      <p:bldP spid="81977" grpId="0" animBg="1"/>
      <p:bldP spid="8197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lide Number Placeholder 3"/>
          <p:cNvSpPr txBox="1">
            <a:spLocks noGrp="1"/>
          </p:cNvSpPr>
          <p:nvPr/>
        </p:nvSpPr>
        <p:spPr bwMode="auto">
          <a:xfrm>
            <a:off x="2286000" y="6453188"/>
            <a:ext cx="4495800" cy="381000"/>
          </a:xfrm>
          <a:prstGeom prst="rect">
            <a:avLst/>
          </a:prstGeom>
          <a:noFill/>
          <a:ln>
            <a:miter lim="800000"/>
            <a:headEnd/>
            <a:tailEnd/>
          </a:ln>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fld id="{1ECCD9D9-5B79-1547-916A-00D5F58BEB69}" type="slidenum">
              <a:rPr lang="en-US" sz="1200">
                <a:solidFill>
                  <a:schemeClr val="bg1"/>
                </a:solidFill>
              </a:rPr>
              <a:pPr algn="ctr"/>
              <a:t>63</a:t>
            </a:fld>
            <a:endParaRPr lang="en-US" sz="1200">
              <a:solidFill>
                <a:schemeClr val="bg1"/>
              </a:solidFill>
            </a:endParaRPr>
          </a:p>
        </p:txBody>
      </p:sp>
      <p:sp>
        <p:nvSpPr>
          <p:cNvPr id="65539" name="Rectangle 2"/>
          <p:cNvSpPr>
            <a:spLocks noGrp="1" noChangeArrowheads="1"/>
          </p:cNvSpPr>
          <p:nvPr>
            <p:ph type="title" idx="4294967295"/>
          </p:nvPr>
        </p:nvSpPr>
        <p:spPr>
          <a:xfrm>
            <a:off x="457200" y="76200"/>
            <a:ext cx="8229600" cy="1143000"/>
          </a:xfrm>
        </p:spPr>
        <p:txBody>
          <a:bodyPr/>
          <a:lstStyle/>
          <a:p>
            <a:r>
              <a:rPr lang="en-US" sz="3600">
                <a:latin typeface="Arial" charset="0"/>
              </a:rPr>
              <a:t>Record versus tablet master</a:t>
            </a:r>
          </a:p>
        </p:txBody>
      </p:sp>
      <p:pic>
        <p:nvPicPr>
          <p:cNvPr id="65540" name="Picture 3" descr="us_ma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3" y="1366838"/>
            <a:ext cx="85471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541" name="Group 5"/>
          <p:cNvGrpSpPr>
            <a:grpSpLocks/>
          </p:cNvGrpSpPr>
          <p:nvPr/>
        </p:nvGrpSpPr>
        <p:grpSpPr bwMode="auto">
          <a:xfrm>
            <a:off x="481013" y="2844800"/>
            <a:ext cx="1465262" cy="1155700"/>
            <a:chOff x="303" y="1792"/>
            <a:chExt cx="923" cy="728"/>
          </a:xfrm>
        </p:grpSpPr>
        <p:sp>
          <p:nvSpPr>
            <p:cNvPr id="65615" name="Rectangle 4"/>
            <p:cNvSpPr>
              <a:spLocks noChangeArrowheads="1"/>
            </p:cNvSpPr>
            <p:nvPr/>
          </p:nvSpPr>
          <p:spPr bwMode="auto">
            <a:xfrm>
              <a:off x="305" y="1798"/>
              <a:ext cx="921" cy="695"/>
            </a:xfrm>
            <a:prstGeom prst="rect">
              <a:avLst/>
            </a:prstGeom>
            <a:solidFill>
              <a:schemeClr val="bg1"/>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65616" name="Rectangle 5"/>
            <p:cNvSpPr>
              <a:spLocks noChangeArrowheads="1"/>
            </p:cNvSpPr>
            <p:nvPr/>
          </p:nvSpPr>
          <p:spPr bwMode="auto">
            <a:xfrm>
              <a:off x="311" y="1912"/>
              <a:ext cx="914" cy="117"/>
            </a:xfrm>
            <a:prstGeom prst="rect">
              <a:avLst/>
            </a:prstGeom>
            <a:solidFill>
              <a:srgbClr val="FF4B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65617" name="Line 6"/>
            <p:cNvSpPr>
              <a:spLocks noChangeShapeType="1"/>
            </p:cNvSpPr>
            <p:nvPr/>
          </p:nvSpPr>
          <p:spPr bwMode="auto">
            <a:xfrm>
              <a:off x="305" y="1917"/>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18" name="Rectangle 7"/>
            <p:cNvSpPr>
              <a:spLocks noChangeArrowheads="1"/>
            </p:cNvSpPr>
            <p:nvPr/>
          </p:nvSpPr>
          <p:spPr bwMode="auto">
            <a:xfrm>
              <a:off x="311" y="2032"/>
              <a:ext cx="914" cy="127"/>
            </a:xfrm>
            <a:prstGeom prst="rect">
              <a:avLst/>
            </a:prstGeom>
            <a:solidFill>
              <a:srgbClr val="FF4B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65619" name="Line 8"/>
            <p:cNvSpPr>
              <a:spLocks noChangeShapeType="1"/>
            </p:cNvSpPr>
            <p:nvPr/>
          </p:nvSpPr>
          <p:spPr bwMode="auto">
            <a:xfrm>
              <a:off x="303" y="2034"/>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20" name="Line 9"/>
            <p:cNvSpPr>
              <a:spLocks noChangeShapeType="1"/>
            </p:cNvSpPr>
            <p:nvPr/>
          </p:nvSpPr>
          <p:spPr bwMode="auto">
            <a:xfrm>
              <a:off x="310" y="2153"/>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21" name="Line 10"/>
            <p:cNvSpPr>
              <a:spLocks noChangeShapeType="1"/>
            </p:cNvSpPr>
            <p:nvPr/>
          </p:nvSpPr>
          <p:spPr bwMode="auto">
            <a:xfrm>
              <a:off x="308" y="2270"/>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22" name="Line 11"/>
            <p:cNvSpPr>
              <a:spLocks noChangeShapeType="1"/>
            </p:cNvSpPr>
            <p:nvPr/>
          </p:nvSpPr>
          <p:spPr bwMode="auto">
            <a:xfrm>
              <a:off x="306" y="2387"/>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23" name="Line 12"/>
            <p:cNvSpPr>
              <a:spLocks noChangeShapeType="1"/>
            </p:cNvSpPr>
            <p:nvPr/>
          </p:nvSpPr>
          <p:spPr bwMode="auto">
            <a:xfrm>
              <a:off x="484" y="1798"/>
              <a:ext cx="0" cy="6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24" name="Line 13"/>
            <p:cNvSpPr>
              <a:spLocks noChangeShapeType="1"/>
            </p:cNvSpPr>
            <p:nvPr/>
          </p:nvSpPr>
          <p:spPr bwMode="auto">
            <a:xfrm>
              <a:off x="1014" y="1796"/>
              <a:ext cx="0" cy="6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25" name="Text Box 14"/>
            <p:cNvSpPr txBox="1">
              <a:spLocks noChangeArrowheads="1"/>
            </p:cNvSpPr>
            <p:nvPr/>
          </p:nvSpPr>
          <p:spPr bwMode="auto">
            <a:xfrm>
              <a:off x="309" y="1792"/>
              <a:ext cx="8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A     42342                E</a:t>
              </a:r>
            </a:p>
          </p:txBody>
        </p:sp>
        <p:sp>
          <p:nvSpPr>
            <p:cNvPr id="65626" name="Text Box 15"/>
            <p:cNvSpPr txBox="1">
              <a:spLocks noChangeArrowheads="1"/>
            </p:cNvSpPr>
            <p:nvPr/>
          </p:nvSpPr>
          <p:spPr bwMode="auto">
            <a:xfrm>
              <a:off x="309" y="1902"/>
              <a:ext cx="86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B     42521                W</a:t>
              </a:r>
            </a:p>
          </p:txBody>
        </p:sp>
        <p:sp>
          <p:nvSpPr>
            <p:cNvPr id="65627" name="Text Box 16"/>
            <p:cNvSpPr txBox="1">
              <a:spLocks noChangeArrowheads="1"/>
            </p:cNvSpPr>
            <p:nvPr/>
          </p:nvSpPr>
          <p:spPr bwMode="auto">
            <a:xfrm>
              <a:off x="309" y="2021"/>
              <a:ext cx="86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C     66354                W</a:t>
              </a:r>
            </a:p>
          </p:txBody>
        </p:sp>
        <p:sp>
          <p:nvSpPr>
            <p:cNvPr id="65628" name="Text Box 17"/>
            <p:cNvSpPr txBox="1">
              <a:spLocks noChangeArrowheads="1"/>
            </p:cNvSpPr>
            <p:nvPr/>
          </p:nvSpPr>
          <p:spPr bwMode="auto">
            <a:xfrm>
              <a:off x="309" y="2137"/>
              <a:ext cx="8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D     12352                E</a:t>
              </a:r>
            </a:p>
          </p:txBody>
        </p:sp>
        <p:sp>
          <p:nvSpPr>
            <p:cNvPr id="65629" name="Text Box 18"/>
            <p:cNvSpPr txBox="1">
              <a:spLocks noChangeArrowheads="1"/>
            </p:cNvSpPr>
            <p:nvPr/>
          </p:nvSpPr>
          <p:spPr bwMode="auto">
            <a:xfrm>
              <a:off x="309" y="2247"/>
              <a:ext cx="8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E     75656                C</a:t>
              </a:r>
            </a:p>
          </p:txBody>
        </p:sp>
        <p:sp>
          <p:nvSpPr>
            <p:cNvPr id="65630" name="Text Box 19"/>
            <p:cNvSpPr txBox="1">
              <a:spLocks noChangeArrowheads="1"/>
            </p:cNvSpPr>
            <p:nvPr/>
          </p:nvSpPr>
          <p:spPr bwMode="auto">
            <a:xfrm>
              <a:off x="309" y="2366"/>
              <a:ext cx="82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F     15677                E</a:t>
              </a:r>
            </a:p>
          </p:txBody>
        </p:sp>
      </p:grpSp>
      <p:sp>
        <p:nvSpPr>
          <p:cNvPr id="65542" name="Rectangle 38"/>
          <p:cNvSpPr>
            <a:spLocks noChangeArrowheads="1"/>
          </p:cNvSpPr>
          <p:nvPr/>
        </p:nvSpPr>
        <p:spPr bwMode="auto">
          <a:xfrm>
            <a:off x="3641725" y="4865688"/>
            <a:ext cx="1462088" cy="1103312"/>
          </a:xfrm>
          <a:prstGeom prst="rect">
            <a:avLst/>
          </a:prstGeom>
          <a:solidFill>
            <a:schemeClr val="bg1"/>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65543" name="Line 39"/>
          <p:cNvSpPr>
            <a:spLocks noChangeShapeType="1"/>
          </p:cNvSpPr>
          <p:nvPr/>
        </p:nvSpPr>
        <p:spPr bwMode="auto">
          <a:xfrm>
            <a:off x="3641725" y="5054600"/>
            <a:ext cx="14509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4" name="Line 40"/>
          <p:cNvSpPr>
            <a:spLocks noChangeShapeType="1"/>
          </p:cNvSpPr>
          <p:nvPr/>
        </p:nvSpPr>
        <p:spPr bwMode="auto">
          <a:xfrm>
            <a:off x="3638550" y="5240338"/>
            <a:ext cx="14509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5" name="Line 41"/>
          <p:cNvSpPr>
            <a:spLocks noChangeShapeType="1"/>
          </p:cNvSpPr>
          <p:nvPr/>
        </p:nvSpPr>
        <p:spPr bwMode="auto">
          <a:xfrm>
            <a:off x="3649663" y="5429250"/>
            <a:ext cx="14509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6" name="Rectangle 42"/>
          <p:cNvSpPr>
            <a:spLocks noChangeArrowheads="1"/>
          </p:cNvSpPr>
          <p:nvPr/>
        </p:nvSpPr>
        <p:spPr bwMode="auto">
          <a:xfrm>
            <a:off x="3651250" y="5605463"/>
            <a:ext cx="1450975" cy="188912"/>
          </a:xfrm>
          <a:prstGeom prst="rect">
            <a:avLst/>
          </a:prstGeom>
          <a:solidFill>
            <a:srgbClr val="47FF4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65547" name="Line 43"/>
          <p:cNvSpPr>
            <a:spLocks noChangeShapeType="1"/>
          </p:cNvSpPr>
          <p:nvPr/>
        </p:nvSpPr>
        <p:spPr bwMode="auto">
          <a:xfrm>
            <a:off x="3646488" y="5614988"/>
            <a:ext cx="14509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8" name="Line 44"/>
          <p:cNvSpPr>
            <a:spLocks noChangeShapeType="1"/>
          </p:cNvSpPr>
          <p:nvPr/>
        </p:nvSpPr>
        <p:spPr bwMode="auto">
          <a:xfrm>
            <a:off x="3643313" y="5800725"/>
            <a:ext cx="14509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9" name="Line 45"/>
          <p:cNvSpPr>
            <a:spLocks noChangeShapeType="1"/>
          </p:cNvSpPr>
          <p:nvPr/>
        </p:nvSpPr>
        <p:spPr bwMode="auto">
          <a:xfrm>
            <a:off x="3925888" y="4865688"/>
            <a:ext cx="0" cy="1092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0" name="Line 46"/>
          <p:cNvSpPr>
            <a:spLocks noChangeShapeType="1"/>
          </p:cNvSpPr>
          <p:nvPr/>
        </p:nvSpPr>
        <p:spPr bwMode="auto">
          <a:xfrm>
            <a:off x="4767263" y="4862513"/>
            <a:ext cx="0" cy="10937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1" name="Text Box 47"/>
          <p:cNvSpPr txBox="1">
            <a:spLocks noChangeArrowheads="1"/>
          </p:cNvSpPr>
          <p:nvPr/>
        </p:nvSpPr>
        <p:spPr bwMode="auto">
          <a:xfrm>
            <a:off x="3648075" y="4856163"/>
            <a:ext cx="1338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A     42342                E</a:t>
            </a:r>
          </a:p>
        </p:txBody>
      </p:sp>
      <p:sp>
        <p:nvSpPr>
          <p:cNvPr id="65552" name="Text Box 48"/>
          <p:cNvSpPr txBox="1">
            <a:spLocks noChangeArrowheads="1"/>
          </p:cNvSpPr>
          <p:nvPr/>
        </p:nvSpPr>
        <p:spPr bwMode="auto">
          <a:xfrm>
            <a:off x="3648075" y="5030788"/>
            <a:ext cx="13731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B     42521                W</a:t>
            </a:r>
          </a:p>
        </p:txBody>
      </p:sp>
      <p:sp>
        <p:nvSpPr>
          <p:cNvPr id="65553" name="Text Box 49"/>
          <p:cNvSpPr txBox="1">
            <a:spLocks noChangeArrowheads="1"/>
          </p:cNvSpPr>
          <p:nvPr/>
        </p:nvSpPr>
        <p:spPr bwMode="auto">
          <a:xfrm>
            <a:off x="3648075" y="5219700"/>
            <a:ext cx="13731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C     66354                W</a:t>
            </a:r>
          </a:p>
        </p:txBody>
      </p:sp>
      <p:sp>
        <p:nvSpPr>
          <p:cNvPr id="65554" name="Text Box 50"/>
          <p:cNvSpPr txBox="1">
            <a:spLocks noChangeArrowheads="1"/>
          </p:cNvSpPr>
          <p:nvPr/>
        </p:nvSpPr>
        <p:spPr bwMode="auto">
          <a:xfrm>
            <a:off x="3648075" y="5403850"/>
            <a:ext cx="1338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D     12352                E</a:t>
            </a:r>
          </a:p>
        </p:txBody>
      </p:sp>
      <p:sp>
        <p:nvSpPr>
          <p:cNvPr id="65555" name="Text Box 51"/>
          <p:cNvSpPr txBox="1">
            <a:spLocks noChangeArrowheads="1"/>
          </p:cNvSpPr>
          <p:nvPr/>
        </p:nvSpPr>
        <p:spPr bwMode="auto">
          <a:xfrm>
            <a:off x="3648075" y="5578475"/>
            <a:ext cx="1330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E     75656                C</a:t>
            </a:r>
          </a:p>
        </p:txBody>
      </p:sp>
      <p:sp>
        <p:nvSpPr>
          <p:cNvPr id="65556" name="Text Box 52"/>
          <p:cNvSpPr txBox="1">
            <a:spLocks noChangeArrowheads="1"/>
          </p:cNvSpPr>
          <p:nvPr/>
        </p:nvSpPr>
        <p:spPr bwMode="auto">
          <a:xfrm>
            <a:off x="3648075" y="5767388"/>
            <a:ext cx="1316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F     15677                E</a:t>
            </a:r>
          </a:p>
        </p:txBody>
      </p:sp>
      <p:sp>
        <p:nvSpPr>
          <p:cNvPr id="65557" name="Line 56"/>
          <p:cNvSpPr>
            <a:spLocks noChangeShapeType="1"/>
          </p:cNvSpPr>
          <p:nvPr/>
        </p:nvSpPr>
        <p:spPr bwMode="auto">
          <a:xfrm flipH="1">
            <a:off x="1938338" y="2679700"/>
            <a:ext cx="706437" cy="417513"/>
          </a:xfrm>
          <a:prstGeom prst="line">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nvGrpSpPr>
          <p:cNvPr id="65558" name="Group 38"/>
          <p:cNvGrpSpPr>
            <a:grpSpLocks/>
          </p:cNvGrpSpPr>
          <p:nvPr/>
        </p:nvGrpSpPr>
        <p:grpSpPr bwMode="auto">
          <a:xfrm>
            <a:off x="6897688" y="3784600"/>
            <a:ext cx="1465262" cy="1155700"/>
            <a:chOff x="4345" y="2384"/>
            <a:chExt cx="923" cy="728"/>
          </a:xfrm>
        </p:grpSpPr>
        <p:sp>
          <p:nvSpPr>
            <p:cNvPr id="65597" name="Rectangle 20"/>
            <p:cNvSpPr>
              <a:spLocks noChangeArrowheads="1"/>
            </p:cNvSpPr>
            <p:nvPr/>
          </p:nvSpPr>
          <p:spPr bwMode="auto">
            <a:xfrm>
              <a:off x="4347" y="2390"/>
              <a:ext cx="921" cy="695"/>
            </a:xfrm>
            <a:prstGeom prst="rect">
              <a:avLst/>
            </a:prstGeom>
            <a:solidFill>
              <a:schemeClr val="bg1"/>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65598" name="Rectangle 21"/>
            <p:cNvSpPr>
              <a:spLocks noChangeArrowheads="1"/>
            </p:cNvSpPr>
            <p:nvPr/>
          </p:nvSpPr>
          <p:spPr bwMode="auto">
            <a:xfrm>
              <a:off x="4349" y="2396"/>
              <a:ext cx="914" cy="112"/>
            </a:xfrm>
            <a:prstGeom prst="rect">
              <a:avLst/>
            </a:prstGeom>
            <a:solidFill>
              <a:srgbClr val="AC7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65599" name="Rectangle 22"/>
            <p:cNvSpPr>
              <a:spLocks noChangeArrowheads="1"/>
            </p:cNvSpPr>
            <p:nvPr/>
          </p:nvSpPr>
          <p:spPr bwMode="auto">
            <a:xfrm>
              <a:off x="4347" y="2737"/>
              <a:ext cx="914" cy="119"/>
            </a:xfrm>
            <a:prstGeom prst="rect">
              <a:avLst/>
            </a:prstGeom>
            <a:solidFill>
              <a:srgbClr val="AC7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65600" name="Rectangle 23"/>
            <p:cNvSpPr>
              <a:spLocks noChangeArrowheads="1"/>
            </p:cNvSpPr>
            <p:nvPr/>
          </p:nvSpPr>
          <p:spPr bwMode="auto">
            <a:xfrm>
              <a:off x="4353" y="2975"/>
              <a:ext cx="914" cy="106"/>
            </a:xfrm>
            <a:prstGeom prst="rect">
              <a:avLst/>
            </a:prstGeom>
            <a:solidFill>
              <a:srgbClr val="AC7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65601" name="Line 24"/>
            <p:cNvSpPr>
              <a:spLocks noChangeShapeType="1"/>
            </p:cNvSpPr>
            <p:nvPr/>
          </p:nvSpPr>
          <p:spPr bwMode="auto">
            <a:xfrm>
              <a:off x="4345" y="2626"/>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02" name="Line 25"/>
            <p:cNvSpPr>
              <a:spLocks noChangeShapeType="1"/>
            </p:cNvSpPr>
            <p:nvPr/>
          </p:nvSpPr>
          <p:spPr bwMode="auto">
            <a:xfrm>
              <a:off x="4352" y="2745"/>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03" name="Line 26"/>
            <p:cNvSpPr>
              <a:spLocks noChangeShapeType="1"/>
            </p:cNvSpPr>
            <p:nvPr/>
          </p:nvSpPr>
          <p:spPr bwMode="auto">
            <a:xfrm>
              <a:off x="4350" y="2862"/>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04" name="Line 27"/>
            <p:cNvSpPr>
              <a:spLocks noChangeShapeType="1"/>
            </p:cNvSpPr>
            <p:nvPr/>
          </p:nvSpPr>
          <p:spPr bwMode="auto">
            <a:xfrm>
              <a:off x="4348" y="2979"/>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05" name="Line 29"/>
            <p:cNvSpPr>
              <a:spLocks noChangeShapeType="1"/>
            </p:cNvSpPr>
            <p:nvPr/>
          </p:nvSpPr>
          <p:spPr bwMode="auto">
            <a:xfrm>
              <a:off x="4347" y="2623"/>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06" name="Line 30"/>
            <p:cNvSpPr>
              <a:spLocks noChangeShapeType="1"/>
            </p:cNvSpPr>
            <p:nvPr/>
          </p:nvSpPr>
          <p:spPr bwMode="auto">
            <a:xfrm>
              <a:off x="4526" y="2390"/>
              <a:ext cx="0" cy="6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07" name="Line 31"/>
            <p:cNvSpPr>
              <a:spLocks noChangeShapeType="1"/>
            </p:cNvSpPr>
            <p:nvPr/>
          </p:nvSpPr>
          <p:spPr bwMode="auto">
            <a:xfrm>
              <a:off x="5056" y="2388"/>
              <a:ext cx="0" cy="6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08" name="Text Box 32"/>
            <p:cNvSpPr txBox="1">
              <a:spLocks noChangeArrowheads="1"/>
            </p:cNvSpPr>
            <p:nvPr/>
          </p:nvSpPr>
          <p:spPr bwMode="auto">
            <a:xfrm>
              <a:off x="4351" y="2384"/>
              <a:ext cx="8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A     42342                E</a:t>
              </a:r>
            </a:p>
          </p:txBody>
        </p:sp>
        <p:sp>
          <p:nvSpPr>
            <p:cNvPr id="65609" name="Text Box 33"/>
            <p:cNvSpPr txBox="1">
              <a:spLocks noChangeArrowheads="1"/>
            </p:cNvSpPr>
            <p:nvPr/>
          </p:nvSpPr>
          <p:spPr bwMode="auto">
            <a:xfrm>
              <a:off x="4351" y="2494"/>
              <a:ext cx="86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B     42521                W</a:t>
              </a:r>
            </a:p>
          </p:txBody>
        </p:sp>
        <p:sp>
          <p:nvSpPr>
            <p:cNvPr id="65610" name="Text Box 34"/>
            <p:cNvSpPr txBox="1">
              <a:spLocks noChangeArrowheads="1"/>
            </p:cNvSpPr>
            <p:nvPr/>
          </p:nvSpPr>
          <p:spPr bwMode="auto">
            <a:xfrm>
              <a:off x="4351" y="2613"/>
              <a:ext cx="86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C     66354                W</a:t>
              </a:r>
            </a:p>
          </p:txBody>
        </p:sp>
        <p:sp>
          <p:nvSpPr>
            <p:cNvPr id="65611" name="Text Box 35"/>
            <p:cNvSpPr txBox="1">
              <a:spLocks noChangeArrowheads="1"/>
            </p:cNvSpPr>
            <p:nvPr/>
          </p:nvSpPr>
          <p:spPr bwMode="auto">
            <a:xfrm>
              <a:off x="4351" y="2729"/>
              <a:ext cx="8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D     12352                E</a:t>
              </a:r>
            </a:p>
          </p:txBody>
        </p:sp>
        <p:sp>
          <p:nvSpPr>
            <p:cNvPr id="65612" name="Text Box 36"/>
            <p:cNvSpPr txBox="1">
              <a:spLocks noChangeArrowheads="1"/>
            </p:cNvSpPr>
            <p:nvPr/>
          </p:nvSpPr>
          <p:spPr bwMode="auto">
            <a:xfrm>
              <a:off x="4351" y="2839"/>
              <a:ext cx="8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E     75656                C</a:t>
              </a:r>
            </a:p>
          </p:txBody>
        </p:sp>
        <p:sp>
          <p:nvSpPr>
            <p:cNvPr id="65613" name="Text Box 37"/>
            <p:cNvSpPr txBox="1">
              <a:spLocks noChangeArrowheads="1"/>
            </p:cNvSpPr>
            <p:nvPr/>
          </p:nvSpPr>
          <p:spPr bwMode="auto">
            <a:xfrm>
              <a:off x="4351" y="2958"/>
              <a:ext cx="84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F     15677                 E</a:t>
              </a:r>
            </a:p>
          </p:txBody>
        </p:sp>
        <p:sp>
          <p:nvSpPr>
            <p:cNvPr id="65614" name="Line 59"/>
            <p:cNvSpPr>
              <a:spLocks noChangeShapeType="1"/>
            </p:cNvSpPr>
            <p:nvPr/>
          </p:nvSpPr>
          <p:spPr bwMode="auto">
            <a:xfrm>
              <a:off x="4347" y="2509"/>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5559" name="Group 57"/>
          <p:cNvGrpSpPr>
            <a:grpSpLocks/>
          </p:cNvGrpSpPr>
          <p:nvPr/>
        </p:nvGrpSpPr>
        <p:grpSpPr bwMode="auto">
          <a:xfrm>
            <a:off x="6899275" y="3786188"/>
            <a:ext cx="1465263" cy="1155700"/>
            <a:chOff x="4441" y="2385"/>
            <a:chExt cx="923" cy="728"/>
          </a:xfrm>
        </p:grpSpPr>
        <p:sp>
          <p:nvSpPr>
            <p:cNvPr id="65579" name="Rectangle 20"/>
            <p:cNvSpPr>
              <a:spLocks noChangeArrowheads="1"/>
            </p:cNvSpPr>
            <p:nvPr/>
          </p:nvSpPr>
          <p:spPr bwMode="auto">
            <a:xfrm>
              <a:off x="4443" y="2391"/>
              <a:ext cx="921" cy="695"/>
            </a:xfrm>
            <a:prstGeom prst="rect">
              <a:avLst/>
            </a:prstGeom>
            <a:solidFill>
              <a:schemeClr val="bg1"/>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65580" name="Rectangle 21"/>
            <p:cNvSpPr>
              <a:spLocks noChangeArrowheads="1"/>
            </p:cNvSpPr>
            <p:nvPr/>
          </p:nvSpPr>
          <p:spPr bwMode="auto">
            <a:xfrm>
              <a:off x="4445" y="2397"/>
              <a:ext cx="914" cy="223"/>
            </a:xfrm>
            <a:prstGeom prst="rect">
              <a:avLst/>
            </a:prstGeom>
            <a:solidFill>
              <a:srgbClr val="AC7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65581" name="Rectangle 22"/>
            <p:cNvSpPr>
              <a:spLocks noChangeArrowheads="1"/>
            </p:cNvSpPr>
            <p:nvPr/>
          </p:nvSpPr>
          <p:spPr bwMode="auto">
            <a:xfrm>
              <a:off x="4443" y="2738"/>
              <a:ext cx="914" cy="119"/>
            </a:xfrm>
            <a:prstGeom prst="rect">
              <a:avLst/>
            </a:prstGeom>
            <a:solidFill>
              <a:srgbClr val="AC7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65582" name="Rectangle 23"/>
            <p:cNvSpPr>
              <a:spLocks noChangeArrowheads="1"/>
            </p:cNvSpPr>
            <p:nvPr/>
          </p:nvSpPr>
          <p:spPr bwMode="auto">
            <a:xfrm>
              <a:off x="4449" y="2976"/>
              <a:ext cx="914" cy="106"/>
            </a:xfrm>
            <a:prstGeom prst="rect">
              <a:avLst/>
            </a:prstGeom>
            <a:solidFill>
              <a:srgbClr val="AC7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65583" name="Line 24"/>
            <p:cNvSpPr>
              <a:spLocks noChangeShapeType="1"/>
            </p:cNvSpPr>
            <p:nvPr/>
          </p:nvSpPr>
          <p:spPr bwMode="auto">
            <a:xfrm>
              <a:off x="4441" y="2627"/>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4" name="Line 25"/>
            <p:cNvSpPr>
              <a:spLocks noChangeShapeType="1"/>
            </p:cNvSpPr>
            <p:nvPr/>
          </p:nvSpPr>
          <p:spPr bwMode="auto">
            <a:xfrm>
              <a:off x="4448" y="2746"/>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5" name="Line 26"/>
            <p:cNvSpPr>
              <a:spLocks noChangeShapeType="1"/>
            </p:cNvSpPr>
            <p:nvPr/>
          </p:nvSpPr>
          <p:spPr bwMode="auto">
            <a:xfrm>
              <a:off x="4446" y="2863"/>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6" name="Line 27"/>
            <p:cNvSpPr>
              <a:spLocks noChangeShapeType="1"/>
            </p:cNvSpPr>
            <p:nvPr/>
          </p:nvSpPr>
          <p:spPr bwMode="auto">
            <a:xfrm>
              <a:off x="4444" y="2980"/>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7" name="Line 29"/>
            <p:cNvSpPr>
              <a:spLocks noChangeShapeType="1"/>
            </p:cNvSpPr>
            <p:nvPr/>
          </p:nvSpPr>
          <p:spPr bwMode="auto">
            <a:xfrm>
              <a:off x="4443" y="2624"/>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8" name="Line 30"/>
            <p:cNvSpPr>
              <a:spLocks noChangeShapeType="1"/>
            </p:cNvSpPr>
            <p:nvPr/>
          </p:nvSpPr>
          <p:spPr bwMode="auto">
            <a:xfrm>
              <a:off x="4622" y="2391"/>
              <a:ext cx="0" cy="6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9" name="Line 31"/>
            <p:cNvSpPr>
              <a:spLocks noChangeShapeType="1"/>
            </p:cNvSpPr>
            <p:nvPr/>
          </p:nvSpPr>
          <p:spPr bwMode="auto">
            <a:xfrm>
              <a:off x="5152" y="2389"/>
              <a:ext cx="0" cy="6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90" name="Text Box 32"/>
            <p:cNvSpPr txBox="1">
              <a:spLocks noChangeArrowheads="1"/>
            </p:cNvSpPr>
            <p:nvPr/>
          </p:nvSpPr>
          <p:spPr bwMode="auto">
            <a:xfrm>
              <a:off x="4447" y="2385"/>
              <a:ext cx="8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A     42342                E</a:t>
              </a:r>
            </a:p>
          </p:txBody>
        </p:sp>
        <p:sp>
          <p:nvSpPr>
            <p:cNvPr id="65591" name="Text Box 33"/>
            <p:cNvSpPr txBox="1">
              <a:spLocks noChangeArrowheads="1"/>
            </p:cNvSpPr>
            <p:nvPr/>
          </p:nvSpPr>
          <p:spPr bwMode="auto">
            <a:xfrm>
              <a:off x="4447" y="2495"/>
              <a:ext cx="8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B     42521                E</a:t>
              </a:r>
            </a:p>
          </p:txBody>
        </p:sp>
        <p:sp>
          <p:nvSpPr>
            <p:cNvPr id="65592" name="Text Box 34"/>
            <p:cNvSpPr txBox="1">
              <a:spLocks noChangeArrowheads="1"/>
            </p:cNvSpPr>
            <p:nvPr/>
          </p:nvSpPr>
          <p:spPr bwMode="auto">
            <a:xfrm>
              <a:off x="4447" y="2614"/>
              <a:ext cx="86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C     66354                W</a:t>
              </a:r>
            </a:p>
          </p:txBody>
        </p:sp>
        <p:sp>
          <p:nvSpPr>
            <p:cNvPr id="65593" name="Text Box 35"/>
            <p:cNvSpPr txBox="1">
              <a:spLocks noChangeArrowheads="1"/>
            </p:cNvSpPr>
            <p:nvPr/>
          </p:nvSpPr>
          <p:spPr bwMode="auto">
            <a:xfrm>
              <a:off x="4447" y="2730"/>
              <a:ext cx="8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D     12352                E</a:t>
              </a:r>
            </a:p>
          </p:txBody>
        </p:sp>
        <p:sp>
          <p:nvSpPr>
            <p:cNvPr id="65594" name="Text Box 36"/>
            <p:cNvSpPr txBox="1">
              <a:spLocks noChangeArrowheads="1"/>
            </p:cNvSpPr>
            <p:nvPr/>
          </p:nvSpPr>
          <p:spPr bwMode="auto">
            <a:xfrm>
              <a:off x="4447" y="2840"/>
              <a:ext cx="8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E     75656                C</a:t>
              </a:r>
            </a:p>
          </p:txBody>
        </p:sp>
        <p:sp>
          <p:nvSpPr>
            <p:cNvPr id="65595" name="Text Box 37"/>
            <p:cNvSpPr txBox="1">
              <a:spLocks noChangeArrowheads="1"/>
            </p:cNvSpPr>
            <p:nvPr/>
          </p:nvSpPr>
          <p:spPr bwMode="auto">
            <a:xfrm>
              <a:off x="4447" y="2959"/>
              <a:ext cx="84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F     15677                 E</a:t>
              </a:r>
            </a:p>
          </p:txBody>
        </p:sp>
        <p:sp>
          <p:nvSpPr>
            <p:cNvPr id="65596" name="Line 59"/>
            <p:cNvSpPr>
              <a:spLocks noChangeShapeType="1"/>
            </p:cNvSpPr>
            <p:nvPr/>
          </p:nvSpPr>
          <p:spPr bwMode="auto">
            <a:xfrm>
              <a:off x="4443" y="2510"/>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5560" name="Group 76"/>
          <p:cNvGrpSpPr>
            <a:grpSpLocks/>
          </p:cNvGrpSpPr>
          <p:nvPr/>
        </p:nvGrpSpPr>
        <p:grpSpPr bwMode="auto">
          <a:xfrm>
            <a:off x="484188" y="2843213"/>
            <a:ext cx="1465262" cy="1155700"/>
            <a:chOff x="3637" y="3808"/>
            <a:chExt cx="923" cy="728"/>
          </a:xfrm>
        </p:grpSpPr>
        <p:sp>
          <p:nvSpPr>
            <p:cNvPr id="65564" name="Rectangle 4"/>
            <p:cNvSpPr>
              <a:spLocks noChangeArrowheads="1"/>
            </p:cNvSpPr>
            <p:nvPr/>
          </p:nvSpPr>
          <p:spPr bwMode="auto">
            <a:xfrm>
              <a:off x="3639" y="3814"/>
              <a:ext cx="921" cy="695"/>
            </a:xfrm>
            <a:prstGeom prst="rect">
              <a:avLst/>
            </a:prstGeom>
            <a:solidFill>
              <a:schemeClr val="bg1"/>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65565" name="Rectangle 7"/>
            <p:cNvSpPr>
              <a:spLocks noChangeArrowheads="1"/>
            </p:cNvSpPr>
            <p:nvPr/>
          </p:nvSpPr>
          <p:spPr bwMode="auto">
            <a:xfrm>
              <a:off x="3645" y="4048"/>
              <a:ext cx="914" cy="127"/>
            </a:xfrm>
            <a:prstGeom prst="rect">
              <a:avLst/>
            </a:prstGeom>
            <a:solidFill>
              <a:srgbClr val="FF4B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65566" name="Text Box 16"/>
            <p:cNvSpPr txBox="1">
              <a:spLocks noChangeArrowheads="1"/>
            </p:cNvSpPr>
            <p:nvPr/>
          </p:nvSpPr>
          <p:spPr bwMode="auto">
            <a:xfrm>
              <a:off x="3643" y="4037"/>
              <a:ext cx="86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C     66354                W</a:t>
              </a:r>
            </a:p>
          </p:txBody>
        </p:sp>
        <p:sp>
          <p:nvSpPr>
            <p:cNvPr id="65567" name="Text Box 15"/>
            <p:cNvSpPr txBox="1">
              <a:spLocks noChangeArrowheads="1"/>
            </p:cNvSpPr>
            <p:nvPr/>
          </p:nvSpPr>
          <p:spPr bwMode="auto">
            <a:xfrm>
              <a:off x="3643" y="3918"/>
              <a:ext cx="8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B     42521                E</a:t>
              </a:r>
            </a:p>
          </p:txBody>
        </p:sp>
        <p:sp>
          <p:nvSpPr>
            <p:cNvPr id="65568" name="Line 6"/>
            <p:cNvSpPr>
              <a:spLocks noChangeShapeType="1"/>
            </p:cNvSpPr>
            <p:nvPr/>
          </p:nvSpPr>
          <p:spPr bwMode="auto">
            <a:xfrm>
              <a:off x="3639" y="3933"/>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69" name="Line 8"/>
            <p:cNvSpPr>
              <a:spLocks noChangeShapeType="1"/>
            </p:cNvSpPr>
            <p:nvPr/>
          </p:nvSpPr>
          <p:spPr bwMode="auto">
            <a:xfrm>
              <a:off x="3637" y="4050"/>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70" name="Line 9"/>
            <p:cNvSpPr>
              <a:spLocks noChangeShapeType="1"/>
            </p:cNvSpPr>
            <p:nvPr/>
          </p:nvSpPr>
          <p:spPr bwMode="auto">
            <a:xfrm>
              <a:off x="3644" y="4169"/>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71" name="Line 10"/>
            <p:cNvSpPr>
              <a:spLocks noChangeShapeType="1"/>
            </p:cNvSpPr>
            <p:nvPr/>
          </p:nvSpPr>
          <p:spPr bwMode="auto">
            <a:xfrm>
              <a:off x="3642" y="4286"/>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72" name="Line 11"/>
            <p:cNvSpPr>
              <a:spLocks noChangeShapeType="1"/>
            </p:cNvSpPr>
            <p:nvPr/>
          </p:nvSpPr>
          <p:spPr bwMode="auto">
            <a:xfrm>
              <a:off x="3640" y="4403"/>
              <a:ext cx="9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73" name="Line 12"/>
            <p:cNvSpPr>
              <a:spLocks noChangeShapeType="1"/>
            </p:cNvSpPr>
            <p:nvPr/>
          </p:nvSpPr>
          <p:spPr bwMode="auto">
            <a:xfrm>
              <a:off x="3818" y="3814"/>
              <a:ext cx="0" cy="6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74" name="Line 13"/>
            <p:cNvSpPr>
              <a:spLocks noChangeShapeType="1"/>
            </p:cNvSpPr>
            <p:nvPr/>
          </p:nvSpPr>
          <p:spPr bwMode="auto">
            <a:xfrm>
              <a:off x="4348" y="3812"/>
              <a:ext cx="0" cy="6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75" name="Text Box 14"/>
            <p:cNvSpPr txBox="1">
              <a:spLocks noChangeArrowheads="1"/>
            </p:cNvSpPr>
            <p:nvPr/>
          </p:nvSpPr>
          <p:spPr bwMode="auto">
            <a:xfrm>
              <a:off x="3643" y="3808"/>
              <a:ext cx="8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A     42342                E</a:t>
              </a:r>
            </a:p>
          </p:txBody>
        </p:sp>
        <p:sp>
          <p:nvSpPr>
            <p:cNvPr id="65576" name="Text Box 17"/>
            <p:cNvSpPr txBox="1">
              <a:spLocks noChangeArrowheads="1"/>
            </p:cNvSpPr>
            <p:nvPr/>
          </p:nvSpPr>
          <p:spPr bwMode="auto">
            <a:xfrm>
              <a:off x="3643" y="4153"/>
              <a:ext cx="8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D     12352                E</a:t>
              </a:r>
            </a:p>
          </p:txBody>
        </p:sp>
        <p:sp>
          <p:nvSpPr>
            <p:cNvPr id="65577" name="Text Box 18"/>
            <p:cNvSpPr txBox="1">
              <a:spLocks noChangeArrowheads="1"/>
            </p:cNvSpPr>
            <p:nvPr/>
          </p:nvSpPr>
          <p:spPr bwMode="auto">
            <a:xfrm>
              <a:off x="3643" y="4263"/>
              <a:ext cx="8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E     75656                C</a:t>
              </a:r>
            </a:p>
          </p:txBody>
        </p:sp>
        <p:sp>
          <p:nvSpPr>
            <p:cNvPr id="65578" name="Text Box 19"/>
            <p:cNvSpPr txBox="1">
              <a:spLocks noChangeArrowheads="1"/>
            </p:cNvSpPr>
            <p:nvPr/>
          </p:nvSpPr>
          <p:spPr bwMode="auto">
            <a:xfrm>
              <a:off x="3643" y="4382"/>
              <a:ext cx="82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F     15677                E</a:t>
              </a:r>
            </a:p>
          </p:txBody>
        </p:sp>
      </p:grpSp>
      <p:sp>
        <p:nvSpPr>
          <p:cNvPr id="6236" name="Text Box 92"/>
          <p:cNvSpPr txBox="1">
            <a:spLocks noChangeArrowheads="1"/>
          </p:cNvSpPr>
          <p:nvPr/>
        </p:nvSpPr>
        <p:spPr bwMode="auto">
          <a:xfrm>
            <a:off x="2543175" y="2371725"/>
            <a:ext cx="3208338" cy="34607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US">
                <a:latin typeface="Arial" pitchFamily="34" charset="0"/>
                <a:ea typeface="+mn-ea"/>
              </a:rPr>
              <a:t>Record master serializes updates</a:t>
            </a:r>
          </a:p>
        </p:txBody>
      </p:sp>
      <p:sp>
        <p:nvSpPr>
          <p:cNvPr id="6237" name="Text Box 93"/>
          <p:cNvSpPr txBox="1">
            <a:spLocks noChangeArrowheads="1"/>
          </p:cNvSpPr>
          <p:nvPr/>
        </p:nvSpPr>
        <p:spPr bwMode="auto">
          <a:xfrm>
            <a:off x="3121025" y="3768725"/>
            <a:ext cx="2994025" cy="34607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US">
                <a:latin typeface="Arial" pitchFamily="34" charset="0"/>
                <a:ea typeface="+mn-ea"/>
              </a:rPr>
              <a:t>Tablet master serializes inserts</a:t>
            </a:r>
          </a:p>
        </p:txBody>
      </p:sp>
      <p:sp>
        <p:nvSpPr>
          <p:cNvPr id="65563" name="Line 56"/>
          <p:cNvSpPr>
            <a:spLocks noChangeShapeType="1"/>
          </p:cNvSpPr>
          <p:nvPr/>
        </p:nvSpPr>
        <p:spPr bwMode="auto">
          <a:xfrm flipH="1">
            <a:off x="4356100" y="4129088"/>
            <a:ext cx="46038" cy="746125"/>
          </a:xfrm>
          <a:prstGeom prst="line">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lide Number Placeholder 3"/>
          <p:cNvSpPr txBox="1">
            <a:spLocks noGrp="1"/>
          </p:cNvSpPr>
          <p:nvPr/>
        </p:nvSpPr>
        <p:spPr bwMode="auto">
          <a:xfrm>
            <a:off x="2286000" y="6453188"/>
            <a:ext cx="4495800" cy="381000"/>
          </a:xfrm>
          <a:prstGeom prst="rect">
            <a:avLst/>
          </a:prstGeom>
          <a:noFill/>
          <a:ln>
            <a:miter lim="800000"/>
            <a:headEnd/>
            <a:tailEnd/>
          </a:ln>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fld id="{592A3535-537D-2648-969E-0F7964E9C0CE}" type="slidenum">
              <a:rPr lang="en-US" sz="1200">
                <a:solidFill>
                  <a:schemeClr val="bg1"/>
                </a:solidFill>
              </a:rPr>
              <a:pPr algn="ctr"/>
              <a:t>64</a:t>
            </a:fld>
            <a:endParaRPr lang="en-US" sz="1200">
              <a:solidFill>
                <a:schemeClr val="bg1"/>
              </a:solidFill>
            </a:endParaRPr>
          </a:p>
        </p:txBody>
      </p:sp>
      <p:sp>
        <p:nvSpPr>
          <p:cNvPr id="66563" name="Rectangle 2"/>
          <p:cNvSpPr>
            <a:spLocks noGrp="1" noChangeArrowheads="1"/>
          </p:cNvSpPr>
          <p:nvPr>
            <p:ph type="title" idx="4294967295"/>
          </p:nvPr>
        </p:nvSpPr>
        <p:spPr>
          <a:xfrm>
            <a:off x="457200" y="76200"/>
            <a:ext cx="8229600" cy="1143000"/>
          </a:xfrm>
        </p:spPr>
        <p:txBody>
          <a:bodyPr/>
          <a:lstStyle/>
          <a:p>
            <a:r>
              <a:rPr lang="en-US" sz="3600">
                <a:latin typeface="Arial" charset="0"/>
              </a:rPr>
              <a:t>Coping With Failures</a:t>
            </a:r>
          </a:p>
        </p:txBody>
      </p:sp>
      <p:pic>
        <p:nvPicPr>
          <p:cNvPr id="66564" name="Picture 3" descr="us_ma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3" y="1366838"/>
            <a:ext cx="85471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Rectangle 4"/>
          <p:cNvSpPr>
            <a:spLocks noChangeArrowheads="1"/>
          </p:cNvSpPr>
          <p:nvPr/>
        </p:nvSpPr>
        <p:spPr bwMode="auto">
          <a:xfrm>
            <a:off x="484188" y="2854325"/>
            <a:ext cx="1462087" cy="1103313"/>
          </a:xfrm>
          <a:prstGeom prst="rect">
            <a:avLst/>
          </a:prstGeom>
          <a:solidFill>
            <a:schemeClr val="bg1"/>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66566" name="Rectangle 5"/>
          <p:cNvSpPr>
            <a:spLocks noChangeArrowheads="1"/>
          </p:cNvSpPr>
          <p:nvPr/>
        </p:nvSpPr>
        <p:spPr bwMode="auto">
          <a:xfrm>
            <a:off x="493713" y="3035300"/>
            <a:ext cx="1450975" cy="185738"/>
          </a:xfrm>
          <a:prstGeom prst="rect">
            <a:avLst/>
          </a:prstGeom>
          <a:solidFill>
            <a:srgbClr val="FF4B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66567" name="Line 6"/>
          <p:cNvSpPr>
            <a:spLocks noChangeShapeType="1"/>
          </p:cNvSpPr>
          <p:nvPr/>
        </p:nvSpPr>
        <p:spPr bwMode="auto">
          <a:xfrm>
            <a:off x="484188" y="3043238"/>
            <a:ext cx="14509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8" name="Rectangle 7"/>
          <p:cNvSpPr>
            <a:spLocks noChangeArrowheads="1"/>
          </p:cNvSpPr>
          <p:nvPr/>
        </p:nvSpPr>
        <p:spPr bwMode="auto">
          <a:xfrm>
            <a:off x="493713" y="3225800"/>
            <a:ext cx="1450975" cy="201613"/>
          </a:xfrm>
          <a:prstGeom prst="rect">
            <a:avLst/>
          </a:prstGeom>
          <a:solidFill>
            <a:srgbClr val="FF4B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66569" name="Line 8"/>
          <p:cNvSpPr>
            <a:spLocks noChangeShapeType="1"/>
          </p:cNvSpPr>
          <p:nvPr/>
        </p:nvSpPr>
        <p:spPr bwMode="auto">
          <a:xfrm>
            <a:off x="481013" y="3228975"/>
            <a:ext cx="14509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0" name="Line 9"/>
          <p:cNvSpPr>
            <a:spLocks noChangeShapeType="1"/>
          </p:cNvSpPr>
          <p:nvPr/>
        </p:nvSpPr>
        <p:spPr bwMode="auto">
          <a:xfrm>
            <a:off x="492125" y="3417888"/>
            <a:ext cx="14509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1" name="Line 10"/>
          <p:cNvSpPr>
            <a:spLocks noChangeShapeType="1"/>
          </p:cNvSpPr>
          <p:nvPr/>
        </p:nvSpPr>
        <p:spPr bwMode="auto">
          <a:xfrm>
            <a:off x="488950" y="3603625"/>
            <a:ext cx="14509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2" name="Line 11"/>
          <p:cNvSpPr>
            <a:spLocks noChangeShapeType="1"/>
          </p:cNvSpPr>
          <p:nvPr/>
        </p:nvSpPr>
        <p:spPr bwMode="auto">
          <a:xfrm>
            <a:off x="485775" y="3789363"/>
            <a:ext cx="14509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3" name="Line 12"/>
          <p:cNvSpPr>
            <a:spLocks noChangeShapeType="1"/>
          </p:cNvSpPr>
          <p:nvPr/>
        </p:nvSpPr>
        <p:spPr bwMode="auto">
          <a:xfrm>
            <a:off x="768350" y="2854325"/>
            <a:ext cx="0" cy="1092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4" name="Line 13"/>
          <p:cNvSpPr>
            <a:spLocks noChangeShapeType="1"/>
          </p:cNvSpPr>
          <p:nvPr/>
        </p:nvSpPr>
        <p:spPr bwMode="auto">
          <a:xfrm>
            <a:off x="1609725" y="2851150"/>
            <a:ext cx="0" cy="10937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5" name="Text Box 14"/>
          <p:cNvSpPr txBox="1">
            <a:spLocks noChangeArrowheads="1"/>
          </p:cNvSpPr>
          <p:nvPr/>
        </p:nvSpPr>
        <p:spPr bwMode="auto">
          <a:xfrm>
            <a:off x="490538" y="2844800"/>
            <a:ext cx="1338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A     42342                E</a:t>
            </a:r>
          </a:p>
        </p:txBody>
      </p:sp>
      <p:sp>
        <p:nvSpPr>
          <p:cNvPr id="66576" name="Text Box 15"/>
          <p:cNvSpPr txBox="1">
            <a:spLocks noChangeArrowheads="1"/>
          </p:cNvSpPr>
          <p:nvPr/>
        </p:nvSpPr>
        <p:spPr bwMode="auto">
          <a:xfrm>
            <a:off x="490538" y="3019425"/>
            <a:ext cx="13731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B     42521                W</a:t>
            </a:r>
          </a:p>
        </p:txBody>
      </p:sp>
      <p:sp>
        <p:nvSpPr>
          <p:cNvPr id="66577" name="Text Box 16"/>
          <p:cNvSpPr txBox="1">
            <a:spLocks noChangeArrowheads="1"/>
          </p:cNvSpPr>
          <p:nvPr/>
        </p:nvSpPr>
        <p:spPr bwMode="auto">
          <a:xfrm>
            <a:off x="490538" y="3208338"/>
            <a:ext cx="13731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C     66354                W</a:t>
            </a:r>
          </a:p>
        </p:txBody>
      </p:sp>
      <p:sp>
        <p:nvSpPr>
          <p:cNvPr id="66578" name="Text Box 17"/>
          <p:cNvSpPr txBox="1">
            <a:spLocks noChangeArrowheads="1"/>
          </p:cNvSpPr>
          <p:nvPr/>
        </p:nvSpPr>
        <p:spPr bwMode="auto">
          <a:xfrm>
            <a:off x="490538" y="3392488"/>
            <a:ext cx="1338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D     12352                E</a:t>
            </a:r>
          </a:p>
        </p:txBody>
      </p:sp>
      <p:sp>
        <p:nvSpPr>
          <p:cNvPr id="66579" name="Text Box 18"/>
          <p:cNvSpPr txBox="1">
            <a:spLocks noChangeArrowheads="1"/>
          </p:cNvSpPr>
          <p:nvPr/>
        </p:nvSpPr>
        <p:spPr bwMode="auto">
          <a:xfrm>
            <a:off x="490538" y="3567113"/>
            <a:ext cx="1330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E     75656                C</a:t>
            </a:r>
          </a:p>
        </p:txBody>
      </p:sp>
      <p:sp>
        <p:nvSpPr>
          <p:cNvPr id="66580" name="Text Box 19"/>
          <p:cNvSpPr txBox="1">
            <a:spLocks noChangeArrowheads="1"/>
          </p:cNvSpPr>
          <p:nvPr/>
        </p:nvSpPr>
        <p:spPr bwMode="auto">
          <a:xfrm>
            <a:off x="490538" y="3756025"/>
            <a:ext cx="13160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F     15677                E</a:t>
            </a:r>
          </a:p>
        </p:txBody>
      </p:sp>
      <p:sp>
        <p:nvSpPr>
          <p:cNvPr id="66581" name="Rectangle 20"/>
          <p:cNvSpPr>
            <a:spLocks noChangeArrowheads="1"/>
          </p:cNvSpPr>
          <p:nvPr/>
        </p:nvSpPr>
        <p:spPr bwMode="auto">
          <a:xfrm>
            <a:off x="6900863" y="3794125"/>
            <a:ext cx="1462087" cy="1103313"/>
          </a:xfrm>
          <a:prstGeom prst="rect">
            <a:avLst/>
          </a:prstGeom>
          <a:solidFill>
            <a:schemeClr val="bg1"/>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66582" name="Rectangle 21"/>
          <p:cNvSpPr>
            <a:spLocks noChangeArrowheads="1"/>
          </p:cNvSpPr>
          <p:nvPr/>
        </p:nvSpPr>
        <p:spPr bwMode="auto">
          <a:xfrm>
            <a:off x="6904038" y="3803650"/>
            <a:ext cx="1450975" cy="177800"/>
          </a:xfrm>
          <a:prstGeom prst="rect">
            <a:avLst/>
          </a:prstGeom>
          <a:solidFill>
            <a:srgbClr val="AC7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66583" name="Rectangle 22"/>
          <p:cNvSpPr>
            <a:spLocks noChangeArrowheads="1"/>
          </p:cNvSpPr>
          <p:nvPr/>
        </p:nvSpPr>
        <p:spPr bwMode="auto">
          <a:xfrm>
            <a:off x="6900863" y="4344988"/>
            <a:ext cx="1450975" cy="188912"/>
          </a:xfrm>
          <a:prstGeom prst="rect">
            <a:avLst/>
          </a:prstGeom>
          <a:solidFill>
            <a:srgbClr val="AC7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66584" name="Rectangle 23"/>
          <p:cNvSpPr>
            <a:spLocks noChangeArrowheads="1"/>
          </p:cNvSpPr>
          <p:nvPr/>
        </p:nvSpPr>
        <p:spPr bwMode="auto">
          <a:xfrm>
            <a:off x="6910388" y="4722813"/>
            <a:ext cx="1450975" cy="168275"/>
          </a:xfrm>
          <a:prstGeom prst="rect">
            <a:avLst/>
          </a:prstGeom>
          <a:solidFill>
            <a:srgbClr val="AC7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66585" name="Line 24"/>
          <p:cNvSpPr>
            <a:spLocks noChangeShapeType="1"/>
          </p:cNvSpPr>
          <p:nvPr/>
        </p:nvSpPr>
        <p:spPr bwMode="auto">
          <a:xfrm>
            <a:off x="6897688" y="4168775"/>
            <a:ext cx="14509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6" name="Line 25"/>
          <p:cNvSpPr>
            <a:spLocks noChangeShapeType="1"/>
          </p:cNvSpPr>
          <p:nvPr/>
        </p:nvSpPr>
        <p:spPr bwMode="auto">
          <a:xfrm>
            <a:off x="6908800" y="4357688"/>
            <a:ext cx="14509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7" name="Line 26"/>
          <p:cNvSpPr>
            <a:spLocks noChangeShapeType="1"/>
          </p:cNvSpPr>
          <p:nvPr/>
        </p:nvSpPr>
        <p:spPr bwMode="auto">
          <a:xfrm>
            <a:off x="6905625" y="4543425"/>
            <a:ext cx="14509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8" name="Line 27"/>
          <p:cNvSpPr>
            <a:spLocks noChangeShapeType="1"/>
          </p:cNvSpPr>
          <p:nvPr/>
        </p:nvSpPr>
        <p:spPr bwMode="auto">
          <a:xfrm>
            <a:off x="6902450" y="4729163"/>
            <a:ext cx="14509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9" name="Line 29"/>
          <p:cNvSpPr>
            <a:spLocks noChangeShapeType="1"/>
          </p:cNvSpPr>
          <p:nvPr/>
        </p:nvSpPr>
        <p:spPr bwMode="auto">
          <a:xfrm>
            <a:off x="6900863" y="4164013"/>
            <a:ext cx="14509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90" name="Line 30"/>
          <p:cNvSpPr>
            <a:spLocks noChangeShapeType="1"/>
          </p:cNvSpPr>
          <p:nvPr/>
        </p:nvSpPr>
        <p:spPr bwMode="auto">
          <a:xfrm>
            <a:off x="7185025" y="3794125"/>
            <a:ext cx="0" cy="1092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91" name="Line 31"/>
          <p:cNvSpPr>
            <a:spLocks noChangeShapeType="1"/>
          </p:cNvSpPr>
          <p:nvPr/>
        </p:nvSpPr>
        <p:spPr bwMode="auto">
          <a:xfrm>
            <a:off x="8026400" y="3790950"/>
            <a:ext cx="0" cy="10937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92" name="Text Box 32"/>
          <p:cNvSpPr txBox="1">
            <a:spLocks noChangeArrowheads="1"/>
          </p:cNvSpPr>
          <p:nvPr/>
        </p:nvSpPr>
        <p:spPr bwMode="auto">
          <a:xfrm>
            <a:off x="6907213" y="3784600"/>
            <a:ext cx="1338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A     42342                E</a:t>
            </a:r>
          </a:p>
        </p:txBody>
      </p:sp>
      <p:sp>
        <p:nvSpPr>
          <p:cNvPr id="66593" name="Text Box 33"/>
          <p:cNvSpPr txBox="1">
            <a:spLocks noChangeArrowheads="1"/>
          </p:cNvSpPr>
          <p:nvPr/>
        </p:nvSpPr>
        <p:spPr bwMode="auto">
          <a:xfrm>
            <a:off x="6907213" y="3959225"/>
            <a:ext cx="13731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B     42521                W</a:t>
            </a:r>
          </a:p>
        </p:txBody>
      </p:sp>
      <p:sp>
        <p:nvSpPr>
          <p:cNvPr id="66594" name="Text Box 34"/>
          <p:cNvSpPr txBox="1">
            <a:spLocks noChangeArrowheads="1"/>
          </p:cNvSpPr>
          <p:nvPr/>
        </p:nvSpPr>
        <p:spPr bwMode="auto">
          <a:xfrm>
            <a:off x="6907213" y="4148138"/>
            <a:ext cx="13731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C     66354                W</a:t>
            </a:r>
          </a:p>
        </p:txBody>
      </p:sp>
      <p:sp>
        <p:nvSpPr>
          <p:cNvPr id="66595" name="Text Box 35"/>
          <p:cNvSpPr txBox="1">
            <a:spLocks noChangeArrowheads="1"/>
          </p:cNvSpPr>
          <p:nvPr/>
        </p:nvSpPr>
        <p:spPr bwMode="auto">
          <a:xfrm>
            <a:off x="6907213" y="4332288"/>
            <a:ext cx="1338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D     12352                E</a:t>
            </a:r>
          </a:p>
        </p:txBody>
      </p:sp>
      <p:sp>
        <p:nvSpPr>
          <p:cNvPr id="66596" name="Text Box 36"/>
          <p:cNvSpPr txBox="1">
            <a:spLocks noChangeArrowheads="1"/>
          </p:cNvSpPr>
          <p:nvPr/>
        </p:nvSpPr>
        <p:spPr bwMode="auto">
          <a:xfrm>
            <a:off x="6907213" y="4506913"/>
            <a:ext cx="1330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E     75656                C</a:t>
            </a:r>
          </a:p>
        </p:txBody>
      </p:sp>
      <p:sp>
        <p:nvSpPr>
          <p:cNvPr id="66597" name="Text Box 37"/>
          <p:cNvSpPr txBox="1">
            <a:spLocks noChangeArrowheads="1"/>
          </p:cNvSpPr>
          <p:nvPr/>
        </p:nvSpPr>
        <p:spPr bwMode="auto">
          <a:xfrm>
            <a:off x="6907213" y="4695825"/>
            <a:ext cx="1347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F     15677                 E</a:t>
            </a:r>
          </a:p>
        </p:txBody>
      </p:sp>
      <p:sp>
        <p:nvSpPr>
          <p:cNvPr id="66598" name="Rectangle 38"/>
          <p:cNvSpPr>
            <a:spLocks noChangeArrowheads="1"/>
          </p:cNvSpPr>
          <p:nvPr/>
        </p:nvSpPr>
        <p:spPr bwMode="auto">
          <a:xfrm>
            <a:off x="3641725" y="4865688"/>
            <a:ext cx="1462088" cy="1103312"/>
          </a:xfrm>
          <a:prstGeom prst="rect">
            <a:avLst/>
          </a:prstGeom>
          <a:solidFill>
            <a:schemeClr val="bg1"/>
          </a:solidFill>
          <a:ln w="9525">
            <a:solidFill>
              <a:srgbClr val="000000"/>
            </a:solidFill>
            <a:miter lim="800000"/>
            <a:headEnd/>
            <a:tailEnd/>
          </a:ln>
        </p:spPr>
        <p:txBody>
          <a:bodyPr wrap="none" anchor="ctr"/>
          <a:lstStyle/>
          <a:p>
            <a:pPr eaLnBrk="0" hangingPunct="0"/>
            <a:endParaRPr lang="en-US">
              <a:latin typeface="Times" charset="0"/>
            </a:endParaRPr>
          </a:p>
        </p:txBody>
      </p:sp>
      <p:sp>
        <p:nvSpPr>
          <p:cNvPr id="66599" name="Line 39"/>
          <p:cNvSpPr>
            <a:spLocks noChangeShapeType="1"/>
          </p:cNvSpPr>
          <p:nvPr/>
        </p:nvSpPr>
        <p:spPr bwMode="auto">
          <a:xfrm>
            <a:off x="3641725" y="5054600"/>
            <a:ext cx="14509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00" name="Line 40"/>
          <p:cNvSpPr>
            <a:spLocks noChangeShapeType="1"/>
          </p:cNvSpPr>
          <p:nvPr/>
        </p:nvSpPr>
        <p:spPr bwMode="auto">
          <a:xfrm>
            <a:off x="3638550" y="5240338"/>
            <a:ext cx="14509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01" name="Line 41"/>
          <p:cNvSpPr>
            <a:spLocks noChangeShapeType="1"/>
          </p:cNvSpPr>
          <p:nvPr/>
        </p:nvSpPr>
        <p:spPr bwMode="auto">
          <a:xfrm>
            <a:off x="3649663" y="5429250"/>
            <a:ext cx="14509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02" name="Rectangle 42"/>
          <p:cNvSpPr>
            <a:spLocks noChangeArrowheads="1"/>
          </p:cNvSpPr>
          <p:nvPr/>
        </p:nvSpPr>
        <p:spPr bwMode="auto">
          <a:xfrm>
            <a:off x="3651250" y="5605463"/>
            <a:ext cx="1450975" cy="188912"/>
          </a:xfrm>
          <a:prstGeom prst="rect">
            <a:avLst/>
          </a:prstGeom>
          <a:solidFill>
            <a:srgbClr val="47FF4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Times" charset="0"/>
            </a:endParaRPr>
          </a:p>
        </p:txBody>
      </p:sp>
      <p:sp>
        <p:nvSpPr>
          <p:cNvPr id="66603" name="Line 43"/>
          <p:cNvSpPr>
            <a:spLocks noChangeShapeType="1"/>
          </p:cNvSpPr>
          <p:nvPr/>
        </p:nvSpPr>
        <p:spPr bwMode="auto">
          <a:xfrm>
            <a:off x="3646488" y="5614988"/>
            <a:ext cx="14509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04" name="Line 44"/>
          <p:cNvSpPr>
            <a:spLocks noChangeShapeType="1"/>
          </p:cNvSpPr>
          <p:nvPr/>
        </p:nvSpPr>
        <p:spPr bwMode="auto">
          <a:xfrm>
            <a:off x="3643313" y="5800725"/>
            <a:ext cx="14509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05" name="Line 45"/>
          <p:cNvSpPr>
            <a:spLocks noChangeShapeType="1"/>
          </p:cNvSpPr>
          <p:nvPr/>
        </p:nvSpPr>
        <p:spPr bwMode="auto">
          <a:xfrm>
            <a:off x="3925888" y="4865688"/>
            <a:ext cx="0" cy="1092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06" name="Line 46"/>
          <p:cNvSpPr>
            <a:spLocks noChangeShapeType="1"/>
          </p:cNvSpPr>
          <p:nvPr/>
        </p:nvSpPr>
        <p:spPr bwMode="auto">
          <a:xfrm>
            <a:off x="4767263" y="4862513"/>
            <a:ext cx="0" cy="10937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07" name="Text Box 47"/>
          <p:cNvSpPr txBox="1">
            <a:spLocks noChangeArrowheads="1"/>
          </p:cNvSpPr>
          <p:nvPr/>
        </p:nvSpPr>
        <p:spPr bwMode="auto">
          <a:xfrm>
            <a:off x="3648075" y="4856163"/>
            <a:ext cx="1338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A     42342                E</a:t>
            </a:r>
          </a:p>
        </p:txBody>
      </p:sp>
      <p:sp>
        <p:nvSpPr>
          <p:cNvPr id="66608" name="Text Box 48"/>
          <p:cNvSpPr txBox="1">
            <a:spLocks noChangeArrowheads="1"/>
          </p:cNvSpPr>
          <p:nvPr/>
        </p:nvSpPr>
        <p:spPr bwMode="auto">
          <a:xfrm>
            <a:off x="3648075" y="5030788"/>
            <a:ext cx="13731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B     42521                W</a:t>
            </a:r>
          </a:p>
        </p:txBody>
      </p:sp>
      <p:sp>
        <p:nvSpPr>
          <p:cNvPr id="66609" name="Text Box 49"/>
          <p:cNvSpPr txBox="1">
            <a:spLocks noChangeArrowheads="1"/>
          </p:cNvSpPr>
          <p:nvPr/>
        </p:nvSpPr>
        <p:spPr bwMode="auto">
          <a:xfrm>
            <a:off x="3648075" y="5219700"/>
            <a:ext cx="13731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C     66354                W</a:t>
            </a:r>
          </a:p>
        </p:txBody>
      </p:sp>
      <p:sp>
        <p:nvSpPr>
          <p:cNvPr id="66610" name="Text Box 50"/>
          <p:cNvSpPr txBox="1">
            <a:spLocks noChangeArrowheads="1"/>
          </p:cNvSpPr>
          <p:nvPr/>
        </p:nvSpPr>
        <p:spPr bwMode="auto">
          <a:xfrm>
            <a:off x="3648075" y="5403850"/>
            <a:ext cx="1338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D     12352                E</a:t>
            </a:r>
          </a:p>
        </p:txBody>
      </p:sp>
      <p:sp>
        <p:nvSpPr>
          <p:cNvPr id="66611" name="Text Box 51"/>
          <p:cNvSpPr txBox="1">
            <a:spLocks noChangeArrowheads="1"/>
          </p:cNvSpPr>
          <p:nvPr/>
        </p:nvSpPr>
        <p:spPr bwMode="auto">
          <a:xfrm>
            <a:off x="3648075" y="5578475"/>
            <a:ext cx="1330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E     75656                C</a:t>
            </a:r>
          </a:p>
        </p:txBody>
      </p:sp>
      <p:sp>
        <p:nvSpPr>
          <p:cNvPr id="66612" name="Text Box 52"/>
          <p:cNvSpPr txBox="1">
            <a:spLocks noChangeArrowheads="1"/>
          </p:cNvSpPr>
          <p:nvPr/>
        </p:nvSpPr>
        <p:spPr bwMode="auto">
          <a:xfrm>
            <a:off x="3648075" y="5767388"/>
            <a:ext cx="1316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F     15677                E</a:t>
            </a:r>
          </a:p>
        </p:txBody>
      </p:sp>
      <p:pic>
        <p:nvPicPr>
          <p:cNvPr id="66613" name="Picture 55" descr="laptopus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250" y="2049463"/>
            <a:ext cx="639763"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14" name="Line 59"/>
          <p:cNvSpPr>
            <a:spLocks noChangeShapeType="1"/>
          </p:cNvSpPr>
          <p:nvPr/>
        </p:nvSpPr>
        <p:spPr bwMode="auto">
          <a:xfrm>
            <a:off x="6900863" y="3983038"/>
            <a:ext cx="14509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7" name="Text Box 55"/>
          <p:cNvSpPr txBox="1">
            <a:spLocks noChangeArrowheads="1"/>
          </p:cNvSpPr>
          <p:nvPr/>
        </p:nvSpPr>
        <p:spPr bwMode="auto">
          <a:xfrm>
            <a:off x="590550" y="2438400"/>
            <a:ext cx="117475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1700" b="1">
                <a:solidFill>
                  <a:srgbClr val="CC0000"/>
                </a:solidFill>
              </a:rPr>
              <a:t>X</a:t>
            </a:r>
          </a:p>
        </p:txBody>
      </p:sp>
      <p:grpSp>
        <p:nvGrpSpPr>
          <p:cNvPr id="2" name="Group 56"/>
          <p:cNvGrpSpPr>
            <a:grpSpLocks/>
          </p:cNvGrpSpPr>
          <p:nvPr/>
        </p:nvGrpSpPr>
        <p:grpSpPr bwMode="auto">
          <a:xfrm>
            <a:off x="2008188" y="2544763"/>
            <a:ext cx="636587" cy="641350"/>
            <a:chOff x="1265" y="1603"/>
            <a:chExt cx="401" cy="404"/>
          </a:xfrm>
        </p:grpSpPr>
        <p:sp>
          <p:nvSpPr>
            <p:cNvPr id="66624" name="Line 56"/>
            <p:cNvSpPr>
              <a:spLocks noChangeShapeType="1"/>
            </p:cNvSpPr>
            <p:nvPr/>
          </p:nvSpPr>
          <p:spPr bwMode="auto">
            <a:xfrm flipH="1">
              <a:off x="1451" y="1688"/>
              <a:ext cx="215" cy="133"/>
            </a:xfrm>
            <a:prstGeom prst="line">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250" name="Text Box 58"/>
            <p:cNvSpPr txBox="1">
              <a:spLocks noChangeArrowheads="1"/>
            </p:cNvSpPr>
            <p:nvPr/>
          </p:nvSpPr>
          <p:spPr bwMode="auto">
            <a:xfrm>
              <a:off x="1265" y="1603"/>
              <a:ext cx="308" cy="404"/>
            </a:xfrm>
            <a:prstGeom prst="rect">
              <a:avLst/>
            </a:prstGeom>
            <a:noFill/>
            <a:ln w="9525">
              <a:noFill/>
              <a:miter lim="800000"/>
              <a:headEnd/>
              <a:tailEnd/>
            </a:ln>
            <a:effectLst>
              <a:outerShdw dist="12700" dir="5400000" algn="ctr" rotWithShape="0">
                <a:schemeClr val="bg1">
                  <a:alpha val="50000"/>
                </a:schemeClr>
              </a:outerShdw>
            </a:effectLst>
          </p:spPr>
          <p:txBody>
            <a:bodyPr wrap="none">
              <a:spAutoFit/>
            </a:bodyPr>
            <a:lstStyle/>
            <a:p>
              <a:pPr>
                <a:defRPr/>
              </a:pPr>
              <a:r>
                <a:rPr lang="en-US" sz="3600" b="1">
                  <a:solidFill>
                    <a:srgbClr val="CC0000"/>
                  </a:solidFill>
                  <a:latin typeface="Arial" pitchFamily="34" charset="0"/>
                  <a:ea typeface="+mn-ea"/>
                </a:rPr>
                <a:t>X</a:t>
              </a:r>
            </a:p>
          </p:txBody>
        </p:sp>
      </p:grpSp>
      <p:grpSp>
        <p:nvGrpSpPr>
          <p:cNvPr id="3" name="Group 59"/>
          <p:cNvGrpSpPr>
            <a:grpSpLocks/>
          </p:cNvGrpSpPr>
          <p:nvPr/>
        </p:nvGrpSpPr>
        <p:grpSpPr bwMode="auto">
          <a:xfrm>
            <a:off x="6902450" y="3570288"/>
            <a:ext cx="1450975" cy="244475"/>
            <a:chOff x="4348" y="2244"/>
            <a:chExt cx="914" cy="154"/>
          </a:xfrm>
        </p:grpSpPr>
        <p:sp>
          <p:nvSpPr>
            <p:cNvPr id="66622" name="Rectangle 7"/>
            <p:cNvSpPr>
              <a:spLocks noChangeArrowheads="1"/>
            </p:cNvSpPr>
            <p:nvPr/>
          </p:nvSpPr>
          <p:spPr bwMode="auto">
            <a:xfrm>
              <a:off x="4348" y="2257"/>
              <a:ext cx="914" cy="127"/>
            </a:xfrm>
            <a:prstGeom prst="rect">
              <a:avLst/>
            </a:prstGeom>
            <a:solidFill>
              <a:srgbClr val="FF4B4B"/>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66623" name="Text Box 33"/>
            <p:cNvSpPr txBox="1">
              <a:spLocks noChangeArrowheads="1"/>
            </p:cNvSpPr>
            <p:nvPr/>
          </p:nvSpPr>
          <p:spPr bwMode="auto">
            <a:xfrm>
              <a:off x="4394" y="2244"/>
              <a:ext cx="78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000">
                  <a:latin typeface="Times" charset="0"/>
                </a:rPr>
                <a:t>OVERRIDE W → E</a:t>
              </a:r>
            </a:p>
          </p:txBody>
        </p:sp>
      </p:grpSp>
      <p:sp>
        <p:nvSpPr>
          <p:cNvPr id="8254" name="Freeform 62"/>
          <p:cNvSpPr>
            <a:spLocks/>
          </p:cNvSpPr>
          <p:nvPr/>
        </p:nvSpPr>
        <p:spPr bwMode="auto">
          <a:xfrm>
            <a:off x="2149475" y="2705100"/>
            <a:ext cx="5570538" cy="1011238"/>
          </a:xfrm>
          <a:custGeom>
            <a:avLst/>
            <a:gdLst>
              <a:gd name="T0" fmla="*/ 2147483647 w 3509"/>
              <a:gd name="T1" fmla="*/ 0 h 637"/>
              <a:gd name="T2" fmla="*/ 2147483647 w 3509"/>
              <a:gd name="T3" fmla="*/ 2147483647 h 637"/>
              <a:gd name="T4" fmla="*/ 2147483647 w 3509"/>
              <a:gd name="T5" fmla="*/ 2147483647 h 637"/>
              <a:gd name="T6" fmla="*/ 2147483647 w 3509"/>
              <a:gd name="T7" fmla="*/ 2147483647 h 637"/>
              <a:gd name="T8" fmla="*/ 2147483647 w 3509"/>
              <a:gd name="T9" fmla="*/ 2147483647 h 637"/>
              <a:gd name="T10" fmla="*/ 2147483647 w 3509"/>
              <a:gd name="T11" fmla="*/ 2147483647 h 637"/>
              <a:gd name="T12" fmla="*/ 0 60000 65536"/>
              <a:gd name="T13" fmla="*/ 0 60000 65536"/>
              <a:gd name="T14" fmla="*/ 0 60000 65536"/>
              <a:gd name="T15" fmla="*/ 0 60000 65536"/>
              <a:gd name="T16" fmla="*/ 0 60000 65536"/>
              <a:gd name="T17" fmla="*/ 0 60000 65536"/>
              <a:gd name="T18" fmla="*/ 0 w 3509"/>
              <a:gd name="T19" fmla="*/ 0 h 637"/>
              <a:gd name="T20" fmla="*/ 3509 w 3509"/>
              <a:gd name="T21" fmla="*/ 637 h 637"/>
            </a:gdLst>
            <a:ahLst/>
            <a:cxnLst>
              <a:cxn ang="T12">
                <a:pos x="T0" y="T1"/>
              </a:cxn>
              <a:cxn ang="T13">
                <a:pos x="T2" y="T3"/>
              </a:cxn>
              <a:cxn ang="T14">
                <a:pos x="T4" y="T5"/>
              </a:cxn>
              <a:cxn ang="T15">
                <a:pos x="T6" y="T7"/>
              </a:cxn>
              <a:cxn ang="T16">
                <a:pos x="T8" y="T9"/>
              </a:cxn>
              <a:cxn ang="T17">
                <a:pos x="T10" y="T11"/>
              </a:cxn>
            </a:cxnLst>
            <a:rect l="T18" t="T19" r="T20" b="T21"/>
            <a:pathLst>
              <a:path w="3509" h="637">
                <a:moveTo>
                  <a:pt x="312" y="0"/>
                </a:moveTo>
                <a:cubicBezTo>
                  <a:pt x="156" y="49"/>
                  <a:pt x="0" y="98"/>
                  <a:pt x="124" y="197"/>
                </a:cubicBezTo>
                <a:cubicBezTo>
                  <a:pt x="248" y="296"/>
                  <a:pt x="648" y="553"/>
                  <a:pt x="1056" y="595"/>
                </a:cubicBezTo>
                <a:cubicBezTo>
                  <a:pt x="1464" y="637"/>
                  <a:pt x="2189" y="494"/>
                  <a:pt x="2572" y="451"/>
                </a:cubicBezTo>
                <a:cubicBezTo>
                  <a:pt x="2955" y="408"/>
                  <a:pt x="3201" y="319"/>
                  <a:pt x="3355" y="336"/>
                </a:cubicBezTo>
                <a:cubicBezTo>
                  <a:pt x="3509" y="353"/>
                  <a:pt x="3504" y="452"/>
                  <a:pt x="3499" y="552"/>
                </a:cubicBezTo>
              </a:path>
            </a:pathLst>
          </a:custGeom>
          <a:noFill/>
          <a:ln w="381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 name="Group 27"/>
          <p:cNvGrpSpPr>
            <a:grpSpLocks/>
          </p:cNvGrpSpPr>
          <p:nvPr/>
        </p:nvGrpSpPr>
        <p:grpSpPr bwMode="auto">
          <a:xfrm>
            <a:off x="6794500" y="4043363"/>
            <a:ext cx="136525" cy="90487"/>
            <a:chOff x="417" y="2184"/>
            <a:chExt cx="94" cy="68"/>
          </a:xfrm>
        </p:grpSpPr>
        <p:sp>
          <p:nvSpPr>
            <p:cNvPr id="66620" name="Rectangle 28"/>
            <p:cNvSpPr>
              <a:spLocks noChangeArrowheads="1"/>
            </p:cNvSpPr>
            <p:nvPr/>
          </p:nvSpPr>
          <p:spPr bwMode="auto">
            <a:xfrm>
              <a:off x="417" y="2184"/>
              <a:ext cx="94" cy="34"/>
            </a:xfrm>
            <a:prstGeom prst="rect">
              <a:avLst/>
            </a:prstGeom>
            <a:solidFill>
              <a:schemeClr val="bg1"/>
            </a:solidFill>
            <a:ln w="9525">
              <a:solidFill>
                <a:schemeClr val="tx1"/>
              </a:solidFill>
              <a:miter lim="800000"/>
              <a:headEnd/>
              <a:tailEnd/>
            </a:ln>
          </p:spPr>
          <p:txBody>
            <a:bodyPr wrap="none" anchor="ctr"/>
            <a:lstStyle/>
            <a:p>
              <a:pPr eaLnBrk="0" hangingPunct="0"/>
              <a:endParaRPr lang="en-US" baseline="-25000">
                <a:latin typeface="Times" charset="0"/>
              </a:endParaRPr>
            </a:p>
          </p:txBody>
        </p:sp>
        <p:sp>
          <p:nvSpPr>
            <p:cNvPr id="66621" name="Rectangle 29"/>
            <p:cNvSpPr>
              <a:spLocks noChangeArrowheads="1"/>
            </p:cNvSpPr>
            <p:nvPr/>
          </p:nvSpPr>
          <p:spPr bwMode="auto">
            <a:xfrm>
              <a:off x="417" y="2218"/>
              <a:ext cx="94" cy="34"/>
            </a:xfrm>
            <a:prstGeom prst="rect">
              <a:avLst/>
            </a:prstGeom>
            <a:solidFill>
              <a:schemeClr val="bg1"/>
            </a:solidFill>
            <a:ln w="9525">
              <a:solidFill>
                <a:schemeClr val="tx1"/>
              </a:solidFill>
              <a:miter lim="800000"/>
              <a:headEnd/>
              <a:tailEnd/>
            </a:ln>
          </p:spPr>
          <p:txBody>
            <a:bodyPr wrap="none" anchor="ctr"/>
            <a:lstStyle/>
            <a:p>
              <a:pPr eaLnBrk="0" hangingPunct="0"/>
              <a:endParaRPr lang="en-US" baseline="-25000">
                <a:latin typeface="Times" charset="0"/>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54"/>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xit" presetSubtype="0" fill="hold" grpId="1" nodeType="clickEffect">
                                  <p:stCondLst>
                                    <p:cond delay="0"/>
                                  </p:stCondLst>
                                  <p:childTnLst>
                                    <p:animEffect transition="out" filter="dissolve">
                                      <p:cBhvr>
                                        <p:cTn id="24" dur="500"/>
                                        <p:tgtEl>
                                          <p:spTgt spid="8247"/>
                                        </p:tgtEl>
                                      </p:cBhvr>
                                    </p:animEffect>
                                    <p:set>
                                      <p:cBhvr>
                                        <p:cTn id="25" dur="1" fill="hold">
                                          <p:stCondLst>
                                            <p:cond delay="499"/>
                                          </p:stCondLst>
                                        </p:cTn>
                                        <p:tgtEl>
                                          <p:spTgt spid="8247"/>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8254"/>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xit" presetSubtype="0" fill="hold" nodeType="clickEffect">
                                  <p:stCondLst>
                                    <p:cond delay="0"/>
                                  </p:stCondLst>
                                  <p:childTnLst>
                                    <p:animEffect transition="out" filter="dissolve">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childTnLst>
                          </p:cTn>
                        </p:par>
                        <p:par>
                          <p:cTn id="33" fill="hold" nodeType="afterGroup">
                            <p:stCondLst>
                              <p:cond delay="500"/>
                            </p:stCondLst>
                            <p:childTnLst>
                              <p:par>
                                <p:cTn id="34" presetID="1"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par>
                          <p:cTn id="36" fill="hold" nodeType="afterGroup">
                            <p:stCondLst>
                              <p:cond delay="500"/>
                            </p:stCondLst>
                            <p:childTnLst>
                              <p:par>
                                <p:cTn id="37" presetID="0" presetClass="path" presetSubtype="0" accel="50000" decel="50000" fill="hold" nodeType="afterEffect">
                                  <p:stCondLst>
                                    <p:cond delay="0"/>
                                  </p:stCondLst>
                                  <p:childTnLst>
                                    <p:animMotion origin="layout" path="M 4.16667E-6 4.44444E-6 L -0.53316 -0.1382 " pathEditMode="relative" rAng="0" ptsTypes="AA">
                                      <p:cBhvr>
                                        <p:cTn id="38" dur="2000" fill="hold"/>
                                        <p:tgtEl>
                                          <p:spTgt spid="4"/>
                                        </p:tgtEl>
                                        <p:attrNameLst>
                                          <p:attrName>ppt_x</p:attrName>
                                          <p:attrName>ppt_y</p:attrName>
                                        </p:attrNameLst>
                                      </p:cBhvr>
                                      <p:rCtr x="-26667" y="-6921"/>
                                    </p:animMotion>
                                  </p:childTnLst>
                                </p:cTn>
                              </p:par>
                            </p:childTnLst>
                          </p:cTn>
                        </p:par>
                        <p:par>
                          <p:cTn id="39" fill="hold" nodeType="afterGroup">
                            <p:stCondLst>
                              <p:cond delay="2500"/>
                            </p:stCondLst>
                            <p:childTnLst>
                              <p:par>
                                <p:cTn id="40" presetID="1" presetClass="exit" presetSubtype="0" fill="hold" nodeType="afterEffect">
                                  <p:stCondLst>
                                    <p:cond delay="0"/>
                                  </p:stCondLst>
                                  <p:childTnLst>
                                    <p:set>
                                      <p:cBhvr>
                                        <p:cTn id="41"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7" grpId="0"/>
      <p:bldP spid="8247" grpId="1"/>
      <p:bldP spid="8254" grpId="0" animBg="1"/>
      <p:bldP spid="8254"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838200" y="76200"/>
            <a:ext cx="8229600" cy="1143000"/>
          </a:xfrm>
        </p:spPr>
        <p:txBody>
          <a:bodyPr/>
          <a:lstStyle/>
          <a:p>
            <a:pPr eaLnBrk="1" hangingPunct="1"/>
            <a:r>
              <a:rPr lang="en-US" sz="3600">
                <a:latin typeface="Arial" charset="0"/>
              </a:rPr>
              <a:t>Further PNutty Reading</a:t>
            </a:r>
          </a:p>
        </p:txBody>
      </p:sp>
      <p:sp>
        <p:nvSpPr>
          <p:cNvPr id="67587" name="Rectangle 5"/>
          <p:cNvSpPr>
            <a:spLocks noChangeArrowheads="1"/>
          </p:cNvSpPr>
          <p:nvPr/>
        </p:nvSpPr>
        <p:spPr bwMode="auto">
          <a:xfrm>
            <a:off x="685800" y="1447800"/>
            <a:ext cx="751205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800"/>
              <a:t>Efficient Bulk Insertion into a Distributed Ordered Table (SIGMOD 2008)</a:t>
            </a:r>
          </a:p>
          <a:p>
            <a:r>
              <a:rPr lang="en-US"/>
              <a:t>Adam Silberstein, Brian Cooper, Utkarsh Srivastava, Erik Vee, </a:t>
            </a:r>
          </a:p>
          <a:p>
            <a:r>
              <a:rPr lang="en-US"/>
              <a:t>Ramana Yerneni, Raghu Ramakrishnan </a:t>
            </a:r>
          </a:p>
          <a:p>
            <a:endParaRPr lang="en-US"/>
          </a:p>
          <a:p>
            <a:r>
              <a:rPr lang="en-US" sz="1800"/>
              <a:t>PNUTS: Yahoo!'s Hosted Data Serving Platform (VLDB 2008)</a:t>
            </a:r>
          </a:p>
          <a:p>
            <a:r>
              <a:rPr lang="en-US"/>
              <a:t>Brian Cooper, Raghu Ramakrishnan, Utkarsh Srivastava, </a:t>
            </a:r>
          </a:p>
          <a:p>
            <a:r>
              <a:rPr lang="en-US"/>
              <a:t>Adam Silberstein, Phil Bohannon, Hans-Arno Jacobsen, </a:t>
            </a:r>
          </a:p>
          <a:p>
            <a:r>
              <a:rPr lang="en-US"/>
              <a:t>Nick Puz, Daniel Weaver, Ramana Yerneni</a:t>
            </a:r>
          </a:p>
          <a:p>
            <a:endParaRPr lang="en-US"/>
          </a:p>
          <a:p>
            <a:r>
              <a:rPr lang="en-US" sz="1800">
                <a:cs typeface="Arial" charset="0"/>
              </a:rPr>
              <a:t>Asynchronous View Maintenance for VLSD Databases (SIGMOD 2009)</a:t>
            </a:r>
          </a:p>
          <a:p>
            <a:r>
              <a:rPr lang="en-US">
                <a:cs typeface="Arial" charset="0"/>
              </a:rPr>
              <a:t>Parag Agrawal, Adam Silberstein, Brian F. Cooper, Utkarsh Srivastava and </a:t>
            </a:r>
          </a:p>
          <a:p>
            <a:r>
              <a:rPr lang="en-US">
                <a:cs typeface="Arial" charset="0"/>
              </a:rPr>
              <a:t>Raghu Ramakrishnan</a:t>
            </a:r>
          </a:p>
          <a:p>
            <a:endParaRPr lang="en-US">
              <a:cs typeface="Arial" charset="0"/>
            </a:endParaRPr>
          </a:p>
          <a:p>
            <a:r>
              <a:rPr lang="en-US" sz="1800">
                <a:cs typeface="Arial" charset="0"/>
              </a:rPr>
              <a:t>Cloud Storage Design in a PNUTShell</a:t>
            </a:r>
          </a:p>
          <a:p>
            <a:r>
              <a:rPr lang="en-US">
                <a:cs typeface="Arial" charset="0"/>
              </a:rPr>
              <a:t>Brian F. Cooper, Raghu Ramakrishnan, and Utkarsh Srivastava</a:t>
            </a:r>
          </a:p>
          <a:p>
            <a:r>
              <a:rPr lang="en-US">
                <a:cs typeface="Arial" charset="0"/>
              </a:rPr>
              <a:t>Beautiful Data, O</a:t>
            </a:r>
            <a:r>
              <a:rPr lang="ja-JP" altLang="en-US">
                <a:cs typeface="Arial" charset="0"/>
              </a:rPr>
              <a:t>’</a:t>
            </a:r>
            <a:r>
              <a:rPr lang="en-US">
                <a:cs typeface="Arial" charset="0"/>
              </a:rPr>
              <a:t>Reilly Media, 2009</a:t>
            </a:r>
          </a:p>
          <a:p>
            <a:endParaRPr lang="en-US">
              <a:cs typeface="Arial" charset="0"/>
            </a:endParaRPr>
          </a:p>
          <a:p>
            <a:r>
              <a:rPr lang="en-US" sz="1800">
                <a:cs typeface="Arial" charset="0"/>
              </a:rPr>
              <a:t>Adaptively Parallelizing Distributed Range Queries (VLDB 2009)</a:t>
            </a:r>
            <a:r>
              <a:rPr lang="en-US">
                <a:cs typeface="Arial" charset="0"/>
              </a:rPr>
              <a:t/>
            </a:r>
            <a:br>
              <a:rPr lang="en-US">
                <a:cs typeface="Arial" charset="0"/>
              </a:rPr>
            </a:br>
            <a:r>
              <a:rPr lang="en-US">
                <a:cs typeface="Arial" charset="0"/>
              </a:rPr>
              <a:t>Ymir Vigfusson, Adam Silberstein, Brian Cooper, Rodrigo Fonseca</a:t>
            </a:r>
          </a:p>
          <a:p>
            <a:endParaRPr lang="en-US">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722313" y="4406900"/>
            <a:ext cx="7772400" cy="1362075"/>
          </a:xfrm>
        </p:spPr>
        <p:txBody>
          <a:bodyPr anchor="t"/>
          <a:lstStyle/>
          <a:p>
            <a:pPr algn="l" eaLnBrk="1" hangingPunct="1"/>
            <a:r>
              <a:rPr lang="en-US" sz="4000" b="1">
                <a:latin typeface="Arial" charset="0"/>
              </a:rPr>
              <a:t>COMPARING SOME</a:t>
            </a:r>
            <a:br>
              <a:rPr lang="en-US" sz="4000" b="1">
                <a:latin typeface="Arial" charset="0"/>
              </a:rPr>
            </a:br>
            <a:r>
              <a:rPr lang="en-US" sz="4000" b="1">
                <a:latin typeface="Arial" charset="0"/>
              </a:rPr>
              <a:t>CLOUD SERVING STORES</a:t>
            </a:r>
          </a:p>
        </p:txBody>
      </p:sp>
      <p:sp>
        <p:nvSpPr>
          <p:cNvPr id="68611" name="Text Placeholder 2"/>
          <p:cNvSpPr>
            <a:spLocks noGrp="1"/>
          </p:cNvSpPr>
          <p:nvPr>
            <p:ph type="body" idx="4294967295"/>
          </p:nvPr>
        </p:nvSpPr>
        <p:spPr>
          <a:xfrm>
            <a:off x="722313" y="2906713"/>
            <a:ext cx="7772400" cy="1500187"/>
          </a:xfrm>
        </p:spPr>
        <p:txBody>
          <a:bodyPr anchor="b"/>
          <a:lstStyle/>
          <a:p>
            <a:pPr marL="0" indent="0" eaLnBrk="1" hangingPunct="1">
              <a:buFontTx/>
              <a:buNone/>
            </a:pPr>
            <a:r>
              <a:rPr lang="en-US" sz="2000">
                <a:solidFill>
                  <a:srgbClr val="A48EBE"/>
                </a:solidFill>
                <a:latin typeface="Arial" charset="0"/>
              </a:rPr>
              <a:t>Green Apples and Red Apples</a:t>
            </a: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838200" y="76200"/>
            <a:ext cx="8229600" cy="1143000"/>
          </a:xfrm>
        </p:spPr>
        <p:txBody>
          <a:bodyPr/>
          <a:lstStyle/>
          <a:p>
            <a:pPr eaLnBrk="1" hangingPunct="1"/>
            <a:r>
              <a:rPr lang="en-US">
                <a:latin typeface="Arial" charset="0"/>
              </a:rPr>
              <a:t>Motivation</a:t>
            </a:r>
          </a:p>
        </p:txBody>
      </p:sp>
      <p:sp>
        <p:nvSpPr>
          <p:cNvPr id="69635" name="Rectangle 3"/>
          <p:cNvSpPr>
            <a:spLocks noGrp="1" noChangeArrowheads="1"/>
          </p:cNvSpPr>
          <p:nvPr>
            <p:ph type="body" idx="1"/>
          </p:nvPr>
        </p:nvSpPr>
        <p:spPr/>
        <p:txBody>
          <a:bodyPr/>
          <a:lstStyle/>
          <a:p>
            <a:pPr eaLnBrk="1" hangingPunct="1">
              <a:lnSpc>
                <a:spcPct val="80000"/>
              </a:lnSpc>
            </a:pPr>
            <a:r>
              <a:rPr lang="en-US" sz="2800">
                <a:latin typeface="Arial" charset="0"/>
              </a:rPr>
              <a:t>Many </a:t>
            </a:r>
            <a:r>
              <a:rPr lang="ja-JP" altLang="en-US" sz="2800">
                <a:latin typeface="Arial" charset="0"/>
              </a:rPr>
              <a:t>“</a:t>
            </a:r>
            <a:r>
              <a:rPr lang="en-US" sz="2800">
                <a:latin typeface="Arial" charset="0"/>
              </a:rPr>
              <a:t>cloud DB</a:t>
            </a:r>
            <a:r>
              <a:rPr lang="ja-JP" altLang="en-US" sz="2800">
                <a:latin typeface="Arial" charset="0"/>
              </a:rPr>
              <a:t>”</a:t>
            </a:r>
            <a:r>
              <a:rPr lang="en-US" sz="2800">
                <a:latin typeface="Arial" charset="0"/>
              </a:rPr>
              <a:t> and </a:t>
            </a:r>
            <a:r>
              <a:rPr lang="ja-JP" altLang="en-US" sz="2800">
                <a:latin typeface="Arial" charset="0"/>
              </a:rPr>
              <a:t>“</a:t>
            </a:r>
            <a:r>
              <a:rPr lang="en-US" sz="2800">
                <a:latin typeface="Arial" charset="0"/>
              </a:rPr>
              <a:t>nosql</a:t>
            </a:r>
            <a:r>
              <a:rPr lang="ja-JP" altLang="en-US" sz="2800">
                <a:latin typeface="Arial" charset="0"/>
              </a:rPr>
              <a:t>”</a:t>
            </a:r>
            <a:r>
              <a:rPr lang="en-US" sz="2800">
                <a:latin typeface="Arial" charset="0"/>
              </a:rPr>
              <a:t> systems out there</a:t>
            </a:r>
          </a:p>
          <a:p>
            <a:pPr lvl="1" eaLnBrk="1" hangingPunct="1">
              <a:lnSpc>
                <a:spcPct val="80000"/>
              </a:lnSpc>
            </a:pPr>
            <a:r>
              <a:rPr lang="en-US" sz="2000">
                <a:latin typeface="Arial" charset="0"/>
              </a:rPr>
              <a:t>PNUTS</a:t>
            </a:r>
          </a:p>
          <a:p>
            <a:pPr lvl="1" eaLnBrk="1" hangingPunct="1">
              <a:lnSpc>
                <a:spcPct val="80000"/>
              </a:lnSpc>
            </a:pPr>
            <a:r>
              <a:rPr lang="en-US" sz="2000">
                <a:latin typeface="Arial" charset="0"/>
              </a:rPr>
              <a:t>BigTable</a:t>
            </a:r>
          </a:p>
          <a:p>
            <a:pPr lvl="2" eaLnBrk="1" hangingPunct="1">
              <a:lnSpc>
                <a:spcPct val="80000"/>
              </a:lnSpc>
            </a:pPr>
            <a:r>
              <a:rPr lang="en-US" sz="1800">
                <a:latin typeface="Arial" charset="0"/>
              </a:rPr>
              <a:t>HBase, Hypertable, HTable</a:t>
            </a:r>
          </a:p>
          <a:p>
            <a:pPr lvl="1" eaLnBrk="1" hangingPunct="1">
              <a:lnSpc>
                <a:spcPct val="80000"/>
              </a:lnSpc>
            </a:pPr>
            <a:r>
              <a:rPr lang="en-US" sz="2000">
                <a:latin typeface="Arial" charset="0"/>
              </a:rPr>
              <a:t>Azure</a:t>
            </a:r>
          </a:p>
          <a:p>
            <a:pPr lvl="1" eaLnBrk="1" hangingPunct="1">
              <a:lnSpc>
                <a:spcPct val="80000"/>
              </a:lnSpc>
            </a:pPr>
            <a:r>
              <a:rPr lang="en-US" sz="2000">
                <a:latin typeface="Arial" charset="0"/>
              </a:rPr>
              <a:t>Cassandra</a:t>
            </a:r>
          </a:p>
          <a:p>
            <a:pPr lvl="1" eaLnBrk="1" hangingPunct="1">
              <a:lnSpc>
                <a:spcPct val="80000"/>
              </a:lnSpc>
            </a:pPr>
            <a:r>
              <a:rPr lang="en-US" sz="2000">
                <a:latin typeface="Arial" charset="0"/>
              </a:rPr>
              <a:t>Megastore</a:t>
            </a:r>
          </a:p>
          <a:p>
            <a:pPr lvl="1" eaLnBrk="1" hangingPunct="1">
              <a:lnSpc>
                <a:spcPct val="80000"/>
              </a:lnSpc>
            </a:pPr>
            <a:r>
              <a:rPr lang="en-US" sz="2000">
                <a:latin typeface="Arial" charset="0"/>
              </a:rPr>
              <a:t>Amazon Web Services</a:t>
            </a:r>
          </a:p>
          <a:p>
            <a:pPr lvl="2" eaLnBrk="1" hangingPunct="1">
              <a:lnSpc>
                <a:spcPct val="80000"/>
              </a:lnSpc>
            </a:pPr>
            <a:r>
              <a:rPr lang="en-US" sz="1800">
                <a:latin typeface="Arial" charset="0"/>
              </a:rPr>
              <a:t>S3, SimpleDB, EBS</a:t>
            </a:r>
          </a:p>
          <a:p>
            <a:pPr lvl="1" eaLnBrk="1" hangingPunct="1">
              <a:lnSpc>
                <a:spcPct val="80000"/>
              </a:lnSpc>
            </a:pPr>
            <a:r>
              <a:rPr lang="en-US" sz="2000">
                <a:latin typeface="Arial" charset="0"/>
              </a:rPr>
              <a:t>And more: CouchDB, Voldemort, etc.</a:t>
            </a:r>
          </a:p>
          <a:p>
            <a:pPr lvl="1" eaLnBrk="1" hangingPunct="1">
              <a:lnSpc>
                <a:spcPct val="80000"/>
              </a:lnSpc>
            </a:pPr>
            <a:endParaRPr lang="en-US" sz="1800">
              <a:latin typeface="Arial" charset="0"/>
            </a:endParaRPr>
          </a:p>
          <a:p>
            <a:pPr eaLnBrk="1" hangingPunct="1">
              <a:lnSpc>
                <a:spcPct val="80000"/>
              </a:lnSpc>
            </a:pPr>
            <a:r>
              <a:rPr lang="en-US" sz="2800">
                <a:latin typeface="Arial" charset="0"/>
              </a:rPr>
              <a:t>How do they compare?</a:t>
            </a:r>
            <a:endParaRPr lang="en-US" sz="2000">
              <a:latin typeface="Arial" charset="0"/>
            </a:endParaRPr>
          </a:p>
          <a:p>
            <a:pPr lvl="1" eaLnBrk="1" hangingPunct="1">
              <a:lnSpc>
                <a:spcPct val="80000"/>
              </a:lnSpc>
            </a:pPr>
            <a:r>
              <a:rPr lang="en-US" sz="2000">
                <a:latin typeface="Arial" charset="0"/>
              </a:rPr>
              <a:t>Feature tradeoffs</a:t>
            </a:r>
          </a:p>
          <a:p>
            <a:pPr lvl="1" eaLnBrk="1" hangingPunct="1">
              <a:lnSpc>
                <a:spcPct val="80000"/>
              </a:lnSpc>
            </a:pPr>
            <a:r>
              <a:rPr lang="en-US" sz="2000">
                <a:latin typeface="Arial" charset="0"/>
              </a:rPr>
              <a:t>Performance tradeoffs</a:t>
            </a:r>
          </a:p>
          <a:p>
            <a:pPr lvl="1" eaLnBrk="1" hangingPunct="1">
              <a:lnSpc>
                <a:spcPct val="80000"/>
              </a:lnSpc>
            </a:pPr>
            <a:r>
              <a:rPr lang="en-US" sz="2000">
                <a:latin typeface="Arial" charset="0"/>
              </a:rPr>
              <a:t>Not clear!</a:t>
            </a:r>
          </a:p>
          <a:p>
            <a:pPr lvl="1" eaLnBrk="1" hangingPunct="1">
              <a:lnSpc>
                <a:spcPct val="80000"/>
              </a:lnSpc>
            </a:pPr>
            <a:endParaRPr lang="en-US" sz="1600">
              <a:latin typeface="Arial" charset="0"/>
            </a:endParaRPr>
          </a:p>
          <a:p>
            <a:pPr eaLnBrk="1" hangingPunct="1">
              <a:lnSpc>
                <a:spcPct val="80000"/>
              </a:lnSpc>
            </a:pPr>
            <a:endParaRPr lang="en-US" sz="18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814388" y="88900"/>
            <a:ext cx="8229600" cy="1143000"/>
          </a:xfrm>
        </p:spPr>
        <p:txBody>
          <a:bodyPr/>
          <a:lstStyle/>
          <a:p>
            <a:pPr eaLnBrk="1" hangingPunct="1"/>
            <a:r>
              <a:rPr lang="en-US">
                <a:latin typeface="Arial" charset="0"/>
              </a:rPr>
              <a:t>The Contestants</a:t>
            </a:r>
          </a:p>
        </p:txBody>
      </p:sp>
      <p:sp>
        <p:nvSpPr>
          <p:cNvPr id="70659" name="Rectangle 3"/>
          <p:cNvSpPr>
            <a:spLocks noGrp="1" noChangeArrowheads="1"/>
          </p:cNvSpPr>
          <p:nvPr>
            <p:ph type="body" idx="1"/>
          </p:nvPr>
        </p:nvSpPr>
        <p:spPr/>
        <p:txBody>
          <a:bodyPr/>
          <a:lstStyle/>
          <a:p>
            <a:pPr eaLnBrk="1" hangingPunct="1">
              <a:lnSpc>
                <a:spcPct val="80000"/>
              </a:lnSpc>
            </a:pPr>
            <a:r>
              <a:rPr lang="en-US" sz="2800">
                <a:latin typeface="Arial" charset="0"/>
              </a:rPr>
              <a:t>Baseline: </a:t>
            </a:r>
            <a:r>
              <a:rPr lang="en-US" sz="2800">
                <a:solidFill>
                  <a:srgbClr val="7030A0"/>
                </a:solidFill>
                <a:latin typeface="Arial" charset="0"/>
              </a:rPr>
              <a:t>Sharded MySQL</a:t>
            </a:r>
          </a:p>
          <a:p>
            <a:pPr lvl="1" eaLnBrk="1" hangingPunct="1">
              <a:lnSpc>
                <a:spcPct val="80000"/>
              </a:lnSpc>
            </a:pPr>
            <a:r>
              <a:rPr lang="en-US" sz="2400">
                <a:latin typeface="Arial" charset="0"/>
              </a:rPr>
              <a:t>Horizontally partition data among MySQL servers</a:t>
            </a:r>
          </a:p>
          <a:p>
            <a:pPr lvl="1" eaLnBrk="1" hangingPunct="1">
              <a:lnSpc>
                <a:spcPct val="80000"/>
              </a:lnSpc>
            </a:pPr>
            <a:endParaRPr lang="en-US" sz="2400">
              <a:latin typeface="Arial" charset="0"/>
            </a:endParaRPr>
          </a:p>
          <a:p>
            <a:pPr eaLnBrk="1" hangingPunct="1">
              <a:lnSpc>
                <a:spcPct val="80000"/>
              </a:lnSpc>
            </a:pPr>
            <a:r>
              <a:rPr lang="en-US" sz="2800">
                <a:solidFill>
                  <a:srgbClr val="7030A0"/>
                </a:solidFill>
                <a:latin typeface="Arial" charset="0"/>
              </a:rPr>
              <a:t>PNUTS/Sherpa</a:t>
            </a:r>
          </a:p>
          <a:p>
            <a:pPr lvl="1" eaLnBrk="1" hangingPunct="1">
              <a:lnSpc>
                <a:spcPct val="80000"/>
              </a:lnSpc>
            </a:pPr>
            <a:r>
              <a:rPr lang="en-US" sz="2400">
                <a:latin typeface="Arial" charset="0"/>
              </a:rPr>
              <a:t>Yahoo!</a:t>
            </a:r>
            <a:r>
              <a:rPr lang="ja-JP" altLang="en-US" sz="2400">
                <a:latin typeface="Arial" charset="0"/>
              </a:rPr>
              <a:t>’</a:t>
            </a:r>
            <a:r>
              <a:rPr lang="en-US" sz="2400">
                <a:latin typeface="Arial" charset="0"/>
              </a:rPr>
              <a:t>s cloud database</a:t>
            </a:r>
          </a:p>
          <a:p>
            <a:pPr lvl="1" eaLnBrk="1" hangingPunct="1">
              <a:lnSpc>
                <a:spcPct val="80000"/>
              </a:lnSpc>
            </a:pPr>
            <a:endParaRPr lang="en-US" sz="2400">
              <a:latin typeface="Arial" charset="0"/>
            </a:endParaRPr>
          </a:p>
          <a:p>
            <a:pPr eaLnBrk="1" hangingPunct="1">
              <a:lnSpc>
                <a:spcPct val="80000"/>
              </a:lnSpc>
            </a:pPr>
            <a:r>
              <a:rPr lang="en-US" sz="2800">
                <a:solidFill>
                  <a:srgbClr val="7030A0"/>
                </a:solidFill>
                <a:latin typeface="Arial" charset="0"/>
              </a:rPr>
              <a:t>Cassandra</a:t>
            </a:r>
          </a:p>
          <a:p>
            <a:pPr lvl="1" eaLnBrk="1" hangingPunct="1">
              <a:lnSpc>
                <a:spcPct val="80000"/>
              </a:lnSpc>
            </a:pPr>
            <a:r>
              <a:rPr lang="en-US" sz="2400">
                <a:latin typeface="Arial" charset="0"/>
              </a:rPr>
              <a:t>BigTable + Dynamo</a:t>
            </a:r>
          </a:p>
          <a:p>
            <a:pPr lvl="1" eaLnBrk="1" hangingPunct="1">
              <a:lnSpc>
                <a:spcPct val="80000"/>
              </a:lnSpc>
            </a:pPr>
            <a:endParaRPr lang="en-US" sz="2400">
              <a:latin typeface="Arial" charset="0"/>
            </a:endParaRPr>
          </a:p>
          <a:p>
            <a:pPr eaLnBrk="1" hangingPunct="1">
              <a:lnSpc>
                <a:spcPct val="80000"/>
              </a:lnSpc>
            </a:pPr>
            <a:r>
              <a:rPr lang="en-US" sz="2800">
                <a:solidFill>
                  <a:srgbClr val="7030A0"/>
                </a:solidFill>
                <a:latin typeface="Arial" charset="0"/>
              </a:rPr>
              <a:t>HBase</a:t>
            </a:r>
          </a:p>
          <a:p>
            <a:pPr lvl="1" eaLnBrk="1" hangingPunct="1">
              <a:lnSpc>
                <a:spcPct val="80000"/>
              </a:lnSpc>
            </a:pPr>
            <a:r>
              <a:rPr lang="en-US" sz="2400">
                <a:latin typeface="Arial" charset="0"/>
              </a:rPr>
              <a:t>BigTable + Hadoop</a:t>
            </a: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5"/>
          <p:cNvSpPr>
            <a:spLocks noGrp="1"/>
          </p:cNvSpPr>
          <p:nvPr>
            <p:ph type="title" idx="4294967295"/>
          </p:nvPr>
        </p:nvSpPr>
        <p:spPr>
          <a:xfrm>
            <a:off x="609600" y="4191000"/>
            <a:ext cx="7772400" cy="1362075"/>
          </a:xfrm>
        </p:spPr>
        <p:txBody>
          <a:bodyPr anchor="t"/>
          <a:lstStyle/>
          <a:p>
            <a:pPr algn="r" eaLnBrk="1" hangingPunct="1"/>
            <a:r>
              <a:rPr lang="en-US">
                <a:latin typeface="Arial" charset="0"/>
              </a:rPr>
              <a:t>SHARDED MYSQL</a:t>
            </a:r>
          </a:p>
        </p:txBody>
      </p:sp>
      <p:sp>
        <p:nvSpPr>
          <p:cNvPr id="71683" name="Text Placeholder 6"/>
          <p:cNvSpPr>
            <a:spLocks noGrp="1"/>
          </p:cNvSpPr>
          <p:nvPr>
            <p:ph type="body" idx="4294967295"/>
          </p:nvPr>
        </p:nvSpPr>
        <p:spPr>
          <a:xfrm>
            <a:off x="573088" y="2946400"/>
            <a:ext cx="7994650" cy="1460500"/>
          </a:xfrm>
        </p:spPr>
        <p:txBody>
          <a:bodyPr anchor="b"/>
          <a:lstStyle/>
          <a:p>
            <a:pPr marL="0" indent="0" eaLnBrk="1" hangingPunct="1">
              <a:buFontTx/>
              <a:buNone/>
            </a:pPr>
            <a:endParaRPr lang="en-US" sz="2000">
              <a:latin typeface="Arial" charset="0"/>
            </a:endParaRPr>
          </a:p>
        </p:txBody>
      </p:sp>
      <p:sp>
        <p:nvSpPr>
          <p:cNvPr id="71684" name="Slide Number Placeholder 7"/>
          <p:cNvSpPr txBox="1">
            <a:spLocks noGrp="1"/>
          </p:cNvSpPr>
          <p:nvPr/>
        </p:nvSpPr>
        <p:spPr bwMode="auto">
          <a:xfrm>
            <a:off x="70866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C3F10F5B-6B44-6E46-B1CA-8A8B4126F919}" type="slidenum">
              <a:rPr lang="en-US" sz="1200">
                <a:solidFill>
                  <a:schemeClr val="bg1"/>
                </a:solidFill>
                <a:latin typeface="Times" charset="0"/>
              </a:rPr>
              <a:pPr algn="r"/>
              <a:t>69</a:t>
            </a:fld>
            <a:endParaRPr lang="en-US" sz="1200">
              <a:solidFill>
                <a:schemeClr val="bg1"/>
              </a:solidFill>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8"/>
          <p:cNvGrpSpPr>
            <a:grpSpLocks/>
          </p:cNvGrpSpPr>
          <p:nvPr/>
        </p:nvGrpSpPr>
        <p:grpSpPr bwMode="auto">
          <a:xfrm>
            <a:off x="3886200" y="1066800"/>
            <a:ext cx="6324600" cy="4572000"/>
            <a:chOff x="4038600" y="1066800"/>
            <a:chExt cx="5899727" cy="5334000"/>
          </a:xfrm>
        </p:grpSpPr>
        <p:pic>
          <p:nvPicPr>
            <p:cNvPr id="9223" name="Picture 2" descr="The OE  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066800"/>
              <a:ext cx="5899727"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rot="16200000">
              <a:off x="3214427" y="3248125"/>
              <a:ext cx="3665272" cy="462027"/>
            </a:xfrm>
            <a:prstGeom prst="rect">
              <a:avLst/>
            </a:prstGeom>
            <a:ln>
              <a:noFill/>
            </a:ln>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sz="2000" dirty="0">
                  <a:solidFill>
                    <a:srgbClr val="002060"/>
                  </a:solidFill>
                </a:rPr>
                <a:t>Agility &amp; Innovation</a:t>
              </a:r>
            </a:p>
          </p:txBody>
        </p:sp>
        <p:sp>
          <p:nvSpPr>
            <p:cNvPr id="6" name="TextBox 5"/>
            <p:cNvSpPr txBox="1"/>
            <p:nvPr/>
          </p:nvSpPr>
          <p:spPr>
            <a:xfrm>
              <a:off x="5485396" y="5252508"/>
              <a:ext cx="3145336" cy="983457"/>
            </a:xfrm>
            <a:prstGeom prst="rect">
              <a:avLst/>
            </a:prstGeom>
            <a:ln>
              <a:noFill/>
            </a:ln>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a:solidFill>
                    <a:srgbClr val="002060"/>
                  </a:solidFill>
                </a:rPr>
                <a:t>Quality &amp; Stability</a:t>
              </a:r>
              <a:br>
                <a:rPr lang="en-US" dirty="0">
                  <a:solidFill>
                    <a:srgbClr val="002060"/>
                  </a:solidFill>
                </a:rPr>
              </a:br>
              <a:endParaRPr lang="en-US" dirty="0">
                <a:solidFill>
                  <a:srgbClr val="002060"/>
                </a:solidFill>
              </a:endParaRPr>
            </a:p>
          </p:txBody>
        </p:sp>
        <p:sp>
          <p:nvSpPr>
            <p:cNvPr id="9226" name="TextBox 6"/>
            <p:cNvSpPr txBox="1">
              <a:spLocks noChangeArrowheads="1"/>
            </p:cNvSpPr>
            <p:nvPr/>
          </p:nvSpPr>
          <p:spPr bwMode="auto">
            <a:xfrm>
              <a:off x="7010400" y="1828800"/>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endParaRPr lang="en-US"/>
            </a:p>
          </p:txBody>
        </p:sp>
        <p:sp>
          <p:nvSpPr>
            <p:cNvPr id="8" name="TextBox 7"/>
            <p:cNvSpPr txBox="1"/>
            <p:nvPr/>
          </p:nvSpPr>
          <p:spPr>
            <a:xfrm>
              <a:off x="6476088" y="1828007"/>
              <a:ext cx="2438969" cy="646377"/>
            </a:xfrm>
            <a:prstGeom prst="rect">
              <a:avLst/>
            </a:prstGeom>
            <a:ln>
              <a:noFill/>
            </a:ln>
          </p:spPr>
          <p:style>
            <a:lnRef idx="2">
              <a:schemeClr val="accent3"/>
            </a:lnRef>
            <a:fillRef idx="1">
              <a:schemeClr val="lt1"/>
            </a:fillRef>
            <a:effectRef idx="0">
              <a:schemeClr val="accent3"/>
            </a:effectRef>
            <a:fontRef idx="minor">
              <a:schemeClr val="dk1"/>
            </a:fontRef>
          </p:style>
          <p:txBody>
            <a:bodyPr>
              <a:spAutoFit/>
            </a:bodyPr>
            <a:lstStyle/>
            <a:p>
              <a:pPr algn="ctr">
                <a:defRPr/>
              </a:pPr>
              <a:endParaRPr/>
            </a:p>
            <a:p>
              <a:pPr algn="ctr">
                <a:defRPr/>
              </a:pPr>
              <a:endParaRPr lang="en-US" dirty="0"/>
            </a:p>
          </p:txBody>
        </p:sp>
      </p:grpSp>
      <p:sp>
        <p:nvSpPr>
          <p:cNvPr id="9219" name="Rectangle 3"/>
          <p:cNvSpPr>
            <a:spLocks noGrp="1" noChangeArrowheads="1"/>
          </p:cNvSpPr>
          <p:nvPr>
            <p:ph type="title"/>
          </p:nvPr>
        </p:nvSpPr>
        <p:spPr>
          <a:xfrm>
            <a:off x="1676400" y="76200"/>
            <a:ext cx="6858000" cy="1143000"/>
          </a:xfrm>
        </p:spPr>
        <p:txBody>
          <a:bodyPr/>
          <a:lstStyle/>
          <a:p>
            <a:pPr eaLnBrk="1" hangingPunct="1"/>
            <a:r>
              <a:rPr lang="en-US">
                <a:latin typeface="Arial" charset="0"/>
              </a:rPr>
              <a:t>Why Clouds?</a:t>
            </a:r>
          </a:p>
        </p:txBody>
      </p:sp>
      <p:sp>
        <p:nvSpPr>
          <p:cNvPr id="9220" name="Rectangle 4"/>
          <p:cNvSpPr>
            <a:spLocks noGrp="1" noChangeArrowheads="1"/>
          </p:cNvSpPr>
          <p:nvPr>
            <p:ph idx="1"/>
          </p:nvPr>
        </p:nvSpPr>
        <p:spPr>
          <a:xfrm>
            <a:off x="152400" y="1447800"/>
            <a:ext cx="8839200" cy="4953000"/>
          </a:xfrm>
        </p:spPr>
        <p:txBody>
          <a:bodyPr/>
          <a:lstStyle/>
          <a:p>
            <a:pPr eaLnBrk="1" hangingPunct="1">
              <a:lnSpc>
                <a:spcPct val="90000"/>
              </a:lnSpc>
              <a:buFontTx/>
              <a:buNone/>
            </a:pPr>
            <a:r>
              <a:rPr lang="en-US" sz="2400" b="1" i="1">
                <a:solidFill>
                  <a:srgbClr val="7030A0"/>
                </a:solidFill>
                <a:latin typeface="Arial" charset="0"/>
              </a:rPr>
              <a:t>          </a:t>
            </a:r>
          </a:p>
          <a:p>
            <a:pPr eaLnBrk="1" hangingPunct="1"/>
            <a:r>
              <a:rPr lang="en-US" sz="2800">
                <a:latin typeface="Arial" charset="0"/>
              </a:rPr>
              <a:t>Abstraction</a:t>
            </a:r>
            <a:r>
              <a:rPr lang="en-US" sz="2400" b="1">
                <a:latin typeface="Arial" charset="0"/>
              </a:rPr>
              <a:t> </a:t>
            </a:r>
            <a:r>
              <a:rPr lang="en-US" sz="2800">
                <a:latin typeface="Arial" charset="0"/>
              </a:rPr>
              <a:t>&amp; Innovation</a:t>
            </a:r>
            <a:endParaRPr lang="en-US" sz="2400">
              <a:latin typeface="Arial" charset="0"/>
            </a:endParaRPr>
          </a:p>
          <a:p>
            <a:pPr lvl="1" eaLnBrk="1" hangingPunct="1"/>
            <a:r>
              <a:rPr lang="en-US" sz="2400">
                <a:latin typeface="Arial" charset="0"/>
              </a:rPr>
              <a:t>Developers focus on </a:t>
            </a:r>
          </a:p>
          <a:p>
            <a:pPr lvl="1" eaLnBrk="1" hangingPunct="1">
              <a:buFontTx/>
              <a:buNone/>
            </a:pPr>
            <a:r>
              <a:rPr lang="en-US" sz="2400">
                <a:latin typeface="Arial" charset="0"/>
              </a:rPr>
              <a:t>	apps, not infrastructure</a:t>
            </a:r>
            <a:endParaRPr lang="en-US" sz="2000">
              <a:latin typeface="Arial" charset="0"/>
            </a:endParaRPr>
          </a:p>
          <a:p>
            <a:pPr eaLnBrk="1" hangingPunct="1">
              <a:lnSpc>
                <a:spcPct val="90000"/>
              </a:lnSpc>
            </a:pPr>
            <a:r>
              <a:rPr lang="en-US" sz="2800">
                <a:latin typeface="Arial" charset="0"/>
              </a:rPr>
              <a:t>Scale &amp; Availability</a:t>
            </a:r>
          </a:p>
          <a:p>
            <a:pPr lvl="1" eaLnBrk="1" hangingPunct="1">
              <a:lnSpc>
                <a:spcPct val="90000"/>
              </a:lnSpc>
            </a:pPr>
            <a:r>
              <a:rPr lang="en-US" sz="2400">
                <a:latin typeface="Arial" charset="0"/>
              </a:rPr>
              <a:t>Cloud services should</a:t>
            </a:r>
          </a:p>
          <a:p>
            <a:pPr lvl="1" eaLnBrk="1" hangingPunct="1">
              <a:lnSpc>
                <a:spcPct val="90000"/>
              </a:lnSpc>
              <a:buFontTx/>
              <a:buNone/>
            </a:pPr>
            <a:r>
              <a:rPr lang="en-US" sz="2400">
                <a:latin typeface="Arial" charset="0"/>
              </a:rPr>
              <a:t>	do the heavy lifting</a:t>
            </a:r>
          </a:p>
        </p:txBody>
      </p:sp>
      <p:sp>
        <p:nvSpPr>
          <p:cNvPr id="11" name="Rectangle 10"/>
          <p:cNvSpPr/>
          <p:nvPr/>
        </p:nvSpPr>
        <p:spPr>
          <a:xfrm>
            <a:off x="7010400" y="2667000"/>
            <a:ext cx="1219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22" name="TextBox 5"/>
          <p:cNvSpPr txBox="1">
            <a:spLocks noChangeArrowheads="1"/>
          </p:cNvSpPr>
          <p:nvPr/>
        </p:nvSpPr>
        <p:spPr bwMode="auto">
          <a:xfrm>
            <a:off x="914400" y="5791200"/>
            <a:ext cx="7346950" cy="400050"/>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2000" b="1"/>
              <a:t>Demands of cloud storage have led to simplified KV stores</a:t>
            </a: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838200" y="76200"/>
            <a:ext cx="8229600" cy="1143000"/>
          </a:xfrm>
        </p:spPr>
        <p:txBody>
          <a:bodyPr/>
          <a:lstStyle/>
          <a:p>
            <a:pPr eaLnBrk="1" hangingPunct="1"/>
            <a:r>
              <a:rPr lang="en-US">
                <a:latin typeface="Arial" charset="0"/>
              </a:rPr>
              <a:t>Architecture</a:t>
            </a:r>
          </a:p>
        </p:txBody>
      </p:sp>
      <p:sp>
        <p:nvSpPr>
          <p:cNvPr id="72707" name="Rectangle 3"/>
          <p:cNvSpPr>
            <a:spLocks noGrp="1" noChangeArrowheads="1"/>
          </p:cNvSpPr>
          <p:nvPr>
            <p:ph type="body" idx="1"/>
          </p:nvPr>
        </p:nvSpPr>
        <p:spPr/>
        <p:txBody>
          <a:bodyPr/>
          <a:lstStyle/>
          <a:p>
            <a:pPr eaLnBrk="1" hangingPunct="1"/>
            <a:r>
              <a:rPr lang="en-US">
                <a:latin typeface="Arial" charset="0"/>
              </a:rPr>
              <a:t>Our own implementation of sharding</a:t>
            </a:r>
          </a:p>
        </p:txBody>
      </p:sp>
      <p:grpSp>
        <p:nvGrpSpPr>
          <p:cNvPr id="72708" name="Group 8"/>
          <p:cNvGrpSpPr>
            <a:grpSpLocks/>
          </p:cNvGrpSpPr>
          <p:nvPr/>
        </p:nvGrpSpPr>
        <p:grpSpPr bwMode="auto">
          <a:xfrm>
            <a:off x="1985963" y="4600575"/>
            <a:ext cx="1030287" cy="1074738"/>
            <a:chOff x="854" y="3033"/>
            <a:chExt cx="649" cy="677"/>
          </a:xfrm>
        </p:grpSpPr>
        <p:sp>
          <p:nvSpPr>
            <p:cNvPr id="72759" name="Rectangle 4"/>
            <p:cNvSpPr>
              <a:spLocks noChangeArrowheads="1"/>
            </p:cNvSpPr>
            <p:nvPr/>
          </p:nvSpPr>
          <p:spPr bwMode="auto">
            <a:xfrm>
              <a:off x="859" y="3033"/>
              <a:ext cx="644" cy="375"/>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72760" name="AutoShape 5"/>
            <p:cNvSpPr>
              <a:spLocks noChangeArrowheads="1"/>
            </p:cNvSpPr>
            <p:nvPr/>
          </p:nvSpPr>
          <p:spPr bwMode="auto">
            <a:xfrm>
              <a:off x="854" y="3365"/>
              <a:ext cx="644" cy="345"/>
            </a:xfrm>
            <a:prstGeom prst="can">
              <a:avLst>
                <a:gd name="adj" fmla="val 25000"/>
              </a:avLst>
            </a:prstGeom>
            <a:solidFill>
              <a:srgbClr val="CC0000"/>
            </a:solidFill>
            <a:ln w="9525">
              <a:solidFill>
                <a:schemeClr val="tx1"/>
              </a:solidFill>
              <a:round/>
              <a:headEnd/>
              <a:tailEnd/>
            </a:ln>
          </p:spPr>
          <p:txBody>
            <a:bodyPr wrap="none" anchor="ctr"/>
            <a:lstStyle/>
            <a:p>
              <a:endParaRPr lang="en-US"/>
            </a:p>
          </p:txBody>
        </p:sp>
        <p:sp>
          <p:nvSpPr>
            <p:cNvPr id="72761" name="Text Box 6"/>
            <p:cNvSpPr txBox="1">
              <a:spLocks noChangeArrowheads="1"/>
            </p:cNvSpPr>
            <p:nvPr/>
          </p:nvSpPr>
          <p:spPr bwMode="auto">
            <a:xfrm>
              <a:off x="869" y="3090"/>
              <a:ext cx="61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Shard Server</a:t>
              </a:r>
            </a:p>
          </p:txBody>
        </p:sp>
        <p:sp>
          <p:nvSpPr>
            <p:cNvPr id="72762" name="Text Box 7"/>
            <p:cNvSpPr txBox="1">
              <a:spLocks noChangeArrowheads="1"/>
            </p:cNvSpPr>
            <p:nvPr/>
          </p:nvSpPr>
          <p:spPr bwMode="auto">
            <a:xfrm>
              <a:off x="978" y="3484"/>
              <a:ext cx="3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MySQL</a:t>
              </a:r>
            </a:p>
          </p:txBody>
        </p:sp>
      </p:grpSp>
      <p:grpSp>
        <p:nvGrpSpPr>
          <p:cNvPr id="72709" name="Group 9"/>
          <p:cNvGrpSpPr>
            <a:grpSpLocks/>
          </p:cNvGrpSpPr>
          <p:nvPr/>
        </p:nvGrpSpPr>
        <p:grpSpPr bwMode="auto">
          <a:xfrm>
            <a:off x="3357563" y="4600575"/>
            <a:ext cx="1030287" cy="1074738"/>
            <a:chOff x="854" y="3033"/>
            <a:chExt cx="649" cy="677"/>
          </a:xfrm>
        </p:grpSpPr>
        <p:sp>
          <p:nvSpPr>
            <p:cNvPr id="72755" name="Rectangle 10"/>
            <p:cNvSpPr>
              <a:spLocks noChangeArrowheads="1"/>
            </p:cNvSpPr>
            <p:nvPr/>
          </p:nvSpPr>
          <p:spPr bwMode="auto">
            <a:xfrm>
              <a:off x="859" y="3033"/>
              <a:ext cx="644" cy="375"/>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72756" name="AutoShape 11"/>
            <p:cNvSpPr>
              <a:spLocks noChangeArrowheads="1"/>
            </p:cNvSpPr>
            <p:nvPr/>
          </p:nvSpPr>
          <p:spPr bwMode="auto">
            <a:xfrm>
              <a:off x="854" y="3365"/>
              <a:ext cx="644" cy="345"/>
            </a:xfrm>
            <a:prstGeom prst="can">
              <a:avLst>
                <a:gd name="adj" fmla="val 25000"/>
              </a:avLst>
            </a:prstGeom>
            <a:solidFill>
              <a:srgbClr val="CC0000"/>
            </a:solidFill>
            <a:ln w="9525">
              <a:solidFill>
                <a:schemeClr val="tx1"/>
              </a:solidFill>
              <a:round/>
              <a:headEnd/>
              <a:tailEnd/>
            </a:ln>
          </p:spPr>
          <p:txBody>
            <a:bodyPr wrap="none" anchor="ctr"/>
            <a:lstStyle/>
            <a:p>
              <a:endParaRPr lang="en-US"/>
            </a:p>
          </p:txBody>
        </p:sp>
        <p:sp>
          <p:nvSpPr>
            <p:cNvPr id="72757" name="Text Box 12"/>
            <p:cNvSpPr txBox="1">
              <a:spLocks noChangeArrowheads="1"/>
            </p:cNvSpPr>
            <p:nvPr/>
          </p:nvSpPr>
          <p:spPr bwMode="auto">
            <a:xfrm>
              <a:off x="869" y="3090"/>
              <a:ext cx="61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Shard Server</a:t>
              </a:r>
            </a:p>
          </p:txBody>
        </p:sp>
        <p:sp>
          <p:nvSpPr>
            <p:cNvPr id="72758" name="Text Box 13"/>
            <p:cNvSpPr txBox="1">
              <a:spLocks noChangeArrowheads="1"/>
            </p:cNvSpPr>
            <p:nvPr/>
          </p:nvSpPr>
          <p:spPr bwMode="auto">
            <a:xfrm>
              <a:off x="978" y="3484"/>
              <a:ext cx="3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MySQL</a:t>
              </a:r>
            </a:p>
          </p:txBody>
        </p:sp>
      </p:grpSp>
      <p:grpSp>
        <p:nvGrpSpPr>
          <p:cNvPr id="72710" name="Group 14"/>
          <p:cNvGrpSpPr>
            <a:grpSpLocks/>
          </p:cNvGrpSpPr>
          <p:nvPr/>
        </p:nvGrpSpPr>
        <p:grpSpPr bwMode="auto">
          <a:xfrm>
            <a:off x="4706938" y="4600575"/>
            <a:ext cx="1030287" cy="1074738"/>
            <a:chOff x="854" y="3033"/>
            <a:chExt cx="649" cy="677"/>
          </a:xfrm>
        </p:grpSpPr>
        <p:sp>
          <p:nvSpPr>
            <p:cNvPr id="72751" name="Rectangle 15"/>
            <p:cNvSpPr>
              <a:spLocks noChangeArrowheads="1"/>
            </p:cNvSpPr>
            <p:nvPr/>
          </p:nvSpPr>
          <p:spPr bwMode="auto">
            <a:xfrm>
              <a:off x="859" y="3033"/>
              <a:ext cx="644" cy="375"/>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72752" name="AutoShape 16"/>
            <p:cNvSpPr>
              <a:spLocks noChangeArrowheads="1"/>
            </p:cNvSpPr>
            <p:nvPr/>
          </p:nvSpPr>
          <p:spPr bwMode="auto">
            <a:xfrm>
              <a:off x="854" y="3365"/>
              <a:ext cx="644" cy="345"/>
            </a:xfrm>
            <a:prstGeom prst="can">
              <a:avLst>
                <a:gd name="adj" fmla="val 25000"/>
              </a:avLst>
            </a:prstGeom>
            <a:solidFill>
              <a:srgbClr val="CC0000"/>
            </a:solidFill>
            <a:ln w="9525">
              <a:solidFill>
                <a:schemeClr val="tx1"/>
              </a:solidFill>
              <a:round/>
              <a:headEnd/>
              <a:tailEnd/>
            </a:ln>
          </p:spPr>
          <p:txBody>
            <a:bodyPr wrap="none" anchor="ctr"/>
            <a:lstStyle/>
            <a:p>
              <a:endParaRPr lang="en-US"/>
            </a:p>
          </p:txBody>
        </p:sp>
        <p:sp>
          <p:nvSpPr>
            <p:cNvPr id="72753" name="Text Box 17"/>
            <p:cNvSpPr txBox="1">
              <a:spLocks noChangeArrowheads="1"/>
            </p:cNvSpPr>
            <p:nvPr/>
          </p:nvSpPr>
          <p:spPr bwMode="auto">
            <a:xfrm>
              <a:off x="869" y="3090"/>
              <a:ext cx="61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Shard Server</a:t>
              </a:r>
            </a:p>
          </p:txBody>
        </p:sp>
        <p:sp>
          <p:nvSpPr>
            <p:cNvPr id="72754" name="Text Box 18"/>
            <p:cNvSpPr txBox="1">
              <a:spLocks noChangeArrowheads="1"/>
            </p:cNvSpPr>
            <p:nvPr/>
          </p:nvSpPr>
          <p:spPr bwMode="auto">
            <a:xfrm>
              <a:off x="978" y="3484"/>
              <a:ext cx="3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MySQL</a:t>
              </a:r>
            </a:p>
          </p:txBody>
        </p:sp>
      </p:grpSp>
      <p:grpSp>
        <p:nvGrpSpPr>
          <p:cNvPr id="72711" name="Group 19"/>
          <p:cNvGrpSpPr>
            <a:grpSpLocks/>
          </p:cNvGrpSpPr>
          <p:nvPr/>
        </p:nvGrpSpPr>
        <p:grpSpPr bwMode="auto">
          <a:xfrm>
            <a:off x="6056313" y="4600575"/>
            <a:ext cx="1030287" cy="1074738"/>
            <a:chOff x="854" y="3033"/>
            <a:chExt cx="649" cy="677"/>
          </a:xfrm>
        </p:grpSpPr>
        <p:sp>
          <p:nvSpPr>
            <p:cNvPr id="72747" name="Rectangle 20"/>
            <p:cNvSpPr>
              <a:spLocks noChangeArrowheads="1"/>
            </p:cNvSpPr>
            <p:nvPr/>
          </p:nvSpPr>
          <p:spPr bwMode="auto">
            <a:xfrm>
              <a:off x="859" y="3033"/>
              <a:ext cx="644" cy="375"/>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72748" name="AutoShape 21"/>
            <p:cNvSpPr>
              <a:spLocks noChangeArrowheads="1"/>
            </p:cNvSpPr>
            <p:nvPr/>
          </p:nvSpPr>
          <p:spPr bwMode="auto">
            <a:xfrm>
              <a:off x="854" y="3365"/>
              <a:ext cx="644" cy="345"/>
            </a:xfrm>
            <a:prstGeom prst="can">
              <a:avLst>
                <a:gd name="adj" fmla="val 25000"/>
              </a:avLst>
            </a:prstGeom>
            <a:solidFill>
              <a:srgbClr val="CC0000"/>
            </a:solidFill>
            <a:ln w="9525">
              <a:solidFill>
                <a:schemeClr val="tx1"/>
              </a:solidFill>
              <a:round/>
              <a:headEnd/>
              <a:tailEnd/>
            </a:ln>
          </p:spPr>
          <p:txBody>
            <a:bodyPr wrap="none" anchor="ctr"/>
            <a:lstStyle/>
            <a:p>
              <a:endParaRPr lang="en-US"/>
            </a:p>
          </p:txBody>
        </p:sp>
        <p:sp>
          <p:nvSpPr>
            <p:cNvPr id="72749" name="Text Box 22"/>
            <p:cNvSpPr txBox="1">
              <a:spLocks noChangeArrowheads="1"/>
            </p:cNvSpPr>
            <p:nvPr/>
          </p:nvSpPr>
          <p:spPr bwMode="auto">
            <a:xfrm>
              <a:off x="869" y="3090"/>
              <a:ext cx="61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Shard Server</a:t>
              </a:r>
            </a:p>
          </p:txBody>
        </p:sp>
        <p:sp>
          <p:nvSpPr>
            <p:cNvPr id="72750" name="Text Box 23"/>
            <p:cNvSpPr txBox="1">
              <a:spLocks noChangeArrowheads="1"/>
            </p:cNvSpPr>
            <p:nvPr/>
          </p:nvSpPr>
          <p:spPr bwMode="auto">
            <a:xfrm>
              <a:off x="978" y="3484"/>
              <a:ext cx="3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MySQL</a:t>
              </a:r>
            </a:p>
          </p:txBody>
        </p:sp>
      </p:grpSp>
      <p:grpSp>
        <p:nvGrpSpPr>
          <p:cNvPr id="72712" name="Group 31"/>
          <p:cNvGrpSpPr>
            <a:grpSpLocks/>
          </p:cNvGrpSpPr>
          <p:nvPr/>
        </p:nvGrpSpPr>
        <p:grpSpPr bwMode="auto">
          <a:xfrm>
            <a:off x="3178175" y="2743200"/>
            <a:ext cx="715963" cy="487363"/>
            <a:chOff x="984" y="1704"/>
            <a:chExt cx="451" cy="307"/>
          </a:xfrm>
        </p:grpSpPr>
        <p:sp>
          <p:nvSpPr>
            <p:cNvPr id="72745" name="Rectangle 24"/>
            <p:cNvSpPr>
              <a:spLocks noChangeArrowheads="1"/>
            </p:cNvSpPr>
            <p:nvPr/>
          </p:nvSpPr>
          <p:spPr bwMode="auto">
            <a:xfrm>
              <a:off x="984" y="1704"/>
              <a:ext cx="451" cy="307"/>
            </a:xfrm>
            <a:prstGeom prst="rect">
              <a:avLst/>
            </a:prstGeom>
            <a:solidFill>
              <a:srgbClr val="006600"/>
            </a:solidFill>
            <a:ln w="9525">
              <a:solidFill>
                <a:schemeClr val="tx1"/>
              </a:solidFill>
              <a:miter lim="800000"/>
              <a:headEnd/>
              <a:tailEnd/>
            </a:ln>
          </p:spPr>
          <p:txBody>
            <a:bodyPr wrap="none" anchor="ctr"/>
            <a:lstStyle/>
            <a:p>
              <a:endParaRPr lang="en-US"/>
            </a:p>
          </p:txBody>
        </p:sp>
        <p:sp>
          <p:nvSpPr>
            <p:cNvPr id="72746" name="Rectangle 30"/>
            <p:cNvSpPr>
              <a:spLocks noChangeArrowheads="1"/>
            </p:cNvSpPr>
            <p:nvPr/>
          </p:nvSpPr>
          <p:spPr bwMode="auto">
            <a:xfrm>
              <a:off x="1041" y="1775"/>
              <a:ext cx="3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chemeClr val="bg1"/>
                  </a:solidFill>
                </a:rPr>
                <a:t>Client</a:t>
              </a:r>
            </a:p>
          </p:txBody>
        </p:sp>
      </p:grpSp>
      <p:grpSp>
        <p:nvGrpSpPr>
          <p:cNvPr id="72713" name="Group 32"/>
          <p:cNvGrpSpPr>
            <a:grpSpLocks/>
          </p:cNvGrpSpPr>
          <p:nvPr/>
        </p:nvGrpSpPr>
        <p:grpSpPr bwMode="auto">
          <a:xfrm>
            <a:off x="4198938" y="2743200"/>
            <a:ext cx="715962" cy="487363"/>
            <a:chOff x="984" y="1704"/>
            <a:chExt cx="451" cy="307"/>
          </a:xfrm>
        </p:grpSpPr>
        <p:sp>
          <p:nvSpPr>
            <p:cNvPr id="72743" name="Rectangle 33"/>
            <p:cNvSpPr>
              <a:spLocks noChangeArrowheads="1"/>
            </p:cNvSpPr>
            <p:nvPr/>
          </p:nvSpPr>
          <p:spPr bwMode="auto">
            <a:xfrm>
              <a:off x="984" y="1704"/>
              <a:ext cx="451" cy="307"/>
            </a:xfrm>
            <a:prstGeom prst="rect">
              <a:avLst/>
            </a:prstGeom>
            <a:solidFill>
              <a:srgbClr val="006600"/>
            </a:solidFill>
            <a:ln w="9525">
              <a:solidFill>
                <a:schemeClr val="tx1"/>
              </a:solidFill>
              <a:miter lim="800000"/>
              <a:headEnd/>
              <a:tailEnd/>
            </a:ln>
          </p:spPr>
          <p:txBody>
            <a:bodyPr wrap="none" anchor="ctr"/>
            <a:lstStyle/>
            <a:p>
              <a:endParaRPr lang="en-US"/>
            </a:p>
          </p:txBody>
        </p:sp>
        <p:sp>
          <p:nvSpPr>
            <p:cNvPr id="72744" name="Rectangle 34"/>
            <p:cNvSpPr>
              <a:spLocks noChangeArrowheads="1"/>
            </p:cNvSpPr>
            <p:nvPr/>
          </p:nvSpPr>
          <p:spPr bwMode="auto">
            <a:xfrm>
              <a:off x="1041" y="1775"/>
              <a:ext cx="3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chemeClr val="bg1"/>
                  </a:solidFill>
                </a:rPr>
                <a:t>Client</a:t>
              </a:r>
            </a:p>
          </p:txBody>
        </p:sp>
      </p:grpSp>
      <p:grpSp>
        <p:nvGrpSpPr>
          <p:cNvPr id="72714" name="Group 35"/>
          <p:cNvGrpSpPr>
            <a:grpSpLocks/>
          </p:cNvGrpSpPr>
          <p:nvPr/>
        </p:nvGrpSpPr>
        <p:grpSpPr bwMode="auto">
          <a:xfrm>
            <a:off x="5189538" y="2743200"/>
            <a:ext cx="715962" cy="487363"/>
            <a:chOff x="984" y="1704"/>
            <a:chExt cx="451" cy="307"/>
          </a:xfrm>
        </p:grpSpPr>
        <p:sp>
          <p:nvSpPr>
            <p:cNvPr id="72741" name="Rectangle 36"/>
            <p:cNvSpPr>
              <a:spLocks noChangeArrowheads="1"/>
            </p:cNvSpPr>
            <p:nvPr/>
          </p:nvSpPr>
          <p:spPr bwMode="auto">
            <a:xfrm>
              <a:off x="984" y="1704"/>
              <a:ext cx="451" cy="307"/>
            </a:xfrm>
            <a:prstGeom prst="rect">
              <a:avLst/>
            </a:prstGeom>
            <a:solidFill>
              <a:srgbClr val="006600"/>
            </a:solidFill>
            <a:ln w="9525">
              <a:solidFill>
                <a:schemeClr val="tx1"/>
              </a:solidFill>
              <a:miter lim="800000"/>
              <a:headEnd/>
              <a:tailEnd/>
            </a:ln>
          </p:spPr>
          <p:txBody>
            <a:bodyPr wrap="none" anchor="ctr"/>
            <a:lstStyle/>
            <a:p>
              <a:endParaRPr lang="en-US"/>
            </a:p>
          </p:txBody>
        </p:sp>
        <p:sp>
          <p:nvSpPr>
            <p:cNvPr id="72742" name="Rectangle 37"/>
            <p:cNvSpPr>
              <a:spLocks noChangeArrowheads="1"/>
            </p:cNvSpPr>
            <p:nvPr/>
          </p:nvSpPr>
          <p:spPr bwMode="auto">
            <a:xfrm>
              <a:off x="1041" y="1775"/>
              <a:ext cx="3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chemeClr val="bg1"/>
                  </a:solidFill>
                </a:rPr>
                <a:t>Client</a:t>
              </a:r>
            </a:p>
          </p:txBody>
        </p:sp>
      </p:grpSp>
      <p:grpSp>
        <p:nvGrpSpPr>
          <p:cNvPr id="72715" name="Group 38"/>
          <p:cNvGrpSpPr>
            <a:grpSpLocks/>
          </p:cNvGrpSpPr>
          <p:nvPr/>
        </p:nvGrpSpPr>
        <p:grpSpPr bwMode="auto">
          <a:xfrm>
            <a:off x="6164263" y="2743200"/>
            <a:ext cx="715962" cy="487363"/>
            <a:chOff x="984" y="1704"/>
            <a:chExt cx="451" cy="307"/>
          </a:xfrm>
        </p:grpSpPr>
        <p:sp>
          <p:nvSpPr>
            <p:cNvPr id="72739" name="Rectangle 39"/>
            <p:cNvSpPr>
              <a:spLocks noChangeArrowheads="1"/>
            </p:cNvSpPr>
            <p:nvPr/>
          </p:nvSpPr>
          <p:spPr bwMode="auto">
            <a:xfrm>
              <a:off x="984" y="1704"/>
              <a:ext cx="451" cy="307"/>
            </a:xfrm>
            <a:prstGeom prst="rect">
              <a:avLst/>
            </a:prstGeom>
            <a:solidFill>
              <a:srgbClr val="006600"/>
            </a:solidFill>
            <a:ln w="9525">
              <a:solidFill>
                <a:schemeClr val="tx1"/>
              </a:solidFill>
              <a:miter lim="800000"/>
              <a:headEnd/>
              <a:tailEnd/>
            </a:ln>
          </p:spPr>
          <p:txBody>
            <a:bodyPr wrap="none" anchor="ctr"/>
            <a:lstStyle/>
            <a:p>
              <a:endParaRPr lang="en-US"/>
            </a:p>
          </p:txBody>
        </p:sp>
        <p:sp>
          <p:nvSpPr>
            <p:cNvPr id="72740" name="Rectangle 40"/>
            <p:cNvSpPr>
              <a:spLocks noChangeArrowheads="1"/>
            </p:cNvSpPr>
            <p:nvPr/>
          </p:nvSpPr>
          <p:spPr bwMode="auto">
            <a:xfrm>
              <a:off x="1041" y="1775"/>
              <a:ext cx="3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chemeClr val="bg1"/>
                  </a:solidFill>
                </a:rPr>
                <a:t>Client</a:t>
              </a:r>
            </a:p>
          </p:txBody>
        </p:sp>
      </p:grpSp>
      <p:grpSp>
        <p:nvGrpSpPr>
          <p:cNvPr id="72716" name="Group 41"/>
          <p:cNvGrpSpPr>
            <a:grpSpLocks/>
          </p:cNvGrpSpPr>
          <p:nvPr/>
        </p:nvGrpSpPr>
        <p:grpSpPr bwMode="auto">
          <a:xfrm>
            <a:off x="2203450" y="2743200"/>
            <a:ext cx="715963" cy="487363"/>
            <a:chOff x="984" y="1704"/>
            <a:chExt cx="451" cy="307"/>
          </a:xfrm>
        </p:grpSpPr>
        <p:sp>
          <p:nvSpPr>
            <p:cNvPr id="72737" name="Rectangle 42"/>
            <p:cNvSpPr>
              <a:spLocks noChangeArrowheads="1"/>
            </p:cNvSpPr>
            <p:nvPr/>
          </p:nvSpPr>
          <p:spPr bwMode="auto">
            <a:xfrm>
              <a:off x="984" y="1704"/>
              <a:ext cx="451" cy="307"/>
            </a:xfrm>
            <a:prstGeom prst="rect">
              <a:avLst/>
            </a:prstGeom>
            <a:solidFill>
              <a:srgbClr val="006600"/>
            </a:solidFill>
            <a:ln w="9525">
              <a:solidFill>
                <a:schemeClr val="tx1"/>
              </a:solidFill>
              <a:miter lim="800000"/>
              <a:headEnd/>
              <a:tailEnd/>
            </a:ln>
          </p:spPr>
          <p:txBody>
            <a:bodyPr wrap="none" anchor="ctr"/>
            <a:lstStyle/>
            <a:p>
              <a:endParaRPr lang="en-US"/>
            </a:p>
          </p:txBody>
        </p:sp>
        <p:sp>
          <p:nvSpPr>
            <p:cNvPr id="72738" name="Rectangle 43"/>
            <p:cNvSpPr>
              <a:spLocks noChangeArrowheads="1"/>
            </p:cNvSpPr>
            <p:nvPr/>
          </p:nvSpPr>
          <p:spPr bwMode="auto">
            <a:xfrm>
              <a:off x="1041" y="1775"/>
              <a:ext cx="3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chemeClr val="bg1"/>
                  </a:solidFill>
                </a:rPr>
                <a:t>Client</a:t>
              </a:r>
            </a:p>
          </p:txBody>
        </p:sp>
      </p:grpSp>
      <p:cxnSp>
        <p:nvCxnSpPr>
          <p:cNvPr id="72717" name="AutoShape 44"/>
          <p:cNvCxnSpPr>
            <a:cxnSpLocks noChangeShapeType="1"/>
          </p:cNvCxnSpPr>
          <p:nvPr/>
        </p:nvCxnSpPr>
        <p:spPr bwMode="auto">
          <a:xfrm flipH="1">
            <a:off x="2505075" y="3230563"/>
            <a:ext cx="57150" cy="13700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718" name="AutoShape 45"/>
          <p:cNvCxnSpPr>
            <a:cxnSpLocks noChangeShapeType="1"/>
          </p:cNvCxnSpPr>
          <p:nvPr/>
        </p:nvCxnSpPr>
        <p:spPr bwMode="auto">
          <a:xfrm>
            <a:off x="2562225" y="3230563"/>
            <a:ext cx="1314450" cy="13700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719" name="AutoShape 46"/>
          <p:cNvCxnSpPr>
            <a:cxnSpLocks noChangeShapeType="1"/>
          </p:cNvCxnSpPr>
          <p:nvPr/>
        </p:nvCxnSpPr>
        <p:spPr bwMode="auto">
          <a:xfrm>
            <a:off x="2562225" y="3230563"/>
            <a:ext cx="2663825" cy="13700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720" name="AutoShape 47"/>
          <p:cNvCxnSpPr>
            <a:cxnSpLocks noChangeShapeType="1"/>
          </p:cNvCxnSpPr>
          <p:nvPr/>
        </p:nvCxnSpPr>
        <p:spPr bwMode="auto">
          <a:xfrm>
            <a:off x="2562225" y="3230563"/>
            <a:ext cx="4013200" cy="13700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721" name="AutoShape 48"/>
          <p:cNvCxnSpPr>
            <a:cxnSpLocks noChangeShapeType="1"/>
          </p:cNvCxnSpPr>
          <p:nvPr/>
        </p:nvCxnSpPr>
        <p:spPr bwMode="auto">
          <a:xfrm flipH="1">
            <a:off x="2505075" y="3230563"/>
            <a:ext cx="1031875" cy="13700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722" name="AutoShape 49"/>
          <p:cNvCxnSpPr>
            <a:cxnSpLocks noChangeShapeType="1"/>
          </p:cNvCxnSpPr>
          <p:nvPr/>
        </p:nvCxnSpPr>
        <p:spPr bwMode="auto">
          <a:xfrm>
            <a:off x="3536950" y="3230563"/>
            <a:ext cx="339725" cy="13700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723" name="AutoShape 50"/>
          <p:cNvCxnSpPr>
            <a:cxnSpLocks noChangeShapeType="1"/>
          </p:cNvCxnSpPr>
          <p:nvPr/>
        </p:nvCxnSpPr>
        <p:spPr bwMode="auto">
          <a:xfrm>
            <a:off x="3536950" y="3230563"/>
            <a:ext cx="1689100" cy="13700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724" name="AutoShape 51"/>
          <p:cNvCxnSpPr>
            <a:cxnSpLocks noChangeShapeType="1"/>
          </p:cNvCxnSpPr>
          <p:nvPr/>
        </p:nvCxnSpPr>
        <p:spPr bwMode="auto">
          <a:xfrm>
            <a:off x="3536950" y="3230563"/>
            <a:ext cx="3038475" cy="13700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725" name="AutoShape 52"/>
          <p:cNvCxnSpPr>
            <a:cxnSpLocks noChangeShapeType="1"/>
          </p:cNvCxnSpPr>
          <p:nvPr/>
        </p:nvCxnSpPr>
        <p:spPr bwMode="auto">
          <a:xfrm flipH="1">
            <a:off x="2505075" y="3230563"/>
            <a:ext cx="2052638" cy="13700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726" name="AutoShape 53"/>
          <p:cNvCxnSpPr>
            <a:cxnSpLocks noChangeShapeType="1"/>
          </p:cNvCxnSpPr>
          <p:nvPr/>
        </p:nvCxnSpPr>
        <p:spPr bwMode="auto">
          <a:xfrm flipH="1">
            <a:off x="3876675" y="3230563"/>
            <a:ext cx="681038" cy="13700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727" name="AutoShape 54"/>
          <p:cNvCxnSpPr>
            <a:cxnSpLocks noChangeShapeType="1"/>
          </p:cNvCxnSpPr>
          <p:nvPr/>
        </p:nvCxnSpPr>
        <p:spPr bwMode="auto">
          <a:xfrm>
            <a:off x="4557713" y="3230563"/>
            <a:ext cx="668337" cy="13700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728" name="AutoShape 55"/>
          <p:cNvCxnSpPr>
            <a:cxnSpLocks noChangeShapeType="1"/>
          </p:cNvCxnSpPr>
          <p:nvPr/>
        </p:nvCxnSpPr>
        <p:spPr bwMode="auto">
          <a:xfrm>
            <a:off x="4557713" y="3230563"/>
            <a:ext cx="2017712" cy="13700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729" name="AutoShape 56"/>
          <p:cNvCxnSpPr>
            <a:cxnSpLocks noChangeShapeType="1"/>
          </p:cNvCxnSpPr>
          <p:nvPr/>
        </p:nvCxnSpPr>
        <p:spPr bwMode="auto">
          <a:xfrm flipH="1">
            <a:off x="2505075" y="3230563"/>
            <a:ext cx="3043238" cy="13700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730" name="AutoShape 57"/>
          <p:cNvCxnSpPr>
            <a:cxnSpLocks noChangeShapeType="1"/>
          </p:cNvCxnSpPr>
          <p:nvPr/>
        </p:nvCxnSpPr>
        <p:spPr bwMode="auto">
          <a:xfrm flipH="1">
            <a:off x="3876675" y="3230563"/>
            <a:ext cx="1671638" cy="13700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731" name="AutoShape 58"/>
          <p:cNvCxnSpPr>
            <a:cxnSpLocks noChangeShapeType="1"/>
          </p:cNvCxnSpPr>
          <p:nvPr/>
        </p:nvCxnSpPr>
        <p:spPr bwMode="auto">
          <a:xfrm flipH="1">
            <a:off x="5226050" y="3230563"/>
            <a:ext cx="322263" cy="13700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732" name="AutoShape 59"/>
          <p:cNvCxnSpPr>
            <a:cxnSpLocks noChangeShapeType="1"/>
          </p:cNvCxnSpPr>
          <p:nvPr/>
        </p:nvCxnSpPr>
        <p:spPr bwMode="auto">
          <a:xfrm>
            <a:off x="5548313" y="3230563"/>
            <a:ext cx="1027112" cy="13700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733" name="AutoShape 60"/>
          <p:cNvCxnSpPr>
            <a:cxnSpLocks noChangeShapeType="1"/>
          </p:cNvCxnSpPr>
          <p:nvPr/>
        </p:nvCxnSpPr>
        <p:spPr bwMode="auto">
          <a:xfrm flipH="1">
            <a:off x="2505075" y="3230563"/>
            <a:ext cx="4017963" cy="13700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734" name="AutoShape 61"/>
          <p:cNvCxnSpPr>
            <a:cxnSpLocks noChangeShapeType="1"/>
          </p:cNvCxnSpPr>
          <p:nvPr/>
        </p:nvCxnSpPr>
        <p:spPr bwMode="auto">
          <a:xfrm flipH="1">
            <a:off x="3876675" y="3230563"/>
            <a:ext cx="2646363" cy="13700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735" name="AutoShape 62"/>
          <p:cNvCxnSpPr>
            <a:cxnSpLocks noChangeShapeType="1"/>
          </p:cNvCxnSpPr>
          <p:nvPr/>
        </p:nvCxnSpPr>
        <p:spPr bwMode="auto">
          <a:xfrm flipH="1">
            <a:off x="5226050" y="3230563"/>
            <a:ext cx="1296988" cy="13700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736" name="AutoShape 63"/>
          <p:cNvCxnSpPr>
            <a:cxnSpLocks noChangeShapeType="1"/>
          </p:cNvCxnSpPr>
          <p:nvPr/>
        </p:nvCxnSpPr>
        <p:spPr bwMode="auto">
          <a:xfrm>
            <a:off x="6523038" y="3230563"/>
            <a:ext cx="52387" cy="13700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atin typeface="Arial" charset="0"/>
              </a:rPr>
              <a:t>Shard Server</a:t>
            </a:r>
          </a:p>
        </p:txBody>
      </p:sp>
      <p:sp>
        <p:nvSpPr>
          <p:cNvPr id="73731" name="Rectangle 3"/>
          <p:cNvSpPr>
            <a:spLocks noGrp="1" noChangeArrowheads="1"/>
          </p:cNvSpPr>
          <p:nvPr>
            <p:ph type="body" idx="1"/>
          </p:nvPr>
        </p:nvSpPr>
        <p:spPr>
          <a:xfrm>
            <a:off x="533400" y="1371600"/>
            <a:ext cx="8229600" cy="4525963"/>
          </a:xfrm>
        </p:spPr>
        <p:txBody>
          <a:bodyPr/>
          <a:lstStyle/>
          <a:p>
            <a:pPr eaLnBrk="1" hangingPunct="1"/>
            <a:r>
              <a:rPr lang="en-US" sz="2000">
                <a:latin typeface="Arial" charset="0"/>
              </a:rPr>
              <a:t>Server is Apache + plugin + MySQL</a:t>
            </a:r>
          </a:p>
          <a:p>
            <a:pPr lvl="1" eaLnBrk="1" hangingPunct="1"/>
            <a:r>
              <a:rPr lang="en-US" sz="1800">
                <a:latin typeface="Arial" charset="0"/>
              </a:rPr>
              <a:t>MySQL schema: </a:t>
            </a:r>
            <a:r>
              <a:rPr lang="en-US" sz="1800">
                <a:solidFill>
                  <a:srgbClr val="CC0000"/>
                </a:solidFill>
                <a:latin typeface="Arial" charset="0"/>
              </a:rPr>
              <a:t>key</a:t>
            </a:r>
            <a:r>
              <a:rPr lang="en-US" sz="1800">
                <a:latin typeface="Arial" charset="0"/>
              </a:rPr>
              <a:t> varchar(255), </a:t>
            </a:r>
            <a:r>
              <a:rPr lang="en-US" sz="1800">
                <a:solidFill>
                  <a:srgbClr val="CC0000"/>
                </a:solidFill>
                <a:latin typeface="Arial" charset="0"/>
              </a:rPr>
              <a:t>value</a:t>
            </a:r>
            <a:r>
              <a:rPr lang="en-US" sz="1800">
                <a:latin typeface="Arial" charset="0"/>
              </a:rPr>
              <a:t> mediumtext</a:t>
            </a:r>
          </a:p>
          <a:p>
            <a:pPr lvl="1" eaLnBrk="1" hangingPunct="1"/>
            <a:r>
              <a:rPr lang="en-US" sz="1800">
                <a:latin typeface="Arial" charset="0"/>
              </a:rPr>
              <a:t>Flexible schema: value is blob of key/value pairs</a:t>
            </a:r>
          </a:p>
          <a:p>
            <a:pPr eaLnBrk="1" hangingPunct="1"/>
            <a:r>
              <a:rPr lang="en-US" sz="2000">
                <a:latin typeface="Arial" charset="0"/>
              </a:rPr>
              <a:t>Why not direct to MySQL?</a:t>
            </a:r>
          </a:p>
          <a:p>
            <a:pPr lvl="1" eaLnBrk="1" hangingPunct="1"/>
            <a:r>
              <a:rPr lang="en-US" sz="1800">
                <a:latin typeface="Arial" charset="0"/>
              </a:rPr>
              <a:t>Flexible schema means an update is:</a:t>
            </a:r>
          </a:p>
          <a:p>
            <a:pPr lvl="2" eaLnBrk="1" hangingPunct="1"/>
            <a:r>
              <a:rPr lang="en-US" sz="1600">
                <a:latin typeface="Arial" charset="0"/>
              </a:rPr>
              <a:t>Read record from MySQL</a:t>
            </a:r>
          </a:p>
          <a:p>
            <a:pPr lvl="2" eaLnBrk="1" hangingPunct="1"/>
            <a:r>
              <a:rPr lang="en-US" sz="1600">
                <a:latin typeface="Arial" charset="0"/>
              </a:rPr>
              <a:t>Apply changes</a:t>
            </a:r>
          </a:p>
          <a:p>
            <a:pPr lvl="2" eaLnBrk="1" hangingPunct="1"/>
            <a:r>
              <a:rPr lang="en-US" sz="1600">
                <a:latin typeface="Arial" charset="0"/>
              </a:rPr>
              <a:t>Write record to MySQL</a:t>
            </a:r>
          </a:p>
          <a:p>
            <a:pPr lvl="1" eaLnBrk="1" hangingPunct="1"/>
            <a:r>
              <a:rPr lang="en-US" sz="1800">
                <a:latin typeface="Arial" charset="0"/>
              </a:rPr>
              <a:t>Shard server means the read is local</a:t>
            </a:r>
          </a:p>
          <a:p>
            <a:pPr lvl="2" eaLnBrk="1" hangingPunct="1"/>
            <a:r>
              <a:rPr lang="en-US" sz="1600">
                <a:latin typeface="Arial" charset="0"/>
              </a:rPr>
              <a:t>No need to pass whole record over network to change one  field</a:t>
            </a:r>
          </a:p>
        </p:txBody>
      </p:sp>
      <p:grpSp>
        <p:nvGrpSpPr>
          <p:cNvPr id="73732" name="Group 24"/>
          <p:cNvGrpSpPr>
            <a:grpSpLocks/>
          </p:cNvGrpSpPr>
          <p:nvPr/>
        </p:nvGrpSpPr>
        <p:grpSpPr bwMode="auto">
          <a:xfrm>
            <a:off x="1905000" y="4891088"/>
            <a:ext cx="5105400" cy="1966912"/>
            <a:chOff x="1752600" y="4792662"/>
            <a:chExt cx="5373688" cy="2065338"/>
          </a:xfrm>
        </p:grpSpPr>
        <p:sp>
          <p:nvSpPr>
            <p:cNvPr id="73733" name="Rectangle 5"/>
            <p:cNvSpPr>
              <a:spLocks noChangeArrowheads="1"/>
            </p:cNvSpPr>
            <p:nvPr/>
          </p:nvSpPr>
          <p:spPr bwMode="auto">
            <a:xfrm>
              <a:off x="1752600" y="4792662"/>
              <a:ext cx="5373688" cy="2065338"/>
            </a:xfrm>
            <a:prstGeom prst="rect">
              <a:avLst/>
            </a:prstGeom>
            <a:solidFill>
              <a:schemeClr val="accent2"/>
            </a:solidFill>
            <a:ln w="9525">
              <a:solidFill>
                <a:schemeClr val="tx1"/>
              </a:solidFill>
              <a:miter lim="800000"/>
              <a:headEnd/>
              <a:tailEnd/>
            </a:ln>
          </p:spPr>
          <p:txBody>
            <a:bodyPr wrap="none" anchor="ctr"/>
            <a:lstStyle/>
            <a:p>
              <a:pPr algn="ctr"/>
              <a:endParaRPr lang="en-US"/>
            </a:p>
          </p:txBody>
        </p:sp>
        <p:sp>
          <p:nvSpPr>
            <p:cNvPr id="73734" name="AutoShape 6"/>
            <p:cNvSpPr>
              <a:spLocks noChangeArrowheads="1"/>
            </p:cNvSpPr>
            <p:nvPr/>
          </p:nvSpPr>
          <p:spPr bwMode="auto">
            <a:xfrm>
              <a:off x="1884363" y="5672138"/>
              <a:ext cx="5130800" cy="904875"/>
            </a:xfrm>
            <a:prstGeom prst="can">
              <a:avLst>
                <a:gd name="adj" fmla="val 25000"/>
              </a:avLst>
            </a:prstGeom>
            <a:solidFill>
              <a:srgbClr val="CC0000"/>
            </a:solidFill>
            <a:ln w="9525">
              <a:solidFill>
                <a:schemeClr val="tx1"/>
              </a:solidFill>
              <a:round/>
              <a:headEnd/>
              <a:tailEnd/>
            </a:ln>
          </p:spPr>
          <p:txBody>
            <a:bodyPr wrap="none" anchor="ctr"/>
            <a:lstStyle/>
            <a:p>
              <a:endParaRPr lang="en-US"/>
            </a:p>
          </p:txBody>
        </p:sp>
        <p:sp>
          <p:nvSpPr>
            <p:cNvPr id="73735" name="Text Box 8"/>
            <p:cNvSpPr txBox="1">
              <a:spLocks noChangeArrowheads="1"/>
            </p:cNvSpPr>
            <p:nvPr/>
          </p:nvSpPr>
          <p:spPr bwMode="auto">
            <a:xfrm>
              <a:off x="4141788" y="6089650"/>
              <a:ext cx="620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MySQL</a:t>
              </a:r>
            </a:p>
          </p:txBody>
        </p:sp>
        <p:grpSp>
          <p:nvGrpSpPr>
            <p:cNvPr id="73736" name="Group 13"/>
            <p:cNvGrpSpPr>
              <a:grpSpLocks/>
            </p:cNvGrpSpPr>
            <p:nvPr/>
          </p:nvGrpSpPr>
          <p:grpSpPr bwMode="auto">
            <a:xfrm>
              <a:off x="1879600" y="4946650"/>
              <a:ext cx="641350" cy="488950"/>
              <a:chOff x="858" y="3206"/>
              <a:chExt cx="404" cy="308"/>
            </a:xfrm>
          </p:grpSpPr>
          <p:sp>
            <p:nvSpPr>
              <p:cNvPr id="73751" name="Rectangle 9"/>
              <p:cNvSpPr>
                <a:spLocks noChangeArrowheads="1"/>
              </p:cNvSpPr>
              <p:nvPr/>
            </p:nvSpPr>
            <p:spPr bwMode="auto">
              <a:xfrm>
                <a:off x="869" y="3206"/>
                <a:ext cx="374" cy="308"/>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73752" name="Text Box 10"/>
              <p:cNvSpPr txBox="1">
                <a:spLocks noChangeArrowheads="1"/>
              </p:cNvSpPr>
              <p:nvPr/>
            </p:nvSpPr>
            <p:spPr bwMode="auto">
              <a:xfrm>
                <a:off x="858" y="3268"/>
                <a:ext cx="4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t>Apache</a:t>
                </a:r>
              </a:p>
            </p:txBody>
          </p:sp>
        </p:grpSp>
        <p:grpSp>
          <p:nvGrpSpPr>
            <p:cNvPr id="73737" name="Group 14"/>
            <p:cNvGrpSpPr>
              <a:grpSpLocks/>
            </p:cNvGrpSpPr>
            <p:nvPr/>
          </p:nvGrpSpPr>
          <p:grpSpPr bwMode="auto">
            <a:xfrm>
              <a:off x="2527300" y="4946650"/>
              <a:ext cx="641350" cy="488950"/>
              <a:chOff x="858" y="3206"/>
              <a:chExt cx="404" cy="308"/>
            </a:xfrm>
          </p:grpSpPr>
          <p:sp>
            <p:nvSpPr>
              <p:cNvPr id="73749" name="Rectangle 15"/>
              <p:cNvSpPr>
                <a:spLocks noChangeArrowheads="1"/>
              </p:cNvSpPr>
              <p:nvPr/>
            </p:nvSpPr>
            <p:spPr bwMode="auto">
              <a:xfrm>
                <a:off x="869" y="3206"/>
                <a:ext cx="374" cy="308"/>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73750" name="Text Box 16"/>
              <p:cNvSpPr txBox="1">
                <a:spLocks noChangeArrowheads="1"/>
              </p:cNvSpPr>
              <p:nvPr/>
            </p:nvSpPr>
            <p:spPr bwMode="auto">
              <a:xfrm>
                <a:off x="858" y="3268"/>
                <a:ext cx="4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t>Apache</a:t>
                </a:r>
              </a:p>
            </p:txBody>
          </p:sp>
        </p:grpSp>
        <p:grpSp>
          <p:nvGrpSpPr>
            <p:cNvPr id="73738" name="Group 17"/>
            <p:cNvGrpSpPr>
              <a:grpSpLocks/>
            </p:cNvGrpSpPr>
            <p:nvPr/>
          </p:nvGrpSpPr>
          <p:grpSpPr bwMode="auto">
            <a:xfrm>
              <a:off x="3175000" y="4938713"/>
              <a:ext cx="641350" cy="488950"/>
              <a:chOff x="858" y="3206"/>
              <a:chExt cx="404" cy="308"/>
            </a:xfrm>
          </p:grpSpPr>
          <p:sp>
            <p:nvSpPr>
              <p:cNvPr id="73747" name="Rectangle 18"/>
              <p:cNvSpPr>
                <a:spLocks noChangeArrowheads="1"/>
              </p:cNvSpPr>
              <p:nvPr/>
            </p:nvSpPr>
            <p:spPr bwMode="auto">
              <a:xfrm>
                <a:off x="869" y="3206"/>
                <a:ext cx="374" cy="308"/>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73748" name="Text Box 19"/>
              <p:cNvSpPr txBox="1">
                <a:spLocks noChangeArrowheads="1"/>
              </p:cNvSpPr>
              <p:nvPr/>
            </p:nvSpPr>
            <p:spPr bwMode="auto">
              <a:xfrm>
                <a:off x="858" y="3268"/>
                <a:ext cx="4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t>Apache</a:t>
                </a:r>
              </a:p>
            </p:txBody>
          </p:sp>
        </p:grpSp>
        <p:grpSp>
          <p:nvGrpSpPr>
            <p:cNvPr id="73739" name="Group 20"/>
            <p:cNvGrpSpPr>
              <a:grpSpLocks/>
            </p:cNvGrpSpPr>
            <p:nvPr/>
          </p:nvGrpSpPr>
          <p:grpSpPr bwMode="auto">
            <a:xfrm>
              <a:off x="3822700" y="4938713"/>
              <a:ext cx="641350" cy="488950"/>
              <a:chOff x="858" y="3206"/>
              <a:chExt cx="404" cy="308"/>
            </a:xfrm>
          </p:grpSpPr>
          <p:sp>
            <p:nvSpPr>
              <p:cNvPr id="73745" name="Rectangle 21"/>
              <p:cNvSpPr>
                <a:spLocks noChangeArrowheads="1"/>
              </p:cNvSpPr>
              <p:nvPr/>
            </p:nvSpPr>
            <p:spPr bwMode="auto">
              <a:xfrm>
                <a:off x="869" y="3206"/>
                <a:ext cx="374" cy="308"/>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73746" name="Text Box 22"/>
              <p:cNvSpPr txBox="1">
                <a:spLocks noChangeArrowheads="1"/>
              </p:cNvSpPr>
              <p:nvPr/>
            </p:nvSpPr>
            <p:spPr bwMode="auto">
              <a:xfrm>
                <a:off x="858" y="3268"/>
                <a:ext cx="4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t>Apache</a:t>
                </a:r>
              </a:p>
            </p:txBody>
          </p:sp>
        </p:grpSp>
        <p:sp>
          <p:nvSpPr>
            <p:cNvPr id="73740" name="Text Box 24"/>
            <p:cNvSpPr txBox="1">
              <a:spLocks noChangeArrowheads="1"/>
            </p:cNvSpPr>
            <p:nvPr/>
          </p:nvSpPr>
          <p:spPr bwMode="auto">
            <a:xfrm>
              <a:off x="4624388" y="48387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2400" b="1">
                  <a:solidFill>
                    <a:schemeClr val="bg1"/>
                  </a:solidFill>
                </a:rPr>
                <a:t>…</a:t>
              </a:r>
            </a:p>
          </p:txBody>
        </p:sp>
        <p:grpSp>
          <p:nvGrpSpPr>
            <p:cNvPr id="73741" name="Group 25"/>
            <p:cNvGrpSpPr>
              <a:grpSpLocks/>
            </p:cNvGrpSpPr>
            <p:nvPr/>
          </p:nvGrpSpPr>
          <p:grpSpPr bwMode="auto">
            <a:xfrm>
              <a:off x="5259388" y="4938713"/>
              <a:ext cx="641350" cy="488950"/>
              <a:chOff x="858" y="3206"/>
              <a:chExt cx="404" cy="308"/>
            </a:xfrm>
          </p:grpSpPr>
          <p:sp>
            <p:nvSpPr>
              <p:cNvPr id="73743" name="Rectangle 26"/>
              <p:cNvSpPr>
                <a:spLocks noChangeArrowheads="1"/>
              </p:cNvSpPr>
              <p:nvPr/>
            </p:nvSpPr>
            <p:spPr bwMode="auto">
              <a:xfrm>
                <a:off x="869" y="3206"/>
                <a:ext cx="374" cy="308"/>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73744" name="Text Box 27"/>
              <p:cNvSpPr txBox="1">
                <a:spLocks noChangeArrowheads="1"/>
              </p:cNvSpPr>
              <p:nvPr/>
            </p:nvSpPr>
            <p:spPr bwMode="auto">
              <a:xfrm>
                <a:off x="858" y="3268"/>
                <a:ext cx="4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t>Apache</a:t>
                </a:r>
              </a:p>
            </p:txBody>
          </p:sp>
        </p:grpSp>
        <p:sp>
          <p:nvSpPr>
            <p:cNvPr id="73742" name="Text Box 28"/>
            <p:cNvSpPr txBox="1">
              <a:spLocks noChangeArrowheads="1"/>
            </p:cNvSpPr>
            <p:nvPr/>
          </p:nvSpPr>
          <p:spPr bwMode="auto">
            <a:xfrm>
              <a:off x="5942013" y="5067300"/>
              <a:ext cx="1138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(100 processes)</a:t>
              </a:r>
            </a:p>
          </p:txBody>
        </p:sp>
      </p:gr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838200" y="76200"/>
            <a:ext cx="8229600" cy="1143000"/>
          </a:xfrm>
        </p:spPr>
        <p:txBody>
          <a:bodyPr/>
          <a:lstStyle/>
          <a:p>
            <a:pPr eaLnBrk="1" hangingPunct="1"/>
            <a:r>
              <a:rPr lang="en-US">
                <a:latin typeface="Arial" charset="0"/>
              </a:rPr>
              <a:t>Client</a:t>
            </a:r>
          </a:p>
        </p:txBody>
      </p:sp>
      <p:sp>
        <p:nvSpPr>
          <p:cNvPr id="74755" name="Rectangle 3"/>
          <p:cNvSpPr>
            <a:spLocks noGrp="1" noChangeArrowheads="1"/>
          </p:cNvSpPr>
          <p:nvPr>
            <p:ph type="body" idx="1"/>
          </p:nvPr>
        </p:nvSpPr>
        <p:spPr>
          <a:xfrm>
            <a:off x="533400" y="1417638"/>
            <a:ext cx="8229600" cy="4525962"/>
          </a:xfrm>
        </p:spPr>
        <p:txBody>
          <a:bodyPr/>
          <a:lstStyle/>
          <a:p>
            <a:pPr eaLnBrk="1" hangingPunct="1"/>
            <a:r>
              <a:rPr lang="en-US" sz="2800">
                <a:latin typeface="Arial" charset="0"/>
              </a:rPr>
              <a:t>Application plus shard client</a:t>
            </a:r>
          </a:p>
          <a:p>
            <a:pPr eaLnBrk="1" hangingPunct="1"/>
            <a:r>
              <a:rPr lang="en-US" sz="2800">
                <a:latin typeface="Arial" charset="0"/>
              </a:rPr>
              <a:t>Shard client</a:t>
            </a:r>
          </a:p>
          <a:p>
            <a:pPr lvl="1" eaLnBrk="1" hangingPunct="1"/>
            <a:r>
              <a:rPr lang="en-US" sz="2400">
                <a:latin typeface="Arial" charset="0"/>
              </a:rPr>
              <a:t>Loads config file of servers</a:t>
            </a:r>
          </a:p>
          <a:p>
            <a:pPr lvl="1" eaLnBrk="1" hangingPunct="1"/>
            <a:r>
              <a:rPr lang="en-US" sz="2400">
                <a:latin typeface="Arial" charset="0"/>
              </a:rPr>
              <a:t>Hashes record key</a:t>
            </a:r>
          </a:p>
          <a:p>
            <a:pPr lvl="1" eaLnBrk="1" hangingPunct="1"/>
            <a:r>
              <a:rPr lang="en-US" sz="2400">
                <a:latin typeface="Arial" charset="0"/>
              </a:rPr>
              <a:t>Chooses server responsible for hash range</a:t>
            </a:r>
          </a:p>
          <a:p>
            <a:pPr lvl="1" eaLnBrk="1" hangingPunct="1"/>
            <a:r>
              <a:rPr lang="en-US" sz="2400">
                <a:latin typeface="Arial" charset="0"/>
              </a:rPr>
              <a:t>Forwards query to server</a:t>
            </a:r>
          </a:p>
        </p:txBody>
      </p:sp>
      <p:sp>
        <p:nvSpPr>
          <p:cNvPr id="74756" name="Rectangle 5"/>
          <p:cNvSpPr>
            <a:spLocks noChangeArrowheads="1"/>
          </p:cNvSpPr>
          <p:nvPr/>
        </p:nvSpPr>
        <p:spPr bwMode="auto">
          <a:xfrm>
            <a:off x="2114550" y="4445000"/>
            <a:ext cx="4670425" cy="1766888"/>
          </a:xfrm>
          <a:prstGeom prst="rect">
            <a:avLst/>
          </a:prstGeom>
          <a:solidFill>
            <a:srgbClr val="006600"/>
          </a:solidFill>
          <a:ln w="9525">
            <a:solidFill>
              <a:schemeClr val="tx1"/>
            </a:solidFill>
            <a:miter lim="800000"/>
            <a:headEnd/>
            <a:tailEnd/>
          </a:ln>
        </p:spPr>
        <p:txBody>
          <a:bodyPr wrap="none" anchor="ctr"/>
          <a:lstStyle/>
          <a:p>
            <a:endParaRPr lang="en-US"/>
          </a:p>
        </p:txBody>
      </p:sp>
      <p:sp>
        <p:nvSpPr>
          <p:cNvPr id="74757" name="Rectangle 6"/>
          <p:cNvSpPr>
            <a:spLocks noChangeArrowheads="1"/>
          </p:cNvSpPr>
          <p:nvPr/>
        </p:nvSpPr>
        <p:spPr bwMode="auto">
          <a:xfrm>
            <a:off x="2171700" y="4510088"/>
            <a:ext cx="53816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chemeClr val="bg1"/>
                </a:solidFill>
              </a:rPr>
              <a:t>Client</a:t>
            </a:r>
          </a:p>
        </p:txBody>
      </p:sp>
      <p:sp>
        <p:nvSpPr>
          <p:cNvPr id="74758" name="Rectangle 8"/>
          <p:cNvSpPr>
            <a:spLocks noChangeArrowheads="1"/>
          </p:cNvSpPr>
          <p:nvPr/>
        </p:nvSpPr>
        <p:spPr bwMode="auto">
          <a:xfrm>
            <a:off x="2752725" y="4564063"/>
            <a:ext cx="3641725" cy="882650"/>
          </a:xfrm>
          <a:prstGeom prst="rect">
            <a:avLst/>
          </a:prstGeom>
          <a:solidFill>
            <a:srgbClr val="808080"/>
          </a:solidFill>
          <a:ln w="9525">
            <a:solidFill>
              <a:schemeClr val="tx1"/>
            </a:solidFill>
            <a:miter lim="800000"/>
            <a:headEnd/>
            <a:tailEnd/>
          </a:ln>
        </p:spPr>
        <p:txBody>
          <a:bodyPr wrap="none" anchor="ctr"/>
          <a:lstStyle/>
          <a:p>
            <a:endParaRPr lang="en-US"/>
          </a:p>
        </p:txBody>
      </p:sp>
      <p:sp>
        <p:nvSpPr>
          <p:cNvPr id="74759" name="Rectangle 9"/>
          <p:cNvSpPr>
            <a:spLocks noChangeArrowheads="1"/>
          </p:cNvSpPr>
          <p:nvPr/>
        </p:nvSpPr>
        <p:spPr bwMode="auto">
          <a:xfrm>
            <a:off x="4187825" y="4883150"/>
            <a:ext cx="874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chemeClr val="bg1"/>
                </a:solidFill>
              </a:rPr>
              <a:t>Application</a:t>
            </a:r>
          </a:p>
        </p:txBody>
      </p:sp>
      <p:sp>
        <p:nvSpPr>
          <p:cNvPr id="74760" name="Rectangle 11"/>
          <p:cNvSpPr>
            <a:spLocks noChangeArrowheads="1"/>
          </p:cNvSpPr>
          <p:nvPr/>
        </p:nvSpPr>
        <p:spPr bwMode="auto">
          <a:xfrm>
            <a:off x="2752725" y="5494338"/>
            <a:ext cx="3641725" cy="639762"/>
          </a:xfrm>
          <a:prstGeom prst="rect">
            <a:avLst/>
          </a:prstGeom>
          <a:solidFill>
            <a:srgbClr val="660066"/>
          </a:solidFill>
          <a:ln w="9525">
            <a:solidFill>
              <a:schemeClr val="tx1"/>
            </a:solidFill>
            <a:miter lim="800000"/>
            <a:headEnd/>
            <a:tailEnd/>
          </a:ln>
        </p:spPr>
        <p:txBody>
          <a:bodyPr wrap="none" anchor="ctr"/>
          <a:lstStyle/>
          <a:p>
            <a:endParaRPr lang="en-US"/>
          </a:p>
        </p:txBody>
      </p:sp>
      <p:sp>
        <p:nvSpPr>
          <p:cNvPr id="74761" name="Rectangle 12"/>
          <p:cNvSpPr>
            <a:spLocks noChangeArrowheads="1"/>
          </p:cNvSpPr>
          <p:nvPr/>
        </p:nvSpPr>
        <p:spPr bwMode="auto">
          <a:xfrm>
            <a:off x="4175125" y="5489575"/>
            <a:ext cx="908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chemeClr val="bg1"/>
                </a:solidFill>
              </a:rPr>
              <a:t>Shard client</a:t>
            </a:r>
          </a:p>
        </p:txBody>
      </p:sp>
      <p:sp>
        <p:nvSpPr>
          <p:cNvPr id="74762" name="Text Box 13"/>
          <p:cNvSpPr txBox="1">
            <a:spLocks noChangeArrowheads="1"/>
          </p:cNvSpPr>
          <p:nvPr/>
        </p:nvSpPr>
        <p:spPr bwMode="auto">
          <a:xfrm>
            <a:off x="2925763" y="4999038"/>
            <a:ext cx="455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solidFill>
                  <a:schemeClr val="bg1"/>
                </a:solidFill>
              </a:rPr>
              <a:t>Q?</a:t>
            </a:r>
          </a:p>
        </p:txBody>
      </p:sp>
      <p:sp>
        <p:nvSpPr>
          <p:cNvPr id="74763" name="Line 14"/>
          <p:cNvSpPr>
            <a:spLocks noChangeShapeType="1"/>
          </p:cNvSpPr>
          <p:nvPr/>
        </p:nvSpPr>
        <p:spPr bwMode="auto">
          <a:xfrm>
            <a:off x="3108325" y="5287963"/>
            <a:ext cx="7938" cy="449262"/>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64" name="Text Box 15"/>
          <p:cNvSpPr txBox="1">
            <a:spLocks noChangeArrowheads="1"/>
          </p:cNvSpPr>
          <p:nvPr/>
        </p:nvSpPr>
        <p:spPr bwMode="auto">
          <a:xfrm>
            <a:off x="2789238" y="5721350"/>
            <a:ext cx="793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solidFill>
                  <a:schemeClr val="bg1"/>
                </a:solidFill>
              </a:rPr>
              <a:t>Hash()</a:t>
            </a:r>
          </a:p>
        </p:txBody>
      </p:sp>
      <p:sp>
        <p:nvSpPr>
          <p:cNvPr id="74765" name="Line 16"/>
          <p:cNvSpPr>
            <a:spLocks noChangeShapeType="1"/>
          </p:cNvSpPr>
          <p:nvPr/>
        </p:nvSpPr>
        <p:spPr bwMode="auto">
          <a:xfrm flipV="1">
            <a:off x="3573463" y="5903913"/>
            <a:ext cx="365125" cy="1587"/>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66" name="Rectangle 17"/>
          <p:cNvSpPr>
            <a:spLocks noChangeArrowheads="1"/>
          </p:cNvSpPr>
          <p:nvPr/>
        </p:nvSpPr>
        <p:spPr bwMode="auto">
          <a:xfrm>
            <a:off x="4000500" y="5722938"/>
            <a:ext cx="731838" cy="304800"/>
          </a:xfrm>
          <a:prstGeom prst="rect">
            <a:avLst/>
          </a:prstGeom>
          <a:solidFill>
            <a:srgbClr val="003399"/>
          </a:solidFill>
          <a:ln w="9525">
            <a:solidFill>
              <a:schemeClr val="tx1"/>
            </a:solidFill>
            <a:miter lim="800000"/>
            <a:headEnd/>
            <a:tailEnd/>
          </a:ln>
        </p:spPr>
        <p:txBody>
          <a:bodyPr wrap="none" anchor="ctr"/>
          <a:lstStyle/>
          <a:p>
            <a:endParaRPr lang="en-US"/>
          </a:p>
        </p:txBody>
      </p:sp>
      <p:sp>
        <p:nvSpPr>
          <p:cNvPr id="74767" name="Rectangle 18"/>
          <p:cNvSpPr>
            <a:spLocks noChangeArrowheads="1"/>
          </p:cNvSpPr>
          <p:nvPr/>
        </p:nvSpPr>
        <p:spPr bwMode="auto">
          <a:xfrm>
            <a:off x="3924300" y="5756275"/>
            <a:ext cx="8715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chemeClr val="bg1"/>
                </a:solidFill>
              </a:rPr>
              <a:t>Server map</a:t>
            </a:r>
          </a:p>
        </p:txBody>
      </p:sp>
      <p:sp>
        <p:nvSpPr>
          <p:cNvPr id="74768" name="Line 19"/>
          <p:cNvSpPr>
            <a:spLocks noChangeShapeType="1"/>
          </p:cNvSpPr>
          <p:nvPr/>
        </p:nvSpPr>
        <p:spPr bwMode="auto">
          <a:xfrm flipV="1">
            <a:off x="4814888" y="5873750"/>
            <a:ext cx="365125" cy="1588"/>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69" name="Rectangle 20"/>
          <p:cNvSpPr>
            <a:spLocks noChangeArrowheads="1"/>
          </p:cNvSpPr>
          <p:nvPr/>
        </p:nvSpPr>
        <p:spPr bwMode="auto">
          <a:xfrm>
            <a:off x="5307013" y="5715000"/>
            <a:ext cx="731837" cy="304800"/>
          </a:xfrm>
          <a:prstGeom prst="rect">
            <a:avLst/>
          </a:prstGeom>
          <a:solidFill>
            <a:srgbClr val="003399"/>
          </a:solidFill>
          <a:ln w="9525">
            <a:solidFill>
              <a:schemeClr val="tx1"/>
            </a:solidFill>
            <a:miter lim="800000"/>
            <a:headEnd/>
            <a:tailEnd/>
          </a:ln>
        </p:spPr>
        <p:txBody>
          <a:bodyPr wrap="none" anchor="ctr"/>
          <a:lstStyle/>
          <a:p>
            <a:endParaRPr lang="en-US"/>
          </a:p>
        </p:txBody>
      </p:sp>
      <p:sp>
        <p:nvSpPr>
          <p:cNvPr id="74770" name="Rectangle 21"/>
          <p:cNvSpPr>
            <a:spLocks noChangeArrowheads="1"/>
          </p:cNvSpPr>
          <p:nvPr/>
        </p:nvSpPr>
        <p:spPr bwMode="auto">
          <a:xfrm>
            <a:off x="5397500" y="5748338"/>
            <a:ext cx="538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chemeClr val="bg1"/>
                </a:solidFill>
              </a:rPr>
              <a:t>CURL</a:t>
            </a:r>
          </a:p>
        </p:txBody>
      </p:sp>
      <p:sp>
        <p:nvSpPr>
          <p:cNvPr id="74771" name="Line 22"/>
          <p:cNvSpPr>
            <a:spLocks noChangeShapeType="1"/>
          </p:cNvSpPr>
          <p:nvPr/>
        </p:nvSpPr>
        <p:spPr bwMode="auto">
          <a:xfrm flipH="1">
            <a:off x="4540250" y="6019800"/>
            <a:ext cx="998538" cy="6397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atin typeface="Arial" charset="0"/>
              </a:rPr>
              <a:t>Pros and Cons</a:t>
            </a:r>
          </a:p>
        </p:txBody>
      </p:sp>
      <p:sp>
        <p:nvSpPr>
          <p:cNvPr id="75779" name="Rectangle 3"/>
          <p:cNvSpPr>
            <a:spLocks noGrp="1" noChangeArrowheads="1"/>
          </p:cNvSpPr>
          <p:nvPr>
            <p:ph type="body" idx="1"/>
          </p:nvPr>
        </p:nvSpPr>
        <p:spPr/>
        <p:txBody>
          <a:bodyPr/>
          <a:lstStyle/>
          <a:p>
            <a:pPr eaLnBrk="1" hangingPunct="1">
              <a:lnSpc>
                <a:spcPct val="80000"/>
              </a:lnSpc>
            </a:pPr>
            <a:r>
              <a:rPr lang="en-US" sz="2800">
                <a:latin typeface="Arial" charset="0"/>
              </a:rPr>
              <a:t>Pros</a:t>
            </a:r>
          </a:p>
          <a:p>
            <a:pPr lvl="1" eaLnBrk="1" hangingPunct="1">
              <a:lnSpc>
                <a:spcPct val="80000"/>
              </a:lnSpc>
            </a:pPr>
            <a:r>
              <a:rPr lang="en-US" sz="2400">
                <a:latin typeface="Arial" charset="0"/>
              </a:rPr>
              <a:t>Simple</a:t>
            </a:r>
          </a:p>
          <a:p>
            <a:pPr lvl="1" eaLnBrk="1" hangingPunct="1">
              <a:lnSpc>
                <a:spcPct val="80000"/>
              </a:lnSpc>
            </a:pPr>
            <a:r>
              <a:rPr lang="ja-JP" altLang="en-US" sz="2400">
                <a:latin typeface="Arial" charset="0"/>
              </a:rPr>
              <a:t>“</a:t>
            </a:r>
            <a:r>
              <a:rPr lang="en-US" sz="2400">
                <a:latin typeface="Arial" charset="0"/>
              </a:rPr>
              <a:t>Infinitely</a:t>
            </a:r>
            <a:r>
              <a:rPr lang="ja-JP" altLang="en-US" sz="2400">
                <a:latin typeface="Arial" charset="0"/>
              </a:rPr>
              <a:t>”</a:t>
            </a:r>
            <a:r>
              <a:rPr lang="en-US" sz="2400">
                <a:latin typeface="Arial" charset="0"/>
              </a:rPr>
              <a:t> scalable</a:t>
            </a:r>
          </a:p>
          <a:p>
            <a:pPr lvl="1" eaLnBrk="1" hangingPunct="1">
              <a:lnSpc>
                <a:spcPct val="80000"/>
              </a:lnSpc>
            </a:pPr>
            <a:r>
              <a:rPr lang="en-US" sz="2400">
                <a:latin typeface="Arial" charset="0"/>
              </a:rPr>
              <a:t>Low latency</a:t>
            </a:r>
          </a:p>
          <a:p>
            <a:pPr lvl="1" eaLnBrk="1" hangingPunct="1">
              <a:lnSpc>
                <a:spcPct val="80000"/>
              </a:lnSpc>
            </a:pPr>
            <a:r>
              <a:rPr lang="en-US" sz="2400">
                <a:latin typeface="Arial" charset="0"/>
              </a:rPr>
              <a:t>Geo-replication</a:t>
            </a:r>
          </a:p>
          <a:p>
            <a:pPr lvl="1" eaLnBrk="1" hangingPunct="1">
              <a:lnSpc>
                <a:spcPct val="80000"/>
              </a:lnSpc>
            </a:pPr>
            <a:endParaRPr lang="en-US" sz="2400">
              <a:latin typeface="Arial" charset="0"/>
            </a:endParaRPr>
          </a:p>
          <a:p>
            <a:pPr eaLnBrk="1" hangingPunct="1">
              <a:lnSpc>
                <a:spcPct val="80000"/>
              </a:lnSpc>
            </a:pPr>
            <a:r>
              <a:rPr lang="en-US" sz="2800">
                <a:latin typeface="Arial" charset="0"/>
              </a:rPr>
              <a:t>Cons</a:t>
            </a:r>
          </a:p>
          <a:p>
            <a:pPr lvl="1" eaLnBrk="1" hangingPunct="1">
              <a:lnSpc>
                <a:spcPct val="80000"/>
              </a:lnSpc>
            </a:pPr>
            <a:r>
              <a:rPr lang="en-US" sz="2400">
                <a:latin typeface="Arial" charset="0"/>
              </a:rPr>
              <a:t>Not elastic (Resharding is hard)</a:t>
            </a:r>
          </a:p>
          <a:p>
            <a:pPr lvl="1" eaLnBrk="1" hangingPunct="1">
              <a:lnSpc>
                <a:spcPct val="80000"/>
              </a:lnSpc>
            </a:pPr>
            <a:r>
              <a:rPr lang="en-US" sz="2400">
                <a:latin typeface="Arial" charset="0"/>
              </a:rPr>
              <a:t>Poor support for load balancing</a:t>
            </a:r>
          </a:p>
          <a:p>
            <a:pPr lvl="1" eaLnBrk="1" hangingPunct="1">
              <a:lnSpc>
                <a:spcPct val="80000"/>
              </a:lnSpc>
            </a:pPr>
            <a:r>
              <a:rPr lang="en-US" sz="2400">
                <a:latin typeface="Arial" charset="0"/>
              </a:rPr>
              <a:t>Failover? (Adds complexity)</a:t>
            </a:r>
          </a:p>
          <a:p>
            <a:pPr lvl="1" eaLnBrk="1" hangingPunct="1">
              <a:lnSpc>
                <a:spcPct val="80000"/>
              </a:lnSpc>
            </a:pPr>
            <a:r>
              <a:rPr lang="en-US" sz="2400">
                <a:latin typeface="Arial" charset="0"/>
              </a:rPr>
              <a:t>Replication unreliable (Async log shipping)</a:t>
            </a: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ChangeArrowheads="1"/>
          </p:cNvSpPr>
          <p:nvPr/>
        </p:nvSpPr>
        <p:spPr bwMode="auto">
          <a:xfrm>
            <a:off x="3200400" y="4495800"/>
            <a:ext cx="34290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6803" name="Rectangle 6"/>
          <p:cNvSpPr>
            <a:spLocks noChangeArrowheads="1"/>
          </p:cNvSpPr>
          <p:nvPr/>
        </p:nvSpPr>
        <p:spPr bwMode="auto">
          <a:xfrm>
            <a:off x="3048000" y="4343400"/>
            <a:ext cx="34290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6804" name="Rectangle 2"/>
          <p:cNvSpPr>
            <a:spLocks noGrp="1" noChangeArrowheads="1"/>
          </p:cNvSpPr>
          <p:nvPr>
            <p:ph type="title"/>
          </p:nvPr>
        </p:nvSpPr>
        <p:spPr/>
        <p:txBody>
          <a:bodyPr/>
          <a:lstStyle/>
          <a:p>
            <a:r>
              <a:rPr lang="en-US">
                <a:latin typeface="Arial" charset="0"/>
              </a:rPr>
              <a:t>Azure SDS</a:t>
            </a:r>
          </a:p>
        </p:txBody>
      </p:sp>
      <p:sp>
        <p:nvSpPr>
          <p:cNvPr id="76805" name="Rectangle 3"/>
          <p:cNvSpPr>
            <a:spLocks noGrp="1" noChangeArrowheads="1"/>
          </p:cNvSpPr>
          <p:nvPr>
            <p:ph type="body" idx="1"/>
          </p:nvPr>
        </p:nvSpPr>
        <p:spPr/>
        <p:txBody>
          <a:bodyPr/>
          <a:lstStyle/>
          <a:p>
            <a:r>
              <a:rPr lang="en-US">
                <a:latin typeface="Arial" charset="0"/>
              </a:rPr>
              <a:t>Cloud of SQL Server instances</a:t>
            </a:r>
          </a:p>
          <a:p>
            <a:r>
              <a:rPr lang="en-US">
                <a:latin typeface="Arial" charset="0"/>
              </a:rPr>
              <a:t>App partitions data into instance-sized pieces</a:t>
            </a:r>
          </a:p>
          <a:p>
            <a:pPr lvl="1"/>
            <a:r>
              <a:rPr lang="en-US">
                <a:latin typeface="Arial" charset="0"/>
              </a:rPr>
              <a:t>Transactions and queries within an instance</a:t>
            </a:r>
          </a:p>
        </p:txBody>
      </p:sp>
      <p:sp>
        <p:nvSpPr>
          <p:cNvPr id="76806" name="Rectangle 4"/>
          <p:cNvSpPr>
            <a:spLocks noChangeArrowheads="1"/>
          </p:cNvSpPr>
          <p:nvPr/>
        </p:nvSpPr>
        <p:spPr bwMode="auto">
          <a:xfrm>
            <a:off x="2895600" y="4191000"/>
            <a:ext cx="3429000" cy="1828800"/>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76807" name="Text Box 5"/>
          <p:cNvSpPr txBox="1">
            <a:spLocks noChangeArrowheads="1"/>
          </p:cNvSpPr>
          <p:nvPr/>
        </p:nvSpPr>
        <p:spPr bwMode="auto">
          <a:xfrm>
            <a:off x="2895600" y="4191000"/>
            <a:ext cx="158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SDS Instance</a:t>
            </a:r>
          </a:p>
        </p:txBody>
      </p:sp>
      <p:sp>
        <p:nvSpPr>
          <p:cNvPr id="76808" name="Rectangle 8"/>
          <p:cNvSpPr>
            <a:spLocks noChangeArrowheads="1"/>
          </p:cNvSpPr>
          <p:nvPr/>
        </p:nvSpPr>
        <p:spPr bwMode="auto">
          <a:xfrm>
            <a:off x="609600" y="4648200"/>
            <a:ext cx="1524000" cy="1524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76809" name="Rectangle 9"/>
          <p:cNvSpPr>
            <a:spLocks noChangeArrowheads="1"/>
          </p:cNvSpPr>
          <p:nvPr/>
        </p:nvSpPr>
        <p:spPr bwMode="auto">
          <a:xfrm>
            <a:off x="609600" y="4800600"/>
            <a:ext cx="1524000" cy="1524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76810" name="Rectangle 10"/>
          <p:cNvSpPr>
            <a:spLocks noChangeArrowheads="1"/>
          </p:cNvSpPr>
          <p:nvPr/>
        </p:nvSpPr>
        <p:spPr bwMode="auto">
          <a:xfrm>
            <a:off x="609600" y="4953000"/>
            <a:ext cx="1524000" cy="1524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76811" name="Rectangle 11"/>
          <p:cNvSpPr>
            <a:spLocks noChangeArrowheads="1"/>
          </p:cNvSpPr>
          <p:nvPr/>
        </p:nvSpPr>
        <p:spPr bwMode="auto">
          <a:xfrm>
            <a:off x="609600" y="5105400"/>
            <a:ext cx="1524000" cy="1524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76812" name="Rectangle 12"/>
          <p:cNvSpPr>
            <a:spLocks noChangeArrowheads="1"/>
          </p:cNvSpPr>
          <p:nvPr/>
        </p:nvSpPr>
        <p:spPr bwMode="auto">
          <a:xfrm>
            <a:off x="609600" y="5257800"/>
            <a:ext cx="1524000" cy="1524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76813" name="Text Box 13"/>
          <p:cNvSpPr txBox="1">
            <a:spLocks noChangeArrowheads="1"/>
          </p:cNvSpPr>
          <p:nvPr/>
        </p:nvSpPr>
        <p:spPr bwMode="auto">
          <a:xfrm>
            <a:off x="1009650" y="43037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Data</a:t>
            </a:r>
          </a:p>
        </p:txBody>
      </p:sp>
      <p:sp>
        <p:nvSpPr>
          <p:cNvPr id="76814" name="Line 14"/>
          <p:cNvSpPr>
            <a:spLocks noChangeShapeType="1"/>
          </p:cNvSpPr>
          <p:nvPr/>
        </p:nvSpPr>
        <p:spPr bwMode="auto">
          <a:xfrm>
            <a:off x="2286000" y="50292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15" name="Line 15"/>
          <p:cNvSpPr>
            <a:spLocks noChangeShapeType="1"/>
          </p:cNvSpPr>
          <p:nvPr/>
        </p:nvSpPr>
        <p:spPr bwMode="auto">
          <a:xfrm>
            <a:off x="762000" y="46482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6" name="Line 16"/>
          <p:cNvSpPr>
            <a:spLocks noChangeShapeType="1"/>
          </p:cNvSpPr>
          <p:nvPr/>
        </p:nvSpPr>
        <p:spPr bwMode="auto">
          <a:xfrm>
            <a:off x="1143000" y="46482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7" name="Line 17"/>
          <p:cNvSpPr>
            <a:spLocks noChangeShapeType="1"/>
          </p:cNvSpPr>
          <p:nvPr/>
        </p:nvSpPr>
        <p:spPr bwMode="auto">
          <a:xfrm>
            <a:off x="1371600" y="46482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8" name="Line 18"/>
          <p:cNvSpPr>
            <a:spLocks noChangeShapeType="1"/>
          </p:cNvSpPr>
          <p:nvPr/>
        </p:nvSpPr>
        <p:spPr bwMode="auto">
          <a:xfrm>
            <a:off x="1676400" y="46482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9" name="AutoShape 19"/>
          <p:cNvSpPr>
            <a:spLocks noChangeArrowheads="1"/>
          </p:cNvSpPr>
          <p:nvPr/>
        </p:nvSpPr>
        <p:spPr bwMode="auto">
          <a:xfrm>
            <a:off x="3124200" y="4876800"/>
            <a:ext cx="1066800" cy="762000"/>
          </a:xfrm>
          <a:prstGeom prst="can">
            <a:avLst>
              <a:gd name="adj" fmla="val 25000"/>
            </a:avLst>
          </a:prstGeom>
          <a:solidFill>
            <a:srgbClr val="CCFF66"/>
          </a:solidFill>
          <a:ln w="9525">
            <a:solidFill>
              <a:schemeClr val="tx1"/>
            </a:solidFill>
            <a:round/>
            <a:headEnd/>
            <a:tailEnd/>
          </a:ln>
        </p:spPr>
        <p:txBody>
          <a:bodyPr wrap="none" anchor="ctr"/>
          <a:lstStyle/>
          <a:p>
            <a:endParaRPr lang="en-US"/>
          </a:p>
        </p:txBody>
      </p:sp>
      <p:sp>
        <p:nvSpPr>
          <p:cNvPr id="76820" name="Text Box 21"/>
          <p:cNvSpPr txBox="1">
            <a:spLocks noChangeArrowheads="1"/>
          </p:cNvSpPr>
          <p:nvPr/>
        </p:nvSpPr>
        <p:spPr bwMode="auto">
          <a:xfrm>
            <a:off x="3124200" y="5638800"/>
            <a:ext cx="98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Storage</a:t>
            </a:r>
          </a:p>
        </p:txBody>
      </p:sp>
      <p:sp>
        <p:nvSpPr>
          <p:cNvPr id="76821" name="Rectangle 22"/>
          <p:cNvSpPr>
            <a:spLocks noChangeArrowheads="1"/>
          </p:cNvSpPr>
          <p:nvPr/>
        </p:nvSpPr>
        <p:spPr bwMode="auto">
          <a:xfrm>
            <a:off x="4419600" y="4800600"/>
            <a:ext cx="152400" cy="1524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76822" name="Rectangle 23"/>
          <p:cNvSpPr>
            <a:spLocks noChangeArrowheads="1"/>
          </p:cNvSpPr>
          <p:nvPr/>
        </p:nvSpPr>
        <p:spPr bwMode="auto">
          <a:xfrm>
            <a:off x="4419600" y="4953000"/>
            <a:ext cx="152400" cy="1524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76823" name="Rectangle 24"/>
          <p:cNvSpPr>
            <a:spLocks noChangeArrowheads="1"/>
          </p:cNvSpPr>
          <p:nvPr/>
        </p:nvSpPr>
        <p:spPr bwMode="auto">
          <a:xfrm>
            <a:off x="4419600" y="5105400"/>
            <a:ext cx="152400" cy="1524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76824" name="Rectangle 25"/>
          <p:cNvSpPr>
            <a:spLocks noChangeArrowheads="1"/>
          </p:cNvSpPr>
          <p:nvPr/>
        </p:nvSpPr>
        <p:spPr bwMode="auto">
          <a:xfrm>
            <a:off x="4419600" y="5257800"/>
            <a:ext cx="152400" cy="1524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76825" name="Rectangle 26"/>
          <p:cNvSpPr>
            <a:spLocks noChangeArrowheads="1"/>
          </p:cNvSpPr>
          <p:nvPr/>
        </p:nvSpPr>
        <p:spPr bwMode="auto">
          <a:xfrm>
            <a:off x="4419600" y="5410200"/>
            <a:ext cx="152400" cy="1524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76826" name="Rectangle 31"/>
          <p:cNvSpPr>
            <a:spLocks noChangeArrowheads="1"/>
          </p:cNvSpPr>
          <p:nvPr/>
        </p:nvSpPr>
        <p:spPr bwMode="auto">
          <a:xfrm>
            <a:off x="4648200" y="4800600"/>
            <a:ext cx="381000" cy="1524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76827" name="Rectangle 32"/>
          <p:cNvSpPr>
            <a:spLocks noChangeArrowheads="1"/>
          </p:cNvSpPr>
          <p:nvPr/>
        </p:nvSpPr>
        <p:spPr bwMode="auto">
          <a:xfrm>
            <a:off x="4648200" y="4953000"/>
            <a:ext cx="381000" cy="1524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76828" name="Rectangle 33"/>
          <p:cNvSpPr>
            <a:spLocks noChangeArrowheads="1"/>
          </p:cNvSpPr>
          <p:nvPr/>
        </p:nvSpPr>
        <p:spPr bwMode="auto">
          <a:xfrm>
            <a:off x="4648200" y="5105400"/>
            <a:ext cx="381000" cy="1524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76829" name="Rectangle 34"/>
          <p:cNvSpPr>
            <a:spLocks noChangeArrowheads="1"/>
          </p:cNvSpPr>
          <p:nvPr/>
        </p:nvSpPr>
        <p:spPr bwMode="auto">
          <a:xfrm>
            <a:off x="4648200" y="5257800"/>
            <a:ext cx="381000" cy="1524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76830" name="Rectangle 35"/>
          <p:cNvSpPr>
            <a:spLocks noChangeArrowheads="1"/>
          </p:cNvSpPr>
          <p:nvPr/>
        </p:nvSpPr>
        <p:spPr bwMode="auto">
          <a:xfrm>
            <a:off x="4648200" y="5410200"/>
            <a:ext cx="381000" cy="1524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76831" name="Rectangle 36"/>
          <p:cNvSpPr>
            <a:spLocks noChangeArrowheads="1"/>
          </p:cNvSpPr>
          <p:nvPr/>
        </p:nvSpPr>
        <p:spPr bwMode="auto">
          <a:xfrm>
            <a:off x="5105400" y="4800600"/>
            <a:ext cx="228600" cy="1524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76832" name="Rectangle 37"/>
          <p:cNvSpPr>
            <a:spLocks noChangeArrowheads="1"/>
          </p:cNvSpPr>
          <p:nvPr/>
        </p:nvSpPr>
        <p:spPr bwMode="auto">
          <a:xfrm>
            <a:off x="5105400" y="4953000"/>
            <a:ext cx="228600" cy="1524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76833" name="Rectangle 38"/>
          <p:cNvSpPr>
            <a:spLocks noChangeArrowheads="1"/>
          </p:cNvSpPr>
          <p:nvPr/>
        </p:nvSpPr>
        <p:spPr bwMode="auto">
          <a:xfrm>
            <a:off x="5105400" y="5105400"/>
            <a:ext cx="228600" cy="1524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76834" name="Rectangle 39"/>
          <p:cNvSpPr>
            <a:spLocks noChangeArrowheads="1"/>
          </p:cNvSpPr>
          <p:nvPr/>
        </p:nvSpPr>
        <p:spPr bwMode="auto">
          <a:xfrm>
            <a:off x="5105400" y="5257800"/>
            <a:ext cx="228600" cy="1524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76835" name="Rectangle 40"/>
          <p:cNvSpPr>
            <a:spLocks noChangeArrowheads="1"/>
          </p:cNvSpPr>
          <p:nvPr/>
        </p:nvSpPr>
        <p:spPr bwMode="auto">
          <a:xfrm>
            <a:off x="5105400" y="5410200"/>
            <a:ext cx="228600" cy="1524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76836" name="Rectangle 41"/>
          <p:cNvSpPr>
            <a:spLocks noChangeArrowheads="1"/>
          </p:cNvSpPr>
          <p:nvPr/>
        </p:nvSpPr>
        <p:spPr bwMode="auto">
          <a:xfrm>
            <a:off x="5410200" y="4800600"/>
            <a:ext cx="304800" cy="1524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76837" name="Rectangle 42"/>
          <p:cNvSpPr>
            <a:spLocks noChangeArrowheads="1"/>
          </p:cNvSpPr>
          <p:nvPr/>
        </p:nvSpPr>
        <p:spPr bwMode="auto">
          <a:xfrm>
            <a:off x="5410200" y="4953000"/>
            <a:ext cx="304800" cy="1524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76838" name="Rectangle 43"/>
          <p:cNvSpPr>
            <a:spLocks noChangeArrowheads="1"/>
          </p:cNvSpPr>
          <p:nvPr/>
        </p:nvSpPr>
        <p:spPr bwMode="auto">
          <a:xfrm>
            <a:off x="5410200" y="5105400"/>
            <a:ext cx="304800" cy="1524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76839" name="Rectangle 44"/>
          <p:cNvSpPr>
            <a:spLocks noChangeArrowheads="1"/>
          </p:cNvSpPr>
          <p:nvPr/>
        </p:nvSpPr>
        <p:spPr bwMode="auto">
          <a:xfrm>
            <a:off x="5410200" y="5257800"/>
            <a:ext cx="304800" cy="1524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76840" name="Rectangle 45"/>
          <p:cNvSpPr>
            <a:spLocks noChangeArrowheads="1"/>
          </p:cNvSpPr>
          <p:nvPr/>
        </p:nvSpPr>
        <p:spPr bwMode="auto">
          <a:xfrm>
            <a:off x="5410200" y="5410200"/>
            <a:ext cx="304800" cy="1524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76841" name="Rectangle 46"/>
          <p:cNvSpPr>
            <a:spLocks noChangeArrowheads="1"/>
          </p:cNvSpPr>
          <p:nvPr/>
        </p:nvSpPr>
        <p:spPr bwMode="auto">
          <a:xfrm>
            <a:off x="5791200" y="4800600"/>
            <a:ext cx="457200" cy="1524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76842" name="Rectangle 47"/>
          <p:cNvSpPr>
            <a:spLocks noChangeArrowheads="1"/>
          </p:cNvSpPr>
          <p:nvPr/>
        </p:nvSpPr>
        <p:spPr bwMode="auto">
          <a:xfrm>
            <a:off x="5791200" y="4953000"/>
            <a:ext cx="457200" cy="1524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76843" name="Rectangle 48"/>
          <p:cNvSpPr>
            <a:spLocks noChangeArrowheads="1"/>
          </p:cNvSpPr>
          <p:nvPr/>
        </p:nvSpPr>
        <p:spPr bwMode="auto">
          <a:xfrm>
            <a:off x="5791200" y="5105400"/>
            <a:ext cx="457200" cy="1524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76844" name="Rectangle 49"/>
          <p:cNvSpPr>
            <a:spLocks noChangeArrowheads="1"/>
          </p:cNvSpPr>
          <p:nvPr/>
        </p:nvSpPr>
        <p:spPr bwMode="auto">
          <a:xfrm>
            <a:off x="5791200" y="5257800"/>
            <a:ext cx="457200" cy="1524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76845" name="Rectangle 50"/>
          <p:cNvSpPr>
            <a:spLocks noChangeArrowheads="1"/>
          </p:cNvSpPr>
          <p:nvPr/>
        </p:nvSpPr>
        <p:spPr bwMode="auto">
          <a:xfrm>
            <a:off x="5791200" y="5410200"/>
            <a:ext cx="457200" cy="1524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76846" name="Text Box 51"/>
          <p:cNvSpPr txBox="1">
            <a:spLocks noChangeArrowheads="1"/>
          </p:cNvSpPr>
          <p:nvPr/>
        </p:nvSpPr>
        <p:spPr bwMode="auto">
          <a:xfrm>
            <a:off x="4267200" y="5638800"/>
            <a:ext cx="1949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Per-field indexing</a:t>
            </a: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762000" y="152400"/>
            <a:ext cx="8229600" cy="1143000"/>
          </a:xfrm>
        </p:spPr>
        <p:txBody>
          <a:bodyPr/>
          <a:lstStyle/>
          <a:p>
            <a:r>
              <a:rPr lang="en-US">
                <a:solidFill>
                  <a:schemeClr val="tx2"/>
                </a:solidFill>
                <a:latin typeface="Arial" charset="0"/>
              </a:rPr>
              <a:t>Google MegaStore</a:t>
            </a:r>
          </a:p>
        </p:txBody>
      </p:sp>
      <p:sp>
        <p:nvSpPr>
          <p:cNvPr id="77827" name="Rectangle 3"/>
          <p:cNvSpPr>
            <a:spLocks noGrp="1" noChangeArrowheads="1"/>
          </p:cNvSpPr>
          <p:nvPr>
            <p:ph type="body" idx="1"/>
          </p:nvPr>
        </p:nvSpPr>
        <p:spPr>
          <a:xfrm>
            <a:off x="457200" y="1600200"/>
            <a:ext cx="8229600" cy="4525963"/>
          </a:xfrm>
        </p:spPr>
        <p:txBody>
          <a:bodyPr/>
          <a:lstStyle/>
          <a:p>
            <a:pPr>
              <a:lnSpc>
                <a:spcPct val="80000"/>
              </a:lnSpc>
            </a:pPr>
            <a:r>
              <a:rPr lang="en-US" sz="2400">
                <a:latin typeface="Arial" charset="0"/>
              </a:rPr>
              <a:t>Transactions across entity groups</a:t>
            </a:r>
          </a:p>
          <a:p>
            <a:pPr lvl="1">
              <a:lnSpc>
                <a:spcPct val="80000"/>
              </a:lnSpc>
            </a:pPr>
            <a:r>
              <a:rPr lang="en-US" sz="2000">
                <a:latin typeface="Arial" charset="0"/>
              </a:rPr>
              <a:t>Entity-group: hierarchically linked records</a:t>
            </a:r>
          </a:p>
          <a:p>
            <a:pPr lvl="2">
              <a:lnSpc>
                <a:spcPct val="80000"/>
              </a:lnSpc>
            </a:pPr>
            <a:r>
              <a:rPr lang="en-US" sz="1800">
                <a:solidFill>
                  <a:srgbClr val="0070C0"/>
                </a:solidFill>
                <a:latin typeface="Arial" charset="0"/>
              </a:rPr>
              <a:t>Ramakris</a:t>
            </a:r>
          </a:p>
          <a:p>
            <a:pPr lvl="2">
              <a:lnSpc>
                <a:spcPct val="80000"/>
              </a:lnSpc>
            </a:pPr>
            <a:r>
              <a:rPr lang="en-US" sz="1800">
                <a:solidFill>
                  <a:srgbClr val="0070C0"/>
                </a:solidFill>
                <a:latin typeface="Arial" charset="0"/>
              </a:rPr>
              <a:t>Ramakris.preferences</a:t>
            </a:r>
          </a:p>
          <a:p>
            <a:pPr lvl="2">
              <a:lnSpc>
                <a:spcPct val="80000"/>
              </a:lnSpc>
            </a:pPr>
            <a:r>
              <a:rPr lang="en-US" sz="1800">
                <a:solidFill>
                  <a:srgbClr val="0070C0"/>
                </a:solidFill>
                <a:latin typeface="Arial" charset="0"/>
              </a:rPr>
              <a:t>Ramakris.posts</a:t>
            </a:r>
          </a:p>
          <a:p>
            <a:pPr lvl="2">
              <a:lnSpc>
                <a:spcPct val="80000"/>
              </a:lnSpc>
            </a:pPr>
            <a:r>
              <a:rPr lang="en-US" sz="1800">
                <a:solidFill>
                  <a:srgbClr val="0070C0"/>
                </a:solidFill>
                <a:latin typeface="Arial" charset="0"/>
              </a:rPr>
              <a:t>Ramakris.posts.aug-24-09</a:t>
            </a:r>
          </a:p>
          <a:p>
            <a:pPr lvl="1">
              <a:lnSpc>
                <a:spcPct val="80000"/>
              </a:lnSpc>
            </a:pPr>
            <a:r>
              <a:rPr lang="en-US" sz="2000">
                <a:latin typeface="Arial" charset="0"/>
              </a:rPr>
              <a:t>Can transactionally update multiple records within an entity group</a:t>
            </a:r>
          </a:p>
          <a:p>
            <a:pPr lvl="2">
              <a:lnSpc>
                <a:spcPct val="80000"/>
              </a:lnSpc>
            </a:pPr>
            <a:r>
              <a:rPr lang="en-US" sz="1800">
                <a:latin typeface="Arial" charset="0"/>
              </a:rPr>
              <a:t>Records may be on different servers</a:t>
            </a:r>
          </a:p>
          <a:p>
            <a:pPr lvl="2">
              <a:lnSpc>
                <a:spcPct val="80000"/>
              </a:lnSpc>
            </a:pPr>
            <a:r>
              <a:rPr lang="en-US" sz="1800">
                <a:latin typeface="Arial" charset="0"/>
              </a:rPr>
              <a:t>Use Paxos to ensure ACID, deal with server failures</a:t>
            </a:r>
          </a:p>
          <a:p>
            <a:pPr lvl="1">
              <a:lnSpc>
                <a:spcPct val="80000"/>
              </a:lnSpc>
            </a:pPr>
            <a:r>
              <a:rPr lang="en-US" sz="2000">
                <a:latin typeface="Arial" charset="0"/>
              </a:rPr>
              <a:t>Can join records within an entity group</a:t>
            </a:r>
          </a:p>
          <a:p>
            <a:pPr lvl="1">
              <a:lnSpc>
                <a:spcPct val="80000"/>
              </a:lnSpc>
            </a:pPr>
            <a:endParaRPr lang="en-US" sz="2000">
              <a:latin typeface="Arial" charset="0"/>
            </a:endParaRPr>
          </a:p>
          <a:p>
            <a:pPr>
              <a:lnSpc>
                <a:spcPct val="80000"/>
              </a:lnSpc>
            </a:pPr>
            <a:r>
              <a:rPr lang="en-US" sz="2400">
                <a:latin typeface="Arial" charset="0"/>
              </a:rPr>
              <a:t>Other details</a:t>
            </a:r>
          </a:p>
          <a:p>
            <a:pPr lvl="1">
              <a:lnSpc>
                <a:spcPct val="80000"/>
              </a:lnSpc>
            </a:pPr>
            <a:r>
              <a:rPr lang="en-US" sz="2000">
                <a:latin typeface="Arial" charset="0"/>
              </a:rPr>
              <a:t>Built on top of BigTable</a:t>
            </a:r>
          </a:p>
          <a:p>
            <a:pPr lvl="1">
              <a:lnSpc>
                <a:spcPct val="80000"/>
              </a:lnSpc>
            </a:pPr>
            <a:r>
              <a:rPr lang="en-US" sz="2000">
                <a:latin typeface="Arial" charset="0"/>
              </a:rPr>
              <a:t>Supports schemas, column partitioning, some indexing</a:t>
            </a:r>
          </a:p>
        </p:txBody>
      </p:sp>
      <p:sp>
        <p:nvSpPr>
          <p:cNvPr id="77828" name="Text Box 4"/>
          <p:cNvSpPr txBox="1">
            <a:spLocks noChangeArrowheads="1"/>
          </p:cNvSpPr>
          <p:nvPr/>
        </p:nvSpPr>
        <p:spPr bwMode="auto">
          <a:xfrm>
            <a:off x="152400" y="6477000"/>
            <a:ext cx="83645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b="1">
                <a:solidFill>
                  <a:srgbClr val="C00000"/>
                </a:solidFill>
              </a:rPr>
              <a:t>Phil Bernstein, http://perspectives.mvdirona.com/2008/07/10/GoogleMegastore.aspx</a:t>
            </a:r>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5"/>
          <p:cNvSpPr>
            <a:spLocks noGrp="1"/>
          </p:cNvSpPr>
          <p:nvPr>
            <p:ph type="title" idx="4294967295"/>
          </p:nvPr>
        </p:nvSpPr>
        <p:spPr>
          <a:xfrm>
            <a:off x="609600" y="4191000"/>
            <a:ext cx="7772400" cy="1362075"/>
          </a:xfrm>
        </p:spPr>
        <p:txBody>
          <a:bodyPr anchor="t"/>
          <a:lstStyle/>
          <a:p>
            <a:pPr algn="r" eaLnBrk="1" hangingPunct="1"/>
            <a:r>
              <a:rPr lang="en-US">
                <a:latin typeface="Arial" charset="0"/>
              </a:rPr>
              <a:t>PNUTS</a:t>
            </a:r>
          </a:p>
        </p:txBody>
      </p:sp>
      <p:sp>
        <p:nvSpPr>
          <p:cNvPr id="78851" name="Text Placeholder 6"/>
          <p:cNvSpPr>
            <a:spLocks noGrp="1"/>
          </p:cNvSpPr>
          <p:nvPr>
            <p:ph type="body" idx="4294967295"/>
          </p:nvPr>
        </p:nvSpPr>
        <p:spPr>
          <a:xfrm>
            <a:off x="573088" y="2946400"/>
            <a:ext cx="7994650" cy="1460500"/>
          </a:xfrm>
        </p:spPr>
        <p:txBody>
          <a:bodyPr anchor="b"/>
          <a:lstStyle/>
          <a:p>
            <a:pPr marL="0" indent="0" eaLnBrk="1" hangingPunct="1">
              <a:buFontTx/>
              <a:buNone/>
            </a:pPr>
            <a:endParaRPr lang="en-US" sz="2000">
              <a:latin typeface="Arial" charset="0"/>
            </a:endParaRPr>
          </a:p>
        </p:txBody>
      </p:sp>
      <p:sp>
        <p:nvSpPr>
          <p:cNvPr id="78852" name="Slide Number Placeholder 7"/>
          <p:cNvSpPr txBox="1">
            <a:spLocks noGrp="1"/>
          </p:cNvSpPr>
          <p:nvPr/>
        </p:nvSpPr>
        <p:spPr bwMode="auto">
          <a:xfrm>
            <a:off x="70866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EEF4CCC0-9B3C-AE4B-9407-FAC14FBCCCB8}" type="slidenum">
              <a:rPr lang="en-US" sz="1200">
                <a:solidFill>
                  <a:schemeClr val="bg1"/>
                </a:solidFill>
                <a:latin typeface="Times" charset="0"/>
              </a:rPr>
              <a:pPr algn="r"/>
              <a:t>76</a:t>
            </a:fld>
            <a:endParaRPr lang="en-US" sz="1200">
              <a:solidFill>
                <a:schemeClr val="bg1"/>
              </a:solidFill>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838200" y="76200"/>
            <a:ext cx="8229600" cy="1143000"/>
          </a:xfrm>
        </p:spPr>
        <p:txBody>
          <a:bodyPr/>
          <a:lstStyle/>
          <a:p>
            <a:pPr eaLnBrk="1" hangingPunct="1"/>
            <a:r>
              <a:rPr lang="en-US">
                <a:latin typeface="Arial" charset="0"/>
              </a:rPr>
              <a:t>Architecture</a:t>
            </a:r>
          </a:p>
        </p:txBody>
      </p:sp>
      <p:sp>
        <p:nvSpPr>
          <p:cNvPr id="79875" name="Text Box 18"/>
          <p:cNvSpPr txBox="1">
            <a:spLocks noChangeArrowheads="1"/>
          </p:cNvSpPr>
          <p:nvPr/>
        </p:nvSpPr>
        <p:spPr bwMode="auto">
          <a:xfrm>
            <a:off x="6264275" y="5029200"/>
            <a:ext cx="787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sz="1400">
                <a:latin typeface="Tahoma" charset="0"/>
              </a:rPr>
              <a:t>Storage</a:t>
            </a:r>
          </a:p>
          <a:p>
            <a:pPr algn="ctr"/>
            <a:r>
              <a:rPr lang="en-US" sz="1400">
                <a:latin typeface="Tahoma" charset="0"/>
              </a:rPr>
              <a:t>units</a:t>
            </a:r>
          </a:p>
        </p:txBody>
      </p:sp>
      <p:grpSp>
        <p:nvGrpSpPr>
          <p:cNvPr id="2" name="Group 5"/>
          <p:cNvGrpSpPr>
            <a:grpSpLocks/>
          </p:cNvGrpSpPr>
          <p:nvPr/>
        </p:nvGrpSpPr>
        <p:grpSpPr bwMode="auto">
          <a:xfrm>
            <a:off x="1811338" y="2133600"/>
            <a:ext cx="5654675" cy="955675"/>
            <a:chOff x="1141" y="1631"/>
            <a:chExt cx="3562" cy="602"/>
          </a:xfrm>
        </p:grpSpPr>
        <p:sp>
          <p:nvSpPr>
            <p:cNvPr id="79907" name="Line 27"/>
            <p:cNvSpPr>
              <a:spLocks noChangeShapeType="1"/>
            </p:cNvSpPr>
            <p:nvPr/>
          </p:nvSpPr>
          <p:spPr bwMode="auto">
            <a:xfrm>
              <a:off x="1239" y="2207"/>
              <a:ext cx="3438" cy="1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9908" name="Text Box 28"/>
            <p:cNvSpPr txBox="1">
              <a:spLocks noChangeArrowheads="1"/>
            </p:cNvSpPr>
            <p:nvPr/>
          </p:nvSpPr>
          <p:spPr bwMode="auto">
            <a:xfrm>
              <a:off x="4121" y="2041"/>
              <a:ext cx="58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ahoma" charset="0"/>
                </a:rPr>
                <a:t>REST API</a:t>
              </a:r>
            </a:p>
          </p:txBody>
        </p:sp>
        <p:sp>
          <p:nvSpPr>
            <p:cNvPr id="79909" name="Rectangle 29"/>
            <p:cNvSpPr>
              <a:spLocks noChangeArrowheads="1"/>
            </p:cNvSpPr>
            <p:nvPr/>
          </p:nvSpPr>
          <p:spPr bwMode="auto">
            <a:xfrm>
              <a:off x="1575" y="1679"/>
              <a:ext cx="96" cy="96"/>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79910" name="Rectangle 30"/>
            <p:cNvSpPr>
              <a:spLocks noChangeArrowheads="1"/>
            </p:cNvSpPr>
            <p:nvPr/>
          </p:nvSpPr>
          <p:spPr bwMode="auto">
            <a:xfrm>
              <a:off x="1719" y="1679"/>
              <a:ext cx="96" cy="96"/>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79911" name="Rectangle 31"/>
            <p:cNvSpPr>
              <a:spLocks noChangeArrowheads="1"/>
            </p:cNvSpPr>
            <p:nvPr/>
          </p:nvSpPr>
          <p:spPr bwMode="auto">
            <a:xfrm>
              <a:off x="1863" y="1679"/>
              <a:ext cx="96" cy="96"/>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79912" name="Rectangle 32"/>
            <p:cNvSpPr>
              <a:spLocks noChangeArrowheads="1"/>
            </p:cNvSpPr>
            <p:nvPr/>
          </p:nvSpPr>
          <p:spPr bwMode="auto">
            <a:xfrm>
              <a:off x="2007" y="1679"/>
              <a:ext cx="96" cy="96"/>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79913" name="Rectangle 33"/>
            <p:cNvSpPr>
              <a:spLocks noChangeArrowheads="1"/>
            </p:cNvSpPr>
            <p:nvPr/>
          </p:nvSpPr>
          <p:spPr bwMode="auto">
            <a:xfrm>
              <a:off x="2151" y="1679"/>
              <a:ext cx="96" cy="96"/>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79914" name="Rectangle 34"/>
            <p:cNvSpPr>
              <a:spLocks noChangeArrowheads="1"/>
            </p:cNvSpPr>
            <p:nvPr/>
          </p:nvSpPr>
          <p:spPr bwMode="auto">
            <a:xfrm>
              <a:off x="2295" y="1679"/>
              <a:ext cx="96" cy="96"/>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79915" name="Rectangle 35"/>
            <p:cNvSpPr>
              <a:spLocks noChangeArrowheads="1"/>
            </p:cNvSpPr>
            <p:nvPr/>
          </p:nvSpPr>
          <p:spPr bwMode="auto">
            <a:xfrm>
              <a:off x="2439" y="1679"/>
              <a:ext cx="96" cy="96"/>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79916" name="Rectangle 36"/>
            <p:cNvSpPr>
              <a:spLocks noChangeArrowheads="1"/>
            </p:cNvSpPr>
            <p:nvPr/>
          </p:nvSpPr>
          <p:spPr bwMode="auto">
            <a:xfrm>
              <a:off x="2583" y="1679"/>
              <a:ext cx="96" cy="96"/>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79917" name="Rectangle 37"/>
            <p:cNvSpPr>
              <a:spLocks noChangeArrowheads="1"/>
            </p:cNvSpPr>
            <p:nvPr/>
          </p:nvSpPr>
          <p:spPr bwMode="auto">
            <a:xfrm>
              <a:off x="2727" y="1679"/>
              <a:ext cx="96" cy="96"/>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79918" name="Rectangle 38"/>
            <p:cNvSpPr>
              <a:spLocks noChangeArrowheads="1"/>
            </p:cNvSpPr>
            <p:nvPr/>
          </p:nvSpPr>
          <p:spPr bwMode="auto">
            <a:xfrm>
              <a:off x="2871" y="1679"/>
              <a:ext cx="96" cy="96"/>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79919" name="Rectangle 39"/>
            <p:cNvSpPr>
              <a:spLocks noChangeArrowheads="1"/>
            </p:cNvSpPr>
            <p:nvPr/>
          </p:nvSpPr>
          <p:spPr bwMode="auto">
            <a:xfrm>
              <a:off x="3015" y="1679"/>
              <a:ext cx="96" cy="96"/>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79920" name="Rectangle 40"/>
            <p:cNvSpPr>
              <a:spLocks noChangeArrowheads="1"/>
            </p:cNvSpPr>
            <p:nvPr/>
          </p:nvSpPr>
          <p:spPr bwMode="auto">
            <a:xfrm>
              <a:off x="3159" y="1679"/>
              <a:ext cx="96" cy="96"/>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79921" name="Rectangle 41"/>
            <p:cNvSpPr>
              <a:spLocks noChangeArrowheads="1"/>
            </p:cNvSpPr>
            <p:nvPr/>
          </p:nvSpPr>
          <p:spPr bwMode="auto">
            <a:xfrm>
              <a:off x="3303" y="1679"/>
              <a:ext cx="96" cy="96"/>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79922" name="Rectangle 42"/>
            <p:cNvSpPr>
              <a:spLocks noChangeArrowheads="1"/>
            </p:cNvSpPr>
            <p:nvPr/>
          </p:nvSpPr>
          <p:spPr bwMode="auto">
            <a:xfrm>
              <a:off x="3447" y="1679"/>
              <a:ext cx="96" cy="96"/>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79923" name="Rectangle 43"/>
            <p:cNvSpPr>
              <a:spLocks noChangeArrowheads="1"/>
            </p:cNvSpPr>
            <p:nvPr/>
          </p:nvSpPr>
          <p:spPr bwMode="auto">
            <a:xfrm>
              <a:off x="3591" y="1679"/>
              <a:ext cx="96" cy="96"/>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79924" name="Rectangle 44"/>
            <p:cNvSpPr>
              <a:spLocks noChangeArrowheads="1"/>
            </p:cNvSpPr>
            <p:nvPr/>
          </p:nvSpPr>
          <p:spPr bwMode="auto">
            <a:xfrm>
              <a:off x="3735" y="1679"/>
              <a:ext cx="96" cy="96"/>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79925" name="Text Box 45"/>
            <p:cNvSpPr txBox="1">
              <a:spLocks noChangeArrowheads="1"/>
            </p:cNvSpPr>
            <p:nvPr/>
          </p:nvSpPr>
          <p:spPr bwMode="auto">
            <a:xfrm>
              <a:off x="1141" y="1631"/>
              <a:ext cx="44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ahoma" charset="0"/>
                </a:rPr>
                <a:t>Clients</a:t>
              </a:r>
            </a:p>
          </p:txBody>
        </p:sp>
      </p:grpSp>
      <p:grpSp>
        <p:nvGrpSpPr>
          <p:cNvPr id="3" name="Group 25"/>
          <p:cNvGrpSpPr>
            <a:grpSpLocks/>
          </p:cNvGrpSpPr>
          <p:nvPr/>
        </p:nvGrpSpPr>
        <p:grpSpPr bwMode="auto">
          <a:xfrm>
            <a:off x="6792913" y="3444875"/>
            <a:ext cx="1163637" cy="838200"/>
            <a:chOff x="4279" y="2457"/>
            <a:chExt cx="733" cy="528"/>
          </a:xfrm>
        </p:grpSpPr>
        <p:sp>
          <p:nvSpPr>
            <p:cNvPr id="79903" name="Rectangle 6"/>
            <p:cNvSpPr>
              <a:spLocks noChangeArrowheads="1"/>
            </p:cNvSpPr>
            <p:nvPr/>
          </p:nvSpPr>
          <p:spPr bwMode="auto">
            <a:xfrm>
              <a:off x="4376" y="2553"/>
              <a:ext cx="240" cy="240"/>
            </a:xfrm>
            <a:prstGeom prst="rect">
              <a:avLst/>
            </a:prstGeom>
            <a:solidFill>
              <a:srgbClr val="FF66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79904" name="Rectangle 7"/>
            <p:cNvSpPr>
              <a:spLocks noChangeArrowheads="1"/>
            </p:cNvSpPr>
            <p:nvPr/>
          </p:nvSpPr>
          <p:spPr bwMode="auto">
            <a:xfrm>
              <a:off x="4328" y="2505"/>
              <a:ext cx="240" cy="240"/>
            </a:xfrm>
            <a:prstGeom prst="rect">
              <a:avLst/>
            </a:prstGeom>
            <a:solidFill>
              <a:srgbClr val="FF66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79905" name="Rectangle 50"/>
            <p:cNvSpPr>
              <a:spLocks noChangeArrowheads="1"/>
            </p:cNvSpPr>
            <p:nvPr/>
          </p:nvSpPr>
          <p:spPr bwMode="auto">
            <a:xfrm>
              <a:off x="4280" y="2457"/>
              <a:ext cx="240" cy="240"/>
            </a:xfrm>
            <a:prstGeom prst="rect">
              <a:avLst/>
            </a:prstGeom>
            <a:solidFill>
              <a:srgbClr val="FF660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79906" name="Text Box 52"/>
            <p:cNvSpPr txBox="1">
              <a:spLocks noChangeArrowheads="1"/>
            </p:cNvSpPr>
            <p:nvPr/>
          </p:nvSpPr>
          <p:spPr bwMode="auto">
            <a:xfrm>
              <a:off x="4279" y="2793"/>
              <a:ext cx="73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sz="1400">
                  <a:latin typeface="Tahoma" charset="0"/>
                </a:rPr>
                <a:t>Log servers</a:t>
              </a:r>
            </a:p>
          </p:txBody>
        </p:sp>
      </p:grpSp>
      <p:grpSp>
        <p:nvGrpSpPr>
          <p:cNvPr id="4" name="Group 30"/>
          <p:cNvGrpSpPr>
            <a:grpSpLocks/>
          </p:cNvGrpSpPr>
          <p:nvPr/>
        </p:nvGrpSpPr>
        <p:grpSpPr bwMode="auto">
          <a:xfrm>
            <a:off x="3490913" y="3276600"/>
            <a:ext cx="2201862" cy="381000"/>
            <a:chOff x="2199" y="2351"/>
            <a:chExt cx="1387" cy="240"/>
          </a:xfrm>
        </p:grpSpPr>
        <p:sp>
          <p:nvSpPr>
            <p:cNvPr id="79899" name="Rectangle 16"/>
            <p:cNvSpPr>
              <a:spLocks noChangeArrowheads="1"/>
            </p:cNvSpPr>
            <p:nvPr/>
          </p:nvSpPr>
          <p:spPr bwMode="auto">
            <a:xfrm>
              <a:off x="2535" y="2351"/>
              <a:ext cx="240" cy="240"/>
            </a:xfrm>
            <a:prstGeom prst="rect">
              <a:avLst/>
            </a:prstGeom>
            <a:solidFill>
              <a:srgbClr val="FF505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79900" name="Rectangle 17"/>
            <p:cNvSpPr>
              <a:spLocks noChangeArrowheads="1"/>
            </p:cNvSpPr>
            <p:nvPr/>
          </p:nvSpPr>
          <p:spPr bwMode="auto">
            <a:xfrm>
              <a:off x="2871" y="2351"/>
              <a:ext cx="240" cy="240"/>
            </a:xfrm>
            <a:prstGeom prst="rect">
              <a:avLst/>
            </a:prstGeom>
            <a:solidFill>
              <a:srgbClr val="FF5050"/>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79901" name="Text Box 19"/>
            <p:cNvSpPr txBox="1">
              <a:spLocks noChangeArrowheads="1"/>
            </p:cNvSpPr>
            <p:nvPr/>
          </p:nvSpPr>
          <p:spPr bwMode="auto">
            <a:xfrm>
              <a:off x="3091" y="2399"/>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ahoma" charset="0"/>
                </a:rPr>
                <a:t>Routers</a:t>
              </a:r>
            </a:p>
          </p:txBody>
        </p:sp>
        <p:sp>
          <p:nvSpPr>
            <p:cNvPr id="79902" name="Rectangle 63"/>
            <p:cNvSpPr>
              <a:spLocks noChangeArrowheads="1"/>
            </p:cNvSpPr>
            <p:nvPr/>
          </p:nvSpPr>
          <p:spPr bwMode="auto">
            <a:xfrm>
              <a:off x="2199" y="2351"/>
              <a:ext cx="240" cy="240"/>
            </a:xfrm>
            <a:prstGeom prst="rect">
              <a:avLst/>
            </a:prstGeom>
            <a:solidFill>
              <a:srgbClr val="FF5050"/>
            </a:solidFill>
            <a:ln w="9525">
              <a:solidFill>
                <a:schemeClr val="tx1"/>
              </a:solidFill>
              <a:miter lim="800000"/>
              <a:headEnd/>
              <a:tailEnd/>
            </a:ln>
          </p:spPr>
          <p:txBody>
            <a:bodyPr wrap="none" anchor="ctr"/>
            <a:lstStyle/>
            <a:p>
              <a:pPr eaLnBrk="0" hangingPunct="0"/>
              <a:endParaRPr lang="en-US">
                <a:latin typeface="Times" charset="0"/>
              </a:endParaRPr>
            </a:p>
          </p:txBody>
        </p:sp>
      </p:grpSp>
      <p:grpSp>
        <p:nvGrpSpPr>
          <p:cNvPr id="5" name="Group 35"/>
          <p:cNvGrpSpPr>
            <a:grpSpLocks/>
          </p:cNvGrpSpPr>
          <p:nvPr/>
        </p:nvGrpSpPr>
        <p:grpSpPr bwMode="auto">
          <a:xfrm>
            <a:off x="1693863" y="3386138"/>
            <a:ext cx="1465262" cy="635000"/>
            <a:chOff x="1067" y="2420"/>
            <a:chExt cx="923" cy="400"/>
          </a:xfrm>
        </p:grpSpPr>
        <p:sp>
          <p:nvSpPr>
            <p:cNvPr id="79896" name="Rectangle 102"/>
            <p:cNvSpPr>
              <a:spLocks noChangeArrowheads="1"/>
            </p:cNvSpPr>
            <p:nvPr/>
          </p:nvSpPr>
          <p:spPr bwMode="auto">
            <a:xfrm>
              <a:off x="1299" y="2465"/>
              <a:ext cx="249" cy="182"/>
            </a:xfrm>
            <a:prstGeom prst="rect">
              <a:avLst/>
            </a:prstGeom>
            <a:solidFill>
              <a:srgbClr val="71FF71"/>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79897" name="Text Box 23"/>
            <p:cNvSpPr txBox="1">
              <a:spLocks noChangeArrowheads="1"/>
            </p:cNvSpPr>
            <p:nvPr/>
          </p:nvSpPr>
          <p:spPr bwMode="auto">
            <a:xfrm>
              <a:off x="1067" y="2628"/>
              <a:ext cx="92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ahoma" charset="0"/>
                </a:rPr>
                <a:t>Tablet controller</a:t>
              </a:r>
            </a:p>
          </p:txBody>
        </p:sp>
        <p:sp>
          <p:nvSpPr>
            <p:cNvPr id="79898" name="Rectangle 102"/>
            <p:cNvSpPr>
              <a:spLocks noChangeArrowheads="1"/>
            </p:cNvSpPr>
            <p:nvPr/>
          </p:nvSpPr>
          <p:spPr bwMode="auto">
            <a:xfrm>
              <a:off x="1266" y="2420"/>
              <a:ext cx="249" cy="182"/>
            </a:xfrm>
            <a:prstGeom prst="rect">
              <a:avLst/>
            </a:prstGeom>
            <a:solidFill>
              <a:srgbClr val="71FF71"/>
            </a:solidFill>
            <a:ln w="9525">
              <a:solidFill>
                <a:schemeClr val="tx1"/>
              </a:solidFill>
              <a:miter lim="800000"/>
              <a:headEnd/>
              <a:tailEnd/>
            </a:ln>
          </p:spPr>
          <p:txBody>
            <a:bodyPr wrap="none" anchor="ctr"/>
            <a:lstStyle/>
            <a:p>
              <a:pPr eaLnBrk="0" hangingPunct="0"/>
              <a:endParaRPr lang="en-US">
                <a:latin typeface="Times" charset="0"/>
              </a:endParaRPr>
            </a:p>
          </p:txBody>
        </p:sp>
      </p:grpSp>
      <p:sp>
        <p:nvSpPr>
          <p:cNvPr id="79880" name="Rectangle 8"/>
          <p:cNvSpPr>
            <a:spLocks noChangeArrowheads="1"/>
          </p:cNvSpPr>
          <p:nvPr/>
        </p:nvSpPr>
        <p:spPr bwMode="auto">
          <a:xfrm>
            <a:off x="2271713" y="4997450"/>
            <a:ext cx="381000" cy="381000"/>
          </a:xfrm>
          <a:prstGeom prst="rect">
            <a:avLst/>
          </a:prstGeom>
          <a:solidFill>
            <a:srgbClr val="003399"/>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79881" name="AutoShape 40"/>
          <p:cNvSpPr>
            <a:spLocks noChangeArrowheads="1"/>
          </p:cNvSpPr>
          <p:nvPr/>
        </p:nvSpPr>
        <p:spPr bwMode="auto">
          <a:xfrm>
            <a:off x="2271713" y="5351463"/>
            <a:ext cx="371475" cy="290512"/>
          </a:xfrm>
          <a:prstGeom prst="can">
            <a:avLst>
              <a:gd name="adj" fmla="val 25000"/>
            </a:avLst>
          </a:prstGeom>
          <a:solidFill>
            <a:srgbClr val="CC0000"/>
          </a:solidFill>
          <a:ln w="9525">
            <a:solidFill>
              <a:schemeClr val="tx1"/>
            </a:solidFill>
            <a:round/>
            <a:headEnd/>
            <a:tailEnd/>
          </a:ln>
        </p:spPr>
        <p:txBody>
          <a:bodyPr wrap="none" anchor="ctr"/>
          <a:lstStyle/>
          <a:p>
            <a:endParaRPr lang="en-US"/>
          </a:p>
        </p:txBody>
      </p:sp>
      <p:sp>
        <p:nvSpPr>
          <p:cNvPr id="79882" name="Rectangle 8"/>
          <p:cNvSpPr>
            <a:spLocks noChangeArrowheads="1"/>
          </p:cNvSpPr>
          <p:nvPr/>
        </p:nvSpPr>
        <p:spPr bwMode="auto">
          <a:xfrm>
            <a:off x="2776538" y="4997450"/>
            <a:ext cx="381000" cy="381000"/>
          </a:xfrm>
          <a:prstGeom prst="rect">
            <a:avLst/>
          </a:prstGeom>
          <a:solidFill>
            <a:srgbClr val="003399"/>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79883" name="AutoShape 42"/>
          <p:cNvSpPr>
            <a:spLocks noChangeArrowheads="1"/>
          </p:cNvSpPr>
          <p:nvPr/>
        </p:nvSpPr>
        <p:spPr bwMode="auto">
          <a:xfrm>
            <a:off x="2776538" y="5351463"/>
            <a:ext cx="371475" cy="290512"/>
          </a:xfrm>
          <a:prstGeom prst="can">
            <a:avLst>
              <a:gd name="adj" fmla="val 25000"/>
            </a:avLst>
          </a:prstGeom>
          <a:solidFill>
            <a:srgbClr val="CC0000"/>
          </a:solidFill>
          <a:ln w="9525">
            <a:solidFill>
              <a:schemeClr val="tx1"/>
            </a:solidFill>
            <a:round/>
            <a:headEnd/>
            <a:tailEnd/>
          </a:ln>
        </p:spPr>
        <p:txBody>
          <a:bodyPr wrap="none" anchor="ctr"/>
          <a:lstStyle/>
          <a:p>
            <a:endParaRPr lang="en-US"/>
          </a:p>
        </p:txBody>
      </p:sp>
      <p:sp>
        <p:nvSpPr>
          <p:cNvPr id="79884" name="Rectangle 8"/>
          <p:cNvSpPr>
            <a:spLocks noChangeArrowheads="1"/>
          </p:cNvSpPr>
          <p:nvPr/>
        </p:nvSpPr>
        <p:spPr bwMode="auto">
          <a:xfrm>
            <a:off x="3275013" y="4997450"/>
            <a:ext cx="381000" cy="381000"/>
          </a:xfrm>
          <a:prstGeom prst="rect">
            <a:avLst/>
          </a:prstGeom>
          <a:solidFill>
            <a:srgbClr val="003399"/>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79885" name="AutoShape 44"/>
          <p:cNvSpPr>
            <a:spLocks noChangeArrowheads="1"/>
          </p:cNvSpPr>
          <p:nvPr/>
        </p:nvSpPr>
        <p:spPr bwMode="auto">
          <a:xfrm>
            <a:off x="3275013" y="5351463"/>
            <a:ext cx="371475" cy="290512"/>
          </a:xfrm>
          <a:prstGeom prst="can">
            <a:avLst>
              <a:gd name="adj" fmla="val 25000"/>
            </a:avLst>
          </a:prstGeom>
          <a:solidFill>
            <a:srgbClr val="CC0000"/>
          </a:solidFill>
          <a:ln w="9525">
            <a:solidFill>
              <a:schemeClr val="tx1"/>
            </a:solidFill>
            <a:round/>
            <a:headEnd/>
            <a:tailEnd/>
          </a:ln>
        </p:spPr>
        <p:txBody>
          <a:bodyPr wrap="none" anchor="ctr"/>
          <a:lstStyle/>
          <a:p>
            <a:endParaRPr lang="en-US"/>
          </a:p>
        </p:txBody>
      </p:sp>
      <p:sp>
        <p:nvSpPr>
          <p:cNvPr id="79886" name="Rectangle 8"/>
          <p:cNvSpPr>
            <a:spLocks noChangeArrowheads="1"/>
          </p:cNvSpPr>
          <p:nvPr/>
        </p:nvSpPr>
        <p:spPr bwMode="auto">
          <a:xfrm>
            <a:off x="3779838" y="4997450"/>
            <a:ext cx="381000" cy="381000"/>
          </a:xfrm>
          <a:prstGeom prst="rect">
            <a:avLst/>
          </a:prstGeom>
          <a:solidFill>
            <a:srgbClr val="003399"/>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79887" name="AutoShape 46"/>
          <p:cNvSpPr>
            <a:spLocks noChangeArrowheads="1"/>
          </p:cNvSpPr>
          <p:nvPr/>
        </p:nvSpPr>
        <p:spPr bwMode="auto">
          <a:xfrm>
            <a:off x="3779838" y="5351463"/>
            <a:ext cx="371475" cy="290512"/>
          </a:xfrm>
          <a:prstGeom prst="can">
            <a:avLst>
              <a:gd name="adj" fmla="val 25000"/>
            </a:avLst>
          </a:prstGeom>
          <a:solidFill>
            <a:srgbClr val="CC0000"/>
          </a:solidFill>
          <a:ln w="9525">
            <a:solidFill>
              <a:schemeClr val="tx1"/>
            </a:solidFill>
            <a:round/>
            <a:headEnd/>
            <a:tailEnd/>
          </a:ln>
        </p:spPr>
        <p:txBody>
          <a:bodyPr wrap="none" anchor="ctr"/>
          <a:lstStyle/>
          <a:p>
            <a:endParaRPr lang="en-US"/>
          </a:p>
        </p:txBody>
      </p:sp>
      <p:sp>
        <p:nvSpPr>
          <p:cNvPr id="79888" name="Rectangle 8"/>
          <p:cNvSpPr>
            <a:spLocks noChangeArrowheads="1"/>
          </p:cNvSpPr>
          <p:nvPr/>
        </p:nvSpPr>
        <p:spPr bwMode="auto">
          <a:xfrm>
            <a:off x="4289425" y="4997450"/>
            <a:ext cx="381000" cy="381000"/>
          </a:xfrm>
          <a:prstGeom prst="rect">
            <a:avLst/>
          </a:prstGeom>
          <a:solidFill>
            <a:srgbClr val="003399"/>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79889" name="AutoShape 48"/>
          <p:cNvSpPr>
            <a:spLocks noChangeArrowheads="1"/>
          </p:cNvSpPr>
          <p:nvPr/>
        </p:nvSpPr>
        <p:spPr bwMode="auto">
          <a:xfrm>
            <a:off x="4289425" y="5351463"/>
            <a:ext cx="371475" cy="290512"/>
          </a:xfrm>
          <a:prstGeom prst="can">
            <a:avLst>
              <a:gd name="adj" fmla="val 25000"/>
            </a:avLst>
          </a:prstGeom>
          <a:solidFill>
            <a:srgbClr val="CC0000"/>
          </a:solidFill>
          <a:ln w="9525">
            <a:solidFill>
              <a:schemeClr val="tx1"/>
            </a:solidFill>
            <a:round/>
            <a:headEnd/>
            <a:tailEnd/>
          </a:ln>
        </p:spPr>
        <p:txBody>
          <a:bodyPr wrap="none" anchor="ctr"/>
          <a:lstStyle/>
          <a:p>
            <a:endParaRPr lang="en-US"/>
          </a:p>
        </p:txBody>
      </p:sp>
      <p:sp>
        <p:nvSpPr>
          <p:cNvPr id="79890" name="Rectangle 8"/>
          <p:cNvSpPr>
            <a:spLocks noChangeArrowheads="1"/>
          </p:cNvSpPr>
          <p:nvPr/>
        </p:nvSpPr>
        <p:spPr bwMode="auto">
          <a:xfrm>
            <a:off x="4794250" y="4997450"/>
            <a:ext cx="381000" cy="381000"/>
          </a:xfrm>
          <a:prstGeom prst="rect">
            <a:avLst/>
          </a:prstGeom>
          <a:solidFill>
            <a:srgbClr val="003399"/>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79891" name="AutoShape 50"/>
          <p:cNvSpPr>
            <a:spLocks noChangeArrowheads="1"/>
          </p:cNvSpPr>
          <p:nvPr/>
        </p:nvSpPr>
        <p:spPr bwMode="auto">
          <a:xfrm>
            <a:off x="4794250" y="5351463"/>
            <a:ext cx="371475" cy="290512"/>
          </a:xfrm>
          <a:prstGeom prst="can">
            <a:avLst>
              <a:gd name="adj" fmla="val 25000"/>
            </a:avLst>
          </a:prstGeom>
          <a:solidFill>
            <a:srgbClr val="CC0000"/>
          </a:solidFill>
          <a:ln w="9525">
            <a:solidFill>
              <a:schemeClr val="tx1"/>
            </a:solidFill>
            <a:round/>
            <a:headEnd/>
            <a:tailEnd/>
          </a:ln>
        </p:spPr>
        <p:txBody>
          <a:bodyPr wrap="none" anchor="ctr"/>
          <a:lstStyle/>
          <a:p>
            <a:endParaRPr lang="en-US"/>
          </a:p>
        </p:txBody>
      </p:sp>
      <p:sp>
        <p:nvSpPr>
          <p:cNvPr id="79892" name="Rectangle 8"/>
          <p:cNvSpPr>
            <a:spLocks noChangeArrowheads="1"/>
          </p:cNvSpPr>
          <p:nvPr/>
        </p:nvSpPr>
        <p:spPr bwMode="auto">
          <a:xfrm>
            <a:off x="5292725" y="4997450"/>
            <a:ext cx="381000" cy="381000"/>
          </a:xfrm>
          <a:prstGeom prst="rect">
            <a:avLst/>
          </a:prstGeom>
          <a:solidFill>
            <a:srgbClr val="003399"/>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79893" name="AutoShape 52"/>
          <p:cNvSpPr>
            <a:spLocks noChangeArrowheads="1"/>
          </p:cNvSpPr>
          <p:nvPr/>
        </p:nvSpPr>
        <p:spPr bwMode="auto">
          <a:xfrm>
            <a:off x="5292725" y="5351463"/>
            <a:ext cx="371475" cy="290512"/>
          </a:xfrm>
          <a:prstGeom prst="can">
            <a:avLst>
              <a:gd name="adj" fmla="val 25000"/>
            </a:avLst>
          </a:prstGeom>
          <a:solidFill>
            <a:srgbClr val="CC0000"/>
          </a:solidFill>
          <a:ln w="9525">
            <a:solidFill>
              <a:schemeClr val="tx1"/>
            </a:solidFill>
            <a:round/>
            <a:headEnd/>
            <a:tailEnd/>
          </a:ln>
        </p:spPr>
        <p:txBody>
          <a:bodyPr wrap="none" anchor="ctr"/>
          <a:lstStyle/>
          <a:p>
            <a:endParaRPr lang="en-US"/>
          </a:p>
        </p:txBody>
      </p:sp>
      <p:sp>
        <p:nvSpPr>
          <p:cNvPr id="79894" name="Rectangle 8"/>
          <p:cNvSpPr>
            <a:spLocks noChangeArrowheads="1"/>
          </p:cNvSpPr>
          <p:nvPr/>
        </p:nvSpPr>
        <p:spPr bwMode="auto">
          <a:xfrm>
            <a:off x="5797550" y="4997450"/>
            <a:ext cx="381000" cy="381000"/>
          </a:xfrm>
          <a:prstGeom prst="rect">
            <a:avLst/>
          </a:prstGeom>
          <a:solidFill>
            <a:srgbClr val="003399"/>
          </a:solidFill>
          <a:ln w="9525">
            <a:solidFill>
              <a:schemeClr val="tx1"/>
            </a:solidFill>
            <a:miter lim="800000"/>
            <a:headEnd/>
            <a:tailEnd/>
          </a:ln>
        </p:spPr>
        <p:txBody>
          <a:bodyPr wrap="none" anchor="ctr"/>
          <a:lstStyle/>
          <a:p>
            <a:pPr eaLnBrk="0" hangingPunct="0"/>
            <a:endParaRPr lang="en-US">
              <a:latin typeface="Times" charset="0"/>
            </a:endParaRPr>
          </a:p>
        </p:txBody>
      </p:sp>
      <p:sp>
        <p:nvSpPr>
          <p:cNvPr id="79895" name="AutoShape 54"/>
          <p:cNvSpPr>
            <a:spLocks noChangeArrowheads="1"/>
          </p:cNvSpPr>
          <p:nvPr/>
        </p:nvSpPr>
        <p:spPr bwMode="auto">
          <a:xfrm>
            <a:off x="5797550" y="5351463"/>
            <a:ext cx="371475" cy="290512"/>
          </a:xfrm>
          <a:prstGeom prst="can">
            <a:avLst>
              <a:gd name="adj" fmla="val 25000"/>
            </a:avLst>
          </a:prstGeom>
          <a:solidFill>
            <a:srgbClr val="CC0000"/>
          </a:solidFill>
          <a:ln w="9525">
            <a:solidFill>
              <a:schemeClr val="tx1"/>
            </a:solidFill>
            <a:round/>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838200" y="76200"/>
            <a:ext cx="8229600" cy="1143000"/>
          </a:xfrm>
        </p:spPr>
        <p:txBody>
          <a:bodyPr/>
          <a:lstStyle/>
          <a:p>
            <a:pPr eaLnBrk="1" hangingPunct="1"/>
            <a:r>
              <a:rPr lang="en-US">
                <a:latin typeface="Arial" charset="0"/>
              </a:rPr>
              <a:t>Routers</a:t>
            </a:r>
          </a:p>
        </p:txBody>
      </p:sp>
      <p:sp>
        <p:nvSpPr>
          <p:cNvPr id="80899" name="Rectangle 3"/>
          <p:cNvSpPr>
            <a:spLocks noGrp="1" noChangeArrowheads="1"/>
          </p:cNvSpPr>
          <p:nvPr>
            <p:ph type="body" idx="1"/>
          </p:nvPr>
        </p:nvSpPr>
        <p:spPr/>
        <p:txBody>
          <a:bodyPr/>
          <a:lstStyle/>
          <a:p>
            <a:pPr eaLnBrk="1" hangingPunct="1"/>
            <a:r>
              <a:rPr lang="en-US" sz="2800">
                <a:latin typeface="Arial" charset="0"/>
              </a:rPr>
              <a:t>Direct requests to storage unit</a:t>
            </a:r>
          </a:p>
          <a:p>
            <a:pPr lvl="1" eaLnBrk="1" hangingPunct="1"/>
            <a:r>
              <a:rPr lang="en-US" sz="2400">
                <a:latin typeface="Arial" charset="0"/>
              </a:rPr>
              <a:t>Decouple client from storage layer</a:t>
            </a:r>
          </a:p>
          <a:p>
            <a:pPr lvl="2" eaLnBrk="1" hangingPunct="1"/>
            <a:r>
              <a:rPr lang="en-US" sz="2000">
                <a:latin typeface="Arial" charset="0"/>
              </a:rPr>
              <a:t>Easier to move data, add/remove servers, etc.</a:t>
            </a:r>
          </a:p>
          <a:p>
            <a:pPr lvl="1" eaLnBrk="1" hangingPunct="1"/>
            <a:r>
              <a:rPr lang="en-US" sz="2400">
                <a:latin typeface="Arial" charset="0"/>
              </a:rPr>
              <a:t>Tradeoff:  Some latency to get increased flexibility</a:t>
            </a:r>
          </a:p>
        </p:txBody>
      </p:sp>
      <p:sp>
        <p:nvSpPr>
          <p:cNvPr id="80900" name="Rectangle 4"/>
          <p:cNvSpPr>
            <a:spLocks noChangeArrowheads="1"/>
          </p:cNvSpPr>
          <p:nvPr/>
        </p:nvSpPr>
        <p:spPr bwMode="auto">
          <a:xfrm>
            <a:off x="2917825" y="4283075"/>
            <a:ext cx="3521075" cy="2109788"/>
          </a:xfrm>
          <a:prstGeom prst="rect">
            <a:avLst/>
          </a:prstGeom>
          <a:solidFill>
            <a:srgbClr val="003399"/>
          </a:solidFill>
          <a:ln w="9525">
            <a:solidFill>
              <a:schemeClr val="tx1"/>
            </a:solidFill>
            <a:miter lim="800000"/>
            <a:headEnd/>
            <a:tailEnd/>
          </a:ln>
        </p:spPr>
        <p:txBody>
          <a:bodyPr wrap="none" anchor="ctr"/>
          <a:lstStyle/>
          <a:p>
            <a:endParaRPr lang="en-US"/>
          </a:p>
        </p:txBody>
      </p:sp>
      <p:sp>
        <p:nvSpPr>
          <p:cNvPr id="80901" name="Text Box 5"/>
          <p:cNvSpPr txBox="1">
            <a:spLocks noChangeArrowheads="1"/>
          </p:cNvSpPr>
          <p:nvPr/>
        </p:nvSpPr>
        <p:spPr bwMode="auto">
          <a:xfrm>
            <a:off x="2971800" y="4333875"/>
            <a:ext cx="593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Router</a:t>
            </a:r>
          </a:p>
        </p:txBody>
      </p:sp>
      <p:sp>
        <p:nvSpPr>
          <p:cNvPr id="80902" name="Rectangle 6"/>
          <p:cNvSpPr>
            <a:spLocks noChangeArrowheads="1"/>
          </p:cNvSpPr>
          <p:nvPr/>
        </p:nvSpPr>
        <p:spPr bwMode="auto">
          <a:xfrm>
            <a:off x="3178175" y="4648200"/>
            <a:ext cx="3070225" cy="854075"/>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80903" name="Text Box 7"/>
          <p:cNvSpPr txBox="1">
            <a:spLocks noChangeArrowheads="1"/>
          </p:cNvSpPr>
          <p:nvPr/>
        </p:nvSpPr>
        <p:spPr bwMode="auto">
          <a:xfrm>
            <a:off x="4081463" y="4897438"/>
            <a:ext cx="1160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t>Y! Traffic Server</a:t>
            </a:r>
          </a:p>
        </p:txBody>
      </p:sp>
      <p:sp>
        <p:nvSpPr>
          <p:cNvPr id="80904" name="Rectangle 9"/>
          <p:cNvSpPr>
            <a:spLocks noChangeArrowheads="1"/>
          </p:cNvSpPr>
          <p:nvPr/>
        </p:nvSpPr>
        <p:spPr bwMode="auto">
          <a:xfrm>
            <a:off x="3184525" y="5502275"/>
            <a:ext cx="3070225" cy="465138"/>
          </a:xfrm>
          <a:prstGeom prst="rect">
            <a:avLst/>
          </a:prstGeom>
          <a:solidFill>
            <a:srgbClr val="CC0000"/>
          </a:solidFill>
          <a:ln w="9525">
            <a:solidFill>
              <a:schemeClr val="tx1"/>
            </a:solidFill>
            <a:miter lim="800000"/>
            <a:headEnd/>
            <a:tailEnd/>
          </a:ln>
        </p:spPr>
        <p:txBody>
          <a:bodyPr wrap="none" anchor="ctr"/>
          <a:lstStyle/>
          <a:p>
            <a:endParaRPr lang="en-US"/>
          </a:p>
        </p:txBody>
      </p:sp>
      <p:sp>
        <p:nvSpPr>
          <p:cNvPr id="80905" name="Text Box 10"/>
          <p:cNvSpPr txBox="1">
            <a:spLocks noChangeArrowheads="1"/>
          </p:cNvSpPr>
          <p:nvPr/>
        </p:nvSpPr>
        <p:spPr bwMode="auto">
          <a:xfrm>
            <a:off x="4008438" y="5575300"/>
            <a:ext cx="1474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PNUTS Router plugin</a:t>
            </a:r>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838200" y="76200"/>
            <a:ext cx="8229600" cy="1143000"/>
          </a:xfrm>
        </p:spPr>
        <p:txBody>
          <a:bodyPr/>
          <a:lstStyle/>
          <a:p>
            <a:pPr eaLnBrk="1" hangingPunct="1"/>
            <a:r>
              <a:rPr lang="en-US">
                <a:latin typeface="Arial" charset="0"/>
              </a:rPr>
              <a:t>Log Server</a:t>
            </a:r>
          </a:p>
        </p:txBody>
      </p:sp>
      <p:sp>
        <p:nvSpPr>
          <p:cNvPr id="81923" name="Rectangle 3"/>
          <p:cNvSpPr>
            <a:spLocks noGrp="1" noChangeArrowheads="1"/>
          </p:cNvSpPr>
          <p:nvPr>
            <p:ph type="body" idx="1"/>
          </p:nvPr>
        </p:nvSpPr>
        <p:spPr/>
        <p:txBody>
          <a:bodyPr/>
          <a:lstStyle/>
          <a:p>
            <a:pPr eaLnBrk="1" hangingPunct="1"/>
            <a:r>
              <a:rPr lang="en-US" sz="2800">
                <a:latin typeface="Arial" charset="0"/>
              </a:rPr>
              <a:t>Topic-based, reliable publish/subscribe</a:t>
            </a:r>
          </a:p>
          <a:p>
            <a:pPr lvl="1" eaLnBrk="1" hangingPunct="1"/>
            <a:r>
              <a:rPr lang="en-US" sz="2400">
                <a:latin typeface="Arial" charset="0"/>
              </a:rPr>
              <a:t>Provides reliable logging</a:t>
            </a:r>
          </a:p>
          <a:p>
            <a:pPr lvl="1" eaLnBrk="1" hangingPunct="1"/>
            <a:r>
              <a:rPr lang="en-US" sz="2400">
                <a:latin typeface="Arial" charset="0"/>
              </a:rPr>
              <a:t>Provides intra- and inter-datacenter replication</a:t>
            </a:r>
          </a:p>
        </p:txBody>
      </p:sp>
      <p:sp>
        <p:nvSpPr>
          <p:cNvPr id="81924" name="Rectangle 4"/>
          <p:cNvSpPr>
            <a:spLocks noChangeArrowheads="1"/>
          </p:cNvSpPr>
          <p:nvPr/>
        </p:nvSpPr>
        <p:spPr bwMode="auto">
          <a:xfrm>
            <a:off x="1746250" y="4178300"/>
            <a:ext cx="2463800" cy="1143000"/>
          </a:xfrm>
          <a:prstGeom prst="rect">
            <a:avLst/>
          </a:prstGeom>
          <a:solidFill>
            <a:schemeClr val="accent2"/>
          </a:solidFill>
          <a:ln w="9525">
            <a:solidFill>
              <a:schemeClr val="tx1"/>
            </a:solidFill>
            <a:miter lim="800000"/>
            <a:headEnd/>
            <a:tailEnd/>
          </a:ln>
        </p:spPr>
        <p:txBody>
          <a:bodyPr wrap="none" anchor="ctr"/>
          <a:lstStyle/>
          <a:p>
            <a:pPr algn="ctr"/>
            <a:endParaRPr lang="en-US"/>
          </a:p>
        </p:txBody>
      </p:sp>
      <p:sp>
        <p:nvSpPr>
          <p:cNvPr id="81925" name="AutoShape 5"/>
          <p:cNvSpPr>
            <a:spLocks noChangeArrowheads="1"/>
          </p:cNvSpPr>
          <p:nvPr/>
        </p:nvSpPr>
        <p:spPr bwMode="auto">
          <a:xfrm>
            <a:off x="2076450" y="5665788"/>
            <a:ext cx="1876425" cy="904875"/>
          </a:xfrm>
          <a:prstGeom prst="can">
            <a:avLst>
              <a:gd name="adj" fmla="val 25000"/>
            </a:avLst>
          </a:prstGeom>
          <a:solidFill>
            <a:srgbClr val="CC0000"/>
          </a:solidFill>
          <a:ln w="9525">
            <a:solidFill>
              <a:schemeClr val="tx1"/>
            </a:solidFill>
            <a:round/>
            <a:headEnd/>
            <a:tailEnd/>
          </a:ln>
        </p:spPr>
        <p:txBody>
          <a:bodyPr wrap="none" anchor="ctr"/>
          <a:lstStyle/>
          <a:p>
            <a:endParaRPr lang="en-US"/>
          </a:p>
        </p:txBody>
      </p:sp>
      <p:sp>
        <p:nvSpPr>
          <p:cNvPr id="81926" name="Text Box 6"/>
          <p:cNvSpPr txBox="1">
            <a:spLocks noChangeArrowheads="1"/>
          </p:cNvSpPr>
          <p:nvPr/>
        </p:nvSpPr>
        <p:spPr bwMode="auto">
          <a:xfrm>
            <a:off x="1762125" y="4268788"/>
            <a:ext cx="830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Log server</a:t>
            </a:r>
          </a:p>
        </p:txBody>
      </p:sp>
      <p:sp>
        <p:nvSpPr>
          <p:cNvPr id="81927" name="Text Box 7"/>
          <p:cNvSpPr txBox="1">
            <a:spLocks noChangeArrowheads="1"/>
          </p:cNvSpPr>
          <p:nvPr/>
        </p:nvSpPr>
        <p:spPr bwMode="auto">
          <a:xfrm>
            <a:off x="2809875" y="6067425"/>
            <a:ext cx="450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Disk</a:t>
            </a:r>
          </a:p>
        </p:txBody>
      </p:sp>
      <p:sp>
        <p:nvSpPr>
          <p:cNvPr id="81928" name="Rectangle 9"/>
          <p:cNvSpPr>
            <a:spLocks noChangeArrowheads="1"/>
          </p:cNvSpPr>
          <p:nvPr/>
        </p:nvSpPr>
        <p:spPr bwMode="auto">
          <a:xfrm>
            <a:off x="1897063" y="4597400"/>
            <a:ext cx="2063750" cy="488950"/>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81929" name="Text Box 10"/>
          <p:cNvSpPr txBox="1">
            <a:spLocks noChangeArrowheads="1"/>
          </p:cNvSpPr>
          <p:nvPr/>
        </p:nvSpPr>
        <p:spPr bwMode="auto">
          <a:xfrm>
            <a:off x="2435225" y="4703763"/>
            <a:ext cx="952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t>Pub/sub hub</a:t>
            </a:r>
          </a:p>
        </p:txBody>
      </p:sp>
      <p:sp>
        <p:nvSpPr>
          <p:cNvPr id="81930" name="AutoShape 11"/>
          <p:cNvSpPr>
            <a:spLocks noChangeArrowheads="1"/>
          </p:cNvSpPr>
          <p:nvPr/>
        </p:nvSpPr>
        <p:spPr bwMode="auto">
          <a:xfrm>
            <a:off x="4810125" y="5673725"/>
            <a:ext cx="1876425" cy="904875"/>
          </a:xfrm>
          <a:prstGeom prst="can">
            <a:avLst>
              <a:gd name="adj" fmla="val 25000"/>
            </a:avLst>
          </a:prstGeom>
          <a:solidFill>
            <a:srgbClr val="CC0000"/>
          </a:solidFill>
          <a:ln w="9525">
            <a:solidFill>
              <a:schemeClr val="tx1"/>
            </a:solidFill>
            <a:round/>
            <a:headEnd/>
            <a:tailEnd/>
          </a:ln>
        </p:spPr>
        <p:txBody>
          <a:bodyPr wrap="none" anchor="ctr"/>
          <a:lstStyle/>
          <a:p>
            <a:endParaRPr lang="en-US"/>
          </a:p>
        </p:txBody>
      </p:sp>
      <p:sp>
        <p:nvSpPr>
          <p:cNvPr id="81931" name="Text Box 12"/>
          <p:cNvSpPr txBox="1">
            <a:spLocks noChangeArrowheads="1"/>
          </p:cNvSpPr>
          <p:nvPr/>
        </p:nvSpPr>
        <p:spPr bwMode="auto">
          <a:xfrm>
            <a:off x="5543550" y="6075363"/>
            <a:ext cx="450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Disk</a:t>
            </a:r>
          </a:p>
        </p:txBody>
      </p:sp>
      <p:sp>
        <p:nvSpPr>
          <p:cNvPr id="81932" name="Rectangle 13"/>
          <p:cNvSpPr>
            <a:spLocks noChangeArrowheads="1"/>
          </p:cNvSpPr>
          <p:nvPr/>
        </p:nvSpPr>
        <p:spPr bwMode="auto">
          <a:xfrm>
            <a:off x="4481513" y="4178300"/>
            <a:ext cx="2463800" cy="1143000"/>
          </a:xfrm>
          <a:prstGeom prst="rect">
            <a:avLst/>
          </a:prstGeom>
          <a:solidFill>
            <a:schemeClr val="accent2"/>
          </a:solidFill>
          <a:ln w="9525">
            <a:solidFill>
              <a:schemeClr val="tx1"/>
            </a:solidFill>
            <a:miter lim="800000"/>
            <a:headEnd/>
            <a:tailEnd/>
          </a:ln>
        </p:spPr>
        <p:txBody>
          <a:bodyPr wrap="none" anchor="ctr"/>
          <a:lstStyle/>
          <a:p>
            <a:pPr algn="ctr"/>
            <a:endParaRPr lang="en-US"/>
          </a:p>
        </p:txBody>
      </p:sp>
      <p:sp>
        <p:nvSpPr>
          <p:cNvPr id="81933" name="Text Box 14"/>
          <p:cNvSpPr txBox="1">
            <a:spLocks noChangeArrowheads="1"/>
          </p:cNvSpPr>
          <p:nvPr/>
        </p:nvSpPr>
        <p:spPr bwMode="auto">
          <a:xfrm>
            <a:off x="4497388" y="4268788"/>
            <a:ext cx="830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Log server</a:t>
            </a:r>
          </a:p>
        </p:txBody>
      </p:sp>
      <p:sp>
        <p:nvSpPr>
          <p:cNvPr id="81934" name="Rectangle 15"/>
          <p:cNvSpPr>
            <a:spLocks noChangeArrowheads="1"/>
          </p:cNvSpPr>
          <p:nvPr/>
        </p:nvSpPr>
        <p:spPr bwMode="auto">
          <a:xfrm>
            <a:off x="4632325" y="4597400"/>
            <a:ext cx="2063750" cy="488950"/>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81935" name="Text Box 16"/>
          <p:cNvSpPr txBox="1">
            <a:spLocks noChangeArrowheads="1"/>
          </p:cNvSpPr>
          <p:nvPr/>
        </p:nvSpPr>
        <p:spPr bwMode="auto">
          <a:xfrm>
            <a:off x="5170488" y="4703763"/>
            <a:ext cx="952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t>Pub/sub hub</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76200"/>
            <a:ext cx="8229600" cy="1143000"/>
          </a:xfrm>
        </p:spPr>
        <p:txBody>
          <a:bodyPr/>
          <a:lstStyle/>
          <a:p>
            <a:pPr eaLnBrk="1" hangingPunct="1"/>
            <a:r>
              <a:rPr lang="en-US">
                <a:latin typeface="Arial" charset="0"/>
              </a:rPr>
              <a:t>Types of Cloud Services</a:t>
            </a:r>
          </a:p>
        </p:txBody>
      </p:sp>
      <p:sp>
        <p:nvSpPr>
          <p:cNvPr id="10243" name="Rectangle 3"/>
          <p:cNvSpPr>
            <a:spLocks noGrp="1" noChangeArrowheads="1"/>
          </p:cNvSpPr>
          <p:nvPr>
            <p:ph type="body" idx="1"/>
          </p:nvPr>
        </p:nvSpPr>
        <p:spPr>
          <a:xfrm>
            <a:off x="381000" y="1371600"/>
            <a:ext cx="8229600" cy="4525963"/>
          </a:xfrm>
        </p:spPr>
        <p:txBody>
          <a:bodyPr/>
          <a:lstStyle/>
          <a:p>
            <a:pPr eaLnBrk="1" hangingPunct="1"/>
            <a:r>
              <a:rPr lang="en-US" sz="2800">
                <a:latin typeface="Arial" charset="0"/>
              </a:rPr>
              <a:t>Two kinds of cloud services:</a:t>
            </a:r>
          </a:p>
          <a:p>
            <a:pPr lvl="1" eaLnBrk="1" hangingPunct="1"/>
            <a:r>
              <a:rPr lang="en-US" sz="2400">
                <a:latin typeface="Arial" charset="0"/>
              </a:rPr>
              <a:t>Horizontal (</a:t>
            </a:r>
            <a:r>
              <a:rPr lang="ja-JP" altLang="en-US" sz="2400">
                <a:latin typeface="Arial" charset="0"/>
              </a:rPr>
              <a:t>“</a:t>
            </a:r>
            <a:r>
              <a:rPr lang="en-US" sz="2400">
                <a:latin typeface="Arial" charset="0"/>
              </a:rPr>
              <a:t>Platform</a:t>
            </a:r>
            <a:r>
              <a:rPr lang="ja-JP" altLang="en-US" sz="2400">
                <a:latin typeface="Arial" charset="0"/>
              </a:rPr>
              <a:t>”</a:t>
            </a:r>
            <a:r>
              <a:rPr lang="en-US" sz="2400">
                <a:latin typeface="Arial" charset="0"/>
              </a:rPr>
              <a:t>) Cloud Services</a:t>
            </a:r>
          </a:p>
          <a:p>
            <a:pPr lvl="2" eaLnBrk="1" hangingPunct="1"/>
            <a:r>
              <a:rPr lang="en-US" sz="2000">
                <a:latin typeface="Arial" charset="0"/>
              </a:rPr>
              <a:t>Functionality enabling tenants to build applications or new services on top of the cloud</a:t>
            </a:r>
          </a:p>
          <a:p>
            <a:pPr lvl="1" eaLnBrk="1" hangingPunct="1"/>
            <a:r>
              <a:rPr lang="en-US" sz="2400">
                <a:latin typeface="Arial" charset="0"/>
              </a:rPr>
              <a:t>Functional Cloud Services </a:t>
            </a:r>
          </a:p>
          <a:p>
            <a:pPr lvl="2" eaLnBrk="1" hangingPunct="1"/>
            <a:r>
              <a:rPr lang="en-US" sz="2000">
                <a:latin typeface="Arial" charset="0"/>
              </a:rPr>
              <a:t>Functionality that is useful in and of itself to tenants. E.g., various SaaS instances, such as Saleforce.com; Google Analytics and Yahoo!</a:t>
            </a:r>
            <a:r>
              <a:rPr lang="ja-JP" altLang="en-US" sz="2000">
                <a:latin typeface="Arial" charset="0"/>
              </a:rPr>
              <a:t>’</a:t>
            </a:r>
            <a:r>
              <a:rPr lang="en-US" sz="2000">
                <a:latin typeface="Arial" charset="0"/>
              </a:rPr>
              <a:t>s IndexTools; Yahoo! properties aimed at end-users and small businesses, e.g., flickr, Groups, Mail, News, Shopping </a:t>
            </a:r>
          </a:p>
          <a:p>
            <a:pPr lvl="2" eaLnBrk="1" hangingPunct="1"/>
            <a:r>
              <a:rPr lang="en-US" sz="2000">
                <a:latin typeface="Arial" charset="0"/>
              </a:rPr>
              <a:t>Could be built on top of horizontal cloud services or from scratch</a:t>
            </a:r>
          </a:p>
          <a:p>
            <a:pPr lvl="2" eaLnBrk="1" hangingPunct="1"/>
            <a:r>
              <a:rPr lang="en-US" sz="2000">
                <a:latin typeface="Arial" charset="0"/>
              </a:rPr>
              <a:t>Yahoo! has been offering these for a long while (e.g., Mail for SMB, Groups, Flickr, BOSS, Ad exchanges, YQL)</a:t>
            </a:r>
          </a:p>
          <a:p>
            <a:pPr lvl="1" eaLnBrk="1" hangingPunct="1"/>
            <a:endParaRPr lang="en-US" sz="24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latin typeface="Arial" charset="0"/>
              </a:rPr>
              <a:t>Pros and Cons</a:t>
            </a:r>
          </a:p>
        </p:txBody>
      </p:sp>
      <p:sp>
        <p:nvSpPr>
          <p:cNvPr id="82947" name="Rectangle 3"/>
          <p:cNvSpPr>
            <a:spLocks noGrp="1" noChangeArrowheads="1"/>
          </p:cNvSpPr>
          <p:nvPr>
            <p:ph type="body" idx="1"/>
          </p:nvPr>
        </p:nvSpPr>
        <p:spPr/>
        <p:txBody>
          <a:bodyPr/>
          <a:lstStyle/>
          <a:p>
            <a:pPr eaLnBrk="1" hangingPunct="1">
              <a:lnSpc>
                <a:spcPct val="90000"/>
              </a:lnSpc>
            </a:pPr>
            <a:r>
              <a:rPr lang="en-US" sz="2800">
                <a:latin typeface="Arial" charset="0"/>
              </a:rPr>
              <a:t>Pros</a:t>
            </a:r>
          </a:p>
          <a:p>
            <a:pPr lvl="1" eaLnBrk="1" hangingPunct="1">
              <a:lnSpc>
                <a:spcPct val="90000"/>
              </a:lnSpc>
            </a:pPr>
            <a:r>
              <a:rPr lang="en-US" sz="2400">
                <a:latin typeface="Arial" charset="0"/>
              </a:rPr>
              <a:t>Reliable geo-replication</a:t>
            </a:r>
          </a:p>
          <a:p>
            <a:pPr lvl="1" eaLnBrk="1" hangingPunct="1">
              <a:lnSpc>
                <a:spcPct val="90000"/>
              </a:lnSpc>
            </a:pPr>
            <a:r>
              <a:rPr lang="en-US" sz="2400">
                <a:latin typeface="Arial" charset="0"/>
              </a:rPr>
              <a:t>Scalable consistency model</a:t>
            </a:r>
          </a:p>
          <a:p>
            <a:pPr lvl="1" eaLnBrk="1" hangingPunct="1">
              <a:lnSpc>
                <a:spcPct val="90000"/>
              </a:lnSpc>
            </a:pPr>
            <a:r>
              <a:rPr lang="en-US" sz="2400">
                <a:latin typeface="Arial" charset="0"/>
              </a:rPr>
              <a:t>Elastic scaling</a:t>
            </a:r>
          </a:p>
          <a:p>
            <a:pPr lvl="1" eaLnBrk="1" hangingPunct="1">
              <a:lnSpc>
                <a:spcPct val="90000"/>
              </a:lnSpc>
            </a:pPr>
            <a:r>
              <a:rPr lang="en-US" sz="2400">
                <a:latin typeface="Arial" charset="0"/>
              </a:rPr>
              <a:t>Easy load balancing</a:t>
            </a:r>
          </a:p>
          <a:p>
            <a:pPr lvl="1" eaLnBrk="1" hangingPunct="1">
              <a:lnSpc>
                <a:spcPct val="90000"/>
              </a:lnSpc>
            </a:pPr>
            <a:endParaRPr lang="en-US" sz="2400">
              <a:latin typeface="Arial" charset="0"/>
            </a:endParaRPr>
          </a:p>
          <a:p>
            <a:pPr eaLnBrk="1" hangingPunct="1">
              <a:lnSpc>
                <a:spcPct val="90000"/>
              </a:lnSpc>
            </a:pPr>
            <a:r>
              <a:rPr lang="en-US" sz="2800">
                <a:latin typeface="Arial" charset="0"/>
              </a:rPr>
              <a:t>Cons</a:t>
            </a:r>
          </a:p>
          <a:p>
            <a:pPr lvl="1" eaLnBrk="1" hangingPunct="1">
              <a:lnSpc>
                <a:spcPct val="90000"/>
              </a:lnSpc>
            </a:pPr>
            <a:r>
              <a:rPr lang="en-US" sz="2400">
                <a:latin typeface="Arial" charset="0"/>
              </a:rPr>
              <a:t>System complexity relative to sharded MySQL to support geo-replication, consistency, etc.</a:t>
            </a:r>
          </a:p>
          <a:p>
            <a:pPr lvl="1" eaLnBrk="1" hangingPunct="1">
              <a:lnSpc>
                <a:spcPct val="90000"/>
              </a:lnSpc>
            </a:pPr>
            <a:r>
              <a:rPr lang="en-US" sz="2400">
                <a:latin typeface="Arial" charset="0"/>
              </a:rPr>
              <a:t>Latency added by router</a:t>
            </a:r>
          </a:p>
          <a:p>
            <a:pPr lvl="1" eaLnBrk="1" hangingPunct="1">
              <a:lnSpc>
                <a:spcPct val="90000"/>
              </a:lnSpc>
            </a:pPr>
            <a:endParaRPr lang="en-US" sz="24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5"/>
          <p:cNvSpPr>
            <a:spLocks noGrp="1"/>
          </p:cNvSpPr>
          <p:nvPr>
            <p:ph type="title" idx="4294967295"/>
          </p:nvPr>
        </p:nvSpPr>
        <p:spPr>
          <a:xfrm>
            <a:off x="609600" y="4191000"/>
            <a:ext cx="7772400" cy="1362075"/>
          </a:xfrm>
        </p:spPr>
        <p:txBody>
          <a:bodyPr anchor="t"/>
          <a:lstStyle/>
          <a:p>
            <a:pPr algn="r" eaLnBrk="1" hangingPunct="1"/>
            <a:r>
              <a:rPr lang="en-US">
                <a:latin typeface="Arial" charset="0"/>
              </a:rPr>
              <a:t>HBASE</a:t>
            </a:r>
          </a:p>
        </p:txBody>
      </p:sp>
      <p:sp>
        <p:nvSpPr>
          <p:cNvPr id="83971" name="Text Placeholder 6"/>
          <p:cNvSpPr>
            <a:spLocks noGrp="1"/>
          </p:cNvSpPr>
          <p:nvPr>
            <p:ph type="body" idx="4294967295"/>
          </p:nvPr>
        </p:nvSpPr>
        <p:spPr>
          <a:xfrm>
            <a:off x="573088" y="2946400"/>
            <a:ext cx="7994650" cy="1460500"/>
          </a:xfrm>
        </p:spPr>
        <p:txBody>
          <a:bodyPr anchor="b"/>
          <a:lstStyle/>
          <a:p>
            <a:pPr marL="0" indent="0" eaLnBrk="1" hangingPunct="1">
              <a:buFontTx/>
              <a:buNone/>
            </a:pPr>
            <a:endParaRPr lang="en-US" sz="2000">
              <a:latin typeface="Arial" charset="0"/>
            </a:endParaRPr>
          </a:p>
        </p:txBody>
      </p:sp>
      <p:sp>
        <p:nvSpPr>
          <p:cNvPr id="83972" name="Slide Number Placeholder 7"/>
          <p:cNvSpPr txBox="1">
            <a:spLocks noGrp="1"/>
          </p:cNvSpPr>
          <p:nvPr/>
        </p:nvSpPr>
        <p:spPr bwMode="auto">
          <a:xfrm>
            <a:off x="70866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F962710A-33AD-E046-9941-D76A07325B75}" type="slidenum">
              <a:rPr lang="en-US" sz="1200">
                <a:solidFill>
                  <a:schemeClr val="bg1"/>
                </a:solidFill>
                <a:latin typeface="Times" charset="0"/>
              </a:rPr>
              <a:pPr algn="r"/>
              <a:t>81</a:t>
            </a:fld>
            <a:endParaRPr lang="en-US" sz="1200">
              <a:solidFill>
                <a:schemeClr val="bg1"/>
              </a:solidFill>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atin typeface="Arial" charset="0"/>
              </a:rPr>
              <a:t>Architecture</a:t>
            </a:r>
          </a:p>
        </p:txBody>
      </p:sp>
      <p:grpSp>
        <p:nvGrpSpPr>
          <p:cNvPr id="84995" name="Group 122"/>
          <p:cNvGrpSpPr>
            <a:grpSpLocks/>
          </p:cNvGrpSpPr>
          <p:nvPr/>
        </p:nvGrpSpPr>
        <p:grpSpPr bwMode="auto">
          <a:xfrm>
            <a:off x="3254375" y="4289425"/>
            <a:ext cx="1117600" cy="1074738"/>
            <a:chOff x="1202" y="2702"/>
            <a:chExt cx="704" cy="677"/>
          </a:xfrm>
        </p:grpSpPr>
        <p:grpSp>
          <p:nvGrpSpPr>
            <p:cNvPr id="85042" name="Group 56"/>
            <p:cNvGrpSpPr>
              <a:grpSpLocks/>
            </p:cNvGrpSpPr>
            <p:nvPr/>
          </p:nvGrpSpPr>
          <p:grpSpPr bwMode="auto">
            <a:xfrm>
              <a:off x="1202" y="2702"/>
              <a:ext cx="689" cy="677"/>
              <a:chOff x="1021" y="3086"/>
              <a:chExt cx="689" cy="677"/>
            </a:xfrm>
          </p:grpSpPr>
          <p:sp>
            <p:nvSpPr>
              <p:cNvPr id="85044" name="Rectangle 57"/>
              <p:cNvSpPr>
                <a:spLocks noChangeArrowheads="1"/>
              </p:cNvSpPr>
              <p:nvPr/>
            </p:nvSpPr>
            <p:spPr bwMode="auto">
              <a:xfrm>
                <a:off x="1066" y="3086"/>
                <a:ext cx="644" cy="375"/>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5045" name="AutoShape 58"/>
              <p:cNvSpPr>
                <a:spLocks noChangeArrowheads="1"/>
              </p:cNvSpPr>
              <p:nvPr/>
            </p:nvSpPr>
            <p:spPr bwMode="auto">
              <a:xfrm>
                <a:off x="1066" y="3418"/>
                <a:ext cx="644" cy="345"/>
              </a:xfrm>
              <a:prstGeom prst="can">
                <a:avLst>
                  <a:gd name="adj" fmla="val 25000"/>
                </a:avLst>
              </a:prstGeom>
              <a:solidFill>
                <a:srgbClr val="CC0000"/>
              </a:solidFill>
              <a:ln w="9525">
                <a:solidFill>
                  <a:schemeClr val="tx1"/>
                </a:solidFill>
                <a:round/>
                <a:headEnd/>
                <a:tailEnd/>
              </a:ln>
            </p:spPr>
            <p:txBody>
              <a:bodyPr wrap="none" anchor="ctr"/>
              <a:lstStyle/>
              <a:p>
                <a:endParaRPr lang="en-US"/>
              </a:p>
            </p:txBody>
          </p:sp>
          <p:sp>
            <p:nvSpPr>
              <p:cNvPr id="85046" name="Text Box 59"/>
              <p:cNvSpPr txBox="1">
                <a:spLocks noChangeArrowheads="1"/>
              </p:cNvSpPr>
              <p:nvPr/>
            </p:nvSpPr>
            <p:spPr bwMode="auto">
              <a:xfrm>
                <a:off x="1021" y="3143"/>
                <a:ext cx="1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endParaRPr lang="en-US" sz="1000" b="1">
                  <a:solidFill>
                    <a:schemeClr val="bg1"/>
                  </a:solidFill>
                </a:endParaRPr>
              </a:p>
            </p:txBody>
          </p:sp>
          <p:sp>
            <p:nvSpPr>
              <p:cNvPr id="85047" name="Text Box 60"/>
              <p:cNvSpPr txBox="1">
                <a:spLocks noChangeArrowheads="1"/>
              </p:cNvSpPr>
              <p:nvPr/>
            </p:nvSpPr>
            <p:spPr bwMode="auto">
              <a:xfrm>
                <a:off x="1246" y="3537"/>
                <a:ext cx="2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Disk</a:t>
                </a:r>
              </a:p>
            </p:txBody>
          </p:sp>
        </p:grpSp>
        <p:sp>
          <p:nvSpPr>
            <p:cNvPr id="85043" name="Text Box 64"/>
            <p:cNvSpPr txBox="1">
              <a:spLocks noChangeArrowheads="1"/>
            </p:cNvSpPr>
            <p:nvPr/>
          </p:nvSpPr>
          <p:spPr bwMode="auto">
            <a:xfrm>
              <a:off x="1214" y="2759"/>
              <a:ext cx="6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HRegionServer</a:t>
              </a:r>
            </a:p>
          </p:txBody>
        </p:sp>
      </p:grpSp>
      <p:grpSp>
        <p:nvGrpSpPr>
          <p:cNvPr id="84996" name="Group 76"/>
          <p:cNvGrpSpPr>
            <a:grpSpLocks/>
          </p:cNvGrpSpPr>
          <p:nvPr/>
        </p:nvGrpSpPr>
        <p:grpSpPr bwMode="auto">
          <a:xfrm>
            <a:off x="3160713" y="1889125"/>
            <a:ext cx="715962" cy="487363"/>
            <a:chOff x="984" y="1704"/>
            <a:chExt cx="451" cy="307"/>
          </a:xfrm>
        </p:grpSpPr>
        <p:sp>
          <p:nvSpPr>
            <p:cNvPr id="85040" name="Rectangle 77"/>
            <p:cNvSpPr>
              <a:spLocks noChangeArrowheads="1"/>
            </p:cNvSpPr>
            <p:nvPr/>
          </p:nvSpPr>
          <p:spPr bwMode="auto">
            <a:xfrm>
              <a:off x="984" y="1704"/>
              <a:ext cx="451" cy="307"/>
            </a:xfrm>
            <a:prstGeom prst="rect">
              <a:avLst/>
            </a:prstGeom>
            <a:solidFill>
              <a:srgbClr val="006600"/>
            </a:solidFill>
            <a:ln w="9525">
              <a:solidFill>
                <a:schemeClr val="tx1"/>
              </a:solidFill>
              <a:miter lim="800000"/>
              <a:headEnd/>
              <a:tailEnd/>
            </a:ln>
          </p:spPr>
          <p:txBody>
            <a:bodyPr wrap="none" anchor="ctr"/>
            <a:lstStyle/>
            <a:p>
              <a:endParaRPr lang="en-US"/>
            </a:p>
          </p:txBody>
        </p:sp>
        <p:sp>
          <p:nvSpPr>
            <p:cNvPr id="85041" name="Rectangle 78"/>
            <p:cNvSpPr>
              <a:spLocks noChangeArrowheads="1"/>
            </p:cNvSpPr>
            <p:nvPr/>
          </p:nvSpPr>
          <p:spPr bwMode="auto">
            <a:xfrm>
              <a:off x="1041" y="1775"/>
              <a:ext cx="3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chemeClr val="bg1"/>
                  </a:solidFill>
                </a:rPr>
                <a:t>Client</a:t>
              </a:r>
            </a:p>
          </p:txBody>
        </p:sp>
      </p:grpSp>
      <p:grpSp>
        <p:nvGrpSpPr>
          <p:cNvPr id="84997" name="Group 79"/>
          <p:cNvGrpSpPr>
            <a:grpSpLocks/>
          </p:cNvGrpSpPr>
          <p:nvPr/>
        </p:nvGrpSpPr>
        <p:grpSpPr bwMode="auto">
          <a:xfrm>
            <a:off x="4181475" y="1889125"/>
            <a:ext cx="715963" cy="487363"/>
            <a:chOff x="984" y="1704"/>
            <a:chExt cx="451" cy="307"/>
          </a:xfrm>
        </p:grpSpPr>
        <p:sp>
          <p:nvSpPr>
            <p:cNvPr id="85038" name="Rectangle 80"/>
            <p:cNvSpPr>
              <a:spLocks noChangeArrowheads="1"/>
            </p:cNvSpPr>
            <p:nvPr/>
          </p:nvSpPr>
          <p:spPr bwMode="auto">
            <a:xfrm>
              <a:off x="984" y="1704"/>
              <a:ext cx="451" cy="307"/>
            </a:xfrm>
            <a:prstGeom prst="rect">
              <a:avLst/>
            </a:prstGeom>
            <a:solidFill>
              <a:srgbClr val="006600"/>
            </a:solidFill>
            <a:ln w="9525">
              <a:solidFill>
                <a:schemeClr val="tx1"/>
              </a:solidFill>
              <a:miter lim="800000"/>
              <a:headEnd/>
              <a:tailEnd/>
            </a:ln>
          </p:spPr>
          <p:txBody>
            <a:bodyPr wrap="none" anchor="ctr"/>
            <a:lstStyle/>
            <a:p>
              <a:endParaRPr lang="en-US"/>
            </a:p>
          </p:txBody>
        </p:sp>
        <p:sp>
          <p:nvSpPr>
            <p:cNvPr id="85039" name="Rectangle 81"/>
            <p:cNvSpPr>
              <a:spLocks noChangeArrowheads="1"/>
            </p:cNvSpPr>
            <p:nvPr/>
          </p:nvSpPr>
          <p:spPr bwMode="auto">
            <a:xfrm>
              <a:off x="1041" y="1775"/>
              <a:ext cx="3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chemeClr val="bg1"/>
                  </a:solidFill>
                </a:rPr>
                <a:t>Client</a:t>
              </a:r>
            </a:p>
          </p:txBody>
        </p:sp>
      </p:grpSp>
      <p:grpSp>
        <p:nvGrpSpPr>
          <p:cNvPr id="84998" name="Group 82"/>
          <p:cNvGrpSpPr>
            <a:grpSpLocks/>
          </p:cNvGrpSpPr>
          <p:nvPr/>
        </p:nvGrpSpPr>
        <p:grpSpPr bwMode="auto">
          <a:xfrm>
            <a:off x="5172075" y="1889125"/>
            <a:ext cx="715963" cy="487363"/>
            <a:chOff x="984" y="1704"/>
            <a:chExt cx="451" cy="307"/>
          </a:xfrm>
        </p:grpSpPr>
        <p:sp>
          <p:nvSpPr>
            <p:cNvPr id="85036" name="Rectangle 83"/>
            <p:cNvSpPr>
              <a:spLocks noChangeArrowheads="1"/>
            </p:cNvSpPr>
            <p:nvPr/>
          </p:nvSpPr>
          <p:spPr bwMode="auto">
            <a:xfrm>
              <a:off x="984" y="1704"/>
              <a:ext cx="451" cy="307"/>
            </a:xfrm>
            <a:prstGeom prst="rect">
              <a:avLst/>
            </a:prstGeom>
            <a:solidFill>
              <a:srgbClr val="006600"/>
            </a:solidFill>
            <a:ln w="9525">
              <a:solidFill>
                <a:schemeClr val="tx1"/>
              </a:solidFill>
              <a:miter lim="800000"/>
              <a:headEnd/>
              <a:tailEnd/>
            </a:ln>
          </p:spPr>
          <p:txBody>
            <a:bodyPr wrap="none" anchor="ctr"/>
            <a:lstStyle/>
            <a:p>
              <a:endParaRPr lang="en-US"/>
            </a:p>
          </p:txBody>
        </p:sp>
        <p:sp>
          <p:nvSpPr>
            <p:cNvPr id="85037" name="Rectangle 84"/>
            <p:cNvSpPr>
              <a:spLocks noChangeArrowheads="1"/>
            </p:cNvSpPr>
            <p:nvPr/>
          </p:nvSpPr>
          <p:spPr bwMode="auto">
            <a:xfrm>
              <a:off x="1041" y="1775"/>
              <a:ext cx="3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chemeClr val="bg1"/>
                  </a:solidFill>
                </a:rPr>
                <a:t>Client</a:t>
              </a:r>
            </a:p>
          </p:txBody>
        </p:sp>
      </p:grpSp>
      <p:grpSp>
        <p:nvGrpSpPr>
          <p:cNvPr id="84999" name="Group 85"/>
          <p:cNvGrpSpPr>
            <a:grpSpLocks/>
          </p:cNvGrpSpPr>
          <p:nvPr/>
        </p:nvGrpSpPr>
        <p:grpSpPr bwMode="auto">
          <a:xfrm>
            <a:off x="6146800" y="1889125"/>
            <a:ext cx="715963" cy="487363"/>
            <a:chOff x="984" y="1704"/>
            <a:chExt cx="451" cy="307"/>
          </a:xfrm>
        </p:grpSpPr>
        <p:sp>
          <p:nvSpPr>
            <p:cNvPr id="85034" name="Rectangle 86"/>
            <p:cNvSpPr>
              <a:spLocks noChangeArrowheads="1"/>
            </p:cNvSpPr>
            <p:nvPr/>
          </p:nvSpPr>
          <p:spPr bwMode="auto">
            <a:xfrm>
              <a:off x="984" y="1704"/>
              <a:ext cx="451" cy="307"/>
            </a:xfrm>
            <a:prstGeom prst="rect">
              <a:avLst/>
            </a:prstGeom>
            <a:solidFill>
              <a:srgbClr val="006600"/>
            </a:solidFill>
            <a:ln w="9525">
              <a:solidFill>
                <a:schemeClr val="tx1"/>
              </a:solidFill>
              <a:miter lim="800000"/>
              <a:headEnd/>
              <a:tailEnd/>
            </a:ln>
          </p:spPr>
          <p:txBody>
            <a:bodyPr wrap="none" anchor="ctr"/>
            <a:lstStyle/>
            <a:p>
              <a:endParaRPr lang="en-US"/>
            </a:p>
          </p:txBody>
        </p:sp>
        <p:sp>
          <p:nvSpPr>
            <p:cNvPr id="85035" name="Rectangle 87"/>
            <p:cNvSpPr>
              <a:spLocks noChangeArrowheads="1"/>
            </p:cNvSpPr>
            <p:nvPr/>
          </p:nvSpPr>
          <p:spPr bwMode="auto">
            <a:xfrm>
              <a:off x="1041" y="1775"/>
              <a:ext cx="3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chemeClr val="bg1"/>
                  </a:solidFill>
                </a:rPr>
                <a:t>Client</a:t>
              </a:r>
            </a:p>
          </p:txBody>
        </p:sp>
      </p:grpSp>
      <p:grpSp>
        <p:nvGrpSpPr>
          <p:cNvPr id="85000" name="Group 88"/>
          <p:cNvGrpSpPr>
            <a:grpSpLocks/>
          </p:cNvGrpSpPr>
          <p:nvPr/>
        </p:nvGrpSpPr>
        <p:grpSpPr bwMode="auto">
          <a:xfrm>
            <a:off x="2185988" y="1889125"/>
            <a:ext cx="715962" cy="487363"/>
            <a:chOff x="984" y="1704"/>
            <a:chExt cx="451" cy="307"/>
          </a:xfrm>
        </p:grpSpPr>
        <p:sp>
          <p:nvSpPr>
            <p:cNvPr id="85032" name="Rectangle 89"/>
            <p:cNvSpPr>
              <a:spLocks noChangeArrowheads="1"/>
            </p:cNvSpPr>
            <p:nvPr/>
          </p:nvSpPr>
          <p:spPr bwMode="auto">
            <a:xfrm>
              <a:off x="984" y="1704"/>
              <a:ext cx="451" cy="307"/>
            </a:xfrm>
            <a:prstGeom prst="rect">
              <a:avLst/>
            </a:prstGeom>
            <a:solidFill>
              <a:srgbClr val="006600"/>
            </a:solidFill>
            <a:ln w="9525">
              <a:solidFill>
                <a:schemeClr val="tx1"/>
              </a:solidFill>
              <a:miter lim="800000"/>
              <a:headEnd/>
              <a:tailEnd/>
            </a:ln>
          </p:spPr>
          <p:txBody>
            <a:bodyPr wrap="none" anchor="ctr"/>
            <a:lstStyle/>
            <a:p>
              <a:endParaRPr lang="en-US"/>
            </a:p>
          </p:txBody>
        </p:sp>
        <p:sp>
          <p:nvSpPr>
            <p:cNvPr id="85033" name="Rectangle 90"/>
            <p:cNvSpPr>
              <a:spLocks noChangeArrowheads="1"/>
            </p:cNvSpPr>
            <p:nvPr/>
          </p:nvSpPr>
          <p:spPr bwMode="auto">
            <a:xfrm>
              <a:off x="1041" y="1775"/>
              <a:ext cx="3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chemeClr val="bg1"/>
                  </a:solidFill>
                </a:rPr>
                <a:t>Client</a:t>
              </a:r>
            </a:p>
          </p:txBody>
        </p:sp>
      </p:grpSp>
      <p:sp>
        <p:nvSpPr>
          <p:cNvPr id="85001" name="Line 91"/>
          <p:cNvSpPr>
            <a:spLocks noChangeShapeType="1"/>
          </p:cNvSpPr>
          <p:nvPr/>
        </p:nvSpPr>
        <p:spPr bwMode="auto">
          <a:xfrm>
            <a:off x="3195638" y="3513138"/>
            <a:ext cx="693737" cy="776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02" name="Rectangle 94"/>
          <p:cNvSpPr>
            <a:spLocks noChangeArrowheads="1"/>
          </p:cNvSpPr>
          <p:nvPr/>
        </p:nvSpPr>
        <p:spPr bwMode="auto">
          <a:xfrm>
            <a:off x="2744788" y="3006725"/>
            <a:ext cx="868362" cy="487363"/>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85003" name="Rectangle 95"/>
          <p:cNvSpPr>
            <a:spLocks noChangeArrowheads="1"/>
          </p:cNvSpPr>
          <p:nvPr/>
        </p:nvSpPr>
        <p:spPr bwMode="auto">
          <a:xfrm>
            <a:off x="2682875" y="3119438"/>
            <a:ext cx="985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chemeClr val="bg1"/>
                </a:solidFill>
              </a:rPr>
              <a:t>HBaseMaster</a:t>
            </a:r>
          </a:p>
        </p:txBody>
      </p:sp>
      <p:sp>
        <p:nvSpPr>
          <p:cNvPr id="85004" name="Line 27"/>
          <p:cNvSpPr>
            <a:spLocks noChangeShapeType="1"/>
          </p:cNvSpPr>
          <p:nvPr/>
        </p:nvSpPr>
        <p:spPr bwMode="auto">
          <a:xfrm>
            <a:off x="1966913" y="2816225"/>
            <a:ext cx="2193925" cy="3175"/>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5005" name="Text Box 28"/>
          <p:cNvSpPr txBox="1">
            <a:spLocks noChangeArrowheads="1"/>
          </p:cNvSpPr>
          <p:nvPr/>
        </p:nvSpPr>
        <p:spPr bwMode="auto">
          <a:xfrm>
            <a:off x="3455988" y="2490788"/>
            <a:ext cx="923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n-US" sz="1400">
                <a:latin typeface="Tahoma" charset="0"/>
              </a:rPr>
              <a:t>REST API</a:t>
            </a:r>
          </a:p>
        </p:txBody>
      </p:sp>
      <p:grpSp>
        <p:nvGrpSpPr>
          <p:cNvPr id="85006" name="Group 123"/>
          <p:cNvGrpSpPr>
            <a:grpSpLocks/>
          </p:cNvGrpSpPr>
          <p:nvPr/>
        </p:nvGrpSpPr>
        <p:grpSpPr bwMode="auto">
          <a:xfrm>
            <a:off x="4676775" y="4289425"/>
            <a:ext cx="1117600" cy="1074738"/>
            <a:chOff x="1202" y="2702"/>
            <a:chExt cx="704" cy="677"/>
          </a:xfrm>
        </p:grpSpPr>
        <p:grpSp>
          <p:nvGrpSpPr>
            <p:cNvPr id="85026" name="Group 124"/>
            <p:cNvGrpSpPr>
              <a:grpSpLocks/>
            </p:cNvGrpSpPr>
            <p:nvPr/>
          </p:nvGrpSpPr>
          <p:grpSpPr bwMode="auto">
            <a:xfrm>
              <a:off x="1202" y="2702"/>
              <a:ext cx="689" cy="677"/>
              <a:chOff x="1021" y="3086"/>
              <a:chExt cx="689" cy="677"/>
            </a:xfrm>
          </p:grpSpPr>
          <p:sp>
            <p:nvSpPr>
              <p:cNvPr id="85028" name="Rectangle 125"/>
              <p:cNvSpPr>
                <a:spLocks noChangeArrowheads="1"/>
              </p:cNvSpPr>
              <p:nvPr/>
            </p:nvSpPr>
            <p:spPr bwMode="auto">
              <a:xfrm>
                <a:off x="1066" y="3086"/>
                <a:ext cx="644" cy="375"/>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5029" name="AutoShape 126"/>
              <p:cNvSpPr>
                <a:spLocks noChangeArrowheads="1"/>
              </p:cNvSpPr>
              <p:nvPr/>
            </p:nvSpPr>
            <p:spPr bwMode="auto">
              <a:xfrm>
                <a:off x="1066" y="3418"/>
                <a:ext cx="644" cy="345"/>
              </a:xfrm>
              <a:prstGeom prst="can">
                <a:avLst>
                  <a:gd name="adj" fmla="val 25000"/>
                </a:avLst>
              </a:prstGeom>
              <a:solidFill>
                <a:srgbClr val="CC0000"/>
              </a:solidFill>
              <a:ln w="9525">
                <a:solidFill>
                  <a:schemeClr val="tx1"/>
                </a:solidFill>
                <a:round/>
                <a:headEnd/>
                <a:tailEnd/>
              </a:ln>
            </p:spPr>
            <p:txBody>
              <a:bodyPr wrap="none" anchor="ctr"/>
              <a:lstStyle/>
              <a:p>
                <a:endParaRPr lang="en-US"/>
              </a:p>
            </p:txBody>
          </p:sp>
          <p:sp>
            <p:nvSpPr>
              <p:cNvPr id="85030" name="Text Box 127"/>
              <p:cNvSpPr txBox="1">
                <a:spLocks noChangeArrowheads="1"/>
              </p:cNvSpPr>
              <p:nvPr/>
            </p:nvSpPr>
            <p:spPr bwMode="auto">
              <a:xfrm>
                <a:off x="1021" y="3143"/>
                <a:ext cx="1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endParaRPr lang="en-US" sz="1000" b="1">
                  <a:solidFill>
                    <a:schemeClr val="bg1"/>
                  </a:solidFill>
                </a:endParaRPr>
              </a:p>
            </p:txBody>
          </p:sp>
          <p:sp>
            <p:nvSpPr>
              <p:cNvPr id="85031" name="Text Box 128"/>
              <p:cNvSpPr txBox="1">
                <a:spLocks noChangeArrowheads="1"/>
              </p:cNvSpPr>
              <p:nvPr/>
            </p:nvSpPr>
            <p:spPr bwMode="auto">
              <a:xfrm>
                <a:off x="1246" y="3537"/>
                <a:ext cx="2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Disk</a:t>
                </a:r>
              </a:p>
            </p:txBody>
          </p:sp>
        </p:grpSp>
        <p:sp>
          <p:nvSpPr>
            <p:cNvPr id="85027" name="Text Box 129"/>
            <p:cNvSpPr txBox="1">
              <a:spLocks noChangeArrowheads="1"/>
            </p:cNvSpPr>
            <p:nvPr/>
          </p:nvSpPr>
          <p:spPr bwMode="auto">
            <a:xfrm>
              <a:off x="1214" y="2759"/>
              <a:ext cx="6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HRegionServer</a:t>
              </a:r>
            </a:p>
          </p:txBody>
        </p:sp>
      </p:grpSp>
      <p:grpSp>
        <p:nvGrpSpPr>
          <p:cNvPr id="85007" name="Group 130"/>
          <p:cNvGrpSpPr>
            <a:grpSpLocks/>
          </p:cNvGrpSpPr>
          <p:nvPr/>
        </p:nvGrpSpPr>
        <p:grpSpPr bwMode="auto">
          <a:xfrm>
            <a:off x="6149975" y="4276725"/>
            <a:ext cx="1117600" cy="1074738"/>
            <a:chOff x="1202" y="2702"/>
            <a:chExt cx="704" cy="677"/>
          </a:xfrm>
        </p:grpSpPr>
        <p:grpSp>
          <p:nvGrpSpPr>
            <p:cNvPr id="85020" name="Group 131"/>
            <p:cNvGrpSpPr>
              <a:grpSpLocks/>
            </p:cNvGrpSpPr>
            <p:nvPr/>
          </p:nvGrpSpPr>
          <p:grpSpPr bwMode="auto">
            <a:xfrm>
              <a:off x="1202" y="2702"/>
              <a:ext cx="689" cy="677"/>
              <a:chOff x="1021" y="3086"/>
              <a:chExt cx="689" cy="677"/>
            </a:xfrm>
          </p:grpSpPr>
          <p:sp>
            <p:nvSpPr>
              <p:cNvPr id="85022" name="Rectangle 132"/>
              <p:cNvSpPr>
                <a:spLocks noChangeArrowheads="1"/>
              </p:cNvSpPr>
              <p:nvPr/>
            </p:nvSpPr>
            <p:spPr bwMode="auto">
              <a:xfrm>
                <a:off x="1066" y="3086"/>
                <a:ext cx="644" cy="375"/>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5023" name="AutoShape 133"/>
              <p:cNvSpPr>
                <a:spLocks noChangeArrowheads="1"/>
              </p:cNvSpPr>
              <p:nvPr/>
            </p:nvSpPr>
            <p:spPr bwMode="auto">
              <a:xfrm>
                <a:off x="1066" y="3418"/>
                <a:ext cx="644" cy="345"/>
              </a:xfrm>
              <a:prstGeom prst="can">
                <a:avLst>
                  <a:gd name="adj" fmla="val 25000"/>
                </a:avLst>
              </a:prstGeom>
              <a:solidFill>
                <a:srgbClr val="CC0000"/>
              </a:solidFill>
              <a:ln w="9525">
                <a:solidFill>
                  <a:schemeClr val="tx1"/>
                </a:solidFill>
                <a:round/>
                <a:headEnd/>
                <a:tailEnd/>
              </a:ln>
            </p:spPr>
            <p:txBody>
              <a:bodyPr wrap="none" anchor="ctr"/>
              <a:lstStyle/>
              <a:p>
                <a:endParaRPr lang="en-US"/>
              </a:p>
            </p:txBody>
          </p:sp>
          <p:sp>
            <p:nvSpPr>
              <p:cNvPr id="85024" name="Text Box 134"/>
              <p:cNvSpPr txBox="1">
                <a:spLocks noChangeArrowheads="1"/>
              </p:cNvSpPr>
              <p:nvPr/>
            </p:nvSpPr>
            <p:spPr bwMode="auto">
              <a:xfrm>
                <a:off x="1021" y="3143"/>
                <a:ext cx="1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endParaRPr lang="en-US" sz="1000" b="1">
                  <a:solidFill>
                    <a:schemeClr val="bg1"/>
                  </a:solidFill>
                </a:endParaRPr>
              </a:p>
            </p:txBody>
          </p:sp>
          <p:sp>
            <p:nvSpPr>
              <p:cNvPr id="85025" name="Text Box 135"/>
              <p:cNvSpPr txBox="1">
                <a:spLocks noChangeArrowheads="1"/>
              </p:cNvSpPr>
              <p:nvPr/>
            </p:nvSpPr>
            <p:spPr bwMode="auto">
              <a:xfrm>
                <a:off x="1246" y="3537"/>
                <a:ext cx="2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Disk</a:t>
                </a:r>
              </a:p>
            </p:txBody>
          </p:sp>
        </p:grpSp>
        <p:sp>
          <p:nvSpPr>
            <p:cNvPr id="85021" name="Text Box 136"/>
            <p:cNvSpPr txBox="1">
              <a:spLocks noChangeArrowheads="1"/>
            </p:cNvSpPr>
            <p:nvPr/>
          </p:nvSpPr>
          <p:spPr bwMode="auto">
            <a:xfrm>
              <a:off x="1214" y="2759"/>
              <a:ext cx="6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HRegionServer</a:t>
              </a:r>
            </a:p>
          </p:txBody>
        </p:sp>
      </p:grpSp>
      <p:grpSp>
        <p:nvGrpSpPr>
          <p:cNvPr id="85008" name="Group 144"/>
          <p:cNvGrpSpPr>
            <a:grpSpLocks/>
          </p:cNvGrpSpPr>
          <p:nvPr/>
        </p:nvGrpSpPr>
        <p:grpSpPr bwMode="auto">
          <a:xfrm>
            <a:off x="1857375" y="4289425"/>
            <a:ext cx="1117600" cy="1074738"/>
            <a:chOff x="1202" y="2702"/>
            <a:chExt cx="704" cy="677"/>
          </a:xfrm>
        </p:grpSpPr>
        <p:grpSp>
          <p:nvGrpSpPr>
            <p:cNvPr id="85014" name="Group 145"/>
            <p:cNvGrpSpPr>
              <a:grpSpLocks/>
            </p:cNvGrpSpPr>
            <p:nvPr/>
          </p:nvGrpSpPr>
          <p:grpSpPr bwMode="auto">
            <a:xfrm>
              <a:off x="1202" y="2702"/>
              <a:ext cx="689" cy="677"/>
              <a:chOff x="1021" y="3086"/>
              <a:chExt cx="689" cy="677"/>
            </a:xfrm>
          </p:grpSpPr>
          <p:sp>
            <p:nvSpPr>
              <p:cNvPr id="85016" name="Rectangle 146"/>
              <p:cNvSpPr>
                <a:spLocks noChangeArrowheads="1"/>
              </p:cNvSpPr>
              <p:nvPr/>
            </p:nvSpPr>
            <p:spPr bwMode="auto">
              <a:xfrm>
                <a:off x="1066" y="3086"/>
                <a:ext cx="644" cy="375"/>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5017" name="AutoShape 147"/>
              <p:cNvSpPr>
                <a:spLocks noChangeArrowheads="1"/>
              </p:cNvSpPr>
              <p:nvPr/>
            </p:nvSpPr>
            <p:spPr bwMode="auto">
              <a:xfrm>
                <a:off x="1066" y="3418"/>
                <a:ext cx="644" cy="345"/>
              </a:xfrm>
              <a:prstGeom prst="can">
                <a:avLst>
                  <a:gd name="adj" fmla="val 25000"/>
                </a:avLst>
              </a:prstGeom>
              <a:solidFill>
                <a:srgbClr val="CC0000"/>
              </a:solidFill>
              <a:ln w="9525">
                <a:solidFill>
                  <a:schemeClr val="tx1"/>
                </a:solidFill>
                <a:round/>
                <a:headEnd/>
                <a:tailEnd/>
              </a:ln>
            </p:spPr>
            <p:txBody>
              <a:bodyPr wrap="none" anchor="ctr"/>
              <a:lstStyle/>
              <a:p>
                <a:endParaRPr lang="en-US"/>
              </a:p>
            </p:txBody>
          </p:sp>
          <p:sp>
            <p:nvSpPr>
              <p:cNvPr id="85018" name="Text Box 148"/>
              <p:cNvSpPr txBox="1">
                <a:spLocks noChangeArrowheads="1"/>
              </p:cNvSpPr>
              <p:nvPr/>
            </p:nvSpPr>
            <p:spPr bwMode="auto">
              <a:xfrm>
                <a:off x="1021" y="3143"/>
                <a:ext cx="1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endParaRPr lang="en-US" sz="1000" b="1">
                  <a:solidFill>
                    <a:schemeClr val="bg1"/>
                  </a:solidFill>
                </a:endParaRPr>
              </a:p>
            </p:txBody>
          </p:sp>
          <p:sp>
            <p:nvSpPr>
              <p:cNvPr id="85019" name="Text Box 149"/>
              <p:cNvSpPr txBox="1">
                <a:spLocks noChangeArrowheads="1"/>
              </p:cNvSpPr>
              <p:nvPr/>
            </p:nvSpPr>
            <p:spPr bwMode="auto">
              <a:xfrm>
                <a:off x="1246" y="3537"/>
                <a:ext cx="2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Disk</a:t>
                </a:r>
              </a:p>
            </p:txBody>
          </p:sp>
        </p:grpSp>
        <p:sp>
          <p:nvSpPr>
            <p:cNvPr id="85015" name="Text Box 150"/>
            <p:cNvSpPr txBox="1">
              <a:spLocks noChangeArrowheads="1"/>
            </p:cNvSpPr>
            <p:nvPr/>
          </p:nvSpPr>
          <p:spPr bwMode="auto">
            <a:xfrm>
              <a:off x="1214" y="2759"/>
              <a:ext cx="6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HRegionServer</a:t>
              </a:r>
            </a:p>
          </p:txBody>
        </p:sp>
      </p:grpSp>
      <p:sp>
        <p:nvSpPr>
          <p:cNvPr id="85009" name="Line 158"/>
          <p:cNvSpPr>
            <a:spLocks noChangeShapeType="1"/>
          </p:cNvSpPr>
          <p:nvPr/>
        </p:nvSpPr>
        <p:spPr bwMode="auto">
          <a:xfrm flipH="1">
            <a:off x="3048000" y="2382838"/>
            <a:ext cx="465138" cy="5889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10" name="Rectangle 159"/>
          <p:cNvSpPr>
            <a:spLocks noChangeArrowheads="1"/>
          </p:cNvSpPr>
          <p:nvPr/>
        </p:nvSpPr>
        <p:spPr bwMode="auto">
          <a:xfrm>
            <a:off x="5170488" y="2384425"/>
            <a:ext cx="715962" cy="233363"/>
          </a:xfrm>
          <a:prstGeom prst="rect">
            <a:avLst/>
          </a:prstGeom>
          <a:solidFill>
            <a:srgbClr val="FF6600"/>
          </a:solidFill>
          <a:ln w="9525">
            <a:solidFill>
              <a:schemeClr val="tx1"/>
            </a:solidFill>
            <a:miter lim="800000"/>
            <a:headEnd/>
            <a:tailEnd/>
          </a:ln>
        </p:spPr>
        <p:txBody>
          <a:bodyPr wrap="none" anchor="ctr"/>
          <a:lstStyle/>
          <a:p>
            <a:endParaRPr lang="en-US"/>
          </a:p>
        </p:txBody>
      </p:sp>
      <p:sp>
        <p:nvSpPr>
          <p:cNvPr id="85011" name="Rectangle 160"/>
          <p:cNvSpPr>
            <a:spLocks noChangeArrowheads="1"/>
          </p:cNvSpPr>
          <p:nvPr/>
        </p:nvSpPr>
        <p:spPr bwMode="auto">
          <a:xfrm>
            <a:off x="5095875" y="2395538"/>
            <a:ext cx="850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chemeClr val="bg1"/>
                </a:solidFill>
              </a:rPr>
              <a:t>Java Client</a:t>
            </a:r>
          </a:p>
        </p:txBody>
      </p:sp>
      <p:sp>
        <p:nvSpPr>
          <p:cNvPr id="85012" name="Line 161"/>
          <p:cNvSpPr>
            <a:spLocks noChangeShapeType="1"/>
          </p:cNvSpPr>
          <p:nvPr/>
        </p:nvSpPr>
        <p:spPr bwMode="auto">
          <a:xfrm flipH="1">
            <a:off x="5283200" y="2616200"/>
            <a:ext cx="254000" cy="1638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13" name="Line 162"/>
          <p:cNvSpPr>
            <a:spLocks noChangeShapeType="1"/>
          </p:cNvSpPr>
          <p:nvPr/>
        </p:nvSpPr>
        <p:spPr bwMode="auto">
          <a:xfrm flipH="1">
            <a:off x="3695700" y="2616200"/>
            <a:ext cx="1828800" cy="5969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atin typeface="Arial" charset="0"/>
              </a:rPr>
              <a:t>HRegion Server</a:t>
            </a:r>
          </a:p>
        </p:txBody>
      </p:sp>
      <p:sp>
        <p:nvSpPr>
          <p:cNvPr id="86019" name="Rectangle 3"/>
          <p:cNvSpPr>
            <a:spLocks noGrp="1" noChangeArrowheads="1"/>
          </p:cNvSpPr>
          <p:nvPr>
            <p:ph type="body" idx="1"/>
          </p:nvPr>
        </p:nvSpPr>
        <p:spPr/>
        <p:txBody>
          <a:bodyPr/>
          <a:lstStyle/>
          <a:p>
            <a:pPr eaLnBrk="1" hangingPunct="1"/>
            <a:r>
              <a:rPr lang="en-US" sz="2400">
                <a:latin typeface="Arial" charset="0"/>
              </a:rPr>
              <a:t>Records partitioned by column family into HStores</a:t>
            </a:r>
          </a:p>
          <a:p>
            <a:pPr lvl="1" eaLnBrk="1" hangingPunct="1"/>
            <a:r>
              <a:rPr lang="en-US" sz="2000">
                <a:latin typeface="Arial" charset="0"/>
              </a:rPr>
              <a:t>Each HStore contains many MapFiles</a:t>
            </a:r>
          </a:p>
          <a:p>
            <a:pPr eaLnBrk="1" hangingPunct="1"/>
            <a:r>
              <a:rPr lang="en-US" sz="2400">
                <a:latin typeface="Arial" charset="0"/>
              </a:rPr>
              <a:t>All writes to HStore applied to single memcache</a:t>
            </a:r>
          </a:p>
          <a:p>
            <a:pPr eaLnBrk="1" hangingPunct="1"/>
            <a:r>
              <a:rPr lang="en-US" sz="2400">
                <a:latin typeface="Arial" charset="0"/>
              </a:rPr>
              <a:t>Reads consult MapFiles and memcache</a:t>
            </a:r>
          </a:p>
          <a:p>
            <a:pPr eaLnBrk="1" hangingPunct="1"/>
            <a:r>
              <a:rPr lang="en-US" sz="2400">
                <a:latin typeface="Arial" charset="0"/>
              </a:rPr>
              <a:t>Memcaches flushed as MapFiles (HDFS files) when full</a:t>
            </a:r>
          </a:p>
          <a:p>
            <a:pPr eaLnBrk="1" hangingPunct="1"/>
            <a:r>
              <a:rPr lang="en-US" sz="2400">
                <a:latin typeface="Arial" charset="0"/>
              </a:rPr>
              <a:t>Compactions limit number of MapFiles</a:t>
            </a:r>
          </a:p>
          <a:p>
            <a:pPr eaLnBrk="1" hangingPunct="1"/>
            <a:endParaRPr lang="en-US" sz="2800">
              <a:latin typeface="Arial" charset="0"/>
            </a:endParaRPr>
          </a:p>
        </p:txBody>
      </p:sp>
      <p:sp>
        <p:nvSpPr>
          <p:cNvPr id="86020" name="Rectangle 4"/>
          <p:cNvSpPr>
            <a:spLocks noChangeArrowheads="1"/>
          </p:cNvSpPr>
          <p:nvPr/>
        </p:nvSpPr>
        <p:spPr bwMode="auto">
          <a:xfrm>
            <a:off x="2406650" y="4527550"/>
            <a:ext cx="5373688" cy="2065338"/>
          </a:xfrm>
          <a:prstGeom prst="rect">
            <a:avLst/>
          </a:prstGeom>
          <a:solidFill>
            <a:schemeClr val="accent2"/>
          </a:solidFill>
          <a:ln w="9525">
            <a:solidFill>
              <a:schemeClr val="tx1"/>
            </a:solidFill>
            <a:miter lim="800000"/>
            <a:headEnd/>
            <a:tailEnd/>
          </a:ln>
        </p:spPr>
        <p:txBody>
          <a:bodyPr wrap="none" anchor="ctr"/>
          <a:lstStyle/>
          <a:p>
            <a:pPr algn="ctr"/>
            <a:endParaRPr lang="en-US"/>
          </a:p>
        </p:txBody>
      </p:sp>
      <p:sp>
        <p:nvSpPr>
          <p:cNvPr id="86021" name="AutoShape 5"/>
          <p:cNvSpPr>
            <a:spLocks noChangeArrowheads="1"/>
          </p:cNvSpPr>
          <p:nvPr/>
        </p:nvSpPr>
        <p:spPr bwMode="auto">
          <a:xfrm>
            <a:off x="2544763" y="5138738"/>
            <a:ext cx="5130800" cy="1438275"/>
          </a:xfrm>
          <a:prstGeom prst="can">
            <a:avLst>
              <a:gd name="adj" fmla="val 25000"/>
            </a:avLst>
          </a:prstGeom>
          <a:solidFill>
            <a:srgbClr val="CC0000"/>
          </a:solidFill>
          <a:ln w="9525">
            <a:solidFill>
              <a:schemeClr val="tx1"/>
            </a:solidFill>
            <a:round/>
            <a:headEnd/>
            <a:tailEnd/>
          </a:ln>
        </p:spPr>
        <p:txBody>
          <a:bodyPr wrap="none" anchor="ctr"/>
          <a:lstStyle/>
          <a:p>
            <a:endParaRPr lang="en-US"/>
          </a:p>
        </p:txBody>
      </p:sp>
      <p:sp>
        <p:nvSpPr>
          <p:cNvPr id="86022" name="Text Box 6"/>
          <p:cNvSpPr txBox="1">
            <a:spLocks noChangeArrowheads="1"/>
          </p:cNvSpPr>
          <p:nvPr/>
        </p:nvSpPr>
        <p:spPr bwMode="auto">
          <a:xfrm>
            <a:off x="2422525" y="4503738"/>
            <a:ext cx="1282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b="1">
                <a:solidFill>
                  <a:schemeClr val="bg1"/>
                </a:solidFill>
              </a:rPr>
              <a:t>HRegionServer</a:t>
            </a:r>
          </a:p>
        </p:txBody>
      </p:sp>
      <p:sp>
        <p:nvSpPr>
          <p:cNvPr id="86023" name="Rectangle 31"/>
          <p:cNvSpPr>
            <a:spLocks noChangeArrowheads="1"/>
          </p:cNvSpPr>
          <p:nvPr/>
        </p:nvSpPr>
        <p:spPr bwMode="auto">
          <a:xfrm>
            <a:off x="2667000" y="5549900"/>
            <a:ext cx="1485900" cy="876300"/>
          </a:xfrm>
          <a:prstGeom prst="rect">
            <a:avLst/>
          </a:prstGeom>
          <a:solidFill>
            <a:srgbClr val="008000">
              <a:alpha val="89803"/>
            </a:srgbClr>
          </a:solidFill>
          <a:ln w="9525">
            <a:solidFill>
              <a:schemeClr val="tx1"/>
            </a:solidFill>
            <a:miter lim="800000"/>
            <a:headEnd/>
            <a:tailEnd/>
          </a:ln>
        </p:spPr>
        <p:txBody>
          <a:bodyPr wrap="none" anchor="ctr"/>
          <a:lstStyle/>
          <a:p>
            <a:endParaRPr lang="en-US"/>
          </a:p>
        </p:txBody>
      </p:sp>
      <p:sp>
        <p:nvSpPr>
          <p:cNvPr id="86024" name="Rectangle 33"/>
          <p:cNvSpPr>
            <a:spLocks noChangeArrowheads="1"/>
          </p:cNvSpPr>
          <p:nvPr/>
        </p:nvSpPr>
        <p:spPr bwMode="auto">
          <a:xfrm>
            <a:off x="4343400" y="5549900"/>
            <a:ext cx="1485900" cy="876300"/>
          </a:xfrm>
          <a:prstGeom prst="rect">
            <a:avLst/>
          </a:prstGeom>
          <a:solidFill>
            <a:srgbClr val="008000">
              <a:alpha val="89803"/>
            </a:srgbClr>
          </a:solidFill>
          <a:ln w="9525">
            <a:solidFill>
              <a:schemeClr val="tx1"/>
            </a:solidFill>
            <a:miter lim="800000"/>
            <a:headEnd/>
            <a:tailEnd/>
          </a:ln>
        </p:spPr>
        <p:txBody>
          <a:bodyPr wrap="none" anchor="ctr"/>
          <a:lstStyle/>
          <a:p>
            <a:endParaRPr lang="en-US"/>
          </a:p>
        </p:txBody>
      </p:sp>
      <p:sp>
        <p:nvSpPr>
          <p:cNvPr id="86025" name="Rectangle 34"/>
          <p:cNvSpPr>
            <a:spLocks noChangeArrowheads="1"/>
          </p:cNvSpPr>
          <p:nvPr/>
        </p:nvSpPr>
        <p:spPr bwMode="auto">
          <a:xfrm>
            <a:off x="6045200" y="5549900"/>
            <a:ext cx="1485900" cy="876300"/>
          </a:xfrm>
          <a:prstGeom prst="rect">
            <a:avLst/>
          </a:prstGeom>
          <a:solidFill>
            <a:srgbClr val="008000">
              <a:alpha val="89803"/>
            </a:srgbClr>
          </a:solidFill>
          <a:ln w="9525">
            <a:solidFill>
              <a:schemeClr val="tx1"/>
            </a:solidFill>
            <a:miter lim="800000"/>
            <a:headEnd/>
            <a:tailEnd/>
          </a:ln>
        </p:spPr>
        <p:txBody>
          <a:bodyPr wrap="none" anchor="ctr"/>
          <a:lstStyle/>
          <a:p>
            <a:endParaRPr lang="en-US"/>
          </a:p>
        </p:txBody>
      </p:sp>
      <p:sp>
        <p:nvSpPr>
          <p:cNvPr id="86026" name="Text Box 35"/>
          <p:cNvSpPr txBox="1">
            <a:spLocks noChangeArrowheads="1"/>
          </p:cNvSpPr>
          <p:nvPr/>
        </p:nvSpPr>
        <p:spPr bwMode="auto">
          <a:xfrm>
            <a:off x="2600325" y="5316538"/>
            <a:ext cx="682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b="1">
                <a:solidFill>
                  <a:schemeClr val="bg1"/>
                </a:solidFill>
              </a:rPr>
              <a:t>HStore</a:t>
            </a:r>
          </a:p>
        </p:txBody>
      </p:sp>
      <p:sp>
        <p:nvSpPr>
          <p:cNvPr id="86027" name="Rectangle 37"/>
          <p:cNvSpPr>
            <a:spLocks noChangeArrowheads="1"/>
          </p:cNvSpPr>
          <p:nvPr/>
        </p:nvSpPr>
        <p:spPr bwMode="auto">
          <a:xfrm>
            <a:off x="2705100" y="5803900"/>
            <a:ext cx="406400" cy="571500"/>
          </a:xfrm>
          <a:prstGeom prst="rect">
            <a:avLst/>
          </a:prstGeom>
          <a:solidFill>
            <a:srgbClr val="00FF00">
              <a:alpha val="89803"/>
            </a:srgbClr>
          </a:solidFill>
          <a:ln w="9525">
            <a:solidFill>
              <a:schemeClr val="tx1"/>
            </a:solidFill>
            <a:miter lim="800000"/>
            <a:headEnd/>
            <a:tailEnd/>
          </a:ln>
        </p:spPr>
        <p:txBody>
          <a:bodyPr wrap="none" anchor="ctr"/>
          <a:lstStyle/>
          <a:p>
            <a:endParaRPr lang="en-US"/>
          </a:p>
        </p:txBody>
      </p:sp>
      <p:sp>
        <p:nvSpPr>
          <p:cNvPr id="86028" name="Rectangle 43"/>
          <p:cNvSpPr>
            <a:spLocks noChangeArrowheads="1"/>
          </p:cNvSpPr>
          <p:nvPr/>
        </p:nvSpPr>
        <p:spPr bwMode="auto">
          <a:xfrm>
            <a:off x="3213100" y="5803900"/>
            <a:ext cx="406400" cy="571500"/>
          </a:xfrm>
          <a:prstGeom prst="rect">
            <a:avLst/>
          </a:prstGeom>
          <a:solidFill>
            <a:srgbClr val="00FF00">
              <a:alpha val="89803"/>
            </a:srgbClr>
          </a:solidFill>
          <a:ln w="9525">
            <a:solidFill>
              <a:schemeClr val="tx1"/>
            </a:solidFill>
            <a:miter lim="800000"/>
            <a:headEnd/>
            <a:tailEnd/>
          </a:ln>
        </p:spPr>
        <p:txBody>
          <a:bodyPr wrap="none" anchor="ctr"/>
          <a:lstStyle/>
          <a:p>
            <a:endParaRPr lang="en-US"/>
          </a:p>
        </p:txBody>
      </p:sp>
      <p:sp>
        <p:nvSpPr>
          <p:cNvPr id="86029" name="Rectangle 44"/>
          <p:cNvSpPr>
            <a:spLocks noChangeArrowheads="1"/>
          </p:cNvSpPr>
          <p:nvPr/>
        </p:nvSpPr>
        <p:spPr bwMode="auto">
          <a:xfrm>
            <a:off x="3708400" y="5803900"/>
            <a:ext cx="406400" cy="571500"/>
          </a:xfrm>
          <a:prstGeom prst="rect">
            <a:avLst/>
          </a:prstGeom>
          <a:solidFill>
            <a:srgbClr val="00FF00">
              <a:alpha val="89803"/>
            </a:srgbClr>
          </a:solidFill>
          <a:ln w="9525">
            <a:solidFill>
              <a:schemeClr val="tx1"/>
            </a:solidFill>
            <a:miter lim="800000"/>
            <a:headEnd/>
            <a:tailEnd/>
          </a:ln>
        </p:spPr>
        <p:txBody>
          <a:bodyPr wrap="none" anchor="ctr"/>
          <a:lstStyle/>
          <a:p>
            <a:endParaRPr lang="en-US"/>
          </a:p>
        </p:txBody>
      </p:sp>
      <p:sp>
        <p:nvSpPr>
          <p:cNvPr id="86030" name="Text Box 45"/>
          <p:cNvSpPr txBox="1">
            <a:spLocks noChangeArrowheads="1"/>
          </p:cNvSpPr>
          <p:nvPr/>
        </p:nvSpPr>
        <p:spPr bwMode="auto">
          <a:xfrm>
            <a:off x="2625725" y="5583238"/>
            <a:ext cx="8366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b="1">
                <a:solidFill>
                  <a:schemeClr val="bg1"/>
                </a:solidFill>
              </a:rPr>
              <a:t>MapFiles</a:t>
            </a:r>
          </a:p>
        </p:txBody>
      </p:sp>
      <p:grpSp>
        <p:nvGrpSpPr>
          <p:cNvPr id="86031" name="Group 59"/>
          <p:cNvGrpSpPr>
            <a:grpSpLocks/>
          </p:cNvGrpSpPr>
          <p:nvPr/>
        </p:nvGrpSpPr>
        <p:grpSpPr bwMode="auto">
          <a:xfrm>
            <a:off x="2684463" y="4794250"/>
            <a:ext cx="1457325" cy="288925"/>
            <a:chOff x="1691" y="3020"/>
            <a:chExt cx="918" cy="182"/>
          </a:xfrm>
        </p:grpSpPr>
        <p:sp>
          <p:nvSpPr>
            <p:cNvPr id="86048" name="Rectangle 29"/>
            <p:cNvSpPr>
              <a:spLocks noChangeArrowheads="1"/>
            </p:cNvSpPr>
            <p:nvPr/>
          </p:nvSpPr>
          <p:spPr bwMode="auto">
            <a:xfrm>
              <a:off x="1691" y="3020"/>
              <a:ext cx="918" cy="172"/>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86049" name="Text Box 46"/>
            <p:cNvSpPr txBox="1">
              <a:spLocks noChangeArrowheads="1"/>
            </p:cNvSpPr>
            <p:nvPr/>
          </p:nvSpPr>
          <p:spPr bwMode="auto">
            <a:xfrm>
              <a:off x="1862" y="3029"/>
              <a:ext cx="60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b="1"/>
                <a:t>Memcache</a:t>
              </a:r>
            </a:p>
          </p:txBody>
        </p:sp>
      </p:grpSp>
      <p:sp>
        <p:nvSpPr>
          <p:cNvPr id="86032" name="Text Box 48"/>
          <p:cNvSpPr txBox="1">
            <a:spLocks noChangeArrowheads="1"/>
          </p:cNvSpPr>
          <p:nvPr/>
        </p:nvSpPr>
        <p:spPr bwMode="auto">
          <a:xfrm>
            <a:off x="1152525" y="4733925"/>
            <a:ext cx="773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b="1"/>
              <a:t>writes</a:t>
            </a:r>
          </a:p>
        </p:txBody>
      </p:sp>
      <p:sp>
        <p:nvSpPr>
          <p:cNvPr id="86033" name="Line 49"/>
          <p:cNvSpPr>
            <a:spLocks noChangeShapeType="1"/>
          </p:cNvSpPr>
          <p:nvPr/>
        </p:nvSpPr>
        <p:spPr bwMode="auto">
          <a:xfrm>
            <a:off x="3429000" y="5080000"/>
            <a:ext cx="0" cy="635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34" name="Text Box 51"/>
          <p:cNvSpPr txBox="1">
            <a:spLocks noChangeArrowheads="1"/>
          </p:cNvSpPr>
          <p:nvPr/>
        </p:nvSpPr>
        <p:spPr bwMode="auto">
          <a:xfrm>
            <a:off x="3387725" y="5214938"/>
            <a:ext cx="1127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b="1">
                <a:solidFill>
                  <a:schemeClr val="bg1"/>
                </a:solidFill>
              </a:rPr>
              <a:t>Flush to disk</a:t>
            </a:r>
          </a:p>
        </p:txBody>
      </p:sp>
      <p:sp>
        <p:nvSpPr>
          <p:cNvPr id="86035" name="AutoShape 53"/>
          <p:cNvSpPr>
            <a:spLocks/>
          </p:cNvSpPr>
          <p:nvPr/>
        </p:nvSpPr>
        <p:spPr bwMode="auto">
          <a:xfrm>
            <a:off x="2209800" y="4775200"/>
            <a:ext cx="88900" cy="1701800"/>
          </a:xfrm>
          <a:prstGeom prst="leftBrace">
            <a:avLst>
              <a:gd name="adj1" fmla="val 15952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036" name="Line 54"/>
          <p:cNvSpPr>
            <a:spLocks noChangeShapeType="1"/>
          </p:cNvSpPr>
          <p:nvPr/>
        </p:nvSpPr>
        <p:spPr bwMode="auto">
          <a:xfrm>
            <a:off x="1854200" y="56134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37" name="Text Box 55"/>
          <p:cNvSpPr txBox="1">
            <a:spLocks noChangeArrowheads="1"/>
          </p:cNvSpPr>
          <p:nvPr/>
        </p:nvSpPr>
        <p:spPr bwMode="auto">
          <a:xfrm>
            <a:off x="1177925" y="5419725"/>
            <a:ext cx="725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b="1"/>
              <a:t>reads</a:t>
            </a:r>
          </a:p>
        </p:txBody>
      </p:sp>
      <p:sp>
        <p:nvSpPr>
          <p:cNvPr id="86038" name="AutoShape 56"/>
          <p:cNvSpPr>
            <a:spLocks/>
          </p:cNvSpPr>
          <p:nvPr/>
        </p:nvSpPr>
        <p:spPr bwMode="auto">
          <a:xfrm>
            <a:off x="4216400" y="4775200"/>
            <a:ext cx="88900" cy="1701800"/>
          </a:xfrm>
          <a:prstGeom prst="leftBrace">
            <a:avLst>
              <a:gd name="adj1" fmla="val 15952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039" name="AutoShape 57"/>
          <p:cNvSpPr>
            <a:spLocks/>
          </p:cNvSpPr>
          <p:nvPr/>
        </p:nvSpPr>
        <p:spPr bwMode="auto">
          <a:xfrm>
            <a:off x="5905500" y="4762500"/>
            <a:ext cx="88900" cy="1701800"/>
          </a:xfrm>
          <a:prstGeom prst="leftBrace">
            <a:avLst>
              <a:gd name="adj1" fmla="val 15952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040" name="Line 58"/>
          <p:cNvSpPr>
            <a:spLocks noChangeShapeType="1"/>
          </p:cNvSpPr>
          <p:nvPr/>
        </p:nvSpPr>
        <p:spPr bwMode="auto">
          <a:xfrm flipV="1">
            <a:off x="2235200" y="5613400"/>
            <a:ext cx="3695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86041" name="Group 60"/>
          <p:cNvGrpSpPr>
            <a:grpSpLocks/>
          </p:cNvGrpSpPr>
          <p:nvPr/>
        </p:nvGrpSpPr>
        <p:grpSpPr bwMode="auto">
          <a:xfrm>
            <a:off x="4373563" y="4794250"/>
            <a:ext cx="1457325" cy="288925"/>
            <a:chOff x="1691" y="3020"/>
            <a:chExt cx="918" cy="182"/>
          </a:xfrm>
        </p:grpSpPr>
        <p:sp>
          <p:nvSpPr>
            <p:cNvPr id="86046" name="Rectangle 61"/>
            <p:cNvSpPr>
              <a:spLocks noChangeArrowheads="1"/>
            </p:cNvSpPr>
            <p:nvPr/>
          </p:nvSpPr>
          <p:spPr bwMode="auto">
            <a:xfrm>
              <a:off x="1691" y="3020"/>
              <a:ext cx="918" cy="172"/>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86047" name="Text Box 62"/>
            <p:cNvSpPr txBox="1">
              <a:spLocks noChangeArrowheads="1"/>
            </p:cNvSpPr>
            <p:nvPr/>
          </p:nvSpPr>
          <p:spPr bwMode="auto">
            <a:xfrm>
              <a:off x="1862" y="3029"/>
              <a:ext cx="1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endParaRPr lang="en-US" sz="1200" b="1"/>
            </a:p>
          </p:txBody>
        </p:sp>
      </p:grpSp>
      <p:grpSp>
        <p:nvGrpSpPr>
          <p:cNvPr id="86042" name="Group 63"/>
          <p:cNvGrpSpPr>
            <a:grpSpLocks/>
          </p:cNvGrpSpPr>
          <p:nvPr/>
        </p:nvGrpSpPr>
        <p:grpSpPr bwMode="auto">
          <a:xfrm>
            <a:off x="6049963" y="4794250"/>
            <a:ext cx="1457325" cy="288925"/>
            <a:chOff x="1691" y="3020"/>
            <a:chExt cx="918" cy="182"/>
          </a:xfrm>
        </p:grpSpPr>
        <p:sp>
          <p:nvSpPr>
            <p:cNvPr id="86044" name="Rectangle 64"/>
            <p:cNvSpPr>
              <a:spLocks noChangeArrowheads="1"/>
            </p:cNvSpPr>
            <p:nvPr/>
          </p:nvSpPr>
          <p:spPr bwMode="auto">
            <a:xfrm>
              <a:off x="1691" y="3020"/>
              <a:ext cx="918" cy="172"/>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86045" name="Text Box 65"/>
            <p:cNvSpPr txBox="1">
              <a:spLocks noChangeArrowheads="1"/>
            </p:cNvSpPr>
            <p:nvPr/>
          </p:nvSpPr>
          <p:spPr bwMode="auto">
            <a:xfrm>
              <a:off x="1862" y="3029"/>
              <a:ext cx="1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endParaRPr lang="en-US" sz="1200" b="1"/>
            </a:p>
          </p:txBody>
        </p:sp>
      </p:grpSp>
      <p:sp>
        <p:nvSpPr>
          <p:cNvPr id="86043" name="Line 47"/>
          <p:cNvSpPr>
            <a:spLocks noChangeShapeType="1"/>
          </p:cNvSpPr>
          <p:nvPr/>
        </p:nvSpPr>
        <p:spPr bwMode="auto">
          <a:xfrm>
            <a:off x="1892300" y="4876800"/>
            <a:ext cx="4089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838200" y="76200"/>
            <a:ext cx="8229600" cy="1143000"/>
          </a:xfrm>
        </p:spPr>
        <p:txBody>
          <a:bodyPr/>
          <a:lstStyle/>
          <a:p>
            <a:pPr eaLnBrk="1" hangingPunct="1"/>
            <a:r>
              <a:rPr lang="en-US">
                <a:latin typeface="Arial" charset="0"/>
              </a:rPr>
              <a:t>Pros and Cons</a:t>
            </a:r>
          </a:p>
        </p:txBody>
      </p:sp>
      <p:sp>
        <p:nvSpPr>
          <p:cNvPr id="87043" name="Rectangle 3"/>
          <p:cNvSpPr>
            <a:spLocks noGrp="1" noChangeArrowheads="1"/>
          </p:cNvSpPr>
          <p:nvPr>
            <p:ph type="body" idx="1"/>
          </p:nvPr>
        </p:nvSpPr>
        <p:spPr/>
        <p:txBody>
          <a:bodyPr/>
          <a:lstStyle/>
          <a:p>
            <a:pPr eaLnBrk="1" hangingPunct="1">
              <a:lnSpc>
                <a:spcPct val="90000"/>
              </a:lnSpc>
            </a:pPr>
            <a:r>
              <a:rPr lang="en-US" sz="2800">
                <a:latin typeface="Arial" charset="0"/>
              </a:rPr>
              <a:t>Pros</a:t>
            </a:r>
          </a:p>
          <a:p>
            <a:pPr lvl="1" eaLnBrk="1" hangingPunct="1">
              <a:lnSpc>
                <a:spcPct val="90000"/>
              </a:lnSpc>
            </a:pPr>
            <a:r>
              <a:rPr lang="en-US" sz="2400">
                <a:latin typeface="Arial" charset="0"/>
              </a:rPr>
              <a:t>Log-based storage for high write throughput</a:t>
            </a:r>
          </a:p>
          <a:p>
            <a:pPr lvl="1" eaLnBrk="1" hangingPunct="1">
              <a:lnSpc>
                <a:spcPct val="90000"/>
              </a:lnSpc>
            </a:pPr>
            <a:r>
              <a:rPr lang="en-US" sz="2400">
                <a:latin typeface="Arial" charset="0"/>
              </a:rPr>
              <a:t>Elastic scaling</a:t>
            </a:r>
          </a:p>
          <a:p>
            <a:pPr lvl="1" eaLnBrk="1" hangingPunct="1">
              <a:lnSpc>
                <a:spcPct val="90000"/>
              </a:lnSpc>
            </a:pPr>
            <a:r>
              <a:rPr lang="en-US" sz="2400">
                <a:latin typeface="Arial" charset="0"/>
              </a:rPr>
              <a:t>Easy load balancing</a:t>
            </a:r>
          </a:p>
          <a:p>
            <a:pPr lvl="1" eaLnBrk="1" hangingPunct="1">
              <a:lnSpc>
                <a:spcPct val="90000"/>
              </a:lnSpc>
            </a:pPr>
            <a:r>
              <a:rPr lang="en-US" sz="2400">
                <a:latin typeface="Arial" charset="0"/>
              </a:rPr>
              <a:t>Column storage for OLAP workloads</a:t>
            </a:r>
          </a:p>
          <a:p>
            <a:pPr eaLnBrk="1" hangingPunct="1">
              <a:lnSpc>
                <a:spcPct val="90000"/>
              </a:lnSpc>
            </a:pPr>
            <a:r>
              <a:rPr lang="en-US" sz="2800">
                <a:latin typeface="Arial" charset="0"/>
              </a:rPr>
              <a:t>Cons</a:t>
            </a:r>
          </a:p>
          <a:p>
            <a:pPr lvl="1" eaLnBrk="1" hangingPunct="1">
              <a:lnSpc>
                <a:spcPct val="90000"/>
              </a:lnSpc>
            </a:pPr>
            <a:r>
              <a:rPr lang="en-US" sz="2400">
                <a:latin typeface="Arial" charset="0"/>
              </a:rPr>
              <a:t>Writes not immediately persisted to disk</a:t>
            </a:r>
          </a:p>
          <a:p>
            <a:pPr lvl="1" eaLnBrk="1" hangingPunct="1">
              <a:lnSpc>
                <a:spcPct val="90000"/>
              </a:lnSpc>
            </a:pPr>
            <a:r>
              <a:rPr lang="en-US" sz="2400">
                <a:latin typeface="Arial" charset="0"/>
              </a:rPr>
              <a:t>Reads cross multiple disk, memory locations</a:t>
            </a:r>
          </a:p>
          <a:p>
            <a:pPr lvl="1" eaLnBrk="1" hangingPunct="1">
              <a:lnSpc>
                <a:spcPct val="90000"/>
              </a:lnSpc>
            </a:pPr>
            <a:r>
              <a:rPr lang="en-US" sz="2400">
                <a:latin typeface="Arial" charset="0"/>
              </a:rPr>
              <a:t>No geo-replication</a:t>
            </a:r>
          </a:p>
          <a:p>
            <a:pPr lvl="1" eaLnBrk="1" hangingPunct="1">
              <a:lnSpc>
                <a:spcPct val="90000"/>
              </a:lnSpc>
            </a:pPr>
            <a:r>
              <a:rPr lang="en-US" sz="2400">
                <a:latin typeface="Arial" charset="0"/>
              </a:rPr>
              <a:t>Latency/bottleneck of HBaseMaster when using REST</a:t>
            </a:r>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5"/>
          <p:cNvSpPr>
            <a:spLocks noGrp="1"/>
          </p:cNvSpPr>
          <p:nvPr>
            <p:ph type="title" idx="4294967295"/>
          </p:nvPr>
        </p:nvSpPr>
        <p:spPr>
          <a:xfrm>
            <a:off x="609600" y="4191000"/>
            <a:ext cx="7772400" cy="1362075"/>
          </a:xfrm>
        </p:spPr>
        <p:txBody>
          <a:bodyPr anchor="t"/>
          <a:lstStyle/>
          <a:p>
            <a:pPr algn="r" eaLnBrk="1" hangingPunct="1"/>
            <a:r>
              <a:rPr lang="en-US">
                <a:latin typeface="Arial" charset="0"/>
              </a:rPr>
              <a:t>CASSANDRA</a:t>
            </a:r>
          </a:p>
        </p:txBody>
      </p:sp>
      <p:sp>
        <p:nvSpPr>
          <p:cNvPr id="88067" name="Text Placeholder 6"/>
          <p:cNvSpPr>
            <a:spLocks noGrp="1"/>
          </p:cNvSpPr>
          <p:nvPr>
            <p:ph type="body" idx="4294967295"/>
          </p:nvPr>
        </p:nvSpPr>
        <p:spPr>
          <a:xfrm>
            <a:off x="573088" y="2946400"/>
            <a:ext cx="7994650" cy="1460500"/>
          </a:xfrm>
        </p:spPr>
        <p:txBody>
          <a:bodyPr anchor="b"/>
          <a:lstStyle/>
          <a:p>
            <a:pPr marL="0" indent="0" eaLnBrk="1" hangingPunct="1">
              <a:buFontTx/>
              <a:buNone/>
            </a:pPr>
            <a:endParaRPr lang="en-US" sz="2000">
              <a:latin typeface="Arial" charset="0"/>
            </a:endParaRPr>
          </a:p>
        </p:txBody>
      </p:sp>
      <p:sp>
        <p:nvSpPr>
          <p:cNvPr id="88068" name="Slide Number Placeholder 7"/>
          <p:cNvSpPr txBox="1">
            <a:spLocks noGrp="1"/>
          </p:cNvSpPr>
          <p:nvPr/>
        </p:nvSpPr>
        <p:spPr bwMode="auto">
          <a:xfrm>
            <a:off x="70866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908580F1-FBC5-ED4B-9FC7-4BB126952B39}" type="slidenum">
              <a:rPr lang="en-US" sz="1200">
                <a:solidFill>
                  <a:schemeClr val="bg1"/>
                </a:solidFill>
                <a:latin typeface="Times" charset="0"/>
              </a:rPr>
              <a:pPr algn="r"/>
              <a:t>85</a:t>
            </a:fld>
            <a:endParaRPr lang="en-US" sz="1200">
              <a:solidFill>
                <a:schemeClr val="bg1"/>
              </a:solidFill>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latin typeface="Arial" charset="0"/>
              </a:rPr>
              <a:t>Architecture</a:t>
            </a:r>
          </a:p>
        </p:txBody>
      </p:sp>
      <p:sp>
        <p:nvSpPr>
          <p:cNvPr id="89091" name="Rectangle 3"/>
          <p:cNvSpPr>
            <a:spLocks noGrp="1" noChangeArrowheads="1"/>
          </p:cNvSpPr>
          <p:nvPr>
            <p:ph type="body" idx="1"/>
          </p:nvPr>
        </p:nvSpPr>
        <p:spPr/>
        <p:txBody>
          <a:bodyPr/>
          <a:lstStyle/>
          <a:p>
            <a:pPr eaLnBrk="1" hangingPunct="1"/>
            <a:r>
              <a:rPr lang="en-US" sz="2400">
                <a:latin typeface="Arial" charset="0"/>
              </a:rPr>
              <a:t>Facebook</a:t>
            </a:r>
            <a:r>
              <a:rPr lang="ja-JP" altLang="en-US" sz="2400">
                <a:latin typeface="Arial" charset="0"/>
              </a:rPr>
              <a:t>’</a:t>
            </a:r>
            <a:r>
              <a:rPr lang="en-US" sz="2400">
                <a:latin typeface="Arial" charset="0"/>
              </a:rPr>
              <a:t>s storage system</a:t>
            </a:r>
          </a:p>
          <a:p>
            <a:pPr lvl="1" eaLnBrk="1" hangingPunct="1"/>
            <a:r>
              <a:rPr lang="en-US" sz="2000">
                <a:latin typeface="Arial" charset="0"/>
              </a:rPr>
              <a:t>BigTable data model</a:t>
            </a:r>
          </a:p>
          <a:p>
            <a:pPr lvl="1" eaLnBrk="1" hangingPunct="1"/>
            <a:r>
              <a:rPr lang="en-US" sz="2000">
                <a:latin typeface="Arial" charset="0"/>
              </a:rPr>
              <a:t>Dynamo partitioning and consistency model</a:t>
            </a:r>
          </a:p>
          <a:p>
            <a:pPr lvl="1" eaLnBrk="1" hangingPunct="1"/>
            <a:r>
              <a:rPr lang="en-US" sz="2000">
                <a:latin typeface="Arial" charset="0"/>
              </a:rPr>
              <a:t>Peer-to-peer architecture</a:t>
            </a:r>
          </a:p>
        </p:txBody>
      </p:sp>
      <p:grpSp>
        <p:nvGrpSpPr>
          <p:cNvPr id="89092" name="Group 29"/>
          <p:cNvGrpSpPr>
            <a:grpSpLocks/>
          </p:cNvGrpSpPr>
          <p:nvPr/>
        </p:nvGrpSpPr>
        <p:grpSpPr bwMode="auto">
          <a:xfrm>
            <a:off x="2162175" y="5013325"/>
            <a:ext cx="1168400" cy="1074738"/>
            <a:chOff x="1021" y="3086"/>
            <a:chExt cx="736" cy="677"/>
          </a:xfrm>
        </p:grpSpPr>
        <p:sp>
          <p:nvSpPr>
            <p:cNvPr id="89125" name="Rectangle 5"/>
            <p:cNvSpPr>
              <a:spLocks noChangeArrowheads="1"/>
            </p:cNvSpPr>
            <p:nvPr/>
          </p:nvSpPr>
          <p:spPr bwMode="auto">
            <a:xfrm>
              <a:off x="1066" y="3086"/>
              <a:ext cx="644" cy="375"/>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9126" name="AutoShape 6"/>
            <p:cNvSpPr>
              <a:spLocks noChangeArrowheads="1"/>
            </p:cNvSpPr>
            <p:nvPr/>
          </p:nvSpPr>
          <p:spPr bwMode="auto">
            <a:xfrm>
              <a:off x="1066" y="3418"/>
              <a:ext cx="644" cy="345"/>
            </a:xfrm>
            <a:prstGeom prst="can">
              <a:avLst>
                <a:gd name="adj" fmla="val 25000"/>
              </a:avLst>
            </a:prstGeom>
            <a:solidFill>
              <a:srgbClr val="CC0000"/>
            </a:solidFill>
            <a:ln w="9525">
              <a:solidFill>
                <a:schemeClr val="tx1"/>
              </a:solidFill>
              <a:round/>
              <a:headEnd/>
              <a:tailEnd/>
            </a:ln>
          </p:spPr>
          <p:txBody>
            <a:bodyPr wrap="none" anchor="ctr"/>
            <a:lstStyle/>
            <a:p>
              <a:endParaRPr lang="en-US"/>
            </a:p>
          </p:txBody>
        </p:sp>
        <p:sp>
          <p:nvSpPr>
            <p:cNvPr id="89127" name="Text Box 7"/>
            <p:cNvSpPr txBox="1">
              <a:spLocks noChangeArrowheads="1"/>
            </p:cNvSpPr>
            <p:nvPr/>
          </p:nvSpPr>
          <p:spPr bwMode="auto">
            <a:xfrm>
              <a:off x="1021" y="3143"/>
              <a:ext cx="7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Cassandra node</a:t>
              </a:r>
            </a:p>
          </p:txBody>
        </p:sp>
        <p:sp>
          <p:nvSpPr>
            <p:cNvPr id="89128" name="Text Box 8"/>
            <p:cNvSpPr txBox="1">
              <a:spLocks noChangeArrowheads="1"/>
            </p:cNvSpPr>
            <p:nvPr/>
          </p:nvSpPr>
          <p:spPr bwMode="auto">
            <a:xfrm>
              <a:off x="1246" y="3537"/>
              <a:ext cx="2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Disk</a:t>
              </a:r>
            </a:p>
          </p:txBody>
        </p:sp>
      </p:grpSp>
      <p:grpSp>
        <p:nvGrpSpPr>
          <p:cNvPr id="89093" name="Group 30"/>
          <p:cNvGrpSpPr>
            <a:grpSpLocks/>
          </p:cNvGrpSpPr>
          <p:nvPr/>
        </p:nvGrpSpPr>
        <p:grpSpPr bwMode="auto">
          <a:xfrm>
            <a:off x="3527425" y="5013325"/>
            <a:ext cx="1168400" cy="1074738"/>
            <a:chOff x="1021" y="3086"/>
            <a:chExt cx="736" cy="677"/>
          </a:xfrm>
        </p:grpSpPr>
        <p:sp>
          <p:nvSpPr>
            <p:cNvPr id="89121" name="Rectangle 31"/>
            <p:cNvSpPr>
              <a:spLocks noChangeArrowheads="1"/>
            </p:cNvSpPr>
            <p:nvPr/>
          </p:nvSpPr>
          <p:spPr bwMode="auto">
            <a:xfrm>
              <a:off x="1066" y="3086"/>
              <a:ext cx="644" cy="375"/>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9122" name="AutoShape 32"/>
            <p:cNvSpPr>
              <a:spLocks noChangeArrowheads="1"/>
            </p:cNvSpPr>
            <p:nvPr/>
          </p:nvSpPr>
          <p:spPr bwMode="auto">
            <a:xfrm>
              <a:off x="1066" y="3418"/>
              <a:ext cx="644" cy="345"/>
            </a:xfrm>
            <a:prstGeom prst="can">
              <a:avLst>
                <a:gd name="adj" fmla="val 25000"/>
              </a:avLst>
            </a:prstGeom>
            <a:solidFill>
              <a:srgbClr val="CC0000"/>
            </a:solidFill>
            <a:ln w="9525">
              <a:solidFill>
                <a:schemeClr val="tx1"/>
              </a:solidFill>
              <a:round/>
              <a:headEnd/>
              <a:tailEnd/>
            </a:ln>
          </p:spPr>
          <p:txBody>
            <a:bodyPr wrap="none" anchor="ctr"/>
            <a:lstStyle/>
            <a:p>
              <a:endParaRPr lang="en-US"/>
            </a:p>
          </p:txBody>
        </p:sp>
        <p:sp>
          <p:nvSpPr>
            <p:cNvPr id="89123" name="Text Box 33"/>
            <p:cNvSpPr txBox="1">
              <a:spLocks noChangeArrowheads="1"/>
            </p:cNvSpPr>
            <p:nvPr/>
          </p:nvSpPr>
          <p:spPr bwMode="auto">
            <a:xfrm>
              <a:off x="1021" y="3143"/>
              <a:ext cx="7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Cassandra node</a:t>
              </a:r>
            </a:p>
          </p:txBody>
        </p:sp>
        <p:sp>
          <p:nvSpPr>
            <p:cNvPr id="89124" name="Text Box 34"/>
            <p:cNvSpPr txBox="1">
              <a:spLocks noChangeArrowheads="1"/>
            </p:cNvSpPr>
            <p:nvPr/>
          </p:nvSpPr>
          <p:spPr bwMode="auto">
            <a:xfrm>
              <a:off x="1246" y="3537"/>
              <a:ext cx="2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Disk</a:t>
              </a:r>
            </a:p>
          </p:txBody>
        </p:sp>
      </p:grpSp>
      <p:grpSp>
        <p:nvGrpSpPr>
          <p:cNvPr id="89094" name="Group 35"/>
          <p:cNvGrpSpPr>
            <a:grpSpLocks/>
          </p:cNvGrpSpPr>
          <p:nvPr/>
        </p:nvGrpSpPr>
        <p:grpSpPr bwMode="auto">
          <a:xfrm>
            <a:off x="4891088" y="5013325"/>
            <a:ext cx="1168400" cy="1074738"/>
            <a:chOff x="1021" y="3086"/>
            <a:chExt cx="736" cy="677"/>
          </a:xfrm>
        </p:grpSpPr>
        <p:sp>
          <p:nvSpPr>
            <p:cNvPr id="89117" name="Rectangle 36"/>
            <p:cNvSpPr>
              <a:spLocks noChangeArrowheads="1"/>
            </p:cNvSpPr>
            <p:nvPr/>
          </p:nvSpPr>
          <p:spPr bwMode="auto">
            <a:xfrm>
              <a:off x="1066" y="3086"/>
              <a:ext cx="644" cy="375"/>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9118" name="AutoShape 37"/>
            <p:cNvSpPr>
              <a:spLocks noChangeArrowheads="1"/>
            </p:cNvSpPr>
            <p:nvPr/>
          </p:nvSpPr>
          <p:spPr bwMode="auto">
            <a:xfrm>
              <a:off x="1066" y="3418"/>
              <a:ext cx="644" cy="345"/>
            </a:xfrm>
            <a:prstGeom prst="can">
              <a:avLst>
                <a:gd name="adj" fmla="val 25000"/>
              </a:avLst>
            </a:prstGeom>
            <a:solidFill>
              <a:srgbClr val="CC0000"/>
            </a:solidFill>
            <a:ln w="9525">
              <a:solidFill>
                <a:schemeClr val="tx1"/>
              </a:solidFill>
              <a:round/>
              <a:headEnd/>
              <a:tailEnd/>
            </a:ln>
          </p:spPr>
          <p:txBody>
            <a:bodyPr wrap="none" anchor="ctr"/>
            <a:lstStyle/>
            <a:p>
              <a:endParaRPr lang="en-US"/>
            </a:p>
          </p:txBody>
        </p:sp>
        <p:sp>
          <p:nvSpPr>
            <p:cNvPr id="89119" name="Text Box 38"/>
            <p:cNvSpPr txBox="1">
              <a:spLocks noChangeArrowheads="1"/>
            </p:cNvSpPr>
            <p:nvPr/>
          </p:nvSpPr>
          <p:spPr bwMode="auto">
            <a:xfrm>
              <a:off x="1021" y="3143"/>
              <a:ext cx="7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Cassandra node</a:t>
              </a:r>
            </a:p>
          </p:txBody>
        </p:sp>
        <p:sp>
          <p:nvSpPr>
            <p:cNvPr id="89120" name="Text Box 39"/>
            <p:cNvSpPr txBox="1">
              <a:spLocks noChangeArrowheads="1"/>
            </p:cNvSpPr>
            <p:nvPr/>
          </p:nvSpPr>
          <p:spPr bwMode="auto">
            <a:xfrm>
              <a:off x="1246" y="3537"/>
              <a:ext cx="2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Disk</a:t>
              </a:r>
            </a:p>
          </p:txBody>
        </p:sp>
      </p:grpSp>
      <p:grpSp>
        <p:nvGrpSpPr>
          <p:cNvPr id="89095" name="Group 40"/>
          <p:cNvGrpSpPr>
            <a:grpSpLocks/>
          </p:cNvGrpSpPr>
          <p:nvPr/>
        </p:nvGrpSpPr>
        <p:grpSpPr bwMode="auto">
          <a:xfrm>
            <a:off x="6224588" y="5013325"/>
            <a:ext cx="1168400" cy="1074738"/>
            <a:chOff x="1021" y="3086"/>
            <a:chExt cx="736" cy="677"/>
          </a:xfrm>
        </p:grpSpPr>
        <p:sp>
          <p:nvSpPr>
            <p:cNvPr id="89113" name="Rectangle 41"/>
            <p:cNvSpPr>
              <a:spLocks noChangeArrowheads="1"/>
            </p:cNvSpPr>
            <p:nvPr/>
          </p:nvSpPr>
          <p:spPr bwMode="auto">
            <a:xfrm>
              <a:off x="1066" y="3086"/>
              <a:ext cx="644" cy="375"/>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9114" name="AutoShape 42"/>
            <p:cNvSpPr>
              <a:spLocks noChangeArrowheads="1"/>
            </p:cNvSpPr>
            <p:nvPr/>
          </p:nvSpPr>
          <p:spPr bwMode="auto">
            <a:xfrm>
              <a:off x="1066" y="3418"/>
              <a:ext cx="644" cy="345"/>
            </a:xfrm>
            <a:prstGeom prst="can">
              <a:avLst>
                <a:gd name="adj" fmla="val 25000"/>
              </a:avLst>
            </a:prstGeom>
            <a:solidFill>
              <a:srgbClr val="CC0000"/>
            </a:solidFill>
            <a:ln w="9525">
              <a:solidFill>
                <a:schemeClr val="tx1"/>
              </a:solidFill>
              <a:round/>
              <a:headEnd/>
              <a:tailEnd/>
            </a:ln>
          </p:spPr>
          <p:txBody>
            <a:bodyPr wrap="none" anchor="ctr"/>
            <a:lstStyle/>
            <a:p>
              <a:endParaRPr lang="en-US"/>
            </a:p>
          </p:txBody>
        </p:sp>
        <p:sp>
          <p:nvSpPr>
            <p:cNvPr id="89115" name="Text Box 43"/>
            <p:cNvSpPr txBox="1">
              <a:spLocks noChangeArrowheads="1"/>
            </p:cNvSpPr>
            <p:nvPr/>
          </p:nvSpPr>
          <p:spPr bwMode="auto">
            <a:xfrm>
              <a:off x="1021" y="3143"/>
              <a:ext cx="7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Cassandra node</a:t>
              </a:r>
            </a:p>
          </p:txBody>
        </p:sp>
        <p:sp>
          <p:nvSpPr>
            <p:cNvPr id="89116" name="Text Box 44"/>
            <p:cNvSpPr txBox="1">
              <a:spLocks noChangeArrowheads="1"/>
            </p:cNvSpPr>
            <p:nvPr/>
          </p:nvSpPr>
          <p:spPr bwMode="auto">
            <a:xfrm>
              <a:off x="1246" y="3537"/>
              <a:ext cx="2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Disk</a:t>
              </a:r>
            </a:p>
          </p:txBody>
        </p:sp>
      </p:grpSp>
      <p:grpSp>
        <p:nvGrpSpPr>
          <p:cNvPr id="89096" name="Group 45"/>
          <p:cNvGrpSpPr>
            <a:grpSpLocks/>
          </p:cNvGrpSpPr>
          <p:nvPr/>
        </p:nvGrpSpPr>
        <p:grpSpPr bwMode="auto">
          <a:xfrm>
            <a:off x="3363913" y="3705225"/>
            <a:ext cx="715962" cy="487363"/>
            <a:chOff x="984" y="1704"/>
            <a:chExt cx="451" cy="307"/>
          </a:xfrm>
        </p:grpSpPr>
        <p:sp>
          <p:nvSpPr>
            <p:cNvPr id="89111" name="Rectangle 46"/>
            <p:cNvSpPr>
              <a:spLocks noChangeArrowheads="1"/>
            </p:cNvSpPr>
            <p:nvPr/>
          </p:nvSpPr>
          <p:spPr bwMode="auto">
            <a:xfrm>
              <a:off x="984" y="1704"/>
              <a:ext cx="451" cy="307"/>
            </a:xfrm>
            <a:prstGeom prst="rect">
              <a:avLst/>
            </a:prstGeom>
            <a:solidFill>
              <a:srgbClr val="006600"/>
            </a:solidFill>
            <a:ln w="9525">
              <a:solidFill>
                <a:schemeClr val="tx1"/>
              </a:solidFill>
              <a:miter lim="800000"/>
              <a:headEnd/>
              <a:tailEnd/>
            </a:ln>
          </p:spPr>
          <p:txBody>
            <a:bodyPr wrap="none" anchor="ctr"/>
            <a:lstStyle/>
            <a:p>
              <a:endParaRPr lang="en-US"/>
            </a:p>
          </p:txBody>
        </p:sp>
        <p:sp>
          <p:nvSpPr>
            <p:cNvPr id="89112" name="Rectangle 47"/>
            <p:cNvSpPr>
              <a:spLocks noChangeArrowheads="1"/>
            </p:cNvSpPr>
            <p:nvPr/>
          </p:nvSpPr>
          <p:spPr bwMode="auto">
            <a:xfrm>
              <a:off x="1041" y="1775"/>
              <a:ext cx="3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chemeClr val="bg1"/>
                  </a:solidFill>
                </a:rPr>
                <a:t>Client</a:t>
              </a:r>
            </a:p>
          </p:txBody>
        </p:sp>
      </p:grpSp>
      <p:grpSp>
        <p:nvGrpSpPr>
          <p:cNvPr id="89097" name="Group 48"/>
          <p:cNvGrpSpPr>
            <a:grpSpLocks/>
          </p:cNvGrpSpPr>
          <p:nvPr/>
        </p:nvGrpSpPr>
        <p:grpSpPr bwMode="auto">
          <a:xfrm>
            <a:off x="4384675" y="3705225"/>
            <a:ext cx="715963" cy="487363"/>
            <a:chOff x="984" y="1704"/>
            <a:chExt cx="451" cy="307"/>
          </a:xfrm>
        </p:grpSpPr>
        <p:sp>
          <p:nvSpPr>
            <p:cNvPr id="89109" name="Rectangle 49"/>
            <p:cNvSpPr>
              <a:spLocks noChangeArrowheads="1"/>
            </p:cNvSpPr>
            <p:nvPr/>
          </p:nvSpPr>
          <p:spPr bwMode="auto">
            <a:xfrm>
              <a:off x="984" y="1704"/>
              <a:ext cx="451" cy="307"/>
            </a:xfrm>
            <a:prstGeom prst="rect">
              <a:avLst/>
            </a:prstGeom>
            <a:solidFill>
              <a:srgbClr val="006600"/>
            </a:solidFill>
            <a:ln w="9525">
              <a:solidFill>
                <a:schemeClr val="tx1"/>
              </a:solidFill>
              <a:miter lim="800000"/>
              <a:headEnd/>
              <a:tailEnd/>
            </a:ln>
          </p:spPr>
          <p:txBody>
            <a:bodyPr wrap="none" anchor="ctr"/>
            <a:lstStyle/>
            <a:p>
              <a:endParaRPr lang="en-US"/>
            </a:p>
          </p:txBody>
        </p:sp>
        <p:sp>
          <p:nvSpPr>
            <p:cNvPr id="89110" name="Rectangle 50"/>
            <p:cNvSpPr>
              <a:spLocks noChangeArrowheads="1"/>
            </p:cNvSpPr>
            <p:nvPr/>
          </p:nvSpPr>
          <p:spPr bwMode="auto">
            <a:xfrm>
              <a:off x="1041" y="1775"/>
              <a:ext cx="3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chemeClr val="bg1"/>
                  </a:solidFill>
                </a:rPr>
                <a:t>Client</a:t>
              </a:r>
            </a:p>
          </p:txBody>
        </p:sp>
      </p:grpSp>
      <p:grpSp>
        <p:nvGrpSpPr>
          <p:cNvPr id="89098" name="Group 51"/>
          <p:cNvGrpSpPr>
            <a:grpSpLocks/>
          </p:cNvGrpSpPr>
          <p:nvPr/>
        </p:nvGrpSpPr>
        <p:grpSpPr bwMode="auto">
          <a:xfrm>
            <a:off x="5375275" y="3705225"/>
            <a:ext cx="715963" cy="487363"/>
            <a:chOff x="984" y="1704"/>
            <a:chExt cx="451" cy="307"/>
          </a:xfrm>
        </p:grpSpPr>
        <p:sp>
          <p:nvSpPr>
            <p:cNvPr id="89107" name="Rectangle 52"/>
            <p:cNvSpPr>
              <a:spLocks noChangeArrowheads="1"/>
            </p:cNvSpPr>
            <p:nvPr/>
          </p:nvSpPr>
          <p:spPr bwMode="auto">
            <a:xfrm>
              <a:off x="984" y="1704"/>
              <a:ext cx="451" cy="307"/>
            </a:xfrm>
            <a:prstGeom prst="rect">
              <a:avLst/>
            </a:prstGeom>
            <a:solidFill>
              <a:srgbClr val="006600"/>
            </a:solidFill>
            <a:ln w="9525">
              <a:solidFill>
                <a:schemeClr val="tx1"/>
              </a:solidFill>
              <a:miter lim="800000"/>
              <a:headEnd/>
              <a:tailEnd/>
            </a:ln>
          </p:spPr>
          <p:txBody>
            <a:bodyPr wrap="none" anchor="ctr"/>
            <a:lstStyle/>
            <a:p>
              <a:endParaRPr lang="en-US"/>
            </a:p>
          </p:txBody>
        </p:sp>
        <p:sp>
          <p:nvSpPr>
            <p:cNvPr id="89108" name="Rectangle 53"/>
            <p:cNvSpPr>
              <a:spLocks noChangeArrowheads="1"/>
            </p:cNvSpPr>
            <p:nvPr/>
          </p:nvSpPr>
          <p:spPr bwMode="auto">
            <a:xfrm>
              <a:off x="1041" y="1775"/>
              <a:ext cx="3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chemeClr val="bg1"/>
                  </a:solidFill>
                </a:rPr>
                <a:t>Client</a:t>
              </a:r>
            </a:p>
          </p:txBody>
        </p:sp>
      </p:grpSp>
      <p:grpSp>
        <p:nvGrpSpPr>
          <p:cNvPr id="89099" name="Group 54"/>
          <p:cNvGrpSpPr>
            <a:grpSpLocks/>
          </p:cNvGrpSpPr>
          <p:nvPr/>
        </p:nvGrpSpPr>
        <p:grpSpPr bwMode="auto">
          <a:xfrm>
            <a:off x="6350000" y="3705225"/>
            <a:ext cx="715963" cy="487363"/>
            <a:chOff x="984" y="1704"/>
            <a:chExt cx="451" cy="307"/>
          </a:xfrm>
        </p:grpSpPr>
        <p:sp>
          <p:nvSpPr>
            <p:cNvPr id="89105" name="Rectangle 55"/>
            <p:cNvSpPr>
              <a:spLocks noChangeArrowheads="1"/>
            </p:cNvSpPr>
            <p:nvPr/>
          </p:nvSpPr>
          <p:spPr bwMode="auto">
            <a:xfrm>
              <a:off x="984" y="1704"/>
              <a:ext cx="451" cy="307"/>
            </a:xfrm>
            <a:prstGeom prst="rect">
              <a:avLst/>
            </a:prstGeom>
            <a:solidFill>
              <a:srgbClr val="006600"/>
            </a:solidFill>
            <a:ln w="9525">
              <a:solidFill>
                <a:schemeClr val="tx1"/>
              </a:solidFill>
              <a:miter lim="800000"/>
              <a:headEnd/>
              <a:tailEnd/>
            </a:ln>
          </p:spPr>
          <p:txBody>
            <a:bodyPr wrap="none" anchor="ctr"/>
            <a:lstStyle/>
            <a:p>
              <a:endParaRPr lang="en-US"/>
            </a:p>
          </p:txBody>
        </p:sp>
        <p:sp>
          <p:nvSpPr>
            <p:cNvPr id="89106" name="Rectangle 56"/>
            <p:cNvSpPr>
              <a:spLocks noChangeArrowheads="1"/>
            </p:cNvSpPr>
            <p:nvPr/>
          </p:nvSpPr>
          <p:spPr bwMode="auto">
            <a:xfrm>
              <a:off x="1041" y="1775"/>
              <a:ext cx="3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chemeClr val="bg1"/>
                  </a:solidFill>
                </a:rPr>
                <a:t>Client</a:t>
              </a:r>
            </a:p>
          </p:txBody>
        </p:sp>
      </p:grpSp>
      <p:grpSp>
        <p:nvGrpSpPr>
          <p:cNvPr id="89100" name="Group 57"/>
          <p:cNvGrpSpPr>
            <a:grpSpLocks/>
          </p:cNvGrpSpPr>
          <p:nvPr/>
        </p:nvGrpSpPr>
        <p:grpSpPr bwMode="auto">
          <a:xfrm>
            <a:off x="2389188" y="3705225"/>
            <a:ext cx="715962" cy="487363"/>
            <a:chOff x="984" y="1704"/>
            <a:chExt cx="451" cy="307"/>
          </a:xfrm>
        </p:grpSpPr>
        <p:sp>
          <p:nvSpPr>
            <p:cNvPr id="89103" name="Rectangle 58"/>
            <p:cNvSpPr>
              <a:spLocks noChangeArrowheads="1"/>
            </p:cNvSpPr>
            <p:nvPr/>
          </p:nvSpPr>
          <p:spPr bwMode="auto">
            <a:xfrm>
              <a:off x="984" y="1704"/>
              <a:ext cx="451" cy="307"/>
            </a:xfrm>
            <a:prstGeom prst="rect">
              <a:avLst/>
            </a:prstGeom>
            <a:solidFill>
              <a:srgbClr val="006600"/>
            </a:solidFill>
            <a:ln w="9525">
              <a:solidFill>
                <a:schemeClr val="tx1"/>
              </a:solidFill>
              <a:miter lim="800000"/>
              <a:headEnd/>
              <a:tailEnd/>
            </a:ln>
          </p:spPr>
          <p:txBody>
            <a:bodyPr wrap="none" anchor="ctr"/>
            <a:lstStyle/>
            <a:p>
              <a:endParaRPr lang="en-US"/>
            </a:p>
          </p:txBody>
        </p:sp>
        <p:sp>
          <p:nvSpPr>
            <p:cNvPr id="89104" name="Rectangle 59"/>
            <p:cNvSpPr>
              <a:spLocks noChangeArrowheads="1"/>
            </p:cNvSpPr>
            <p:nvPr/>
          </p:nvSpPr>
          <p:spPr bwMode="auto">
            <a:xfrm>
              <a:off x="1041" y="1775"/>
              <a:ext cx="3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chemeClr val="bg1"/>
                  </a:solidFill>
                </a:rPr>
                <a:t>Client</a:t>
              </a:r>
            </a:p>
          </p:txBody>
        </p:sp>
      </p:grpSp>
      <p:sp>
        <p:nvSpPr>
          <p:cNvPr id="89101" name="Line 60"/>
          <p:cNvSpPr>
            <a:spLocks noChangeShapeType="1"/>
          </p:cNvSpPr>
          <p:nvPr/>
        </p:nvSpPr>
        <p:spPr bwMode="auto">
          <a:xfrm>
            <a:off x="3779838" y="4198938"/>
            <a:ext cx="312737" cy="814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02" name="Freeform 61"/>
          <p:cNvSpPr>
            <a:spLocks/>
          </p:cNvSpPr>
          <p:nvPr/>
        </p:nvSpPr>
        <p:spPr bwMode="auto">
          <a:xfrm>
            <a:off x="4092575" y="4578350"/>
            <a:ext cx="2711450" cy="434975"/>
          </a:xfrm>
          <a:custGeom>
            <a:avLst/>
            <a:gdLst>
              <a:gd name="T0" fmla="*/ 0 w 1708"/>
              <a:gd name="T1" fmla="*/ 2147483647 h 274"/>
              <a:gd name="T2" fmla="*/ 2147483647 w 1708"/>
              <a:gd name="T3" fmla="*/ 2147483647 h 274"/>
              <a:gd name="T4" fmla="*/ 2147483647 w 1708"/>
              <a:gd name="T5" fmla="*/ 2147483647 h 274"/>
              <a:gd name="T6" fmla="*/ 0 60000 65536"/>
              <a:gd name="T7" fmla="*/ 0 60000 65536"/>
              <a:gd name="T8" fmla="*/ 0 60000 65536"/>
              <a:gd name="T9" fmla="*/ 0 w 1708"/>
              <a:gd name="T10" fmla="*/ 0 h 274"/>
              <a:gd name="T11" fmla="*/ 1708 w 1708"/>
              <a:gd name="T12" fmla="*/ 274 h 274"/>
            </a:gdLst>
            <a:ahLst/>
            <a:cxnLst>
              <a:cxn ang="T6">
                <a:pos x="T0" y="T1"/>
              </a:cxn>
              <a:cxn ang="T7">
                <a:pos x="T2" y="T3"/>
              </a:cxn>
              <a:cxn ang="T8">
                <a:pos x="T4" y="T5"/>
              </a:cxn>
            </a:cxnLst>
            <a:rect l="T9" t="T10" r="T11" b="T12"/>
            <a:pathLst>
              <a:path w="1708" h="274">
                <a:moveTo>
                  <a:pt x="0" y="270"/>
                </a:moveTo>
                <a:cubicBezTo>
                  <a:pt x="219" y="135"/>
                  <a:pt x="439" y="0"/>
                  <a:pt x="724" y="1"/>
                </a:cubicBezTo>
                <a:cubicBezTo>
                  <a:pt x="1009" y="2"/>
                  <a:pt x="1358" y="138"/>
                  <a:pt x="1708" y="274"/>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838200" y="76200"/>
            <a:ext cx="8229600" cy="1143000"/>
          </a:xfrm>
        </p:spPr>
        <p:txBody>
          <a:bodyPr/>
          <a:lstStyle/>
          <a:p>
            <a:pPr eaLnBrk="1" hangingPunct="1"/>
            <a:r>
              <a:rPr lang="en-US">
                <a:latin typeface="Arial" charset="0"/>
              </a:rPr>
              <a:t>Routing</a:t>
            </a:r>
          </a:p>
        </p:txBody>
      </p:sp>
      <p:sp>
        <p:nvSpPr>
          <p:cNvPr id="90115" name="Rectangle 3"/>
          <p:cNvSpPr>
            <a:spLocks noGrp="1" noChangeArrowheads="1"/>
          </p:cNvSpPr>
          <p:nvPr>
            <p:ph type="body" idx="1"/>
          </p:nvPr>
        </p:nvSpPr>
        <p:spPr/>
        <p:txBody>
          <a:bodyPr/>
          <a:lstStyle/>
          <a:p>
            <a:pPr eaLnBrk="1" hangingPunct="1"/>
            <a:r>
              <a:rPr lang="en-US" sz="2400">
                <a:latin typeface="Arial" charset="0"/>
              </a:rPr>
              <a:t>Consistent hashing, like Dynamo or Chord</a:t>
            </a:r>
          </a:p>
          <a:p>
            <a:pPr lvl="1" eaLnBrk="1" hangingPunct="1"/>
            <a:r>
              <a:rPr lang="en-US" sz="2000">
                <a:latin typeface="Arial" charset="0"/>
              </a:rPr>
              <a:t>Server position = hash(serverid)</a:t>
            </a:r>
          </a:p>
          <a:p>
            <a:pPr lvl="1" eaLnBrk="1" hangingPunct="1"/>
            <a:r>
              <a:rPr lang="en-US" sz="2000">
                <a:latin typeface="Arial" charset="0"/>
              </a:rPr>
              <a:t>Content position = hash(contentid)</a:t>
            </a:r>
          </a:p>
          <a:p>
            <a:pPr lvl="1" eaLnBrk="1" hangingPunct="1"/>
            <a:r>
              <a:rPr lang="en-US" sz="2000">
                <a:latin typeface="Arial" charset="0"/>
              </a:rPr>
              <a:t>Server responsible for all content in a hash interval</a:t>
            </a:r>
          </a:p>
        </p:txBody>
      </p:sp>
      <p:sp>
        <p:nvSpPr>
          <p:cNvPr id="90116" name="Oval 4"/>
          <p:cNvSpPr>
            <a:spLocks noChangeArrowheads="1"/>
          </p:cNvSpPr>
          <p:nvPr/>
        </p:nvSpPr>
        <p:spPr bwMode="auto">
          <a:xfrm>
            <a:off x="2873375" y="3351213"/>
            <a:ext cx="2917825" cy="299561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0117" name="Oval 5"/>
          <p:cNvSpPr>
            <a:spLocks noChangeArrowheads="1"/>
          </p:cNvSpPr>
          <p:nvPr/>
        </p:nvSpPr>
        <p:spPr bwMode="auto">
          <a:xfrm>
            <a:off x="3071813" y="3984625"/>
            <a:ext cx="88900" cy="92075"/>
          </a:xfrm>
          <a:prstGeom prst="ellipse">
            <a:avLst/>
          </a:prstGeom>
          <a:solidFill>
            <a:srgbClr val="003399"/>
          </a:solidFill>
          <a:ln w="9525">
            <a:solidFill>
              <a:schemeClr val="tx1"/>
            </a:solidFill>
            <a:round/>
            <a:headEnd/>
            <a:tailEnd/>
          </a:ln>
        </p:spPr>
        <p:txBody>
          <a:bodyPr wrap="none" anchor="ctr"/>
          <a:lstStyle/>
          <a:p>
            <a:endParaRPr lang="en-US"/>
          </a:p>
        </p:txBody>
      </p:sp>
      <p:sp>
        <p:nvSpPr>
          <p:cNvPr id="90118" name="Oval 6"/>
          <p:cNvSpPr>
            <a:spLocks noChangeArrowheads="1"/>
          </p:cNvSpPr>
          <p:nvPr/>
        </p:nvSpPr>
        <p:spPr bwMode="auto">
          <a:xfrm>
            <a:off x="2873375" y="5159375"/>
            <a:ext cx="88900" cy="92075"/>
          </a:xfrm>
          <a:prstGeom prst="ellipse">
            <a:avLst/>
          </a:prstGeom>
          <a:solidFill>
            <a:srgbClr val="003399"/>
          </a:solidFill>
          <a:ln w="9525">
            <a:solidFill>
              <a:schemeClr val="tx1"/>
            </a:solidFill>
            <a:round/>
            <a:headEnd/>
            <a:tailEnd/>
          </a:ln>
        </p:spPr>
        <p:txBody>
          <a:bodyPr wrap="none" anchor="ctr"/>
          <a:lstStyle/>
          <a:p>
            <a:endParaRPr lang="en-US"/>
          </a:p>
        </p:txBody>
      </p:sp>
      <p:sp>
        <p:nvSpPr>
          <p:cNvPr id="90119" name="Oval 7"/>
          <p:cNvSpPr>
            <a:spLocks noChangeArrowheads="1"/>
          </p:cNvSpPr>
          <p:nvPr/>
        </p:nvSpPr>
        <p:spPr bwMode="auto">
          <a:xfrm>
            <a:off x="3187700" y="5775325"/>
            <a:ext cx="88900" cy="92075"/>
          </a:xfrm>
          <a:prstGeom prst="ellipse">
            <a:avLst/>
          </a:prstGeom>
          <a:solidFill>
            <a:srgbClr val="003399"/>
          </a:solidFill>
          <a:ln w="9525">
            <a:solidFill>
              <a:schemeClr val="tx1"/>
            </a:solidFill>
            <a:round/>
            <a:headEnd/>
            <a:tailEnd/>
          </a:ln>
        </p:spPr>
        <p:txBody>
          <a:bodyPr wrap="none" anchor="ctr"/>
          <a:lstStyle/>
          <a:p>
            <a:endParaRPr lang="en-US"/>
          </a:p>
        </p:txBody>
      </p:sp>
      <p:sp>
        <p:nvSpPr>
          <p:cNvPr id="90120" name="Oval 8"/>
          <p:cNvSpPr>
            <a:spLocks noChangeArrowheads="1"/>
          </p:cNvSpPr>
          <p:nvPr/>
        </p:nvSpPr>
        <p:spPr bwMode="auto">
          <a:xfrm>
            <a:off x="5303838" y="5875338"/>
            <a:ext cx="88900" cy="92075"/>
          </a:xfrm>
          <a:prstGeom prst="ellipse">
            <a:avLst/>
          </a:prstGeom>
          <a:solidFill>
            <a:srgbClr val="003399"/>
          </a:solidFill>
          <a:ln w="9525">
            <a:solidFill>
              <a:schemeClr val="tx1"/>
            </a:solidFill>
            <a:round/>
            <a:headEnd/>
            <a:tailEnd/>
          </a:ln>
        </p:spPr>
        <p:txBody>
          <a:bodyPr wrap="none" anchor="ctr"/>
          <a:lstStyle/>
          <a:p>
            <a:endParaRPr lang="en-US"/>
          </a:p>
        </p:txBody>
      </p:sp>
      <p:sp>
        <p:nvSpPr>
          <p:cNvPr id="90121" name="Oval 9"/>
          <p:cNvSpPr>
            <a:spLocks noChangeArrowheads="1"/>
          </p:cNvSpPr>
          <p:nvPr/>
        </p:nvSpPr>
        <p:spPr bwMode="auto">
          <a:xfrm>
            <a:off x="5746750" y="4899025"/>
            <a:ext cx="88900" cy="92075"/>
          </a:xfrm>
          <a:prstGeom prst="ellipse">
            <a:avLst/>
          </a:prstGeom>
          <a:solidFill>
            <a:srgbClr val="003399"/>
          </a:solidFill>
          <a:ln w="9525">
            <a:solidFill>
              <a:schemeClr val="tx1"/>
            </a:solidFill>
            <a:round/>
            <a:headEnd/>
            <a:tailEnd/>
          </a:ln>
        </p:spPr>
        <p:txBody>
          <a:bodyPr wrap="none" anchor="ctr"/>
          <a:lstStyle/>
          <a:p>
            <a:endParaRPr lang="en-US"/>
          </a:p>
        </p:txBody>
      </p:sp>
      <p:sp>
        <p:nvSpPr>
          <p:cNvPr id="90122" name="Oval 10"/>
          <p:cNvSpPr>
            <a:spLocks noChangeArrowheads="1"/>
          </p:cNvSpPr>
          <p:nvPr/>
        </p:nvSpPr>
        <p:spPr bwMode="auto">
          <a:xfrm>
            <a:off x="5341938" y="3763963"/>
            <a:ext cx="88900" cy="92075"/>
          </a:xfrm>
          <a:prstGeom prst="ellipse">
            <a:avLst/>
          </a:prstGeom>
          <a:solidFill>
            <a:srgbClr val="003399"/>
          </a:solidFill>
          <a:ln w="9525">
            <a:solidFill>
              <a:schemeClr val="tx1"/>
            </a:solidFill>
            <a:round/>
            <a:headEnd/>
            <a:tailEnd/>
          </a:ln>
        </p:spPr>
        <p:txBody>
          <a:bodyPr wrap="none" anchor="ctr"/>
          <a:lstStyle/>
          <a:p>
            <a:endParaRPr lang="en-US"/>
          </a:p>
        </p:txBody>
      </p:sp>
      <p:sp>
        <p:nvSpPr>
          <p:cNvPr id="90123" name="Oval 11"/>
          <p:cNvSpPr>
            <a:spLocks noChangeArrowheads="1"/>
          </p:cNvSpPr>
          <p:nvPr/>
        </p:nvSpPr>
        <p:spPr bwMode="auto">
          <a:xfrm>
            <a:off x="4694238" y="3367088"/>
            <a:ext cx="88900" cy="92075"/>
          </a:xfrm>
          <a:prstGeom prst="ellipse">
            <a:avLst/>
          </a:prstGeom>
          <a:solidFill>
            <a:srgbClr val="003399"/>
          </a:solidFill>
          <a:ln w="9525">
            <a:solidFill>
              <a:schemeClr val="tx1"/>
            </a:solidFill>
            <a:round/>
            <a:headEnd/>
            <a:tailEnd/>
          </a:ln>
        </p:spPr>
        <p:txBody>
          <a:bodyPr wrap="none" anchor="ctr"/>
          <a:lstStyle/>
          <a:p>
            <a:endParaRPr lang="en-US"/>
          </a:p>
        </p:txBody>
      </p:sp>
      <p:sp>
        <p:nvSpPr>
          <p:cNvPr id="90124" name="Text Box 12"/>
          <p:cNvSpPr txBox="1">
            <a:spLocks noChangeArrowheads="1"/>
          </p:cNvSpPr>
          <p:nvPr/>
        </p:nvSpPr>
        <p:spPr bwMode="auto">
          <a:xfrm>
            <a:off x="6492875" y="4510088"/>
            <a:ext cx="782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Server</a:t>
            </a:r>
          </a:p>
        </p:txBody>
      </p:sp>
      <p:sp>
        <p:nvSpPr>
          <p:cNvPr id="90125" name="Line 13"/>
          <p:cNvSpPr>
            <a:spLocks noChangeShapeType="1"/>
          </p:cNvSpPr>
          <p:nvPr/>
        </p:nvSpPr>
        <p:spPr bwMode="auto">
          <a:xfrm flipH="1">
            <a:off x="5889625" y="4678363"/>
            <a:ext cx="655638" cy="2349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26" name="Arc 14"/>
          <p:cNvSpPr>
            <a:spLocks/>
          </p:cNvSpPr>
          <p:nvPr/>
        </p:nvSpPr>
        <p:spPr bwMode="auto">
          <a:xfrm>
            <a:off x="4403725" y="3832225"/>
            <a:ext cx="1462088" cy="1225550"/>
          </a:xfrm>
          <a:custGeom>
            <a:avLst/>
            <a:gdLst>
              <a:gd name="T0" fmla="*/ 2147483647 w 21481"/>
              <a:gd name="T1" fmla="*/ 0 h 14411"/>
              <a:gd name="T2" fmla="*/ 2147483647 w 21481"/>
              <a:gd name="T3" fmla="*/ 2147483647 h 14411"/>
              <a:gd name="T4" fmla="*/ 0 w 21481"/>
              <a:gd name="T5" fmla="*/ 2147483647 h 14411"/>
              <a:gd name="T6" fmla="*/ 0 60000 65536"/>
              <a:gd name="T7" fmla="*/ 0 60000 65536"/>
              <a:gd name="T8" fmla="*/ 0 60000 65536"/>
              <a:gd name="T9" fmla="*/ 0 w 21481"/>
              <a:gd name="T10" fmla="*/ 0 h 14411"/>
              <a:gd name="T11" fmla="*/ 21481 w 21481"/>
              <a:gd name="T12" fmla="*/ 14411 h 14411"/>
            </a:gdLst>
            <a:ahLst/>
            <a:cxnLst>
              <a:cxn ang="T6">
                <a:pos x="T0" y="T1"/>
              </a:cxn>
              <a:cxn ang="T7">
                <a:pos x="T2" y="T3"/>
              </a:cxn>
              <a:cxn ang="T8">
                <a:pos x="T4" y="T5"/>
              </a:cxn>
            </a:cxnLst>
            <a:rect l="T9" t="T10" r="T11" b="T12"/>
            <a:pathLst>
              <a:path w="21481" h="14411" fill="none" extrusionOk="0">
                <a:moveTo>
                  <a:pt x="16089" y="0"/>
                </a:moveTo>
                <a:cubicBezTo>
                  <a:pt x="19117" y="3380"/>
                  <a:pt x="21004" y="7629"/>
                  <a:pt x="21480" y="12143"/>
                </a:cubicBezTo>
              </a:path>
              <a:path w="21481" h="14411" stroke="0" extrusionOk="0">
                <a:moveTo>
                  <a:pt x="16089" y="0"/>
                </a:moveTo>
                <a:cubicBezTo>
                  <a:pt x="19117" y="3380"/>
                  <a:pt x="21004" y="7629"/>
                  <a:pt x="21480" y="12143"/>
                </a:cubicBezTo>
                <a:lnTo>
                  <a:pt x="0" y="14411"/>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0127" name="Text Box 15"/>
          <p:cNvSpPr txBox="1">
            <a:spLocks noChangeArrowheads="1"/>
          </p:cNvSpPr>
          <p:nvPr/>
        </p:nvSpPr>
        <p:spPr bwMode="auto">
          <a:xfrm>
            <a:off x="6402388" y="3816350"/>
            <a:ext cx="25066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Responsible hash interval</a:t>
            </a:r>
          </a:p>
        </p:txBody>
      </p:sp>
      <p:sp>
        <p:nvSpPr>
          <p:cNvPr id="90128" name="Line 16"/>
          <p:cNvSpPr>
            <a:spLocks noChangeShapeType="1"/>
          </p:cNvSpPr>
          <p:nvPr/>
        </p:nvSpPr>
        <p:spPr bwMode="auto">
          <a:xfrm flipH="1">
            <a:off x="5799138" y="3984625"/>
            <a:ext cx="655637" cy="2349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838200" y="76200"/>
            <a:ext cx="8229600" cy="1143000"/>
          </a:xfrm>
        </p:spPr>
        <p:txBody>
          <a:bodyPr/>
          <a:lstStyle/>
          <a:p>
            <a:pPr eaLnBrk="1" hangingPunct="1"/>
            <a:r>
              <a:rPr lang="en-US">
                <a:latin typeface="Arial" charset="0"/>
              </a:rPr>
              <a:t>Cassandra Server</a:t>
            </a:r>
          </a:p>
        </p:txBody>
      </p:sp>
      <p:sp>
        <p:nvSpPr>
          <p:cNvPr id="91139" name="Rectangle 3"/>
          <p:cNvSpPr>
            <a:spLocks noGrp="1" noChangeArrowheads="1"/>
          </p:cNvSpPr>
          <p:nvPr>
            <p:ph type="body" idx="1"/>
          </p:nvPr>
        </p:nvSpPr>
        <p:spPr/>
        <p:txBody>
          <a:bodyPr/>
          <a:lstStyle/>
          <a:p>
            <a:pPr eaLnBrk="1" hangingPunct="1"/>
            <a:r>
              <a:rPr lang="en-US" sz="2400">
                <a:latin typeface="Arial" charset="0"/>
              </a:rPr>
              <a:t>Writes go to log and memory table</a:t>
            </a:r>
          </a:p>
          <a:p>
            <a:pPr eaLnBrk="1" hangingPunct="1"/>
            <a:r>
              <a:rPr lang="en-US" sz="2400">
                <a:latin typeface="Arial" charset="0"/>
              </a:rPr>
              <a:t>Periodically memory table merged with disk table</a:t>
            </a:r>
          </a:p>
        </p:txBody>
      </p:sp>
      <p:sp>
        <p:nvSpPr>
          <p:cNvPr id="91140" name="Rectangle 4"/>
          <p:cNvSpPr>
            <a:spLocks noChangeArrowheads="1"/>
          </p:cNvSpPr>
          <p:nvPr/>
        </p:nvSpPr>
        <p:spPr bwMode="auto">
          <a:xfrm>
            <a:off x="1746250" y="4178300"/>
            <a:ext cx="5373688" cy="2065338"/>
          </a:xfrm>
          <a:prstGeom prst="rect">
            <a:avLst/>
          </a:prstGeom>
          <a:solidFill>
            <a:schemeClr val="accent2"/>
          </a:solidFill>
          <a:ln w="9525">
            <a:solidFill>
              <a:schemeClr val="tx1"/>
            </a:solidFill>
            <a:miter lim="800000"/>
            <a:headEnd/>
            <a:tailEnd/>
          </a:ln>
        </p:spPr>
        <p:txBody>
          <a:bodyPr wrap="none" anchor="ctr"/>
          <a:lstStyle/>
          <a:p>
            <a:pPr algn="ctr"/>
            <a:endParaRPr lang="en-US"/>
          </a:p>
        </p:txBody>
      </p:sp>
      <p:sp>
        <p:nvSpPr>
          <p:cNvPr id="91141" name="AutoShape 5"/>
          <p:cNvSpPr>
            <a:spLocks noChangeArrowheads="1"/>
          </p:cNvSpPr>
          <p:nvPr/>
        </p:nvSpPr>
        <p:spPr bwMode="auto">
          <a:xfrm>
            <a:off x="1884363" y="5322888"/>
            <a:ext cx="5130800" cy="904875"/>
          </a:xfrm>
          <a:prstGeom prst="can">
            <a:avLst>
              <a:gd name="adj" fmla="val 25000"/>
            </a:avLst>
          </a:prstGeom>
          <a:solidFill>
            <a:srgbClr val="CC0000"/>
          </a:solidFill>
          <a:ln w="9525">
            <a:solidFill>
              <a:schemeClr val="tx1"/>
            </a:solidFill>
            <a:round/>
            <a:headEnd/>
            <a:tailEnd/>
          </a:ln>
        </p:spPr>
        <p:txBody>
          <a:bodyPr wrap="none" anchor="ctr"/>
          <a:lstStyle/>
          <a:p>
            <a:endParaRPr lang="en-US"/>
          </a:p>
        </p:txBody>
      </p:sp>
      <p:sp>
        <p:nvSpPr>
          <p:cNvPr id="91142" name="Text Box 9"/>
          <p:cNvSpPr txBox="1">
            <a:spLocks noChangeArrowheads="1"/>
          </p:cNvSpPr>
          <p:nvPr/>
        </p:nvSpPr>
        <p:spPr bwMode="auto">
          <a:xfrm>
            <a:off x="1774825" y="4219575"/>
            <a:ext cx="1168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Cassandra node</a:t>
            </a:r>
          </a:p>
        </p:txBody>
      </p:sp>
      <p:sp>
        <p:nvSpPr>
          <p:cNvPr id="91143" name="Text Box 10"/>
          <p:cNvSpPr txBox="1">
            <a:spLocks noChangeArrowheads="1"/>
          </p:cNvSpPr>
          <p:nvPr/>
        </p:nvSpPr>
        <p:spPr bwMode="auto">
          <a:xfrm>
            <a:off x="4257675" y="5783263"/>
            <a:ext cx="450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Disk</a:t>
            </a:r>
          </a:p>
        </p:txBody>
      </p:sp>
      <p:sp>
        <p:nvSpPr>
          <p:cNvPr id="91144" name="Rectangle 11"/>
          <p:cNvSpPr>
            <a:spLocks noChangeArrowheads="1"/>
          </p:cNvSpPr>
          <p:nvPr/>
        </p:nvSpPr>
        <p:spPr bwMode="auto">
          <a:xfrm>
            <a:off x="1965325" y="4587875"/>
            <a:ext cx="4945063" cy="601663"/>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91145" name="Text Box 12"/>
          <p:cNvSpPr txBox="1">
            <a:spLocks noChangeArrowheads="1"/>
          </p:cNvSpPr>
          <p:nvPr/>
        </p:nvSpPr>
        <p:spPr bwMode="auto">
          <a:xfrm>
            <a:off x="2079625" y="4746625"/>
            <a:ext cx="4746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t>RAM</a:t>
            </a:r>
          </a:p>
        </p:txBody>
      </p:sp>
      <p:sp>
        <p:nvSpPr>
          <p:cNvPr id="91146" name="Rectangle 13"/>
          <p:cNvSpPr>
            <a:spLocks noChangeArrowheads="1"/>
          </p:cNvSpPr>
          <p:nvPr/>
        </p:nvSpPr>
        <p:spPr bwMode="auto">
          <a:xfrm>
            <a:off x="2247900" y="5699125"/>
            <a:ext cx="1181100" cy="374650"/>
          </a:xfrm>
          <a:prstGeom prst="rect">
            <a:avLst/>
          </a:prstGeom>
          <a:solidFill>
            <a:srgbClr val="660066"/>
          </a:solidFill>
          <a:ln w="9525">
            <a:solidFill>
              <a:schemeClr val="tx1"/>
            </a:solidFill>
            <a:miter lim="800000"/>
            <a:headEnd/>
            <a:tailEnd/>
          </a:ln>
        </p:spPr>
        <p:txBody>
          <a:bodyPr wrap="none" anchor="ctr"/>
          <a:lstStyle/>
          <a:p>
            <a:pPr algn="ctr"/>
            <a:r>
              <a:rPr lang="en-US" sz="1000" b="1">
                <a:solidFill>
                  <a:schemeClr val="bg1"/>
                </a:solidFill>
              </a:rPr>
              <a:t>Log</a:t>
            </a:r>
          </a:p>
        </p:txBody>
      </p:sp>
      <p:sp>
        <p:nvSpPr>
          <p:cNvPr id="91147" name="Rectangle 15"/>
          <p:cNvSpPr>
            <a:spLocks noChangeArrowheads="1"/>
          </p:cNvSpPr>
          <p:nvPr/>
        </p:nvSpPr>
        <p:spPr bwMode="auto">
          <a:xfrm>
            <a:off x="5349875" y="5667375"/>
            <a:ext cx="1181100" cy="374650"/>
          </a:xfrm>
          <a:prstGeom prst="rect">
            <a:avLst/>
          </a:prstGeom>
          <a:solidFill>
            <a:srgbClr val="006600"/>
          </a:solidFill>
          <a:ln w="9525">
            <a:solidFill>
              <a:schemeClr val="tx1"/>
            </a:solidFill>
            <a:miter lim="800000"/>
            <a:headEnd/>
            <a:tailEnd/>
          </a:ln>
        </p:spPr>
        <p:txBody>
          <a:bodyPr wrap="none" anchor="ctr"/>
          <a:lstStyle/>
          <a:p>
            <a:pPr algn="ctr"/>
            <a:r>
              <a:rPr lang="en-US" sz="1000" b="1">
                <a:solidFill>
                  <a:schemeClr val="bg1"/>
                </a:solidFill>
              </a:rPr>
              <a:t>SSTable file</a:t>
            </a:r>
          </a:p>
        </p:txBody>
      </p:sp>
      <p:sp>
        <p:nvSpPr>
          <p:cNvPr id="91148" name="Line 16"/>
          <p:cNvSpPr>
            <a:spLocks noChangeShapeType="1"/>
          </p:cNvSpPr>
          <p:nvPr/>
        </p:nvSpPr>
        <p:spPr bwMode="auto">
          <a:xfrm>
            <a:off x="936625" y="4724400"/>
            <a:ext cx="1319213" cy="1074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9" name="Rectangle 17"/>
          <p:cNvSpPr>
            <a:spLocks noChangeArrowheads="1"/>
          </p:cNvSpPr>
          <p:nvPr/>
        </p:nvSpPr>
        <p:spPr bwMode="auto">
          <a:xfrm>
            <a:off x="3789363" y="4700588"/>
            <a:ext cx="1181100" cy="374650"/>
          </a:xfrm>
          <a:prstGeom prst="rect">
            <a:avLst/>
          </a:prstGeom>
          <a:solidFill>
            <a:srgbClr val="006600"/>
          </a:solidFill>
          <a:ln w="9525">
            <a:solidFill>
              <a:schemeClr val="tx1"/>
            </a:solidFill>
            <a:miter lim="800000"/>
            <a:headEnd/>
            <a:tailEnd/>
          </a:ln>
        </p:spPr>
        <p:txBody>
          <a:bodyPr wrap="none" anchor="ctr"/>
          <a:lstStyle/>
          <a:p>
            <a:pPr algn="ctr"/>
            <a:r>
              <a:rPr lang="en-US" sz="1000" b="1">
                <a:solidFill>
                  <a:schemeClr val="bg1"/>
                </a:solidFill>
              </a:rPr>
              <a:t>Memtable</a:t>
            </a:r>
          </a:p>
        </p:txBody>
      </p:sp>
      <p:sp>
        <p:nvSpPr>
          <p:cNvPr id="91150" name="Text Box 18"/>
          <p:cNvSpPr txBox="1">
            <a:spLocks noChangeArrowheads="1"/>
          </p:cNvSpPr>
          <p:nvPr/>
        </p:nvSpPr>
        <p:spPr bwMode="auto">
          <a:xfrm>
            <a:off x="311150" y="434340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a:t>Update</a:t>
            </a:r>
          </a:p>
        </p:txBody>
      </p:sp>
      <p:sp>
        <p:nvSpPr>
          <p:cNvPr id="91151" name="Line 19"/>
          <p:cNvSpPr>
            <a:spLocks noChangeShapeType="1"/>
          </p:cNvSpPr>
          <p:nvPr/>
        </p:nvSpPr>
        <p:spPr bwMode="auto">
          <a:xfrm flipV="1">
            <a:off x="3382963" y="5075238"/>
            <a:ext cx="609600" cy="6175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52" name="Line 20"/>
          <p:cNvSpPr>
            <a:spLocks noChangeShapeType="1"/>
          </p:cNvSpPr>
          <p:nvPr/>
        </p:nvSpPr>
        <p:spPr bwMode="auto">
          <a:xfrm>
            <a:off x="4914900" y="5089525"/>
            <a:ext cx="655638" cy="579438"/>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53" name="Text Box 21"/>
          <p:cNvSpPr txBox="1">
            <a:spLocks noChangeArrowheads="1"/>
          </p:cNvSpPr>
          <p:nvPr/>
        </p:nvSpPr>
        <p:spPr bwMode="auto">
          <a:xfrm>
            <a:off x="5311775" y="5318125"/>
            <a:ext cx="536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b="1">
                <a:solidFill>
                  <a:schemeClr val="bg1"/>
                </a:solidFill>
              </a:rPr>
              <a:t>(later)</a:t>
            </a:r>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838200" y="76200"/>
            <a:ext cx="8229600" cy="1143000"/>
          </a:xfrm>
        </p:spPr>
        <p:txBody>
          <a:bodyPr/>
          <a:lstStyle/>
          <a:p>
            <a:pPr eaLnBrk="1" hangingPunct="1"/>
            <a:r>
              <a:rPr lang="en-US">
                <a:latin typeface="Arial" charset="0"/>
              </a:rPr>
              <a:t>Pros and Cons</a:t>
            </a:r>
          </a:p>
        </p:txBody>
      </p:sp>
      <p:sp>
        <p:nvSpPr>
          <p:cNvPr id="92163" name="Rectangle 3"/>
          <p:cNvSpPr>
            <a:spLocks noGrp="1" noChangeArrowheads="1"/>
          </p:cNvSpPr>
          <p:nvPr>
            <p:ph type="body" idx="1"/>
          </p:nvPr>
        </p:nvSpPr>
        <p:spPr/>
        <p:txBody>
          <a:bodyPr/>
          <a:lstStyle/>
          <a:p>
            <a:pPr eaLnBrk="1" hangingPunct="1">
              <a:lnSpc>
                <a:spcPct val="80000"/>
              </a:lnSpc>
            </a:pPr>
            <a:r>
              <a:rPr lang="en-US" sz="2000">
                <a:latin typeface="Arial" charset="0"/>
              </a:rPr>
              <a:t>Pros</a:t>
            </a:r>
          </a:p>
          <a:p>
            <a:pPr lvl="1" eaLnBrk="1" hangingPunct="1">
              <a:lnSpc>
                <a:spcPct val="80000"/>
              </a:lnSpc>
            </a:pPr>
            <a:r>
              <a:rPr lang="en-US" sz="1800">
                <a:latin typeface="Arial" charset="0"/>
              </a:rPr>
              <a:t>Elastic scalability</a:t>
            </a:r>
          </a:p>
          <a:p>
            <a:pPr lvl="1" eaLnBrk="1" hangingPunct="1">
              <a:lnSpc>
                <a:spcPct val="80000"/>
              </a:lnSpc>
            </a:pPr>
            <a:r>
              <a:rPr lang="en-US" sz="1800">
                <a:latin typeface="Arial" charset="0"/>
              </a:rPr>
              <a:t>Easy management</a:t>
            </a:r>
          </a:p>
          <a:p>
            <a:pPr lvl="2" eaLnBrk="1" hangingPunct="1">
              <a:lnSpc>
                <a:spcPct val="80000"/>
              </a:lnSpc>
            </a:pPr>
            <a:r>
              <a:rPr lang="en-US" sz="1600">
                <a:latin typeface="Arial" charset="0"/>
              </a:rPr>
              <a:t>Peer-to-peer configuration</a:t>
            </a:r>
          </a:p>
          <a:p>
            <a:pPr lvl="1" eaLnBrk="1" hangingPunct="1">
              <a:lnSpc>
                <a:spcPct val="80000"/>
              </a:lnSpc>
            </a:pPr>
            <a:r>
              <a:rPr lang="en-US" sz="1800">
                <a:latin typeface="Arial" charset="0"/>
              </a:rPr>
              <a:t>BigTable model is nice</a:t>
            </a:r>
          </a:p>
          <a:p>
            <a:pPr lvl="2" eaLnBrk="1" hangingPunct="1">
              <a:lnSpc>
                <a:spcPct val="80000"/>
              </a:lnSpc>
            </a:pPr>
            <a:r>
              <a:rPr lang="en-US" sz="1600">
                <a:latin typeface="Arial" charset="0"/>
              </a:rPr>
              <a:t>Flexible schema, column groups for partitioning, versioning, etc.</a:t>
            </a:r>
          </a:p>
          <a:p>
            <a:pPr lvl="1" eaLnBrk="1" hangingPunct="1">
              <a:lnSpc>
                <a:spcPct val="80000"/>
              </a:lnSpc>
            </a:pPr>
            <a:r>
              <a:rPr lang="en-US" sz="1800">
                <a:latin typeface="Arial" charset="0"/>
              </a:rPr>
              <a:t>Eventual consistency is scalable</a:t>
            </a:r>
          </a:p>
          <a:p>
            <a:pPr lvl="1" eaLnBrk="1" hangingPunct="1">
              <a:lnSpc>
                <a:spcPct val="80000"/>
              </a:lnSpc>
            </a:pPr>
            <a:endParaRPr lang="en-US" sz="1800">
              <a:latin typeface="Arial" charset="0"/>
            </a:endParaRPr>
          </a:p>
          <a:p>
            <a:pPr eaLnBrk="1" hangingPunct="1">
              <a:lnSpc>
                <a:spcPct val="80000"/>
              </a:lnSpc>
            </a:pPr>
            <a:r>
              <a:rPr lang="en-US" sz="2000">
                <a:latin typeface="Arial" charset="0"/>
              </a:rPr>
              <a:t>Cons</a:t>
            </a:r>
          </a:p>
          <a:p>
            <a:pPr lvl="1" eaLnBrk="1" hangingPunct="1">
              <a:lnSpc>
                <a:spcPct val="80000"/>
              </a:lnSpc>
            </a:pPr>
            <a:r>
              <a:rPr lang="en-US" sz="1800">
                <a:latin typeface="Arial" charset="0"/>
              </a:rPr>
              <a:t>Eventual consistency is hard to program against</a:t>
            </a:r>
          </a:p>
          <a:p>
            <a:pPr lvl="1" eaLnBrk="1" hangingPunct="1">
              <a:lnSpc>
                <a:spcPct val="80000"/>
              </a:lnSpc>
            </a:pPr>
            <a:r>
              <a:rPr lang="en-US" sz="1800">
                <a:latin typeface="Arial" charset="0"/>
              </a:rPr>
              <a:t>No built-in support for geo-replication</a:t>
            </a:r>
          </a:p>
          <a:p>
            <a:pPr lvl="2" eaLnBrk="1" hangingPunct="1">
              <a:lnSpc>
                <a:spcPct val="80000"/>
              </a:lnSpc>
            </a:pPr>
            <a:r>
              <a:rPr lang="en-US" sz="1600">
                <a:latin typeface="Arial" charset="0"/>
              </a:rPr>
              <a:t>Gossip can work, but is not really optimized for, cross-datacenter</a:t>
            </a:r>
          </a:p>
          <a:p>
            <a:pPr lvl="1" eaLnBrk="1" hangingPunct="1">
              <a:lnSpc>
                <a:spcPct val="80000"/>
              </a:lnSpc>
            </a:pPr>
            <a:r>
              <a:rPr lang="en-US" sz="1800">
                <a:latin typeface="Arial" charset="0"/>
              </a:rPr>
              <a:t>Load balancing?</a:t>
            </a:r>
          </a:p>
          <a:p>
            <a:pPr lvl="2" eaLnBrk="1" hangingPunct="1">
              <a:lnSpc>
                <a:spcPct val="80000"/>
              </a:lnSpc>
            </a:pPr>
            <a:r>
              <a:rPr lang="en-US" sz="1600">
                <a:latin typeface="Arial" charset="0"/>
              </a:rPr>
              <a:t>Consistent hashing limits options</a:t>
            </a:r>
          </a:p>
          <a:p>
            <a:pPr lvl="1" eaLnBrk="1" hangingPunct="1">
              <a:lnSpc>
                <a:spcPct val="80000"/>
              </a:lnSpc>
            </a:pPr>
            <a:r>
              <a:rPr lang="en-US" sz="1800">
                <a:latin typeface="Arial" charset="0"/>
              </a:rPr>
              <a:t>System complexity</a:t>
            </a:r>
          </a:p>
          <a:p>
            <a:pPr lvl="2" eaLnBrk="1" hangingPunct="1">
              <a:lnSpc>
                <a:spcPct val="80000"/>
              </a:lnSpc>
            </a:pPr>
            <a:r>
              <a:rPr lang="en-US" sz="1600">
                <a:latin typeface="Arial" charset="0"/>
              </a:rPr>
              <a:t>P2P systems are complex; have complex corner cases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752600" y="76200"/>
            <a:ext cx="8229600" cy="1143000"/>
          </a:xfrm>
        </p:spPr>
        <p:txBody>
          <a:bodyPr/>
          <a:lstStyle/>
          <a:p>
            <a:pPr algn="l" eaLnBrk="1" hangingPunct="1"/>
            <a:r>
              <a:rPr lang="en-US" sz="3600">
                <a:solidFill>
                  <a:srgbClr val="7030A0"/>
                </a:solidFill>
                <a:latin typeface="Arial" charset="0"/>
              </a:rPr>
              <a:t>Yahoo! Query Language (YQL)</a:t>
            </a:r>
          </a:p>
        </p:txBody>
      </p:sp>
      <p:sp>
        <p:nvSpPr>
          <p:cNvPr id="11267" name="Rectangle 3"/>
          <p:cNvSpPr>
            <a:spLocks noGrp="1" noChangeArrowheads="1"/>
          </p:cNvSpPr>
          <p:nvPr>
            <p:ph idx="4294967295"/>
          </p:nvPr>
        </p:nvSpPr>
        <p:spPr>
          <a:xfrm>
            <a:off x="381000" y="1371600"/>
            <a:ext cx="8229600" cy="4525963"/>
          </a:xfrm>
        </p:spPr>
        <p:txBody>
          <a:bodyPr/>
          <a:lstStyle/>
          <a:p>
            <a:pPr eaLnBrk="1" hangingPunct="1"/>
            <a:r>
              <a:rPr lang="en-US" sz="2400">
                <a:latin typeface="Arial" charset="0"/>
              </a:rPr>
              <a:t>Single endpoint service to query, filter and combine data across Yahoo! and beyond</a:t>
            </a:r>
          </a:p>
          <a:p>
            <a:pPr lvl="1" eaLnBrk="1" hangingPunct="1"/>
            <a:r>
              <a:rPr lang="en-US" sz="2400">
                <a:latin typeface="Arial" charset="0"/>
              </a:rPr>
              <a:t>The </a:t>
            </a:r>
            <a:r>
              <a:rPr lang="ja-JP" altLang="en-US" sz="2400">
                <a:latin typeface="Arial" charset="0"/>
              </a:rPr>
              <a:t>“</a:t>
            </a:r>
            <a:r>
              <a:rPr lang="en-US" sz="2400">
                <a:latin typeface="Arial" charset="0"/>
              </a:rPr>
              <a:t>Internet API</a:t>
            </a:r>
            <a:r>
              <a:rPr lang="ja-JP" altLang="en-US" sz="2400">
                <a:latin typeface="Arial" charset="0"/>
              </a:rPr>
              <a:t>”</a:t>
            </a:r>
            <a:endParaRPr lang="en-US" sz="2400">
              <a:latin typeface="Arial" charset="0"/>
            </a:endParaRPr>
          </a:p>
          <a:p>
            <a:pPr eaLnBrk="1" hangingPunct="1"/>
            <a:r>
              <a:rPr lang="en-US" sz="2400">
                <a:latin typeface="Arial" charset="0"/>
              </a:rPr>
              <a:t>SQL-like SELECT syntax for getting the right data. </a:t>
            </a:r>
          </a:p>
          <a:p>
            <a:pPr eaLnBrk="1" hangingPunct="1"/>
            <a:r>
              <a:rPr lang="en-US" sz="2400">
                <a:latin typeface="Arial" charset="0"/>
              </a:rPr>
              <a:t>SHOW and DESC commands to discover the available data sources and structure </a:t>
            </a:r>
          </a:p>
          <a:p>
            <a:pPr lvl="1" eaLnBrk="1" hangingPunct="1"/>
            <a:r>
              <a:rPr lang="en-US" sz="2400">
                <a:latin typeface="Arial" charset="0"/>
              </a:rPr>
              <a:t>No need to open another web browser.</a:t>
            </a:r>
          </a:p>
          <a:p>
            <a:pPr eaLnBrk="1" hangingPunct="1"/>
            <a:r>
              <a:rPr lang="en-US" sz="2400">
                <a:latin typeface="Arial" charset="0"/>
              </a:rPr>
              <a:t>Try the YQL Console</a:t>
            </a:r>
          </a:p>
          <a:p>
            <a:pPr lvl="1" eaLnBrk="1" hangingPunct="1"/>
            <a:r>
              <a:rPr lang="en-US" sz="2400" b="1">
                <a:latin typeface="Arial" charset="0"/>
                <a:hlinkClick r:id="rId3"/>
              </a:rPr>
              <a:t>http://developer.yahoo.com/yql/console/</a:t>
            </a:r>
            <a:endParaRPr lang="en-US" sz="2400" b="1">
              <a:latin typeface="Arial" charset="0"/>
            </a:endParaRPr>
          </a:p>
          <a:p>
            <a:pPr lvl="1" eaLnBrk="1" hangingPunct="1"/>
            <a:endParaRPr lang="en-US" sz="2400">
              <a:latin typeface="Arial" charset="0"/>
            </a:endParaRPr>
          </a:p>
          <a:p>
            <a:pPr eaLnBrk="1" hangingPunct="1"/>
            <a:endParaRPr lang="en-US" sz="2400">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838200" y="0"/>
            <a:ext cx="8229600" cy="1143000"/>
          </a:xfrm>
        </p:spPr>
        <p:txBody>
          <a:bodyPr/>
          <a:lstStyle/>
          <a:p>
            <a:pPr eaLnBrk="1" hangingPunct="1"/>
            <a:r>
              <a:rPr lang="en-US">
                <a:latin typeface="Arial" charset="0"/>
              </a:rPr>
              <a:t>Cassandra Findings </a:t>
            </a:r>
          </a:p>
        </p:txBody>
      </p:sp>
      <p:sp>
        <p:nvSpPr>
          <p:cNvPr id="93187" name="Rectangle 3"/>
          <p:cNvSpPr>
            <a:spLocks noGrp="1" noChangeArrowheads="1"/>
          </p:cNvSpPr>
          <p:nvPr>
            <p:ph type="body" idx="1"/>
          </p:nvPr>
        </p:nvSpPr>
        <p:spPr>
          <a:xfrm>
            <a:off x="533400" y="1219200"/>
            <a:ext cx="8229600" cy="4525963"/>
          </a:xfrm>
        </p:spPr>
        <p:txBody>
          <a:bodyPr/>
          <a:lstStyle/>
          <a:p>
            <a:pPr eaLnBrk="1" hangingPunct="1"/>
            <a:r>
              <a:rPr lang="en-US" sz="2800">
                <a:latin typeface="Arial" charset="0"/>
              </a:rPr>
              <a:t>Tunable memtable size</a:t>
            </a:r>
          </a:p>
          <a:p>
            <a:pPr lvl="1" eaLnBrk="1" hangingPunct="1"/>
            <a:r>
              <a:rPr lang="en-US" sz="2400">
                <a:latin typeface="Arial" charset="0"/>
              </a:rPr>
              <a:t>Can have large memtable flushed less frequently, or small memtable flushed frequently</a:t>
            </a:r>
          </a:p>
          <a:p>
            <a:pPr lvl="1" eaLnBrk="1" hangingPunct="1"/>
            <a:r>
              <a:rPr lang="en-US" sz="2400">
                <a:latin typeface="Arial" charset="0"/>
              </a:rPr>
              <a:t>Tradeoff is throughput versus recovery time</a:t>
            </a:r>
            <a:endParaRPr lang="en-US">
              <a:latin typeface="Arial" charset="0"/>
            </a:endParaRPr>
          </a:p>
          <a:p>
            <a:pPr lvl="2" eaLnBrk="1" hangingPunct="1"/>
            <a:r>
              <a:rPr lang="en-US">
                <a:latin typeface="Arial" charset="0"/>
              </a:rPr>
              <a:t>Larger memtable will require fewer flushes, but will take a long time to recover after a failure</a:t>
            </a:r>
          </a:p>
          <a:p>
            <a:pPr lvl="2" eaLnBrk="1" hangingPunct="1"/>
            <a:r>
              <a:rPr lang="en-US">
                <a:latin typeface="Arial" charset="0"/>
              </a:rPr>
              <a:t>With 1GB memtable: 45 mins to 1 hour to restart</a:t>
            </a:r>
          </a:p>
          <a:p>
            <a:pPr eaLnBrk="1" hangingPunct="1"/>
            <a:r>
              <a:rPr lang="en-US" sz="2800">
                <a:latin typeface="Arial" charset="0"/>
              </a:rPr>
              <a:t>Can turn off log flushing </a:t>
            </a:r>
          </a:p>
          <a:p>
            <a:pPr lvl="1" eaLnBrk="1" hangingPunct="1"/>
            <a:r>
              <a:rPr lang="en-US" sz="2400">
                <a:latin typeface="Arial" charset="0"/>
              </a:rPr>
              <a:t>Risk loss of durability</a:t>
            </a:r>
          </a:p>
          <a:p>
            <a:pPr eaLnBrk="1" hangingPunct="1"/>
            <a:r>
              <a:rPr lang="en-US" sz="2800">
                <a:latin typeface="Arial" charset="0"/>
              </a:rPr>
              <a:t>Replication is still synchronous with the write </a:t>
            </a:r>
          </a:p>
          <a:p>
            <a:pPr lvl="1" eaLnBrk="1" hangingPunct="1"/>
            <a:r>
              <a:rPr lang="en-US" sz="2400">
                <a:latin typeface="Arial" charset="0"/>
              </a:rPr>
              <a:t>Durable if updates propagated to other servers that don</a:t>
            </a:r>
            <a:r>
              <a:rPr lang="ja-JP" altLang="en-US" sz="2400">
                <a:latin typeface="Arial" charset="0"/>
              </a:rPr>
              <a:t>’</a:t>
            </a:r>
            <a:r>
              <a:rPr lang="en-US" sz="2400">
                <a:latin typeface="Arial" charset="0"/>
              </a:rPr>
              <a:t>t fail</a:t>
            </a:r>
          </a:p>
          <a:p>
            <a:pPr eaLnBrk="1" hangingPunct="1"/>
            <a:endParaRPr lang="en-US">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5"/>
          <p:cNvSpPr>
            <a:spLocks noGrp="1"/>
          </p:cNvSpPr>
          <p:nvPr>
            <p:ph type="title" idx="4294967295"/>
          </p:nvPr>
        </p:nvSpPr>
        <p:spPr>
          <a:xfrm>
            <a:off x="609600" y="4191000"/>
            <a:ext cx="7772400" cy="1362075"/>
          </a:xfrm>
        </p:spPr>
        <p:txBody>
          <a:bodyPr anchor="t"/>
          <a:lstStyle/>
          <a:p>
            <a:pPr algn="r" eaLnBrk="1" hangingPunct="1"/>
            <a:r>
              <a:rPr lang="en-US">
                <a:latin typeface="Arial" charset="0"/>
              </a:rPr>
              <a:t>NUMBERS</a:t>
            </a:r>
          </a:p>
        </p:txBody>
      </p:sp>
      <p:sp>
        <p:nvSpPr>
          <p:cNvPr id="94211" name="Text Placeholder 6"/>
          <p:cNvSpPr>
            <a:spLocks noGrp="1"/>
          </p:cNvSpPr>
          <p:nvPr>
            <p:ph type="body" idx="4294967295"/>
          </p:nvPr>
        </p:nvSpPr>
        <p:spPr>
          <a:xfrm>
            <a:off x="573088" y="2946400"/>
            <a:ext cx="7994650" cy="1460500"/>
          </a:xfrm>
        </p:spPr>
        <p:txBody>
          <a:bodyPr anchor="b"/>
          <a:lstStyle/>
          <a:p>
            <a:pPr marL="0" indent="0" eaLnBrk="1" hangingPunct="1">
              <a:buFontTx/>
              <a:buNone/>
            </a:pPr>
            <a:endParaRPr lang="en-US" sz="2000">
              <a:latin typeface="Arial" charset="0"/>
            </a:endParaRPr>
          </a:p>
        </p:txBody>
      </p:sp>
      <p:sp>
        <p:nvSpPr>
          <p:cNvPr id="94212" name="Slide Number Placeholder 7"/>
          <p:cNvSpPr txBox="1">
            <a:spLocks noGrp="1"/>
          </p:cNvSpPr>
          <p:nvPr/>
        </p:nvSpPr>
        <p:spPr bwMode="auto">
          <a:xfrm>
            <a:off x="70866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5F78EC09-A2A8-1242-A8D6-D0B49047BBF6}" type="slidenum">
              <a:rPr lang="en-US" sz="1200">
                <a:solidFill>
                  <a:schemeClr val="bg1"/>
                </a:solidFill>
                <a:latin typeface="Times" charset="0"/>
              </a:rPr>
              <a:pPr algn="r"/>
              <a:t>91</a:t>
            </a:fld>
            <a:endParaRPr lang="en-US" sz="1200">
              <a:solidFill>
                <a:schemeClr val="bg1"/>
              </a:solidFill>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66763" y="0"/>
            <a:ext cx="8229600" cy="1143000"/>
          </a:xfrm>
        </p:spPr>
        <p:txBody>
          <a:bodyPr/>
          <a:lstStyle/>
          <a:p>
            <a:pPr eaLnBrk="1" hangingPunct="1"/>
            <a:r>
              <a:rPr lang="en-US">
                <a:latin typeface="Arial" charset="0"/>
              </a:rPr>
              <a:t>Overview</a:t>
            </a:r>
          </a:p>
        </p:txBody>
      </p:sp>
      <p:sp>
        <p:nvSpPr>
          <p:cNvPr id="95235" name="Rectangle 3"/>
          <p:cNvSpPr>
            <a:spLocks noGrp="1" noChangeArrowheads="1"/>
          </p:cNvSpPr>
          <p:nvPr>
            <p:ph type="body" idx="1"/>
          </p:nvPr>
        </p:nvSpPr>
        <p:spPr>
          <a:xfrm>
            <a:off x="533400" y="1265238"/>
            <a:ext cx="8229600" cy="4525962"/>
          </a:xfrm>
        </p:spPr>
        <p:txBody>
          <a:bodyPr/>
          <a:lstStyle/>
          <a:p>
            <a:pPr eaLnBrk="1" hangingPunct="1">
              <a:lnSpc>
                <a:spcPct val="80000"/>
              </a:lnSpc>
            </a:pPr>
            <a:r>
              <a:rPr lang="en-US" sz="2800">
                <a:latin typeface="Arial" charset="0"/>
              </a:rPr>
              <a:t>Setup</a:t>
            </a:r>
          </a:p>
          <a:p>
            <a:pPr lvl="1" eaLnBrk="1" hangingPunct="1">
              <a:lnSpc>
                <a:spcPct val="80000"/>
              </a:lnSpc>
            </a:pPr>
            <a:r>
              <a:rPr lang="en-US" sz="2000">
                <a:latin typeface="Arial" charset="0"/>
              </a:rPr>
              <a:t>Six server-class machines</a:t>
            </a:r>
          </a:p>
          <a:p>
            <a:pPr lvl="2" eaLnBrk="1" hangingPunct="1">
              <a:lnSpc>
                <a:spcPct val="80000"/>
              </a:lnSpc>
            </a:pPr>
            <a:r>
              <a:rPr lang="en-US" sz="1800">
                <a:latin typeface="Arial" charset="0"/>
              </a:rPr>
              <a:t>8 cores (2 x quadcore) 2.5 GHz CPUs, RHEL 4, Gigabit ethernet</a:t>
            </a:r>
          </a:p>
          <a:p>
            <a:pPr lvl="2" eaLnBrk="1" hangingPunct="1">
              <a:lnSpc>
                <a:spcPct val="80000"/>
              </a:lnSpc>
            </a:pPr>
            <a:r>
              <a:rPr lang="en-US" sz="1800">
                <a:latin typeface="Arial" charset="0"/>
              </a:rPr>
              <a:t>8 GB RAM</a:t>
            </a:r>
          </a:p>
          <a:p>
            <a:pPr lvl="2" eaLnBrk="1" hangingPunct="1">
              <a:lnSpc>
                <a:spcPct val="80000"/>
              </a:lnSpc>
            </a:pPr>
            <a:r>
              <a:rPr lang="sv-SE" sz="1800">
                <a:latin typeface="Arial" charset="0"/>
              </a:rPr>
              <a:t>6 x 146GB 15K RPM SAS drives in RAID 1+0</a:t>
            </a:r>
          </a:p>
          <a:p>
            <a:pPr lvl="1" eaLnBrk="1" hangingPunct="1">
              <a:lnSpc>
                <a:spcPct val="80000"/>
              </a:lnSpc>
            </a:pPr>
            <a:r>
              <a:rPr lang="en-US" sz="2000">
                <a:latin typeface="Arial" charset="0"/>
              </a:rPr>
              <a:t>Plus extra machines for clients, routers, controllers, etc.</a:t>
            </a:r>
          </a:p>
          <a:p>
            <a:pPr eaLnBrk="1" hangingPunct="1">
              <a:lnSpc>
                <a:spcPct val="80000"/>
              </a:lnSpc>
            </a:pPr>
            <a:r>
              <a:rPr lang="en-US" sz="2800">
                <a:latin typeface="Arial" charset="0"/>
              </a:rPr>
              <a:t>Workloads</a:t>
            </a:r>
          </a:p>
          <a:p>
            <a:pPr lvl="1" eaLnBrk="1" hangingPunct="1">
              <a:lnSpc>
                <a:spcPct val="80000"/>
              </a:lnSpc>
            </a:pPr>
            <a:r>
              <a:rPr lang="en-US" sz="2000">
                <a:latin typeface="Arial" charset="0"/>
              </a:rPr>
              <a:t>120 million 1 KB records = 20 GB per server</a:t>
            </a:r>
          </a:p>
          <a:p>
            <a:pPr lvl="1" eaLnBrk="1" hangingPunct="1">
              <a:lnSpc>
                <a:spcPct val="80000"/>
              </a:lnSpc>
            </a:pPr>
            <a:r>
              <a:rPr lang="en-US" sz="2000">
                <a:latin typeface="Arial" charset="0"/>
              </a:rPr>
              <a:t>Write heavy workload: 50/50 read/update </a:t>
            </a:r>
          </a:p>
          <a:p>
            <a:pPr lvl="1" eaLnBrk="1" hangingPunct="1">
              <a:lnSpc>
                <a:spcPct val="80000"/>
              </a:lnSpc>
            </a:pPr>
            <a:r>
              <a:rPr lang="en-US" sz="2000">
                <a:latin typeface="Arial" charset="0"/>
              </a:rPr>
              <a:t>Read heavy workload: 95/5 read/update</a:t>
            </a:r>
          </a:p>
          <a:p>
            <a:pPr eaLnBrk="1" hangingPunct="1">
              <a:lnSpc>
                <a:spcPct val="80000"/>
              </a:lnSpc>
            </a:pPr>
            <a:r>
              <a:rPr lang="en-US" sz="2800">
                <a:latin typeface="Arial" charset="0"/>
              </a:rPr>
              <a:t>Metrics</a:t>
            </a:r>
            <a:endParaRPr lang="en-US" sz="2400">
              <a:latin typeface="Arial" charset="0"/>
            </a:endParaRPr>
          </a:p>
          <a:p>
            <a:pPr lvl="1" eaLnBrk="1" hangingPunct="1">
              <a:lnSpc>
                <a:spcPct val="80000"/>
              </a:lnSpc>
            </a:pPr>
            <a:r>
              <a:rPr lang="en-US" sz="2000">
                <a:latin typeface="Arial" charset="0"/>
              </a:rPr>
              <a:t>Latency versus throughput curves</a:t>
            </a:r>
          </a:p>
          <a:p>
            <a:pPr eaLnBrk="1" hangingPunct="1">
              <a:lnSpc>
                <a:spcPct val="80000"/>
              </a:lnSpc>
            </a:pPr>
            <a:r>
              <a:rPr lang="en-US" sz="2800">
                <a:latin typeface="Arial" charset="0"/>
              </a:rPr>
              <a:t>Caveats</a:t>
            </a:r>
          </a:p>
          <a:p>
            <a:pPr lvl="1" eaLnBrk="1" hangingPunct="1">
              <a:lnSpc>
                <a:spcPct val="80000"/>
              </a:lnSpc>
            </a:pPr>
            <a:r>
              <a:rPr lang="en-US" sz="2000">
                <a:latin typeface="Arial" charset="0"/>
              </a:rPr>
              <a:t>Write performance would be improved for PNUTS, Sharded ,and Cassandra with a dedicated log disk</a:t>
            </a:r>
          </a:p>
          <a:p>
            <a:pPr lvl="1" eaLnBrk="1" hangingPunct="1">
              <a:lnSpc>
                <a:spcPct val="80000"/>
              </a:lnSpc>
            </a:pPr>
            <a:r>
              <a:rPr lang="en-US" sz="2000">
                <a:latin typeface="Arial" charset="0"/>
              </a:rPr>
              <a:t>We tuned each system as well as we knew how</a:t>
            </a:r>
            <a:endParaRPr lang="en-US" sz="1800">
              <a:latin typeface="Arial" charset="0"/>
            </a:endParaRPr>
          </a:p>
          <a:p>
            <a:pPr lvl="1" eaLnBrk="1" hangingPunct="1">
              <a:lnSpc>
                <a:spcPct val="80000"/>
              </a:lnSpc>
            </a:pPr>
            <a:endParaRPr lang="en-US" sz="18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
          <p:cNvSpPr>
            <a:spLocks noGrp="1" noChangeArrowheads="1"/>
          </p:cNvSpPr>
          <p:nvPr>
            <p:ph type="title"/>
          </p:nvPr>
        </p:nvSpPr>
        <p:spPr/>
        <p:txBody>
          <a:bodyPr/>
          <a:lstStyle/>
          <a:p>
            <a:r>
              <a:rPr lang="en-US">
                <a:latin typeface="Arial" charset="0"/>
              </a:rPr>
              <a:t>Results</a:t>
            </a:r>
          </a:p>
        </p:txBody>
      </p:sp>
      <p:pic>
        <p:nvPicPr>
          <p:cNvPr id="9625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7088188"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2895600" y="1447800"/>
            <a:ext cx="990600" cy="381000"/>
          </a:xfrm>
          <a:prstGeom prst="ellipse">
            <a:avLst/>
          </a:prstGeom>
          <a:no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5" name="Oval 4"/>
          <p:cNvSpPr/>
          <p:nvPr/>
        </p:nvSpPr>
        <p:spPr>
          <a:xfrm>
            <a:off x="5257800" y="1447800"/>
            <a:ext cx="1219200" cy="381000"/>
          </a:xfrm>
          <a:prstGeom prst="ellipse">
            <a:avLst/>
          </a:prstGeom>
          <a:no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atin typeface="Arial" charset="0"/>
              </a:rPr>
              <a:t>Results</a:t>
            </a:r>
          </a:p>
        </p:txBody>
      </p:sp>
      <p:pic>
        <p:nvPicPr>
          <p:cNvPr id="972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6934200"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2895600" y="1447800"/>
            <a:ext cx="990600" cy="381000"/>
          </a:xfrm>
          <a:prstGeom prst="ellipse">
            <a:avLst/>
          </a:prstGeom>
          <a:no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5" name="Oval 4"/>
          <p:cNvSpPr/>
          <p:nvPr/>
        </p:nvSpPr>
        <p:spPr>
          <a:xfrm>
            <a:off x="5181600" y="1447800"/>
            <a:ext cx="1143000" cy="381000"/>
          </a:xfrm>
          <a:prstGeom prst="ellipse">
            <a:avLst/>
          </a:prstGeom>
          <a:no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81125"/>
            <a:ext cx="7086600"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Rectangle 2"/>
          <p:cNvSpPr>
            <a:spLocks noGrp="1" noChangeArrowheads="1"/>
          </p:cNvSpPr>
          <p:nvPr>
            <p:ph type="title"/>
          </p:nvPr>
        </p:nvSpPr>
        <p:spPr/>
        <p:txBody>
          <a:bodyPr/>
          <a:lstStyle/>
          <a:p>
            <a:r>
              <a:rPr lang="en-US">
                <a:latin typeface="Arial" charset="0"/>
              </a:rPr>
              <a:t>Results</a:t>
            </a:r>
          </a:p>
        </p:txBody>
      </p:sp>
      <p:sp>
        <p:nvSpPr>
          <p:cNvPr id="4" name="Oval 3"/>
          <p:cNvSpPr/>
          <p:nvPr/>
        </p:nvSpPr>
        <p:spPr>
          <a:xfrm>
            <a:off x="2895600" y="1447800"/>
            <a:ext cx="990600" cy="381000"/>
          </a:xfrm>
          <a:prstGeom prst="ellipse">
            <a:avLst/>
          </a:prstGeom>
          <a:no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5" name="Oval 4"/>
          <p:cNvSpPr/>
          <p:nvPr/>
        </p:nvSpPr>
        <p:spPr>
          <a:xfrm>
            <a:off x="5257800" y="1447800"/>
            <a:ext cx="1219200" cy="381000"/>
          </a:xfrm>
          <a:prstGeom prst="ellipse">
            <a:avLst/>
          </a:prstGeom>
          <a:no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atin typeface="Arial" charset="0"/>
              </a:rPr>
              <a:t>Results</a:t>
            </a:r>
          </a:p>
        </p:txBody>
      </p:sp>
      <p:pic>
        <p:nvPicPr>
          <p:cNvPr id="9933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71600"/>
            <a:ext cx="7239000"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2895600" y="1447800"/>
            <a:ext cx="990600" cy="381000"/>
          </a:xfrm>
          <a:prstGeom prst="ellipse">
            <a:avLst/>
          </a:prstGeom>
          <a:no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5" name="Oval 4"/>
          <p:cNvSpPr/>
          <p:nvPr/>
        </p:nvSpPr>
        <p:spPr>
          <a:xfrm>
            <a:off x="5181600" y="1447800"/>
            <a:ext cx="1143000" cy="381000"/>
          </a:xfrm>
          <a:prstGeom prst="ellipse">
            <a:avLst/>
          </a:prstGeom>
          <a:no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a:latin typeface="Arial" charset="0"/>
              </a:rPr>
              <a:t>Qualitative Comparison</a:t>
            </a:r>
          </a:p>
        </p:txBody>
      </p:sp>
      <p:sp>
        <p:nvSpPr>
          <p:cNvPr id="100355" name="Rectangle 3"/>
          <p:cNvSpPr>
            <a:spLocks noGrp="1" noChangeArrowheads="1"/>
          </p:cNvSpPr>
          <p:nvPr>
            <p:ph type="body" idx="1"/>
          </p:nvPr>
        </p:nvSpPr>
        <p:spPr/>
        <p:txBody>
          <a:bodyPr/>
          <a:lstStyle/>
          <a:p>
            <a:pPr eaLnBrk="1" hangingPunct="1">
              <a:lnSpc>
                <a:spcPct val="90000"/>
              </a:lnSpc>
            </a:pPr>
            <a:r>
              <a:rPr lang="en-US" sz="2400">
                <a:latin typeface="Arial" charset="0"/>
              </a:rPr>
              <a:t>Storage Layer</a:t>
            </a:r>
          </a:p>
          <a:p>
            <a:pPr lvl="1" eaLnBrk="1" hangingPunct="1">
              <a:lnSpc>
                <a:spcPct val="90000"/>
              </a:lnSpc>
            </a:pPr>
            <a:r>
              <a:rPr lang="en-US" sz="2000">
                <a:latin typeface="Arial" charset="0"/>
              </a:rPr>
              <a:t>File Based: HBase, Cassandra</a:t>
            </a:r>
          </a:p>
          <a:p>
            <a:pPr lvl="1" eaLnBrk="1" hangingPunct="1">
              <a:lnSpc>
                <a:spcPct val="90000"/>
              </a:lnSpc>
            </a:pPr>
            <a:r>
              <a:rPr lang="en-US" sz="2000">
                <a:latin typeface="Arial" charset="0"/>
              </a:rPr>
              <a:t>MySQL: PNUTS, Sharded MySQL</a:t>
            </a:r>
          </a:p>
          <a:p>
            <a:pPr eaLnBrk="1" hangingPunct="1">
              <a:lnSpc>
                <a:spcPct val="90000"/>
              </a:lnSpc>
            </a:pPr>
            <a:r>
              <a:rPr lang="en-US" sz="2400">
                <a:latin typeface="Arial" charset="0"/>
              </a:rPr>
              <a:t>Write Persistence</a:t>
            </a:r>
          </a:p>
          <a:p>
            <a:pPr lvl="1" eaLnBrk="1" hangingPunct="1">
              <a:lnSpc>
                <a:spcPct val="90000"/>
              </a:lnSpc>
            </a:pPr>
            <a:r>
              <a:rPr lang="en-US" sz="2000">
                <a:latin typeface="Arial" charset="0"/>
              </a:rPr>
              <a:t>Writes committed synchronously to disk: PNUTS, Cassandra, Sharded MySQL</a:t>
            </a:r>
          </a:p>
          <a:p>
            <a:pPr lvl="1" eaLnBrk="1" hangingPunct="1">
              <a:lnSpc>
                <a:spcPct val="90000"/>
              </a:lnSpc>
            </a:pPr>
            <a:r>
              <a:rPr lang="en-US" sz="2000">
                <a:latin typeface="Arial" charset="0"/>
              </a:rPr>
              <a:t>Writes flushed asynchronously to disk: HBase (current version)</a:t>
            </a:r>
          </a:p>
          <a:p>
            <a:pPr eaLnBrk="1" hangingPunct="1">
              <a:lnSpc>
                <a:spcPct val="90000"/>
              </a:lnSpc>
            </a:pPr>
            <a:r>
              <a:rPr lang="en-US" sz="2400">
                <a:latin typeface="Arial" charset="0"/>
              </a:rPr>
              <a:t>Read Pattern</a:t>
            </a:r>
          </a:p>
          <a:p>
            <a:pPr lvl="1" eaLnBrk="1" hangingPunct="1">
              <a:lnSpc>
                <a:spcPct val="90000"/>
              </a:lnSpc>
            </a:pPr>
            <a:r>
              <a:rPr lang="en-US" sz="2000">
                <a:latin typeface="Arial" charset="0"/>
              </a:rPr>
              <a:t>Find record in MySQL (disk or buffer pool): PNUTS, Sharded MySQL</a:t>
            </a:r>
          </a:p>
          <a:p>
            <a:pPr lvl="1" eaLnBrk="1" hangingPunct="1">
              <a:lnSpc>
                <a:spcPct val="90000"/>
              </a:lnSpc>
            </a:pPr>
            <a:r>
              <a:rPr lang="en-US" sz="2000">
                <a:latin typeface="Arial" charset="0"/>
              </a:rPr>
              <a:t>Find record and deltas in memory and on disk: HBase, Cassandra </a:t>
            </a:r>
          </a:p>
          <a:p>
            <a:pPr lvl="1" eaLnBrk="1" hangingPunct="1">
              <a:lnSpc>
                <a:spcPct val="90000"/>
              </a:lnSpc>
            </a:pPr>
            <a:endParaRPr lang="en-US" sz="20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a:latin typeface="Arial" charset="0"/>
              </a:rPr>
              <a:t>Qualitative Comparison</a:t>
            </a:r>
          </a:p>
        </p:txBody>
      </p:sp>
      <p:sp>
        <p:nvSpPr>
          <p:cNvPr id="101379" name="Rectangle 3"/>
          <p:cNvSpPr>
            <a:spLocks noGrp="1" noChangeArrowheads="1"/>
          </p:cNvSpPr>
          <p:nvPr>
            <p:ph type="body" idx="1"/>
          </p:nvPr>
        </p:nvSpPr>
        <p:spPr/>
        <p:txBody>
          <a:bodyPr/>
          <a:lstStyle/>
          <a:p>
            <a:pPr eaLnBrk="1" hangingPunct="1"/>
            <a:r>
              <a:rPr lang="en-US" sz="2800">
                <a:latin typeface="Arial" charset="0"/>
              </a:rPr>
              <a:t>Replication (not yet utilized in benchmarks)</a:t>
            </a:r>
          </a:p>
          <a:p>
            <a:pPr lvl="1" eaLnBrk="1" hangingPunct="1"/>
            <a:r>
              <a:rPr lang="en-US" sz="2400">
                <a:latin typeface="Arial" charset="0"/>
              </a:rPr>
              <a:t>Intra-region: HBase, Cassandra</a:t>
            </a:r>
          </a:p>
          <a:p>
            <a:pPr lvl="1" eaLnBrk="1" hangingPunct="1"/>
            <a:r>
              <a:rPr lang="en-US" sz="2400">
                <a:latin typeface="Arial" charset="0"/>
              </a:rPr>
              <a:t>Inter- and intra-region: PNUTS</a:t>
            </a:r>
          </a:p>
          <a:p>
            <a:pPr lvl="1" eaLnBrk="1" hangingPunct="1"/>
            <a:r>
              <a:rPr lang="en-US" sz="2400">
                <a:latin typeface="Arial" charset="0"/>
              </a:rPr>
              <a:t>Inter- and intra-region: MySQL (but not guaranteed)</a:t>
            </a:r>
          </a:p>
          <a:p>
            <a:pPr eaLnBrk="1" hangingPunct="1"/>
            <a:r>
              <a:rPr lang="en-US" sz="2800">
                <a:latin typeface="Arial" charset="0"/>
              </a:rPr>
              <a:t>Mapping record to server</a:t>
            </a:r>
          </a:p>
          <a:p>
            <a:pPr lvl="1" eaLnBrk="1" hangingPunct="1"/>
            <a:r>
              <a:rPr lang="en-US" sz="2400">
                <a:latin typeface="Arial" charset="0"/>
              </a:rPr>
              <a:t>Router: PNUTS, HBase (with REST API)</a:t>
            </a:r>
          </a:p>
          <a:p>
            <a:pPr lvl="1" eaLnBrk="1" hangingPunct="1"/>
            <a:r>
              <a:rPr lang="en-US" sz="2400">
                <a:latin typeface="Arial" charset="0"/>
              </a:rPr>
              <a:t>Client holds mapping: HBase (java library), Sharded MySQL</a:t>
            </a:r>
          </a:p>
          <a:p>
            <a:pPr lvl="1" eaLnBrk="1" hangingPunct="1"/>
            <a:r>
              <a:rPr lang="en-US" sz="2400">
                <a:latin typeface="Arial" charset="0"/>
              </a:rPr>
              <a:t> P2P: Cassandra</a:t>
            </a:r>
          </a:p>
          <a:p>
            <a:pPr eaLnBrk="1" hangingPunct="1">
              <a:buFontTx/>
              <a:buNone/>
            </a:pPr>
            <a:endParaRPr lang="en-US" sz="2800">
              <a:latin typeface="Arial" charset="0"/>
            </a:endParaRPr>
          </a:p>
          <a:p>
            <a:pPr lvl="1" eaLnBrk="1" hangingPunct="1"/>
            <a:endParaRPr lang="en-US" sz="24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5"/>
          <p:cNvSpPr>
            <a:spLocks noGrp="1"/>
          </p:cNvSpPr>
          <p:nvPr>
            <p:ph type="title" idx="4294967295"/>
          </p:nvPr>
        </p:nvSpPr>
        <p:spPr>
          <a:xfrm>
            <a:off x="609600" y="4191000"/>
            <a:ext cx="7772400" cy="1362075"/>
          </a:xfrm>
        </p:spPr>
        <p:txBody>
          <a:bodyPr anchor="t"/>
          <a:lstStyle/>
          <a:p>
            <a:pPr algn="r" eaLnBrk="1" hangingPunct="1"/>
            <a:r>
              <a:rPr lang="en-US" sz="4000">
                <a:latin typeface="Arial" charset="0"/>
              </a:rPr>
              <a:t>SYSTEMS</a:t>
            </a:r>
            <a:br>
              <a:rPr lang="en-US" sz="4000">
                <a:latin typeface="Arial" charset="0"/>
              </a:rPr>
            </a:br>
            <a:r>
              <a:rPr lang="en-US" sz="4000">
                <a:latin typeface="Arial" charset="0"/>
              </a:rPr>
              <a:t>IN CONTEXT</a:t>
            </a:r>
          </a:p>
        </p:txBody>
      </p:sp>
      <p:sp>
        <p:nvSpPr>
          <p:cNvPr id="102403" name="Text Placeholder 6"/>
          <p:cNvSpPr>
            <a:spLocks noGrp="1"/>
          </p:cNvSpPr>
          <p:nvPr>
            <p:ph type="body" idx="4294967295"/>
          </p:nvPr>
        </p:nvSpPr>
        <p:spPr>
          <a:xfrm>
            <a:off x="573088" y="2946400"/>
            <a:ext cx="7994650" cy="1460500"/>
          </a:xfrm>
        </p:spPr>
        <p:txBody>
          <a:bodyPr anchor="b"/>
          <a:lstStyle/>
          <a:p>
            <a:pPr marL="0" indent="0" eaLnBrk="1" hangingPunct="1">
              <a:buFontTx/>
              <a:buNone/>
            </a:pPr>
            <a:endParaRPr lang="en-US" sz="2000">
              <a:latin typeface="Arial" charset="0"/>
            </a:endParaRPr>
          </a:p>
        </p:txBody>
      </p:sp>
      <p:sp>
        <p:nvSpPr>
          <p:cNvPr id="102404" name="Slide Number Placeholder 7"/>
          <p:cNvSpPr txBox="1">
            <a:spLocks noGrp="1"/>
          </p:cNvSpPr>
          <p:nvPr/>
        </p:nvSpPr>
        <p:spPr bwMode="auto">
          <a:xfrm>
            <a:off x="70866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a:fld id="{C499CB40-2B37-BC46-9DA5-BDA659321251}" type="slidenum">
              <a:rPr lang="en-US" sz="1200">
                <a:solidFill>
                  <a:schemeClr val="bg1"/>
                </a:solidFill>
                <a:latin typeface="Times" charset="0"/>
              </a:rPr>
              <a:pPr algn="r"/>
              <a:t>99</a:t>
            </a:fld>
            <a:endParaRPr lang="en-US" sz="1200">
              <a:solidFill>
                <a:schemeClr val="bg1"/>
              </a:solidFill>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DAGARWAL@OGO8LNNRXBWXY5K9" val="2989"/>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5710</TotalTime>
  <Words>5583</Words>
  <Application>Microsoft Macintosh PowerPoint</Application>
  <PresentationFormat>On-screen Show (4:3)</PresentationFormat>
  <Paragraphs>1636</Paragraphs>
  <Slides>108</Slides>
  <Notes>51</Notes>
  <HiddenSlides>1</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108</vt:i4>
      </vt:variant>
    </vt:vector>
  </HeadingPairs>
  <TitlesOfParts>
    <vt:vector size="119" baseType="lpstr">
      <vt:lpstr>Arial</vt:lpstr>
      <vt:lpstr>ＭＳ Ｐゴシック</vt:lpstr>
      <vt:lpstr>Calibri</vt:lpstr>
      <vt:lpstr>Courier New</vt:lpstr>
      <vt:lpstr>Gotham-Medium</vt:lpstr>
      <vt:lpstr>Corbel</vt:lpstr>
      <vt:lpstr>Century Gothic</vt:lpstr>
      <vt:lpstr>Times</vt:lpstr>
      <vt:lpstr>Tahoma</vt:lpstr>
      <vt:lpstr>1_Default Design</vt:lpstr>
      <vt:lpstr>Microsoft Office Visio Drawing</vt:lpstr>
      <vt:lpstr>Cloud Data Serving:  From Key-Value Stores to DBMSs  Raghu Ramakrishnan Chief Scientist, Audience and Cloud Computing   Brian Cooper Adam Silberstein Utkarsh Srivastava  Yahoo! Research  </vt:lpstr>
      <vt:lpstr>Outline</vt:lpstr>
      <vt:lpstr>Databases and Key-Value Stores</vt:lpstr>
      <vt:lpstr>Typical Applications</vt:lpstr>
      <vt:lpstr>Data Serving in the Y! Cloud</vt:lpstr>
      <vt:lpstr>CLOUDS</vt:lpstr>
      <vt:lpstr>Why Clouds?</vt:lpstr>
      <vt:lpstr>Types of Cloud Services</vt:lpstr>
      <vt:lpstr>Yahoo! Query Language (YQL)</vt:lpstr>
      <vt:lpstr>Requirements for Cloud Services</vt:lpstr>
      <vt:lpstr>Yahoo! Cloud Stack</vt:lpstr>
      <vt:lpstr>Yahoo!’s Cloud:  Massive Scale, Geo-Footprint</vt:lpstr>
      <vt:lpstr>Horizontal Cloud Services: Use Cases</vt:lpstr>
      <vt:lpstr>New in 2010!</vt:lpstr>
      <vt:lpstr>DATA MANAGEMENT IN THE CLOUD</vt:lpstr>
      <vt:lpstr>Help!</vt:lpstr>
      <vt:lpstr>What Are You Trying to Do?</vt:lpstr>
      <vt:lpstr>Data Serving vs.  Analysis/Warehousing</vt:lpstr>
      <vt:lpstr>Web Data Management</vt:lpstr>
      <vt:lpstr>One Slide Hadoop Primer</vt:lpstr>
      <vt:lpstr>Ways of Using Hadoop</vt:lpstr>
      <vt:lpstr>Hadoop Applications @ Yahoo!</vt:lpstr>
      <vt:lpstr>SCALABLE DATA  SERVING</vt:lpstr>
      <vt:lpstr>“I want a big, virtual database”</vt:lpstr>
      <vt:lpstr>The World Has Changed</vt:lpstr>
      <vt:lpstr>VLSD Data Serving Stores</vt:lpstr>
      <vt:lpstr>The CAP Theorem</vt:lpstr>
      <vt:lpstr>Approaches to CAP</vt:lpstr>
      <vt:lpstr>PowerPoint Presentation</vt:lpstr>
      <vt:lpstr>Yahoo! Serving Storage Problem</vt:lpstr>
      <vt:lpstr>What is PNUTS/Sherpa?</vt:lpstr>
      <vt:lpstr>What Will It Become? </vt:lpstr>
      <vt:lpstr>Technology Elements</vt:lpstr>
      <vt:lpstr>PNUTS: Key Components</vt:lpstr>
      <vt:lpstr>Detailed Architecture</vt:lpstr>
      <vt:lpstr>DATA MODEL</vt:lpstr>
      <vt:lpstr>Data Manipulation</vt:lpstr>
      <vt:lpstr>Tablets—Hash  Table</vt:lpstr>
      <vt:lpstr>Tablets—Ordered Table</vt:lpstr>
      <vt:lpstr>Flexible Schema</vt:lpstr>
      <vt:lpstr>Primary vs. Secondary Access</vt:lpstr>
      <vt:lpstr>Index Maintenance</vt:lpstr>
      <vt:lpstr>PROCESSING READS &amp; UPDATES</vt:lpstr>
      <vt:lpstr>Updates</vt:lpstr>
      <vt:lpstr>Accessing Data</vt:lpstr>
      <vt:lpstr>Range Queries in YDOT</vt:lpstr>
      <vt:lpstr>Bulk Load in YDOT</vt:lpstr>
      <vt:lpstr>ASYNCHRONOUS REPLICATION AND CONSISTENCY</vt:lpstr>
      <vt:lpstr>Asynchronous Replication</vt:lpstr>
      <vt:lpstr>Consistency Model</vt:lpstr>
      <vt:lpstr>Example: Social Alice</vt:lpstr>
      <vt:lpstr>PNUTS Consistency Model</vt:lpstr>
      <vt:lpstr>PNUTS Consistency Model</vt:lpstr>
      <vt:lpstr>PNUTS Consistency Model</vt:lpstr>
      <vt:lpstr>PNUTS Consistency Model</vt:lpstr>
      <vt:lpstr>PNUTS Consistency Model</vt:lpstr>
      <vt:lpstr>PNUTS Consistency Model</vt:lpstr>
      <vt:lpstr>OPERABILITY</vt:lpstr>
      <vt:lpstr>Distribution</vt:lpstr>
      <vt:lpstr>Tablet Splitting and Balancing</vt:lpstr>
      <vt:lpstr>Consistency Techniques</vt:lpstr>
      <vt:lpstr>Mastering</vt:lpstr>
      <vt:lpstr>Record versus tablet master</vt:lpstr>
      <vt:lpstr>Coping With Failures</vt:lpstr>
      <vt:lpstr>Further PNutty Reading</vt:lpstr>
      <vt:lpstr>COMPARING SOME CLOUD SERVING STORES</vt:lpstr>
      <vt:lpstr>Motivation</vt:lpstr>
      <vt:lpstr>The Contestants</vt:lpstr>
      <vt:lpstr>SHARDED MYSQL</vt:lpstr>
      <vt:lpstr>Architecture</vt:lpstr>
      <vt:lpstr>Shard Server</vt:lpstr>
      <vt:lpstr>Client</vt:lpstr>
      <vt:lpstr>Pros and Cons</vt:lpstr>
      <vt:lpstr>Azure SDS</vt:lpstr>
      <vt:lpstr>Google MegaStore</vt:lpstr>
      <vt:lpstr>PNUTS</vt:lpstr>
      <vt:lpstr>Architecture</vt:lpstr>
      <vt:lpstr>Routers</vt:lpstr>
      <vt:lpstr>Log Server</vt:lpstr>
      <vt:lpstr>Pros and Cons</vt:lpstr>
      <vt:lpstr>HBASE</vt:lpstr>
      <vt:lpstr>Architecture</vt:lpstr>
      <vt:lpstr>HRegion Server</vt:lpstr>
      <vt:lpstr>Pros and Cons</vt:lpstr>
      <vt:lpstr>CASSANDRA</vt:lpstr>
      <vt:lpstr>Architecture</vt:lpstr>
      <vt:lpstr>Routing</vt:lpstr>
      <vt:lpstr>Cassandra Server</vt:lpstr>
      <vt:lpstr>Pros and Cons</vt:lpstr>
      <vt:lpstr>Cassandra Findings </vt:lpstr>
      <vt:lpstr>NUMBERS</vt:lpstr>
      <vt:lpstr>Overview</vt:lpstr>
      <vt:lpstr>Results</vt:lpstr>
      <vt:lpstr>Results</vt:lpstr>
      <vt:lpstr>Results</vt:lpstr>
      <vt:lpstr>Results</vt:lpstr>
      <vt:lpstr>Qualitative Comparison</vt:lpstr>
      <vt:lpstr>Qualitative Comparison</vt:lpstr>
      <vt:lpstr>SYSTEMS IN CONTEXT</vt:lpstr>
      <vt:lpstr>Types of Record Stores</vt:lpstr>
      <vt:lpstr>Types of Record Stores</vt:lpstr>
      <vt:lpstr>Types of Record Stores</vt:lpstr>
      <vt:lpstr>Types of Record Stores</vt:lpstr>
      <vt:lpstr>Data Stores Comparison</vt:lpstr>
      <vt:lpstr>Application Design Space</vt:lpstr>
      <vt:lpstr>Comparison Matrix</vt:lpstr>
      <vt:lpstr>Comparison Matrix</vt:lpstr>
      <vt:lpstr>QUESTIONS?</vt:lpstr>
    </vt:vector>
  </TitlesOfParts>
  <Company>Yahoo!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 Optimization on Yahoo! Front Page</dc:title>
  <dc:creator>Yahoo!</dc:creator>
  <cp:lastModifiedBy>Mahesh Kashinath Patil</cp:lastModifiedBy>
  <cp:revision>258</cp:revision>
  <dcterms:created xsi:type="dcterms:W3CDTF">2008-07-09T15:21:57Z</dcterms:created>
  <dcterms:modified xsi:type="dcterms:W3CDTF">2014-04-12T11:52:04Z</dcterms:modified>
</cp:coreProperties>
</file>