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8" d="100"/>
          <a:sy n="138" d="100"/>
        </p:scale>
        <p:origin x="82" y="-2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62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85592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0" y="8686488"/>
            <a:ext cx="2972421" cy="457511"/>
          </a:xfrm>
          <a:prstGeom prst="rect">
            <a:avLst/>
          </a:prstGeom>
          <a:noFill/>
          <a:ln>
            <a:noFill/>
          </a:ln>
        </p:spPr>
        <p:txBody>
          <a:bodyPr lIns="89825" tIns="44900" rIns="89825" bIns="449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©  2010 </a:t>
            </a:r>
            <a:r>
              <a:rPr lang="en" sz="12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Technology LLC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3885578" y="8686488"/>
            <a:ext cx="2972421" cy="457511"/>
          </a:xfrm>
          <a:prstGeom prst="rect">
            <a:avLst/>
          </a:prstGeom>
          <a:noFill/>
          <a:ln>
            <a:noFill/>
          </a:ln>
        </p:spPr>
        <p:txBody>
          <a:bodyPr lIns="89825" tIns="44900" rIns="89825" bIns="449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" sz="1400"/>
              <a:t> </a:t>
            </a: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913157" y="4344024"/>
            <a:ext cx="5031684" cy="4114488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0535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7703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7471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874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1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3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21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381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4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1440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63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49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04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/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57125" y="103633"/>
            <a:ext cx="8826599" cy="825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92112" y="1233487"/>
            <a:ext cx="83534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34950" rtl="0">
              <a:spcBef>
                <a:spcPts val="0"/>
              </a:spcBef>
              <a:buClr>
                <a:schemeClr val="accent3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1pPr>
            <a:lvl2pPr marL="742950" indent="-193675" rtl="0">
              <a:spcBef>
                <a:spcPts val="0"/>
              </a:spcBef>
              <a:buClr>
                <a:schemeClr val="accent3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2pPr>
            <a:lvl3pPr marL="1143000" indent="-152400" rtl="0">
              <a:spcBef>
                <a:spcPts val="0"/>
              </a:spcBef>
              <a:buClr>
                <a:schemeClr val="accent3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3pPr>
            <a:lvl4pPr marL="1600200" indent="-158750" rtl="0">
              <a:spcBef>
                <a:spcPts val="0"/>
              </a:spcBef>
              <a:buClr>
                <a:schemeClr val="accent3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marL="2057400" indent="-158750" rtl="0">
              <a:spcBef>
                <a:spcPts val="0"/>
              </a:spcBef>
              <a:buClr>
                <a:schemeClr val="accent3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SzPct val="100000"/>
              <a:buChar char="■"/>
              <a:defRPr sz="1800"/>
            </a:lvl6pPr>
            <a:lvl7pPr rtl="0">
              <a:spcBef>
                <a:spcPts val="0"/>
              </a:spcBef>
              <a:buSzPct val="100000"/>
              <a:buChar char="●"/>
              <a:defRPr sz="1800"/>
            </a:lvl7pPr>
            <a:lvl8pPr rtl="0">
              <a:spcBef>
                <a:spcPts val="0"/>
              </a:spcBef>
              <a:buSzPct val="100000"/>
              <a:buChar char="○"/>
              <a:defRPr sz="1800"/>
            </a:lvl8pPr>
            <a:lvl9pPr rtl="0">
              <a:spcBef>
                <a:spcPts val="0"/>
              </a:spcBef>
              <a:buSzPct val="100000"/>
              <a:buChar char="■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523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/Sub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92112" y="1462087"/>
            <a:ext cx="83534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34950" rtl="0">
              <a:spcBef>
                <a:spcPts val="0"/>
              </a:spcBef>
              <a:buClr>
                <a:schemeClr val="accent3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1pPr>
            <a:lvl2pPr marL="742950" indent="-193675" rtl="0">
              <a:spcBef>
                <a:spcPts val="0"/>
              </a:spcBef>
              <a:buClr>
                <a:schemeClr val="accent3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2pPr>
            <a:lvl3pPr marL="1143000" indent="-152400" rtl="0">
              <a:spcBef>
                <a:spcPts val="0"/>
              </a:spcBef>
              <a:buClr>
                <a:schemeClr val="accent3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3pPr>
            <a:lvl4pPr marL="1600200" indent="-158750" rtl="0">
              <a:spcBef>
                <a:spcPts val="0"/>
              </a:spcBef>
              <a:buClr>
                <a:schemeClr val="accent3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marL="2057400" indent="-158750" rtl="0">
              <a:spcBef>
                <a:spcPts val="0"/>
              </a:spcBef>
              <a:buClr>
                <a:schemeClr val="accent3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SzPct val="100000"/>
              <a:buChar char="■"/>
              <a:defRPr sz="1800"/>
            </a:lvl6pPr>
            <a:lvl7pPr rtl="0">
              <a:spcBef>
                <a:spcPts val="0"/>
              </a:spcBef>
              <a:buSzPct val="100000"/>
              <a:buChar char="●"/>
              <a:defRPr sz="1800"/>
            </a:lvl7pPr>
            <a:lvl8pPr rtl="0">
              <a:spcBef>
                <a:spcPts val="0"/>
              </a:spcBef>
              <a:buSzPct val="100000"/>
              <a:buChar char="○"/>
              <a:defRPr sz="1800"/>
            </a:lvl8pPr>
            <a:lvl9pPr rtl="0">
              <a:spcBef>
                <a:spcPts val="0"/>
              </a:spcBef>
              <a:buSzPct val="100000"/>
              <a:buChar char="■"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3475" y="138900"/>
            <a:ext cx="8852999" cy="74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2"/>
          </p:nvPr>
        </p:nvSpPr>
        <p:spPr>
          <a:xfrm>
            <a:off x="190400" y="879300"/>
            <a:ext cx="6118799" cy="582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508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6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1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9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51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4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2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477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0" y="4244975"/>
            <a:ext cx="4838700" cy="150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/>
          <p:nvPr/>
        </p:nvSpPr>
        <p:spPr>
          <a:xfrm>
            <a:off x="0" y="-38100"/>
            <a:ext cx="9144000" cy="251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" dirty="0" smtClean="0"/>
              <a:t>User </a:t>
            </a:r>
            <a:r>
              <a:rPr lang="en-US" dirty="0" smtClean="0"/>
              <a:t>Making</a:t>
            </a:r>
            <a:endParaRPr lang="en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it Works</a:t>
            </a:r>
          </a:p>
        </p:txBody>
      </p:sp>
      <p:sp>
        <p:nvSpPr>
          <p:cNvPr id="49" name="Shape 49"/>
          <p:cNvSpPr/>
          <p:nvPr/>
        </p:nvSpPr>
        <p:spPr>
          <a:xfrm>
            <a:off x="2207925" y="1044775"/>
            <a:ext cx="1513799" cy="909600"/>
          </a:xfrm>
          <a:prstGeom prst="rect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err="1" smtClean="0"/>
              <a:t>MatchMaking</a:t>
            </a:r>
            <a:r>
              <a:rPr lang="en" dirty="0" smtClean="0"/>
              <a:t> </a:t>
            </a:r>
            <a:endParaRPr lang="en" dirty="0"/>
          </a:p>
        </p:txBody>
      </p:sp>
      <p:cxnSp>
        <p:nvCxnSpPr>
          <p:cNvPr id="50" name="Shape 50"/>
          <p:cNvCxnSpPr/>
          <p:nvPr/>
        </p:nvCxnSpPr>
        <p:spPr>
          <a:xfrm rot="10800000" flipH="1">
            <a:off x="630675" y="3000975"/>
            <a:ext cx="4789200" cy="140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lgDash"/>
            <a:round/>
            <a:headEnd type="none" w="lg" len="lg"/>
            <a:tailEnd type="none" w="lg" len="lg"/>
          </a:ln>
        </p:spPr>
      </p:cxnSp>
      <p:sp>
        <p:nvSpPr>
          <p:cNvPr id="51" name="Shape 51"/>
          <p:cNvSpPr/>
          <p:nvPr/>
        </p:nvSpPr>
        <p:spPr>
          <a:xfrm>
            <a:off x="4702250" y="1077125"/>
            <a:ext cx="3824399" cy="87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E599"/>
          </a:solidFill>
          <a:ln w="19050" cap="flat">
            <a:solidFill>
              <a:srgbClr val="F1C23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00" i="1" dirty="0" smtClean="0">
                <a:solidFill>
                  <a:srgbClr val="0000FF"/>
                </a:solidFill>
              </a:rPr>
              <a:t>IT </a:t>
            </a:r>
            <a:r>
              <a:rPr lang="en" sz="1000" i="1" dirty="0">
                <a:solidFill>
                  <a:srgbClr val="0000FF"/>
                </a:solidFill>
              </a:rPr>
              <a:t>will create </a:t>
            </a:r>
            <a:r>
              <a:rPr lang="en-US" sz="1000" i="1" dirty="0" err="1" smtClean="0">
                <a:solidFill>
                  <a:srgbClr val="0000FF"/>
                </a:solidFill>
              </a:rPr>
              <a:t>MatchMaking</a:t>
            </a:r>
            <a:r>
              <a:rPr lang="en" sz="1000" i="1" dirty="0" smtClean="0">
                <a:solidFill>
                  <a:srgbClr val="0000FF"/>
                </a:solidFill>
              </a:rPr>
              <a:t>s </a:t>
            </a:r>
            <a:r>
              <a:rPr lang="en" sz="1000" i="1" dirty="0">
                <a:solidFill>
                  <a:srgbClr val="0000FF"/>
                </a:solidFill>
              </a:rPr>
              <a:t>and designate </a:t>
            </a:r>
            <a:r>
              <a:rPr lang="en-US" sz="1000" i="1" dirty="0" err="1" smtClean="0">
                <a:solidFill>
                  <a:srgbClr val="0000FF"/>
                </a:solidFill>
              </a:rPr>
              <a:t>MatchMaking</a:t>
            </a:r>
            <a:r>
              <a:rPr lang="en" sz="1000" i="1" dirty="0" smtClean="0">
                <a:solidFill>
                  <a:srgbClr val="0000FF"/>
                </a:solidFill>
              </a:rPr>
              <a:t> </a:t>
            </a:r>
            <a:r>
              <a:rPr lang="en-US" sz="1000" i="1" dirty="0" err="1" smtClean="0">
                <a:solidFill>
                  <a:srgbClr val="0000FF"/>
                </a:solidFill>
              </a:rPr>
              <a:t>MatchMaker</a:t>
            </a:r>
            <a:r>
              <a:rPr lang="en" sz="1000" i="1" dirty="0" smtClean="0">
                <a:solidFill>
                  <a:srgbClr val="0000FF"/>
                </a:solidFill>
              </a:rPr>
              <a:t>s </a:t>
            </a:r>
            <a:r>
              <a:rPr lang="en" sz="1000" i="1" dirty="0">
                <a:solidFill>
                  <a:srgbClr val="0000FF"/>
                </a:solidFill>
              </a:rPr>
              <a:t>(groups and/or individuals) for each </a:t>
            </a:r>
            <a:r>
              <a:rPr lang="en-US" sz="1000" i="1" dirty="0" err="1" smtClean="0">
                <a:solidFill>
                  <a:srgbClr val="0000FF"/>
                </a:solidFill>
              </a:rPr>
              <a:t>MatchMaking</a:t>
            </a:r>
            <a:r>
              <a:rPr lang="en" sz="1000" i="1" dirty="0">
                <a:solidFill>
                  <a:srgbClr val="0000FF"/>
                </a:solidFill>
              </a:rPr>
              <a:t>	.</a:t>
            </a:r>
          </a:p>
        </p:txBody>
      </p:sp>
      <p:sp>
        <p:nvSpPr>
          <p:cNvPr id="52" name="Shape 52"/>
          <p:cNvSpPr/>
          <p:nvPr/>
        </p:nvSpPr>
        <p:spPr>
          <a:xfrm>
            <a:off x="1038147" y="2094013"/>
            <a:ext cx="1202552" cy="654724"/>
          </a:xfrm>
          <a:prstGeom prst="ellipse">
            <a:avLst/>
          </a:prstGeom>
          <a:solidFill>
            <a:srgbClr val="66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FFFF"/>
                </a:solidFill>
              </a:rPr>
              <a:t>MatchMaking</a:t>
            </a:r>
            <a:r>
              <a:rPr lang="en" sz="800" dirty="0" smtClean="0">
                <a:solidFill>
                  <a:srgbClr val="FFFFFF"/>
                </a:solidFill>
              </a:rPr>
              <a:t> </a:t>
            </a:r>
            <a:r>
              <a:rPr lang="en-US" sz="800" dirty="0" err="1" smtClean="0">
                <a:solidFill>
                  <a:srgbClr val="FFFFFF"/>
                </a:solidFill>
              </a:rPr>
              <a:t>MatchMaker</a:t>
            </a:r>
            <a:endParaRPr lang="en" sz="800" dirty="0">
              <a:solidFill>
                <a:srgbClr val="FFFFFF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" sz="800" dirty="0">
                <a:solidFill>
                  <a:srgbClr val="FFFFFF"/>
                </a:solidFill>
              </a:rPr>
              <a:t>(owner)	</a:t>
            </a:r>
          </a:p>
        </p:txBody>
      </p:sp>
      <p:sp>
        <p:nvSpPr>
          <p:cNvPr id="53" name="Shape 53"/>
          <p:cNvSpPr/>
          <p:nvPr/>
        </p:nvSpPr>
        <p:spPr>
          <a:xfrm>
            <a:off x="3853355" y="2198050"/>
            <a:ext cx="1319064" cy="559199"/>
          </a:xfrm>
          <a:prstGeom prst="ellipse">
            <a:avLst/>
          </a:prstGeom>
          <a:solidFill>
            <a:srgbClr val="66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FFFF"/>
                </a:solidFill>
              </a:rPr>
              <a:t>MatchMaking</a:t>
            </a:r>
            <a:r>
              <a:rPr lang="en" sz="800" dirty="0" smtClean="0">
                <a:solidFill>
                  <a:srgbClr val="FFFFFF"/>
                </a:solidFill>
              </a:rPr>
              <a:t> </a:t>
            </a:r>
            <a:r>
              <a:rPr lang="en-US" sz="800" dirty="0" err="1" smtClean="0">
                <a:solidFill>
                  <a:srgbClr val="FFFFFF"/>
                </a:solidFill>
              </a:rPr>
              <a:t>MatchMaker</a:t>
            </a:r>
            <a:endParaRPr lang="en" sz="800" dirty="0">
              <a:solidFill>
                <a:srgbClr val="FFFFFF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800" dirty="0">
                <a:solidFill>
                  <a:srgbClr val="FFFFFF"/>
                </a:solidFill>
              </a:rPr>
              <a:t>(owner)	</a:t>
            </a:r>
          </a:p>
        </p:txBody>
      </p:sp>
      <p:sp>
        <p:nvSpPr>
          <p:cNvPr id="54" name="Shape 54"/>
          <p:cNvSpPr/>
          <p:nvPr/>
        </p:nvSpPr>
        <p:spPr>
          <a:xfrm>
            <a:off x="2429174" y="2198050"/>
            <a:ext cx="1222917" cy="559199"/>
          </a:xfrm>
          <a:prstGeom prst="ellipse">
            <a:avLst/>
          </a:prstGeom>
          <a:solidFill>
            <a:srgbClr val="66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FFFF"/>
                </a:solidFill>
              </a:rPr>
              <a:t>MatchMaking</a:t>
            </a:r>
            <a:r>
              <a:rPr lang="en" sz="800" dirty="0" smtClean="0">
                <a:solidFill>
                  <a:srgbClr val="FFFFFF"/>
                </a:solidFill>
              </a:rPr>
              <a:t> </a:t>
            </a:r>
            <a:r>
              <a:rPr lang="en-US" sz="800" dirty="0" err="1" smtClean="0">
                <a:solidFill>
                  <a:srgbClr val="FFFFFF"/>
                </a:solidFill>
              </a:rPr>
              <a:t>MatchMaker</a:t>
            </a:r>
            <a:endParaRPr lang="en" sz="800" dirty="0">
              <a:solidFill>
                <a:srgbClr val="FFFFFF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800" dirty="0">
                <a:solidFill>
                  <a:srgbClr val="FFFFFF"/>
                </a:solidFill>
              </a:rPr>
              <a:t>(owner)	</a:t>
            </a:r>
          </a:p>
        </p:txBody>
      </p:sp>
      <p:sp>
        <p:nvSpPr>
          <p:cNvPr id="55" name="Shape 55"/>
          <p:cNvSpPr/>
          <p:nvPr/>
        </p:nvSpPr>
        <p:spPr>
          <a:xfrm>
            <a:off x="963368" y="3294350"/>
            <a:ext cx="1205873" cy="825282"/>
          </a:xfrm>
          <a:prstGeom prst="flowChartMultidocument">
            <a:avLst/>
          </a:prstGeom>
          <a:solidFill>
            <a:srgbClr val="FCE5C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800" dirty="0" err="1" smtClean="0"/>
              <a:t>MatchMaking</a:t>
            </a:r>
            <a:r>
              <a:rPr lang="en" sz="800" dirty="0" smtClean="0"/>
              <a:t> </a:t>
            </a:r>
            <a:r>
              <a:rPr lang="en" sz="800" dirty="0"/>
              <a:t>Folders and Files</a:t>
            </a:r>
          </a:p>
        </p:txBody>
      </p:sp>
      <p:sp>
        <p:nvSpPr>
          <p:cNvPr id="56" name="Shape 56"/>
          <p:cNvSpPr/>
          <p:nvPr/>
        </p:nvSpPr>
        <p:spPr>
          <a:xfrm>
            <a:off x="2361888" y="3294350"/>
            <a:ext cx="1205873" cy="825282"/>
          </a:xfrm>
          <a:prstGeom prst="flowChartMultidocument">
            <a:avLst/>
          </a:prstGeom>
          <a:solidFill>
            <a:srgbClr val="FCE5C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800" dirty="0" err="1" smtClean="0"/>
              <a:t>MatchMaking</a:t>
            </a:r>
            <a:r>
              <a:rPr lang="en" sz="800" dirty="0" smtClean="0"/>
              <a:t> </a:t>
            </a:r>
            <a:r>
              <a:rPr lang="en" sz="800" dirty="0"/>
              <a:t>Folders and Files</a:t>
            </a:r>
          </a:p>
        </p:txBody>
      </p:sp>
      <p:sp>
        <p:nvSpPr>
          <p:cNvPr id="57" name="Shape 57"/>
          <p:cNvSpPr/>
          <p:nvPr/>
        </p:nvSpPr>
        <p:spPr>
          <a:xfrm>
            <a:off x="3786068" y="3294350"/>
            <a:ext cx="1205873" cy="825282"/>
          </a:xfrm>
          <a:prstGeom prst="flowChartMultidocument">
            <a:avLst/>
          </a:prstGeom>
          <a:solidFill>
            <a:srgbClr val="FCE5C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800" dirty="0" err="1" smtClean="0"/>
              <a:t>MatchMaking</a:t>
            </a:r>
            <a:r>
              <a:rPr lang="en" sz="800" dirty="0" smtClean="0"/>
              <a:t> </a:t>
            </a:r>
            <a:r>
              <a:rPr lang="en" sz="800" dirty="0"/>
              <a:t>Folders and Files</a:t>
            </a:r>
          </a:p>
        </p:txBody>
      </p:sp>
      <p:sp>
        <p:nvSpPr>
          <p:cNvPr id="58" name="Shape 58"/>
          <p:cNvSpPr/>
          <p:nvPr/>
        </p:nvSpPr>
        <p:spPr>
          <a:xfrm>
            <a:off x="2690550" y="4462350"/>
            <a:ext cx="862200" cy="485099"/>
          </a:xfrm>
          <a:prstGeom prst="ellipse">
            <a:avLst/>
          </a:prstGeom>
          <a:solidFill>
            <a:srgbClr val="F4CCCC"/>
          </a:solidFill>
          <a:ln w="19050" cap="flat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00"/>
              <a:t>Editors</a:t>
            </a:r>
          </a:p>
        </p:txBody>
      </p:sp>
      <p:sp>
        <p:nvSpPr>
          <p:cNvPr id="59" name="Shape 59"/>
          <p:cNvSpPr/>
          <p:nvPr/>
        </p:nvSpPr>
        <p:spPr>
          <a:xfrm>
            <a:off x="518200" y="4462350"/>
            <a:ext cx="862200" cy="485099"/>
          </a:xfrm>
          <a:prstGeom prst="ellipse">
            <a:avLst/>
          </a:prstGeom>
          <a:solidFill>
            <a:srgbClr val="F4CCCC"/>
          </a:solidFill>
          <a:ln w="19050" cap="flat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Editors</a:t>
            </a:r>
          </a:p>
        </p:txBody>
      </p:sp>
      <p:sp>
        <p:nvSpPr>
          <p:cNvPr id="60" name="Shape 60"/>
          <p:cNvSpPr/>
          <p:nvPr/>
        </p:nvSpPr>
        <p:spPr>
          <a:xfrm>
            <a:off x="1620175" y="4462350"/>
            <a:ext cx="862200" cy="485099"/>
          </a:xfrm>
          <a:prstGeom prst="ellipse">
            <a:avLst/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Viewers (Visitors)</a:t>
            </a:r>
          </a:p>
        </p:txBody>
      </p:sp>
      <p:sp>
        <p:nvSpPr>
          <p:cNvPr id="61" name="Shape 61"/>
          <p:cNvSpPr/>
          <p:nvPr/>
        </p:nvSpPr>
        <p:spPr>
          <a:xfrm>
            <a:off x="3760600" y="4462350"/>
            <a:ext cx="862200" cy="485099"/>
          </a:xfrm>
          <a:prstGeom prst="ellipse">
            <a:avLst/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Viewers (Visitors)</a:t>
            </a:r>
          </a:p>
        </p:txBody>
      </p:sp>
      <p:sp>
        <p:nvSpPr>
          <p:cNvPr id="62" name="Shape 62"/>
          <p:cNvSpPr/>
          <p:nvPr/>
        </p:nvSpPr>
        <p:spPr>
          <a:xfrm>
            <a:off x="4805175" y="4462350"/>
            <a:ext cx="862200" cy="485099"/>
          </a:xfrm>
          <a:prstGeom prst="ellipse">
            <a:avLst/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Viewers (Visitors)</a:t>
            </a:r>
          </a:p>
        </p:txBody>
      </p:sp>
      <p:sp>
        <p:nvSpPr>
          <p:cNvPr id="63" name="Shape 63"/>
          <p:cNvSpPr/>
          <p:nvPr/>
        </p:nvSpPr>
        <p:spPr>
          <a:xfrm>
            <a:off x="393625" y="5290175"/>
            <a:ext cx="862200" cy="485099"/>
          </a:xfrm>
          <a:prstGeom prst="ellipse">
            <a:avLst/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Viewers (Visitors)</a:t>
            </a:r>
          </a:p>
        </p:txBody>
      </p:sp>
      <p:sp>
        <p:nvSpPr>
          <p:cNvPr id="64" name="Shape 64"/>
          <p:cNvSpPr/>
          <p:nvPr/>
        </p:nvSpPr>
        <p:spPr>
          <a:xfrm>
            <a:off x="2859525" y="5290175"/>
            <a:ext cx="862200" cy="485099"/>
          </a:xfrm>
          <a:prstGeom prst="ellipse">
            <a:avLst/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Viewers (Visitors)</a:t>
            </a:r>
          </a:p>
        </p:txBody>
      </p:sp>
      <p:cxnSp>
        <p:nvCxnSpPr>
          <p:cNvPr id="65" name="Shape 65"/>
          <p:cNvCxnSpPr/>
          <p:nvPr/>
        </p:nvCxnSpPr>
        <p:spPr>
          <a:xfrm flipH="1">
            <a:off x="1327049" y="4176850"/>
            <a:ext cx="202200" cy="2558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6" name="Shape 66"/>
          <p:cNvCxnSpPr/>
          <p:nvPr/>
        </p:nvCxnSpPr>
        <p:spPr>
          <a:xfrm flipH="1">
            <a:off x="846425" y="5032425"/>
            <a:ext cx="15899" cy="2421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7" name="Shape 67"/>
          <p:cNvCxnSpPr/>
          <p:nvPr/>
        </p:nvCxnSpPr>
        <p:spPr>
          <a:xfrm flipH="1">
            <a:off x="3316275" y="4997762"/>
            <a:ext cx="15899" cy="2421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8" name="Shape 68"/>
          <p:cNvCxnSpPr/>
          <p:nvPr/>
        </p:nvCxnSpPr>
        <p:spPr>
          <a:xfrm>
            <a:off x="3304050" y="4134775"/>
            <a:ext cx="103499" cy="2255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9" name="Shape 69"/>
          <p:cNvCxnSpPr/>
          <p:nvPr/>
        </p:nvCxnSpPr>
        <p:spPr>
          <a:xfrm flipH="1">
            <a:off x="4470899" y="4119625"/>
            <a:ext cx="202200" cy="2558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0" name="Shape 70"/>
          <p:cNvCxnSpPr/>
          <p:nvPr/>
        </p:nvCxnSpPr>
        <p:spPr>
          <a:xfrm>
            <a:off x="1781475" y="4134775"/>
            <a:ext cx="103499" cy="2255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1" name="Shape 71"/>
          <p:cNvCxnSpPr/>
          <p:nvPr/>
        </p:nvCxnSpPr>
        <p:spPr>
          <a:xfrm>
            <a:off x="2959075" y="4163037"/>
            <a:ext cx="180300" cy="2091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2" name="Shape 72"/>
          <p:cNvCxnSpPr/>
          <p:nvPr/>
        </p:nvCxnSpPr>
        <p:spPr>
          <a:xfrm flipH="1">
            <a:off x="2452074" y="4178187"/>
            <a:ext cx="106500" cy="2411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3" name="Shape 73"/>
          <p:cNvCxnSpPr/>
          <p:nvPr/>
        </p:nvCxnSpPr>
        <p:spPr>
          <a:xfrm>
            <a:off x="3913000" y="4186425"/>
            <a:ext cx="180300" cy="2091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4" name="Shape 74"/>
          <p:cNvCxnSpPr/>
          <p:nvPr/>
        </p:nvCxnSpPr>
        <p:spPr>
          <a:xfrm>
            <a:off x="4830650" y="4127875"/>
            <a:ext cx="180300" cy="2091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5" name="Shape 75"/>
          <p:cNvSpPr/>
          <p:nvPr/>
        </p:nvSpPr>
        <p:spPr>
          <a:xfrm>
            <a:off x="6250425" y="4601175"/>
            <a:ext cx="2276100" cy="63869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E599"/>
          </a:solidFill>
          <a:ln w="19050" cap="flat">
            <a:solidFill>
              <a:srgbClr val="F1C23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 i="1" dirty="0"/>
              <a:t>Viewers (aka Visitors) can be added by anyone with </a:t>
            </a:r>
            <a:r>
              <a:rPr lang="en-US" sz="900" i="1" dirty="0" err="1" smtClean="0"/>
              <a:t>MatchMaker</a:t>
            </a:r>
            <a:r>
              <a:rPr lang="en" sz="900" i="1" dirty="0" smtClean="0"/>
              <a:t> </a:t>
            </a:r>
            <a:r>
              <a:rPr lang="en" sz="900" i="1" dirty="0"/>
              <a:t>or editor access to the </a:t>
            </a:r>
            <a:r>
              <a:rPr lang="en-US" sz="900" i="1" dirty="0" err="1" smtClean="0"/>
              <a:t>MatchMaking</a:t>
            </a:r>
            <a:endParaRPr lang="en" sz="900" i="1" dirty="0"/>
          </a:p>
        </p:txBody>
      </p:sp>
      <p:sp>
        <p:nvSpPr>
          <p:cNvPr id="76" name="Shape 76"/>
          <p:cNvSpPr/>
          <p:nvPr/>
        </p:nvSpPr>
        <p:spPr>
          <a:xfrm>
            <a:off x="6250425" y="3446650"/>
            <a:ext cx="2276100" cy="63869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E599"/>
          </a:solidFill>
          <a:ln w="19050" cap="flat">
            <a:solidFill>
              <a:srgbClr val="F1C23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900" i="1" dirty="0" err="1" smtClean="0"/>
              <a:t>MatchMaker</a:t>
            </a:r>
            <a:r>
              <a:rPr lang="en" sz="900" i="1" dirty="0" smtClean="0"/>
              <a:t>s </a:t>
            </a:r>
            <a:r>
              <a:rPr lang="en" sz="900" i="1" dirty="0"/>
              <a:t>can create folders, add content and give editor rights to others	</a:t>
            </a:r>
          </a:p>
        </p:txBody>
      </p:sp>
      <p:cxnSp>
        <p:nvCxnSpPr>
          <p:cNvPr id="77" name="Shape 77"/>
          <p:cNvCxnSpPr/>
          <p:nvPr/>
        </p:nvCxnSpPr>
        <p:spPr>
          <a:xfrm>
            <a:off x="2137200" y="4061675"/>
            <a:ext cx="103499" cy="2255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8" name="Shape 78"/>
          <p:cNvSpPr/>
          <p:nvPr/>
        </p:nvSpPr>
        <p:spPr>
          <a:xfrm>
            <a:off x="5940925" y="2102525"/>
            <a:ext cx="3042899" cy="909600"/>
          </a:xfrm>
          <a:prstGeom prst="wedgeEllipseCallout">
            <a:avLst>
              <a:gd name="adj1" fmla="val -12144"/>
              <a:gd name="adj2" fmla="val 72691"/>
            </a:avLst>
          </a:prstGeom>
          <a:solidFill>
            <a:schemeClr val="accent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800" i="1" dirty="0">
                <a:solidFill>
                  <a:srgbClr val="FFFFFF"/>
                </a:solidFill>
              </a:rPr>
              <a:t>Note: IT cannot prevent editors, viewers from being assigned but can remove rights after the fact. The </a:t>
            </a:r>
            <a:r>
              <a:rPr lang="en" sz="800" i="1" dirty="0" smtClean="0">
                <a:solidFill>
                  <a:srgbClr val="FFFFFF"/>
                </a:solidFill>
              </a:rPr>
              <a:t>does </a:t>
            </a:r>
            <a:r>
              <a:rPr lang="en" sz="800" i="1" dirty="0">
                <a:solidFill>
                  <a:srgbClr val="FFFFFF"/>
                </a:solidFill>
              </a:rPr>
              <a:t>not contain alerting or workflow to monitor or control at this level</a:t>
            </a:r>
          </a:p>
        </p:txBody>
      </p:sp>
      <p:sp>
        <p:nvSpPr>
          <p:cNvPr id="79" name="Shape 79"/>
          <p:cNvSpPr/>
          <p:nvPr/>
        </p:nvSpPr>
        <p:spPr>
          <a:xfrm>
            <a:off x="649375" y="957625"/>
            <a:ext cx="348600" cy="1834200"/>
          </a:xfrm>
          <a:prstGeom prst="leftBrace">
            <a:avLst>
              <a:gd name="adj1" fmla="val 0"/>
              <a:gd name="adj2" fmla="val 50000"/>
            </a:avLst>
          </a:pr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195575" y="1103075"/>
            <a:ext cx="391200" cy="12731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 b="1" dirty="0" smtClean="0"/>
              <a:t>TARS</a:t>
            </a:r>
            <a:endParaRPr lang="en" sz="1800" b="1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3224" y="1311166"/>
            <a:ext cx="8353499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-US" dirty="0" err="1" smtClean="0"/>
              <a:t>MatchMaking</a:t>
            </a:r>
            <a:endParaRPr lang="en" dirty="0"/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Assigned by IT at 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Areas where a user can add content in </a:t>
            </a:r>
            <a:r>
              <a:rPr lang="en" dirty="0" smtClean="0"/>
              <a:t> </a:t>
            </a:r>
            <a:r>
              <a:rPr lang="en" dirty="0"/>
              <a:t>(these people are known as </a:t>
            </a:r>
            <a:r>
              <a:rPr lang="en-US" dirty="0" err="1" smtClean="0"/>
              <a:t>MatchMaker</a:t>
            </a:r>
            <a:r>
              <a:rPr lang="en" dirty="0" smtClean="0"/>
              <a:t>s</a:t>
            </a:r>
            <a:r>
              <a:rPr lang="en" dirty="0"/>
              <a:t>)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A content </a:t>
            </a:r>
            <a:r>
              <a:rPr lang="en-US" dirty="0" err="1" smtClean="0"/>
              <a:t>MatchMaker</a:t>
            </a:r>
            <a:r>
              <a:rPr lang="en" dirty="0" smtClean="0"/>
              <a:t> </a:t>
            </a:r>
            <a:r>
              <a:rPr lang="en" dirty="0"/>
              <a:t>or group may have access to one or more </a:t>
            </a:r>
            <a:r>
              <a:rPr lang="en-US" dirty="0" err="1" smtClean="0"/>
              <a:t>MatchMaking</a:t>
            </a:r>
            <a:r>
              <a:rPr lang="en" dirty="0" smtClean="0"/>
              <a:t>s</a:t>
            </a:r>
            <a:endParaRPr lang="en" dirty="0"/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If a user has no </a:t>
            </a:r>
            <a:r>
              <a:rPr lang="en-US" dirty="0" err="1" smtClean="0"/>
              <a:t>MatchMaking</a:t>
            </a:r>
            <a:r>
              <a:rPr lang="en" dirty="0" smtClean="0"/>
              <a:t>s </a:t>
            </a:r>
            <a:r>
              <a:rPr lang="en" dirty="0"/>
              <a:t>within </a:t>
            </a:r>
            <a:r>
              <a:rPr lang="en" dirty="0" smtClean="0"/>
              <a:t>, </a:t>
            </a:r>
            <a:r>
              <a:rPr lang="en" dirty="0"/>
              <a:t>they can be invited as a visitor or editor to specific files/folders by a </a:t>
            </a:r>
            <a:r>
              <a:rPr lang="en" dirty="0" smtClean="0"/>
              <a:t>“</a:t>
            </a:r>
            <a:r>
              <a:rPr lang="en-US" dirty="0" err="1" smtClean="0"/>
              <a:t>MatchMaker</a:t>
            </a:r>
            <a:r>
              <a:rPr lang="en" dirty="0" smtClean="0"/>
              <a:t>” </a:t>
            </a:r>
            <a:r>
              <a:rPr lang="en" dirty="0"/>
              <a:t>of an existing </a:t>
            </a:r>
            <a:r>
              <a:rPr lang="en-US" dirty="0" err="1" smtClean="0"/>
              <a:t>MatchMaking</a:t>
            </a:r>
            <a:r>
              <a:rPr lang="en" dirty="0" smtClean="0"/>
              <a:t>. </a:t>
            </a: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-US" dirty="0" err="1" smtClean="0"/>
              <a:t>MatchMaker</a:t>
            </a:r>
            <a:endParaRPr lang="en" dirty="0"/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Assigned owner of a </a:t>
            </a:r>
            <a:r>
              <a:rPr lang="en-US" dirty="0" err="1" smtClean="0"/>
              <a:t>MatchMaking</a:t>
            </a:r>
            <a:r>
              <a:rPr lang="en" dirty="0" smtClean="0"/>
              <a:t>: </a:t>
            </a:r>
            <a:r>
              <a:rPr lang="en" dirty="0"/>
              <a:t>can create and edit content (e.g. folders, add/edit/delete files)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Can assign rights to individual files/folders for other </a:t>
            </a:r>
            <a:r>
              <a:rPr lang="en" dirty="0" smtClean="0"/>
              <a:t> </a:t>
            </a:r>
            <a:r>
              <a:rPr lang="en" dirty="0"/>
              <a:t>users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Can invite visitors (view rights only)</a:t>
            </a:r>
          </a:p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dirty="0"/>
              <a:t>Visitor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A </a:t>
            </a:r>
            <a:r>
              <a:rPr lang="en" dirty="0" smtClean="0"/>
              <a:t> </a:t>
            </a:r>
            <a:r>
              <a:rPr lang="en" dirty="0"/>
              <a:t>user granted rights to view a file/folder by an existing </a:t>
            </a:r>
            <a:r>
              <a:rPr lang="en-US" dirty="0" err="1" smtClean="0"/>
              <a:t>MatchMaker</a:t>
            </a:r>
            <a:endParaRPr lang="en" dirty="0"/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Definitions (as they will be used at </a:t>
            </a:r>
            <a:r>
              <a:rPr lang="en" dirty="0" smtClean="0"/>
              <a:t>)</a:t>
            </a:r>
            <a:endParaRPr lang="en" dirty="0"/>
          </a:p>
        </p:txBody>
      </p:sp>
      <p:sp>
        <p:nvSpPr>
          <p:cNvPr id="87" name="Shape 87"/>
          <p:cNvSpPr txBox="1">
            <a:spLocks noGrp="1"/>
          </p:cNvSpPr>
          <p:nvPr>
            <p:ph type="subTitle" idx="2"/>
          </p:nvPr>
        </p:nvSpPr>
        <p:spPr>
          <a:xfrm>
            <a:off x="163767" y="803784"/>
            <a:ext cx="6118799" cy="582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From a </a:t>
            </a:r>
            <a:r>
              <a:rPr lang="en" dirty="0" smtClean="0"/>
              <a:t> </a:t>
            </a:r>
            <a:r>
              <a:rPr lang="en" dirty="0"/>
              <a:t>user’s perspective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3224" y="1213512"/>
            <a:ext cx="8353499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dirty="0"/>
              <a:t>What to use </a:t>
            </a:r>
            <a:r>
              <a:rPr lang="en-US" dirty="0" smtClean="0"/>
              <a:t>TARS</a:t>
            </a:r>
            <a:r>
              <a:rPr lang="en" dirty="0" smtClean="0"/>
              <a:t> </a:t>
            </a:r>
            <a:r>
              <a:rPr lang="en" dirty="0"/>
              <a:t>for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If a </a:t>
            </a:r>
            <a:r>
              <a:rPr lang="en-US" i="1" dirty="0" err="1" smtClean="0">
                <a:solidFill>
                  <a:srgbClr val="0000FF"/>
                </a:solidFill>
              </a:rPr>
              <a:t>MatchMaking</a:t>
            </a:r>
            <a:r>
              <a:rPr lang="en" i="1" dirty="0" smtClean="0">
                <a:solidFill>
                  <a:srgbClr val="0000FF"/>
                </a:solidFill>
              </a:rPr>
              <a:t> </a:t>
            </a:r>
            <a:r>
              <a:rPr lang="en" i="1" dirty="0">
                <a:solidFill>
                  <a:srgbClr val="0000FF"/>
                </a:solidFill>
              </a:rPr>
              <a:t>has been setup and defined in advance</a:t>
            </a:r>
            <a:r>
              <a:rPr lang="en" dirty="0"/>
              <a:t>, we can use </a:t>
            </a:r>
            <a:r>
              <a:rPr lang="en-US" dirty="0" smtClean="0"/>
              <a:t>TARS</a:t>
            </a:r>
            <a:r>
              <a:rPr lang="en" dirty="0" smtClean="0"/>
              <a:t> </a:t>
            </a:r>
            <a:r>
              <a:rPr lang="en" dirty="0"/>
              <a:t>for authorizing who has </a:t>
            </a:r>
            <a:r>
              <a:rPr lang="en" dirty="0" smtClean="0"/>
              <a:t>“</a:t>
            </a:r>
            <a:r>
              <a:rPr lang="en-US" dirty="0" err="1" smtClean="0"/>
              <a:t>MatchMaker</a:t>
            </a:r>
            <a:r>
              <a:rPr lang="en" dirty="0" smtClean="0"/>
              <a:t>” </a:t>
            </a:r>
            <a:r>
              <a:rPr lang="en" dirty="0"/>
              <a:t>rights to a </a:t>
            </a:r>
            <a:r>
              <a:rPr lang="en-US" dirty="0" err="1" smtClean="0"/>
              <a:t>MatchMaking</a:t>
            </a: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dirty="0"/>
              <a:t>What we </a:t>
            </a:r>
            <a:r>
              <a:rPr lang="en" b="1" u="sng" dirty="0"/>
              <a:t>can’t</a:t>
            </a:r>
            <a:r>
              <a:rPr lang="en" dirty="0"/>
              <a:t> use </a:t>
            </a:r>
            <a:r>
              <a:rPr lang="en" dirty="0" smtClean="0"/>
              <a:t>TARS </a:t>
            </a:r>
            <a:r>
              <a:rPr lang="en" dirty="0"/>
              <a:t>for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Impractical to use for the creation of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r>
              <a:rPr lang="en" dirty="0" smtClean="0"/>
              <a:t>s</a:t>
            </a:r>
            <a:endParaRPr lang="en" dirty="0"/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Who has “edit” access to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r>
              <a:rPr lang="en" dirty="0" smtClean="0"/>
              <a:t>s</a:t>
            </a:r>
            <a:endParaRPr lang="en" dirty="0"/>
          </a:p>
          <a:p>
            <a:pPr marL="1371600" lvl="2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■"/>
            </a:pPr>
            <a:r>
              <a:rPr lang="en" dirty="0"/>
              <a:t>Not practical: </a:t>
            </a:r>
            <a:r>
              <a:rPr lang="en-US" dirty="0" err="1" smtClean="0"/>
              <a:t>MatchMaker</a:t>
            </a:r>
            <a:r>
              <a:rPr lang="en" dirty="0" smtClean="0"/>
              <a:t>s </a:t>
            </a:r>
            <a:r>
              <a:rPr lang="en" dirty="0"/>
              <a:t>can designate additional editors of specific files/folders. Even if we used </a:t>
            </a:r>
            <a:r>
              <a:rPr lang="en-US" dirty="0" smtClean="0"/>
              <a:t>TARS</a:t>
            </a:r>
            <a:r>
              <a:rPr lang="en" dirty="0" smtClean="0"/>
              <a:t> </a:t>
            </a:r>
            <a:r>
              <a:rPr lang="en" dirty="0"/>
              <a:t>for this process, it can be circumvented by </a:t>
            </a:r>
            <a:r>
              <a:rPr lang="en-US" dirty="0" err="1" smtClean="0"/>
              <a:t>MatchMaker</a:t>
            </a:r>
            <a:r>
              <a:rPr lang="en" dirty="0" smtClean="0"/>
              <a:t>s</a:t>
            </a:r>
            <a:r>
              <a:rPr lang="en" dirty="0"/>
              <a:t>.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Who has “view” access to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r>
              <a:rPr lang="en" dirty="0" smtClean="0"/>
              <a:t>s</a:t>
            </a:r>
            <a:endParaRPr lang="en" dirty="0"/>
          </a:p>
          <a:p>
            <a:pPr marL="1371600" lvl="2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■"/>
            </a:pPr>
            <a:r>
              <a:rPr lang="en-US" dirty="0" err="1" smtClean="0"/>
              <a:t>MatchMaker</a:t>
            </a:r>
            <a:r>
              <a:rPr lang="en" dirty="0" smtClean="0"/>
              <a:t>s </a:t>
            </a:r>
            <a:r>
              <a:rPr lang="en" dirty="0"/>
              <a:t>and editors within a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r>
              <a:rPr lang="en" dirty="0" smtClean="0"/>
              <a:t> </a:t>
            </a:r>
            <a:r>
              <a:rPr lang="en" dirty="0"/>
              <a:t>can give anyone “view” access; this cannot be pre-designated/controlled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What content is added to a specific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dirty="0"/>
              <a:t>Bottom line - there needs to be a lot of “trust” of who is designated as a </a:t>
            </a:r>
            <a:r>
              <a:rPr lang="en" dirty="0" smtClean="0"/>
              <a:t>“</a:t>
            </a:r>
            <a:r>
              <a:rPr lang="en-US" i="1" dirty="0" err="1" smtClean="0"/>
              <a:t>MatchMaker</a:t>
            </a:r>
            <a:r>
              <a:rPr lang="en" i="1" dirty="0" smtClean="0"/>
              <a:t>”</a:t>
            </a:r>
            <a:r>
              <a:rPr lang="en" dirty="0" smtClean="0"/>
              <a:t> </a:t>
            </a:r>
            <a:r>
              <a:rPr lang="en" dirty="0"/>
              <a:t>to a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endParaRPr lang="en" dirty="0"/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TARS</a:t>
            </a:r>
            <a:endParaRPr lang="en" dirty="0"/>
          </a:p>
        </p:txBody>
      </p:sp>
      <p:sp>
        <p:nvSpPr>
          <p:cNvPr id="94" name="Shape 94"/>
          <p:cNvSpPr txBox="1">
            <a:spLocks noGrp="1"/>
          </p:cNvSpPr>
          <p:nvPr>
            <p:ph type="subTitle" idx="2"/>
          </p:nvPr>
        </p:nvSpPr>
        <p:spPr>
          <a:xfrm>
            <a:off x="172644" y="737257"/>
            <a:ext cx="6118799" cy="582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Understanding Limitations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423</Words>
  <Application>Microsoft Office PowerPoint</Application>
  <PresentationFormat>On-screen Show (4:3)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Slice</vt:lpstr>
      <vt:lpstr>User Making</vt:lpstr>
      <vt:lpstr>How it Works</vt:lpstr>
      <vt:lpstr>Definitions (as they will be used at )</vt:lpstr>
      <vt:lpstr>TARS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Permissions</dc:title>
  <cp:lastModifiedBy>225110</cp:lastModifiedBy>
  <cp:revision>6</cp:revision>
  <dcterms:modified xsi:type="dcterms:W3CDTF">2014-06-25T17:51:56Z</dcterms:modified>
</cp:coreProperties>
</file>