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Default Extension="wav" ContentType="audio/wav"/>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44" r:id="rId2"/>
  </p:sldMasterIdLst>
  <p:notesMasterIdLst>
    <p:notesMasterId r:id="rId19"/>
  </p:notesMasterIdLst>
  <p:sldIdLst>
    <p:sldId id="256" r:id="rId3"/>
    <p:sldId id="258" r:id="rId4"/>
    <p:sldId id="257"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97" autoAdjust="0"/>
    <p:restoredTop sz="94660"/>
  </p:normalViewPr>
  <p:slideViewPr>
    <p:cSldViewPr>
      <p:cViewPr varScale="1">
        <p:scale>
          <a:sx n="91" d="100"/>
          <a:sy n="91" d="100"/>
        </p:scale>
        <p:origin x="-174"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pieChart>
        <c:varyColors val="1"/>
        <c:ser>
          <c:idx val="0"/>
          <c:order val="0"/>
          <c:tx>
            <c:strRef>
              <c:f>Sheet1!$B$1</c:f>
              <c:strCache>
                <c:ptCount val="1"/>
                <c:pt idx="0">
                  <c:v>Desktop Operating System Market Share</c:v>
                </c:pt>
              </c:strCache>
            </c:strRef>
          </c:tx>
          <c:cat>
            <c:strRef>
              <c:f>Sheet1!$A$2:$A$5</c:f>
              <c:strCache>
                <c:ptCount val="4"/>
                <c:pt idx="0">
                  <c:v>Microsoft Windows</c:v>
                </c:pt>
                <c:pt idx="1">
                  <c:v>Mac OS</c:v>
                </c:pt>
                <c:pt idx="2">
                  <c:v>GNU/Linux</c:v>
                </c:pt>
                <c:pt idx="3">
                  <c:v>Other</c:v>
                </c:pt>
              </c:strCache>
            </c:strRef>
          </c:cat>
          <c:val>
            <c:numRef>
              <c:f>Sheet1!$B$2:$B$5</c:f>
              <c:numCache>
                <c:formatCode>General</c:formatCode>
                <c:ptCount val="4"/>
                <c:pt idx="0">
                  <c:v>91</c:v>
                </c:pt>
                <c:pt idx="1">
                  <c:v>7.6</c:v>
                </c:pt>
                <c:pt idx="2">
                  <c:v>1.6</c:v>
                </c:pt>
                <c:pt idx="3">
                  <c:v>0</c:v>
                </c:pt>
              </c:numCache>
            </c:numRef>
          </c:val>
        </c:ser>
        <c:dLbls/>
        <c:firstSliceAng val="0"/>
      </c:pieChart>
    </c:plotArea>
    <c:legend>
      <c:legendPos val="b"/>
      <c:layout/>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layout/>
    </c:title>
    <c:view3D>
      <c:rotX val="30"/>
      <c:perspective val="30"/>
    </c:view3D>
    <c:plotArea>
      <c:layout/>
      <c:pie3DChart>
        <c:varyColors val="1"/>
        <c:ser>
          <c:idx val="0"/>
          <c:order val="0"/>
          <c:tx>
            <c:strRef>
              <c:f>Sheet1!$B$1</c:f>
              <c:strCache>
                <c:ptCount val="1"/>
                <c:pt idx="0">
                  <c:v>Mobile/Tablet Operating System Share</c:v>
                </c:pt>
              </c:strCache>
            </c:strRef>
          </c:tx>
          <c:cat>
            <c:strRef>
              <c:f>Sheet1!$A$2:$A$8</c:f>
              <c:strCache>
                <c:ptCount val="7"/>
                <c:pt idx="0">
                  <c:v>iOS</c:v>
                </c:pt>
                <c:pt idx="1">
                  <c:v>Android</c:v>
                </c:pt>
                <c:pt idx="2">
                  <c:v>Java ME</c:v>
                </c:pt>
                <c:pt idx="3">
                  <c:v>Blackberry</c:v>
                </c:pt>
                <c:pt idx="4">
                  <c:v>Windows Phone</c:v>
                </c:pt>
                <c:pt idx="5">
                  <c:v>Kindle</c:v>
                </c:pt>
                <c:pt idx="6">
                  <c:v>Other</c:v>
                </c:pt>
              </c:strCache>
            </c:strRef>
          </c:cat>
          <c:val>
            <c:numRef>
              <c:f>Sheet1!$B$2:$B$8</c:f>
              <c:numCache>
                <c:formatCode>General</c:formatCode>
                <c:ptCount val="7"/>
                <c:pt idx="0">
                  <c:v>51.11</c:v>
                </c:pt>
                <c:pt idx="1">
                  <c:v>37.75</c:v>
                </c:pt>
                <c:pt idx="2">
                  <c:v>4.3600000000000003</c:v>
                </c:pt>
                <c:pt idx="3">
                  <c:v>1.2</c:v>
                </c:pt>
                <c:pt idx="4">
                  <c:v>0.83</c:v>
                </c:pt>
                <c:pt idx="5">
                  <c:v>0.79</c:v>
                </c:pt>
                <c:pt idx="6">
                  <c:v>0.19</c:v>
                </c:pt>
              </c:numCache>
            </c:numRef>
          </c:val>
        </c:ser>
      </c:pie3DChart>
    </c:plotArea>
    <c:legend>
      <c:legendPos val="r"/>
      <c:layout/>
    </c:legend>
    <c:plotVisOnly val="1"/>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F268E1-BF34-44BE-A078-AD9A36E820C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711D73F-FC99-41AA-AC89-91D9A6A411A9}">
      <dgm:prSet phldrT="[Text]"/>
      <dgm:spPr>
        <a:solidFill>
          <a:schemeClr val="accent4">
            <a:lumMod val="75000"/>
          </a:schemeClr>
        </a:solidFill>
        <a:effectLst>
          <a:innerShdw blurRad="114300">
            <a:prstClr val="black"/>
          </a:innerShdw>
        </a:effectLst>
      </dgm:spPr>
      <dgm:t>
        <a:bodyPr/>
        <a:lstStyle/>
        <a:p>
          <a:r>
            <a:rPr lang="en-US" dirty="0" smtClean="0">
              <a:effectLst>
                <a:outerShdw blurRad="38100" dist="38100" dir="2700000" algn="tl">
                  <a:srgbClr val="000000">
                    <a:alpha val="43137"/>
                  </a:srgbClr>
                </a:outerShdw>
              </a:effectLst>
            </a:rPr>
            <a:t>Security</a:t>
          </a:r>
          <a:endParaRPr lang="en-US" dirty="0">
            <a:effectLst>
              <a:outerShdw blurRad="38100" dist="38100" dir="2700000" algn="tl">
                <a:srgbClr val="000000">
                  <a:alpha val="43137"/>
                </a:srgbClr>
              </a:outerShdw>
            </a:effectLst>
          </a:endParaRPr>
        </a:p>
      </dgm:t>
    </dgm:pt>
    <dgm:pt modelId="{36AF926A-0B60-4EA5-A621-1D90FC86CEA5}" type="parTrans" cxnId="{71F179F6-B468-432E-A5F5-27E623A645E7}">
      <dgm:prSet/>
      <dgm:spPr/>
      <dgm:t>
        <a:bodyPr/>
        <a:lstStyle/>
        <a:p>
          <a:endParaRPr lang="en-US"/>
        </a:p>
      </dgm:t>
    </dgm:pt>
    <dgm:pt modelId="{A6517B11-79D8-43A6-8163-FB98EAC6A686}" type="sibTrans" cxnId="{71F179F6-B468-432E-A5F5-27E623A645E7}">
      <dgm:prSet/>
      <dgm:spPr/>
      <dgm:t>
        <a:bodyPr/>
        <a:lstStyle/>
        <a:p>
          <a:endParaRPr lang="en-US"/>
        </a:p>
      </dgm:t>
    </dgm:pt>
    <dgm:pt modelId="{ABAAF179-EA9C-42C3-B551-70CAFAF7C3BC}">
      <dgm:prSet phldrT="[Text]"/>
      <dgm:spPr>
        <a:solidFill>
          <a:schemeClr val="accent3"/>
        </a:solidFill>
        <a:effectLst>
          <a:innerShdw blurRad="114300">
            <a:prstClr val="black"/>
          </a:innerShdw>
        </a:effectLst>
      </dgm:spPr>
      <dgm:t>
        <a:bodyPr/>
        <a:lstStyle/>
        <a:p>
          <a:r>
            <a:rPr lang="en-US" dirty="0" smtClean="0">
              <a:effectLst>
                <a:outerShdw blurRad="38100" dist="38100" dir="2700000" algn="tl">
                  <a:srgbClr val="000000">
                    <a:alpha val="43137"/>
                  </a:srgbClr>
                </a:outerShdw>
              </a:effectLst>
            </a:rPr>
            <a:t>Reliability</a:t>
          </a:r>
          <a:endParaRPr lang="en-US" dirty="0">
            <a:effectLst>
              <a:outerShdw blurRad="38100" dist="38100" dir="2700000" algn="tl">
                <a:srgbClr val="000000">
                  <a:alpha val="43137"/>
                </a:srgbClr>
              </a:outerShdw>
            </a:effectLst>
          </a:endParaRPr>
        </a:p>
      </dgm:t>
    </dgm:pt>
    <dgm:pt modelId="{192067D3-C9AE-4D21-B306-3594DD80AE0F}" type="parTrans" cxnId="{50D11853-85EF-4021-8586-F1CCED1150DB}">
      <dgm:prSet/>
      <dgm:spPr/>
      <dgm:t>
        <a:bodyPr/>
        <a:lstStyle/>
        <a:p>
          <a:endParaRPr lang="en-US"/>
        </a:p>
      </dgm:t>
    </dgm:pt>
    <dgm:pt modelId="{446979B6-24F2-4067-BBF0-8E17DE1B38E4}" type="sibTrans" cxnId="{50D11853-85EF-4021-8586-F1CCED1150DB}">
      <dgm:prSet/>
      <dgm:spPr/>
      <dgm:t>
        <a:bodyPr/>
        <a:lstStyle/>
        <a:p>
          <a:endParaRPr lang="en-US"/>
        </a:p>
      </dgm:t>
    </dgm:pt>
    <dgm:pt modelId="{A164AC19-F664-4317-99AE-B48581F644F6}">
      <dgm:prSet phldrT="[Text]"/>
      <dgm:spPr>
        <a:solidFill>
          <a:schemeClr val="accent6">
            <a:lumMod val="75000"/>
          </a:schemeClr>
        </a:solidFill>
        <a:effectLst>
          <a:innerShdw blurRad="114300">
            <a:prstClr val="black"/>
          </a:innerShdw>
        </a:effectLst>
      </dgm:spPr>
      <dgm:t>
        <a:bodyPr/>
        <a:lstStyle/>
        <a:p>
          <a:r>
            <a:rPr lang="en-US" dirty="0" smtClean="0">
              <a:effectLst>
                <a:outerShdw blurRad="38100" dist="38100" dir="2700000" algn="tl">
                  <a:srgbClr val="000000">
                    <a:alpha val="43137"/>
                  </a:srgbClr>
                </a:outerShdw>
              </a:effectLst>
            </a:rPr>
            <a:t>Customization</a:t>
          </a:r>
          <a:endParaRPr lang="en-US" dirty="0">
            <a:effectLst>
              <a:outerShdw blurRad="38100" dist="38100" dir="2700000" algn="tl">
                <a:srgbClr val="000000">
                  <a:alpha val="43137"/>
                </a:srgbClr>
              </a:outerShdw>
            </a:effectLst>
          </a:endParaRPr>
        </a:p>
      </dgm:t>
    </dgm:pt>
    <dgm:pt modelId="{4857B70F-AB27-4D54-92F3-2BAD4AA3DDF4}" type="parTrans" cxnId="{176FAD80-4094-4DA6-AA68-C1C9120D9D4A}">
      <dgm:prSet/>
      <dgm:spPr/>
      <dgm:t>
        <a:bodyPr/>
        <a:lstStyle/>
        <a:p>
          <a:endParaRPr lang="en-US"/>
        </a:p>
      </dgm:t>
    </dgm:pt>
    <dgm:pt modelId="{DB39BBA3-38B5-4E3A-B156-A792F8077BD9}" type="sibTrans" cxnId="{176FAD80-4094-4DA6-AA68-C1C9120D9D4A}">
      <dgm:prSet/>
      <dgm:spPr/>
      <dgm:t>
        <a:bodyPr/>
        <a:lstStyle/>
        <a:p>
          <a:endParaRPr lang="en-US"/>
        </a:p>
      </dgm:t>
    </dgm:pt>
    <dgm:pt modelId="{116C5F58-A8F8-4665-AB98-BC6787BAD77F}">
      <dgm:prSet phldrT="[Text]"/>
      <dgm:spPr>
        <a:effectLst>
          <a:innerShdw blurRad="114300">
            <a:prstClr val="black"/>
          </a:innerShdw>
        </a:effectLst>
      </dgm:spPr>
      <dgm:t>
        <a:bodyPr/>
        <a:lstStyle/>
        <a:p>
          <a:r>
            <a:rPr lang="en-US" dirty="0" smtClean="0">
              <a:effectLst>
                <a:outerShdw blurRad="38100" dist="38100" dir="2700000" algn="tl">
                  <a:srgbClr val="000000">
                    <a:alpha val="43137"/>
                  </a:srgbClr>
                </a:outerShdw>
              </a:effectLst>
            </a:rPr>
            <a:t>Freedom</a:t>
          </a:r>
        </a:p>
      </dgm:t>
    </dgm:pt>
    <dgm:pt modelId="{0A0AF75D-847F-4B80-AC87-03D8A5D72454}" type="parTrans" cxnId="{3B79A193-76BD-479A-B831-25FAD4DD4516}">
      <dgm:prSet/>
      <dgm:spPr/>
      <dgm:t>
        <a:bodyPr/>
        <a:lstStyle/>
        <a:p>
          <a:endParaRPr lang="en-US"/>
        </a:p>
      </dgm:t>
    </dgm:pt>
    <dgm:pt modelId="{8D1E7730-B83A-4A6A-A7D5-2EB31507C604}" type="sibTrans" cxnId="{3B79A193-76BD-479A-B831-25FAD4DD4516}">
      <dgm:prSet/>
      <dgm:spPr/>
      <dgm:t>
        <a:bodyPr/>
        <a:lstStyle/>
        <a:p>
          <a:endParaRPr lang="en-US"/>
        </a:p>
      </dgm:t>
    </dgm:pt>
    <dgm:pt modelId="{C3098A04-B967-4EE0-A2FD-8FF2C2A9F00A}">
      <dgm:prSet phldrT="[Text]"/>
      <dgm:spPr>
        <a:solidFill>
          <a:schemeClr val="accent2"/>
        </a:solidFill>
        <a:effectLst>
          <a:innerShdw blurRad="114300">
            <a:prstClr val="black"/>
          </a:innerShdw>
        </a:effectLst>
      </dgm:spPr>
      <dgm:t>
        <a:bodyPr/>
        <a:lstStyle/>
        <a:p>
          <a:r>
            <a:rPr lang="en-US" spc="0" dirty="0" smtClean="0">
              <a:effectLst>
                <a:outerShdw blurRad="38100" dist="38100" dir="2700000" algn="tl">
                  <a:srgbClr val="000000">
                    <a:alpha val="43137"/>
                  </a:srgbClr>
                </a:outerShdw>
              </a:effectLst>
            </a:rPr>
            <a:t>Price</a:t>
          </a:r>
          <a:endParaRPr lang="en-US" spc="0" dirty="0">
            <a:effectLst>
              <a:outerShdw blurRad="38100" dist="38100" dir="2700000" algn="tl">
                <a:srgbClr val="000000">
                  <a:alpha val="43137"/>
                </a:srgbClr>
              </a:outerShdw>
            </a:effectLst>
          </a:endParaRPr>
        </a:p>
      </dgm:t>
    </dgm:pt>
    <dgm:pt modelId="{834FB78A-544A-4820-87CA-B2EE988ECC6D}" type="parTrans" cxnId="{DA06A628-9040-4F75-993D-B47838F7D9A8}">
      <dgm:prSet/>
      <dgm:spPr/>
      <dgm:t>
        <a:bodyPr/>
        <a:lstStyle/>
        <a:p>
          <a:endParaRPr lang="en-US"/>
        </a:p>
      </dgm:t>
    </dgm:pt>
    <dgm:pt modelId="{4B9B29FB-FE57-40FF-BC50-75EFFBFBB692}" type="sibTrans" cxnId="{DA06A628-9040-4F75-993D-B47838F7D9A8}">
      <dgm:prSet/>
      <dgm:spPr/>
      <dgm:t>
        <a:bodyPr/>
        <a:lstStyle/>
        <a:p>
          <a:endParaRPr lang="en-US"/>
        </a:p>
      </dgm:t>
    </dgm:pt>
    <dgm:pt modelId="{4D9247A0-E059-499B-8169-EDC1A6CB9ED2}" type="pres">
      <dgm:prSet presAssocID="{A0F268E1-BF34-44BE-A078-AD9A36E820CA}" presName="diagram" presStyleCnt="0">
        <dgm:presLayoutVars>
          <dgm:dir/>
          <dgm:resizeHandles val="exact"/>
        </dgm:presLayoutVars>
      </dgm:prSet>
      <dgm:spPr/>
      <dgm:t>
        <a:bodyPr/>
        <a:lstStyle/>
        <a:p>
          <a:endParaRPr lang="en-US"/>
        </a:p>
      </dgm:t>
    </dgm:pt>
    <dgm:pt modelId="{7CCFA1FA-6BA6-43AC-B384-C2902E22A9F5}" type="pres">
      <dgm:prSet presAssocID="{A711D73F-FC99-41AA-AC89-91D9A6A411A9}" presName="node" presStyleLbl="node1" presStyleIdx="0" presStyleCnt="5" custLinFactX="100000" custLinFactNeighborX="119259" custLinFactNeighborY="206">
        <dgm:presLayoutVars>
          <dgm:bulletEnabled val="1"/>
        </dgm:presLayoutVars>
      </dgm:prSet>
      <dgm:spPr/>
      <dgm:t>
        <a:bodyPr/>
        <a:lstStyle/>
        <a:p>
          <a:endParaRPr lang="en-US"/>
        </a:p>
      </dgm:t>
    </dgm:pt>
    <dgm:pt modelId="{79E851C9-D21C-4A83-A6B1-95F024963478}" type="pres">
      <dgm:prSet presAssocID="{A6517B11-79D8-43A6-8163-FB98EAC6A686}" presName="sibTrans" presStyleCnt="0"/>
      <dgm:spPr/>
    </dgm:pt>
    <dgm:pt modelId="{5B3C717F-CBF6-4187-8EAA-8255811253EE}" type="pres">
      <dgm:prSet presAssocID="{ABAAF179-EA9C-42C3-B551-70CAFAF7C3BC}" presName="node" presStyleLbl="node1" presStyleIdx="1" presStyleCnt="5" custLinFactY="33539" custLinFactNeighborX="-53704" custLinFactNeighborY="100000">
        <dgm:presLayoutVars>
          <dgm:bulletEnabled val="1"/>
        </dgm:presLayoutVars>
      </dgm:prSet>
      <dgm:spPr/>
      <dgm:t>
        <a:bodyPr/>
        <a:lstStyle/>
        <a:p>
          <a:endParaRPr lang="en-US"/>
        </a:p>
      </dgm:t>
    </dgm:pt>
    <dgm:pt modelId="{0EB0D560-B627-49FA-9162-46C649998944}" type="pres">
      <dgm:prSet presAssocID="{446979B6-24F2-4067-BBF0-8E17DE1B38E4}" presName="sibTrans" presStyleCnt="0"/>
      <dgm:spPr/>
    </dgm:pt>
    <dgm:pt modelId="{78785024-5627-4DC7-9691-2DA8E176BCC1}" type="pres">
      <dgm:prSet presAssocID="{A164AC19-F664-4317-99AE-B48581F644F6}" presName="node" presStyleLbl="node1" presStyleIdx="2" presStyleCnt="5" custLinFactY="33539" custLinFactNeighborX="-54074" custLinFactNeighborY="100000">
        <dgm:presLayoutVars>
          <dgm:bulletEnabled val="1"/>
        </dgm:presLayoutVars>
      </dgm:prSet>
      <dgm:spPr/>
      <dgm:t>
        <a:bodyPr/>
        <a:lstStyle/>
        <a:p>
          <a:endParaRPr lang="en-US"/>
        </a:p>
      </dgm:t>
    </dgm:pt>
    <dgm:pt modelId="{D9A2FB20-702B-41FD-9B9B-4B2B0056B622}" type="pres">
      <dgm:prSet presAssocID="{DB39BBA3-38B5-4E3A-B156-A792F8077BD9}" presName="sibTrans" presStyleCnt="0"/>
      <dgm:spPr/>
    </dgm:pt>
    <dgm:pt modelId="{20F2DECA-2F1E-4EFA-8664-53673E7DC729}" type="pres">
      <dgm:prSet presAssocID="{116C5F58-A8F8-4665-AB98-BC6787BAD77F}" presName="node" presStyleLbl="node1" presStyleIdx="3" presStyleCnt="5" custLinFactY="-16461" custLinFactNeighborX="-57963" custLinFactNeighborY="-100000">
        <dgm:presLayoutVars>
          <dgm:bulletEnabled val="1"/>
        </dgm:presLayoutVars>
      </dgm:prSet>
      <dgm:spPr/>
      <dgm:t>
        <a:bodyPr/>
        <a:lstStyle/>
        <a:p>
          <a:endParaRPr lang="en-US"/>
        </a:p>
      </dgm:t>
    </dgm:pt>
    <dgm:pt modelId="{32F03990-EF33-4D26-8229-9FDE908A96D3}" type="pres">
      <dgm:prSet presAssocID="{8D1E7730-B83A-4A6A-A7D5-2EB31507C604}" presName="sibTrans" presStyleCnt="0"/>
      <dgm:spPr/>
    </dgm:pt>
    <dgm:pt modelId="{DAD1E63D-321D-4D5F-8330-99B3B688AB1C}" type="pres">
      <dgm:prSet presAssocID="{C3098A04-B967-4EE0-A2FD-8FF2C2A9F00A}" presName="node" presStyleLbl="node1" presStyleIdx="4" presStyleCnt="5" custLinFactY="-16461" custLinFactNeighborX="-55370" custLinFactNeighborY="-100000">
        <dgm:presLayoutVars>
          <dgm:bulletEnabled val="1"/>
        </dgm:presLayoutVars>
      </dgm:prSet>
      <dgm:spPr/>
      <dgm:t>
        <a:bodyPr/>
        <a:lstStyle/>
        <a:p>
          <a:endParaRPr lang="en-US"/>
        </a:p>
      </dgm:t>
    </dgm:pt>
  </dgm:ptLst>
  <dgm:cxnLst>
    <dgm:cxn modelId="{3B79A193-76BD-479A-B831-25FAD4DD4516}" srcId="{A0F268E1-BF34-44BE-A078-AD9A36E820CA}" destId="{116C5F58-A8F8-4665-AB98-BC6787BAD77F}" srcOrd="3" destOrd="0" parTransId="{0A0AF75D-847F-4B80-AC87-03D8A5D72454}" sibTransId="{8D1E7730-B83A-4A6A-A7D5-2EB31507C604}"/>
    <dgm:cxn modelId="{B4BAFF82-4748-4745-A1E9-680A76164C3A}" type="presOf" srcId="{A711D73F-FC99-41AA-AC89-91D9A6A411A9}" destId="{7CCFA1FA-6BA6-43AC-B384-C2902E22A9F5}" srcOrd="0" destOrd="0" presId="urn:microsoft.com/office/officeart/2005/8/layout/default"/>
    <dgm:cxn modelId="{0649C2A8-6C3C-423A-8D3B-65456B4C81BD}" type="presOf" srcId="{A0F268E1-BF34-44BE-A078-AD9A36E820CA}" destId="{4D9247A0-E059-499B-8169-EDC1A6CB9ED2}" srcOrd="0" destOrd="0" presId="urn:microsoft.com/office/officeart/2005/8/layout/default"/>
    <dgm:cxn modelId="{71F179F6-B468-432E-A5F5-27E623A645E7}" srcId="{A0F268E1-BF34-44BE-A078-AD9A36E820CA}" destId="{A711D73F-FC99-41AA-AC89-91D9A6A411A9}" srcOrd="0" destOrd="0" parTransId="{36AF926A-0B60-4EA5-A621-1D90FC86CEA5}" sibTransId="{A6517B11-79D8-43A6-8163-FB98EAC6A686}"/>
    <dgm:cxn modelId="{50D11853-85EF-4021-8586-F1CCED1150DB}" srcId="{A0F268E1-BF34-44BE-A078-AD9A36E820CA}" destId="{ABAAF179-EA9C-42C3-B551-70CAFAF7C3BC}" srcOrd="1" destOrd="0" parTransId="{192067D3-C9AE-4D21-B306-3594DD80AE0F}" sibTransId="{446979B6-24F2-4067-BBF0-8E17DE1B38E4}"/>
    <dgm:cxn modelId="{40E58F76-4C7F-4937-8762-4B465D3AE0D8}" type="presOf" srcId="{C3098A04-B967-4EE0-A2FD-8FF2C2A9F00A}" destId="{DAD1E63D-321D-4D5F-8330-99B3B688AB1C}" srcOrd="0" destOrd="0" presId="urn:microsoft.com/office/officeart/2005/8/layout/default"/>
    <dgm:cxn modelId="{F8FA66ED-308A-4F8F-86EC-E9B47D175323}" type="presOf" srcId="{A164AC19-F664-4317-99AE-B48581F644F6}" destId="{78785024-5627-4DC7-9691-2DA8E176BCC1}" srcOrd="0" destOrd="0" presId="urn:microsoft.com/office/officeart/2005/8/layout/default"/>
    <dgm:cxn modelId="{176FAD80-4094-4DA6-AA68-C1C9120D9D4A}" srcId="{A0F268E1-BF34-44BE-A078-AD9A36E820CA}" destId="{A164AC19-F664-4317-99AE-B48581F644F6}" srcOrd="2" destOrd="0" parTransId="{4857B70F-AB27-4D54-92F3-2BAD4AA3DDF4}" sibTransId="{DB39BBA3-38B5-4E3A-B156-A792F8077BD9}"/>
    <dgm:cxn modelId="{DA06A628-9040-4F75-993D-B47838F7D9A8}" srcId="{A0F268E1-BF34-44BE-A078-AD9A36E820CA}" destId="{C3098A04-B967-4EE0-A2FD-8FF2C2A9F00A}" srcOrd="4" destOrd="0" parTransId="{834FB78A-544A-4820-87CA-B2EE988ECC6D}" sibTransId="{4B9B29FB-FE57-40FF-BC50-75EFFBFBB692}"/>
    <dgm:cxn modelId="{96AF1A58-6C39-41B3-8341-D15DBE2CBA77}" type="presOf" srcId="{ABAAF179-EA9C-42C3-B551-70CAFAF7C3BC}" destId="{5B3C717F-CBF6-4187-8EAA-8255811253EE}" srcOrd="0" destOrd="0" presId="urn:microsoft.com/office/officeart/2005/8/layout/default"/>
    <dgm:cxn modelId="{E64C1C7F-BAFC-4EDA-8EFA-FA9D71B51F6E}" type="presOf" srcId="{116C5F58-A8F8-4665-AB98-BC6787BAD77F}" destId="{20F2DECA-2F1E-4EFA-8664-53673E7DC729}" srcOrd="0" destOrd="0" presId="urn:microsoft.com/office/officeart/2005/8/layout/default"/>
    <dgm:cxn modelId="{B825C1F5-6B25-4B89-819B-32DE0439E8BF}" type="presParOf" srcId="{4D9247A0-E059-499B-8169-EDC1A6CB9ED2}" destId="{7CCFA1FA-6BA6-43AC-B384-C2902E22A9F5}" srcOrd="0" destOrd="0" presId="urn:microsoft.com/office/officeart/2005/8/layout/default"/>
    <dgm:cxn modelId="{FF77F224-97A8-403B-AB66-DD1EB5DACF3D}" type="presParOf" srcId="{4D9247A0-E059-499B-8169-EDC1A6CB9ED2}" destId="{79E851C9-D21C-4A83-A6B1-95F024963478}" srcOrd="1" destOrd="0" presId="urn:microsoft.com/office/officeart/2005/8/layout/default"/>
    <dgm:cxn modelId="{776A8DE5-F0D4-40DF-BD4D-40E3A2CA407A}" type="presParOf" srcId="{4D9247A0-E059-499B-8169-EDC1A6CB9ED2}" destId="{5B3C717F-CBF6-4187-8EAA-8255811253EE}" srcOrd="2" destOrd="0" presId="urn:microsoft.com/office/officeart/2005/8/layout/default"/>
    <dgm:cxn modelId="{1CD6C4FA-4EF4-4189-9BF2-A3A92504E855}" type="presParOf" srcId="{4D9247A0-E059-499B-8169-EDC1A6CB9ED2}" destId="{0EB0D560-B627-49FA-9162-46C649998944}" srcOrd="3" destOrd="0" presId="urn:microsoft.com/office/officeart/2005/8/layout/default"/>
    <dgm:cxn modelId="{058028CC-DD8E-49E5-980A-C2840CE4FA4F}" type="presParOf" srcId="{4D9247A0-E059-499B-8169-EDC1A6CB9ED2}" destId="{78785024-5627-4DC7-9691-2DA8E176BCC1}" srcOrd="4" destOrd="0" presId="urn:microsoft.com/office/officeart/2005/8/layout/default"/>
    <dgm:cxn modelId="{6445F1A0-3E8B-4C3B-9A6C-901886D6978D}" type="presParOf" srcId="{4D9247A0-E059-499B-8169-EDC1A6CB9ED2}" destId="{D9A2FB20-702B-41FD-9B9B-4B2B0056B622}" srcOrd="5" destOrd="0" presId="urn:microsoft.com/office/officeart/2005/8/layout/default"/>
    <dgm:cxn modelId="{44DB5E51-9900-421B-AB0C-BE224D10668F}" type="presParOf" srcId="{4D9247A0-E059-499B-8169-EDC1A6CB9ED2}" destId="{20F2DECA-2F1E-4EFA-8664-53673E7DC729}" srcOrd="6" destOrd="0" presId="urn:microsoft.com/office/officeart/2005/8/layout/default"/>
    <dgm:cxn modelId="{6C77ACCE-6F00-4C14-BFF4-94BBC7D0E0BE}" type="presParOf" srcId="{4D9247A0-E059-499B-8169-EDC1A6CB9ED2}" destId="{32F03990-EF33-4D26-8229-9FDE908A96D3}" srcOrd="7" destOrd="0" presId="urn:microsoft.com/office/officeart/2005/8/layout/default"/>
    <dgm:cxn modelId="{6BD6BFDB-716C-4BFB-803F-3DE5E4173A72}" type="presParOf" srcId="{4D9247A0-E059-499B-8169-EDC1A6CB9ED2}" destId="{DAD1E63D-321D-4D5F-8330-99B3B688AB1C}" srcOrd="8" destOrd="0" presId="urn:microsoft.com/office/officeart/2005/8/layout/defaul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CCFA1FA-6BA6-43AC-B384-C2902E22A9F5}">
      <dsp:nvSpPr>
        <dsp:cNvPr id="0" name=""/>
        <dsp:cNvSpPr/>
      </dsp:nvSpPr>
      <dsp:spPr>
        <a:xfrm>
          <a:off x="5638793" y="617541"/>
          <a:ext cx="2571749" cy="1543050"/>
        </a:xfrm>
        <a:prstGeom prst="rect">
          <a:avLst/>
        </a:prstGeom>
        <a:solidFill>
          <a:schemeClr val="accent4">
            <a:lumMod val="75000"/>
          </a:schemeClr>
        </a:solidFill>
        <a:ln w="25400" cap="flat" cmpd="sng" algn="ctr">
          <a:solidFill>
            <a:schemeClr val="lt1">
              <a:hueOff val="0"/>
              <a:satOff val="0"/>
              <a:lumOff val="0"/>
              <a:alphaOff val="0"/>
            </a:schemeClr>
          </a:solidFill>
          <a:prstDash val="solid"/>
        </a:ln>
        <a:effectLst>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effectLst>
                <a:outerShdw blurRad="38100" dist="38100" dir="2700000" algn="tl">
                  <a:srgbClr val="000000">
                    <a:alpha val="43137"/>
                  </a:srgbClr>
                </a:outerShdw>
              </a:effectLst>
            </a:rPr>
            <a:t>Security</a:t>
          </a:r>
          <a:endParaRPr lang="en-US" sz="2900" kern="1200" dirty="0">
            <a:effectLst>
              <a:outerShdw blurRad="38100" dist="38100" dir="2700000" algn="tl">
                <a:srgbClr val="000000">
                  <a:alpha val="43137"/>
                </a:srgbClr>
              </a:outerShdw>
            </a:effectLst>
          </a:endParaRPr>
        </a:p>
      </dsp:txBody>
      <dsp:txXfrm>
        <a:off x="5638793" y="617541"/>
        <a:ext cx="2571749" cy="1543050"/>
      </dsp:txXfrm>
    </dsp:sp>
    <dsp:sp modelId="{5B3C717F-CBF6-4187-8EAA-8255811253EE}">
      <dsp:nvSpPr>
        <dsp:cNvPr id="0" name=""/>
        <dsp:cNvSpPr/>
      </dsp:nvSpPr>
      <dsp:spPr>
        <a:xfrm>
          <a:off x="1447792" y="2674936"/>
          <a:ext cx="2571749" cy="1543050"/>
        </a:xfrm>
        <a:prstGeom prst="rect">
          <a:avLst/>
        </a:prstGeom>
        <a:solidFill>
          <a:schemeClr val="accent3"/>
        </a:solidFill>
        <a:ln w="25400" cap="flat" cmpd="sng" algn="ctr">
          <a:solidFill>
            <a:schemeClr val="lt1">
              <a:hueOff val="0"/>
              <a:satOff val="0"/>
              <a:lumOff val="0"/>
              <a:alphaOff val="0"/>
            </a:schemeClr>
          </a:solidFill>
          <a:prstDash val="solid"/>
        </a:ln>
        <a:effectLst>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effectLst>
                <a:outerShdw blurRad="38100" dist="38100" dir="2700000" algn="tl">
                  <a:srgbClr val="000000">
                    <a:alpha val="43137"/>
                  </a:srgbClr>
                </a:outerShdw>
              </a:effectLst>
            </a:rPr>
            <a:t>Reliability</a:t>
          </a:r>
          <a:endParaRPr lang="en-US" sz="2900" kern="1200" dirty="0">
            <a:effectLst>
              <a:outerShdw blurRad="38100" dist="38100" dir="2700000" algn="tl">
                <a:srgbClr val="000000">
                  <a:alpha val="43137"/>
                </a:srgbClr>
              </a:outerShdw>
            </a:effectLst>
          </a:endParaRPr>
        </a:p>
      </dsp:txBody>
      <dsp:txXfrm>
        <a:off x="1447792" y="2674936"/>
        <a:ext cx="2571749" cy="1543050"/>
      </dsp:txXfrm>
    </dsp:sp>
    <dsp:sp modelId="{78785024-5627-4DC7-9691-2DA8E176BCC1}">
      <dsp:nvSpPr>
        <dsp:cNvPr id="0" name=""/>
        <dsp:cNvSpPr/>
      </dsp:nvSpPr>
      <dsp:spPr>
        <a:xfrm>
          <a:off x="4267201" y="2674936"/>
          <a:ext cx="2571749" cy="1543050"/>
        </a:xfrm>
        <a:prstGeom prst="rect">
          <a:avLst/>
        </a:prstGeom>
        <a:solidFill>
          <a:schemeClr val="accent6">
            <a:lumMod val="75000"/>
          </a:schemeClr>
        </a:solidFill>
        <a:ln w="25400" cap="flat" cmpd="sng" algn="ctr">
          <a:solidFill>
            <a:schemeClr val="lt1">
              <a:hueOff val="0"/>
              <a:satOff val="0"/>
              <a:lumOff val="0"/>
              <a:alphaOff val="0"/>
            </a:schemeClr>
          </a:solidFill>
          <a:prstDash val="solid"/>
        </a:ln>
        <a:effectLst>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effectLst>
                <a:outerShdw blurRad="38100" dist="38100" dir="2700000" algn="tl">
                  <a:srgbClr val="000000">
                    <a:alpha val="43137"/>
                  </a:srgbClr>
                </a:outerShdw>
              </a:effectLst>
            </a:rPr>
            <a:t>Customization</a:t>
          </a:r>
          <a:endParaRPr lang="en-US" sz="2900" kern="1200" dirty="0">
            <a:effectLst>
              <a:outerShdw blurRad="38100" dist="38100" dir="2700000" algn="tl">
                <a:srgbClr val="000000">
                  <a:alpha val="43137"/>
                </a:srgbClr>
              </a:outerShdw>
            </a:effectLst>
          </a:endParaRPr>
        </a:p>
      </dsp:txBody>
      <dsp:txXfrm>
        <a:off x="4267201" y="2674936"/>
        <a:ext cx="2571749" cy="1543050"/>
      </dsp:txXfrm>
    </dsp:sp>
    <dsp:sp modelId="{20F2DECA-2F1E-4EFA-8664-53673E7DC729}">
      <dsp:nvSpPr>
        <dsp:cNvPr id="0" name=""/>
        <dsp:cNvSpPr/>
      </dsp:nvSpPr>
      <dsp:spPr>
        <a:xfrm>
          <a:off x="0" y="617536"/>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effectLst>
                <a:outerShdw blurRad="38100" dist="38100" dir="2700000" algn="tl">
                  <a:srgbClr val="000000">
                    <a:alpha val="43137"/>
                  </a:srgbClr>
                </a:outerShdw>
              </a:effectLst>
            </a:rPr>
            <a:t>Freedom</a:t>
          </a:r>
        </a:p>
      </dsp:txBody>
      <dsp:txXfrm>
        <a:off x="0" y="617536"/>
        <a:ext cx="2571749" cy="1543050"/>
      </dsp:txXfrm>
    </dsp:sp>
    <dsp:sp modelId="{DAD1E63D-321D-4D5F-8330-99B3B688AB1C}">
      <dsp:nvSpPr>
        <dsp:cNvPr id="0" name=""/>
        <dsp:cNvSpPr/>
      </dsp:nvSpPr>
      <dsp:spPr>
        <a:xfrm>
          <a:off x="2819409" y="617536"/>
          <a:ext cx="2571749" cy="1543050"/>
        </a:xfrm>
        <a:prstGeom prst="rect">
          <a:avLst/>
        </a:prstGeom>
        <a:solidFill>
          <a:schemeClr val="accent2"/>
        </a:solidFill>
        <a:ln w="25400" cap="flat" cmpd="sng" algn="ctr">
          <a:solidFill>
            <a:schemeClr val="lt1">
              <a:hueOff val="0"/>
              <a:satOff val="0"/>
              <a:lumOff val="0"/>
              <a:alphaOff val="0"/>
            </a:schemeClr>
          </a:solidFill>
          <a:prstDash val="solid"/>
        </a:ln>
        <a:effectLst>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spc="0" dirty="0" smtClean="0">
              <a:effectLst>
                <a:outerShdw blurRad="38100" dist="38100" dir="2700000" algn="tl">
                  <a:srgbClr val="000000">
                    <a:alpha val="43137"/>
                  </a:srgbClr>
                </a:outerShdw>
              </a:effectLst>
            </a:rPr>
            <a:t>Price</a:t>
          </a:r>
          <a:endParaRPr lang="en-US" sz="2900" kern="1200" spc="0" dirty="0">
            <a:effectLst>
              <a:outerShdw blurRad="38100" dist="38100" dir="2700000" algn="tl">
                <a:srgbClr val="000000">
                  <a:alpha val="43137"/>
                </a:srgbClr>
              </a:outerShdw>
            </a:effectLst>
          </a:endParaRPr>
        </a:p>
      </dsp:txBody>
      <dsp:txXfrm>
        <a:off x="2819409" y="617536"/>
        <a:ext cx="2571749" cy="154305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3DBE97-51B7-4CA7-ADD1-7F91C7AA1640}" type="datetimeFigureOut">
              <a:rPr lang="en-US" smtClean="0"/>
              <a:pPr/>
              <a:t>5/3/2014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9092D4-9422-45A5-A621-4228E435368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Motion path</a:t>
            </a:r>
            <a:endParaRPr lang="en-US" dirty="0"/>
          </a:p>
        </p:txBody>
      </p:sp>
      <p:sp>
        <p:nvSpPr>
          <p:cNvPr id="4" name="Slide Number Placeholder 3"/>
          <p:cNvSpPr>
            <a:spLocks noGrp="1"/>
          </p:cNvSpPr>
          <p:nvPr>
            <p:ph type="sldNum" sz="quarter" idx="10"/>
          </p:nvPr>
        </p:nvSpPr>
        <p:spPr/>
        <p:txBody>
          <a:bodyPr/>
          <a:lstStyle/>
          <a:p>
            <a:fld id="{9B9092D4-9422-45A5-A621-4228E4353688}"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Slide transition</a:t>
            </a:r>
            <a:endParaRPr lang="en-US" dirty="0"/>
          </a:p>
        </p:txBody>
      </p:sp>
      <p:sp>
        <p:nvSpPr>
          <p:cNvPr id="4" name="Slide Number Placeholder 3"/>
          <p:cNvSpPr>
            <a:spLocks noGrp="1"/>
          </p:cNvSpPr>
          <p:nvPr>
            <p:ph type="sldNum" sz="quarter" idx="10"/>
          </p:nvPr>
        </p:nvSpPr>
        <p:spPr/>
        <p:txBody>
          <a:bodyPr/>
          <a:lstStyle/>
          <a:p>
            <a:fld id="{9B9092D4-9422-45A5-A621-4228E4353688}"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Slide transition and</a:t>
            </a:r>
            <a:r>
              <a:rPr lang="en-US" baseline="0" dirty="0" smtClean="0"/>
              <a:t> advances after </a:t>
            </a:r>
            <a:r>
              <a:rPr lang="en-US" baseline="0" dirty="0" smtClean="0"/>
              <a:t>3 minutes.</a:t>
            </a:r>
            <a:endParaRPr lang="en-US" dirty="0"/>
          </a:p>
        </p:txBody>
      </p:sp>
      <p:sp>
        <p:nvSpPr>
          <p:cNvPr id="4" name="Slide Number Placeholder 3"/>
          <p:cNvSpPr>
            <a:spLocks noGrp="1"/>
          </p:cNvSpPr>
          <p:nvPr>
            <p:ph type="sldNum" sz="quarter" idx="10"/>
          </p:nvPr>
        </p:nvSpPr>
        <p:spPr/>
        <p:txBody>
          <a:bodyPr/>
          <a:lstStyle/>
          <a:p>
            <a:fld id="{9B9092D4-9422-45A5-A621-4228E435368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GIFs, obviously as well as text animation</a:t>
            </a:r>
            <a:endParaRPr lang="en-US" dirty="0"/>
          </a:p>
        </p:txBody>
      </p:sp>
      <p:sp>
        <p:nvSpPr>
          <p:cNvPr id="4" name="Slide Number Placeholder 3"/>
          <p:cNvSpPr>
            <a:spLocks noGrp="1"/>
          </p:cNvSpPr>
          <p:nvPr>
            <p:ph type="sldNum" sz="quarter" idx="10"/>
          </p:nvPr>
        </p:nvSpPr>
        <p:spPr/>
        <p:txBody>
          <a:bodyPr/>
          <a:lstStyle/>
          <a:p>
            <a:fld id="{9B9092D4-9422-45A5-A621-4228E435368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SmartArt</a:t>
            </a:r>
            <a:r>
              <a:rPr lang="en-US" dirty="0" smtClean="0"/>
              <a:t> animations</a:t>
            </a:r>
            <a:endParaRPr lang="en-US" dirty="0"/>
          </a:p>
        </p:txBody>
      </p:sp>
      <p:sp>
        <p:nvSpPr>
          <p:cNvPr id="4" name="Slide Number Placeholder 3"/>
          <p:cNvSpPr>
            <a:spLocks noGrp="1"/>
          </p:cNvSpPr>
          <p:nvPr>
            <p:ph type="sldNum" sz="quarter" idx="10"/>
          </p:nvPr>
        </p:nvSpPr>
        <p:spPr/>
        <p:txBody>
          <a:bodyPr/>
          <a:lstStyle/>
          <a:p>
            <a:fld id="{9B9092D4-9422-45A5-A621-4228E435368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Advances after 45 seconds, hyperlinks</a:t>
            </a:r>
          </a:p>
        </p:txBody>
      </p:sp>
      <p:sp>
        <p:nvSpPr>
          <p:cNvPr id="4" name="Slide Number Placeholder 3"/>
          <p:cNvSpPr>
            <a:spLocks noGrp="1"/>
          </p:cNvSpPr>
          <p:nvPr>
            <p:ph type="sldNum" sz="quarter" idx="10"/>
          </p:nvPr>
        </p:nvSpPr>
        <p:spPr/>
        <p:txBody>
          <a:bodyPr/>
          <a:lstStyle/>
          <a:p>
            <a:fld id="{9B9092D4-9422-45A5-A621-4228E435368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Has paragraph transitions</a:t>
            </a:r>
            <a:endParaRPr lang="en-US" dirty="0"/>
          </a:p>
        </p:txBody>
      </p:sp>
      <p:sp>
        <p:nvSpPr>
          <p:cNvPr id="4" name="Slide Number Placeholder 3"/>
          <p:cNvSpPr>
            <a:spLocks noGrp="1"/>
          </p:cNvSpPr>
          <p:nvPr>
            <p:ph type="sldNum" sz="quarter" idx="10"/>
          </p:nvPr>
        </p:nvSpPr>
        <p:spPr/>
        <p:txBody>
          <a:bodyPr/>
          <a:lstStyle/>
          <a:p>
            <a:fld id="{9B9092D4-9422-45A5-A621-4228E4353688}"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FB96D252-13FA-400E-A1D3-D50DFE1DE245}" type="datetime1">
              <a:rPr lang="en-US" smtClean="0"/>
              <a:pPr/>
              <a:t>5/3/2014</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r>
              <a:rPr lang="en-US" smtClean="0"/>
              <a:t>The GNU/Linux Operating System</a:t>
            </a:r>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391E6E8C-EE43-4010-9C9E-660E9B65966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E3A1E2C-1594-443D-A9E8-E698942EA4E3}" type="datetime1">
              <a:rPr lang="en-US" smtClean="0"/>
              <a:pPr/>
              <a:t>5/3/2014</a:t>
            </a:fld>
            <a:endParaRPr lang="en-US"/>
          </a:p>
        </p:txBody>
      </p:sp>
      <p:sp>
        <p:nvSpPr>
          <p:cNvPr id="5" name="Footer Placeholder 4"/>
          <p:cNvSpPr>
            <a:spLocks noGrp="1"/>
          </p:cNvSpPr>
          <p:nvPr>
            <p:ph type="ftr" sz="quarter" idx="11"/>
          </p:nvPr>
        </p:nvSpPr>
        <p:spPr/>
        <p:txBody>
          <a:bodyPr/>
          <a:lstStyle/>
          <a:p>
            <a:r>
              <a:rPr lang="en-US" smtClean="0"/>
              <a:t>The GNU/Linux Operating System</a:t>
            </a:r>
            <a:endParaRPr lang="en-US"/>
          </a:p>
        </p:txBody>
      </p:sp>
      <p:sp>
        <p:nvSpPr>
          <p:cNvPr id="6" name="Slide Number Placeholder 5"/>
          <p:cNvSpPr>
            <a:spLocks noGrp="1"/>
          </p:cNvSpPr>
          <p:nvPr>
            <p:ph type="sldNum" sz="quarter" idx="12"/>
          </p:nvPr>
        </p:nvSpPr>
        <p:spPr/>
        <p:txBody>
          <a:bodyPr/>
          <a:lstStyle/>
          <a:p>
            <a:fld id="{391E6E8C-EE43-4010-9C9E-660E9B65966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4D958EC-D60B-48B9-A436-139B85DCF591}" type="datetime1">
              <a:rPr lang="en-US" smtClean="0"/>
              <a:pPr/>
              <a:t>5/3/2014</a:t>
            </a:fld>
            <a:endParaRPr lang="en-US"/>
          </a:p>
        </p:txBody>
      </p:sp>
      <p:sp>
        <p:nvSpPr>
          <p:cNvPr id="5" name="Footer Placeholder 4"/>
          <p:cNvSpPr>
            <a:spLocks noGrp="1"/>
          </p:cNvSpPr>
          <p:nvPr>
            <p:ph type="ftr" sz="quarter" idx="11"/>
          </p:nvPr>
        </p:nvSpPr>
        <p:spPr/>
        <p:txBody>
          <a:bodyPr/>
          <a:lstStyle/>
          <a:p>
            <a:r>
              <a:rPr lang="en-US" smtClean="0"/>
              <a:t>The GNU/Linux Operating System</a:t>
            </a:r>
            <a:endParaRPr lang="en-US"/>
          </a:p>
        </p:txBody>
      </p:sp>
      <p:sp>
        <p:nvSpPr>
          <p:cNvPr id="6" name="Slide Number Placeholder 5"/>
          <p:cNvSpPr>
            <a:spLocks noGrp="1"/>
          </p:cNvSpPr>
          <p:nvPr>
            <p:ph type="sldNum" sz="quarter" idx="12"/>
          </p:nvPr>
        </p:nvSpPr>
        <p:spPr/>
        <p:txBody>
          <a:bodyPr/>
          <a:lstStyle/>
          <a:p>
            <a:fld id="{391E6E8C-EE43-4010-9C9E-660E9B65966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C39D0B-8A84-493B-9EDF-A2775E5815AE}" type="datetimeFigureOut">
              <a:rPr lang="en-US" smtClean="0"/>
              <a:t>5/3/2014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2C40B-407C-4A07-8544-C735727157D8}"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C39D0B-8A84-493B-9EDF-A2775E5815AE}" type="datetimeFigureOut">
              <a:rPr lang="en-US" smtClean="0"/>
              <a:t>5/3/2014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2C40B-407C-4A07-8544-C735727157D8}"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C39D0B-8A84-493B-9EDF-A2775E5815AE}" type="datetimeFigureOut">
              <a:rPr lang="en-US" smtClean="0"/>
              <a:t>5/3/2014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2C40B-407C-4A07-8544-C735727157D8}"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C39D0B-8A84-493B-9EDF-A2775E5815AE}" type="datetimeFigureOut">
              <a:rPr lang="en-US" smtClean="0"/>
              <a:t>5/3/2014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E2C40B-407C-4A07-8544-C735727157D8}"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C39D0B-8A84-493B-9EDF-A2775E5815AE}" type="datetimeFigureOut">
              <a:rPr lang="en-US" smtClean="0"/>
              <a:t>5/3/2014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E2C40B-407C-4A07-8544-C735727157D8}"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C39D0B-8A84-493B-9EDF-A2775E5815AE}" type="datetimeFigureOut">
              <a:rPr lang="en-US" smtClean="0"/>
              <a:t>5/3/2014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E2C40B-407C-4A07-8544-C735727157D8}"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C39D0B-8A84-493B-9EDF-A2775E5815AE}" type="datetimeFigureOut">
              <a:rPr lang="en-US" smtClean="0"/>
              <a:t>5/3/2014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E2C40B-407C-4A07-8544-C735727157D8}"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C39D0B-8A84-493B-9EDF-A2775E5815AE}" type="datetimeFigureOut">
              <a:rPr lang="en-US" smtClean="0"/>
              <a:t>5/3/2014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E2C40B-407C-4A07-8544-C735727157D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F9711C19-AA40-45C6-B7B7-9D0F053647DE}" type="datetime1">
              <a:rPr lang="en-US" smtClean="0"/>
              <a:pPr/>
              <a:t>5/3/2014</a:t>
            </a:fld>
            <a:endParaRPr lang="en-US"/>
          </a:p>
        </p:txBody>
      </p:sp>
      <p:sp>
        <p:nvSpPr>
          <p:cNvPr id="5" name="Footer Placeholder 4"/>
          <p:cNvSpPr>
            <a:spLocks noGrp="1"/>
          </p:cNvSpPr>
          <p:nvPr>
            <p:ph type="ftr" sz="quarter" idx="11"/>
          </p:nvPr>
        </p:nvSpPr>
        <p:spPr>
          <a:xfrm>
            <a:off x="457200" y="6480969"/>
            <a:ext cx="4260056" cy="300831"/>
          </a:xfrm>
        </p:spPr>
        <p:txBody>
          <a:bodyPr/>
          <a:lstStyle/>
          <a:p>
            <a:r>
              <a:rPr lang="en-US" smtClean="0"/>
              <a:t>The GNU/Linux Operating System</a:t>
            </a:r>
            <a:endParaRPr lang="en-US"/>
          </a:p>
        </p:txBody>
      </p:sp>
      <p:sp>
        <p:nvSpPr>
          <p:cNvPr id="6" name="Slide Number Placeholder 5"/>
          <p:cNvSpPr>
            <a:spLocks noGrp="1"/>
          </p:cNvSpPr>
          <p:nvPr>
            <p:ph type="sldNum" sz="quarter" idx="12"/>
          </p:nvPr>
        </p:nvSpPr>
        <p:spPr/>
        <p:txBody>
          <a:bodyPr/>
          <a:lstStyle/>
          <a:p>
            <a:fld id="{391E6E8C-EE43-4010-9C9E-660E9B65966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C39D0B-8A84-493B-9EDF-A2775E5815AE}" type="datetimeFigureOut">
              <a:rPr lang="en-US" smtClean="0"/>
              <a:t>5/3/2014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E2C40B-407C-4A07-8544-C735727157D8}"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C39D0B-8A84-493B-9EDF-A2775E5815AE}" type="datetimeFigureOut">
              <a:rPr lang="en-US" smtClean="0"/>
              <a:t>5/3/2014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2C40B-407C-4A07-8544-C735727157D8}"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C39D0B-8A84-493B-9EDF-A2775E5815AE}" type="datetimeFigureOut">
              <a:rPr lang="en-US" smtClean="0"/>
              <a:t>5/3/2014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2C40B-407C-4A07-8544-C735727157D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273095D9-BF2C-4300-BD30-6516CEF63404}" type="datetime1">
              <a:rPr lang="en-US" smtClean="0"/>
              <a:pPr/>
              <a:t>5/3/2014</a:t>
            </a:fld>
            <a:endParaRPr lang="en-US"/>
          </a:p>
        </p:txBody>
      </p:sp>
      <p:sp>
        <p:nvSpPr>
          <p:cNvPr id="5" name="Footer Placeholder 4"/>
          <p:cNvSpPr>
            <a:spLocks noGrp="1"/>
          </p:cNvSpPr>
          <p:nvPr>
            <p:ph type="ftr" sz="quarter" idx="11"/>
          </p:nvPr>
        </p:nvSpPr>
        <p:spPr>
          <a:xfrm>
            <a:off x="2619376" y="6480969"/>
            <a:ext cx="4260056" cy="300831"/>
          </a:xfrm>
        </p:spPr>
        <p:txBody>
          <a:bodyPr/>
          <a:lstStyle/>
          <a:p>
            <a:r>
              <a:rPr lang="en-US" smtClean="0"/>
              <a:t>The GNU/Linux Operating System</a:t>
            </a:r>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391E6E8C-EE43-4010-9C9E-660E9B65966D}"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E6A7722C-C9B7-4FB5-B0EA-262B6281139A}" type="datetime1">
              <a:rPr lang="en-US" smtClean="0"/>
              <a:pPr/>
              <a:t>5/3/2014</a:t>
            </a:fld>
            <a:endParaRPr lang="en-US"/>
          </a:p>
        </p:txBody>
      </p:sp>
      <p:sp>
        <p:nvSpPr>
          <p:cNvPr id="6" name="Footer Placeholder 5"/>
          <p:cNvSpPr>
            <a:spLocks noGrp="1"/>
          </p:cNvSpPr>
          <p:nvPr>
            <p:ph type="ftr" sz="quarter" idx="11"/>
          </p:nvPr>
        </p:nvSpPr>
        <p:spPr>
          <a:xfrm>
            <a:off x="457200" y="6480969"/>
            <a:ext cx="4260056" cy="301752"/>
          </a:xfrm>
        </p:spPr>
        <p:txBody>
          <a:bodyPr/>
          <a:lstStyle/>
          <a:p>
            <a:r>
              <a:rPr lang="en-US" smtClean="0"/>
              <a:t>The GNU/Linux Operating System</a:t>
            </a:r>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391E6E8C-EE43-4010-9C9E-660E9B65966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B52D5E2E-F0B0-48DC-AF5F-9D3B53CFFD48}" type="datetime1">
              <a:rPr lang="en-US" smtClean="0"/>
              <a:pPr/>
              <a:t>5/3/2014</a:t>
            </a:fld>
            <a:endParaRPr lang="en-US"/>
          </a:p>
        </p:txBody>
      </p:sp>
      <p:sp>
        <p:nvSpPr>
          <p:cNvPr id="8" name="Footer Placeholder 7"/>
          <p:cNvSpPr>
            <a:spLocks noGrp="1"/>
          </p:cNvSpPr>
          <p:nvPr>
            <p:ph type="ftr" sz="quarter" idx="11"/>
          </p:nvPr>
        </p:nvSpPr>
        <p:spPr>
          <a:xfrm>
            <a:off x="457200" y="6480969"/>
            <a:ext cx="4261104" cy="301752"/>
          </a:xfrm>
        </p:spPr>
        <p:txBody>
          <a:bodyPr/>
          <a:lstStyle/>
          <a:p>
            <a:r>
              <a:rPr lang="en-US" smtClean="0"/>
              <a:t>The GNU/Linux Operating System</a:t>
            </a:r>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391E6E8C-EE43-4010-9C9E-660E9B65966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E8F7CBF-88D0-4923-B831-DEE2ADAD804F}" type="datetime1">
              <a:rPr lang="en-US" smtClean="0"/>
              <a:pPr/>
              <a:t>5/3/2014</a:t>
            </a:fld>
            <a:endParaRPr lang="en-US"/>
          </a:p>
        </p:txBody>
      </p:sp>
      <p:sp>
        <p:nvSpPr>
          <p:cNvPr id="4" name="Footer Placeholder 3"/>
          <p:cNvSpPr>
            <a:spLocks noGrp="1"/>
          </p:cNvSpPr>
          <p:nvPr>
            <p:ph type="ftr" sz="quarter" idx="11"/>
          </p:nvPr>
        </p:nvSpPr>
        <p:spPr/>
        <p:txBody>
          <a:bodyPr/>
          <a:lstStyle/>
          <a:p>
            <a:r>
              <a:rPr lang="en-US" smtClean="0"/>
              <a:t>The GNU/Linux Operating System</a:t>
            </a:r>
            <a:endParaRPr lang="en-US"/>
          </a:p>
        </p:txBody>
      </p:sp>
      <p:sp>
        <p:nvSpPr>
          <p:cNvPr id="5" name="Slide Number Placeholder 4"/>
          <p:cNvSpPr>
            <a:spLocks noGrp="1"/>
          </p:cNvSpPr>
          <p:nvPr>
            <p:ph type="sldNum" sz="quarter" idx="12"/>
          </p:nvPr>
        </p:nvSpPr>
        <p:spPr/>
        <p:txBody>
          <a:bodyPr/>
          <a:lstStyle/>
          <a:p>
            <a:fld id="{391E6E8C-EE43-4010-9C9E-660E9B65966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F5783E23-4142-4EF8-A870-302EBA8FB4B7}" type="datetime1">
              <a:rPr lang="en-US" smtClean="0"/>
              <a:pPr/>
              <a:t>5/3/2014</a:t>
            </a:fld>
            <a:endParaRPr lang="en-US"/>
          </a:p>
        </p:txBody>
      </p:sp>
      <p:sp>
        <p:nvSpPr>
          <p:cNvPr id="3" name="Footer Placeholder 2"/>
          <p:cNvSpPr>
            <a:spLocks noGrp="1"/>
          </p:cNvSpPr>
          <p:nvPr>
            <p:ph type="ftr" sz="quarter" idx="11"/>
          </p:nvPr>
        </p:nvSpPr>
        <p:spPr>
          <a:xfrm>
            <a:off x="457200" y="6481890"/>
            <a:ext cx="4260056" cy="300831"/>
          </a:xfrm>
        </p:spPr>
        <p:txBody>
          <a:bodyPr/>
          <a:lstStyle/>
          <a:p>
            <a:r>
              <a:rPr lang="en-US" smtClean="0"/>
              <a:t>The GNU/Linux Operating System</a:t>
            </a:r>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391E6E8C-EE43-4010-9C9E-660E9B65966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75E3297E-B994-4DDA-B423-36D8FDE45A8B}" type="datetime1">
              <a:rPr lang="en-US" smtClean="0"/>
              <a:pPr/>
              <a:t>5/3/2014</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r>
              <a:rPr lang="en-US" smtClean="0"/>
              <a:t>The GNU/Linux Operating System</a:t>
            </a:r>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391E6E8C-EE43-4010-9C9E-660E9B65966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67811E7B-61D9-470C-916F-58DC38482ADF}" type="datetime1">
              <a:rPr lang="en-US" smtClean="0"/>
              <a:pPr/>
              <a:t>5/3/2014</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r>
              <a:rPr lang="en-US" smtClean="0"/>
              <a:t>The GNU/Linux Operating System</a:t>
            </a:r>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391E6E8C-EE43-4010-9C9E-660E9B65966D}"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7000" r="-17000"/>
          </a:stretch>
        </a:blipFill>
        <a:effectLst/>
      </p:bgPr>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07306071-149A-4AAA-9769-9FFE78C7D7B2}" type="datetime1">
              <a:rPr lang="en-US" smtClean="0"/>
              <a:pPr/>
              <a:t>5/3/2014</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r>
              <a:rPr lang="en-US" smtClean="0"/>
              <a:t>The GNU/Linux Operating System</a:t>
            </a:r>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391E6E8C-EE43-4010-9C9E-660E9B65966D}"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hf sldNum="0" hdr="0" dt="0"/>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39D0B-8A84-493B-9EDF-A2775E5815AE}" type="datetimeFigureOut">
              <a:rPr lang="en-US" smtClean="0"/>
              <a:t>5/3/2014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E2C40B-407C-4A07-8544-C735727157D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audio" Target="../media/audio3.wav"/><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gif"/><Relationship Id="rId4" Type="http://schemas.openxmlformats.org/officeDocument/2006/relationships/image" Target="../media/image9.gif"/></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jpe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hyperlink" Target="https://en.wikipedia.org/wiki/Gpl" TargetMode="External"/><Relationship Id="rId2" Type="http://schemas.openxmlformats.org/officeDocument/2006/relationships/slideLayout" Target="../slideLayouts/slideLayout2.xml"/><Relationship Id="rId1" Type="http://schemas.openxmlformats.org/officeDocument/2006/relationships/audio" Target="../media/audio1.wav"/><Relationship Id="rId6" Type="http://schemas.openxmlformats.org/officeDocument/2006/relationships/hyperlink" Target="https://en.wikipedia.org/wiki/Copyleft" TargetMode="External"/><Relationship Id="rId5" Type="http://schemas.openxmlformats.org/officeDocument/2006/relationships/image" Target="../media/image13.wmf"/><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audio" Target="../media/audio2.wav"/><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609600"/>
            <a:ext cx="7772400" cy="1470025"/>
          </a:xfrm>
        </p:spPr>
        <p:txBody>
          <a:bodyPr>
            <a:normAutofit/>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GNU/Linux </a:t>
            </a:r>
            <a:b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Operating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System</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Subtitle 2"/>
          <p:cNvSpPr>
            <a:spLocks noGrp="1"/>
          </p:cNvSpPr>
          <p:nvPr>
            <p:ph type="subTitle" idx="1"/>
          </p:nvPr>
        </p:nvSpPr>
        <p:spPr>
          <a:xfrm>
            <a:off x="0" y="4419600"/>
            <a:ext cx="6400800" cy="1752600"/>
          </a:xfrm>
        </p:spPr>
        <p:txBody>
          <a:bodyPr>
            <a:normAutofit/>
          </a:bodyPr>
          <a:lstStyle/>
          <a:p>
            <a:r>
              <a:rPr lang="en-US" sz="2800" i="1" dirty="0" smtClean="0">
                <a:ln w="18415" cmpd="sng">
                  <a:solidFill>
                    <a:srgbClr val="FFFFFF"/>
                  </a:solidFill>
                  <a:prstDash val="solid"/>
                </a:ln>
                <a:solidFill>
                  <a:schemeClr val="bg2">
                    <a:lumMod val="60000"/>
                    <a:lumOff val="40000"/>
                  </a:schemeClr>
                </a:solidFill>
                <a:effectLst>
                  <a:outerShdw blurRad="63500" dir="3600000" algn="tl" rotWithShape="0">
                    <a:srgbClr val="000000">
                      <a:alpha val="70000"/>
                    </a:srgbClr>
                  </a:outerShdw>
                </a:effectLst>
              </a:rPr>
              <a:t>A history, the beauties, and why you should switch!</a:t>
            </a:r>
            <a:endParaRPr lang="en-US" sz="2800" i="1" dirty="0">
              <a:ln w="18415" cmpd="sng">
                <a:solidFill>
                  <a:srgbClr val="FFFFFF"/>
                </a:solidFill>
                <a:prstDash val="solid"/>
              </a:ln>
              <a:solidFill>
                <a:schemeClr val="bg2">
                  <a:lumMod val="60000"/>
                  <a:lumOff val="40000"/>
                </a:schemeClr>
              </a:solidFill>
              <a:effectLst>
                <a:outerShdw blurRad="63500" dir="3600000" algn="tl" rotWithShape="0">
                  <a:srgbClr val="000000">
                    <a:alpha val="70000"/>
                  </a:srgbClr>
                </a:outerShdw>
              </a:effectLst>
            </a:endParaRPr>
          </a:p>
        </p:txBody>
      </p:sp>
      <p:sp>
        <p:nvSpPr>
          <p:cNvPr id="6" name="Footer Placeholder 5"/>
          <p:cNvSpPr>
            <a:spLocks noGrp="1"/>
          </p:cNvSpPr>
          <p:nvPr>
            <p:ph type="ftr" sz="quarter" idx="11"/>
          </p:nvPr>
        </p:nvSpPr>
        <p:spPr>
          <a:xfrm>
            <a:off x="7848600" y="6400800"/>
            <a:ext cx="1295400" cy="457200"/>
          </a:xfrm>
        </p:spPr>
        <p:txBody>
          <a:bodyPr/>
          <a:lstStyle/>
          <a:p>
            <a:r>
              <a:rPr lang="en-US" dirty="0" smtClean="0"/>
              <a:t>The GNU/Linux Operating System</a:t>
            </a:r>
            <a:endParaRPr lang="en-US" dirty="0"/>
          </a:p>
        </p:txBody>
      </p:sp>
      <p:pic>
        <p:nvPicPr>
          <p:cNvPr id="4" name="Picture 3" descr="tux_enhanced_penguin-555px.png"/>
          <p:cNvPicPr>
            <a:picLocks noChangeAspect="1"/>
          </p:cNvPicPr>
          <p:nvPr/>
        </p:nvPicPr>
        <p:blipFill>
          <a:blip r:embed="rId3" cstate="print"/>
          <a:stretch>
            <a:fillRect/>
          </a:stretch>
        </p:blipFill>
        <p:spPr>
          <a:xfrm>
            <a:off x="3429000" y="3962400"/>
            <a:ext cx="2819400" cy="3114041"/>
          </a:xfrm>
          <a:prstGeom prst="rect">
            <a:avLst/>
          </a:prstGeom>
        </p:spPr>
      </p:pic>
      <p:pic>
        <p:nvPicPr>
          <p:cNvPr id="5" name="Picture 4" descr="gerwinski-gnu-head.png"/>
          <p:cNvPicPr>
            <a:picLocks noChangeAspect="1"/>
          </p:cNvPicPr>
          <p:nvPr/>
        </p:nvPicPr>
        <p:blipFill>
          <a:blip r:embed="rId4" cstate="print"/>
          <a:stretch>
            <a:fillRect/>
          </a:stretch>
        </p:blipFill>
        <p:spPr>
          <a:xfrm>
            <a:off x="-152400" y="152400"/>
            <a:ext cx="2971800" cy="2971800"/>
          </a:xfrm>
          <a:prstGeom prst="rect">
            <a:avLst/>
          </a:prstGeom>
        </p:spPr>
      </p:pic>
      <p:sp>
        <p:nvSpPr>
          <p:cNvPr id="8" name="Rectangular Callout 7"/>
          <p:cNvSpPr/>
          <p:nvPr/>
        </p:nvSpPr>
        <p:spPr>
          <a:xfrm>
            <a:off x="5334000" y="3429000"/>
            <a:ext cx="914400" cy="612648"/>
          </a:xfrm>
          <a:prstGeom prst="wedgeRectCallo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486400" y="3581400"/>
            <a:ext cx="762000" cy="276999"/>
          </a:xfrm>
          <a:prstGeom prst="rect">
            <a:avLst/>
          </a:prstGeom>
          <a:noFill/>
        </p:spPr>
        <p:txBody>
          <a:bodyPr wrap="square" rtlCol="0">
            <a:spAutoFit/>
          </a:bodyPr>
          <a:lstStyle/>
          <a:p>
            <a:r>
              <a:rPr lang="en-US" sz="1200" dirty="0" smtClean="0">
                <a:solidFill>
                  <a:schemeClr val="bg1"/>
                </a:solidFill>
              </a:rPr>
              <a:t>WOAH!</a:t>
            </a:r>
            <a:endParaRPr lang="en-US" sz="1200"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63" presetClass="path" presetSubtype="0" accel="50000" decel="50000" fill="hold" nodeType="afterEffect">
                                  <p:stCondLst>
                                    <p:cond delay="0"/>
                                  </p:stCondLst>
                                  <p:childTnLst>
                                    <p:animMotion origin="layout" path="M 0 0  L 0.25 0  E" pathEditMode="relative" ptsTypes="">
                                      <p:cBhvr>
                                        <p:cTn id="9" dur="500" fill="hold"/>
                                        <p:tgtEl>
                                          <p:spTgt spid="4"/>
                                        </p:tgtEl>
                                        <p:attrNameLst>
                                          <p:attrName>ppt_x</p:attrName>
                                          <p:attrName>ppt_y</p:attrName>
                                        </p:attrNameLst>
                                      </p:cBhvr>
                                    </p:animMotion>
                                  </p:childTnLst>
                                </p:cTn>
                              </p:par>
                            </p:childTnLst>
                          </p:cTn>
                        </p:par>
                        <p:par>
                          <p:cTn id="10" fill="hold">
                            <p:stCondLst>
                              <p:cond delay="500"/>
                            </p:stCondLst>
                            <p:childTnLst>
                              <p:par>
                                <p:cTn id="11" presetID="1" presetClass="exit" presetSubtype="0" fill="hold" grpId="0" nodeType="afterEffect">
                                  <p:stCondLst>
                                    <p:cond delay="500"/>
                                  </p:stCondLst>
                                  <p:childTnLst>
                                    <p:set>
                                      <p:cBhvr>
                                        <p:cTn id="12" dur="1" fill="hold">
                                          <p:stCondLst>
                                            <p:cond delay="0"/>
                                          </p:stCondLst>
                                        </p:cTn>
                                        <p:tgtEl>
                                          <p:spTgt spid="8"/>
                                        </p:tgtEl>
                                        <p:attrNameLst>
                                          <p:attrName>style.visibility</p:attrName>
                                        </p:attrNameLst>
                                      </p:cBhvr>
                                      <p:to>
                                        <p:strVal val="hidden"/>
                                      </p:to>
                                    </p:set>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7"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8"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CUSTOMIZATION!</a:t>
            </a:r>
            <a:endPar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6" name="Content Placeholder 5" descr="718smiley.svg.png"/>
          <p:cNvPicPr>
            <a:picLocks noGrp="1" noChangeAspect="1"/>
          </p:cNvPicPr>
          <p:nvPr>
            <p:ph idx="1"/>
          </p:nvPr>
        </p:nvPicPr>
        <p:blipFill>
          <a:blip r:embed="rId2" cstate="print"/>
          <a:stretch>
            <a:fillRect/>
          </a:stretch>
        </p:blipFill>
        <p:spPr>
          <a:xfrm>
            <a:off x="6019800" y="609600"/>
            <a:ext cx="1179512" cy="1179512"/>
          </a:xfrm>
        </p:spPr>
      </p:pic>
      <p:sp>
        <p:nvSpPr>
          <p:cNvPr id="4" name="Footer Placeholder 3"/>
          <p:cNvSpPr>
            <a:spLocks noGrp="1"/>
          </p:cNvSpPr>
          <p:nvPr>
            <p:ph type="ftr" sz="quarter" idx="11"/>
          </p:nvPr>
        </p:nvSpPr>
        <p:spPr>
          <a:xfrm>
            <a:off x="7818120" y="6400800"/>
            <a:ext cx="1325880" cy="457200"/>
          </a:xfrm>
        </p:spPr>
        <p:txBody>
          <a:bodyPr/>
          <a:lstStyle/>
          <a:p>
            <a:r>
              <a:rPr lang="en-US" dirty="0" smtClean="0">
                <a:solidFill>
                  <a:schemeClr val="tx1"/>
                </a:solidFill>
              </a:rPr>
              <a:t>The GNU/Linux Operating System</a:t>
            </a:r>
            <a:endParaRPr lang="en-US" dirty="0">
              <a:solidFill>
                <a:schemeClr val="tx1"/>
              </a:solidFill>
            </a:endParaRPr>
          </a:p>
        </p:txBody>
      </p:sp>
      <p:sp>
        <p:nvSpPr>
          <p:cNvPr id="7" name="TextBox 6"/>
          <p:cNvSpPr txBox="1"/>
          <p:nvPr/>
        </p:nvSpPr>
        <p:spPr>
          <a:xfrm>
            <a:off x="0" y="2514600"/>
            <a:ext cx="9144000" cy="1569660"/>
          </a:xfrm>
          <a:prstGeom prst="rect">
            <a:avLst/>
          </a:prstGeom>
          <a:noFill/>
        </p:spPr>
        <p:txBody>
          <a:bodyPr wrap="square" rtlCol="0">
            <a:spAutoFit/>
          </a:bodyPr>
          <a:lstStyle/>
          <a:p>
            <a:r>
              <a:rPr lang="en-US" sz="1600" dirty="0" smtClean="0">
                <a:effectLst>
                  <a:outerShdw blurRad="38100" dist="38100" dir="2700000" algn="tl">
                    <a:srgbClr val="000000">
                      <a:alpha val="43137"/>
                    </a:srgbClr>
                  </a:outerShdw>
                </a:effectLst>
                <a:latin typeface="+mj-lt"/>
              </a:rPr>
              <a:t>From the code to the look and feel, GNU/Linux can be customized to fit whatever your needs are.</a:t>
            </a:r>
          </a:p>
          <a:p>
            <a:endParaRPr lang="en-US" sz="1600" dirty="0" smtClean="0">
              <a:effectLst>
                <a:outerShdw blurRad="38100" dist="38100" dir="2700000" algn="tl">
                  <a:srgbClr val="000000">
                    <a:alpha val="43137"/>
                  </a:srgbClr>
                </a:outerShdw>
              </a:effectLst>
              <a:latin typeface="+mj-lt"/>
            </a:endParaRPr>
          </a:p>
          <a:p>
            <a:r>
              <a:rPr lang="en-US" sz="1600" dirty="0" smtClean="0">
                <a:effectLst>
                  <a:outerShdw blurRad="38100" dist="38100" dir="2700000" algn="tl">
                    <a:srgbClr val="000000">
                      <a:alpha val="43137"/>
                    </a:srgbClr>
                  </a:outerShdw>
                </a:effectLst>
                <a:latin typeface="+mj-lt"/>
              </a:rPr>
              <a:t>You can easily create your own flavor of GNU/Linux to include whatever programs you need and use daily!</a:t>
            </a:r>
          </a:p>
          <a:p>
            <a:pPr algn="just"/>
            <a:endParaRPr lang="en-US" sz="1600" dirty="0" smtClean="0">
              <a:effectLst>
                <a:outerShdw blurRad="38100" dist="38100" dir="2700000" algn="tl">
                  <a:srgbClr val="000000">
                    <a:alpha val="43137"/>
                  </a:srgbClr>
                </a:outerShdw>
              </a:effectLst>
              <a:latin typeface="+mj-lt"/>
            </a:endParaRPr>
          </a:p>
          <a:p>
            <a:pPr algn="just"/>
            <a:r>
              <a:rPr lang="en-US" sz="1600" dirty="0" smtClean="0">
                <a:effectLst>
                  <a:outerShdw blurRad="38100" dist="38100" dir="2700000" algn="tl">
                    <a:srgbClr val="000000">
                      <a:alpha val="43137"/>
                    </a:srgbClr>
                  </a:outerShdw>
                </a:effectLst>
                <a:latin typeface="+mj-lt"/>
              </a:rPr>
              <a:t>Disabled? Running a meth lab? Customize GNU/Linux to fit you! (Please don’t do drugs… </a:t>
            </a:r>
            <a:r>
              <a:rPr lang="en-US" sz="1600" dirty="0" err="1" smtClean="0">
                <a:effectLst>
                  <a:outerShdw blurRad="38100" dist="38100" dir="2700000" algn="tl">
                    <a:srgbClr val="000000">
                      <a:alpha val="43137"/>
                    </a:srgbClr>
                  </a:outerShdw>
                </a:effectLst>
                <a:latin typeface="+mj-lt"/>
              </a:rPr>
              <a:t>mkay</a:t>
            </a:r>
            <a:r>
              <a:rPr lang="en-US" sz="1600" dirty="0" smtClean="0">
                <a:effectLst>
                  <a:outerShdw blurRad="38100" dist="38100" dir="2700000" algn="tl">
                    <a:srgbClr val="000000">
                      <a:alpha val="43137"/>
                    </a:srgbClr>
                  </a:outerShdw>
                </a:effectLst>
                <a:latin typeface="+mj-lt"/>
              </a:rPr>
              <a:t>?)</a:t>
            </a:r>
          </a:p>
        </p:txBody>
      </p:sp>
      <p:pic>
        <p:nvPicPr>
          <p:cNvPr id="9" name="Picture 8" descr="DRUGSAREBAD.png"/>
          <p:cNvPicPr>
            <a:picLocks noChangeAspect="1"/>
          </p:cNvPicPr>
          <p:nvPr/>
        </p:nvPicPr>
        <p:blipFill>
          <a:blip r:embed="rId3" cstate="print"/>
          <a:stretch>
            <a:fillRect/>
          </a:stretch>
        </p:blipFill>
        <p:spPr>
          <a:xfrm>
            <a:off x="3276600" y="4495800"/>
            <a:ext cx="2743200" cy="219456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30" presetClass="entr" presetSubtype="0" fill="hold" nodeType="clickEffect">
                                  <p:stCondLst>
                                    <p:cond delay="200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800" decel="100000"/>
                                        <p:tgtEl>
                                          <p:spTgt spid="9"/>
                                        </p:tgtEl>
                                      </p:cBhvr>
                                    </p:animEffect>
                                    <p:anim calcmode="lin" valueType="num">
                                      <p:cBhvr>
                                        <p:cTn id="12" dur="800" decel="100000" fill="hold"/>
                                        <p:tgtEl>
                                          <p:spTgt spid="9"/>
                                        </p:tgtEl>
                                        <p:attrNameLst>
                                          <p:attrName>style.rotation</p:attrName>
                                        </p:attrNameLst>
                                      </p:cBhvr>
                                      <p:tavLst>
                                        <p:tav tm="0">
                                          <p:val>
                                            <p:fltVal val="-90"/>
                                          </p:val>
                                        </p:tav>
                                        <p:tav tm="100000">
                                          <p:val>
                                            <p:fltVal val="0"/>
                                          </p:val>
                                        </p:tav>
                                      </p:tavLst>
                                    </p:anim>
                                    <p:anim calcmode="lin" valueType="num">
                                      <p:cBhvr>
                                        <p:cTn id="13" dur="800" decel="100000" fill="hold"/>
                                        <p:tgtEl>
                                          <p:spTgt spid="9"/>
                                        </p:tgtEl>
                                        <p:attrNameLst>
                                          <p:attrName>ppt_x</p:attrName>
                                        </p:attrNameLst>
                                      </p:cBhvr>
                                      <p:tavLst>
                                        <p:tav tm="0">
                                          <p:val>
                                            <p:strVal val="#ppt_x+0.4"/>
                                          </p:val>
                                        </p:tav>
                                        <p:tav tm="100000">
                                          <p:val>
                                            <p:strVal val="#ppt_x-0.05"/>
                                          </p:val>
                                        </p:tav>
                                      </p:tavLst>
                                    </p:anim>
                                    <p:anim calcmode="lin" valueType="num">
                                      <p:cBhvr>
                                        <p:cTn id="14" dur="800" decel="100000" fill="hold"/>
                                        <p:tgtEl>
                                          <p:spTgt spid="9"/>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normAutofit/>
          </a:bodyPr>
          <a:lstStyle/>
          <a:p>
            <a:pPr algn="ctr"/>
            <a:r>
              <a:rPr lang="en-US" sz="2800" dirty="0" smtClean="0">
                <a:solidFill>
                  <a:schemeClr val="tx1"/>
                </a:solidFill>
                <a:effectLst>
                  <a:outerShdw blurRad="38100" dist="38100" dir="2700000" algn="tl">
                    <a:srgbClr val="000000">
                      <a:alpha val="43137"/>
                    </a:srgbClr>
                  </a:outerShdw>
                </a:effectLst>
              </a:rPr>
              <a:t>GNU/Linux vs. Microsoft Windows</a:t>
            </a:r>
            <a:endParaRPr lang="en-US" sz="2800" dirty="0">
              <a:solidFill>
                <a:schemeClr val="tx1"/>
              </a:solidFill>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a:xfrm>
            <a:off x="7818120" y="6400800"/>
            <a:ext cx="1325880" cy="457200"/>
          </a:xfrm>
        </p:spPr>
        <p:txBody>
          <a:bodyPr/>
          <a:lstStyle/>
          <a:p>
            <a:r>
              <a:rPr lang="en-US" dirty="0" smtClean="0"/>
              <a:t>The GNU/Linux Operating System</a:t>
            </a:r>
            <a:endParaRPr lang="en-US" dirty="0"/>
          </a:p>
        </p:txBody>
      </p:sp>
      <p:pic>
        <p:nvPicPr>
          <p:cNvPr id="5" name="Picture 4" descr="windows-vs-linux11.jpg"/>
          <p:cNvPicPr>
            <a:picLocks noChangeAspect="1"/>
          </p:cNvPicPr>
          <p:nvPr/>
        </p:nvPicPr>
        <p:blipFill>
          <a:blip r:embed="rId3" cstate="print"/>
          <a:stretch>
            <a:fillRect/>
          </a:stretch>
        </p:blipFill>
        <p:spPr>
          <a:xfrm>
            <a:off x="2438400" y="1447800"/>
            <a:ext cx="4343400" cy="3886200"/>
          </a:xfrm>
          <a:prstGeom prst="rect">
            <a:avLst/>
          </a:prstGeom>
        </p:spPr>
      </p:pic>
      <p:pic>
        <p:nvPicPr>
          <p:cNvPr id="6" name="MS900074799[1].wav">
            <a:hlinkClick r:id="" action="ppaction://media"/>
          </p:cNvPr>
          <p:cNvPicPr>
            <a:picLocks noRot="1" noChangeAspect="1"/>
          </p:cNvPicPr>
          <p:nvPr>
            <a:wavAudioFile r:embed="rId1" name="MS900074799[1].wav"/>
          </p:nvPr>
        </p:nvPicPr>
        <p:blipFill>
          <a:blip r:embed="rId4" cstate="print"/>
          <a:stretch>
            <a:fillRect/>
          </a:stretch>
        </p:blipFill>
        <p:spPr>
          <a:xfrm>
            <a:off x="8001000" y="1600200"/>
            <a:ext cx="304800" cy="304800"/>
          </a:xfrm>
          <a:prstGeom prst="rect">
            <a:avLst/>
          </a:prstGeom>
        </p:spPr>
      </p:pic>
      <p:sp>
        <p:nvSpPr>
          <p:cNvPr id="8" name="TextBox 7"/>
          <p:cNvSpPr txBox="1"/>
          <p:nvPr/>
        </p:nvSpPr>
        <p:spPr>
          <a:xfrm>
            <a:off x="2819400" y="5791200"/>
            <a:ext cx="3581400" cy="215444"/>
          </a:xfrm>
          <a:prstGeom prst="rect">
            <a:avLst/>
          </a:prstGeom>
          <a:noFill/>
        </p:spPr>
        <p:txBody>
          <a:bodyPr wrap="square" rtlCol="0">
            <a:spAutoFit/>
          </a:bodyPr>
          <a:lstStyle/>
          <a:p>
            <a:pPr algn="ctr"/>
            <a:r>
              <a:rPr lang="en-US" sz="800" dirty="0" smtClean="0"/>
              <a:t>[Insert Eye of the Tiger here]</a:t>
            </a:r>
            <a:endParaRPr lang="en-US" sz="8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7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838200"/>
          </a:xfrm>
        </p:spPr>
        <p:txBody>
          <a:bodyPr>
            <a:normAutofit fontScale="90000"/>
          </a:bodyPr>
          <a:lstStyle/>
          <a:p>
            <a:r>
              <a:rPr lang="en-US" dirty="0" smtClean="0">
                <a:solidFill>
                  <a:schemeClr val="tx1"/>
                </a:solidFill>
              </a:rPr>
              <a:t/>
            </a:r>
            <a:br>
              <a:rPr lang="en-US" dirty="0" smtClean="0">
                <a:solidFill>
                  <a:schemeClr val="tx1"/>
                </a:solidFill>
              </a:rPr>
            </a:br>
            <a:r>
              <a:rPr lang="en-US" dirty="0" smtClean="0"/>
              <a:t/>
            </a:r>
            <a:br>
              <a:rPr lang="en-US" dirty="0" smtClean="0"/>
            </a:br>
            <a:endParaRPr lang="en-US" dirty="0"/>
          </a:p>
        </p:txBody>
      </p:sp>
      <p:sp>
        <p:nvSpPr>
          <p:cNvPr id="3" name="Content Placeholder 2"/>
          <p:cNvSpPr>
            <a:spLocks noGrp="1"/>
          </p:cNvSpPr>
          <p:nvPr>
            <p:ph idx="1"/>
          </p:nvPr>
        </p:nvSpPr>
        <p:spPr>
          <a:xfrm>
            <a:off x="381000" y="1752600"/>
            <a:ext cx="8229600" cy="4325112"/>
          </a:xfrm>
        </p:spPr>
        <p:txBody>
          <a:bodyPr/>
          <a:lstStyle/>
          <a:p>
            <a:pPr algn="ctr">
              <a:buNone/>
            </a:pPr>
            <a:r>
              <a:rPr lang="en-US" dirty="0" smtClean="0"/>
              <a:t>We will now compare and contrast GNU/Linux to Microsoft Windows.</a:t>
            </a:r>
          </a:p>
          <a:p>
            <a:pPr algn="ctr">
              <a:buNone/>
            </a:pPr>
            <a:endParaRPr lang="en-US" dirty="0" smtClean="0"/>
          </a:p>
          <a:p>
            <a:pPr algn="ctr"/>
            <a:r>
              <a:rPr lang="en-US" dirty="0" smtClean="0"/>
              <a:t>Number of users</a:t>
            </a:r>
            <a:endParaRPr lang="en-US" dirty="0" smtClean="0"/>
          </a:p>
          <a:p>
            <a:pPr algn="ctr"/>
            <a:r>
              <a:rPr lang="en-US" dirty="0" smtClean="0"/>
              <a:t>Program compatibility</a:t>
            </a:r>
            <a:endParaRPr lang="en-US" dirty="0" smtClean="0"/>
          </a:p>
          <a:p>
            <a:pPr algn="ctr"/>
            <a:r>
              <a:rPr lang="en-US" dirty="0" smtClean="0"/>
              <a:t>Usability</a:t>
            </a:r>
          </a:p>
          <a:p>
            <a:pPr algn="ctr"/>
            <a:r>
              <a:rPr lang="en-US" dirty="0" smtClean="0"/>
              <a:t>Sexiness</a:t>
            </a:r>
          </a:p>
        </p:txBody>
      </p:sp>
      <p:sp>
        <p:nvSpPr>
          <p:cNvPr id="4" name="Footer Placeholder 3"/>
          <p:cNvSpPr>
            <a:spLocks noGrp="1"/>
          </p:cNvSpPr>
          <p:nvPr>
            <p:ph type="ftr" sz="quarter" idx="11"/>
          </p:nvPr>
        </p:nvSpPr>
        <p:spPr>
          <a:xfrm>
            <a:off x="7818120" y="6400800"/>
            <a:ext cx="1325880" cy="457200"/>
          </a:xfrm>
        </p:spPr>
        <p:txBody>
          <a:bodyPr/>
          <a:lstStyle/>
          <a:p>
            <a:r>
              <a:rPr lang="en-US" dirty="0" smtClean="0"/>
              <a:t>The GNU/Linux Operating System</a:t>
            </a:r>
            <a:endParaRPr 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7818120" y="6400800"/>
            <a:ext cx="1325880" cy="457200"/>
          </a:xfrm>
        </p:spPr>
        <p:txBody>
          <a:bodyPr/>
          <a:lstStyle/>
          <a:p>
            <a:r>
              <a:rPr lang="en-US" b="1" dirty="0" smtClean="0">
                <a:solidFill>
                  <a:schemeClr val="bg1">
                    <a:lumMod val="95000"/>
                    <a:lumOff val="5000"/>
                  </a:schemeClr>
                </a:solidFill>
              </a:rPr>
              <a:t>The GNU/Linux Operating System</a:t>
            </a:r>
            <a:endParaRPr lang="en-US" b="1" dirty="0">
              <a:solidFill>
                <a:schemeClr val="bg1">
                  <a:lumMod val="95000"/>
                  <a:lumOff val="5000"/>
                </a:schemeClr>
              </a:solidFill>
            </a:endParaRPr>
          </a:p>
        </p:txBody>
      </p:sp>
      <p:graphicFrame>
        <p:nvGraphicFramePr>
          <p:cNvPr id="8" name="Chart 7"/>
          <p:cNvGraphicFramePr/>
          <p:nvPr/>
        </p:nvGraphicFramePr>
        <p:xfrm>
          <a:off x="228600" y="9144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685800" y="5562600"/>
            <a:ext cx="5334000" cy="215444"/>
          </a:xfrm>
          <a:prstGeom prst="rect">
            <a:avLst/>
          </a:prstGeom>
          <a:noFill/>
        </p:spPr>
        <p:txBody>
          <a:bodyPr wrap="square" rtlCol="0">
            <a:spAutoFit/>
          </a:bodyPr>
          <a:lstStyle/>
          <a:p>
            <a:pPr algn="ctr"/>
            <a:r>
              <a:rPr lang="en-US" sz="800" b="1" dirty="0" smtClean="0">
                <a:effectLst>
                  <a:outerShdw blurRad="38100" dist="38100" dir="2700000" algn="tl">
                    <a:srgbClr val="000000">
                      <a:alpha val="43137"/>
                    </a:srgbClr>
                  </a:outerShdw>
                </a:effectLst>
              </a:rPr>
              <a:t>Statistics from “Netmarketshare.com” as of April, 2014</a:t>
            </a:r>
            <a:endParaRPr lang="en-US" sz="800" b="1" dirty="0">
              <a:effectLst>
                <a:outerShdw blurRad="38100" dist="38100" dir="2700000" algn="tl">
                  <a:srgbClr val="000000">
                    <a:alpha val="43137"/>
                  </a:srgbClr>
                </a:outerShdw>
              </a:effectLst>
            </a:endParaRPr>
          </a:p>
        </p:txBody>
      </p:sp>
      <p:sp>
        <p:nvSpPr>
          <p:cNvPr id="11" name="TextBox 10"/>
          <p:cNvSpPr txBox="1"/>
          <p:nvPr/>
        </p:nvSpPr>
        <p:spPr>
          <a:xfrm>
            <a:off x="5105400" y="1371600"/>
            <a:ext cx="2667000" cy="646331"/>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Desktop Operating System Market Share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fade">
                                      <p:cBhvr>
                                        <p:cTn id="7" dur="770" decel="100000"/>
                                        <p:tgtEl>
                                          <p:spTgt spid="8">
                                            <p:graphicEl>
                                              <a:chart seriesIdx="-3" categoryIdx="-3" bldStep="gridLegend"/>
                                            </p:graphicEl>
                                          </p:spTgt>
                                        </p:tgtEl>
                                      </p:cBhvr>
                                    </p:animEffect>
                                    <p:animScale>
                                      <p:cBhvr>
                                        <p:cTn id="8" dur="770" decel="100000"/>
                                        <p:tgtEl>
                                          <p:spTgt spid="8">
                                            <p:graphicEl>
                                              <a:chart seriesIdx="-3" categoryIdx="-3" bldStep="gridLegend"/>
                                            </p:graphicEl>
                                          </p:spTgt>
                                        </p:tgtEl>
                                      </p:cBhvr>
                                      <p:from x="10000" y="10000"/>
                                      <p:to x="200000" y="450000"/>
                                    </p:animScale>
                                    <p:animScale>
                                      <p:cBhvr>
                                        <p:cTn id="9" dur="1230" accel="100000" fill="hold">
                                          <p:stCondLst>
                                            <p:cond delay="770"/>
                                          </p:stCondLst>
                                        </p:cTn>
                                        <p:tgtEl>
                                          <p:spTgt spid="8">
                                            <p:graphicEl>
                                              <a:chart seriesIdx="-3" categoryIdx="-3" bldStep="gridLegend"/>
                                            </p:graphicEl>
                                          </p:spTgt>
                                        </p:tgtEl>
                                      </p:cBhvr>
                                      <p:from x="200000" y="450000"/>
                                      <p:to x="100000" y="100000"/>
                                    </p:animScale>
                                    <p:set>
                                      <p:cBhvr>
                                        <p:cTn id="10" dur="770" fill="hold"/>
                                        <p:tgtEl>
                                          <p:spTgt spid="8">
                                            <p:graphicEl>
                                              <a:chart seriesIdx="-3" categoryIdx="-3" bldStep="gridLegend"/>
                                            </p:graphicEl>
                                          </p:spTgt>
                                        </p:tgtEl>
                                        <p:attrNameLst>
                                          <p:attrName>ppt_x</p:attrName>
                                        </p:attrNameLst>
                                      </p:cBhvr>
                                      <p:to>
                                        <p:strVal val="(0.5)"/>
                                      </p:to>
                                    </p:set>
                                    <p:anim from="(0.5)" to="(#ppt_x)" calcmode="lin" valueType="num">
                                      <p:cBhvr>
                                        <p:cTn id="11" dur="1230" accel="100000" fill="hold">
                                          <p:stCondLst>
                                            <p:cond delay="770"/>
                                          </p:stCondLst>
                                        </p:cTn>
                                        <p:tgtEl>
                                          <p:spTgt spid="8">
                                            <p:graphicEl>
                                              <a:chart seriesIdx="-3" categoryIdx="-3" bldStep="gridLegend"/>
                                            </p:graphicEl>
                                          </p:spTgt>
                                        </p:tgtEl>
                                        <p:attrNameLst>
                                          <p:attrName>ppt_x</p:attrName>
                                        </p:attrNameLst>
                                      </p:cBhvr>
                                    </p:anim>
                                    <p:set>
                                      <p:cBhvr>
                                        <p:cTn id="12" dur="770" fill="hold"/>
                                        <p:tgtEl>
                                          <p:spTgt spid="8">
                                            <p:graphicEl>
                                              <a:chart seriesIdx="-3" categoryIdx="-3" bldStep="gridLegend"/>
                                            </p:graphicEl>
                                          </p:spTgt>
                                        </p:tgtEl>
                                        <p:attrNameLst>
                                          <p:attrName>ppt_y</p:attrName>
                                        </p:attrNameLst>
                                      </p:cBhvr>
                                      <p:to>
                                        <p:strVal val="(#ppt_y+0.4)"/>
                                      </p:to>
                                    </p:set>
                                    <p:anim from="(#ppt_y+0.4)" to="(#ppt_y)" calcmode="lin" valueType="num">
                                      <p:cBhvr>
                                        <p:cTn id="13" dur="1230" accel="100000" fill="hold">
                                          <p:stCondLst>
                                            <p:cond delay="770"/>
                                          </p:stCondLst>
                                        </p:cTn>
                                        <p:tgtEl>
                                          <p:spTgt spid="8">
                                            <p:graphicEl>
                                              <a:chart seriesIdx="-3" categoryIdx="-3" bldStep="gridLegend"/>
                                            </p:graphic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grpId="0" nodeType="clickEffect">
                                  <p:stCondLst>
                                    <p:cond delay="0"/>
                                  </p:stCondLst>
                                  <p:childTnLst>
                                    <p:set>
                                      <p:cBhvr>
                                        <p:cTn id="17" dur="1" fill="hold">
                                          <p:stCondLst>
                                            <p:cond delay="0"/>
                                          </p:stCondLst>
                                        </p:cTn>
                                        <p:tgtEl>
                                          <p:spTgt spid="8">
                                            <p:graphicEl>
                                              <a:chart seriesIdx="-4" categoryIdx="0" bldStep="category"/>
                                            </p:graphicEl>
                                          </p:spTgt>
                                        </p:tgtEl>
                                        <p:attrNameLst>
                                          <p:attrName>style.visibility</p:attrName>
                                        </p:attrNameLst>
                                      </p:cBhvr>
                                      <p:to>
                                        <p:strVal val="visible"/>
                                      </p:to>
                                    </p:set>
                                    <p:animEffect transition="in" filter="fade">
                                      <p:cBhvr>
                                        <p:cTn id="18" dur="770" decel="100000"/>
                                        <p:tgtEl>
                                          <p:spTgt spid="8">
                                            <p:graphicEl>
                                              <a:chart seriesIdx="-4" categoryIdx="0" bldStep="category"/>
                                            </p:graphicEl>
                                          </p:spTgt>
                                        </p:tgtEl>
                                      </p:cBhvr>
                                    </p:animEffect>
                                    <p:animScale>
                                      <p:cBhvr>
                                        <p:cTn id="19" dur="770" decel="100000"/>
                                        <p:tgtEl>
                                          <p:spTgt spid="8">
                                            <p:graphicEl>
                                              <a:chart seriesIdx="-4" categoryIdx="0" bldStep="category"/>
                                            </p:graphicEl>
                                          </p:spTgt>
                                        </p:tgtEl>
                                      </p:cBhvr>
                                      <p:from x="10000" y="10000"/>
                                      <p:to x="200000" y="450000"/>
                                    </p:animScale>
                                    <p:animScale>
                                      <p:cBhvr>
                                        <p:cTn id="20" dur="1230" accel="100000" fill="hold">
                                          <p:stCondLst>
                                            <p:cond delay="770"/>
                                          </p:stCondLst>
                                        </p:cTn>
                                        <p:tgtEl>
                                          <p:spTgt spid="8">
                                            <p:graphicEl>
                                              <a:chart seriesIdx="-4" categoryIdx="0" bldStep="category"/>
                                            </p:graphicEl>
                                          </p:spTgt>
                                        </p:tgtEl>
                                      </p:cBhvr>
                                      <p:from x="200000" y="450000"/>
                                      <p:to x="100000" y="100000"/>
                                    </p:animScale>
                                    <p:set>
                                      <p:cBhvr>
                                        <p:cTn id="21" dur="770" fill="hold"/>
                                        <p:tgtEl>
                                          <p:spTgt spid="8">
                                            <p:graphicEl>
                                              <a:chart seriesIdx="-4" categoryIdx="0" bldStep="category"/>
                                            </p:graphicEl>
                                          </p:spTgt>
                                        </p:tgtEl>
                                        <p:attrNameLst>
                                          <p:attrName>ppt_x</p:attrName>
                                        </p:attrNameLst>
                                      </p:cBhvr>
                                      <p:to>
                                        <p:strVal val="(0.5)"/>
                                      </p:to>
                                    </p:set>
                                    <p:anim from="(0.5)" to="(#ppt_x)" calcmode="lin" valueType="num">
                                      <p:cBhvr>
                                        <p:cTn id="22" dur="1230" accel="100000" fill="hold">
                                          <p:stCondLst>
                                            <p:cond delay="770"/>
                                          </p:stCondLst>
                                        </p:cTn>
                                        <p:tgtEl>
                                          <p:spTgt spid="8">
                                            <p:graphicEl>
                                              <a:chart seriesIdx="-4" categoryIdx="0" bldStep="category"/>
                                            </p:graphicEl>
                                          </p:spTgt>
                                        </p:tgtEl>
                                        <p:attrNameLst>
                                          <p:attrName>ppt_x</p:attrName>
                                        </p:attrNameLst>
                                      </p:cBhvr>
                                    </p:anim>
                                    <p:set>
                                      <p:cBhvr>
                                        <p:cTn id="23" dur="770" fill="hold"/>
                                        <p:tgtEl>
                                          <p:spTgt spid="8">
                                            <p:graphicEl>
                                              <a:chart seriesIdx="-4" categoryIdx="0" bldStep="category"/>
                                            </p:graphicEl>
                                          </p:spTgt>
                                        </p:tgtEl>
                                        <p:attrNameLst>
                                          <p:attrName>ppt_y</p:attrName>
                                        </p:attrNameLst>
                                      </p:cBhvr>
                                      <p:to>
                                        <p:strVal val="(#ppt_y+0.4)"/>
                                      </p:to>
                                    </p:set>
                                    <p:anim from="(#ppt_y+0.4)" to="(#ppt_y)" calcmode="lin" valueType="num">
                                      <p:cBhvr>
                                        <p:cTn id="24" dur="1230" accel="100000" fill="hold">
                                          <p:stCondLst>
                                            <p:cond delay="770"/>
                                          </p:stCondLst>
                                        </p:cTn>
                                        <p:tgtEl>
                                          <p:spTgt spid="8">
                                            <p:graphicEl>
                                              <a:chart seriesIdx="-4" categoryIdx="0" bldStep="category"/>
                                            </p:graphicEl>
                                          </p:spTgt>
                                        </p:tgtEl>
                                        <p:attrNameLst>
                                          <p:attrName>ppt_y</p:attrName>
                                        </p:attrNameLst>
                                      </p:cBhvr>
                                    </p:anim>
                                  </p:childTnLst>
                                </p:cTn>
                              </p:par>
                            </p:childTnLst>
                          </p:cTn>
                        </p:par>
                      </p:childTnLst>
                    </p:cTn>
                  </p:par>
                  <p:par>
                    <p:cTn id="25" fill="hold">
                      <p:stCondLst>
                        <p:cond delay="indefinite"/>
                      </p:stCondLst>
                      <p:childTnLst>
                        <p:par>
                          <p:cTn id="26" fill="hold">
                            <p:stCondLst>
                              <p:cond delay="0"/>
                            </p:stCondLst>
                            <p:childTnLst>
                              <p:par>
                                <p:cTn id="27" presetID="51" presetClass="entr" presetSubtype="0" fill="hold" grpId="0" nodeType="clickEffect">
                                  <p:stCondLst>
                                    <p:cond delay="0"/>
                                  </p:stCondLst>
                                  <p:childTnLst>
                                    <p:set>
                                      <p:cBhvr>
                                        <p:cTn id="28" dur="1" fill="hold">
                                          <p:stCondLst>
                                            <p:cond delay="0"/>
                                          </p:stCondLst>
                                        </p:cTn>
                                        <p:tgtEl>
                                          <p:spTgt spid="8">
                                            <p:graphicEl>
                                              <a:chart seriesIdx="-4" categoryIdx="1" bldStep="category"/>
                                            </p:graphicEl>
                                          </p:spTgt>
                                        </p:tgtEl>
                                        <p:attrNameLst>
                                          <p:attrName>style.visibility</p:attrName>
                                        </p:attrNameLst>
                                      </p:cBhvr>
                                      <p:to>
                                        <p:strVal val="visible"/>
                                      </p:to>
                                    </p:set>
                                    <p:animEffect transition="in" filter="fade">
                                      <p:cBhvr>
                                        <p:cTn id="29" dur="770" decel="100000"/>
                                        <p:tgtEl>
                                          <p:spTgt spid="8">
                                            <p:graphicEl>
                                              <a:chart seriesIdx="-4" categoryIdx="1" bldStep="category"/>
                                            </p:graphicEl>
                                          </p:spTgt>
                                        </p:tgtEl>
                                      </p:cBhvr>
                                    </p:animEffect>
                                    <p:animScale>
                                      <p:cBhvr>
                                        <p:cTn id="30" dur="770" decel="100000"/>
                                        <p:tgtEl>
                                          <p:spTgt spid="8">
                                            <p:graphicEl>
                                              <a:chart seriesIdx="-4" categoryIdx="1" bldStep="category"/>
                                            </p:graphicEl>
                                          </p:spTgt>
                                        </p:tgtEl>
                                      </p:cBhvr>
                                      <p:from x="10000" y="10000"/>
                                      <p:to x="200000" y="450000"/>
                                    </p:animScale>
                                    <p:animScale>
                                      <p:cBhvr>
                                        <p:cTn id="31" dur="1230" accel="100000" fill="hold">
                                          <p:stCondLst>
                                            <p:cond delay="770"/>
                                          </p:stCondLst>
                                        </p:cTn>
                                        <p:tgtEl>
                                          <p:spTgt spid="8">
                                            <p:graphicEl>
                                              <a:chart seriesIdx="-4" categoryIdx="1" bldStep="category"/>
                                            </p:graphicEl>
                                          </p:spTgt>
                                        </p:tgtEl>
                                      </p:cBhvr>
                                      <p:from x="200000" y="450000"/>
                                      <p:to x="100000" y="100000"/>
                                    </p:animScale>
                                    <p:set>
                                      <p:cBhvr>
                                        <p:cTn id="32" dur="770" fill="hold"/>
                                        <p:tgtEl>
                                          <p:spTgt spid="8">
                                            <p:graphicEl>
                                              <a:chart seriesIdx="-4" categoryIdx="1" bldStep="category"/>
                                            </p:graphicEl>
                                          </p:spTgt>
                                        </p:tgtEl>
                                        <p:attrNameLst>
                                          <p:attrName>ppt_x</p:attrName>
                                        </p:attrNameLst>
                                      </p:cBhvr>
                                      <p:to>
                                        <p:strVal val="(0.5)"/>
                                      </p:to>
                                    </p:set>
                                    <p:anim from="(0.5)" to="(#ppt_x)" calcmode="lin" valueType="num">
                                      <p:cBhvr>
                                        <p:cTn id="33" dur="1230" accel="100000" fill="hold">
                                          <p:stCondLst>
                                            <p:cond delay="770"/>
                                          </p:stCondLst>
                                        </p:cTn>
                                        <p:tgtEl>
                                          <p:spTgt spid="8">
                                            <p:graphicEl>
                                              <a:chart seriesIdx="-4" categoryIdx="1" bldStep="category"/>
                                            </p:graphicEl>
                                          </p:spTgt>
                                        </p:tgtEl>
                                        <p:attrNameLst>
                                          <p:attrName>ppt_x</p:attrName>
                                        </p:attrNameLst>
                                      </p:cBhvr>
                                    </p:anim>
                                    <p:set>
                                      <p:cBhvr>
                                        <p:cTn id="34" dur="770" fill="hold"/>
                                        <p:tgtEl>
                                          <p:spTgt spid="8">
                                            <p:graphicEl>
                                              <a:chart seriesIdx="-4" categoryIdx="1" bldStep="category"/>
                                            </p:graphicEl>
                                          </p:spTgt>
                                        </p:tgtEl>
                                        <p:attrNameLst>
                                          <p:attrName>ppt_y</p:attrName>
                                        </p:attrNameLst>
                                      </p:cBhvr>
                                      <p:to>
                                        <p:strVal val="(#ppt_y+0.4)"/>
                                      </p:to>
                                    </p:set>
                                    <p:anim from="(#ppt_y+0.4)" to="(#ppt_y)" calcmode="lin" valueType="num">
                                      <p:cBhvr>
                                        <p:cTn id="35" dur="1230" accel="100000" fill="hold">
                                          <p:stCondLst>
                                            <p:cond delay="770"/>
                                          </p:stCondLst>
                                        </p:cTn>
                                        <p:tgtEl>
                                          <p:spTgt spid="8">
                                            <p:graphicEl>
                                              <a:chart seriesIdx="-4" categoryIdx="1" bldStep="category"/>
                                            </p:graphicEl>
                                          </p:spTgt>
                                        </p:tgtEl>
                                        <p:attrNameLst>
                                          <p:attrName>ppt_y</p:attrName>
                                        </p:attrNameLst>
                                      </p:cBhvr>
                                    </p:anim>
                                  </p:childTnLst>
                                </p:cTn>
                              </p:par>
                            </p:childTnLst>
                          </p:cTn>
                        </p:par>
                      </p:childTnLst>
                    </p:cTn>
                  </p:par>
                  <p:par>
                    <p:cTn id="36" fill="hold">
                      <p:stCondLst>
                        <p:cond delay="indefinite"/>
                      </p:stCondLst>
                      <p:childTnLst>
                        <p:par>
                          <p:cTn id="37" fill="hold">
                            <p:stCondLst>
                              <p:cond delay="0"/>
                            </p:stCondLst>
                            <p:childTnLst>
                              <p:par>
                                <p:cTn id="38" presetID="51" presetClass="entr" presetSubtype="0" fill="hold" grpId="0" nodeType="clickEffect">
                                  <p:stCondLst>
                                    <p:cond delay="0"/>
                                  </p:stCondLst>
                                  <p:childTnLst>
                                    <p:set>
                                      <p:cBhvr>
                                        <p:cTn id="39" dur="1" fill="hold">
                                          <p:stCondLst>
                                            <p:cond delay="0"/>
                                          </p:stCondLst>
                                        </p:cTn>
                                        <p:tgtEl>
                                          <p:spTgt spid="8">
                                            <p:graphicEl>
                                              <a:chart seriesIdx="-4" categoryIdx="2" bldStep="category"/>
                                            </p:graphicEl>
                                          </p:spTgt>
                                        </p:tgtEl>
                                        <p:attrNameLst>
                                          <p:attrName>style.visibility</p:attrName>
                                        </p:attrNameLst>
                                      </p:cBhvr>
                                      <p:to>
                                        <p:strVal val="visible"/>
                                      </p:to>
                                    </p:set>
                                    <p:animEffect transition="in" filter="fade">
                                      <p:cBhvr>
                                        <p:cTn id="40" dur="770" decel="100000"/>
                                        <p:tgtEl>
                                          <p:spTgt spid="8">
                                            <p:graphicEl>
                                              <a:chart seriesIdx="-4" categoryIdx="2" bldStep="category"/>
                                            </p:graphicEl>
                                          </p:spTgt>
                                        </p:tgtEl>
                                      </p:cBhvr>
                                    </p:animEffect>
                                    <p:animScale>
                                      <p:cBhvr>
                                        <p:cTn id="41" dur="770" decel="100000"/>
                                        <p:tgtEl>
                                          <p:spTgt spid="8">
                                            <p:graphicEl>
                                              <a:chart seriesIdx="-4" categoryIdx="2" bldStep="category"/>
                                            </p:graphicEl>
                                          </p:spTgt>
                                        </p:tgtEl>
                                      </p:cBhvr>
                                      <p:from x="10000" y="10000"/>
                                      <p:to x="200000" y="450000"/>
                                    </p:animScale>
                                    <p:animScale>
                                      <p:cBhvr>
                                        <p:cTn id="42" dur="1230" accel="100000" fill="hold">
                                          <p:stCondLst>
                                            <p:cond delay="770"/>
                                          </p:stCondLst>
                                        </p:cTn>
                                        <p:tgtEl>
                                          <p:spTgt spid="8">
                                            <p:graphicEl>
                                              <a:chart seriesIdx="-4" categoryIdx="2" bldStep="category"/>
                                            </p:graphicEl>
                                          </p:spTgt>
                                        </p:tgtEl>
                                      </p:cBhvr>
                                      <p:from x="200000" y="450000"/>
                                      <p:to x="100000" y="100000"/>
                                    </p:animScale>
                                    <p:set>
                                      <p:cBhvr>
                                        <p:cTn id="43" dur="770" fill="hold"/>
                                        <p:tgtEl>
                                          <p:spTgt spid="8">
                                            <p:graphicEl>
                                              <a:chart seriesIdx="-4" categoryIdx="2" bldStep="category"/>
                                            </p:graphicEl>
                                          </p:spTgt>
                                        </p:tgtEl>
                                        <p:attrNameLst>
                                          <p:attrName>ppt_x</p:attrName>
                                        </p:attrNameLst>
                                      </p:cBhvr>
                                      <p:to>
                                        <p:strVal val="(0.5)"/>
                                      </p:to>
                                    </p:set>
                                    <p:anim from="(0.5)" to="(#ppt_x)" calcmode="lin" valueType="num">
                                      <p:cBhvr>
                                        <p:cTn id="44" dur="1230" accel="100000" fill="hold">
                                          <p:stCondLst>
                                            <p:cond delay="770"/>
                                          </p:stCondLst>
                                        </p:cTn>
                                        <p:tgtEl>
                                          <p:spTgt spid="8">
                                            <p:graphicEl>
                                              <a:chart seriesIdx="-4" categoryIdx="2" bldStep="category"/>
                                            </p:graphicEl>
                                          </p:spTgt>
                                        </p:tgtEl>
                                        <p:attrNameLst>
                                          <p:attrName>ppt_x</p:attrName>
                                        </p:attrNameLst>
                                      </p:cBhvr>
                                    </p:anim>
                                    <p:set>
                                      <p:cBhvr>
                                        <p:cTn id="45" dur="770" fill="hold"/>
                                        <p:tgtEl>
                                          <p:spTgt spid="8">
                                            <p:graphicEl>
                                              <a:chart seriesIdx="-4" categoryIdx="2" bldStep="category"/>
                                            </p:graphicEl>
                                          </p:spTgt>
                                        </p:tgtEl>
                                        <p:attrNameLst>
                                          <p:attrName>ppt_y</p:attrName>
                                        </p:attrNameLst>
                                      </p:cBhvr>
                                      <p:to>
                                        <p:strVal val="(#ppt_y+0.4)"/>
                                      </p:to>
                                    </p:set>
                                    <p:anim from="(#ppt_y+0.4)" to="(#ppt_y)" calcmode="lin" valueType="num">
                                      <p:cBhvr>
                                        <p:cTn id="46" dur="1230" accel="100000" fill="hold">
                                          <p:stCondLst>
                                            <p:cond delay="770"/>
                                          </p:stCondLst>
                                        </p:cTn>
                                        <p:tgtEl>
                                          <p:spTgt spid="8">
                                            <p:graphicEl>
                                              <a:chart seriesIdx="-4" categoryIdx="2" bldStep="category"/>
                                            </p:graphicEl>
                                          </p:spTgt>
                                        </p:tgtEl>
                                        <p:attrNameLst>
                                          <p:attrName>ppt_y</p:attrName>
                                        </p:attrNameLst>
                                      </p:cBhvr>
                                    </p:anim>
                                  </p:childTnLst>
                                </p:cTn>
                              </p:par>
                            </p:childTnLst>
                          </p:cTn>
                        </p:par>
                      </p:childTnLst>
                    </p:cTn>
                  </p:par>
                  <p:par>
                    <p:cTn id="47" fill="hold">
                      <p:stCondLst>
                        <p:cond delay="indefinite"/>
                      </p:stCondLst>
                      <p:childTnLst>
                        <p:par>
                          <p:cTn id="48" fill="hold">
                            <p:stCondLst>
                              <p:cond delay="0"/>
                            </p:stCondLst>
                            <p:childTnLst>
                              <p:par>
                                <p:cTn id="49" presetID="51" presetClass="entr" presetSubtype="0" fill="hold" grpId="0" nodeType="clickEffect">
                                  <p:stCondLst>
                                    <p:cond delay="0"/>
                                  </p:stCondLst>
                                  <p:childTnLst>
                                    <p:set>
                                      <p:cBhvr>
                                        <p:cTn id="50" dur="1" fill="hold">
                                          <p:stCondLst>
                                            <p:cond delay="0"/>
                                          </p:stCondLst>
                                        </p:cTn>
                                        <p:tgtEl>
                                          <p:spTgt spid="8">
                                            <p:graphicEl>
                                              <a:chart seriesIdx="-4" categoryIdx="3" bldStep="category"/>
                                            </p:graphicEl>
                                          </p:spTgt>
                                        </p:tgtEl>
                                        <p:attrNameLst>
                                          <p:attrName>style.visibility</p:attrName>
                                        </p:attrNameLst>
                                      </p:cBhvr>
                                      <p:to>
                                        <p:strVal val="visible"/>
                                      </p:to>
                                    </p:set>
                                    <p:animEffect transition="in" filter="fade">
                                      <p:cBhvr>
                                        <p:cTn id="51" dur="770" decel="100000"/>
                                        <p:tgtEl>
                                          <p:spTgt spid="8">
                                            <p:graphicEl>
                                              <a:chart seriesIdx="-4" categoryIdx="3" bldStep="category"/>
                                            </p:graphicEl>
                                          </p:spTgt>
                                        </p:tgtEl>
                                      </p:cBhvr>
                                    </p:animEffect>
                                    <p:animScale>
                                      <p:cBhvr>
                                        <p:cTn id="52" dur="770" decel="100000"/>
                                        <p:tgtEl>
                                          <p:spTgt spid="8">
                                            <p:graphicEl>
                                              <a:chart seriesIdx="-4" categoryIdx="3" bldStep="category"/>
                                            </p:graphicEl>
                                          </p:spTgt>
                                        </p:tgtEl>
                                      </p:cBhvr>
                                      <p:from x="10000" y="10000"/>
                                      <p:to x="200000" y="450000"/>
                                    </p:animScale>
                                    <p:animScale>
                                      <p:cBhvr>
                                        <p:cTn id="53" dur="1230" accel="100000" fill="hold">
                                          <p:stCondLst>
                                            <p:cond delay="770"/>
                                          </p:stCondLst>
                                        </p:cTn>
                                        <p:tgtEl>
                                          <p:spTgt spid="8">
                                            <p:graphicEl>
                                              <a:chart seriesIdx="-4" categoryIdx="3" bldStep="category"/>
                                            </p:graphicEl>
                                          </p:spTgt>
                                        </p:tgtEl>
                                      </p:cBhvr>
                                      <p:from x="200000" y="450000"/>
                                      <p:to x="100000" y="100000"/>
                                    </p:animScale>
                                    <p:set>
                                      <p:cBhvr>
                                        <p:cTn id="54" dur="770" fill="hold"/>
                                        <p:tgtEl>
                                          <p:spTgt spid="8">
                                            <p:graphicEl>
                                              <a:chart seriesIdx="-4" categoryIdx="3" bldStep="category"/>
                                            </p:graphicEl>
                                          </p:spTgt>
                                        </p:tgtEl>
                                        <p:attrNameLst>
                                          <p:attrName>ppt_x</p:attrName>
                                        </p:attrNameLst>
                                      </p:cBhvr>
                                      <p:to>
                                        <p:strVal val="(0.5)"/>
                                      </p:to>
                                    </p:set>
                                    <p:anim from="(0.5)" to="(#ppt_x)" calcmode="lin" valueType="num">
                                      <p:cBhvr>
                                        <p:cTn id="55" dur="1230" accel="100000" fill="hold">
                                          <p:stCondLst>
                                            <p:cond delay="770"/>
                                          </p:stCondLst>
                                        </p:cTn>
                                        <p:tgtEl>
                                          <p:spTgt spid="8">
                                            <p:graphicEl>
                                              <a:chart seriesIdx="-4" categoryIdx="3" bldStep="category"/>
                                            </p:graphicEl>
                                          </p:spTgt>
                                        </p:tgtEl>
                                        <p:attrNameLst>
                                          <p:attrName>ppt_x</p:attrName>
                                        </p:attrNameLst>
                                      </p:cBhvr>
                                    </p:anim>
                                    <p:set>
                                      <p:cBhvr>
                                        <p:cTn id="56" dur="770" fill="hold"/>
                                        <p:tgtEl>
                                          <p:spTgt spid="8">
                                            <p:graphicEl>
                                              <a:chart seriesIdx="-4" categoryIdx="3" bldStep="category"/>
                                            </p:graphicEl>
                                          </p:spTgt>
                                        </p:tgtEl>
                                        <p:attrNameLst>
                                          <p:attrName>ppt_y</p:attrName>
                                        </p:attrNameLst>
                                      </p:cBhvr>
                                      <p:to>
                                        <p:strVal val="(#ppt_y+0.4)"/>
                                      </p:to>
                                    </p:set>
                                    <p:anim from="(#ppt_y+0.4)" to="(#ppt_y)" calcmode="lin" valueType="num">
                                      <p:cBhvr>
                                        <p:cTn id="57" dur="1230" accel="100000" fill="hold">
                                          <p:stCondLst>
                                            <p:cond delay="770"/>
                                          </p:stCondLst>
                                        </p:cTn>
                                        <p:tgtEl>
                                          <p:spTgt spid="8">
                                            <p:graphicEl>
                                              <a:chart seriesIdx="-4" categoryIdx="3" bldStep="category"/>
                                            </p:graphic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7818120" y="6400800"/>
            <a:ext cx="1325880" cy="457200"/>
          </a:xfrm>
        </p:spPr>
        <p:txBody>
          <a:bodyPr/>
          <a:lstStyle/>
          <a:p>
            <a:r>
              <a:rPr lang="en-US" dirty="0" smtClean="0"/>
              <a:t>The GNU/Linux Operating System</a:t>
            </a:r>
            <a:endParaRPr lang="en-US" dirty="0"/>
          </a:p>
        </p:txBody>
      </p:sp>
      <p:graphicFrame>
        <p:nvGraphicFramePr>
          <p:cNvPr id="5" name="Chart 4"/>
          <p:cNvGraphicFramePr/>
          <p:nvPr/>
        </p:nvGraphicFramePr>
        <p:xfrm>
          <a:off x="990600" y="8382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2057400" y="5867400"/>
            <a:ext cx="5334000" cy="215444"/>
          </a:xfrm>
          <a:prstGeom prst="rect">
            <a:avLst/>
          </a:prstGeom>
          <a:noFill/>
        </p:spPr>
        <p:txBody>
          <a:bodyPr wrap="square" rtlCol="0">
            <a:spAutoFit/>
          </a:bodyPr>
          <a:lstStyle/>
          <a:p>
            <a:pPr algn="ctr"/>
            <a:r>
              <a:rPr lang="en-US" sz="800" b="1" dirty="0" smtClean="0">
                <a:effectLst>
                  <a:outerShdw blurRad="38100" dist="38100" dir="2700000" algn="tl">
                    <a:srgbClr val="000000">
                      <a:alpha val="43137"/>
                    </a:srgbClr>
                  </a:outerShdw>
                </a:effectLst>
              </a:rPr>
              <a:t>Statistics from “Netmarketshare.com” as of April, 2014</a:t>
            </a:r>
            <a:endParaRPr lang="en-US" sz="800" b="1" dirty="0">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 calcmode="lin" valueType="num">
                                      <p:cBhvr additive="base">
                                        <p:cTn id="7" dur="500" fill="hold"/>
                                        <p:tgtEl>
                                          <p:spTgt spid="5">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graphicEl>
                                              <a:chart seriesIdx="-4" categoryIdx="0" bldStep="category"/>
                                            </p:graphicEl>
                                          </p:spTgt>
                                        </p:tgtEl>
                                        <p:attrNameLst>
                                          <p:attrName>style.visibility</p:attrName>
                                        </p:attrNameLst>
                                      </p:cBhvr>
                                      <p:to>
                                        <p:strVal val="visible"/>
                                      </p:to>
                                    </p:set>
                                    <p:anim calcmode="lin" valueType="num">
                                      <p:cBhvr additive="base">
                                        <p:cTn id="13" dur="500" fill="hold"/>
                                        <p:tgtEl>
                                          <p:spTgt spid="5">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graphicEl>
                                              <a:chart seriesIdx="-4" categoryIdx="1" bldStep="category"/>
                                            </p:graphicEl>
                                          </p:spTgt>
                                        </p:tgtEl>
                                        <p:attrNameLst>
                                          <p:attrName>style.visibility</p:attrName>
                                        </p:attrNameLst>
                                      </p:cBhvr>
                                      <p:to>
                                        <p:strVal val="visible"/>
                                      </p:to>
                                    </p:set>
                                    <p:anim calcmode="lin" valueType="num">
                                      <p:cBhvr additive="base">
                                        <p:cTn id="19" dur="500" fill="hold"/>
                                        <p:tgtEl>
                                          <p:spTgt spid="5">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graphicEl>
                                              <a:chart seriesIdx="-4" categoryIdx="2" bldStep="category"/>
                                            </p:graphicEl>
                                          </p:spTgt>
                                        </p:tgtEl>
                                        <p:attrNameLst>
                                          <p:attrName>style.visibility</p:attrName>
                                        </p:attrNameLst>
                                      </p:cBhvr>
                                      <p:to>
                                        <p:strVal val="visible"/>
                                      </p:to>
                                    </p:set>
                                    <p:anim calcmode="lin" valueType="num">
                                      <p:cBhvr additive="base">
                                        <p:cTn id="25" dur="500" fill="hold"/>
                                        <p:tgtEl>
                                          <p:spTgt spid="5">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graphicEl>
                                              <a:chart seriesIdx="-4" categoryIdx="3" bldStep="category"/>
                                            </p:graphicEl>
                                          </p:spTgt>
                                        </p:tgtEl>
                                        <p:attrNameLst>
                                          <p:attrName>style.visibility</p:attrName>
                                        </p:attrNameLst>
                                      </p:cBhvr>
                                      <p:to>
                                        <p:strVal val="visible"/>
                                      </p:to>
                                    </p:set>
                                    <p:anim calcmode="lin" valueType="num">
                                      <p:cBhvr additive="base">
                                        <p:cTn id="31" dur="500" fill="hold"/>
                                        <p:tgtEl>
                                          <p:spTgt spid="5">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graphicEl>
                                              <a:chart seriesIdx="-4" categoryIdx="4" bldStep="category"/>
                                            </p:graphicEl>
                                          </p:spTgt>
                                        </p:tgtEl>
                                        <p:attrNameLst>
                                          <p:attrName>style.visibility</p:attrName>
                                        </p:attrNameLst>
                                      </p:cBhvr>
                                      <p:to>
                                        <p:strVal val="visible"/>
                                      </p:to>
                                    </p:set>
                                    <p:anim calcmode="lin" valueType="num">
                                      <p:cBhvr additive="base">
                                        <p:cTn id="37" dur="500" fill="hold"/>
                                        <p:tgtEl>
                                          <p:spTgt spid="5">
                                            <p:graphicEl>
                                              <a:chart seriesIdx="-4" categoryIdx="4" bldStep="category"/>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graphicEl>
                                              <a:chart seriesIdx="-4" categoryIdx="4" bldStep="category"/>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graphicEl>
                                              <a:chart seriesIdx="-4" categoryIdx="5" bldStep="category"/>
                                            </p:graphicEl>
                                          </p:spTgt>
                                        </p:tgtEl>
                                        <p:attrNameLst>
                                          <p:attrName>style.visibility</p:attrName>
                                        </p:attrNameLst>
                                      </p:cBhvr>
                                      <p:to>
                                        <p:strVal val="visible"/>
                                      </p:to>
                                    </p:set>
                                    <p:anim calcmode="lin" valueType="num">
                                      <p:cBhvr additive="base">
                                        <p:cTn id="43" dur="500" fill="hold"/>
                                        <p:tgtEl>
                                          <p:spTgt spid="5">
                                            <p:graphicEl>
                                              <a:chart seriesIdx="-4" categoryIdx="5" bldStep="category"/>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graphicEl>
                                              <a:chart seriesIdx="-4" categoryIdx="5" bldStep="category"/>
                                            </p:graphic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graphicEl>
                                              <a:chart seriesIdx="-4" categoryIdx="6" bldStep="category"/>
                                            </p:graphicEl>
                                          </p:spTgt>
                                        </p:tgtEl>
                                        <p:attrNameLst>
                                          <p:attrName>style.visibility</p:attrName>
                                        </p:attrNameLst>
                                      </p:cBhvr>
                                      <p:to>
                                        <p:strVal val="visible"/>
                                      </p:to>
                                    </p:set>
                                    <p:anim calcmode="lin" valueType="num">
                                      <p:cBhvr additive="base">
                                        <p:cTn id="49" dur="500" fill="hold"/>
                                        <p:tgtEl>
                                          <p:spTgt spid="5">
                                            <p:graphicEl>
                                              <a:chart seriesIdx="-4" categoryIdx="6" bldStep="category"/>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graphicEl>
                                              <a:chart seriesIdx="-4" categoryIdx="6" bldStep="category"/>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category"/>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90000"/>
                  </a:schemeClr>
                </a:solidFill>
              </a:rPr>
              <a:t>So what Windows programs are on GNU/Linux?</a:t>
            </a:r>
            <a:endParaRPr lang="en-US" dirty="0">
              <a:solidFill>
                <a:schemeClr val="accent2">
                  <a:lumMod val="90000"/>
                </a:schemeClr>
              </a:solidFill>
            </a:endParaRPr>
          </a:p>
        </p:txBody>
      </p:sp>
      <p:sp>
        <p:nvSpPr>
          <p:cNvPr id="3" name="Content Placeholder 2"/>
          <p:cNvSpPr>
            <a:spLocks noGrp="1"/>
          </p:cNvSpPr>
          <p:nvPr>
            <p:ph idx="1"/>
          </p:nvPr>
        </p:nvSpPr>
        <p:spPr/>
        <p:txBody>
          <a:bodyPr/>
          <a:lstStyle/>
          <a:p>
            <a:pPr>
              <a:buNone/>
            </a:pPr>
            <a:r>
              <a:rPr lang="en-US" dirty="0" smtClean="0">
                <a:solidFill>
                  <a:schemeClr val="tx1">
                    <a:lumMod val="85000"/>
                  </a:schemeClr>
                </a:solidFill>
              </a:rPr>
              <a:t>Quite a few! Some have Free Software alternatives too!</a:t>
            </a:r>
            <a:br>
              <a:rPr lang="en-US" dirty="0" smtClean="0">
                <a:solidFill>
                  <a:schemeClr val="tx1">
                    <a:lumMod val="85000"/>
                  </a:schemeClr>
                </a:solidFill>
              </a:rPr>
            </a:br>
            <a:endParaRPr lang="en-US" dirty="0" smtClean="0">
              <a:solidFill>
                <a:schemeClr val="tx1">
                  <a:lumMod val="85000"/>
                </a:schemeClr>
              </a:solidFill>
            </a:endParaRPr>
          </a:p>
          <a:p>
            <a:pPr>
              <a:buFontTx/>
              <a:buChar char="-"/>
            </a:pPr>
            <a:r>
              <a:rPr lang="en-US" sz="1800" dirty="0" smtClean="0"/>
              <a:t>Skype</a:t>
            </a:r>
          </a:p>
          <a:p>
            <a:pPr>
              <a:buFontTx/>
              <a:buChar char="-"/>
            </a:pPr>
            <a:r>
              <a:rPr lang="en-US" sz="1800" dirty="0" smtClean="0"/>
              <a:t>Mozilla Firefox</a:t>
            </a:r>
          </a:p>
          <a:p>
            <a:pPr>
              <a:buFontTx/>
              <a:buChar char="-"/>
            </a:pPr>
            <a:r>
              <a:rPr lang="en-US" sz="1800" dirty="0" smtClean="0"/>
              <a:t>Google Chrome</a:t>
            </a:r>
          </a:p>
          <a:p>
            <a:pPr>
              <a:buFontTx/>
              <a:buChar char="-"/>
            </a:pPr>
            <a:r>
              <a:rPr lang="en-US" sz="1800" dirty="0" smtClean="0"/>
              <a:t>Adobe Reader</a:t>
            </a:r>
          </a:p>
          <a:p>
            <a:pPr>
              <a:buFontTx/>
              <a:buChar char="-"/>
            </a:pPr>
            <a:r>
              <a:rPr lang="en-US" sz="1800" dirty="0" smtClean="0"/>
              <a:t>VLC</a:t>
            </a:r>
            <a:endParaRPr lang="en-US" dirty="0" smtClean="0"/>
          </a:p>
          <a:p>
            <a:pPr>
              <a:buFontTx/>
              <a:buChar char="-"/>
            </a:pPr>
            <a:r>
              <a:rPr lang="en-US" sz="1800" dirty="0" smtClean="0"/>
              <a:t>Audacity</a:t>
            </a:r>
          </a:p>
        </p:txBody>
      </p:sp>
      <p:sp>
        <p:nvSpPr>
          <p:cNvPr id="4" name="Footer Placeholder 3"/>
          <p:cNvSpPr>
            <a:spLocks noGrp="1"/>
          </p:cNvSpPr>
          <p:nvPr>
            <p:ph type="ftr" sz="quarter" idx="11"/>
          </p:nvPr>
        </p:nvSpPr>
        <p:spPr>
          <a:xfrm>
            <a:off x="7543800" y="6480969"/>
            <a:ext cx="1600200" cy="377031"/>
          </a:xfrm>
        </p:spPr>
        <p:txBody>
          <a:bodyPr/>
          <a:lstStyle/>
          <a:p>
            <a:r>
              <a:rPr lang="en-US" dirty="0" smtClean="0">
                <a:effectLst>
                  <a:outerShdw blurRad="38100" dist="38100" dir="2700000" algn="tl">
                    <a:srgbClr val="000000">
                      <a:alpha val="43137"/>
                    </a:srgbClr>
                  </a:outerShdw>
                </a:effectLst>
              </a:rPr>
              <a:t>The GNU/Linux Operating System</a:t>
            </a:r>
            <a:endParaRPr lang="en-US" dirty="0">
              <a:effectLst>
                <a:outerShdw blurRad="38100" dist="38100" dir="2700000" algn="tl">
                  <a:srgbClr val="000000">
                    <a:alpha val="43137"/>
                  </a:srgbClr>
                </a:outerShdw>
              </a:effectLst>
            </a:endParaRPr>
          </a:p>
        </p:txBody>
      </p:sp>
      <p:pic>
        <p:nvPicPr>
          <p:cNvPr id="5" name="Picture 4" descr="Tux-proving-Windows-sucks.jpg"/>
          <p:cNvPicPr>
            <a:picLocks noChangeAspect="1"/>
          </p:cNvPicPr>
          <p:nvPr/>
        </p:nvPicPr>
        <p:blipFill>
          <a:blip r:embed="rId2" cstate="print"/>
          <a:stretch>
            <a:fillRect/>
          </a:stretch>
        </p:blipFill>
        <p:spPr>
          <a:xfrm>
            <a:off x="4572000" y="2819400"/>
            <a:ext cx="4419600" cy="3430078"/>
          </a:xfrm>
          <a:prstGeom prst="rect">
            <a:avLst/>
          </a:prstGeom>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Alright, so what are some alternatives then smart guy?</a:t>
            </a:r>
            <a:endParaRPr lang="en-US" dirty="0"/>
          </a:p>
        </p:txBody>
      </p:sp>
      <p:sp>
        <p:nvSpPr>
          <p:cNvPr id="3" name="Content Placeholder 2"/>
          <p:cNvSpPr>
            <a:spLocks noGrp="1"/>
          </p:cNvSpPr>
          <p:nvPr>
            <p:ph idx="1"/>
          </p:nvPr>
        </p:nvSpPr>
        <p:spPr/>
        <p:txBody>
          <a:bodyPr/>
          <a:lstStyle/>
          <a:p>
            <a:pPr>
              <a:buNone/>
            </a:pPr>
            <a:r>
              <a:rPr lang="en-US" dirty="0" err="1" smtClean="0">
                <a:effectLst>
                  <a:outerShdw blurRad="38100" dist="38100" dir="2700000" algn="tl">
                    <a:srgbClr val="000000">
                      <a:alpha val="43137"/>
                    </a:srgbClr>
                  </a:outerShdw>
                </a:effectLst>
              </a:rPr>
              <a:t>Kinda</a:t>
            </a:r>
            <a:r>
              <a:rPr lang="en-US" dirty="0" smtClean="0">
                <a:effectLst>
                  <a:outerShdw blurRad="38100" dist="38100" dir="2700000" algn="tl">
                    <a:srgbClr val="000000">
                      <a:alpha val="43137"/>
                    </a:srgbClr>
                  </a:outerShdw>
                </a:effectLst>
              </a:rPr>
              <a:t> pushy aren’t you? Jerk.</a:t>
            </a:r>
          </a:p>
          <a:p>
            <a:pPr algn="r">
              <a:buNone/>
            </a:pPr>
            <a:endParaRPr lang="en-US" dirty="0" smtClean="0">
              <a:effectLst>
                <a:outerShdw blurRad="38100" dist="38100" dir="2700000" algn="tl">
                  <a:srgbClr val="000000">
                    <a:alpha val="43137"/>
                  </a:srgbClr>
                </a:outerShdw>
              </a:effectLst>
            </a:endParaRPr>
          </a:p>
          <a:p>
            <a:pPr>
              <a:buFontTx/>
              <a:buChar char="-"/>
            </a:pPr>
            <a:r>
              <a:rPr lang="en-US" sz="1800" dirty="0" smtClean="0">
                <a:solidFill>
                  <a:schemeClr val="tx1">
                    <a:lumMod val="85000"/>
                  </a:schemeClr>
                </a:solidFill>
                <a:effectLst>
                  <a:outerShdw blurRad="38100" dist="38100" dir="2700000" algn="tl">
                    <a:srgbClr val="000000">
                      <a:alpha val="43137"/>
                    </a:srgbClr>
                  </a:outerShdw>
                </a:effectLst>
              </a:rPr>
              <a:t>Microsoft Office &gt; </a:t>
            </a:r>
            <a:r>
              <a:rPr lang="en-US" sz="1800" dirty="0" err="1" smtClean="0">
                <a:solidFill>
                  <a:schemeClr val="tx1">
                    <a:lumMod val="85000"/>
                  </a:schemeClr>
                </a:solidFill>
                <a:effectLst>
                  <a:outerShdw blurRad="38100" dist="38100" dir="2700000" algn="tl">
                    <a:srgbClr val="000000">
                      <a:alpha val="43137"/>
                    </a:srgbClr>
                  </a:outerShdw>
                </a:effectLst>
              </a:rPr>
              <a:t>LibreOffice</a:t>
            </a:r>
            <a:endParaRPr lang="en-US" sz="1800" dirty="0" smtClean="0">
              <a:solidFill>
                <a:schemeClr val="tx1">
                  <a:lumMod val="85000"/>
                </a:schemeClr>
              </a:solidFill>
              <a:effectLst>
                <a:outerShdw blurRad="38100" dist="38100" dir="2700000" algn="tl">
                  <a:srgbClr val="000000">
                    <a:alpha val="43137"/>
                  </a:srgbClr>
                </a:outerShdw>
              </a:effectLst>
            </a:endParaRPr>
          </a:p>
          <a:p>
            <a:pPr>
              <a:buFontTx/>
              <a:buChar char="-"/>
            </a:pPr>
            <a:r>
              <a:rPr lang="en-US" sz="1800" dirty="0" smtClean="0">
                <a:solidFill>
                  <a:schemeClr val="tx1">
                    <a:lumMod val="85000"/>
                  </a:schemeClr>
                </a:solidFill>
                <a:effectLst>
                  <a:outerShdw blurRad="38100" dist="38100" dir="2700000" algn="tl">
                    <a:srgbClr val="000000">
                      <a:alpha val="43137"/>
                    </a:srgbClr>
                  </a:outerShdw>
                </a:effectLst>
              </a:rPr>
              <a:t>Adobe Photoshop &gt; GIMP</a:t>
            </a:r>
          </a:p>
          <a:p>
            <a:pPr>
              <a:buFontTx/>
              <a:buChar char="-"/>
            </a:pPr>
            <a:r>
              <a:rPr lang="en-US" sz="1800" dirty="0" smtClean="0">
                <a:solidFill>
                  <a:schemeClr val="tx1">
                    <a:lumMod val="85000"/>
                  </a:schemeClr>
                </a:solidFill>
                <a:effectLst>
                  <a:outerShdw blurRad="38100" dist="38100" dir="2700000" algn="tl">
                    <a:srgbClr val="000000">
                      <a:alpha val="43137"/>
                    </a:srgbClr>
                  </a:outerShdw>
                </a:effectLst>
              </a:rPr>
              <a:t>Windows Messenger, Yahoo Instant Messenger, AIM, etc. &gt; Pidgin, Empathy</a:t>
            </a:r>
          </a:p>
          <a:p>
            <a:pPr>
              <a:buFontTx/>
              <a:buChar char="-"/>
            </a:pPr>
            <a:r>
              <a:rPr lang="en-US" sz="1800" dirty="0" smtClean="0">
                <a:solidFill>
                  <a:schemeClr val="tx1">
                    <a:lumMod val="85000"/>
                  </a:schemeClr>
                </a:solidFill>
                <a:effectLst>
                  <a:outerShdw blurRad="38100" dist="38100" dir="2700000" algn="tl">
                    <a:srgbClr val="000000">
                      <a:alpha val="43137"/>
                    </a:srgbClr>
                  </a:outerShdw>
                </a:effectLst>
              </a:rPr>
              <a:t>Microsoft Outlook &gt; Mozilla Thunderbird, Evolution</a:t>
            </a:r>
          </a:p>
          <a:p>
            <a:pPr>
              <a:buFontTx/>
              <a:buChar char="-"/>
            </a:pPr>
            <a:r>
              <a:rPr lang="en-US" sz="1800" dirty="0" smtClean="0">
                <a:solidFill>
                  <a:schemeClr val="tx1">
                    <a:lumMod val="85000"/>
                  </a:schemeClr>
                </a:solidFill>
                <a:effectLst>
                  <a:outerShdw blurRad="38100" dist="38100" dir="2700000" algn="tl">
                    <a:srgbClr val="000000">
                      <a:alpha val="43137"/>
                    </a:srgbClr>
                  </a:outerShdw>
                </a:effectLst>
              </a:rPr>
              <a:t>iTunes &gt; </a:t>
            </a:r>
            <a:r>
              <a:rPr lang="en-US" sz="1800" dirty="0" err="1" smtClean="0">
                <a:solidFill>
                  <a:schemeClr val="tx1">
                    <a:lumMod val="85000"/>
                  </a:schemeClr>
                </a:solidFill>
                <a:effectLst>
                  <a:outerShdw blurRad="38100" dist="38100" dir="2700000" algn="tl">
                    <a:srgbClr val="000000">
                      <a:alpha val="43137"/>
                    </a:srgbClr>
                  </a:outerShdw>
                </a:effectLst>
              </a:rPr>
              <a:t>Rhythmbox</a:t>
            </a:r>
            <a:r>
              <a:rPr lang="en-US" sz="1800" dirty="0" smtClean="0">
                <a:solidFill>
                  <a:schemeClr val="tx1">
                    <a:lumMod val="85000"/>
                  </a:schemeClr>
                </a:solidFill>
                <a:effectLst>
                  <a:outerShdw blurRad="38100" dist="38100" dir="2700000" algn="tl">
                    <a:srgbClr val="000000">
                      <a:alpha val="43137"/>
                    </a:srgbClr>
                  </a:outerShdw>
                </a:effectLst>
              </a:rPr>
              <a:t>, Banshee</a:t>
            </a:r>
            <a:endParaRPr lang="en-US" sz="1800" dirty="0">
              <a:solidFill>
                <a:schemeClr val="tx1">
                  <a:lumMod val="85000"/>
                </a:schemeClr>
              </a:solidFill>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a:xfrm>
            <a:off x="7696200" y="6480969"/>
            <a:ext cx="1447800" cy="377031"/>
          </a:xfrm>
        </p:spPr>
        <p:txBody>
          <a:bodyPr/>
          <a:lstStyle/>
          <a:p>
            <a:r>
              <a:rPr lang="en-US" dirty="0" smtClean="0">
                <a:solidFill>
                  <a:schemeClr val="bg1">
                    <a:lumMod val="95000"/>
                    <a:lumOff val="5000"/>
                  </a:schemeClr>
                </a:solidFill>
                <a:effectLst>
                  <a:outerShdw blurRad="38100" dist="38100" dir="2700000" algn="tl">
                    <a:srgbClr val="000000">
                      <a:alpha val="43137"/>
                    </a:srgbClr>
                  </a:outerShdw>
                </a:effectLst>
              </a:rPr>
              <a:t>The GNU/Linux Operating System</a:t>
            </a:r>
            <a:endParaRPr lang="en-US" dirty="0">
              <a:solidFill>
                <a:schemeClr val="bg1">
                  <a:lumMod val="95000"/>
                  <a:lumOff val="5000"/>
                </a:schemeClr>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38200" y="2895600"/>
            <a:ext cx="7242048" cy="1143000"/>
          </a:xfrm>
        </p:spPr>
        <p:txBody>
          <a:bodyPr>
            <a:normAutofit fontScale="90000"/>
          </a:bodyPr>
          <a:lstStyle/>
          <a:p>
            <a:pPr algn="ctr"/>
            <a:r>
              <a:rPr lang="en-US" sz="4800" dirty="0" smtClean="0">
                <a:solidFill>
                  <a:srgbClr val="FF0000"/>
                </a:solidFill>
                <a:effectLst>
                  <a:outerShdw blurRad="38100" dist="38100" dir="2700000" algn="tl">
                    <a:srgbClr val="000000">
                      <a:alpha val="43137"/>
                    </a:srgbClr>
                  </a:outerShdw>
                </a:effectLst>
              </a:rPr>
              <a:t>STOP!</a:t>
            </a:r>
            <a:r>
              <a:rPr lang="en-US" sz="4800" dirty="0" smtClean="0"/>
              <a:t/>
            </a:r>
            <a:br>
              <a:rPr lang="en-US" sz="4800" dirty="0" smtClean="0"/>
            </a:br>
            <a:r>
              <a:rPr lang="en-US" sz="4800" dirty="0" smtClean="0"/>
              <a:t/>
            </a:r>
            <a:br>
              <a:rPr lang="en-US" sz="4800" dirty="0" smtClean="0"/>
            </a:br>
            <a:r>
              <a:rPr lang="en-US" sz="2800" dirty="0" smtClean="0">
                <a:solidFill>
                  <a:schemeClr val="bg1"/>
                </a:solidFill>
              </a:rPr>
              <a:t>Before we continue, you must know the real definition of a </a:t>
            </a:r>
            <a:r>
              <a:rPr lang="en-US" sz="2800" dirty="0" smtClean="0">
                <a:solidFill>
                  <a:schemeClr val="bg1"/>
                </a:solidFill>
              </a:rPr>
              <a:t>Hacker!</a:t>
            </a:r>
            <a:r>
              <a:rPr lang="en-US" sz="2800" dirty="0" smtClean="0">
                <a:solidFill>
                  <a:schemeClr val="bg1"/>
                </a:solidFill>
              </a:rPr>
              <a:t/>
            </a:r>
            <a:br>
              <a:rPr lang="en-US" sz="2800" dirty="0" smtClean="0">
                <a:solidFill>
                  <a:schemeClr val="bg1"/>
                </a:solidFill>
              </a:rPr>
            </a:br>
            <a:r>
              <a:rPr lang="en-US" sz="2800" dirty="0" smtClean="0">
                <a:solidFill>
                  <a:schemeClr val="bg1"/>
                </a:solidFill>
              </a:rPr>
              <a:t/>
            </a:r>
            <a:br>
              <a:rPr lang="en-US" sz="2800" dirty="0" smtClean="0">
                <a:solidFill>
                  <a:schemeClr val="bg1"/>
                </a:solidFill>
              </a:rPr>
            </a:br>
            <a:r>
              <a:rPr lang="en-US" sz="2800" dirty="0" smtClean="0">
                <a:solidFill>
                  <a:schemeClr val="bg1"/>
                </a:solidFill>
              </a:rPr>
              <a:t>Hackers are people</a:t>
            </a:r>
            <a:r>
              <a:rPr lang="en-US" sz="2800" dirty="0" smtClean="0">
                <a:solidFill>
                  <a:schemeClr val="bg1"/>
                </a:solidFill>
              </a:rPr>
              <a:t> </a:t>
            </a:r>
            <a:r>
              <a:rPr lang="en-US" sz="2800" dirty="0" smtClean="0">
                <a:solidFill>
                  <a:schemeClr val="bg1"/>
                </a:solidFill>
              </a:rPr>
              <a:t>who </a:t>
            </a:r>
            <a:r>
              <a:rPr lang="en-US" sz="2800" dirty="0" smtClean="0">
                <a:solidFill>
                  <a:schemeClr val="bg1"/>
                </a:solidFill>
              </a:rPr>
              <a:t>hack </a:t>
            </a:r>
            <a:r>
              <a:rPr lang="en-US" sz="2800" dirty="0" smtClean="0">
                <a:solidFill>
                  <a:schemeClr val="bg1"/>
                </a:solidFill>
              </a:rPr>
              <a:t>away at a computer keyboard until a program works the way they want it to.</a:t>
            </a:r>
            <a:br>
              <a:rPr lang="en-US" sz="2800" dirty="0" smtClean="0">
                <a:solidFill>
                  <a:schemeClr val="bg1"/>
                </a:solidFill>
              </a:rPr>
            </a:br>
            <a:r>
              <a:rPr lang="en-US" sz="2800" dirty="0" smtClean="0">
                <a:solidFill>
                  <a:schemeClr val="bg1"/>
                </a:solidFill>
              </a:rPr>
              <a:t/>
            </a:r>
            <a:br>
              <a:rPr lang="en-US" sz="2800" dirty="0" smtClean="0">
                <a:solidFill>
                  <a:schemeClr val="bg1"/>
                </a:solidFill>
              </a:rPr>
            </a:br>
            <a:r>
              <a:rPr lang="en-US" sz="2800" dirty="0" smtClean="0">
                <a:solidFill>
                  <a:schemeClr val="bg1"/>
                </a:solidFill>
              </a:rPr>
              <a:t>Now then, let’s continue </a:t>
            </a:r>
            <a:r>
              <a:rPr lang="en-US" sz="2800" dirty="0" smtClean="0">
                <a:solidFill>
                  <a:schemeClr val="bg1"/>
                </a:solidFill>
                <a:sym typeface="Wingdings" pitchFamily="2" charset="2"/>
              </a:rPr>
              <a:t></a:t>
            </a:r>
            <a:r>
              <a:rPr lang="en-US" sz="2800" dirty="0" smtClean="0">
                <a:solidFill>
                  <a:schemeClr val="bg1"/>
                </a:solidFill>
              </a:rPr>
              <a:t> </a:t>
            </a:r>
            <a:endParaRPr lang="en-US" sz="4800" dirty="0">
              <a:solidFill>
                <a:schemeClr val="bg1"/>
              </a:solidFill>
            </a:endParaRPr>
          </a:p>
        </p:txBody>
      </p:sp>
      <p:sp>
        <p:nvSpPr>
          <p:cNvPr id="3" name="Footer Placeholder 2"/>
          <p:cNvSpPr>
            <a:spLocks noGrp="1"/>
          </p:cNvSpPr>
          <p:nvPr>
            <p:ph type="ftr" sz="quarter" idx="11"/>
          </p:nvPr>
        </p:nvSpPr>
        <p:spPr>
          <a:xfrm>
            <a:off x="7818120" y="6400800"/>
            <a:ext cx="1325880" cy="457200"/>
          </a:xfrm>
        </p:spPr>
        <p:txBody>
          <a:bodyPr/>
          <a:lstStyle/>
          <a:p>
            <a:r>
              <a:rPr lang="en-US" dirty="0" smtClean="0"/>
              <a:t>The GNU/Linux Operating System</a:t>
            </a:r>
            <a:endParaRPr lang="en-US" dirty="0"/>
          </a:p>
        </p:txBody>
      </p:sp>
    </p:spTree>
  </p:cSld>
  <p:clrMapOvr>
    <a:masterClrMapping/>
  </p:clrMapOvr>
  <p:transition>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1143000"/>
          </a:xfrm>
        </p:spPr>
        <p:txBody>
          <a:bodyPr/>
          <a:lstStyle/>
          <a:p>
            <a:pPr algn="l"/>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 (very) </a:t>
            </a:r>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brief </a:t>
            </a:r>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history</a:t>
            </a:r>
            <a:endPar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Content Placeholder 2"/>
          <p:cNvSpPr>
            <a:spLocks noGrp="1"/>
          </p:cNvSpPr>
          <p:nvPr>
            <p:ph idx="1"/>
          </p:nvPr>
        </p:nvSpPr>
        <p:spPr>
          <a:xfrm>
            <a:off x="228600" y="1447800"/>
            <a:ext cx="7239000" cy="4846320"/>
          </a:xfrm>
        </p:spPr>
        <p:txBody>
          <a:bodyPr>
            <a:normAutofit fontScale="62500" lnSpcReduction="20000"/>
          </a:bodyPr>
          <a:lstStyle/>
          <a:p>
            <a:pPr lvl="1" algn="just"/>
            <a:r>
              <a:rPr lang="en-US" sz="2000" dirty="0" smtClean="0">
                <a:effectLst>
                  <a:outerShdw blurRad="38100" dist="38100" dir="2700000" algn="tl">
                    <a:srgbClr val="000000">
                      <a:alpha val="43137"/>
                    </a:srgbClr>
                  </a:outerShdw>
                </a:effectLst>
              </a:rPr>
              <a:t>A former Artificial Intelligence researcher at MIT, named Richard Stallman, went to New York City to get source code for a printer driver and was denied permission to have a copy of it because of an End User License Agreement after fighting with a flaky printer back at MIT.</a:t>
            </a:r>
          </a:p>
          <a:p>
            <a:pPr lvl="1" algn="just">
              <a:buNone/>
            </a:pPr>
            <a:endParaRPr lang="en-US" sz="2000" dirty="0" smtClean="0">
              <a:effectLst>
                <a:outerShdw blurRad="38100" dist="38100" dir="2700000" algn="tl">
                  <a:srgbClr val="000000">
                    <a:alpha val="43137"/>
                  </a:srgbClr>
                </a:outerShdw>
              </a:effectLst>
            </a:endParaRPr>
          </a:p>
          <a:p>
            <a:pPr lvl="1" algn="just"/>
            <a:r>
              <a:rPr lang="en-US" sz="2000" dirty="0" smtClean="0">
                <a:effectLst>
                  <a:outerShdw blurRad="38100" dist="38100" dir="2700000" algn="tl">
                    <a:srgbClr val="000000">
                      <a:alpha val="43137"/>
                    </a:srgbClr>
                  </a:outerShdw>
                </a:effectLst>
              </a:rPr>
              <a:t>Was really pissed about it which fueled the fire to start the GNU (GNU’s Not Unix) project in the mid 1980s with the goal to create a fully free (As in liberty) operating system with the help of fellow hackers from around the world.</a:t>
            </a:r>
          </a:p>
          <a:p>
            <a:pPr lvl="1" algn="just"/>
            <a:endParaRPr lang="en-US" sz="2000" dirty="0" smtClean="0">
              <a:effectLst>
                <a:outerShdw blurRad="38100" dist="38100" dir="2700000" algn="tl">
                  <a:srgbClr val="000000">
                    <a:alpha val="43137"/>
                  </a:srgbClr>
                </a:outerShdw>
              </a:effectLst>
            </a:endParaRPr>
          </a:p>
          <a:p>
            <a:pPr lvl="1" algn="just"/>
            <a:r>
              <a:rPr lang="en-US" sz="2000" dirty="0" smtClean="0">
                <a:effectLst>
                  <a:outerShdw blurRad="38100" dist="38100" dir="2700000" algn="tl">
                    <a:srgbClr val="000000">
                      <a:alpha val="43137"/>
                    </a:srgbClr>
                  </a:outerShdw>
                </a:effectLst>
              </a:rPr>
              <a:t>They finished most of the operating system but it was missing a stable kernel.</a:t>
            </a:r>
          </a:p>
          <a:p>
            <a:pPr lvl="1" algn="just"/>
            <a:endParaRPr lang="en-US" sz="2000" dirty="0" smtClean="0">
              <a:effectLst>
                <a:outerShdw blurRad="38100" dist="38100" dir="2700000" algn="tl">
                  <a:srgbClr val="000000">
                    <a:alpha val="43137"/>
                  </a:srgbClr>
                </a:outerShdw>
              </a:effectLst>
            </a:endParaRPr>
          </a:p>
          <a:p>
            <a:pPr lvl="1" algn="just"/>
            <a:r>
              <a:rPr lang="en-US" sz="2000" dirty="0" smtClean="0">
                <a:effectLst>
                  <a:outerShdw blurRad="38100" dist="38100" dir="2700000" algn="tl">
                    <a:srgbClr val="000000">
                      <a:alpha val="43137"/>
                    </a:srgbClr>
                  </a:outerShdw>
                </a:effectLst>
              </a:rPr>
              <a:t>People discovered “Linux”, a monolithic kernel by a Finnish hacker named </a:t>
            </a:r>
            <a:r>
              <a:rPr lang="en-US" sz="2000" dirty="0" err="1" smtClean="0">
                <a:effectLst>
                  <a:outerShdw blurRad="38100" dist="38100" dir="2700000" algn="tl">
                    <a:srgbClr val="000000">
                      <a:alpha val="43137"/>
                    </a:srgbClr>
                  </a:outerShdw>
                </a:effectLst>
              </a:rPr>
              <a:t>Linus</a:t>
            </a:r>
            <a:r>
              <a:rPr lang="en-US" sz="2000" dirty="0" smtClean="0">
                <a:effectLst>
                  <a:outerShdw blurRad="38100" dist="38100" dir="2700000" algn="tl">
                    <a:srgbClr val="000000">
                      <a:alpha val="43137"/>
                    </a:srgbClr>
                  </a:outerShdw>
                </a:effectLst>
              </a:rPr>
              <a:t> </a:t>
            </a:r>
            <a:r>
              <a:rPr lang="en-US" sz="2000" dirty="0" err="1" smtClean="0">
                <a:effectLst>
                  <a:outerShdw blurRad="38100" dist="38100" dir="2700000" algn="tl">
                    <a:srgbClr val="000000">
                      <a:alpha val="43137"/>
                    </a:srgbClr>
                  </a:outerShdw>
                </a:effectLst>
              </a:rPr>
              <a:t>Torvalds</a:t>
            </a:r>
            <a:r>
              <a:rPr lang="en-US" sz="2000" dirty="0" smtClean="0">
                <a:effectLst>
                  <a:outerShdw blurRad="38100" dist="38100" dir="2700000" algn="tl">
                    <a:srgbClr val="000000">
                      <a:alpha val="43137"/>
                    </a:srgbClr>
                  </a:outerShdw>
                </a:effectLst>
              </a:rPr>
              <a:t>, and started gluing parts of the GNU system to it and eventually got a stable, free software operating system working</a:t>
            </a:r>
          </a:p>
          <a:p>
            <a:pPr lvl="1" algn="just">
              <a:buNone/>
            </a:pPr>
            <a:endParaRPr lang="en-US" sz="2000" dirty="0" smtClean="0">
              <a:effectLst>
                <a:outerShdw blurRad="38100" dist="38100" dir="2700000" algn="tl">
                  <a:srgbClr val="000000">
                    <a:alpha val="43137"/>
                  </a:srgbClr>
                </a:outerShdw>
              </a:effectLst>
            </a:endParaRPr>
          </a:p>
          <a:p>
            <a:pPr lvl="1" algn="just"/>
            <a:r>
              <a:rPr lang="en-US" sz="2000" dirty="0" smtClean="0">
                <a:effectLst>
                  <a:outerShdw blurRad="38100" dist="38100" dir="2700000" algn="tl">
                    <a:srgbClr val="000000">
                      <a:alpha val="43137"/>
                    </a:srgbClr>
                  </a:outerShdw>
                </a:effectLst>
              </a:rPr>
              <a:t>After some years, problems arose when trying to convince the public and, especially, businesses to switch to Free Software because of misinterpretations due to the ambiguity of the name.</a:t>
            </a:r>
          </a:p>
          <a:p>
            <a:pPr lvl="1" algn="just"/>
            <a:endParaRPr lang="en-US" sz="2000" dirty="0" smtClean="0">
              <a:effectLst>
                <a:outerShdw blurRad="38100" dist="38100" dir="2700000" algn="tl">
                  <a:srgbClr val="000000">
                    <a:alpha val="43137"/>
                  </a:srgbClr>
                </a:outerShdw>
              </a:effectLst>
            </a:endParaRPr>
          </a:p>
          <a:p>
            <a:pPr lvl="1" algn="just"/>
            <a:r>
              <a:rPr lang="en-US" sz="2000" dirty="0" smtClean="0">
                <a:effectLst>
                  <a:outerShdw blurRad="38100" dist="38100" dir="2700000" algn="tl">
                    <a:srgbClr val="000000">
                      <a:alpha val="43137"/>
                    </a:srgbClr>
                  </a:outerShdw>
                </a:effectLst>
              </a:rPr>
              <a:t>A new side movement was started that advocated the idea of having the source code of a program be open to all to work on it. This became known as “Open Source”.</a:t>
            </a:r>
          </a:p>
          <a:p>
            <a:pPr lvl="1" algn="just">
              <a:buNone/>
            </a:pPr>
            <a:endParaRPr lang="en-US" sz="2000" dirty="0" smtClean="0">
              <a:solidFill>
                <a:schemeClr val="bg1"/>
              </a:solidFill>
              <a:effectLst>
                <a:outerShdw blurRad="38100" dist="38100" dir="2700000" algn="tl">
                  <a:srgbClr val="000000">
                    <a:alpha val="43137"/>
                  </a:srgbClr>
                </a:outerShdw>
              </a:effectLst>
            </a:endParaRPr>
          </a:p>
          <a:p>
            <a:pPr lvl="1" algn="just">
              <a:buNone/>
            </a:pPr>
            <a:r>
              <a:rPr lang="en-US" sz="2000" dirty="0" smtClean="0">
                <a:solidFill>
                  <a:schemeClr val="bg1"/>
                </a:solidFill>
                <a:effectLst>
                  <a:outerShdw blurRad="38100" dist="38100" dir="2700000" algn="tl">
                    <a:srgbClr val="000000">
                      <a:alpha val="43137"/>
                    </a:srgbClr>
                  </a:outerShdw>
                </a:effectLst>
              </a:rPr>
              <a:t/>
            </a:r>
            <a:br>
              <a:rPr lang="en-US" sz="2000" dirty="0" smtClean="0">
                <a:solidFill>
                  <a:schemeClr val="bg1"/>
                </a:solidFill>
                <a:effectLst>
                  <a:outerShdw blurRad="38100" dist="38100" dir="2700000" algn="tl">
                    <a:srgbClr val="000000">
                      <a:alpha val="43137"/>
                    </a:srgbClr>
                  </a:outerShdw>
                </a:effectLst>
              </a:rPr>
            </a:br>
            <a:r>
              <a:rPr lang="en-US" sz="2000" dirty="0" smtClean="0">
                <a:solidFill>
                  <a:schemeClr val="bg1"/>
                </a:solidFill>
                <a:effectLst>
                  <a:outerShdw blurRad="38100" dist="38100" dir="2700000" algn="tl">
                    <a:srgbClr val="000000">
                      <a:alpha val="43137"/>
                    </a:srgbClr>
                  </a:outerShdw>
                </a:effectLst>
              </a:rPr>
              <a:t/>
            </a:r>
            <a:br>
              <a:rPr lang="en-US" sz="2000" dirty="0" smtClean="0">
                <a:solidFill>
                  <a:schemeClr val="bg1"/>
                </a:solidFill>
                <a:effectLst>
                  <a:outerShdw blurRad="38100" dist="38100" dir="2700000" algn="tl">
                    <a:srgbClr val="000000">
                      <a:alpha val="43137"/>
                    </a:srgbClr>
                  </a:outerShdw>
                </a:effectLst>
              </a:rPr>
            </a:br>
            <a:endParaRPr lang="en-US" sz="2000" dirty="0" smtClean="0">
              <a:solidFill>
                <a:schemeClr val="bg1"/>
              </a:solidFill>
              <a:effectLst>
                <a:outerShdw blurRad="38100" dist="38100" dir="2700000" algn="tl">
                  <a:srgbClr val="000000">
                    <a:alpha val="43137"/>
                  </a:srgbClr>
                </a:outerShdw>
              </a:effectLst>
            </a:endParaRPr>
          </a:p>
        </p:txBody>
      </p:sp>
      <p:sp>
        <p:nvSpPr>
          <p:cNvPr id="6" name="Footer Placeholder 5"/>
          <p:cNvSpPr>
            <a:spLocks noGrp="1"/>
          </p:cNvSpPr>
          <p:nvPr>
            <p:ph type="ftr" sz="quarter" idx="11"/>
          </p:nvPr>
        </p:nvSpPr>
        <p:spPr>
          <a:xfrm>
            <a:off x="7818120" y="6400800"/>
            <a:ext cx="1325880" cy="457200"/>
          </a:xfrm>
        </p:spPr>
        <p:txBody>
          <a:bodyPr/>
          <a:lstStyle/>
          <a:p>
            <a:r>
              <a:rPr lang="en-US" dirty="0" smtClean="0"/>
              <a:t>The GNU/Linux Operating System</a:t>
            </a:r>
            <a:endParaRPr lang="en-US" dirty="0"/>
          </a:p>
        </p:txBody>
      </p:sp>
      <p:pic>
        <p:nvPicPr>
          <p:cNvPr id="4" name="Picture 3" descr="Richard_Matthew_Stallman.jpeg"/>
          <p:cNvPicPr>
            <a:picLocks noChangeAspect="1"/>
          </p:cNvPicPr>
          <p:nvPr/>
        </p:nvPicPr>
        <p:blipFill>
          <a:blip r:embed="rId4" cstate="print"/>
          <a:stretch>
            <a:fillRect/>
          </a:stretch>
        </p:blipFill>
        <p:spPr>
          <a:xfrm>
            <a:off x="7543800" y="1295400"/>
            <a:ext cx="1507379" cy="1143000"/>
          </a:xfrm>
          <a:prstGeom prst="rect">
            <a:avLst/>
          </a:prstGeom>
          <a:effectLst>
            <a:outerShdw blurRad="50800" dist="38100" dir="18900000" algn="bl" rotWithShape="0">
              <a:prstClr val="black">
                <a:alpha val="40000"/>
              </a:prstClr>
            </a:outerShdw>
          </a:effectLst>
        </p:spPr>
      </p:pic>
      <p:pic>
        <p:nvPicPr>
          <p:cNvPr id="5" name="Picture 4" descr="linus.jpg"/>
          <p:cNvPicPr>
            <a:picLocks noChangeAspect="1"/>
          </p:cNvPicPr>
          <p:nvPr/>
        </p:nvPicPr>
        <p:blipFill>
          <a:blip r:embed="rId5" cstate="print"/>
          <a:stretch>
            <a:fillRect/>
          </a:stretch>
        </p:blipFill>
        <p:spPr>
          <a:xfrm>
            <a:off x="7772400" y="3200400"/>
            <a:ext cx="1219200" cy="1219200"/>
          </a:xfrm>
          <a:prstGeom prst="rect">
            <a:avLst/>
          </a:prstGeom>
          <a:effectLst>
            <a:innerShdw blurRad="63500" dist="50800" dir="18900000">
              <a:prstClr val="black">
                <a:alpha val="50000"/>
              </a:prstClr>
            </a:innerShdw>
          </a:effectLst>
        </p:spPr>
      </p:pic>
      <p:sp>
        <p:nvSpPr>
          <p:cNvPr id="7" name="TextBox 6"/>
          <p:cNvSpPr txBox="1"/>
          <p:nvPr/>
        </p:nvSpPr>
        <p:spPr>
          <a:xfrm>
            <a:off x="7391400" y="1295400"/>
            <a:ext cx="838200" cy="369332"/>
          </a:xfrm>
          <a:prstGeom prst="rect">
            <a:avLst/>
          </a:prstGeom>
          <a:noFill/>
        </p:spPr>
        <p:txBody>
          <a:bodyPr wrap="square" rtlCol="0">
            <a:spAutoFit/>
          </a:bodyPr>
          <a:lstStyle/>
          <a:p>
            <a:pPr algn="ctr"/>
            <a:r>
              <a:rPr lang="en-US" sz="900" dirty="0" smtClean="0">
                <a:effectLst>
                  <a:outerShdw blurRad="38100" dist="38100" dir="2700000" algn="tl">
                    <a:srgbClr val="000000">
                      <a:alpha val="43137"/>
                    </a:srgbClr>
                  </a:outerShdw>
                </a:effectLst>
              </a:rPr>
              <a:t>Richard Stallman</a:t>
            </a:r>
            <a:endParaRPr lang="en-US" sz="900" dirty="0">
              <a:effectLst>
                <a:outerShdw blurRad="38100" dist="38100" dir="2700000" algn="tl">
                  <a:srgbClr val="000000">
                    <a:alpha val="43137"/>
                  </a:srgbClr>
                </a:outerShdw>
              </a:effectLst>
            </a:endParaRPr>
          </a:p>
        </p:txBody>
      </p:sp>
      <p:sp>
        <p:nvSpPr>
          <p:cNvPr id="8" name="TextBox 7"/>
          <p:cNvSpPr txBox="1"/>
          <p:nvPr/>
        </p:nvSpPr>
        <p:spPr>
          <a:xfrm>
            <a:off x="7543800" y="3200400"/>
            <a:ext cx="685800" cy="784830"/>
          </a:xfrm>
          <a:prstGeom prst="rect">
            <a:avLst/>
          </a:prstGeom>
          <a:noFill/>
        </p:spPr>
        <p:txBody>
          <a:bodyPr wrap="square" rtlCol="0">
            <a:spAutoFit/>
          </a:bodyPr>
          <a:lstStyle/>
          <a:p>
            <a:pPr algn="ctr"/>
            <a:r>
              <a:rPr lang="en-US" sz="900" dirty="0" smtClean="0">
                <a:effectLst>
                  <a:outerShdw blurRad="38100" dist="38100" dir="2700000" algn="tl">
                    <a:srgbClr val="000000">
                      <a:alpha val="43137"/>
                    </a:srgbClr>
                  </a:outerShdw>
                </a:effectLst>
              </a:rPr>
              <a:t>L</a:t>
            </a:r>
          </a:p>
          <a:p>
            <a:pPr algn="ctr"/>
            <a:r>
              <a:rPr lang="en-US" sz="900" dirty="0" smtClean="0">
                <a:effectLst>
                  <a:outerShdw blurRad="38100" dist="38100" dir="2700000" algn="tl">
                    <a:srgbClr val="000000">
                      <a:alpha val="43137"/>
                    </a:srgbClr>
                  </a:outerShdw>
                </a:effectLst>
              </a:rPr>
              <a:t>I</a:t>
            </a:r>
          </a:p>
          <a:p>
            <a:pPr algn="ctr"/>
            <a:r>
              <a:rPr lang="en-US" sz="900" dirty="0" smtClean="0">
                <a:effectLst>
                  <a:outerShdw blurRad="38100" dist="38100" dir="2700000" algn="tl">
                    <a:srgbClr val="000000">
                      <a:alpha val="43137"/>
                    </a:srgbClr>
                  </a:outerShdw>
                </a:effectLst>
              </a:rPr>
              <a:t>N</a:t>
            </a:r>
          </a:p>
          <a:p>
            <a:pPr algn="ctr"/>
            <a:r>
              <a:rPr lang="en-US" sz="900" dirty="0" smtClean="0">
                <a:effectLst>
                  <a:outerShdw blurRad="38100" dist="38100" dir="2700000" algn="tl">
                    <a:srgbClr val="000000">
                      <a:alpha val="43137"/>
                    </a:srgbClr>
                  </a:outerShdw>
                </a:effectLst>
              </a:rPr>
              <a:t>U</a:t>
            </a:r>
          </a:p>
          <a:p>
            <a:pPr algn="ctr"/>
            <a:r>
              <a:rPr lang="en-US" sz="900" dirty="0" smtClean="0">
                <a:effectLst>
                  <a:outerShdw blurRad="38100" dist="38100" dir="2700000" algn="tl">
                    <a:srgbClr val="000000">
                      <a:alpha val="43137"/>
                    </a:srgbClr>
                  </a:outerShdw>
                </a:effectLst>
              </a:rPr>
              <a:t>S</a:t>
            </a:r>
            <a:endParaRPr lang="en-US" sz="900" dirty="0">
              <a:effectLst>
                <a:outerShdw blurRad="38100" dist="38100" dir="2700000" algn="tl">
                  <a:srgbClr val="000000">
                    <a:alpha val="43137"/>
                  </a:srgbClr>
                </a:outerShdw>
              </a:effectLst>
            </a:endParaRPr>
          </a:p>
        </p:txBody>
      </p:sp>
    </p:spTree>
  </p:cSld>
  <p:clrMapOvr>
    <a:masterClrMapping/>
  </p:clrMapOvr>
  <p:transition advTm="180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2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20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rPr>
              <a:t>Who uses GNU/Linux?</a:t>
            </a:r>
            <a:r>
              <a:rPr lang="en-US" dirty="0" smtClean="0"/>
              <a:t/>
            </a:r>
            <a:br>
              <a:rPr lang="en-US" dirty="0" smtClean="0"/>
            </a:br>
            <a:r>
              <a:rPr lang="en-US" sz="2200" dirty="0" smtClean="0"/>
              <a:t>Many well known businesses, celebrities, schools, services, and even governments use GNU/Linux. Here’s a few:</a:t>
            </a:r>
            <a:endParaRPr lang="en-US" sz="2200" dirty="0"/>
          </a:p>
        </p:txBody>
      </p:sp>
      <p:sp>
        <p:nvSpPr>
          <p:cNvPr id="3" name="Content Placeholder 2"/>
          <p:cNvSpPr>
            <a:spLocks noGrp="1"/>
          </p:cNvSpPr>
          <p:nvPr>
            <p:ph idx="1"/>
          </p:nvPr>
        </p:nvSpPr>
        <p:spPr>
          <a:xfrm>
            <a:off x="457200" y="2514600"/>
            <a:ext cx="8229600" cy="3831336"/>
          </a:xfrm>
        </p:spPr>
        <p:txBody>
          <a:bodyPr>
            <a:normAutofit fontScale="55000" lnSpcReduction="20000"/>
          </a:bodyPr>
          <a:lstStyle/>
          <a:p>
            <a:pPr algn="just"/>
            <a:r>
              <a:rPr lang="en-US" sz="2000" dirty="0" smtClean="0"/>
              <a:t>Google (For their services, </a:t>
            </a:r>
            <a:r>
              <a:rPr lang="en-US" sz="2000" dirty="0" err="1" smtClean="0"/>
              <a:t>Chromebooks</a:t>
            </a:r>
            <a:r>
              <a:rPr lang="en-US" sz="2000" dirty="0" smtClean="0"/>
              <a:t>, and Android)</a:t>
            </a:r>
          </a:p>
          <a:p>
            <a:pPr algn="just"/>
            <a:r>
              <a:rPr lang="en-US" sz="2000" dirty="0" smtClean="0"/>
              <a:t>Amazon</a:t>
            </a:r>
          </a:p>
          <a:p>
            <a:pPr algn="just"/>
            <a:r>
              <a:rPr lang="en-US" sz="2000" dirty="0" err="1" smtClean="0"/>
              <a:t>Facebook</a:t>
            </a:r>
            <a:endParaRPr lang="en-US" sz="2000" dirty="0" smtClean="0"/>
          </a:p>
          <a:p>
            <a:pPr algn="just"/>
            <a:r>
              <a:rPr lang="en-US" sz="2000" dirty="0" smtClean="0"/>
              <a:t>Twitter</a:t>
            </a:r>
          </a:p>
          <a:p>
            <a:pPr algn="just"/>
            <a:r>
              <a:rPr lang="en-US" sz="2000" dirty="0" smtClean="0"/>
              <a:t>Diaspora*</a:t>
            </a:r>
          </a:p>
          <a:p>
            <a:pPr algn="just"/>
            <a:r>
              <a:rPr lang="en-US" sz="2000" dirty="0" smtClean="0"/>
              <a:t>Burlington Coat Factory</a:t>
            </a:r>
          </a:p>
          <a:p>
            <a:pPr algn="just"/>
            <a:r>
              <a:rPr lang="en-US" sz="2000" dirty="0" smtClean="0"/>
              <a:t>Ernie Ball</a:t>
            </a:r>
          </a:p>
          <a:p>
            <a:pPr algn="just"/>
            <a:r>
              <a:rPr lang="en-US" sz="2000" dirty="0" smtClean="0"/>
              <a:t>IBM</a:t>
            </a:r>
          </a:p>
          <a:p>
            <a:pPr algn="just"/>
            <a:r>
              <a:rPr lang="en-US" sz="2000" dirty="0" smtClean="0"/>
              <a:t>DreamWorks Animation</a:t>
            </a:r>
          </a:p>
          <a:p>
            <a:pPr algn="just"/>
            <a:r>
              <a:rPr lang="en-US" sz="2000" dirty="0" smtClean="0"/>
              <a:t>Wikipedia</a:t>
            </a:r>
          </a:p>
          <a:p>
            <a:pPr algn="just"/>
            <a:r>
              <a:rPr lang="en-US" sz="2000" dirty="0" smtClean="0"/>
              <a:t>New York Stock Exchange</a:t>
            </a:r>
          </a:p>
          <a:p>
            <a:pPr algn="just"/>
            <a:r>
              <a:rPr lang="en-US" sz="2000" dirty="0" smtClean="0"/>
              <a:t>London Stock Exchange</a:t>
            </a:r>
          </a:p>
          <a:p>
            <a:pPr algn="just"/>
            <a:r>
              <a:rPr lang="en-US" sz="2000" dirty="0" smtClean="0"/>
              <a:t>NASA</a:t>
            </a:r>
          </a:p>
          <a:p>
            <a:pPr algn="just"/>
            <a:r>
              <a:rPr lang="en-US" sz="2000" dirty="0" smtClean="0"/>
              <a:t>Russian schools</a:t>
            </a:r>
          </a:p>
          <a:p>
            <a:pPr algn="just"/>
            <a:r>
              <a:rPr lang="en-US" sz="2000" dirty="0" smtClean="0"/>
              <a:t>Stephen Fry (V for Vendetta)</a:t>
            </a:r>
          </a:p>
          <a:p>
            <a:pPr algn="just"/>
            <a:r>
              <a:rPr lang="en-US" sz="2000" dirty="0" smtClean="0"/>
              <a:t>Jamie </a:t>
            </a:r>
            <a:r>
              <a:rPr lang="en-US" sz="2000" dirty="0" err="1" smtClean="0"/>
              <a:t>Hyneman</a:t>
            </a:r>
            <a:r>
              <a:rPr lang="en-US" sz="2000" dirty="0" smtClean="0"/>
              <a:t> (</a:t>
            </a:r>
            <a:r>
              <a:rPr lang="en-US" sz="2000" dirty="0" err="1" smtClean="0"/>
              <a:t>MythBusters</a:t>
            </a:r>
            <a:r>
              <a:rPr lang="en-US" sz="2000" dirty="0" smtClean="0"/>
              <a:t>)</a:t>
            </a:r>
          </a:p>
          <a:p>
            <a:pPr algn="just"/>
            <a:r>
              <a:rPr lang="en-US" sz="2000" dirty="0" smtClean="0"/>
              <a:t>Valve (Steam)</a:t>
            </a:r>
          </a:p>
          <a:p>
            <a:pPr algn="just"/>
            <a:r>
              <a:rPr lang="en-US" sz="2000" dirty="0" smtClean="0"/>
              <a:t>The White House</a:t>
            </a:r>
          </a:p>
          <a:p>
            <a:pPr algn="just"/>
            <a:r>
              <a:rPr lang="en-US" sz="2000" dirty="0" smtClean="0"/>
              <a:t>The People’s Republic of China</a:t>
            </a:r>
          </a:p>
          <a:p>
            <a:pPr algn="just"/>
            <a:r>
              <a:rPr lang="en-US" sz="2000" dirty="0" smtClean="0"/>
              <a:t>Yahoo!</a:t>
            </a:r>
          </a:p>
          <a:p>
            <a:pPr algn="just"/>
            <a:r>
              <a:rPr lang="en-US" sz="2000" dirty="0" smtClean="0"/>
              <a:t>YouTube</a:t>
            </a:r>
          </a:p>
          <a:p>
            <a:pPr algn="just"/>
            <a:endParaRPr lang="en-US" sz="2000" dirty="0" smtClean="0"/>
          </a:p>
          <a:p>
            <a:pPr algn="just"/>
            <a:endParaRPr lang="en-US" sz="2000" dirty="0" smtClean="0"/>
          </a:p>
          <a:p>
            <a:pPr algn="just"/>
            <a:endParaRPr lang="en-US" dirty="0"/>
          </a:p>
        </p:txBody>
      </p:sp>
      <p:sp>
        <p:nvSpPr>
          <p:cNvPr id="4" name="Footer Placeholder 3"/>
          <p:cNvSpPr>
            <a:spLocks noGrp="1"/>
          </p:cNvSpPr>
          <p:nvPr>
            <p:ph type="ftr" sz="quarter" idx="11"/>
          </p:nvPr>
        </p:nvSpPr>
        <p:spPr>
          <a:xfrm>
            <a:off x="7818120" y="6400800"/>
            <a:ext cx="1325880" cy="457200"/>
          </a:xfrm>
        </p:spPr>
        <p:txBody>
          <a:bodyPr/>
          <a:lstStyle/>
          <a:p>
            <a:pPr algn="ctr"/>
            <a:r>
              <a:rPr lang="en-US" dirty="0" smtClean="0"/>
              <a:t>The GNU/Linux Operating System</a:t>
            </a:r>
            <a:endParaRPr lang="en-US" dirty="0"/>
          </a:p>
        </p:txBody>
      </p:sp>
      <p:pic>
        <p:nvPicPr>
          <p:cNvPr id="5" name="Picture 4" descr="P3.gif"/>
          <p:cNvPicPr>
            <a:picLocks noChangeAspect="1"/>
          </p:cNvPicPr>
          <p:nvPr/>
        </p:nvPicPr>
        <p:blipFill>
          <a:blip r:embed="rId3" cstate="print"/>
          <a:stretch>
            <a:fillRect/>
          </a:stretch>
        </p:blipFill>
        <p:spPr>
          <a:xfrm>
            <a:off x="7010400" y="3657600"/>
            <a:ext cx="1371600" cy="457200"/>
          </a:xfrm>
          <a:prstGeom prst="rect">
            <a:avLst/>
          </a:prstGeom>
        </p:spPr>
      </p:pic>
      <p:pic>
        <p:nvPicPr>
          <p:cNvPr id="6" name="Picture 5" descr="pengmovie.gif"/>
          <p:cNvPicPr>
            <a:picLocks noChangeAspect="1"/>
          </p:cNvPicPr>
          <p:nvPr/>
        </p:nvPicPr>
        <p:blipFill>
          <a:blip r:embed="rId4" cstate="print"/>
          <a:stretch>
            <a:fillRect/>
          </a:stretch>
        </p:blipFill>
        <p:spPr>
          <a:xfrm>
            <a:off x="7086600" y="4114800"/>
            <a:ext cx="1323975" cy="1524000"/>
          </a:xfrm>
          <a:prstGeom prst="rect">
            <a:avLst/>
          </a:prstGeom>
        </p:spPr>
      </p:pic>
      <p:pic>
        <p:nvPicPr>
          <p:cNvPr id="7" name="Picture 6" descr="P2.gif"/>
          <p:cNvPicPr>
            <a:picLocks noChangeAspect="1"/>
          </p:cNvPicPr>
          <p:nvPr/>
        </p:nvPicPr>
        <p:blipFill>
          <a:blip r:embed="rId5" cstate="print"/>
          <a:stretch>
            <a:fillRect/>
          </a:stretch>
        </p:blipFill>
        <p:spPr>
          <a:xfrm>
            <a:off x="7391400" y="2743200"/>
            <a:ext cx="571500" cy="5715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100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grpId="0" nodeType="afterEffect">
                                  <p:stCondLst>
                                    <p:cond delay="100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grpId="0" nodeType="afterEffect">
                                  <p:stCondLst>
                                    <p:cond delay="100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8000"/>
                            </p:stCondLst>
                            <p:childTnLst>
                              <p:par>
                                <p:cTn id="25" presetID="2" presetClass="entr" presetSubtype="4" fill="hold" grpId="0" nodeType="afterEffect">
                                  <p:stCondLst>
                                    <p:cond delay="100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0000"/>
                            </p:stCondLst>
                            <p:childTnLst>
                              <p:par>
                                <p:cTn id="30" presetID="2" presetClass="entr" presetSubtype="4" fill="hold" grpId="0" nodeType="afterEffect">
                                  <p:stCondLst>
                                    <p:cond delay="100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2000"/>
                            </p:stCondLst>
                            <p:childTnLst>
                              <p:par>
                                <p:cTn id="35" presetID="2" presetClass="entr" presetSubtype="4" fill="hold" grpId="0" nodeType="afterEffect">
                                  <p:stCondLst>
                                    <p:cond delay="100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14000"/>
                            </p:stCondLst>
                            <p:childTnLst>
                              <p:par>
                                <p:cTn id="40" presetID="2" presetClass="entr" presetSubtype="4" fill="hold" grpId="0" nodeType="afterEffect">
                                  <p:stCondLst>
                                    <p:cond delay="100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3" dur="1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44" fill="hold">
                            <p:stCondLst>
                              <p:cond delay="16000"/>
                            </p:stCondLst>
                            <p:childTnLst>
                              <p:par>
                                <p:cTn id="45" presetID="2" presetClass="entr" presetSubtype="4" fill="hold" grpId="0" nodeType="afterEffect">
                                  <p:stCondLst>
                                    <p:cond delay="100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1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49" fill="hold">
                            <p:stCondLst>
                              <p:cond delay="18000"/>
                            </p:stCondLst>
                            <p:childTnLst>
                              <p:par>
                                <p:cTn id="50" presetID="2" presetClass="entr" presetSubtype="4" fill="hold" grpId="0" nodeType="afterEffect">
                                  <p:stCondLst>
                                    <p:cond delay="1000"/>
                                  </p:stCondLst>
                                  <p:childTnLst>
                                    <p:set>
                                      <p:cBhvr>
                                        <p:cTn id="51" dur="1" fill="hold">
                                          <p:stCondLst>
                                            <p:cond delay="0"/>
                                          </p:stCondLst>
                                        </p:cTn>
                                        <p:tgtEl>
                                          <p:spTgt spid="3">
                                            <p:txEl>
                                              <p:pRg st="9" end="9"/>
                                            </p:txEl>
                                          </p:spTgt>
                                        </p:tgtEl>
                                        <p:attrNameLst>
                                          <p:attrName>style.visibility</p:attrName>
                                        </p:attrNameLst>
                                      </p:cBhvr>
                                      <p:to>
                                        <p:strVal val="visible"/>
                                      </p:to>
                                    </p:set>
                                    <p:anim calcmode="lin" valueType="num">
                                      <p:cBhvr additive="base">
                                        <p:cTn id="5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3" dur="1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par>
                          <p:cTn id="54" fill="hold">
                            <p:stCondLst>
                              <p:cond delay="20000"/>
                            </p:stCondLst>
                            <p:childTnLst>
                              <p:par>
                                <p:cTn id="55" presetID="2" presetClass="entr" presetSubtype="4" fill="hold" grpId="0" nodeType="afterEffect">
                                  <p:stCondLst>
                                    <p:cond delay="1000"/>
                                  </p:stCondLst>
                                  <p:childTnLst>
                                    <p:set>
                                      <p:cBhvr>
                                        <p:cTn id="56" dur="1" fill="hold">
                                          <p:stCondLst>
                                            <p:cond delay="0"/>
                                          </p:stCondLst>
                                        </p:cTn>
                                        <p:tgtEl>
                                          <p:spTgt spid="3">
                                            <p:txEl>
                                              <p:pRg st="10" end="10"/>
                                            </p:txEl>
                                          </p:spTgt>
                                        </p:tgtEl>
                                        <p:attrNameLst>
                                          <p:attrName>style.visibility</p:attrName>
                                        </p:attrNameLst>
                                      </p:cBhvr>
                                      <p:to>
                                        <p:strVal val="visible"/>
                                      </p:to>
                                    </p:set>
                                    <p:anim calcmode="lin" valueType="num">
                                      <p:cBhvr additive="base">
                                        <p:cTn id="57"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8" dur="10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22000"/>
                            </p:stCondLst>
                            <p:childTnLst>
                              <p:par>
                                <p:cTn id="60" presetID="2" presetClass="entr" presetSubtype="4" fill="hold" grpId="0" nodeType="afterEffect">
                                  <p:stCondLst>
                                    <p:cond delay="1000"/>
                                  </p:stCondLst>
                                  <p:childTnLst>
                                    <p:set>
                                      <p:cBhvr>
                                        <p:cTn id="61" dur="1" fill="hold">
                                          <p:stCondLst>
                                            <p:cond delay="0"/>
                                          </p:stCondLst>
                                        </p:cTn>
                                        <p:tgtEl>
                                          <p:spTgt spid="3">
                                            <p:txEl>
                                              <p:pRg st="11" end="11"/>
                                            </p:txEl>
                                          </p:spTgt>
                                        </p:tgtEl>
                                        <p:attrNameLst>
                                          <p:attrName>style.visibility</p:attrName>
                                        </p:attrNameLst>
                                      </p:cBhvr>
                                      <p:to>
                                        <p:strVal val="visible"/>
                                      </p:to>
                                    </p:set>
                                    <p:anim calcmode="lin" valueType="num">
                                      <p:cBhvr additive="base">
                                        <p:cTn id="62"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3" dur="10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par>
                          <p:cTn id="64" fill="hold">
                            <p:stCondLst>
                              <p:cond delay="24000"/>
                            </p:stCondLst>
                            <p:childTnLst>
                              <p:par>
                                <p:cTn id="65" presetID="2" presetClass="entr" presetSubtype="4" fill="hold" grpId="0" nodeType="afterEffect">
                                  <p:stCondLst>
                                    <p:cond delay="1000"/>
                                  </p:stCondLst>
                                  <p:childTnLst>
                                    <p:set>
                                      <p:cBhvr>
                                        <p:cTn id="66" dur="1" fill="hold">
                                          <p:stCondLst>
                                            <p:cond delay="0"/>
                                          </p:stCondLst>
                                        </p:cTn>
                                        <p:tgtEl>
                                          <p:spTgt spid="3">
                                            <p:txEl>
                                              <p:pRg st="12" end="12"/>
                                            </p:txEl>
                                          </p:spTgt>
                                        </p:tgtEl>
                                        <p:attrNameLst>
                                          <p:attrName>style.visibility</p:attrName>
                                        </p:attrNameLst>
                                      </p:cBhvr>
                                      <p:to>
                                        <p:strVal val="visible"/>
                                      </p:to>
                                    </p:set>
                                    <p:anim calcmode="lin" valueType="num">
                                      <p:cBhvr additive="base">
                                        <p:cTn id="67"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8" dur="10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par>
                          <p:cTn id="69" fill="hold">
                            <p:stCondLst>
                              <p:cond delay="26000"/>
                            </p:stCondLst>
                            <p:childTnLst>
                              <p:par>
                                <p:cTn id="70" presetID="2" presetClass="entr" presetSubtype="4" fill="hold" grpId="0" nodeType="afterEffect">
                                  <p:stCondLst>
                                    <p:cond delay="1000"/>
                                  </p:stCondLst>
                                  <p:childTnLst>
                                    <p:set>
                                      <p:cBhvr>
                                        <p:cTn id="71" dur="1" fill="hold">
                                          <p:stCondLst>
                                            <p:cond delay="0"/>
                                          </p:stCondLst>
                                        </p:cTn>
                                        <p:tgtEl>
                                          <p:spTgt spid="3">
                                            <p:txEl>
                                              <p:pRg st="13" end="13"/>
                                            </p:txEl>
                                          </p:spTgt>
                                        </p:tgtEl>
                                        <p:attrNameLst>
                                          <p:attrName>style.visibility</p:attrName>
                                        </p:attrNameLst>
                                      </p:cBhvr>
                                      <p:to>
                                        <p:strVal val="visible"/>
                                      </p:to>
                                    </p:set>
                                    <p:anim calcmode="lin" valueType="num">
                                      <p:cBhvr additive="base">
                                        <p:cTn id="72"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73" dur="10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par>
                          <p:cTn id="74" fill="hold">
                            <p:stCondLst>
                              <p:cond delay="28000"/>
                            </p:stCondLst>
                            <p:childTnLst>
                              <p:par>
                                <p:cTn id="75" presetID="2" presetClass="entr" presetSubtype="4" fill="hold" grpId="0" nodeType="afterEffect">
                                  <p:stCondLst>
                                    <p:cond delay="1000"/>
                                  </p:stCondLst>
                                  <p:childTnLst>
                                    <p:set>
                                      <p:cBhvr>
                                        <p:cTn id="76" dur="1" fill="hold">
                                          <p:stCondLst>
                                            <p:cond delay="0"/>
                                          </p:stCondLst>
                                        </p:cTn>
                                        <p:tgtEl>
                                          <p:spTgt spid="3">
                                            <p:txEl>
                                              <p:pRg st="14" end="14"/>
                                            </p:txEl>
                                          </p:spTgt>
                                        </p:tgtEl>
                                        <p:attrNameLst>
                                          <p:attrName>style.visibility</p:attrName>
                                        </p:attrNameLst>
                                      </p:cBhvr>
                                      <p:to>
                                        <p:strVal val="visible"/>
                                      </p:to>
                                    </p:set>
                                    <p:anim calcmode="lin" valueType="num">
                                      <p:cBhvr additive="base">
                                        <p:cTn id="77"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78" dur="10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par>
                          <p:cTn id="79" fill="hold">
                            <p:stCondLst>
                              <p:cond delay="30000"/>
                            </p:stCondLst>
                            <p:childTnLst>
                              <p:par>
                                <p:cTn id="80" presetID="2" presetClass="entr" presetSubtype="4" fill="hold" grpId="0" nodeType="afterEffect">
                                  <p:stCondLst>
                                    <p:cond delay="1000"/>
                                  </p:stCondLst>
                                  <p:childTnLst>
                                    <p:set>
                                      <p:cBhvr>
                                        <p:cTn id="81" dur="1" fill="hold">
                                          <p:stCondLst>
                                            <p:cond delay="0"/>
                                          </p:stCondLst>
                                        </p:cTn>
                                        <p:tgtEl>
                                          <p:spTgt spid="3">
                                            <p:txEl>
                                              <p:pRg st="15" end="15"/>
                                            </p:txEl>
                                          </p:spTgt>
                                        </p:tgtEl>
                                        <p:attrNameLst>
                                          <p:attrName>style.visibility</p:attrName>
                                        </p:attrNameLst>
                                      </p:cBhvr>
                                      <p:to>
                                        <p:strVal val="visible"/>
                                      </p:to>
                                    </p:set>
                                    <p:anim calcmode="lin" valueType="num">
                                      <p:cBhvr additive="base">
                                        <p:cTn id="82"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83" dur="10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par>
                          <p:cTn id="84" fill="hold">
                            <p:stCondLst>
                              <p:cond delay="32000"/>
                            </p:stCondLst>
                            <p:childTnLst>
                              <p:par>
                                <p:cTn id="85" presetID="2" presetClass="entr" presetSubtype="4" fill="hold" grpId="0" nodeType="afterEffect">
                                  <p:stCondLst>
                                    <p:cond delay="1000"/>
                                  </p:stCondLst>
                                  <p:childTnLst>
                                    <p:set>
                                      <p:cBhvr>
                                        <p:cTn id="86" dur="1" fill="hold">
                                          <p:stCondLst>
                                            <p:cond delay="0"/>
                                          </p:stCondLst>
                                        </p:cTn>
                                        <p:tgtEl>
                                          <p:spTgt spid="3">
                                            <p:txEl>
                                              <p:pRg st="16" end="16"/>
                                            </p:txEl>
                                          </p:spTgt>
                                        </p:tgtEl>
                                        <p:attrNameLst>
                                          <p:attrName>style.visibility</p:attrName>
                                        </p:attrNameLst>
                                      </p:cBhvr>
                                      <p:to>
                                        <p:strVal val="visible"/>
                                      </p:to>
                                    </p:set>
                                    <p:anim calcmode="lin" valueType="num">
                                      <p:cBhvr additive="base">
                                        <p:cTn id="87" dur="10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88" dur="10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par>
                          <p:cTn id="89" fill="hold">
                            <p:stCondLst>
                              <p:cond delay="34000"/>
                            </p:stCondLst>
                            <p:childTnLst>
                              <p:par>
                                <p:cTn id="90" presetID="2" presetClass="entr" presetSubtype="4" fill="hold" grpId="0" nodeType="afterEffect">
                                  <p:stCondLst>
                                    <p:cond delay="0"/>
                                  </p:stCondLst>
                                  <p:childTnLst>
                                    <p:set>
                                      <p:cBhvr>
                                        <p:cTn id="91" dur="1" fill="hold">
                                          <p:stCondLst>
                                            <p:cond delay="0"/>
                                          </p:stCondLst>
                                        </p:cTn>
                                        <p:tgtEl>
                                          <p:spTgt spid="3">
                                            <p:txEl>
                                              <p:pRg st="17" end="17"/>
                                            </p:txEl>
                                          </p:spTgt>
                                        </p:tgtEl>
                                        <p:attrNameLst>
                                          <p:attrName>style.visibility</p:attrName>
                                        </p:attrNameLst>
                                      </p:cBhvr>
                                      <p:to>
                                        <p:strVal val="visible"/>
                                      </p:to>
                                    </p:set>
                                    <p:anim calcmode="lin" valueType="num">
                                      <p:cBhvr additive="base">
                                        <p:cTn id="92" dur="10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93" dur="1000" fill="hold"/>
                                        <p:tgtEl>
                                          <p:spTgt spid="3">
                                            <p:txEl>
                                              <p:pRg st="17" end="17"/>
                                            </p:txEl>
                                          </p:spTgt>
                                        </p:tgtEl>
                                        <p:attrNameLst>
                                          <p:attrName>ppt_y</p:attrName>
                                        </p:attrNameLst>
                                      </p:cBhvr>
                                      <p:tavLst>
                                        <p:tav tm="0">
                                          <p:val>
                                            <p:strVal val="1+#ppt_h/2"/>
                                          </p:val>
                                        </p:tav>
                                        <p:tav tm="100000">
                                          <p:val>
                                            <p:strVal val="#ppt_y"/>
                                          </p:val>
                                        </p:tav>
                                      </p:tavLst>
                                    </p:anim>
                                  </p:childTnLst>
                                </p:cTn>
                              </p:par>
                            </p:childTnLst>
                          </p:cTn>
                        </p:par>
                        <p:par>
                          <p:cTn id="94" fill="hold">
                            <p:stCondLst>
                              <p:cond delay="35000"/>
                            </p:stCondLst>
                            <p:childTnLst>
                              <p:par>
                                <p:cTn id="95" presetID="2" presetClass="entr" presetSubtype="4" fill="hold" grpId="0" nodeType="afterEffect">
                                  <p:stCondLst>
                                    <p:cond delay="0"/>
                                  </p:stCondLst>
                                  <p:childTnLst>
                                    <p:set>
                                      <p:cBhvr>
                                        <p:cTn id="96" dur="1" fill="hold">
                                          <p:stCondLst>
                                            <p:cond delay="0"/>
                                          </p:stCondLst>
                                        </p:cTn>
                                        <p:tgtEl>
                                          <p:spTgt spid="3">
                                            <p:txEl>
                                              <p:pRg st="18" end="18"/>
                                            </p:txEl>
                                          </p:spTgt>
                                        </p:tgtEl>
                                        <p:attrNameLst>
                                          <p:attrName>style.visibility</p:attrName>
                                        </p:attrNameLst>
                                      </p:cBhvr>
                                      <p:to>
                                        <p:strVal val="visible"/>
                                      </p:to>
                                    </p:set>
                                    <p:anim calcmode="lin" valueType="num">
                                      <p:cBhvr additive="base">
                                        <p:cTn id="97" dur="1000" fill="hold"/>
                                        <p:tgtEl>
                                          <p:spTgt spid="3">
                                            <p:txEl>
                                              <p:pRg st="18" end="18"/>
                                            </p:txEl>
                                          </p:spTgt>
                                        </p:tgtEl>
                                        <p:attrNameLst>
                                          <p:attrName>ppt_x</p:attrName>
                                        </p:attrNameLst>
                                      </p:cBhvr>
                                      <p:tavLst>
                                        <p:tav tm="0">
                                          <p:val>
                                            <p:strVal val="#ppt_x"/>
                                          </p:val>
                                        </p:tav>
                                        <p:tav tm="100000">
                                          <p:val>
                                            <p:strVal val="#ppt_x"/>
                                          </p:val>
                                        </p:tav>
                                      </p:tavLst>
                                    </p:anim>
                                    <p:anim calcmode="lin" valueType="num">
                                      <p:cBhvr additive="base">
                                        <p:cTn id="98" dur="1000" fill="hold"/>
                                        <p:tgtEl>
                                          <p:spTgt spid="3">
                                            <p:txEl>
                                              <p:pRg st="18" end="18"/>
                                            </p:txEl>
                                          </p:spTgt>
                                        </p:tgtEl>
                                        <p:attrNameLst>
                                          <p:attrName>ppt_y</p:attrName>
                                        </p:attrNameLst>
                                      </p:cBhvr>
                                      <p:tavLst>
                                        <p:tav tm="0">
                                          <p:val>
                                            <p:strVal val="1+#ppt_h/2"/>
                                          </p:val>
                                        </p:tav>
                                        <p:tav tm="100000">
                                          <p:val>
                                            <p:strVal val="#ppt_y"/>
                                          </p:val>
                                        </p:tav>
                                      </p:tavLst>
                                    </p:anim>
                                  </p:childTnLst>
                                </p:cTn>
                              </p:par>
                            </p:childTnLst>
                          </p:cTn>
                        </p:par>
                        <p:par>
                          <p:cTn id="99" fill="hold">
                            <p:stCondLst>
                              <p:cond delay="36000"/>
                            </p:stCondLst>
                            <p:childTnLst>
                              <p:par>
                                <p:cTn id="100" presetID="2" presetClass="entr" presetSubtype="4" fill="hold" grpId="0" nodeType="afterEffect">
                                  <p:stCondLst>
                                    <p:cond delay="0"/>
                                  </p:stCondLst>
                                  <p:childTnLst>
                                    <p:set>
                                      <p:cBhvr>
                                        <p:cTn id="101" dur="1" fill="hold">
                                          <p:stCondLst>
                                            <p:cond delay="0"/>
                                          </p:stCondLst>
                                        </p:cTn>
                                        <p:tgtEl>
                                          <p:spTgt spid="3">
                                            <p:txEl>
                                              <p:pRg st="19" end="19"/>
                                            </p:txEl>
                                          </p:spTgt>
                                        </p:tgtEl>
                                        <p:attrNameLst>
                                          <p:attrName>style.visibility</p:attrName>
                                        </p:attrNameLst>
                                      </p:cBhvr>
                                      <p:to>
                                        <p:strVal val="visible"/>
                                      </p:to>
                                    </p:set>
                                    <p:anim calcmode="lin" valueType="num">
                                      <p:cBhvr additive="base">
                                        <p:cTn id="102" dur="1000" fill="hold"/>
                                        <p:tgtEl>
                                          <p:spTgt spid="3">
                                            <p:txEl>
                                              <p:pRg st="19" end="19"/>
                                            </p:txEl>
                                          </p:spTgt>
                                        </p:tgtEl>
                                        <p:attrNameLst>
                                          <p:attrName>ppt_x</p:attrName>
                                        </p:attrNameLst>
                                      </p:cBhvr>
                                      <p:tavLst>
                                        <p:tav tm="0">
                                          <p:val>
                                            <p:strVal val="#ppt_x"/>
                                          </p:val>
                                        </p:tav>
                                        <p:tav tm="100000">
                                          <p:val>
                                            <p:strVal val="#ppt_x"/>
                                          </p:val>
                                        </p:tav>
                                      </p:tavLst>
                                    </p:anim>
                                    <p:anim calcmode="lin" valueType="num">
                                      <p:cBhvr additive="base">
                                        <p:cTn id="103" dur="1000" fill="hold"/>
                                        <p:tgtEl>
                                          <p:spTgt spid="3">
                                            <p:txEl>
                                              <p:pRg st="19" end="19"/>
                                            </p:txEl>
                                          </p:spTgt>
                                        </p:tgtEl>
                                        <p:attrNameLst>
                                          <p:attrName>ppt_y</p:attrName>
                                        </p:attrNameLst>
                                      </p:cBhvr>
                                      <p:tavLst>
                                        <p:tav tm="0">
                                          <p:val>
                                            <p:strVal val="1+#ppt_h/2"/>
                                          </p:val>
                                        </p:tav>
                                        <p:tav tm="100000">
                                          <p:val>
                                            <p:strVal val="#ppt_y"/>
                                          </p:val>
                                        </p:tav>
                                      </p:tavLst>
                                    </p:anim>
                                  </p:childTnLst>
                                </p:cTn>
                              </p:par>
                            </p:childTnLst>
                          </p:cTn>
                        </p:par>
                        <p:par>
                          <p:cTn id="104" fill="hold">
                            <p:stCondLst>
                              <p:cond delay="37000"/>
                            </p:stCondLst>
                            <p:childTnLst>
                              <p:par>
                                <p:cTn id="105" presetID="2" presetClass="entr" presetSubtype="4" fill="hold" grpId="0" nodeType="afterEffect">
                                  <p:stCondLst>
                                    <p:cond delay="0"/>
                                  </p:stCondLst>
                                  <p:childTnLst>
                                    <p:set>
                                      <p:cBhvr>
                                        <p:cTn id="106" dur="1" fill="hold">
                                          <p:stCondLst>
                                            <p:cond delay="0"/>
                                          </p:stCondLst>
                                        </p:cTn>
                                        <p:tgtEl>
                                          <p:spTgt spid="3">
                                            <p:txEl>
                                              <p:pRg st="20" end="20"/>
                                            </p:txEl>
                                          </p:spTgt>
                                        </p:tgtEl>
                                        <p:attrNameLst>
                                          <p:attrName>style.visibility</p:attrName>
                                        </p:attrNameLst>
                                      </p:cBhvr>
                                      <p:to>
                                        <p:strVal val="visible"/>
                                      </p:to>
                                    </p:set>
                                    <p:anim calcmode="lin" valueType="num">
                                      <p:cBhvr additive="base">
                                        <p:cTn id="107" dur="1000" fill="hold"/>
                                        <p:tgtEl>
                                          <p:spTgt spid="3">
                                            <p:txEl>
                                              <p:pRg st="20" end="20"/>
                                            </p:txEl>
                                          </p:spTgt>
                                        </p:tgtEl>
                                        <p:attrNameLst>
                                          <p:attrName>ppt_x</p:attrName>
                                        </p:attrNameLst>
                                      </p:cBhvr>
                                      <p:tavLst>
                                        <p:tav tm="0">
                                          <p:val>
                                            <p:strVal val="#ppt_x"/>
                                          </p:val>
                                        </p:tav>
                                        <p:tav tm="100000">
                                          <p:val>
                                            <p:strVal val="#ppt_x"/>
                                          </p:val>
                                        </p:tav>
                                      </p:tavLst>
                                    </p:anim>
                                    <p:anim calcmode="lin" valueType="num">
                                      <p:cBhvr additive="base">
                                        <p:cTn id="108" dur="1000" fill="hold"/>
                                        <p:tgtEl>
                                          <p:spTgt spid="3">
                                            <p:txEl>
                                              <p:pRg st="20" end="2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57200" y="1882775"/>
          <a:ext cx="8229600" cy="457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Footer Placeholder 3"/>
          <p:cNvSpPr>
            <a:spLocks noGrp="1"/>
          </p:cNvSpPr>
          <p:nvPr>
            <p:ph type="ftr" sz="quarter" idx="11"/>
          </p:nvPr>
        </p:nvSpPr>
        <p:spPr>
          <a:xfrm>
            <a:off x="7818120" y="6400800"/>
            <a:ext cx="1325880" cy="457200"/>
          </a:xfrm>
        </p:spPr>
        <p:txBody>
          <a:bodyPr/>
          <a:lstStyle/>
          <a:p>
            <a:r>
              <a:rPr lang="en-US" b="1" dirty="0" smtClean="0">
                <a:solidFill>
                  <a:schemeClr val="tx1">
                    <a:lumMod val="95000"/>
                    <a:lumOff val="5000"/>
                  </a:schemeClr>
                </a:solidFill>
              </a:rPr>
              <a:t>The GNU/Linux Operating System</a:t>
            </a:r>
            <a:endParaRPr lang="en-US" b="1" dirty="0">
              <a:solidFill>
                <a:schemeClr val="tx1">
                  <a:lumMod val="95000"/>
                  <a:lumOff val="5000"/>
                </a:schemeClr>
              </a:solidFill>
            </a:endParaRPr>
          </a:p>
        </p:txBody>
      </p:sp>
      <p:sp>
        <p:nvSpPr>
          <p:cNvPr id="7" name="Rectangle 6"/>
          <p:cNvSpPr/>
          <p:nvPr/>
        </p:nvSpPr>
        <p:spPr>
          <a:xfrm>
            <a:off x="0" y="304800"/>
            <a:ext cx="9144000" cy="1754326"/>
          </a:xfrm>
          <a:prstGeom prst="rect">
            <a:avLst/>
          </a:prstGeom>
          <a:noFill/>
        </p:spPr>
        <p:txBody>
          <a:bodyPr wrap="squar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What are the benefits of GNU/Linux?</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7CCFA1FA-6BA6-43AC-B384-C2902E22A9F5}"/>
                                            </p:graphicEl>
                                          </p:spTgt>
                                        </p:tgtEl>
                                        <p:attrNameLst>
                                          <p:attrName>style.visibility</p:attrName>
                                        </p:attrNameLst>
                                      </p:cBhvr>
                                      <p:to>
                                        <p:strVal val="visible"/>
                                      </p:to>
                                    </p:set>
                                    <p:anim calcmode="lin" valueType="num">
                                      <p:cBhvr additive="base">
                                        <p:cTn id="7" dur="500" fill="hold"/>
                                        <p:tgtEl>
                                          <p:spTgt spid="5">
                                            <p:graphicEl>
                                              <a:dgm id="{7CCFA1FA-6BA6-43AC-B384-C2902E22A9F5}"/>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7CCFA1FA-6BA6-43AC-B384-C2902E22A9F5}"/>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graphicEl>
                                              <a:dgm id="{5B3C717F-CBF6-4187-8EAA-8255811253EE}"/>
                                            </p:graphicEl>
                                          </p:spTgt>
                                        </p:tgtEl>
                                        <p:attrNameLst>
                                          <p:attrName>style.visibility</p:attrName>
                                        </p:attrNameLst>
                                      </p:cBhvr>
                                      <p:to>
                                        <p:strVal val="visible"/>
                                      </p:to>
                                    </p:set>
                                    <p:anim calcmode="lin" valueType="num">
                                      <p:cBhvr additive="base">
                                        <p:cTn id="13" dur="500" fill="hold"/>
                                        <p:tgtEl>
                                          <p:spTgt spid="5">
                                            <p:graphicEl>
                                              <a:dgm id="{5B3C717F-CBF6-4187-8EAA-8255811253EE}"/>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graphicEl>
                                              <a:dgm id="{5B3C717F-CBF6-4187-8EAA-8255811253EE}"/>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graphicEl>
                                              <a:dgm id="{78785024-5627-4DC7-9691-2DA8E176BCC1}"/>
                                            </p:graphicEl>
                                          </p:spTgt>
                                        </p:tgtEl>
                                        <p:attrNameLst>
                                          <p:attrName>style.visibility</p:attrName>
                                        </p:attrNameLst>
                                      </p:cBhvr>
                                      <p:to>
                                        <p:strVal val="visible"/>
                                      </p:to>
                                    </p:set>
                                    <p:anim calcmode="lin" valueType="num">
                                      <p:cBhvr additive="base">
                                        <p:cTn id="19" dur="500" fill="hold"/>
                                        <p:tgtEl>
                                          <p:spTgt spid="5">
                                            <p:graphicEl>
                                              <a:dgm id="{78785024-5627-4DC7-9691-2DA8E176BCC1}"/>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graphicEl>
                                              <a:dgm id="{78785024-5627-4DC7-9691-2DA8E176BCC1}"/>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graphicEl>
                                              <a:dgm id="{20F2DECA-2F1E-4EFA-8664-53673E7DC729}"/>
                                            </p:graphicEl>
                                          </p:spTgt>
                                        </p:tgtEl>
                                        <p:attrNameLst>
                                          <p:attrName>style.visibility</p:attrName>
                                        </p:attrNameLst>
                                      </p:cBhvr>
                                      <p:to>
                                        <p:strVal val="visible"/>
                                      </p:to>
                                    </p:set>
                                    <p:anim calcmode="lin" valueType="num">
                                      <p:cBhvr additive="base">
                                        <p:cTn id="25" dur="500" fill="hold"/>
                                        <p:tgtEl>
                                          <p:spTgt spid="5">
                                            <p:graphicEl>
                                              <a:dgm id="{20F2DECA-2F1E-4EFA-8664-53673E7DC729}"/>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graphicEl>
                                              <a:dgm id="{20F2DECA-2F1E-4EFA-8664-53673E7DC729}"/>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graphicEl>
                                              <a:dgm id="{DAD1E63D-321D-4D5F-8330-99B3B688AB1C}"/>
                                            </p:graphicEl>
                                          </p:spTgt>
                                        </p:tgtEl>
                                        <p:attrNameLst>
                                          <p:attrName>style.visibility</p:attrName>
                                        </p:attrNameLst>
                                      </p:cBhvr>
                                      <p:to>
                                        <p:strVal val="visible"/>
                                      </p:to>
                                    </p:set>
                                    <p:anim calcmode="lin" valueType="num">
                                      <p:cBhvr additive="base">
                                        <p:cTn id="31" dur="500" fill="hold"/>
                                        <p:tgtEl>
                                          <p:spTgt spid="5">
                                            <p:graphicEl>
                                              <a:dgm id="{DAD1E63D-321D-4D5F-8330-99B3B688AB1C}"/>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graphicEl>
                                              <a:dgm id="{DAD1E63D-321D-4D5F-8330-99B3B688AB1C}"/>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066800"/>
          </a:xfrm>
        </p:spPr>
        <p:txBody>
          <a:bodyPr/>
          <a:lstStyle/>
          <a:p>
            <a:r>
              <a:rPr lang="en-US" dirty="0" smtClean="0">
                <a:solidFill>
                  <a:schemeClr val="accent5">
                    <a:lumMod val="60000"/>
                    <a:lumOff val="40000"/>
                  </a:schemeClr>
                </a:solidFill>
                <a:effectLst>
                  <a:outerShdw blurRad="38100" dist="38100" dir="2700000" algn="tl">
                    <a:srgbClr val="000000">
                      <a:alpha val="43137"/>
                    </a:srgbClr>
                  </a:outerShdw>
                </a:effectLst>
              </a:rPr>
              <a:t>Wait… Freedom? What? </a:t>
            </a:r>
            <a:endParaRPr lang="en-US" dirty="0">
              <a:solidFill>
                <a:schemeClr val="accent5">
                  <a:lumMod val="60000"/>
                  <a:lumOff val="40000"/>
                </a:schemeClr>
              </a:solidFill>
              <a:effectLst>
                <a:outerShdw blurRad="38100" dist="38100" dir="2700000" algn="tl">
                  <a:srgbClr val="000000">
                    <a:alpha val="43137"/>
                  </a:srgbClr>
                </a:outerShdw>
              </a:effectLst>
            </a:endParaRPr>
          </a:p>
        </p:txBody>
      </p:sp>
      <p:pic>
        <p:nvPicPr>
          <p:cNvPr id="9" name="MS900388507[1].wav">
            <a:hlinkClick r:id="" action="ppaction://media"/>
          </p:cNvPr>
          <p:cNvPicPr>
            <a:picLocks noGrp="1" noRot="1" noChangeAspect="1"/>
          </p:cNvPicPr>
          <p:nvPr>
            <p:ph idx="1"/>
            <a:wavAudioFile r:embed="rId1" name="MS900388507[1].wav"/>
          </p:nvPr>
        </p:nvPicPr>
        <p:blipFill>
          <a:blip r:embed="rId4" cstate="print"/>
          <a:stretch>
            <a:fillRect/>
          </a:stretch>
        </p:blipFill>
        <p:spPr>
          <a:xfrm>
            <a:off x="4419600" y="4016375"/>
            <a:ext cx="304800" cy="304800"/>
          </a:xfrm>
          <a:prstGeom prst="rect">
            <a:avLst/>
          </a:prstGeom>
        </p:spPr>
      </p:pic>
      <p:sp>
        <p:nvSpPr>
          <p:cNvPr id="4" name="Footer Placeholder 3"/>
          <p:cNvSpPr>
            <a:spLocks noGrp="1"/>
          </p:cNvSpPr>
          <p:nvPr>
            <p:ph type="ftr" sz="quarter" idx="11"/>
          </p:nvPr>
        </p:nvSpPr>
        <p:spPr>
          <a:xfrm>
            <a:off x="7818120" y="6400800"/>
            <a:ext cx="1325880" cy="457200"/>
          </a:xfrm>
        </p:spPr>
        <p:txBody>
          <a:bodyPr/>
          <a:lstStyle/>
          <a:p>
            <a:r>
              <a:rPr lang="en-US" dirty="0" smtClean="0"/>
              <a:t>The GNU/Linux Operating System</a:t>
            </a:r>
            <a:endParaRPr lang="en-US" dirty="0"/>
          </a:p>
        </p:txBody>
      </p:sp>
      <p:pic>
        <p:nvPicPr>
          <p:cNvPr id="1026" name="Picture 2" descr="C:\Users\Brandon\AppData\Local\Microsoft\Windows\Temporary Internet Files\Content.IE5\D030O28S\MC900441523[1].wmf"/>
          <p:cNvPicPr>
            <a:picLocks noChangeAspect="1" noChangeArrowheads="1"/>
          </p:cNvPicPr>
          <p:nvPr/>
        </p:nvPicPr>
        <p:blipFill>
          <a:blip r:embed="rId5" cstate="print"/>
          <a:srcRect/>
          <a:stretch>
            <a:fillRect/>
          </a:stretch>
        </p:blipFill>
        <p:spPr bwMode="auto">
          <a:xfrm>
            <a:off x="5791200" y="609600"/>
            <a:ext cx="3124200" cy="2668808"/>
          </a:xfrm>
          <a:prstGeom prst="rect">
            <a:avLst/>
          </a:prstGeom>
          <a:noFill/>
        </p:spPr>
      </p:pic>
      <p:sp>
        <p:nvSpPr>
          <p:cNvPr id="12" name="TextBox 11"/>
          <p:cNvSpPr txBox="1"/>
          <p:nvPr/>
        </p:nvSpPr>
        <p:spPr>
          <a:xfrm>
            <a:off x="304800" y="1752600"/>
            <a:ext cx="5562600" cy="4524315"/>
          </a:xfrm>
          <a:prstGeom prst="rect">
            <a:avLst/>
          </a:prstGeom>
          <a:noFill/>
        </p:spPr>
        <p:txBody>
          <a:bodyPr wrap="square" rtlCol="0">
            <a:spAutoFit/>
          </a:bodyPr>
          <a:lstStyle/>
          <a:p>
            <a:r>
              <a:rPr lang="en-US" dirty="0" smtClean="0"/>
              <a:t>Yes! You get freedom with GNU/Linux!</a:t>
            </a:r>
            <a:br>
              <a:rPr lang="en-US" dirty="0" smtClean="0"/>
            </a:br>
            <a:r>
              <a:rPr lang="en-US" dirty="0" smtClean="0"/>
              <a:t/>
            </a:r>
            <a:br>
              <a:rPr lang="en-US" dirty="0" smtClean="0"/>
            </a:br>
            <a:r>
              <a:rPr lang="en-US" dirty="0" smtClean="0"/>
              <a:t>Richard Stallman authored a </a:t>
            </a:r>
            <a:r>
              <a:rPr lang="en-US" dirty="0" err="1" smtClean="0">
                <a:hlinkClick r:id="rId6"/>
              </a:rPr>
              <a:t>copyleft</a:t>
            </a:r>
            <a:r>
              <a:rPr lang="en-US" dirty="0" smtClean="0"/>
              <a:t> legal document called the </a:t>
            </a:r>
            <a:r>
              <a:rPr lang="en-US" dirty="0" smtClean="0">
                <a:hlinkClick r:id="rId7"/>
              </a:rPr>
              <a:t>GNU General Public License</a:t>
            </a:r>
            <a:r>
              <a:rPr lang="en-US" dirty="0" smtClean="0"/>
              <a:t> that allows users of some of the software in GNU/Linux to have the following four freedoms to allow users to control the programs that they use instead of the inverse:</a:t>
            </a:r>
          </a:p>
          <a:p>
            <a:endParaRPr lang="en-US" dirty="0" smtClean="0"/>
          </a:p>
          <a:p>
            <a:r>
              <a:rPr lang="en-US" b="1" dirty="0" smtClean="0"/>
              <a:t>Freedom 0: The freedom to run the program as you wish.</a:t>
            </a:r>
          </a:p>
          <a:p>
            <a:endParaRPr lang="en-US" b="1" dirty="0" smtClean="0"/>
          </a:p>
          <a:p>
            <a:r>
              <a:rPr lang="en-US" b="1" dirty="0" smtClean="0"/>
              <a:t>Freedom 1: The freedom to study the source code and change it.</a:t>
            </a:r>
          </a:p>
          <a:p>
            <a:endParaRPr lang="en-US" b="1" dirty="0" smtClean="0"/>
          </a:p>
          <a:p>
            <a:r>
              <a:rPr lang="en-US" b="1" dirty="0" smtClean="0"/>
              <a:t>Freedom 2: The freedom to make copies and distribute them.</a:t>
            </a:r>
            <a:endParaRPr lang="en-US" b="1" dirty="0"/>
          </a:p>
        </p:txBody>
      </p:sp>
      <p:sp>
        <p:nvSpPr>
          <p:cNvPr id="13" name="TextBox 12"/>
          <p:cNvSpPr txBox="1"/>
          <p:nvPr/>
        </p:nvSpPr>
        <p:spPr>
          <a:xfrm>
            <a:off x="5867400" y="3962400"/>
            <a:ext cx="3124200" cy="2031325"/>
          </a:xfrm>
          <a:prstGeom prst="rect">
            <a:avLst/>
          </a:prstGeom>
          <a:noFill/>
        </p:spPr>
        <p:txBody>
          <a:bodyPr wrap="square" rtlCol="0">
            <a:spAutoFit/>
          </a:bodyPr>
          <a:lstStyle/>
          <a:p>
            <a:r>
              <a:rPr lang="en-US" b="1" dirty="0" smtClean="0"/>
              <a:t>Freedom 3: </a:t>
            </a:r>
          </a:p>
          <a:p>
            <a:endParaRPr lang="en-US" b="1" dirty="0" smtClean="0"/>
          </a:p>
          <a:p>
            <a:r>
              <a:rPr lang="en-US" b="1" dirty="0" smtClean="0"/>
              <a:t>The freedom to make copies of modified versions of programs and distribute them as you wish.</a:t>
            </a:r>
            <a:endParaRPr lang="en-US" b="1" dirty="0"/>
          </a:p>
        </p:txBody>
      </p:sp>
    </p:spTree>
  </p:cSld>
  <p:clrMapOvr>
    <a:masterClrMapping/>
  </p:clrMapOvr>
  <p:transition advTm="4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14"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tx1"/>
                </a:solidFill>
                <a:effectLst>
                  <a:outerShdw blurRad="38100" dist="38100" dir="2700000" algn="tl">
                    <a:srgbClr val="000000">
                      <a:alpha val="43137"/>
                    </a:srgbClr>
                  </a:outerShdw>
                </a:effectLst>
              </a:rPr>
              <a:t>Alright so the freedom part is cool.</a:t>
            </a:r>
            <a:br>
              <a:rPr lang="en-US" sz="3200" dirty="0" smtClean="0">
                <a:solidFill>
                  <a:schemeClr val="tx1"/>
                </a:solidFill>
                <a:effectLst>
                  <a:outerShdw blurRad="38100" dist="38100" dir="2700000" algn="tl">
                    <a:srgbClr val="000000">
                      <a:alpha val="43137"/>
                    </a:srgbClr>
                  </a:outerShdw>
                </a:effectLst>
              </a:rPr>
            </a:br>
            <a:r>
              <a:rPr lang="en-US" sz="3200" dirty="0" smtClean="0">
                <a:solidFill>
                  <a:schemeClr val="tx1"/>
                </a:solidFill>
                <a:effectLst>
                  <a:outerShdw blurRad="38100" dist="38100" dir="2700000" algn="tl">
                    <a:srgbClr val="000000">
                      <a:alpha val="43137"/>
                    </a:srgbClr>
                  </a:outerShdw>
                </a:effectLst>
              </a:rPr>
              <a:t>Now, what’s this about price?</a:t>
            </a:r>
            <a:endParaRPr lang="en-US" sz="3200"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2895600"/>
            <a:ext cx="8610600" cy="1524000"/>
          </a:xfrm>
        </p:spPr>
        <p:txBody>
          <a:bodyPr>
            <a:normAutofit/>
          </a:bodyPr>
          <a:lstStyle/>
          <a:p>
            <a:pPr algn="just">
              <a:buNone/>
            </a:pPr>
            <a:r>
              <a:rPr lang="en-US" sz="1800" dirty="0" smtClean="0">
                <a:solidFill>
                  <a:schemeClr val="bg1"/>
                </a:solidFill>
              </a:rPr>
              <a:t>Most distributions (“Distros” for short) are gratis. Gratis means “Free as in price”.  You can typically download and install multiple copies to a computer without paying for more than one license like with Microsoft Windows. Often though, the teams behind the systems will ask for donations of not only money but actual computer hardware in order to keep the project going.</a:t>
            </a:r>
          </a:p>
          <a:p>
            <a:pPr algn="just">
              <a:buNone/>
            </a:pPr>
            <a:endParaRPr lang="en-US" sz="1800" dirty="0" smtClean="0"/>
          </a:p>
          <a:p>
            <a:pPr algn="just">
              <a:buNone/>
            </a:pPr>
            <a:endParaRPr lang="en-US" sz="1800" dirty="0" smtClean="0"/>
          </a:p>
        </p:txBody>
      </p:sp>
      <p:sp>
        <p:nvSpPr>
          <p:cNvPr id="4" name="Footer Placeholder 3"/>
          <p:cNvSpPr>
            <a:spLocks noGrp="1"/>
          </p:cNvSpPr>
          <p:nvPr>
            <p:ph type="ftr" sz="quarter" idx="11"/>
          </p:nvPr>
        </p:nvSpPr>
        <p:spPr>
          <a:xfrm>
            <a:off x="7696200" y="6248400"/>
            <a:ext cx="1325880" cy="457200"/>
          </a:xfrm>
        </p:spPr>
        <p:txBody>
          <a:bodyPr/>
          <a:lstStyle/>
          <a:p>
            <a:r>
              <a:rPr lang="en-US" dirty="0" smtClean="0">
                <a:solidFill>
                  <a:schemeClr val="tx1"/>
                </a:solidFill>
              </a:rPr>
              <a:t>The GNU/Linux Operating System</a:t>
            </a:r>
            <a:endParaRPr lang="en-US" dirty="0">
              <a:solidFill>
                <a:schemeClr val="tx1"/>
              </a:solidFill>
            </a:endParaRPr>
          </a:p>
        </p:txBody>
      </p:sp>
      <p:pic>
        <p:nvPicPr>
          <p:cNvPr id="2050" name="Picture 2" descr="C:\Users\Brandon\AppData\Local\Microsoft\Windows\Temporary Internet Files\Content.IE5\PK4GWXKI\MC900431603[1].png"/>
          <p:cNvPicPr>
            <a:picLocks noChangeAspect="1" noChangeArrowheads="1"/>
          </p:cNvPicPr>
          <p:nvPr/>
        </p:nvPicPr>
        <p:blipFill>
          <a:blip r:embed="rId3" cstate="print"/>
          <a:srcRect/>
          <a:stretch>
            <a:fillRect/>
          </a:stretch>
        </p:blipFill>
        <p:spPr bwMode="auto">
          <a:xfrm>
            <a:off x="7162800" y="1219200"/>
            <a:ext cx="1676400" cy="1676400"/>
          </a:xfrm>
          <a:prstGeom prst="rect">
            <a:avLst/>
          </a:prstGeom>
          <a:noFill/>
        </p:spPr>
      </p:pic>
      <p:pic>
        <p:nvPicPr>
          <p:cNvPr id="7" name="MS900069340[1].wav">
            <a:hlinkClick r:id="" action="ppaction://media"/>
          </p:cNvPr>
          <p:cNvPicPr>
            <a:picLocks noRot="1" noChangeAspect="1"/>
          </p:cNvPicPr>
          <p:nvPr>
            <a:wavAudioFile r:embed="rId1" name="MS900069340[1].wav"/>
          </p:nvPr>
        </p:nvPicPr>
        <p:blipFill>
          <a:blip r:embed="rId4" cstate="print"/>
          <a:stretch>
            <a:fillRect/>
          </a:stretch>
        </p:blipFill>
        <p:spPr>
          <a:xfrm>
            <a:off x="8839200" y="6553200"/>
            <a:ext cx="304800" cy="304800"/>
          </a:xfrm>
          <a:prstGeom prst="rect">
            <a:avLst/>
          </a:prstGeom>
        </p:spPr>
      </p:pic>
      <p:pic>
        <p:nvPicPr>
          <p:cNvPr id="2051" name="Picture 3" descr="C:\Users\Brandon\AppData\Local\Microsoft\Windows\Temporary Internet Files\Content.IE5\PK4GWXKI\MC910216334[1].png"/>
          <p:cNvPicPr>
            <a:picLocks noChangeAspect="1" noChangeArrowheads="1"/>
          </p:cNvPicPr>
          <p:nvPr/>
        </p:nvPicPr>
        <p:blipFill>
          <a:blip r:embed="rId5" cstate="print"/>
          <a:srcRect/>
          <a:stretch>
            <a:fillRect/>
          </a:stretch>
        </p:blipFill>
        <p:spPr bwMode="auto">
          <a:xfrm>
            <a:off x="533400" y="4724400"/>
            <a:ext cx="1524000" cy="1221808"/>
          </a:xfrm>
          <a:prstGeom prst="rect">
            <a:avLst/>
          </a:prstGeom>
          <a:noFill/>
        </p:spPr>
      </p:pic>
      <p:sp>
        <p:nvSpPr>
          <p:cNvPr id="10" name="TextBox 9"/>
          <p:cNvSpPr txBox="1"/>
          <p:nvPr/>
        </p:nvSpPr>
        <p:spPr>
          <a:xfrm>
            <a:off x="2743200" y="4724400"/>
            <a:ext cx="6248400" cy="1477328"/>
          </a:xfrm>
          <a:prstGeom prst="rect">
            <a:avLst/>
          </a:prstGeom>
          <a:noFill/>
        </p:spPr>
        <p:txBody>
          <a:bodyPr wrap="square" rtlCol="0">
            <a:spAutoFit/>
          </a:bodyPr>
          <a:lstStyle/>
          <a:p>
            <a:pPr algn="just">
              <a:buNone/>
            </a:pPr>
            <a:r>
              <a:rPr lang="en-US" dirty="0" smtClean="0">
                <a:solidFill>
                  <a:schemeClr val="bg1"/>
                </a:solidFill>
              </a:rPr>
              <a:t>Many of the people behind GNU/Linux and other Free Software projects donate their spare time towards helping with bugs, documentation, translations, and new features without payment.</a:t>
            </a:r>
          </a:p>
          <a:p>
            <a:endParaRPr lang="en-US" dirty="0"/>
          </a:p>
        </p:txBody>
      </p:sp>
    </p:spTree>
  </p:cSld>
  <p:clrMapOvr>
    <a:masterClrMapping/>
  </p:clrMapOvr>
  <p:transition>
    <p:fade/>
  </p:transition>
  <p:timing>
    <p:tnLst>
      <p:par>
        <p:cTn id="1" dur="indefinite" restart="never" nodeType="tmRoot">
          <p:childTnLst>
            <p:audio>
              <p:cMediaNode showWhenStopped="0">
                <p:cTn id="2"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1143000"/>
            <a:ext cx="4572000" cy="1066800"/>
          </a:xfrm>
        </p:spPr>
        <p:txBody>
          <a:bodyPr/>
          <a:lstStyle/>
          <a:p>
            <a:pPr algn="ctr"/>
            <a:r>
              <a:rPr lang="en-US" dirty="0" smtClean="0">
                <a:solidFill>
                  <a:schemeClr val="tx1"/>
                </a:solidFill>
                <a:effectLst>
                  <a:outerShdw blurRad="38100" dist="38100" dir="2700000" algn="tl">
                    <a:srgbClr val="000000">
                      <a:alpha val="43137"/>
                    </a:srgbClr>
                  </a:outerShdw>
                </a:effectLst>
              </a:rPr>
              <a:t>Security</a:t>
            </a:r>
            <a:endParaRPr lang="en-US" dirty="0">
              <a:solidFill>
                <a:schemeClr val="tx1"/>
              </a:solidFill>
              <a:effectLst>
                <a:outerShdw blurRad="38100" dist="38100" dir="2700000" algn="tl">
                  <a:srgbClr val="000000">
                    <a:alpha val="43137"/>
                  </a:srgbClr>
                </a:outerShdw>
              </a:effectLst>
            </a:endParaRPr>
          </a:p>
        </p:txBody>
      </p:sp>
      <p:pic>
        <p:nvPicPr>
          <p:cNvPr id="7" name="Content Placeholder 6" descr="Untitled.png"/>
          <p:cNvPicPr>
            <a:picLocks noGrp="1" noChangeAspect="1"/>
          </p:cNvPicPr>
          <p:nvPr>
            <p:ph idx="1"/>
          </p:nvPr>
        </p:nvPicPr>
        <p:blipFill>
          <a:blip r:embed="rId3" cstate="print"/>
          <a:stretch>
            <a:fillRect/>
          </a:stretch>
        </p:blipFill>
        <p:spPr>
          <a:xfrm>
            <a:off x="7086600" y="685800"/>
            <a:ext cx="1752600" cy="1752600"/>
          </a:xfrm>
        </p:spPr>
      </p:pic>
      <p:sp>
        <p:nvSpPr>
          <p:cNvPr id="4" name="Footer Placeholder 3"/>
          <p:cNvSpPr>
            <a:spLocks noGrp="1"/>
          </p:cNvSpPr>
          <p:nvPr>
            <p:ph type="ftr" sz="quarter" idx="11"/>
          </p:nvPr>
        </p:nvSpPr>
        <p:spPr>
          <a:xfrm>
            <a:off x="7818120" y="6400800"/>
            <a:ext cx="1325880" cy="457200"/>
          </a:xfrm>
        </p:spPr>
        <p:txBody>
          <a:bodyPr/>
          <a:lstStyle/>
          <a:p>
            <a:r>
              <a:rPr lang="en-US" dirty="0" smtClean="0"/>
              <a:t>The GNU/Linux Operating System</a:t>
            </a:r>
            <a:endParaRPr lang="en-US" dirty="0"/>
          </a:p>
        </p:txBody>
      </p:sp>
      <p:pic>
        <p:nvPicPr>
          <p:cNvPr id="3074" name="Picture 2" descr="C:\Users\Brandon\AppData\Local\Microsoft\Windows\Temporary Internet Files\Content.IE5\DZXWK3H7\MC900434850[1].png"/>
          <p:cNvPicPr>
            <a:picLocks noChangeAspect="1" noChangeArrowheads="1"/>
          </p:cNvPicPr>
          <p:nvPr/>
        </p:nvPicPr>
        <p:blipFill>
          <a:blip r:embed="rId4" cstate="print"/>
          <a:srcRect/>
          <a:stretch>
            <a:fillRect/>
          </a:stretch>
        </p:blipFill>
        <p:spPr bwMode="auto">
          <a:xfrm>
            <a:off x="228600" y="685800"/>
            <a:ext cx="1714500" cy="1714500"/>
          </a:xfrm>
          <a:prstGeom prst="rect">
            <a:avLst/>
          </a:prstGeom>
          <a:noFill/>
        </p:spPr>
      </p:pic>
      <p:sp>
        <p:nvSpPr>
          <p:cNvPr id="8" name="TextBox 7"/>
          <p:cNvSpPr txBox="1"/>
          <p:nvPr/>
        </p:nvSpPr>
        <p:spPr>
          <a:xfrm>
            <a:off x="914400" y="2286000"/>
            <a:ext cx="7315200" cy="4001095"/>
          </a:xfrm>
          <a:prstGeom prst="rect">
            <a:avLst/>
          </a:prstGeom>
          <a:noFill/>
        </p:spPr>
        <p:txBody>
          <a:bodyPr wrap="square" rtlCol="0">
            <a:spAutoFit/>
          </a:bodyPr>
          <a:lstStyle/>
          <a:p>
            <a:pPr algn="ctr"/>
            <a:r>
              <a:rPr lang="en-US" sz="1600" dirty="0" smtClean="0">
                <a:solidFill>
                  <a:schemeClr val="tx1">
                    <a:lumMod val="95000"/>
                  </a:schemeClr>
                </a:solidFill>
              </a:rPr>
              <a:t>GNU/Linux has a reputation of having high security.</a:t>
            </a:r>
          </a:p>
          <a:p>
            <a:pPr algn="ctr"/>
            <a:r>
              <a:rPr lang="en-US" sz="1600" dirty="0" smtClean="0">
                <a:solidFill>
                  <a:schemeClr val="tx1">
                    <a:lumMod val="95000"/>
                  </a:schemeClr>
                </a:solidFill>
              </a:rPr>
              <a:t>This is due to the way that the software is analyzed and worked on.</a:t>
            </a:r>
          </a:p>
          <a:p>
            <a:pPr algn="ctr"/>
            <a:endParaRPr lang="en-US" sz="1600" dirty="0" smtClean="0">
              <a:solidFill>
                <a:schemeClr val="tx1">
                  <a:lumMod val="95000"/>
                </a:schemeClr>
              </a:solidFill>
            </a:endParaRPr>
          </a:p>
          <a:p>
            <a:pPr algn="ctr"/>
            <a:r>
              <a:rPr lang="en-US" sz="1600" dirty="0" smtClean="0">
                <a:solidFill>
                  <a:schemeClr val="tx1">
                    <a:lumMod val="95000"/>
                  </a:schemeClr>
                </a:solidFill>
              </a:rPr>
              <a:t>Hundreds of thousands of individuals and companies from around the world contribute fixes to the software that makes up GNU/Linux and those fixes get released far more rapidly than in non-free or closed sourced systems like Windows or OS X.</a:t>
            </a:r>
          </a:p>
          <a:p>
            <a:pPr algn="ctr"/>
            <a:r>
              <a:rPr lang="en-US" sz="1600" dirty="0" smtClean="0">
                <a:solidFill>
                  <a:schemeClr val="tx1">
                    <a:lumMod val="95000"/>
                  </a:schemeClr>
                </a:solidFill>
              </a:rPr>
              <a:t>Here’s a handful of the security features in GNU/Linux:</a:t>
            </a:r>
          </a:p>
          <a:p>
            <a:pPr algn="ctr"/>
            <a:endParaRPr lang="en-US" sz="1400" dirty="0" smtClean="0"/>
          </a:p>
          <a:p>
            <a:pPr algn="just">
              <a:buFont typeface="Arial" pitchFamily="34" charset="0"/>
              <a:buChar char="•"/>
            </a:pPr>
            <a:r>
              <a:rPr lang="en-US" sz="1400" dirty="0" smtClean="0"/>
              <a:t> A person’s user account is typically not ran at a high level nor can programs be ran at a higher level WITHOUT the permission of the user.</a:t>
            </a:r>
          </a:p>
          <a:p>
            <a:pPr algn="just">
              <a:buFont typeface="Arial" pitchFamily="34" charset="0"/>
              <a:buChar char="•"/>
            </a:pPr>
            <a:r>
              <a:rPr lang="en-US" sz="1400" dirty="0" smtClean="0"/>
              <a:t> GNU/Linux was built with the thought of multiple users sharing one computer</a:t>
            </a:r>
          </a:p>
          <a:p>
            <a:pPr algn="just">
              <a:buFont typeface="Arial" pitchFamily="34" charset="0"/>
              <a:buChar char="•"/>
            </a:pPr>
            <a:r>
              <a:rPr lang="en-US" sz="1400" dirty="0" smtClean="0"/>
              <a:t> The file system can easily encrypt all the files in the user’s Home (Like My Documents) directory and disallows modification of the system files as a normal user.</a:t>
            </a:r>
          </a:p>
          <a:p>
            <a:pPr algn="just">
              <a:buFont typeface="Arial" pitchFamily="34" charset="0"/>
              <a:buChar char="•"/>
            </a:pPr>
            <a:r>
              <a:rPr lang="en-US" sz="1400" dirty="0" smtClean="0"/>
              <a:t> Viruses and </a:t>
            </a:r>
            <a:r>
              <a:rPr lang="en-US" sz="1400" dirty="0" err="1" smtClean="0"/>
              <a:t>trojans</a:t>
            </a:r>
            <a:r>
              <a:rPr lang="en-US" sz="1400" dirty="0" smtClean="0"/>
              <a:t> don’t exist (Or at least for very long) in GNU/Linux because patches get released rapidly.</a:t>
            </a:r>
          </a:p>
          <a:p>
            <a:pPr algn="just">
              <a:buFont typeface="Arial" pitchFamily="34" charset="0"/>
              <a:buChar char="•"/>
            </a:pPr>
            <a:r>
              <a:rPr lang="en-US" sz="1400" dirty="0" smtClean="0"/>
              <a:t> The built-in firewall is tough as nails and can easily be customized to fit a person’s needs</a:t>
            </a:r>
          </a:p>
        </p:txBody>
      </p:sp>
      <p:sp>
        <p:nvSpPr>
          <p:cNvPr id="10" name="5-Point Star 9"/>
          <p:cNvSpPr/>
          <p:nvPr/>
        </p:nvSpPr>
        <p:spPr>
          <a:xfrm>
            <a:off x="5867400" y="1219200"/>
            <a:ext cx="914400" cy="914400"/>
          </a:xfrm>
          <a:prstGeom prst="star5">
            <a:avLst/>
          </a:prstGeom>
          <a:solidFill>
            <a:srgbClr val="FFFF00"/>
          </a:solidFill>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2819400" y="1219200"/>
            <a:ext cx="914400" cy="914400"/>
          </a:xfrm>
          <a:prstGeom prst="star5">
            <a:avLst/>
          </a:prstGeom>
          <a:solidFill>
            <a:srgbClr val="FFFF00"/>
          </a:solidFill>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2000"/>
                                        <p:tgtEl>
                                          <p:spTgt spid="8">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animEffect transition="in" filter="fade">
                                      <p:cBhvr>
                                        <p:cTn id="13" dur="2000"/>
                                        <p:tgtEl>
                                          <p:spTgt spid="8">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4" end="4"/>
                                            </p:txEl>
                                          </p:spTgt>
                                        </p:tgtEl>
                                        <p:attrNameLst>
                                          <p:attrName>style.visibility</p:attrName>
                                        </p:attrNameLst>
                                      </p:cBhvr>
                                      <p:to>
                                        <p:strVal val="visible"/>
                                      </p:to>
                                    </p:set>
                                    <p:animEffect transition="in" filter="fade">
                                      <p:cBhvr>
                                        <p:cTn id="16" dur="2000"/>
                                        <p:tgtEl>
                                          <p:spTgt spid="8">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animEffect transition="in" filter="fade">
                                      <p:cBhvr>
                                        <p:cTn id="19" dur="2000"/>
                                        <p:tgtEl>
                                          <p:spTgt spid="8">
                                            <p:txEl>
                                              <p:pRg st="6" end="6"/>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xEl>
                                              <p:pRg st="7" end="7"/>
                                            </p:txEl>
                                          </p:spTgt>
                                        </p:tgtEl>
                                        <p:attrNameLst>
                                          <p:attrName>style.visibility</p:attrName>
                                        </p:attrNameLst>
                                      </p:cBhvr>
                                      <p:to>
                                        <p:strVal val="visible"/>
                                      </p:to>
                                    </p:set>
                                    <p:animEffect transition="in" filter="fade">
                                      <p:cBhvr>
                                        <p:cTn id="22" dur="2000"/>
                                        <p:tgtEl>
                                          <p:spTgt spid="8">
                                            <p:txEl>
                                              <p:pRg st="7" end="7"/>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xEl>
                                              <p:pRg st="8" end="8"/>
                                            </p:txEl>
                                          </p:spTgt>
                                        </p:tgtEl>
                                        <p:attrNameLst>
                                          <p:attrName>style.visibility</p:attrName>
                                        </p:attrNameLst>
                                      </p:cBhvr>
                                      <p:to>
                                        <p:strVal val="visible"/>
                                      </p:to>
                                    </p:set>
                                    <p:animEffect transition="in" filter="fade">
                                      <p:cBhvr>
                                        <p:cTn id="25" dur="2000"/>
                                        <p:tgtEl>
                                          <p:spTgt spid="8">
                                            <p:txEl>
                                              <p:pRg st="8" end="8"/>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xEl>
                                              <p:pRg st="9" end="9"/>
                                            </p:txEl>
                                          </p:spTgt>
                                        </p:tgtEl>
                                        <p:attrNameLst>
                                          <p:attrName>style.visibility</p:attrName>
                                        </p:attrNameLst>
                                      </p:cBhvr>
                                      <p:to>
                                        <p:strVal val="visible"/>
                                      </p:to>
                                    </p:set>
                                    <p:animEffect transition="in" filter="fade">
                                      <p:cBhvr>
                                        <p:cTn id="28" dur="2000"/>
                                        <p:tgtEl>
                                          <p:spTgt spid="8">
                                            <p:txEl>
                                              <p:pRg st="9" end="9"/>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xEl>
                                              <p:pRg st="10" end="10"/>
                                            </p:txEl>
                                          </p:spTgt>
                                        </p:tgtEl>
                                        <p:attrNameLst>
                                          <p:attrName>style.visibility</p:attrName>
                                        </p:attrNameLst>
                                      </p:cBhvr>
                                      <p:to>
                                        <p:strVal val="visible"/>
                                      </p:to>
                                    </p:set>
                                    <p:animEffect transition="in" filter="fade">
                                      <p:cBhvr>
                                        <p:cTn id="31" dur="20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8229600" cy="1066800"/>
          </a:xfrm>
          <a:noFill/>
        </p:spPr>
        <p:txBody>
          <a:bodyPr>
            <a:norm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Reliability</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Content Placeholder 2"/>
          <p:cNvSpPr>
            <a:spLocks noGrp="1"/>
          </p:cNvSpPr>
          <p:nvPr>
            <p:ph idx="1"/>
          </p:nvPr>
        </p:nvSpPr>
        <p:spPr>
          <a:xfrm>
            <a:off x="457200" y="2249424"/>
            <a:ext cx="5867400" cy="4325112"/>
          </a:xfrm>
        </p:spPr>
        <p:txBody>
          <a:bodyPr>
            <a:normAutofit/>
          </a:bodyPr>
          <a:lstStyle/>
          <a:p>
            <a:pPr>
              <a:buNone/>
            </a:pPr>
            <a:r>
              <a:rPr lang="en-US" sz="1800" dirty="0" smtClean="0"/>
              <a:t>The cool thing about GNU/Linux is how reliable it is. Many contributors have made this possible with thousands of fixes. A lot of the programs are worked on elaborately and in depth.</a:t>
            </a:r>
          </a:p>
          <a:p>
            <a:pPr>
              <a:buNone/>
            </a:pPr>
            <a:endParaRPr lang="en-US" sz="1800" dirty="0" smtClean="0"/>
          </a:p>
          <a:p>
            <a:pPr>
              <a:buNone/>
            </a:pPr>
            <a:r>
              <a:rPr lang="en-US" sz="1800" dirty="0" smtClean="0"/>
              <a:t>Ever have one of those programs on Windows that will NOT close? It’s much easier to end the program in GNU/Linux with the “kill -9” command!</a:t>
            </a:r>
          </a:p>
          <a:p>
            <a:pPr>
              <a:buNone/>
            </a:pPr>
            <a:endParaRPr lang="en-US" sz="1800" dirty="0" smtClean="0"/>
          </a:p>
          <a:p>
            <a:pPr>
              <a:buNone/>
            </a:pPr>
            <a:r>
              <a:rPr lang="en-US" sz="1800" dirty="0" smtClean="0"/>
              <a:t>9 out of 10 of the world’s super computers run GNU/Linux because of it’s reliability and as well as …</a:t>
            </a:r>
            <a:endParaRPr lang="en-US" sz="1800" dirty="0"/>
          </a:p>
        </p:txBody>
      </p:sp>
      <p:sp>
        <p:nvSpPr>
          <p:cNvPr id="4" name="Footer Placeholder 3"/>
          <p:cNvSpPr>
            <a:spLocks noGrp="1"/>
          </p:cNvSpPr>
          <p:nvPr>
            <p:ph type="ftr" sz="quarter" idx="11"/>
          </p:nvPr>
        </p:nvSpPr>
        <p:spPr>
          <a:xfrm>
            <a:off x="7818120" y="6400800"/>
            <a:ext cx="1325880" cy="457200"/>
          </a:xfrm>
        </p:spPr>
        <p:txBody>
          <a:bodyPr/>
          <a:lstStyle/>
          <a:p>
            <a:r>
              <a:rPr lang="en-US" dirty="0" smtClean="0">
                <a:solidFill>
                  <a:srgbClr val="FF0000"/>
                </a:solidFill>
              </a:rPr>
              <a:t>The GNU/Linux Operating System</a:t>
            </a:r>
            <a:endParaRPr lang="en-US" dirty="0">
              <a:solidFill>
                <a:srgbClr val="FF0000"/>
              </a:solidFill>
            </a:endParaRPr>
          </a:p>
        </p:txBody>
      </p:sp>
      <p:pic>
        <p:nvPicPr>
          <p:cNvPr id="10" name="Picture 9" descr="tux_mounted_armored_hr.jpg"/>
          <p:cNvPicPr>
            <a:picLocks noChangeAspect="1"/>
          </p:cNvPicPr>
          <p:nvPr/>
        </p:nvPicPr>
        <p:blipFill>
          <a:blip r:embed="rId2" cstate="print"/>
          <a:stretch>
            <a:fillRect/>
          </a:stretch>
        </p:blipFill>
        <p:spPr>
          <a:xfrm>
            <a:off x="7086600" y="1905000"/>
            <a:ext cx="1524000" cy="1524000"/>
          </a:xfrm>
          <a:prstGeom prst="rect">
            <a:avLst/>
          </a:prstGeom>
        </p:spPr>
      </p:pic>
      <p:pic>
        <p:nvPicPr>
          <p:cNvPr id="11" name="Picture 10" descr="G2_Tux_Jaffa_Penguin_by_sanji1119.png"/>
          <p:cNvPicPr>
            <a:picLocks noChangeAspect="1"/>
          </p:cNvPicPr>
          <p:nvPr/>
        </p:nvPicPr>
        <p:blipFill>
          <a:blip r:embed="rId3" cstate="print"/>
          <a:stretch>
            <a:fillRect/>
          </a:stretch>
        </p:blipFill>
        <p:spPr>
          <a:xfrm>
            <a:off x="7239000" y="4419600"/>
            <a:ext cx="1244971" cy="1244971"/>
          </a:xfrm>
          <a:prstGeom prst="rect">
            <a:avLst/>
          </a:prstGeom>
        </p:spPr>
      </p:pic>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Custom 2">
      <a:dk1>
        <a:sysClr val="windowText" lastClr="000000"/>
      </a:dk1>
      <a:lt1>
        <a:srgbClr val="FFFFFF"/>
      </a:lt1>
      <a:dk2>
        <a:srgbClr val="373737"/>
      </a:dk2>
      <a:lt2>
        <a:srgbClr val="DEDEDE"/>
      </a:lt2>
      <a:accent1>
        <a:srgbClr val="53548A"/>
      </a:accent1>
      <a:accent2>
        <a:srgbClr val="C2DFE4"/>
      </a:accent2>
      <a:accent3>
        <a:srgbClr val="83BBC1"/>
      </a:accent3>
      <a:accent4>
        <a:srgbClr val="FFFFFF"/>
      </a:accent4>
      <a:accent5>
        <a:srgbClr val="7030A0"/>
      </a:accent5>
      <a:accent6>
        <a:srgbClr val="5C92B5"/>
      </a:accent6>
      <a:hlink>
        <a:srgbClr val="67AFBD"/>
      </a:hlink>
      <a:folHlink>
        <a:srgbClr val="A6A6A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510</TotalTime>
  <Words>1045</Words>
  <Application>Microsoft Office PowerPoint</Application>
  <PresentationFormat>On-screen Show (4:3)</PresentationFormat>
  <Paragraphs>150</Paragraphs>
  <Slides>16</Slides>
  <Notes>7</Notes>
  <HiddenSlides>0</HiddenSlides>
  <MMClips>3</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Verve</vt:lpstr>
      <vt:lpstr>Custom Design</vt:lpstr>
      <vt:lpstr>The GNU/Linux  Operating System</vt:lpstr>
      <vt:lpstr>STOP!  Before we continue, you must know the real definition of a Hacker!  Hackers are people who hack away at a computer keyboard until a program works the way they want it to.  Now then, let’s continue  </vt:lpstr>
      <vt:lpstr>A (very) brief history</vt:lpstr>
      <vt:lpstr>Who uses GNU/Linux? Many well known businesses, celebrities, schools, services, and even governments use GNU/Linux. Here’s a few:</vt:lpstr>
      <vt:lpstr>Slide 5</vt:lpstr>
      <vt:lpstr>Wait… Freedom? What? </vt:lpstr>
      <vt:lpstr>Alright so the freedom part is cool. Now, what’s this about price?</vt:lpstr>
      <vt:lpstr>Security</vt:lpstr>
      <vt:lpstr>Reliability</vt:lpstr>
      <vt:lpstr>CUSTOMIZATION!</vt:lpstr>
      <vt:lpstr>GNU/Linux vs. Microsoft Windows</vt:lpstr>
      <vt:lpstr>  </vt:lpstr>
      <vt:lpstr>Slide 13</vt:lpstr>
      <vt:lpstr>Slide 14</vt:lpstr>
      <vt:lpstr>So what Windows programs are on GNU/Linux?</vt:lpstr>
      <vt:lpstr>Alright, so what are some alternatives then smart guy?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Source</dc:title>
  <dc:creator>Brandon</dc:creator>
  <cp:lastModifiedBy>Brandon</cp:lastModifiedBy>
  <cp:revision>53</cp:revision>
  <dcterms:created xsi:type="dcterms:W3CDTF">2014-04-12T02:19:02Z</dcterms:created>
  <dcterms:modified xsi:type="dcterms:W3CDTF">2014-05-03T23:40:11Z</dcterms:modified>
</cp:coreProperties>
</file>