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2" r:id="rId3"/>
    <p:sldId id="293" r:id="rId4"/>
    <p:sldId id="295" r:id="rId5"/>
    <p:sldId id="265" r:id="rId6"/>
    <p:sldId id="294" r:id="rId7"/>
    <p:sldId id="267" r:id="rId8"/>
    <p:sldId id="271" r:id="rId9"/>
    <p:sldId id="260" r:id="rId10"/>
    <p:sldId id="273" r:id="rId11"/>
    <p:sldId id="274" r:id="rId12"/>
    <p:sldId id="286" r:id="rId13"/>
    <p:sldId id="275" r:id="rId14"/>
    <p:sldId id="277" r:id="rId15"/>
    <p:sldId id="279" r:id="rId16"/>
    <p:sldId id="278" r:id="rId17"/>
    <p:sldId id="280" r:id="rId18"/>
    <p:sldId id="281" r:id="rId19"/>
    <p:sldId id="282" r:id="rId20"/>
    <p:sldId id="298" r:id="rId21"/>
    <p:sldId id="296" r:id="rId22"/>
    <p:sldId id="287" r:id="rId23"/>
    <p:sldId id="288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A90360-00E7-4EAB-87B7-415E9ACF9468}">
          <p14:sldIdLst>
            <p14:sldId id="256"/>
            <p14:sldId id="292"/>
            <p14:sldId id="293"/>
            <p14:sldId id="295"/>
            <p14:sldId id="265"/>
            <p14:sldId id="294"/>
            <p14:sldId id="267"/>
            <p14:sldId id="271"/>
            <p14:sldId id="260"/>
            <p14:sldId id="273"/>
            <p14:sldId id="274"/>
            <p14:sldId id="286"/>
            <p14:sldId id="275"/>
            <p14:sldId id="277"/>
            <p14:sldId id="279"/>
            <p14:sldId id="278"/>
            <p14:sldId id="280"/>
            <p14:sldId id="281"/>
            <p14:sldId id="282"/>
            <p14:sldId id="298"/>
            <p14:sldId id="296"/>
            <p14:sldId id="287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E9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1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A315C2C-CBAB-4A32-B318-92FEBAC7958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16E4FEC-DF74-4750-92CD-5906C888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8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E4FEC-DF74-4750-92CD-5906C888AF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7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63CF-021F-4EA9-8EE9-F90300BB8D14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0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A1D1-019C-4D8F-95FD-918DA04992B1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5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5B39-FE6D-4D79-9A7D-6104D9A509CE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6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37D9D7-F4A6-4793-BD92-3C519008D95E}" type="datetime1">
              <a:rPr lang="en-US" smtClean="0">
                <a:solidFill>
                  <a:srgbClr val="000000"/>
                </a:solidFill>
              </a:rPr>
              <a:t>12/10/2013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6C9D69-E04A-412F-9F74-CFF0660AF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4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431B-8F6D-4B01-A09A-F882C13F56DB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A6A9-1EB2-487F-BEF9-6FA2E9A9A85E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2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6F0-2A5F-4318-B55D-02D210F6BF35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1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9EA5-A576-48FF-99FF-8D2C875844FA}" type="datetime1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0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265D-E580-4DC3-BD03-FAF2B2F41EF0}" type="datetime1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5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DCFC-1A24-4832-95D5-9F58EF80F7BD}" type="datetime1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1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89C3-753E-4F39-A8BF-02133389FD97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7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316-B3BA-4D2A-BAE6-F9ED5027054C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A318A-6AC5-48AA-85F8-2458BE29A3FB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5E0A-58E0-47B0-BB61-6D06CC7B0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 new approach to the US Fusion program: Common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ense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7772400" cy="3581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Jeff Freidberg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KEPCO Prof. </a:t>
            </a:r>
            <a:r>
              <a:rPr lang="en-US" sz="2800" b="1" dirty="0" smtClean="0">
                <a:solidFill>
                  <a:srgbClr val="C00000"/>
                </a:solidFill>
              </a:rPr>
              <a:t>Emeritus</a:t>
            </a:r>
            <a:r>
              <a:rPr lang="en-US" sz="2800" dirty="0" smtClean="0">
                <a:solidFill>
                  <a:schemeClr val="tx1"/>
                </a:solidFill>
              </a:rPr>
              <a:t> NSE-MIT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State Department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Learn how to negotiate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7724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 smtClean="0">
                <a:solidFill>
                  <a:schemeClr val="tx1"/>
                </a:solidFill>
              </a:rPr>
              <a:t>What should be in the agreement?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Initial projected US cost of ITER = $0.5B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If future projected US cost of ITER &gt; $1.0B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 can withdraw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penalty</a:t>
            </a:r>
          </a:p>
          <a:p>
            <a:pPr marL="0" lvl="1" algn="l"/>
            <a:r>
              <a:rPr lang="en-US" u="sng" dirty="0" smtClean="0">
                <a:solidFill>
                  <a:schemeClr val="tx1"/>
                </a:solidFill>
              </a:rPr>
              <a:t>What is not in the agreement?</a:t>
            </a:r>
            <a:endParaRPr lang="en-US" u="sng" dirty="0">
              <a:solidFill>
                <a:schemeClr val="tx1"/>
              </a:solidFill>
            </a:endParaRPr>
          </a:p>
          <a:p>
            <a:pPr lvl="1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An exit clause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6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DoE Leaders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Keep your word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 defTabSz="1143000">
              <a:buNone/>
              <a:tabLst>
                <a:tab pos="2743200" algn="l"/>
              </a:tabLst>
            </a:pPr>
            <a:r>
              <a:rPr lang="en-US" dirty="0" smtClean="0"/>
              <a:t>                        </a:t>
            </a:r>
            <a:endParaRPr lang="en-US" sz="1200" dirty="0" smtClean="0"/>
          </a:p>
          <a:p>
            <a:pPr marL="0" indent="0" defTabSz="1143000">
              <a:buNone/>
              <a:tabLst>
                <a:tab pos="2743200" algn="l"/>
              </a:tabLst>
            </a:pPr>
            <a:r>
              <a:rPr lang="en-US" sz="2600" dirty="0" smtClean="0"/>
              <a:t>“We will not fund ITER at the expense of the base program”</a:t>
            </a:r>
          </a:p>
          <a:p>
            <a:pPr marL="0" indent="0" defTabSz="1143000">
              <a:buNone/>
              <a:tabLst>
                <a:tab pos="2743200" algn="l"/>
              </a:tabLst>
            </a:pPr>
            <a:r>
              <a:rPr lang="en-US" sz="3600" b="1" dirty="0" smtClean="0">
                <a:solidFill>
                  <a:srgbClr val="C00000"/>
                </a:solidFill>
              </a:rPr>
              <a:t>      That is exactly what they are doing </a:t>
            </a:r>
          </a:p>
          <a:p>
            <a:pPr marL="0" indent="0" algn="ctr" defTabSz="1143000">
              <a:buNone/>
              <a:tabLst>
                <a:tab pos="2743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06" y="1600200"/>
            <a:ext cx="4801286" cy="31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2209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3601915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Base Program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00200" y="2057400"/>
            <a:ext cx="1066800" cy="4140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96000" y="4078968"/>
            <a:ext cx="990600" cy="20700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8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 specific example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47" y="1066800"/>
            <a:ext cx="1361905" cy="13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14400" y="2590800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Remarks </a:t>
            </a:r>
            <a:r>
              <a:rPr lang="en-US" sz="2200" dirty="0" smtClean="0"/>
              <a:t>By Energy </a:t>
            </a:r>
            <a:r>
              <a:rPr lang="en-US" sz="2200" dirty="0"/>
              <a:t>Secretary Spencer Abraham</a:t>
            </a:r>
          </a:p>
          <a:p>
            <a:pPr algn="ctr"/>
            <a:r>
              <a:rPr lang="en-US" sz="2200" dirty="0"/>
              <a:t>All </a:t>
            </a:r>
            <a:r>
              <a:rPr lang="en-US" sz="2200" dirty="0" smtClean="0"/>
              <a:t>Hands Meeting, PPPL</a:t>
            </a:r>
            <a:r>
              <a:rPr lang="en-US" sz="2200" dirty="0"/>
              <a:t>, New Jersey </a:t>
            </a:r>
            <a:r>
              <a:rPr lang="en-US" sz="2200" dirty="0" smtClean="0"/>
              <a:t>January 30, 2003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914400" y="3581400"/>
            <a:ext cx="7315200" cy="246221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200" dirty="0" smtClean="0"/>
              <a:t>… But </a:t>
            </a:r>
            <a:r>
              <a:rPr lang="en-US" sz="2200" dirty="0"/>
              <a:t>let me be clear, our decision to join ITER in no way means a lesser role for the fusion programs we undertake here at home. It is imperative that we maintain and enhance our strong domestic research program - at </a:t>
            </a:r>
            <a:r>
              <a:rPr lang="en-US" sz="2200" dirty="0" smtClean="0"/>
              <a:t>Princeton</a:t>
            </a:r>
            <a:r>
              <a:rPr lang="en-US" sz="2200" dirty="0"/>
              <a:t>,</a:t>
            </a:r>
            <a:r>
              <a:rPr lang="en-US" sz="2200" dirty="0" smtClean="0"/>
              <a:t> at </a:t>
            </a:r>
            <a:r>
              <a:rPr lang="en-US" sz="2200" dirty="0"/>
              <a:t>the </a:t>
            </a:r>
            <a:r>
              <a:rPr lang="en-US" sz="2200" dirty="0" smtClean="0"/>
              <a:t>universities, </a:t>
            </a:r>
            <a:r>
              <a:rPr lang="en-US" sz="2200" dirty="0"/>
              <a:t>and at our other labs. Critical science needs to be done in the U.S., in parallel with ITER, to strengthen our competitive position in fusion technology</a:t>
            </a:r>
            <a:r>
              <a:rPr lang="en-US" sz="2200" dirty="0" smtClean="0"/>
              <a:t>. 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687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DoE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Program Mismanagement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</a:t>
            </a:r>
            <a:r>
              <a:rPr lang="en-US" sz="2400" dirty="0" smtClean="0"/>
              <a:t>trong words, but true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Without discussion, DoE has taken over the scientific leadership of the program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The fusion community is minimally consulted for advice on scientific issues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Scientific decisions are made purely internally within DoE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FESAC has become a shadow of its former self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Transparency of ITER spending and budgeting – top secret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Scientifically, DoE decision makers are not up to the job</a:t>
            </a:r>
          </a:p>
          <a:p>
            <a:pPr>
              <a:lnSpc>
                <a:spcPct val="150000"/>
              </a:lnSpc>
            </a:pPr>
            <a:r>
              <a:rPr lang="en-US" sz="3300" b="1" dirty="0" smtClean="0">
                <a:solidFill>
                  <a:srgbClr val="C00000"/>
                </a:solidFill>
              </a:rPr>
              <a:t>Result: poor decisions, loss of community support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457200" y="2438400"/>
            <a:ext cx="762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OFES</a:t>
            </a: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2209800" y="1752600"/>
            <a:ext cx="762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OMB</a:t>
            </a:r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3276600" y="2819400"/>
            <a:ext cx="8382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SENATE</a:t>
            </a: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914400" y="1600200"/>
            <a:ext cx="7620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SC</a:t>
            </a: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1981200" y="3581400"/>
            <a:ext cx="762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STATE</a:t>
            </a:r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457200" y="3810000"/>
            <a:ext cx="762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HOUSE</a:t>
            </a: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524000" y="2209800"/>
            <a:ext cx="800100" cy="1371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>
            <a:off x="2743200" y="3429000"/>
            <a:ext cx="6096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1676400" y="1981200"/>
            <a:ext cx="5334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1143000" y="3048000"/>
            <a:ext cx="9144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H="1">
            <a:off x="1066800" y="2286000"/>
            <a:ext cx="30480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677886" y="2514600"/>
            <a:ext cx="0" cy="1219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1219200" y="4038600"/>
            <a:ext cx="762000" cy="1494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1219200" y="2819400"/>
            <a:ext cx="20574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H="1">
            <a:off x="838200" y="3200400"/>
            <a:ext cx="7620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V="1">
            <a:off x="1066800" y="2438400"/>
            <a:ext cx="1295400" cy="1447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H="1">
            <a:off x="838200" y="2209800"/>
            <a:ext cx="2286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2133600" y="45720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2590800" y="4572000"/>
            <a:ext cx="1143000" cy="228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DECISION</a:t>
            </a: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title"/>
          </p:nvPr>
        </p:nvSpPr>
        <p:spPr>
          <a:xfrm>
            <a:off x="492369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Current decision making process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104" name="Picture 32" descr="du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5029200"/>
            <a:ext cx="1219200" cy="121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0" name="Picture 38" descr="newt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297906"/>
            <a:ext cx="1573213" cy="165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2743200" y="5257800"/>
            <a:ext cx="9906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FUSION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PROGRAM</a:t>
            </a:r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1600200" y="2133600"/>
            <a:ext cx="1752600" cy="838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V="1">
            <a:off x="1143000" y="3124200"/>
            <a:ext cx="2133600" cy="838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113" name="Picture 41" descr="H4130230-Coloured_portrait_of_physicist_James_Clerk_Maxwell-SP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2286000"/>
            <a:ext cx="1258888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9D69-E04A-412F-9F74-CFF0660AFBF9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 descr="C:\Users\Jeff\Documents\FPA 12-2013\brick wall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799"/>
            <a:ext cx="1162050" cy="42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3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US Fusion Community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Inexcusable gullibility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“ </a:t>
            </a:r>
          </a:p>
          <a:p>
            <a:pPr marL="0" indent="0" algn="ctr">
              <a:buNone/>
            </a:pPr>
            <a:r>
              <a:rPr lang="en-US" sz="2600" dirty="0" smtClean="0"/>
              <a:t>“We will not fund ITER at the expense of the base program”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We trusted DoE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06" y="1600200"/>
            <a:ext cx="4801286" cy="31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34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US Fusion Community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Lack of due diligence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772400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From Snowmass 2002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9D69-E04A-412F-9F74-CFF0660AFBF9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0" name="Picture 2" descr="C:\Users\Jeff\Desktop\ITER cos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3" y="2514600"/>
            <a:ext cx="8001000" cy="40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Cont.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ITER cost unrealistically low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We did not carry out due diligence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17</a:t>
            </a:fld>
            <a:endParaRPr lang="en-US"/>
          </a:p>
        </p:txBody>
      </p:sp>
      <p:pic>
        <p:nvPicPr>
          <p:cNvPr id="8194" name="Picture 2" descr="C:\Users\Jeff\Desktop\Ignitor comparison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9908"/>
            <a:ext cx="8383910" cy="403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1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 Common Sense Approach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How can the community improve the situation?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Regain control of the scientific leadership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Reduce the US costs of ITER to about $1B - $1.5B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Lower the US contribution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Improve the ITER management structure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Subcontract to other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if we can’t reduce the cost?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Pull out of ITER </a:t>
            </a:r>
          </a:p>
          <a:p>
            <a:r>
              <a:rPr lang="en-US" sz="2200" dirty="0" smtClean="0"/>
              <a:t>Return to older strategy – a series of smaller, low cost experiments</a:t>
            </a:r>
          </a:p>
          <a:p>
            <a:r>
              <a:rPr lang="en-US" sz="2200" dirty="0" smtClean="0"/>
              <a:t>Remember, there is no crisis urgency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Key unpleasant observation </a:t>
            </a:r>
            <a:r>
              <a:rPr lang="en-US" sz="2200" dirty="0" smtClean="0"/>
              <a:t>– world has not yet produced a high performance steady state D-D plasma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127359"/>
              </p:ext>
            </p:extLst>
          </p:nvPr>
        </p:nvGraphicFramePr>
        <p:xfrm>
          <a:off x="1828800" y="3048000"/>
          <a:ext cx="5011737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2552400" imgH="1688760" progId="Equation.DSMT4">
                  <p:embed/>
                </p:oleObj>
              </mc:Choice>
              <mc:Fallback>
                <p:oleObj name="Equation" r:id="rId3" imgW="2552400" imgH="1688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48000"/>
                        <a:ext cx="5011737" cy="3317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9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91439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Purpose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772400" cy="4876800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Urge Fusion leaders and DoE leaders to acknowledge the obvious: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The US domestic Fusion program is in </a:t>
            </a:r>
            <a:r>
              <a:rPr lang="en-US" sz="2600" dirty="0">
                <a:solidFill>
                  <a:srgbClr val="C00000"/>
                </a:solidFill>
              </a:rPr>
              <a:t>bad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shape</a:t>
            </a: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And it’s getting </a:t>
            </a:r>
            <a:r>
              <a:rPr lang="en-US" sz="2600" dirty="0" smtClean="0">
                <a:solidFill>
                  <a:srgbClr val="C00000"/>
                </a:solidFill>
              </a:rPr>
              <a:t>worse</a:t>
            </a:r>
          </a:p>
          <a:p>
            <a:pPr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Urge Fusion leaders to get their act together and develop a realistic </a:t>
            </a:r>
            <a:r>
              <a:rPr lang="en-US" sz="2600" dirty="0" smtClean="0">
                <a:solidFill>
                  <a:srgbClr val="C00000"/>
                </a:solidFill>
              </a:rPr>
              <a:t>10 year </a:t>
            </a:r>
            <a:r>
              <a:rPr lang="en-US" sz="2600" dirty="0" smtClean="0">
                <a:solidFill>
                  <a:schemeClr val="tx1"/>
                </a:solidFill>
              </a:rPr>
              <a:t>program</a:t>
            </a:r>
          </a:p>
          <a:p>
            <a:pPr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Urge DoE leaders to break out of their isolation and instead </a:t>
            </a:r>
            <a:r>
              <a:rPr lang="en-US" sz="2600" dirty="0" smtClean="0">
                <a:solidFill>
                  <a:srgbClr val="C00000"/>
                </a:solidFill>
              </a:rPr>
              <a:t>listen</a:t>
            </a:r>
            <a:r>
              <a:rPr lang="en-US" sz="2600" dirty="0" smtClean="0">
                <a:solidFill>
                  <a:schemeClr val="tx1"/>
                </a:solidFill>
              </a:rPr>
              <a:t> to the Fusion  Community</a:t>
            </a:r>
            <a:endParaRPr lang="en-US" sz="26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Common Sense Program Goals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Domestic program</a:t>
            </a:r>
          </a:p>
          <a:p>
            <a:r>
              <a:rPr lang="en-US" sz="2400" dirty="0" smtClean="0"/>
              <a:t>Stable base budget = $300M/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/>
              <a:t>Restart fusion technology research on high leverage projects</a:t>
            </a:r>
          </a:p>
          <a:p>
            <a:r>
              <a:rPr lang="en-US" sz="2400" dirty="0" smtClean="0"/>
              <a:t>Strong PhD educational program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New Projects</a:t>
            </a:r>
          </a:p>
          <a:p>
            <a:r>
              <a:rPr lang="en-US" sz="2400" dirty="0" smtClean="0"/>
              <a:t>Optimistic: PPPL + GA + MIT combine resources + new money to build a next generation experiment (via Snowmass III?)</a:t>
            </a:r>
          </a:p>
          <a:p>
            <a:r>
              <a:rPr lang="en-US" sz="2400" dirty="0" smtClean="0"/>
              <a:t>Pessimistic: Upgrade existing facilities and focus on current drive, plasma-wall interactions, and improving transport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Be very wary</a:t>
            </a:r>
          </a:p>
          <a:p>
            <a:r>
              <a:rPr lang="en-US" sz="2400" dirty="0" smtClean="0"/>
              <a:t>DoE request for $460M/</a:t>
            </a:r>
            <a:r>
              <a:rPr lang="en-US" sz="2400" dirty="0" err="1" smtClean="0"/>
              <a:t>yr</a:t>
            </a:r>
            <a:r>
              <a:rPr lang="en-US" sz="2400" dirty="0" smtClean="0"/>
              <a:t> for 10 </a:t>
            </a:r>
            <a:r>
              <a:rPr lang="en-US" sz="2400" dirty="0" err="1" smtClean="0"/>
              <a:t>yrs</a:t>
            </a:r>
            <a:r>
              <a:rPr lang="en-US" sz="2400" dirty="0" smtClean="0"/>
              <a:t> unlikely to happen</a:t>
            </a:r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What should we build?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 logical sequence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build one of these</a:t>
            </a:r>
          </a:p>
          <a:p>
            <a:r>
              <a:rPr lang="en-US" sz="2400" dirty="0" smtClean="0"/>
              <a:t>How do we prioritize?</a:t>
            </a:r>
          </a:p>
          <a:p>
            <a:r>
              <a:rPr lang="en-US" sz="2400" dirty="0" smtClean="0"/>
              <a:t>Cheap is good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" y="1603131"/>
            <a:ext cx="2086708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Tokamak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685" y="2639157"/>
            <a:ext cx="2086708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Stellarator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135682"/>
            <a:ext cx="208670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Engineering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Steady State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5215" y="2135682"/>
            <a:ext cx="2086708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Copper Ignition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5215" y="3581400"/>
            <a:ext cx="2086708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7039" y="3581400"/>
            <a:ext cx="208670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ITER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04393" y="1946031"/>
            <a:ext cx="3004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11257" y="2974112"/>
            <a:ext cx="2935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4796" y="1953976"/>
            <a:ext cx="0" cy="102808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04796" y="2478582"/>
            <a:ext cx="2960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9" idx="1"/>
          </p:cNvCxnSpPr>
          <p:nvPr/>
        </p:nvCxnSpPr>
        <p:spPr>
          <a:xfrm>
            <a:off x="3276600" y="2478582"/>
            <a:ext cx="4686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31923" y="2478582"/>
            <a:ext cx="2960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8" idx="1"/>
          </p:cNvCxnSpPr>
          <p:nvPr/>
        </p:nvCxnSpPr>
        <p:spPr>
          <a:xfrm>
            <a:off x="5893622" y="2478582"/>
            <a:ext cx="3547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335108" y="3924377"/>
            <a:ext cx="2343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335108" y="2478582"/>
            <a:ext cx="2343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569415" y="2478582"/>
            <a:ext cx="0" cy="846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569415" y="3111089"/>
            <a:ext cx="0" cy="8132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31923" y="3924300"/>
            <a:ext cx="3547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1" idx="1"/>
          </p:cNvCxnSpPr>
          <p:nvPr/>
        </p:nvCxnSpPr>
        <p:spPr>
          <a:xfrm flipH="1">
            <a:off x="6009312" y="3924300"/>
            <a:ext cx="247727" cy="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8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 is this unlikely to happen?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3000" dirty="0" smtClean="0"/>
              <a:t>Community may not be able to reach agreement</a:t>
            </a:r>
          </a:p>
          <a:p>
            <a:pPr>
              <a:lnSpc>
                <a:spcPct val="250000"/>
              </a:lnSpc>
            </a:pPr>
            <a:r>
              <a:rPr lang="en-US" sz="3000" dirty="0" smtClean="0"/>
              <a:t>Budget fragile, don’t upset the apple cart</a:t>
            </a:r>
          </a:p>
          <a:p>
            <a:pPr>
              <a:lnSpc>
                <a:spcPct val="250000"/>
              </a:lnSpc>
            </a:pPr>
            <a:r>
              <a:rPr lang="en-US" sz="3000" dirty="0" smtClean="0"/>
              <a:t>Wish I was more optimistic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Summary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Sad, Mad, Bad, Glad</a:t>
            </a:r>
          </a:p>
          <a:p>
            <a:r>
              <a:rPr lang="en-US" sz="3200" dirty="0" smtClean="0"/>
              <a:t>Sad it happened</a:t>
            </a:r>
          </a:p>
          <a:p>
            <a:r>
              <a:rPr lang="en-US" sz="3200" dirty="0" smtClean="0"/>
              <a:t>Mad it happened</a:t>
            </a:r>
          </a:p>
          <a:p>
            <a:r>
              <a:rPr lang="en-US" sz="3200" dirty="0" smtClean="0"/>
              <a:t>Bad for saying it</a:t>
            </a:r>
          </a:p>
          <a:p>
            <a:r>
              <a:rPr lang="en-US" sz="3200" dirty="0" smtClean="0"/>
              <a:t>Glad I said it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C:\Users\Jeff\Desktop\Grinch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64059"/>
            <a:ext cx="3977481" cy="41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0800" y="568419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..……., the Grinch who stole fusion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26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Strategy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Explain: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Why </a:t>
            </a:r>
            <a:r>
              <a:rPr lang="en-US" dirty="0" smtClean="0"/>
              <a:t>does the US need a fusion program?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Why</a:t>
            </a:r>
            <a:r>
              <a:rPr lang="en-US" dirty="0" smtClean="0"/>
              <a:t> is the program in bad shape?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How</a:t>
            </a:r>
            <a:r>
              <a:rPr lang="en-US" dirty="0" smtClean="0"/>
              <a:t> did we get in this mess?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What</a:t>
            </a:r>
            <a:r>
              <a:rPr lang="en-US" dirty="0" smtClean="0"/>
              <a:t> can we do to fix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80772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Why does the US need a Fusion Program?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7772400" cy="48006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There is no shortage of fuel – 100’s of years of coal, gas, uranium.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There is a more limited supply of CO2 free fuel – 50 to 100 years of uranium.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Fusion is the </a:t>
            </a:r>
            <a:r>
              <a:rPr lang="en-US" sz="2400" b="1" dirty="0" smtClean="0">
                <a:solidFill>
                  <a:srgbClr val="C00000"/>
                </a:solidFill>
              </a:rPr>
              <a:t>ultimate long term solution </a:t>
            </a:r>
            <a:r>
              <a:rPr lang="en-US" sz="2400" dirty="0" smtClean="0">
                <a:solidFill>
                  <a:schemeClr val="tx1"/>
                </a:solidFill>
              </a:rPr>
              <a:t>to CO2 free fuel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But we do not need it in 30 years.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That’s good because we probably cannot deliver in 30 years.  </a:t>
            </a:r>
            <a:r>
              <a:rPr lang="en-US" sz="2400" dirty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eed 50 -75 years.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Conclusion: Fusion is very important, but should not be viewed as an urgent, spare-no-expense project.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Why is the US Fusion program in such bad shape?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We are no longer world leaders in fusion research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Fusion is basically an experimental science program but many of our experiments have been shut down or curtailed</a:t>
            </a:r>
          </a:p>
          <a:p>
            <a:pPr marL="457200" lvl="1" indent="0">
              <a:lnSpc>
                <a:spcPct val="150000"/>
              </a:lnSpc>
              <a:buNone/>
              <a:tabLst>
                <a:tab pos="3200400" algn="l"/>
              </a:tabLst>
            </a:pPr>
            <a:r>
              <a:rPr lang="en-US" sz="2400" dirty="0" smtClean="0"/>
              <a:t>1. </a:t>
            </a:r>
            <a:r>
              <a:rPr lang="en-US" sz="2400" dirty="0" smtClean="0">
                <a:solidFill>
                  <a:srgbClr val="C00000"/>
                </a:solidFill>
              </a:rPr>
              <a:t>MCX</a:t>
            </a:r>
            <a:r>
              <a:rPr lang="en-US" sz="2400" dirty="0" smtClean="0"/>
              <a:t> (U </a:t>
            </a:r>
            <a:r>
              <a:rPr lang="en-US" sz="2400" dirty="0" err="1" smtClean="0"/>
              <a:t>Md</a:t>
            </a:r>
            <a:r>
              <a:rPr lang="en-US" sz="2400" dirty="0" smtClean="0"/>
              <a:t>)	4. </a:t>
            </a:r>
            <a:r>
              <a:rPr lang="en-US" sz="2400" dirty="0" smtClean="0">
                <a:solidFill>
                  <a:srgbClr val="C00000"/>
                </a:solidFill>
              </a:rPr>
              <a:t>NCSX</a:t>
            </a:r>
            <a:r>
              <a:rPr lang="en-US" sz="2400" dirty="0" smtClean="0"/>
              <a:t> (PPPL)</a:t>
            </a:r>
          </a:p>
          <a:p>
            <a:pPr marL="457200" lvl="1" indent="0">
              <a:lnSpc>
                <a:spcPct val="150000"/>
              </a:lnSpc>
              <a:buNone/>
              <a:tabLst>
                <a:tab pos="3200400" algn="l"/>
              </a:tabLst>
            </a:pPr>
            <a:r>
              <a:rPr lang="en-US" sz="2400" dirty="0" smtClean="0"/>
              <a:t>2. </a:t>
            </a:r>
            <a:r>
              <a:rPr lang="en-US" sz="2400" dirty="0" smtClean="0">
                <a:solidFill>
                  <a:srgbClr val="C00000"/>
                </a:solidFill>
              </a:rPr>
              <a:t>LDX</a:t>
            </a:r>
            <a:r>
              <a:rPr lang="en-US" sz="2400" dirty="0" smtClean="0"/>
              <a:t> (MIT)	5. </a:t>
            </a:r>
            <a:r>
              <a:rPr lang="en-US" sz="2400" dirty="0">
                <a:solidFill>
                  <a:srgbClr val="C00000"/>
                </a:solidFill>
              </a:rPr>
              <a:t>H</a:t>
            </a:r>
            <a:r>
              <a:rPr lang="en-US" sz="2400" dirty="0" smtClean="0">
                <a:solidFill>
                  <a:srgbClr val="C00000"/>
                </a:solidFill>
              </a:rPr>
              <a:t>eavy Ion Beam </a:t>
            </a:r>
            <a:r>
              <a:rPr lang="en-US" sz="2400" dirty="0" smtClean="0"/>
              <a:t>(LBL)</a:t>
            </a:r>
          </a:p>
          <a:p>
            <a:pPr marL="457200" lvl="1" indent="0">
              <a:lnSpc>
                <a:spcPct val="150000"/>
              </a:lnSpc>
              <a:buNone/>
              <a:tabLst>
                <a:tab pos="3200400" algn="l"/>
              </a:tabLst>
            </a:pPr>
            <a:r>
              <a:rPr lang="en-US" sz="2400" dirty="0" smtClean="0"/>
              <a:t>3. </a:t>
            </a:r>
            <a:r>
              <a:rPr lang="en-US" sz="2400" dirty="0" smtClean="0">
                <a:solidFill>
                  <a:srgbClr val="C00000"/>
                </a:solidFill>
              </a:rPr>
              <a:t>NCTX </a:t>
            </a:r>
            <a:r>
              <a:rPr lang="en-US" sz="2400" dirty="0" smtClean="0"/>
              <a:t>(U Wash)	6. </a:t>
            </a:r>
            <a:r>
              <a:rPr lang="en-US" sz="2400" dirty="0" err="1" smtClean="0">
                <a:solidFill>
                  <a:srgbClr val="C00000"/>
                </a:solidFill>
              </a:rPr>
              <a:t>Alcator</a:t>
            </a:r>
            <a:r>
              <a:rPr lang="en-US" sz="2400" dirty="0" smtClean="0">
                <a:solidFill>
                  <a:srgbClr val="C00000"/>
                </a:solidFill>
              </a:rPr>
              <a:t> C-Mod </a:t>
            </a:r>
            <a:r>
              <a:rPr lang="en-US" sz="2400" dirty="0" smtClean="0"/>
              <a:t>(MIT)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200400" algn="l"/>
              </a:tabLst>
            </a:pPr>
            <a:r>
              <a:rPr lang="en-US" sz="2400" dirty="0" smtClean="0"/>
              <a:t>Only new experiment is the upgraded spherical tokamak  </a:t>
            </a:r>
            <a:r>
              <a:rPr lang="en-US" sz="2400" dirty="0" smtClean="0">
                <a:solidFill>
                  <a:srgbClr val="C00000"/>
                </a:solidFill>
              </a:rPr>
              <a:t>NSTX-U </a:t>
            </a:r>
            <a:r>
              <a:rPr lang="en-US" sz="2400" dirty="0" smtClean="0"/>
              <a:t>(PPPL)	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200400" algn="l"/>
              </a:tabLst>
            </a:pPr>
            <a:r>
              <a:rPr lang="en-US" sz="2400" dirty="0" smtClean="0"/>
              <a:t>US </a:t>
            </a:r>
            <a:r>
              <a:rPr lang="en-US" sz="2400" dirty="0"/>
              <a:t>Fusion technology program has been virtually eliminated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200400" algn="l"/>
              </a:tabLs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NSTX-U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good experiment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 sensational team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Expect to learn a lot of new plasma physics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However, budget will limit            compared to other new experiments such as EAST, KSTAR, W7-X, JT60SU</a:t>
            </a:r>
          </a:p>
          <a:p>
            <a:pPr marL="28575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Even so,                          is large – a big bang for the buck</a:t>
            </a:r>
          </a:p>
          <a:p>
            <a:pPr marL="28575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Conclusion: Very interesting physics but not designed </a:t>
            </a:r>
            <a:r>
              <a:rPr lang="en-US" sz="2400" smtClean="0"/>
              <a:t>to be a </a:t>
            </a:r>
            <a:r>
              <a:rPr lang="en-US" sz="2400" dirty="0" smtClean="0"/>
              <a:t>world leader in pushing fusion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426766"/>
              </p:ext>
            </p:extLst>
          </p:nvPr>
        </p:nvGraphicFramePr>
        <p:xfrm>
          <a:off x="4191000" y="3276600"/>
          <a:ext cx="6629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368280" imgH="253800" progId="Equation.DSMT4">
                  <p:embed/>
                </p:oleObj>
              </mc:Choice>
              <mc:Fallback>
                <p:oleObj name="Equation" r:id="rId3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3276600"/>
                        <a:ext cx="66294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573729"/>
              </p:ext>
            </p:extLst>
          </p:nvPr>
        </p:nvGraphicFramePr>
        <p:xfrm>
          <a:off x="1981200" y="4419600"/>
          <a:ext cx="1423511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5" imgW="774360" imgH="253800" progId="Equation.DSMT4">
                  <p:embed/>
                </p:oleObj>
              </mc:Choice>
              <mc:Fallback>
                <p:oleObj name="Equation" r:id="rId5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4419600"/>
                        <a:ext cx="1423511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3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6867"/>
            <a:ext cx="8610600" cy="1249362"/>
          </a:xfrm>
        </p:spPr>
        <p:txBody>
          <a:bodyPr>
            <a:normAutofit fontScale="90000"/>
          </a:bodyPr>
          <a:lstStyle/>
          <a:p>
            <a:r>
              <a:rPr lang="en-US" sz="4200" dirty="0" smtClean="0">
                <a:solidFill>
                  <a:srgbClr val="C00000"/>
                </a:solidFill>
              </a:rPr>
              <a:t>The Major </a:t>
            </a:r>
            <a:r>
              <a:rPr lang="en-US" sz="4200" dirty="0">
                <a:solidFill>
                  <a:srgbClr val="C00000"/>
                </a:solidFill>
              </a:rPr>
              <a:t>P</a:t>
            </a:r>
            <a:r>
              <a:rPr lang="en-US" sz="4200" dirty="0" smtClean="0">
                <a:solidFill>
                  <a:srgbClr val="C00000"/>
                </a:solidFill>
              </a:rPr>
              <a:t>roblem: </a:t>
            </a:r>
            <a:br>
              <a:rPr lang="en-US" sz="4200" dirty="0" smtClean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>Domestic budget being sacrificed for ITER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dirty="0" smtClean="0"/>
              <a:t>US ITER at $0.5B: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C00000"/>
                </a:solidFill>
              </a:rPr>
              <a:t>a good idea</a:t>
            </a:r>
          </a:p>
          <a:p>
            <a:endParaRPr lang="en-US" dirty="0" smtClean="0"/>
          </a:p>
          <a:p>
            <a:r>
              <a:rPr lang="en-US" dirty="0" smtClean="0"/>
              <a:t>US ITER at $4B: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8000" b="1" dirty="0" smtClean="0">
                <a:solidFill>
                  <a:srgbClr val="C00000"/>
                </a:solidFill>
              </a:rPr>
              <a:t>a mistake</a:t>
            </a:r>
            <a:endParaRPr lang="en-US" sz="8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 descr="C:\Users\Jeff\Desktop\fus5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10" y="440312"/>
            <a:ext cx="675409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4800" y="2209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16008" y="32743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16008" y="4648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ITER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581900" y="2437002"/>
            <a:ext cx="372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271236" y="3557254"/>
            <a:ext cx="682872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7300546" y="4648200"/>
            <a:ext cx="679940" cy="2308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5638800"/>
            <a:ext cx="7696200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ITER is devouring the domestic fusion budget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C:\Users\Jeff\Documents\FPA 12-2013\jaws-robert-shaw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2940"/>
            <a:ext cx="6629400" cy="50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8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How did we get into this mess?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92500" lnSpcReduction="10000"/>
          </a:bodyPr>
          <a:lstStyle/>
          <a:p>
            <a:pPr marL="0" indent="0" defTabSz="571500">
              <a:buNone/>
            </a:pPr>
            <a:r>
              <a:rPr lang="en-US" dirty="0" smtClean="0"/>
              <a:t>        </a:t>
            </a:r>
            <a:r>
              <a:rPr lang="en-US" u="sng" dirty="0" smtClean="0"/>
              <a:t>Who did it?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       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State Department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Congress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OMB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DoE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US Fusion Community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1600200"/>
            <a:ext cx="51054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u="sng" dirty="0" smtClean="0"/>
              <a:t>What should they have done?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Learn </a:t>
            </a:r>
            <a:r>
              <a:rPr lang="en-US" sz="2400" dirty="0"/>
              <a:t>how </a:t>
            </a:r>
            <a:r>
              <a:rPr lang="en-US" sz="2400" dirty="0" smtClean="0"/>
              <a:t>to </a:t>
            </a:r>
            <a:r>
              <a:rPr lang="en-US" sz="2400" dirty="0"/>
              <a:t>negotiate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Do your job – pass a budget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Manage the budget, not the science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Keep your word;  stop mismanaging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    the program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Don’t be gullible; carry out due diligence</a:t>
            </a:r>
          </a:p>
          <a:p>
            <a:pPr marL="0" indent="0">
              <a:buNone/>
            </a:pP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E0A-58E0-47B0-BB61-6D06CC7B03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995</Words>
  <Application>Microsoft Office PowerPoint</Application>
  <PresentationFormat>On-screen Show (4:3)</PresentationFormat>
  <Paragraphs>207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A new approach to the US Fusion program: Common Sense</vt:lpstr>
      <vt:lpstr>The Purpose</vt:lpstr>
      <vt:lpstr>The Strategy</vt:lpstr>
      <vt:lpstr>Why does the US need a Fusion Program?</vt:lpstr>
      <vt:lpstr>Why is the US Fusion program in such bad shape?</vt:lpstr>
      <vt:lpstr>NSTX-U</vt:lpstr>
      <vt:lpstr>The Major Problem:  Domestic budget being sacrificed for ITER </vt:lpstr>
      <vt:lpstr>PowerPoint Presentation</vt:lpstr>
      <vt:lpstr>How did we get into this mess?</vt:lpstr>
      <vt:lpstr>State Department Learn how to negotiate</vt:lpstr>
      <vt:lpstr>DoE Leaders Keep your word</vt:lpstr>
      <vt:lpstr>A specific example</vt:lpstr>
      <vt:lpstr>DoE Program Mismanagement</vt:lpstr>
      <vt:lpstr>Current decision making process</vt:lpstr>
      <vt:lpstr>US Fusion Community Inexcusable gullibility</vt:lpstr>
      <vt:lpstr>US Fusion Community Lack of due diligence</vt:lpstr>
      <vt:lpstr>Cont.</vt:lpstr>
      <vt:lpstr>A Common Sense Approach</vt:lpstr>
      <vt:lpstr>What if we can’t reduce the cost?</vt:lpstr>
      <vt:lpstr>Common Sense Program Goals</vt:lpstr>
      <vt:lpstr>What should we build? A logical sequence</vt:lpstr>
      <vt:lpstr>Why is this unlikely to happen?</vt:lpstr>
      <vt:lpstr>Summary</vt:lpstr>
    </vt:vector>
  </TitlesOfParts>
  <Company>MIT Plasma Science and Fusion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approach to the US Fusion program: common sense</dc:title>
  <dc:creator>Freidberg,Jeff</dc:creator>
  <cp:lastModifiedBy>PSFC</cp:lastModifiedBy>
  <cp:revision>106</cp:revision>
  <cp:lastPrinted>2013-11-24T16:50:19Z</cp:lastPrinted>
  <dcterms:created xsi:type="dcterms:W3CDTF">2013-11-21T17:28:06Z</dcterms:created>
  <dcterms:modified xsi:type="dcterms:W3CDTF">2013-12-10T16:58:23Z</dcterms:modified>
</cp:coreProperties>
</file>