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315" r:id="rId2"/>
    <p:sldId id="256" r:id="rId3"/>
    <p:sldId id="257" r:id="rId4"/>
    <p:sldId id="300" r:id="rId5"/>
    <p:sldId id="258" r:id="rId6"/>
    <p:sldId id="259" r:id="rId7"/>
    <p:sldId id="301" r:id="rId8"/>
    <p:sldId id="317" r:id="rId9"/>
    <p:sldId id="260" r:id="rId10"/>
    <p:sldId id="261" r:id="rId11"/>
    <p:sldId id="262" r:id="rId12"/>
    <p:sldId id="263" r:id="rId13"/>
    <p:sldId id="302" r:id="rId14"/>
    <p:sldId id="265" r:id="rId15"/>
    <p:sldId id="264" r:id="rId16"/>
    <p:sldId id="266" r:id="rId17"/>
    <p:sldId id="303" r:id="rId18"/>
    <p:sldId id="267" r:id="rId19"/>
    <p:sldId id="268" r:id="rId20"/>
    <p:sldId id="269" r:id="rId21"/>
    <p:sldId id="270" r:id="rId22"/>
    <p:sldId id="271" r:id="rId23"/>
    <p:sldId id="272" r:id="rId24"/>
    <p:sldId id="273" r:id="rId25"/>
    <p:sldId id="304" r:id="rId26"/>
    <p:sldId id="274" r:id="rId27"/>
    <p:sldId id="275" r:id="rId28"/>
    <p:sldId id="276" r:id="rId29"/>
    <p:sldId id="277" r:id="rId30"/>
    <p:sldId id="278" r:id="rId31"/>
    <p:sldId id="279" r:id="rId32"/>
    <p:sldId id="280" r:id="rId33"/>
    <p:sldId id="281" r:id="rId34"/>
    <p:sldId id="282" r:id="rId35"/>
    <p:sldId id="283" r:id="rId36"/>
    <p:sldId id="284" r:id="rId37"/>
    <p:sldId id="316" r:id="rId38"/>
    <p:sldId id="285" r:id="rId39"/>
    <p:sldId id="305" r:id="rId40"/>
    <p:sldId id="306" r:id="rId41"/>
    <p:sldId id="286" r:id="rId42"/>
    <p:sldId id="307" r:id="rId43"/>
    <p:sldId id="292" r:id="rId44"/>
    <p:sldId id="318" r:id="rId45"/>
    <p:sldId id="293" r:id="rId46"/>
    <p:sldId id="287" r:id="rId47"/>
    <p:sldId id="288" r:id="rId48"/>
    <p:sldId id="289" r:id="rId49"/>
    <p:sldId id="308" r:id="rId50"/>
    <p:sldId id="290" r:id="rId51"/>
    <p:sldId id="291" r:id="rId52"/>
    <p:sldId id="294" r:id="rId53"/>
    <p:sldId id="309" r:id="rId54"/>
    <p:sldId id="295" r:id="rId55"/>
    <p:sldId id="297" r:id="rId56"/>
    <p:sldId id="314" r:id="rId57"/>
    <p:sldId id="310" r:id="rId58"/>
    <p:sldId id="296" r:id="rId59"/>
    <p:sldId id="298" r:id="rId60"/>
    <p:sldId id="311" r:id="rId61"/>
    <p:sldId id="312" r:id="rId62"/>
    <p:sldId id="299" r:id="rId63"/>
    <p:sldId id="313"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94660"/>
  </p:normalViewPr>
  <p:slideViewPr>
    <p:cSldViewPr>
      <p:cViewPr>
        <p:scale>
          <a:sx n="77" d="100"/>
          <a:sy n="77" d="100"/>
        </p:scale>
        <p:origin x="-119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A80EDA-62D6-4B42-B9D2-A728227DA1AF}" type="datetimeFigureOut">
              <a:rPr lang="en-GB" smtClean="0"/>
              <a:t>19/01/2014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901831-C211-4DEF-8888-06539B2A40BB}" type="slidenum">
              <a:rPr lang="en-GB" smtClean="0"/>
              <a:t>‹#›</a:t>
            </a:fld>
            <a:endParaRPr lang="en-GB"/>
          </a:p>
        </p:txBody>
      </p:sp>
    </p:spTree>
    <p:extLst>
      <p:ext uri="{BB962C8B-B14F-4D97-AF65-F5344CB8AC3E}">
        <p14:creationId xmlns:p14="http://schemas.microsoft.com/office/powerpoint/2010/main" val="4242104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3901831-C211-4DEF-8888-06539B2A40BB}" type="slidenum">
              <a:rPr lang="en-GB" smtClean="0"/>
              <a:t>24</a:t>
            </a:fld>
            <a:endParaRPr lang="en-GB"/>
          </a:p>
        </p:txBody>
      </p:sp>
    </p:spTree>
    <p:extLst>
      <p:ext uri="{BB962C8B-B14F-4D97-AF65-F5344CB8AC3E}">
        <p14:creationId xmlns:p14="http://schemas.microsoft.com/office/powerpoint/2010/main" val="2754955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3901831-C211-4DEF-8888-06539B2A40BB}" type="slidenum">
              <a:rPr lang="en-GB" smtClean="0"/>
              <a:t>26</a:t>
            </a:fld>
            <a:endParaRPr lang="en-GB"/>
          </a:p>
        </p:txBody>
      </p:sp>
    </p:spTree>
    <p:extLst>
      <p:ext uri="{BB962C8B-B14F-4D97-AF65-F5344CB8AC3E}">
        <p14:creationId xmlns:p14="http://schemas.microsoft.com/office/powerpoint/2010/main" val="2754955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3901831-C211-4DEF-8888-06539B2A40BB}" type="slidenum">
              <a:rPr lang="en-GB" smtClean="0"/>
              <a:t>27</a:t>
            </a:fld>
            <a:endParaRPr lang="en-GB"/>
          </a:p>
        </p:txBody>
      </p:sp>
    </p:spTree>
    <p:extLst>
      <p:ext uri="{BB962C8B-B14F-4D97-AF65-F5344CB8AC3E}">
        <p14:creationId xmlns:p14="http://schemas.microsoft.com/office/powerpoint/2010/main" val="2754955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3901831-C211-4DEF-8888-06539B2A40BB}" type="slidenum">
              <a:rPr lang="en-GB" smtClean="0"/>
              <a:t>28</a:t>
            </a:fld>
            <a:endParaRPr lang="en-GB"/>
          </a:p>
        </p:txBody>
      </p:sp>
    </p:spTree>
    <p:extLst>
      <p:ext uri="{BB962C8B-B14F-4D97-AF65-F5344CB8AC3E}">
        <p14:creationId xmlns:p14="http://schemas.microsoft.com/office/powerpoint/2010/main" val="2754955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3901831-C211-4DEF-8888-06539B2A40BB}" type="slidenum">
              <a:rPr lang="en-GB" smtClean="0"/>
              <a:t>29</a:t>
            </a:fld>
            <a:endParaRPr lang="en-GB"/>
          </a:p>
        </p:txBody>
      </p:sp>
    </p:spTree>
    <p:extLst>
      <p:ext uri="{BB962C8B-B14F-4D97-AF65-F5344CB8AC3E}">
        <p14:creationId xmlns:p14="http://schemas.microsoft.com/office/powerpoint/2010/main" val="2754955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3901831-C211-4DEF-8888-06539B2A40BB}" type="slidenum">
              <a:rPr lang="en-GB" smtClean="0"/>
              <a:t>30</a:t>
            </a:fld>
            <a:endParaRPr lang="en-GB"/>
          </a:p>
        </p:txBody>
      </p:sp>
    </p:spTree>
    <p:extLst>
      <p:ext uri="{BB962C8B-B14F-4D97-AF65-F5344CB8AC3E}">
        <p14:creationId xmlns:p14="http://schemas.microsoft.com/office/powerpoint/2010/main" val="2754955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33B5A392-220E-4A7B-BE3A-680247614848}" type="datetimeFigureOut">
              <a:rPr lang="en-GB" smtClean="0"/>
              <a:t>19/01/2014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811060-D67A-4DE4-8D49-DA43ADA639BC}" type="slidenum">
              <a:rPr lang="en-GB" smtClean="0"/>
              <a:t>‹#›</a:t>
            </a:fld>
            <a:endParaRPr lang="en-GB"/>
          </a:p>
        </p:txBody>
      </p:sp>
    </p:spTree>
    <p:extLst>
      <p:ext uri="{BB962C8B-B14F-4D97-AF65-F5344CB8AC3E}">
        <p14:creationId xmlns:p14="http://schemas.microsoft.com/office/powerpoint/2010/main" val="58395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3B5A392-220E-4A7B-BE3A-680247614848}" type="datetimeFigureOut">
              <a:rPr lang="en-GB" smtClean="0"/>
              <a:t>19/01/2014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811060-D67A-4DE4-8D49-DA43ADA639BC}" type="slidenum">
              <a:rPr lang="en-GB" smtClean="0"/>
              <a:t>‹#›</a:t>
            </a:fld>
            <a:endParaRPr lang="en-GB"/>
          </a:p>
        </p:txBody>
      </p:sp>
    </p:spTree>
    <p:extLst>
      <p:ext uri="{BB962C8B-B14F-4D97-AF65-F5344CB8AC3E}">
        <p14:creationId xmlns:p14="http://schemas.microsoft.com/office/powerpoint/2010/main" val="2917892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3B5A392-220E-4A7B-BE3A-680247614848}" type="datetimeFigureOut">
              <a:rPr lang="en-GB" smtClean="0"/>
              <a:t>19/01/2014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811060-D67A-4DE4-8D49-DA43ADA639BC}" type="slidenum">
              <a:rPr lang="en-GB" smtClean="0"/>
              <a:t>‹#›</a:t>
            </a:fld>
            <a:endParaRPr lang="en-GB"/>
          </a:p>
        </p:txBody>
      </p:sp>
    </p:spTree>
    <p:extLst>
      <p:ext uri="{BB962C8B-B14F-4D97-AF65-F5344CB8AC3E}">
        <p14:creationId xmlns:p14="http://schemas.microsoft.com/office/powerpoint/2010/main" val="551904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normAutofit/>
          </a:bodyPr>
          <a:lstStyle>
            <a:lvl1pPr>
              <a:defRPr sz="2200"/>
            </a:lvl1pPr>
            <a:lvl2pPr>
              <a:defRPr sz="2200"/>
            </a:lvl2pPr>
            <a:lvl3pPr>
              <a:defRPr sz="2200"/>
            </a:lvl3pPr>
            <a:lvl4pPr>
              <a:defRPr sz="2200"/>
            </a:lvl4pPr>
            <a:lvl5pPr>
              <a:defRPr sz="2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33B5A392-220E-4A7B-BE3A-680247614848}" type="datetimeFigureOut">
              <a:rPr lang="en-GB" smtClean="0"/>
              <a:t>19/01/2014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811060-D67A-4DE4-8D49-DA43ADA639BC}" type="slidenum">
              <a:rPr lang="en-GB" smtClean="0"/>
              <a:t>‹#›</a:t>
            </a:fld>
            <a:endParaRPr lang="en-GB"/>
          </a:p>
        </p:txBody>
      </p:sp>
    </p:spTree>
    <p:extLst>
      <p:ext uri="{BB962C8B-B14F-4D97-AF65-F5344CB8AC3E}">
        <p14:creationId xmlns:p14="http://schemas.microsoft.com/office/powerpoint/2010/main" val="1512164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B5A392-220E-4A7B-BE3A-680247614848}" type="datetimeFigureOut">
              <a:rPr lang="en-GB" smtClean="0"/>
              <a:t>19/01/2014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811060-D67A-4DE4-8D49-DA43ADA639BC}" type="slidenum">
              <a:rPr lang="en-GB" smtClean="0"/>
              <a:t>‹#›</a:t>
            </a:fld>
            <a:endParaRPr lang="en-GB"/>
          </a:p>
        </p:txBody>
      </p:sp>
    </p:spTree>
    <p:extLst>
      <p:ext uri="{BB962C8B-B14F-4D97-AF65-F5344CB8AC3E}">
        <p14:creationId xmlns:p14="http://schemas.microsoft.com/office/powerpoint/2010/main" val="2975869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3B5A392-220E-4A7B-BE3A-680247614848}" type="datetimeFigureOut">
              <a:rPr lang="en-GB" smtClean="0"/>
              <a:t>19/01/2014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811060-D67A-4DE4-8D49-DA43ADA639BC}" type="slidenum">
              <a:rPr lang="en-GB" smtClean="0"/>
              <a:t>‹#›</a:t>
            </a:fld>
            <a:endParaRPr lang="en-GB"/>
          </a:p>
        </p:txBody>
      </p:sp>
    </p:spTree>
    <p:extLst>
      <p:ext uri="{BB962C8B-B14F-4D97-AF65-F5344CB8AC3E}">
        <p14:creationId xmlns:p14="http://schemas.microsoft.com/office/powerpoint/2010/main" val="2854356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3B5A392-220E-4A7B-BE3A-680247614848}" type="datetimeFigureOut">
              <a:rPr lang="en-GB" smtClean="0"/>
              <a:t>19/01/2014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F811060-D67A-4DE4-8D49-DA43ADA639BC}" type="slidenum">
              <a:rPr lang="en-GB" smtClean="0"/>
              <a:t>‹#›</a:t>
            </a:fld>
            <a:endParaRPr lang="en-GB"/>
          </a:p>
        </p:txBody>
      </p:sp>
    </p:spTree>
    <p:extLst>
      <p:ext uri="{BB962C8B-B14F-4D97-AF65-F5344CB8AC3E}">
        <p14:creationId xmlns:p14="http://schemas.microsoft.com/office/powerpoint/2010/main" val="3274056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3B5A392-220E-4A7B-BE3A-680247614848}" type="datetimeFigureOut">
              <a:rPr lang="en-GB" smtClean="0"/>
              <a:t>19/01/2014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F811060-D67A-4DE4-8D49-DA43ADA639BC}" type="slidenum">
              <a:rPr lang="en-GB" smtClean="0"/>
              <a:t>‹#›</a:t>
            </a:fld>
            <a:endParaRPr lang="en-GB"/>
          </a:p>
        </p:txBody>
      </p:sp>
    </p:spTree>
    <p:extLst>
      <p:ext uri="{BB962C8B-B14F-4D97-AF65-F5344CB8AC3E}">
        <p14:creationId xmlns:p14="http://schemas.microsoft.com/office/powerpoint/2010/main" val="2761657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B5A392-220E-4A7B-BE3A-680247614848}" type="datetimeFigureOut">
              <a:rPr lang="en-GB" smtClean="0"/>
              <a:t>19/01/2014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F811060-D67A-4DE4-8D49-DA43ADA639BC}" type="slidenum">
              <a:rPr lang="en-GB" smtClean="0"/>
              <a:t>‹#›</a:t>
            </a:fld>
            <a:endParaRPr lang="en-GB"/>
          </a:p>
        </p:txBody>
      </p:sp>
    </p:spTree>
    <p:extLst>
      <p:ext uri="{BB962C8B-B14F-4D97-AF65-F5344CB8AC3E}">
        <p14:creationId xmlns:p14="http://schemas.microsoft.com/office/powerpoint/2010/main" val="3141644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B5A392-220E-4A7B-BE3A-680247614848}" type="datetimeFigureOut">
              <a:rPr lang="en-GB" smtClean="0"/>
              <a:t>19/01/2014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811060-D67A-4DE4-8D49-DA43ADA639BC}" type="slidenum">
              <a:rPr lang="en-GB" smtClean="0"/>
              <a:t>‹#›</a:t>
            </a:fld>
            <a:endParaRPr lang="en-GB"/>
          </a:p>
        </p:txBody>
      </p:sp>
    </p:spTree>
    <p:extLst>
      <p:ext uri="{BB962C8B-B14F-4D97-AF65-F5344CB8AC3E}">
        <p14:creationId xmlns:p14="http://schemas.microsoft.com/office/powerpoint/2010/main" val="3450964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B5A392-220E-4A7B-BE3A-680247614848}" type="datetimeFigureOut">
              <a:rPr lang="en-GB" smtClean="0"/>
              <a:t>19/01/2014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811060-D67A-4DE4-8D49-DA43ADA639BC}" type="slidenum">
              <a:rPr lang="en-GB" smtClean="0"/>
              <a:t>‹#›</a:t>
            </a:fld>
            <a:endParaRPr lang="en-GB"/>
          </a:p>
        </p:txBody>
      </p:sp>
    </p:spTree>
    <p:extLst>
      <p:ext uri="{BB962C8B-B14F-4D97-AF65-F5344CB8AC3E}">
        <p14:creationId xmlns:p14="http://schemas.microsoft.com/office/powerpoint/2010/main" val="2624620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8000"/>
            <a:lum/>
          </a:blip>
          <a:srcRect/>
          <a:stretch>
            <a:fillRect l="-16000" r="-1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B5A392-220E-4A7B-BE3A-680247614848}" type="datetimeFigureOut">
              <a:rPr lang="en-GB" smtClean="0"/>
              <a:t>19/01/2014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811060-D67A-4DE4-8D49-DA43ADA639BC}" type="slidenum">
              <a:rPr lang="en-GB" smtClean="0"/>
              <a:t>‹#›</a:t>
            </a:fld>
            <a:endParaRPr lang="en-GB"/>
          </a:p>
        </p:txBody>
      </p:sp>
      <p:sp>
        <p:nvSpPr>
          <p:cNvPr id="7" name="Rectangle 6"/>
          <p:cNvSpPr/>
          <p:nvPr userDrawn="1"/>
        </p:nvSpPr>
        <p:spPr>
          <a:xfrm>
            <a:off x="0" y="0"/>
            <a:ext cx="9144000" cy="2606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Rectangle 7"/>
          <p:cNvSpPr/>
          <p:nvPr userDrawn="1"/>
        </p:nvSpPr>
        <p:spPr>
          <a:xfrm>
            <a:off x="-535" y="6597352"/>
            <a:ext cx="9144000" cy="2606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399966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solidFill>
            <a:schemeClr val="tx1"/>
          </a:solidFill>
          <a:latin typeface="Times New Roman" pitchFamily="18" charset="0"/>
          <a:ea typeface="+mj-ea"/>
          <a:cs typeface="Times New Roman" pitchFamily="18" charset="0"/>
        </a:defRPr>
      </a:lvl1pPr>
    </p:titleStyle>
    <p:bodyStyle>
      <a:lvl1pPr marL="342900" indent="-342900" algn="just" defTabSz="914400" rtl="0" eaLnBrk="1" latinLnBrk="0" hangingPunct="1">
        <a:spcBef>
          <a:spcPct val="20000"/>
        </a:spcBef>
        <a:buFont typeface="Arial" pitchFamily="34" charset="0"/>
        <a:buChar char="•"/>
        <a:defRPr sz="2200" kern="1200">
          <a:solidFill>
            <a:schemeClr val="tx1"/>
          </a:solidFill>
          <a:latin typeface="Times New Roman" pitchFamily="18" charset="0"/>
          <a:ea typeface="+mn-ea"/>
          <a:cs typeface="Times New Roman" pitchFamily="18" charset="0"/>
        </a:defRPr>
      </a:lvl1pPr>
      <a:lvl2pPr marL="742950" indent="-285750" algn="just" defTabSz="914400" rtl="0" eaLnBrk="1" latinLnBrk="0" hangingPunct="1">
        <a:spcBef>
          <a:spcPct val="20000"/>
        </a:spcBef>
        <a:buFont typeface="Arial" pitchFamily="34" charset="0"/>
        <a:buChar char="–"/>
        <a:defRPr sz="2200" kern="1200">
          <a:solidFill>
            <a:schemeClr val="tx1"/>
          </a:solidFill>
          <a:latin typeface="Times New Roman" pitchFamily="18" charset="0"/>
          <a:ea typeface="+mn-ea"/>
          <a:cs typeface="Times New Roman" pitchFamily="18" charset="0"/>
        </a:defRPr>
      </a:lvl2pPr>
      <a:lvl3pPr marL="1143000" indent="-228600" algn="just" defTabSz="914400" rtl="0" eaLnBrk="1" latinLnBrk="0" hangingPunct="1">
        <a:spcBef>
          <a:spcPct val="20000"/>
        </a:spcBef>
        <a:buFont typeface="Arial" pitchFamily="34" charset="0"/>
        <a:buChar char="•"/>
        <a:defRPr sz="2200" kern="1200">
          <a:solidFill>
            <a:schemeClr val="tx1"/>
          </a:solidFill>
          <a:latin typeface="Times New Roman" pitchFamily="18" charset="0"/>
          <a:ea typeface="+mn-ea"/>
          <a:cs typeface="Times New Roman" pitchFamily="18" charset="0"/>
        </a:defRPr>
      </a:lvl3pPr>
      <a:lvl4pPr marL="1600200" indent="-228600" algn="just" defTabSz="914400" rtl="0" eaLnBrk="1" latinLnBrk="0" hangingPunct="1">
        <a:spcBef>
          <a:spcPct val="20000"/>
        </a:spcBef>
        <a:buFont typeface="Arial" pitchFamily="34" charset="0"/>
        <a:buChar char="–"/>
        <a:defRPr sz="2200" kern="1200">
          <a:solidFill>
            <a:schemeClr val="tx1"/>
          </a:solidFill>
          <a:latin typeface="Times New Roman" pitchFamily="18" charset="0"/>
          <a:ea typeface="+mn-ea"/>
          <a:cs typeface="Times New Roman" pitchFamily="18" charset="0"/>
        </a:defRPr>
      </a:lvl4pPr>
      <a:lvl5pPr marL="2057400" indent="-228600" algn="just" defTabSz="914400" rtl="0" eaLnBrk="1" latinLnBrk="0" hangingPunct="1">
        <a:spcBef>
          <a:spcPct val="20000"/>
        </a:spcBef>
        <a:buFont typeface="Arial" pitchFamily="34" charset="0"/>
        <a:buChar char="»"/>
        <a:defRPr sz="22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760640"/>
          </a:xfrm>
        </p:spPr>
        <p:txBody>
          <a:bodyPr/>
          <a:lstStyle/>
          <a:p>
            <a:r>
              <a:rPr lang="en-GB" sz="2400" b="1" u="sng" dirty="0"/>
              <a:t>Batch</a:t>
            </a:r>
            <a:r>
              <a:rPr lang="en-GB" sz="2400" b="1" dirty="0"/>
              <a:t> : 2014</a:t>
            </a:r>
            <a:endParaRPr lang="en-GB" sz="2400" dirty="0"/>
          </a:p>
          <a:p>
            <a:pPr marL="0" indent="0">
              <a:buNone/>
            </a:pPr>
            <a:endParaRPr lang="en-GB" sz="2400" dirty="0"/>
          </a:p>
          <a:p>
            <a:pPr marL="0" indent="0">
              <a:buNone/>
            </a:pPr>
            <a:endParaRPr lang="en-GB" sz="2400" dirty="0"/>
          </a:p>
          <a:p>
            <a:r>
              <a:rPr lang="en-GB" sz="2400" b="1" u="sng" dirty="0"/>
              <a:t>Course Code</a:t>
            </a:r>
            <a:r>
              <a:rPr lang="en-GB" sz="2400" b="1" dirty="0"/>
              <a:t> : </a:t>
            </a:r>
            <a:r>
              <a:rPr lang="en-GB" sz="2400" b="1" dirty="0" smtClean="0"/>
              <a:t>50121617</a:t>
            </a:r>
            <a:endParaRPr lang="en-GB" sz="2400" dirty="0"/>
          </a:p>
          <a:p>
            <a:pPr marL="0" indent="0">
              <a:buNone/>
            </a:pPr>
            <a:endParaRPr lang="en-GB" sz="2400" dirty="0"/>
          </a:p>
          <a:p>
            <a:pPr marL="0" indent="0">
              <a:buNone/>
            </a:pPr>
            <a:endParaRPr lang="en-GB" sz="2400" dirty="0"/>
          </a:p>
          <a:p>
            <a:r>
              <a:rPr lang="en-GB" sz="2400" b="1" u="sng" dirty="0"/>
              <a:t>Course Name</a:t>
            </a:r>
            <a:r>
              <a:rPr lang="en-GB" sz="2400" b="1" dirty="0"/>
              <a:t> : </a:t>
            </a:r>
            <a:r>
              <a:rPr lang="en-GB" sz="2400" b="1" dirty="0" smtClean="0"/>
              <a:t>Global Business Environment</a:t>
            </a:r>
            <a:endParaRPr lang="en-GB" sz="2400" dirty="0"/>
          </a:p>
          <a:p>
            <a:pPr marL="0" indent="0">
              <a:buNone/>
            </a:pPr>
            <a:endParaRPr lang="en-GB" sz="2400" dirty="0"/>
          </a:p>
          <a:p>
            <a:pPr marL="0" indent="0">
              <a:buNone/>
            </a:pPr>
            <a:endParaRPr lang="en-GB" sz="2400" dirty="0"/>
          </a:p>
          <a:p>
            <a:r>
              <a:rPr lang="en-GB" sz="2400" b="1" u="sng" dirty="0"/>
              <a:t>Roll #</a:t>
            </a:r>
            <a:r>
              <a:rPr lang="en-GB" sz="2400" b="1" dirty="0"/>
              <a:t> 720</a:t>
            </a:r>
            <a:endParaRPr lang="en-GB" sz="2400" dirty="0"/>
          </a:p>
          <a:p>
            <a:pPr marL="0" indent="0">
              <a:buNone/>
            </a:pPr>
            <a:endParaRPr lang="en-GB" sz="2400" dirty="0"/>
          </a:p>
          <a:p>
            <a:pPr marL="0" indent="0">
              <a:buNone/>
            </a:pPr>
            <a:endParaRPr lang="en-GB" sz="2400" dirty="0"/>
          </a:p>
          <a:p>
            <a:r>
              <a:rPr lang="en-GB" sz="2400" b="1" u="sng" dirty="0"/>
              <a:t>Assignment #</a:t>
            </a:r>
            <a:r>
              <a:rPr lang="en-GB" sz="2400" b="1" dirty="0"/>
              <a:t> A </a:t>
            </a:r>
            <a:r>
              <a:rPr lang="en-GB" sz="2400" b="1" dirty="0" smtClean="0"/>
              <a:t>610</a:t>
            </a:r>
            <a:endParaRPr lang="en-GB" sz="2400" dirty="0"/>
          </a:p>
          <a:p>
            <a:endParaRPr lang="en-GB" dirty="0"/>
          </a:p>
        </p:txBody>
      </p:sp>
    </p:spTree>
    <p:extLst>
      <p:ext uri="{BB962C8B-B14F-4D97-AF65-F5344CB8AC3E}">
        <p14:creationId xmlns:p14="http://schemas.microsoft.com/office/powerpoint/2010/main" val="27436726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International Trade</a:t>
            </a:r>
            <a:endParaRPr lang="en-GB" dirty="0"/>
          </a:p>
        </p:txBody>
      </p:sp>
      <p:sp>
        <p:nvSpPr>
          <p:cNvPr id="3" name="Content Placeholder 2"/>
          <p:cNvSpPr>
            <a:spLocks noGrp="1"/>
          </p:cNvSpPr>
          <p:nvPr>
            <p:ph idx="1"/>
          </p:nvPr>
        </p:nvSpPr>
        <p:spPr>
          <a:xfrm>
            <a:off x="457200" y="2060848"/>
            <a:ext cx="8229600" cy="4065315"/>
          </a:xfrm>
        </p:spPr>
        <p:txBody>
          <a:bodyPr/>
          <a:lstStyle/>
          <a:p>
            <a:r>
              <a:rPr lang="en-GB" u="sng" dirty="0" smtClean="0"/>
              <a:t>Agricultural Products Produced</a:t>
            </a:r>
            <a:r>
              <a:rPr lang="en-GB" dirty="0" smtClean="0"/>
              <a:t> - </a:t>
            </a:r>
            <a:r>
              <a:rPr lang="en-US" dirty="0"/>
              <a:t>wheat, rice, other grains, sugar beets, sugarcane, fruits, nuts, cotton; dairy products, wool; </a:t>
            </a:r>
            <a:r>
              <a:rPr lang="en-US" dirty="0" smtClean="0"/>
              <a:t>caviar</a:t>
            </a:r>
          </a:p>
          <a:p>
            <a:endParaRPr lang="en-US" u="sng" dirty="0"/>
          </a:p>
          <a:p>
            <a:r>
              <a:rPr lang="en-US" u="sng" dirty="0" smtClean="0"/>
              <a:t>Industries within </a:t>
            </a:r>
            <a:r>
              <a:rPr lang="en-US" dirty="0" smtClean="0"/>
              <a:t>- </a:t>
            </a:r>
            <a:r>
              <a:rPr lang="en-GB" dirty="0"/>
              <a:t>petroleum, petrochemicals, fertilizers, caustic soda, textiles, cement and other construction materials, food processing (particularly sugar refining and vegetable oil production), ferrous and non-ferrous metal fabrication, </a:t>
            </a:r>
            <a:r>
              <a:rPr lang="en-GB" dirty="0" smtClean="0"/>
              <a:t>armaments</a:t>
            </a:r>
          </a:p>
          <a:p>
            <a:endParaRPr lang="en-GB" u="sng" dirty="0"/>
          </a:p>
          <a:p>
            <a:pPr marL="0" indent="0">
              <a:buNone/>
            </a:pPr>
            <a:endParaRPr lang="en-GB" u="sng" dirty="0"/>
          </a:p>
          <a:p>
            <a:endParaRPr lang="en-GB" u="sng" dirty="0"/>
          </a:p>
        </p:txBody>
      </p:sp>
    </p:spTree>
    <p:extLst>
      <p:ext uri="{BB962C8B-B14F-4D97-AF65-F5344CB8AC3E}">
        <p14:creationId xmlns:p14="http://schemas.microsoft.com/office/powerpoint/2010/main" val="13112002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International Exports</a:t>
            </a:r>
            <a:endParaRPr lang="en-GB" dirty="0"/>
          </a:p>
        </p:txBody>
      </p:sp>
      <p:sp>
        <p:nvSpPr>
          <p:cNvPr id="3" name="Content Placeholder 2"/>
          <p:cNvSpPr>
            <a:spLocks noGrp="1"/>
          </p:cNvSpPr>
          <p:nvPr>
            <p:ph idx="1"/>
          </p:nvPr>
        </p:nvSpPr>
        <p:spPr/>
        <p:txBody>
          <a:bodyPr/>
          <a:lstStyle/>
          <a:p>
            <a:r>
              <a:rPr lang="en-GB" u="sng" dirty="0" smtClean="0"/>
              <a:t>Export Figures </a:t>
            </a:r>
            <a:r>
              <a:rPr lang="en-GB" dirty="0" smtClean="0"/>
              <a:t>- </a:t>
            </a:r>
            <a:r>
              <a:rPr lang="en-GB" dirty="0"/>
              <a:t>$67.04 billion (2012 est</a:t>
            </a:r>
            <a:r>
              <a:rPr lang="en-GB" dirty="0" smtClean="0"/>
              <a:t>.)</a:t>
            </a:r>
          </a:p>
          <a:p>
            <a:endParaRPr lang="en-GB" dirty="0"/>
          </a:p>
          <a:p>
            <a:r>
              <a:rPr lang="en-GB" u="sng" dirty="0" smtClean="0"/>
              <a:t>Export Commodities </a:t>
            </a:r>
            <a:r>
              <a:rPr lang="en-GB" dirty="0" smtClean="0"/>
              <a:t>– </a:t>
            </a:r>
            <a:r>
              <a:rPr lang="en-US" dirty="0" smtClean="0"/>
              <a:t>Petroleum 80%, Chemical </a:t>
            </a:r>
            <a:r>
              <a:rPr lang="en-US" dirty="0"/>
              <a:t>and petrochemical </a:t>
            </a:r>
            <a:r>
              <a:rPr lang="en-US" dirty="0" smtClean="0"/>
              <a:t>products, Fruits </a:t>
            </a:r>
            <a:r>
              <a:rPr lang="en-US" dirty="0"/>
              <a:t>and </a:t>
            </a:r>
            <a:r>
              <a:rPr lang="en-US" dirty="0" smtClean="0"/>
              <a:t>nuts, Carpets</a:t>
            </a:r>
          </a:p>
          <a:p>
            <a:pPr>
              <a:buFontTx/>
              <a:buChar char="-"/>
            </a:pPr>
            <a:endParaRPr lang="en-GB" dirty="0" smtClean="0"/>
          </a:p>
          <a:p>
            <a:r>
              <a:rPr lang="en-GB" u="sng" dirty="0" smtClean="0"/>
              <a:t>Export Partners</a:t>
            </a:r>
          </a:p>
          <a:p>
            <a:pPr>
              <a:buFontTx/>
              <a:buChar char="-"/>
            </a:pPr>
            <a:r>
              <a:rPr lang="en-US" dirty="0" smtClean="0"/>
              <a:t>China </a:t>
            </a:r>
            <a:r>
              <a:rPr lang="en-US" dirty="0"/>
              <a:t>22.1%, </a:t>
            </a:r>
            <a:endParaRPr lang="en-US" dirty="0" smtClean="0"/>
          </a:p>
          <a:p>
            <a:pPr>
              <a:buFontTx/>
              <a:buChar char="-"/>
            </a:pPr>
            <a:r>
              <a:rPr lang="en-US" dirty="0" smtClean="0"/>
              <a:t>India </a:t>
            </a:r>
            <a:r>
              <a:rPr lang="en-US" dirty="0"/>
              <a:t>11.9%, </a:t>
            </a:r>
            <a:endParaRPr lang="en-US" dirty="0" smtClean="0"/>
          </a:p>
          <a:p>
            <a:pPr>
              <a:buFontTx/>
              <a:buChar char="-"/>
            </a:pPr>
            <a:r>
              <a:rPr lang="en-US" dirty="0" smtClean="0"/>
              <a:t>Turkey </a:t>
            </a:r>
            <a:r>
              <a:rPr lang="en-US" dirty="0"/>
              <a:t>10.6%, </a:t>
            </a:r>
            <a:endParaRPr lang="en-US" dirty="0" smtClean="0"/>
          </a:p>
          <a:p>
            <a:pPr>
              <a:buFontTx/>
              <a:buChar char="-"/>
            </a:pPr>
            <a:r>
              <a:rPr lang="en-US" dirty="0" smtClean="0"/>
              <a:t>South </a:t>
            </a:r>
            <a:r>
              <a:rPr lang="en-US" dirty="0"/>
              <a:t>Korea 7.6%, </a:t>
            </a:r>
            <a:endParaRPr lang="en-US" dirty="0" smtClean="0"/>
          </a:p>
          <a:p>
            <a:pPr>
              <a:buFontTx/>
              <a:buChar char="-"/>
            </a:pPr>
            <a:r>
              <a:rPr lang="en-US" dirty="0" smtClean="0"/>
              <a:t>Japan </a:t>
            </a:r>
            <a:r>
              <a:rPr lang="en-US" dirty="0"/>
              <a:t>7.1% </a:t>
            </a:r>
            <a:endParaRPr lang="en-GB" dirty="0"/>
          </a:p>
        </p:txBody>
      </p:sp>
    </p:spTree>
    <p:extLst>
      <p:ext uri="{BB962C8B-B14F-4D97-AF65-F5344CB8AC3E}">
        <p14:creationId xmlns:p14="http://schemas.microsoft.com/office/powerpoint/2010/main" val="19854410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International Imports</a:t>
            </a:r>
            <a:endParaRPr lang="en-GB" dirty="0"/>
          </a:p>
        </p:txBody>
      </p:sp>
      <p:sp>
        <p:nvSpPr>
          <p:cNvPr id="3" name="Content Placeholder 2"/>
          <p:cNvSpPr>
            <a:spLocks noGrp="1"/>
          </p:cNvSpPr>
          <p:nvPr>
            <p:ph idx="1"/>
          </p:nvPr>
        </p:nvSpPr>
        <p:spPr/>
        <p:txBody>
          <a:bodyPr/>
          <a:lstStyle/>
          <a:p>
            <a:r>
              <a:rPr lang="en-GB" u="sng" dirty="0" smtClean="0"/>
              <a:t>Import Figures</a:t>
            </a:r>
            <a:r>
              <a:rPr lang="en-GB" dirty="0" smtClean="0"/>
              <a:t> - </a:t>
            </a:r>
            <a:r>
              <a:rPr lang="en-GB" dirty="0"/>
              <a:t>$70.03 billion (2012 est</a:t>
            </a:r>
            <a:r>
              <a:rPr lang="en-GB" dirty="0" smtClean="0"/>
              <a:t>.)</a:t>
            </a:r>
          </a:p>
          <a:p>
            <a:endParaRPr lang="en-GB" dirty="0"/>
          </a:p>
          <a:p>
            <a:r>
              <a:rPr lang="en-GB" u="sng" dirty="0" smtClean="0"/>
              <a:t>Import Commodities - </a:t>
            </a:r>
            <a:r>
              <a:rPr lang="en-US" dirty="0"/>
              <a:t>industrial supplies, capital goods, foodstuffs and other consumer goods, technical </a:t>
            </a:r>
            <a:r>
              <a:rPr lang="en-US" dirty="0" smtClean="0"/>
              <a:t>services</a:t>
            </a:r>
          </a:p>
          <a:p>
            <a:endParaRPr lang="en-US" dirty="0"/>
          </a:p>
          <a:p>
            <a:r>
              <a:rPr lang="en-US" u="sng" dirty="0" smtClean="0"/>
              <a:t>Import Partners</a:t>
            </a:r>
            <a:r>
              <a:rPr lang="en-US" dirty="0" smtClean="0"/>
              <a:t> – </a:t>
            </a:r>
          </a:p>
          <a:p>
            <a:pPr>
              <a:buFontTx/>
              <a:buChar char="-"/>
            </a:pPr>
            <a:r>
              <a:rPr lang="en-US" dirty="0" smtClean="0"/>
              <a:t>UAE </a:t>
            </a:r>
            <a:r>
              <a:rPr lang="en-US" dirty="0"/>
              <a:t>33.2</a:t>
            </a:r>
            <a:r>
              <a:rPr lang="en-US" dirty="0" smtClean="0"/>
              <a:t>%,</a:t>
            </a:r>
          </a:p>
          <a:p>
            <a:pPr>
              <a:buFontTx/>
              <a:buChar char="-"/>
            </a:pPr>
            <a:r>
              <a:rPr lang="en-US" dirty="0" smtClean="0"/>
              <a:t>China 13.8%</a:t>
            </a:r>
          </a:p>
          <a:p>
            <a:pPr>
              <a:buFontTx/>
              <a:buChar char="-"/>
            </a:pPr>
            <a:r>
              <a:rPr lang="en-US" dirty="0" smtClean="0"/>
              <a:t>Turkey 11.8%</a:t>
            </a:r>
          </a:p>
          <a:p>
            <a:pPr>
              <a:buFontTx/>
              <a:buChar char="-"/>
            </a:pPr>
            <a:r>
              <a:rPr lang="en-US" dirty="0" smtClean="0"/>
              <a:t>South </a:t>
            </a:r>
            <a:r>
              <a:rPr lang="en-US" dirty="0"/>
              <a:t>Korea 7.4%</a:t>
            </a:r>
            <a:r>
              <a:rPr lang="en-GB" dirty="0" smtClean="0"/>
              <a:t> </a:t>
            </a:r>
            <a:endParaRPr lang="en-GB" dirty="0"/>
          </a:p>
        </p:txBody>
      </p:sp>
    </p:spTree>
    <p:extLst>
      <p:ext uri="{BB962C8B-B14F-4D97-AF65-F5344CB8AC3E}">
        <p14:creationId xmlns:p14="http://schemas.microsoft.com/office/powerpoint/2010/main" val="29860652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iranchamber.com/history/mahmadinejad/images/mahmoud_ahmadineja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04664"/>
            <a:ext cx="3024336" cy="3387256"/>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3076" name="Picture 4" descr="http://upload.wikimedia.org/wikipedia/commons/a/af/Hassan_Rouhani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372200" y="2636912"/>
            <a:ext cx="2601358" cy="379678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491880" y="1628800"/>
            <a:ext cx="2202916" cy="707886"/>
          </a:xfrm>
          <a:prstGeom prst="rect">
            <a:avLst/>
          </a:prstGeom>
          <a:noFill/>
        </p:spPr>
        <p:txBody>
          <a:bodyPr wrap="square" rtlCol="0">
            <a:spAutoFit/>
          </a:bodyPr>
          <a:lstStyle/>
          <a:p>
            <a:pPr algn="ctr"/>
            <a:r>
              <a:rPr lang="en-GB" sz="2000" b="1" dirty="0" smtClean="0"/>
              <a:t>Former President </a:t>
            </a:r>
            <a:r>
              <a:rPr lang="en-GB" sz="2000" b="1" dirty="0" err="1" smtClean="0"/>
              <a:t>Ahmedinijad</a:t>
            </a:r>
            <a:endParaRPr lang="en-GB" sz="2000" b="1" dirty="0"/>
          </a:p>
        </p:txBody>
      </p:sp>
      <p:sp>
        <p:nvSpPr>
          <p:cNvPr id="7" name="TextBox 6"/>
          <p:cNvSpPr txBox="1"/>
          <p:nvPr/>
        </p:nvSpPr>
        <p:spPr>
          <a:xfrm>
            <a:off x="3953260" y="4634421"/>
            <a:ext cx="2202916" cy="707886"/>
          </a:xfrm>
          <a:prstGeom prst="rect">
            <a:avLst/>
          </a:prstGeom>
          <a:noFill/>
        </p:spPr>
        <p:txBody>
          <a:bodyPr wrap="square" rtlCol="0">
            <a:spAutoFit/>
          </a:bodyPr>
          <a:lstStyle/>
          <a:p>
            <a:pPr algn="ctr"/>
            <a:r>
              <a:rPr lang="en-GB" sz="2000" b="1" dirty="0" smtClean="0"/>
              <a:t>President </a:t>
            </a:r>
            <a:r>
              <a:rPr lang="en-GB" sz="2000" b="1" dirty="0" err="1" smtClean="0"/>
              <a:t>Hasan</a:t>
            </a:r>
            <a:r>
              <a:rPr lang="en-GB" sz="2000" b="1" dirty="0" smtClean="0"/>
              <a:t> </a:t>
            </a:r>
            <a:r>
              <a:rPr lang="en-GB" sz="2000" b="1" dirty="0" err="1" smtClean="0"/>
              <a:t>Rouhani</a:t>
            </a:r>
            <a:endParaRPr lang="en-GB" sz="2000" b="1" dirty="0"/>
          </a:p>
        </p:txBody>
      </p:sp>
    </p:spTree>
    <p:extLst>
      <p:ext uri="{BB962C8B-B14F-4D97-AF65-F5344CB8AC3E}">
        <p14:creationId xmlns:p14="http://schemas.microsoft.com/office/powerpoint/2010/main" val="4416331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International Investment</a:t>
            </a:r>
            <a:endParaRPr lang="en-GB" dirty="0"/>
          </a:p>
        </p:txBody>
      </p:sp>
      <p:sp>
        <p:nvSpPr>
          <p:cNvPr id="3" name="Content Placeholder 2"/>
          <p:cNvSpPr>
            <a:spLocks noGrp="1"/>
          </p:cNvSpPr>
          <p:nvPr>
            <p:ph idx="1"/>
          </p:nvPr>
        </p:nvSpPr>
        <p:spPr>
          <a:xfrm>
            <a:off x="457200" y="1988840"/>
            <a:ext cx="8229600" cy="4137323"/>
          </a:xfrm>
        </p:spPr>
        <p:txBody>
          <a:bodyPr/>
          <a:lstStyle/>
          <a:p>
            <a:r>
              <a:rPr lang="en-GB" u="sng" dirty="0" smtClean="0"/>
              <a:t>Reserves of Foreign Exchange and Gold </a:t>
            </a:r>
            <a:r>
              <a:rPr lang="en-GB" dirty="0" smtClean="0"/>
              <a:t>- </a:t>
            </a:r>
            <a:r>
              <a:rPr lang="en-GB" dirty="0"/>
              <a:t>$74.06 billion </a:t>
            </a:r>
            <a:r>
              <a:rPr lang="en-GB" dirty="0" smtClean="0"/>
              <a:t>(2012 est.)</a:t>
            </a:r>
          </a:p>
          <a:p>
            <a:endParaRPr lang="en-GB" u="sng" dirty="0"/>
          </a:p>
          <a:p>
            <a:r>
              <a:rPr lang="en-GB" u="sng" dirty="0" smtClean="0"/>
              <a:t>External Debt</a:t>
            </a:r>
            <a:r>
              <a:rPr lang="en-GB" dirty="0" smtClean="0"/>
              <a:t> - </a:t>
            </a:r>
            <a:r>
              <a:rPr lang="en-GB" dirty="0"/>
              <a:t>$14.84 billion </a:t>
            </a:r>
            <a:r>
              <a:rPr lang="en-GB" dirty="0" smtClean="0"/>
              <a:t>(2012 est.)</a:t>
            </a:r>
          </a:p>
          <a:p>
            <a:endParaRPr lang="en-GB" u="sng" dirty="0"/>
          </a:p>
          <a:p>
            <a:r>
              <a:rPr lang="en-GB" u="sng" dirty="0" smtClean="0"/>
              <a:t>Stock of FDI at Home</a:t>
            </a:r>
            <a:r>
              <a:rPr lang="en-GB" dirty="0" smtClean="0"/>
              <a:t> - </a:t>
            </a:r>
            <a:r>
              <a:rPr lang="en-GB" dirty="0"/>
              <a:t>$37.31 </a:t>
            </a:r>
            <a:r>
              <a:rPr lang="en-GB" dirty="0" smtClean="0"/>
              <a:t>billion</a:t>
            </a:r>
          </a:p>
          <a:p>
            <a:endParaRPr lang="en-GB" u="sng" dirty="0"/>
          </a:p>
          <a:p>
            <a:r>
              <a:rPr lang="en-GB" u="sng" dirty="0" smtClean="0"/>
              <a:t>Stock of FDI Abroad</a:t>
            </a:r>
            <a:r>
              <a:rPr lang="en-GB" dirty="0" smtClean="0"/>
              <a:t> - </a:t>
            </a:r>
            <a:r>
              <a:rPr lang="en-GB" dirty="0"/>
              <a:t>$3.345 billion</a:t>
            </a:r>
            <a:endParaRPr lang="en-GB" u="sng" dirty="0"/>
          </a:p>
        </p:txBody>
      </p:sp>
    </p:spTree>
    <p:extLst>
      <p:ext uri="{BB962C8B-B14F-4D97-AF65-F5344CB8AC3E}">
        <p14:creationId xmlns:p14="http://schemas.microsoft.com/office/powerpoint/2010/main" val="14055931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Trade in Energy</a:t>
            </a:r>
            <a:endParaRPr lang="en-GB" dirty="0"/>
          </a:p>
        </p:txBody>
      </p:sp>
      <p:sp>
        <p:nvSpPr>
          <p:cNvPr id="3" name="Content Placeholder 2"/>
          <p:cNvSpPr>
            <a:spLocks noGrp="1"/>
          </p:cNvSpPr>
          <p:nvPr>
            <p:ph idx="1"/>
          </p:nvPr>
        </p:nvSpPr>
        <p:spPr/>
        <p:txBody>
          <a:bodyPr/>
          <a:lstStyle/>
          <a:p>
            <a:r>
              <a:rPr lang="en-GB" u="sng" dirty="0" smtClean="0"/>
              <a:t>Electricity Exports</a:t>
            </a:r>
            <a:r>
              <a:rPr lang="en-GB" dirty="0" smtClean="0"/>
              <a:t> - </a:t>
            </a:r>
            <a:r>
              <a:rPr lang="fr-FR" dirty="0"/>
              <a:t>6.707 billion kWh (2010 est</a:t>
            </a:r>
            <a:r>
              <a:rPr lang="fr-FR" dirty="0" smtClean="0"/>
              <a:t>.)</a:t>
            </a:r>
          </a:p>
          <a:p>
            <a:endParaRPr lang="fr-FR" dirty="0"/>
          </a:p>
          <a:p>
            <a:r>
              <a:rPr lang="en-GB" u="sng" dirty="0" smtClean="0"/>
              <a:t>Electricity Imports</a:t>
            </a:r>
            <a:r>
              <a:rPr lang="en-GB" dirty="0" smtClean="0"/>
              <a:t> - 3.015 </a:t>
            </a:r>
            <a:r>
              <a:rPr lang="en-GB" dirty="0"/>
              <a:t>billion </a:t>
            </a:r>
            <a:r>
              <a:rPr lang="en-GB" dirty="0" smtClean="0"/>
              <a:t>kWh</a:t>
            </a:r>
          </a:p>
          <a:p>
            <a:endParaRPr lang="en-GB" dirty="0"/>
          </a:p>
          <a:p>
            <a:r>
              <a:rPr lang="en-US" u="sng" dirty="0" smtClean="0"/>
              <a:t>Crude Oil Exports</a:t>
            </a:r>
            <a:r>
              <a:rPr lang="en-US" dirty="0" smtClean="0"/>
              <a:t> -  2.377 </a:t>
            </a:r>
            <a:r>
              <a:rPr lang="en-US" dirty="0"/>
              <a:t>million </a:t>
            </a:r>
            <a:r>
              <a:rPr lang="en-US" dirty="0" err="1"/>
              <a:t>bbl</a:t>
            </a:r>
            <a:r>
              <a:rPr lang="en-US" dirty="0"/>
              <a:t>/day (2010 est</a:t>
            </a:r>
            <a:r>
              <a:rPr lang="en-US" dirty="0" smtClean="0"/>
              <a:t>.)</a:t>
            </a:r>
          </a:p>
          <a:p>
            <a:endParaRPr lang="en-US" dirty="0"/>
          </a:p>
          <a:p>
            <a:r>
              <a:rPr lang="en-US" u="sng" dirty="0" smtClean="0"/>
              <a:t>Crude Oil Imports</a:t>
            </a:r>
            <a:r>
              <a:rPr lang="en-US" dirty="0" smtClean="0"/>
              <a:t> - </a:t>
            </a:r>
            <a:r>
              <a:rPr lang="en-GB" dirty="0"/>
              <a:t>15,600 </a:t>
            </a:r>
            <a:r>
              <a:rPr lang="en-GB" dirty="0" err="1"/>
              <a:t>bbl</a:t>
            </a:r>
            <a:r>
              <a:rPr lang="en-GB" dirty="0"/>
              <a:t>/day</a:t>
            </a:r>
            <a:r>
              <a:rPr lang="en-GB" dirty="0" smtClean="0"/>
              <a:t> </a:t>
            </a:r>
          </a:p>
          <a:p>
            <a:endParaRPr lang="en-GB" dirty="0"/>
          </a:p>
          <a:p>
            <a:r>
              <a:rPr lang="en-GB" u="sng" dirty="0" smtClean="0"/>
              <a:t>Refined Petroleum Products Exports</a:t>
            </a:r>
            <a:r>
              <a:rPr lang="en-GB" dirty="0" smtClean="0"/>
              <a:t> - </a:t>
            </a:r>
            <a:r>
              <a:rPr lang="en-GB" dirty="0"/>
              <a:t>330,800 </a:t>
            </a:r>
            <a:r>
              <a:rPr lang="en-GB" dirty="0" err="1"/>
              <a:t>bbl</a:t>
            </a:r>
            <a:r>
              <a:rPr lang="en-GB" dirty="0"/>
              <a:t>/day (2010 est</a:t>
            </a:r>
            <a:r>
              <a:rPr lang="en-GB" dirty="0" smtClean="0"/>
              <a:t>.)</a:t>
            </a:r>
          </a:p>
          <a:p>
            <a:endParaRPr lang="en-GB" u="sng" dirty="0"/>
          </a:p>
          <a:p>
            <a:r>
              <a:rPr lang="en-GB" u="sng" dirty="0" smtClean="0"/>
              <a:t>Refined Petroleum Products Imports </a:t>
            </a:r>
            <a:r>
              <a:rPr lang="en-GB" dirty="0" smtClean="0"/>
              <a:t>- </a:t>
            </a:r>
            <a:r>
              <a:rPr lang="en-GB" dirty="0"/>
              <a:t>180,400 </a:t>
            </a:r>
            <a:r>
              <a:rPr lang="en-GB" dirty="0" err="1"/>
              <a:t>bbl</a:t>
            </a:r>
            <a:r>
              <a:rPr lang="en-GB" dirty="0"/>
              <a:t>/day</a:t>
            </a:r>
            <a:endParaRPr lang="en-GB" u="sng" dirty="0"/>
          </a:p>
        </p:txBody>
      </p:sp>
    </p:spTree>
    <p:extLst>
      <p:ext uri="{BB962C8B-B14F-4D97-AF65-F5344CB8AC3E}">
        <p14:creationId xmlns:p14="http://schemas.microsoft.com/office/powerpoint/2010/main" val="1485474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Trade in Energy</a:t>
            </a:r>
            <a:endParaRPr lang="en-GB" dirty="0"/>
          </a:p>
        </p:txBody>
      </p:sp>
      <p:sp>
        <p:nvSpPr>
          <p:cNvPr id="3" name="Content Placeholder 2"/>
          <p:cNvSpPr>
            <a:spLocks noGrp="1"/>
          </p:cNvSpPr>
          <p:nvPr>
            <p:ph idx="1"/>
          </p:nvPr>
        </p:nvSpPr>
        <p:spPr>
          <a:xfrm>
            <a:off x="457200" y="2708920"/>
            <a:ext cx="8229600" cy="3417243"/>
          </a:xfrm>
        </p:spPr>
        <p:txBody>
          <a:bodyPr/>
          <a:lstStyle/>
          <a:p>
            <a:r>
              <a:rPr lang="en-GB" u="sng" dirty="0" smtClean="0"/>
              <a:t>Natural Gas Exports </a:t>
            </a:r>
            <a:r>
              <a:rPr lang="en-GB" dirty="0" smtClean="0"/>
              <a:t>- </a:t>
            </a:r>
            <a:r>
              <a:rPr lang="fr-FR" dirty="0"/>
              <a:t>9.05 billion </a:t>
            </a:r>
            <a:r>
              <a:rPr lang="fr-FR" dirty="0" err="1"/>
              <a:t>cu</a:t>
            </a:r>
            <a:r>
              <a:rPr lang="fr-FR" dirty="0"/>
              <a:t> m (2011 est</a:t>
            </a:r>
            <a:r>
              <a:rPr lang="fr-FR" dirty="0" smtClean="0"/>
              <a:t>.)</a:t>
            </a:r>
          </a:p>
          <a:p>
            <a:endParaRPr lang="fr-FR" u="sng" dirty="0"/>
          </a:p>
          <a:p>
            <a:r>
              <a:rPr lang="fr-FR" u="sng" dirty="0" smtClean="0"/>
              <a:t>Natural </a:t>
            </a:r>
            <a:r>
              <a:rPr lang="fr-FR" u="sng" dirty="0" err="1" smtClean="0"/>
              <a:t>Gas</a:t>
            </a:r>
            <a:r>
              <a:rPr lang="fr-FR" u="sng" dirty="0" smtClean="0"/>
              <a:t> Imports</a:t>
            </a:r>
            <a:r>
              <a:rPr lang="fr-FR" dirty="0" smtClean="0"/>
              <a:t> - </a:t>
            </a:r>
            <a:r>
              <a:rPr lang="en-GB" dirty="0"/>
              <a:t>10.59 billion cu m</a:t>
            </a:r>
            <a:endParaRPr lang="fr-FR" u="sng" dirty="0"/>
          </a:p>
          <a:p>
            <a:endParaRPr lang="en-GB" u="sng" dirty="0"/>
          </a:p>
        </p:txBody>
      </p:sp>
    </p:spTree>
    <p:extLst>
      <p:ext uri="{BB962C8B-B14F-4D97-AF65-F5344CB8AC3E}">
        <p14:creationId xmlns:p14="http://schemas.microsoft.com/office/powerpoint/2010/main" val="2222842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futurepredictions.com/wp-content/uploads/2012/01/Iranoil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6034"/>
            <a:ext cx="9144000" cy="6291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5056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International Agreements – Environment</a:t>
            </a:r>
            <a:endParaRPr lang="en-GB" dirty="0"/>
          </a:p>
        </p:txBody>
      </p:sp>
      <p:sp>
        <p:nvSpPr>
          <p:cNvPr id="3" name="Content Placeholder 2"/>
          <p:cNvSpPr>
            <a:spLocks noGrp="1"/>
          </p:cNvSpPr>
          <p:nvPr>
            <p:ph idx="1"/>
          </p:nvPr>
        </p:nvSpPr>
        <p:spPr>
          <a:xfrm>
            <a:off x="457200" y="2348880"/>
            <a:ext cx="8229600" cy="3777283"/>
          </a:xfrm>
        </p:spPr>
        <p:txBody>
          <a:bodyPr/>
          <a:lstStyle/>
          <a:p>
            <a:r>
              <a:rPr lang="en-GB" b="1" dirty="0" smtClean="0"/>
              <a:t>Party to -</a:t>
            </a:r>
            <a:r>
              <a:rPr lang="en-GB" b="1" dirty="0"/>
              <a:t> </a:t>
            </a:r>
            <a:r>
              <a:rPr lang="en-GB" dirty="0"/>
              <a:t>Biodiversity, Climate Change, Climate Change-Kyoto Protocol, Desertification, Endangered Species, Hazardous Wastes, Marine Dumping, Ozone Layer Protection, Ship Pollution, </a:t>
            </a:r>
            <a:r>
              <a:rPr lang="en-GB" dirty="0" smtClean="0"/>
              <a:t>Wetlands</a:t>
            </a:r>
          </a:p>
          <a:p>
            <a:endParaRPr lang="en-GB" b="1" dirty="0"/>
          </a:p>
          <a:p>
            <a:r>
              <a:rPr lang="en-US" b="1" dirty="0"/>
              <a:t>S</a:t>
            </a:r>
            <a:r>
              <a:rPr lang="en-US" b="1" dirty="0" smtClean="0"/>
              <a:t>igned</a:t>
            </a:r>
            <a:r>
              <a:rPr lang="en-US" b="1" dirty="0"/>
              <a:t>, but not </a:t>
            </a:r>
            <a:r>
              <a:rPr lang="en-US" b="1" dirty="0" err="1" smtClean="0"/>
              <a:t>Tatified</a:t>
            </a:r>
            <a:r>
              <a:rPr lang="en-US" b="1" dirty="0"/>
              <a:t>: </a:t>
            </a:r>
            <a:r>
              <a:rPr lang="en-US" dirty="0"/>
              <a:t>Environmental Modification, Law of the Sea, Marine Life Conservation</a:t>
            </a:r>
            <a:endParaRPr lang="en-GB" b="1" dirty="0"/>
          </a:p>
        </p:txBody>
      </p:sp>
    </p:spTree>
    <p:extLst>
      <p:ext uri="{BB962C8B-B14F-4D97-AF65-F5344CB8AC3E}">
        <p14:creationId xmlns:p14="http://schemas.microsoft.com/office/powerpoint/2010/main" val="12766693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International Agreements – Strategic and Trade</a:t>
            </a:r>
            <a:endParaRPr lang="en-GB" dirty="0"/>
          </a:p>
        </p:txBody>
      </p:sp>
      <p:sp>
        <p:nvSpPr>
          <p:cNvPr id="3" name="Content Placeholder 2"/>
          <p:cNvSpPr>
            <a:spLocks noGrp="1"/>
          </p:cNvSpPr>
          <p:nvPr>
            <p:ph idx="1"/>
          </p:nvPr>
        </p:nvSpPr>
        <p:spPr/>
        <p:txBody>
          <a:bodyPr/>
          <a:lstStyle/>
          <a:p>
            <a:r>
              <a:rPr lang="en-US" dirty="0"/>
              <a:t>Conference on Interaction and Confidence Building Measures in </a:t>
            </a:r>
            <a:r>
              <a:rPr lang="en-US" dirty="0" smtClean="0"/>
              <a:t>Asia (CICA)</a:t>
            </a:r>
          </a:p>
          <a:p>
            <a:endParaRPr lang="en-GB" dirty="0"/>
          </a:p>
          <a:p>
            <a:r>
              <a:rPr lang="en-GB" dirty="0" smtClean="0"/>
              <a:t>Developing 8 (D-8)</a:t>
            </a:r>
          </a:p>
          <a:p>
            <a:endParaRPr lang="en-GB" dirty="0"/>
          </a:p>
          <a:p>
            <a:r>
              <a:rPr lang="en-GB" dirty="0" smtClean="0"/>
              <a:t>Economic Cooperation Organisation (ECO)</a:t>
            </a:r>
          </a:p>
          <a:p>
            <a:endParaRPr lang="en-GB" dirty="0"/>
          </a:p>
          <a:p>
            <a:r>
              <a:rPr lang="en-GB" dirty="0" smtClean="0"/>
              <a:t>Food and Agriculture Organisation of UN (FAO)</a:t>
            </a:r>
          </a:p>
          <a:p>
            <a:endParaRPr lang="en-GB" dirty="0"/>
          </a:p>
          <a:p>
            <a:r>
              <a:rPr lang="en-GB" dirty="0" smtClean="0"/>
              <a:t>Group of 15 (G-15)</a:t>
            </a:r>
          </a:p>
          <a:p>
            <a:endParaRPr lang="en-GB" dirty="0"/>
          </a:p>
          <a:p>
            <a:pPr marL="0" indent="0">
              <a:buNone/>
            </a:pPr>
            <a:endParaRPr lang="en-GB" dirty="0"/>
          </a:p>
        </p:txBody>
      </p:sp>
    </p:spTree>
    <p:extLst>
      <p:ext uri="{BB962C8B-B14F-4D97-AF65-F5344CB8AC3E}">
        <p14:creationId xmlns:p14="http://schemas.microsoft.com/office/powerpoint/2010/main" val="42238319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Islamic Republic of Iran</a:t>
            </a:r>
            <a:endParaRPr lang="en-GB" dirty="0"/>
          </a:p>
        </p:txBody>
      </p:sp>
      <p:sp>
        <p:nvSpPr>
          <p:cNvPr id="3" name="Subtitle 2"/>
          <p:cNvSpPr>
            <a:spLocks noGrp="1"/>
          </p:cNvSpPr>
          <p:nvPr>
            <p:ph type="subTitle" idx="1"/>
          </p:nvPr>
        </p:nvSpPr>
        <p:spPr/>
        <p:txBody>
          <a:bodyPr>
            <a:normAutofit/>
          </a:bodyPr>
          <a:lstStyle/>
          <a:p>
            <a:r>
              <a:rPr lang="en-GB" sz="2800" dirty="0" smtClean="0"/>
              <a:t>Beyond the Ayatollah – Economy, Trade and Trading Blocs</a:t>
            </a:r>
            <a:endParaRPr lang="en-GB" sz="2800" dirty="0"/>
          </a:p>
        </p:txBody>
      </p:sp>
    </p:spTree>
    <p:extLst>
      <p:ext uri="{BB962C8B-B14F-4D97-AF65-F5344CB8AC3E}">
        <p14:creationId xmlns:p14="http://schemas.microsoft.com/office/powerpoint/2010/main" val="1560944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smtClean="0"/>
              <a:t>International Agreements/Membership – Strategic and Trade</a:t>
            </a:r>
            <a:endParaRPr lang="en-GB" sz="3600" dirty="0"/>
          </a:p>
        </p:txBody>
      </p:sp>
      <p:sp>
        <p:nvSpPr>
          <p:cNvPr id="3" name="Content Placeholder 2"/>
          <p:cNvSpPr>
            <a:spLocks noGrp="1"/>
          </p:cNvSpPr>
          <p:nvPr>
            <p:ph idx="1"/>
          </p:nvPr>
        </p:nvSpPr>
        <p:spPr/>
        <p:txBody>
          <a:bodyPr/>
          <a:lstStyle/>
          <a:p>
            <a:r>
              <a:rPr lang="en-GB" dirty="0" smtClean="0"/>
              <a:t>Group of 24 (G-24)</a:t>
            </a:r>
          </a:p>
          <a:p>
            <a:endParaRPr lang="en-GB" dirty="0"/>
          </a:p>
          <a:p>
            <a:r>
              <a:rPr lang="en-GB" dirty="0" smtClean="0"/>
              <a:t>Group of 77 (G-77)</a:t>
            </a:r>
          </a:p>
          <a:p>
            <a:endParaRPr lang="en-GB" dirty="0"/>
          </a:p>
          <a:p>
            <a:r>
              <a:rPr lang="en-US" dirty="0"/>
              <a:t>International Atomic Energy Agency (IAEA</a:t>
            </a:r>
            <a:r>
              <a:rPr lang="en-US" dirty="0" smtClean="0"/>
              <a:t>)</a:t>
            </a:r>
          </a:p>
          <a:p>
            <a:endParaRPr lang="en-US" dirty="0"/>
          </a:p>
          <a:p>
            <a:r>
              <a:rPr lang="en-US" dirty="0" smtClean="0"/>
              <a:t>International Bank of Reconstruction and Development (IBRD)</a:t>
            </a:r>
          </a:p>
          <a:p>
            <a:endParaRPr lang="en-US" dirty="0"/>
          </a:p>
          <a:p>
            <a:r>
              <a:rPr lang="en-GB" dirty="0"/>
              <a:t>International Civil Aviation Organization (ICAO</a:t>
            </a:r>
            <a:r>
              <a:rPr lang="en-GB" dirty="0" smtClean="0"/>
              <a:t>)</a:t>
            </a:r>
          </a:p>
          <a:p>
            <a:endParaRPr lang="en-GB" dirty="0"/>
          </a:p>
          <a:p>
            <a:r>
              <a:rPr lang="en-GB" dirty="0" smtClean="0"/>
              <a:t>International Criminal Court (National Committees)</a:t>
            </a:r>
          </a:p>
          <a:p>
            <a:endParaRPr lang="en-US" dirty="0" smtClean="0"/>
          </a:p>
          <a:p>
            <a:endParaRPr lang="en-US" dirty="0"/>
          </a:p>
          <a:p>
            <a:endParaRPr lang="en-US" dirty="0"/>
          </a:p>
          <a:p>
            <a:endParaRPr lang="en-GB" dirty="0"/>
          </a:p>
          <a:p>
            <a:pPr marL="0" indent="0">
              <a:buNone/>
            </a:pPr>
            <a:endParaRPr lang="en-GB" dirty="0"/>
          </a:p>
        </p:txBody>
      </p:sp>
    </p:spTree>
    <p:extLst>
      <p:ext uri="{BB962C8B-B14F-4D97-AF65-F5344CB8AC3E}">
        <p14:creationId xmlns:p14="http://schemas.microsoft.com/office/powerpoint/2010/main" val="31459728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smtClean="0"/>
              <a:t>International Agreements/Membership – Strategic and Trade</a:t>
            </a:r>
            <a:endParaRPr lang="en-GB" sz="3600" dirty="0"/>
          </a:p>
        </p:txBody>
      </p:sp>
      <p:sp>
        <p:nvSpPr>
          <p:cNvPr id="3" name="Content Placeholder 2"/>
          <p:cNvSpPr>
            <a:spLocks noGrp="1"/>
          </p:cNvSpPr>
          <p:nvPr>
            <p:ph idx="1"/>
          </p:nvPr>
        </p:nvSpPr>
        <p:spPr/>
        <p:txBody>
          <a:bodyPr>
            <a:normAutofit lnSpcReduction="10000"/>
          </a:bodyPr>
          <a:lstStyle/>
          <a:p>
            <a:r>
              <a:rPr lang="en-US" dirty="0"/>
              <a:t>International Red Cross and Red Crescent </a:t>
            </a:r>
            <a:r>
              <a:rPr lang="en-US" dirty="0" smtClean="0"/>
              <a:t>Movement (ICRM)</a:t>
            </a:r>
          </a:p>
          <a:p>
            <a:endParaRPr lang="en-US" dirty="0"/>
          </a:p>
          <a:p>
            <a:r>
              <a:rPr lang="en-US" dirty="0" smtClean="0"/>
              <a:t>International Development Association (IDA)</a:t>
            </a:r>
          </a:p>
          <a:p>
            <a:endParaRPr lang="en-US" dirty="0"/>
          </a:p>
          <a:p>
            <a:r>
              <a:rPr lang="en-US" dirty="0" smtClean="0"/>
              <a:t>Islamic Development Bank (IDB)</a:t>
            </a:r>
          </a:p>
          <a:p>
            <a:endParaRPr lang="en-US" dirty="0"/>
          </a:p>
          <a:p>
            <a:r>
              <a:rPr lang="en-US" dirty="0" smtClean="0"/>
              <a:t>International Fund for Agriculture Development (IFAD)</a:t>
            </a:r>
          </a:p>
          <a:p>
            <a:endParaRPr lang="en-US" dirty="0"/>
          </a:p>
          <a:p>
            <a:r>
              <a:rPr lang="en-US" dirty="0" smtClean="0"/>
              <a:t>International Finance Corporation (IFC)</a:t>
            </a:r>
          </a:p>
          <a:p>
            <a:endParaRPr lang="en-US" dirty="0"/>
          </a:p>
          <a:p>
            <a:r>
              <a:rPr lang="en-US" dirty="0"/>
              <a:t>International Federation of Red Cross and Red Crescent </a:t>
            </a:r>
            <a:r>
              <a:rPr lang="en-US" dirty="0" smtClean="0"/>
              <a:t>Societies (IFRCS)</a:t>
            </a:r>
            <a:endParaRPr lang="en-US" dirty="0"/>
          </a:p>
          <a:p>
            <a:endParaRPr lang="en-US" dirty="0" smtClean="0"/>
          </a:p>
          <a:p>
            <a:endParaRPr lang="en-US" dirty="0"/>
          </a:p>
          <a:p>
            <a:endParaRPr lang="en-US" dirty="0"/>
          </a:p>
          <a:p>
            <a:endParaRPr lang="en-GB" dirty="0"/>
          </a:p>
          <a:p>
            <a:pPr marL="0" indent="0">
              <a:buNone/>
            </a:pPr>
            <a:endParaRPr lang="en-GB" dirty="0"/>
          </a:p>
        </p:txBody>
      </p:sp>
    </p:spTree>
    <p:extLst>
      <p:ext uri="{BB962C8B-B14F-4D97-AF65-F5344CB8AC3E}">
        <p14:creationId xmlns:p14="http://schemas.microsoft.com/office/powerpoint/2010/main" val="18052579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smtClean="0"/>
              <a:t>International Agreements/Membership – Strategic and Trade</a:t>
            </a:r>
            <a:endParaRPr lang="en-GB" sz="3600" dirty="0"/>
          </a:p>
        </p:txBody>
      </p:sp>
      <p:sp>
        <p:nvSpPr>
          <p:cNvPr id="3" name="Content Placeholder 2"/>
          <p:cNvSpPr>
            <a:spLocks noGrp="1"/>
          </p:cNvSpPr>
          <p:nvPr>
            <p:ph idx="1"/>
          </p:nvPr>
        </p:nvSpPr>
        <p:spPr/>
        <p:txBody>
          <a:bodyPr>
            <a:normAutofit/>
          </a:bodyPr>
          <a:lstStyle/>
          <a:p>
            <a:r>
              <a:rPr lang="en-US" dirty="0" smtClean="0"/>
              <a:t>International Hydrographic </a:t>
            </a:r>
            <a:r>
              <a:rPr lang="en-US" dirty="0" err="1" smtClean="0"/>
              <a:t>Organisation</a:t>
            </a:r>
            <a:r>
              <a:rPr lang="en-US" dirty="0" smtClean="0"/>
              <a:t> (IHO)</a:t>
            </a:r>
          </a:p>
          <a:p>
            <a:endParaRPr lang="en-US" dirty="0"/>
          </a:p>
          <a:p>
            <a:r>
              <a:rPr lang="en-US" dirty="0" smtClean="0"/>
              <a:t>International </a:t>
            </a:r>
            <a:r>
              <a:rPr lang="en-US" dirty="0" err="1" smtClean="0"/>
              <a:t>Labour</a:t>
            </a:r>
            <a:r>
              <a:rPr lang="en-US" dirty="0" smtClean="0"/>
              <a:t> </a:t>
            </a:r>
            <a:r>
              <a:rPr lang="en-US" dirty="0" err="1" smtClean="0"/>
              <a:t>Organisation</a:t>
            </a:r>
            <a:r>
              <a:rPr lang="en-US" dirty="0" smtClean="0"/>
              <a:t> (ILO)</a:t>
            </a:r>
          </a:p>
          <a:p>
            <a:endParaRPr lang="en-US" dirty="0"/>
          </a:p>
          <a:p>
            <a:r>
              <a:rPr lang="en-US" dirty="0" smtClean="0"/>
              <a:t>International Monetary Fund (IMF)</a:t>
            </a:r>
          </a:p>
          <a:p>
            <a:endParaRPr lang="en-US" dirty="0"/>
          </a:p>
          <a:p>
            <a:r>
              <a:rPr lang="en-US" dirty="0" smtClean="0"/>
              <a:t>International Maritime </a:t>
            </a:r>
            <a:r>
              <a:rPr lang="en-US" dirty="0" err="1" smtClean="0"/>
              <a:t>Organisation</a:t>
            </a:r>
            <a:r>
              <a:rPr lang="en-US" dirty="0" smtClean="0"/>
              <a:t> (IMO)</a:t>
            </a:r>
          </a:p>
          <a:p>
            <a:endParaRPr lang="en-US" dirty="0"/>
          </a:p>
          <a:p>
            <a:r>
              <a:rPr lang="en-US" dirty="0" smtClean="0"/>
              <a:t>International Mobile Satellite </a:t>
            </a:r>
            <a:r>
              <a:rPr lang="en-US" dirty="0" err="1" smtClean="0"/>
              <a:t>Organisation</a:t>
            </a:r>
            <a:r>
              <a:rPr lang="en-US" dirty="0"/>
              <a:t> </a:t>
            </a:r>
            <a:r>
              <a:rPr lang="en-US" dirty="0" smtClean="0"/>
              <a:t>(IMSO)</a:t>
            </a:r>
          </a:p>
          <a:p>
            <a:endParaRPr lang="en-US" dirty="0"/>
          </a:p>
          <a:p>
            <a:r>
              <a:rPr lang="en-US" dirty="0" smtClean="0"/>
              <a:t>Interpol</a:t>
            </a:r>
          </a:p>
          <a:p>
            <a:endParaRPr lang="en-US" dirty="0"/>
          </a:p>
          <a:p>
            <a:endParaRPr lang="en-US" dirty="0"/>
          </a:p>
          <a:p>
            <a:endParaRPr lang="en-GB" dirty="0"/>
          </a:p>
          <a:p>
            <a:pPr marL="0" indent="0">
              <a:buNone/>
            </a:pPr>
            <a:endParaRPr lang="en-GB" dirty="0"/>
          </a:p>
        </p:txBody>
      </p:sp>
    </p:spTree>
    <p:extLst>
      <p:ext uri="{BB962C8B-B14F-4D97-AF65-F5344CB8AC3E}">
        <p14:creationId xmlns:p14="http://schemas.microsoft.com/office/powerpoint/2010/main" val="8733237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smtClean="0"/>
              <a:t>International Agreements/Membership – Strategic and Trade</a:t>
            </a:r>
            <a:endParaRPr lang="en-GB" sz="3600" dirty="0"/>
          </a:p>
        </p:txBody>
      </p:sp>
      <p:sp>
        <p:nvSpPr>
          <p:cNvPr id="3" name="Content Placeholder 2"/>
          <p:cNvSpPr>
            <a:spLocks noGrp="1"/>
          </p:cNvSpPr>
          <p:nvPr>
            <p:ph idx="1"/>
          </p:nvPr>
        </p:nvSpPr>
        <p:spPr/>
        <p:txBody>
          <a:bodyPr>
            <a:normAutofit/>
          </a:bodyPr>
          <a:lstStyle/>
          <a:p>
            <a:r>
              <a:rPr lang="en-US" dirty="0" smtClean="0"/>
              <a:t>International Olympic Committee (IOC)</a:t>
            </a:r>
          </a:p>
          <a:p>
            <a:endParaRPr lang="en-US" dirty="0"/>
          </a:p>
          <a:p>
            <a:r>
              <a:rPr lang="en-US" dirty="0" smtClean="0"/>
              <a:t>International </a:t>
            </a:r>
            <a:r>
              <a:rPr lang="en-US" dirty="0" err="1" smtClean="0"/>
              <a:t>Organisation</a:t>
            </a:r>
            <a:r>
              <a:rPr lang="en-US" dirty="0" smtClean="0"/>
              <a:t> for Migration (IOM)</a:t>
            </a:r>
          </a:p>
          <a:p>
            <a:endParaRPr lang="en-US" dirty="0"/>
          </a:p>
          <a:p>
            <a:r>
              <a:rPr lang="en-US" dirty="0" smtClean="0"/>
              <a:t>Inter-Parliamentary Union (IPU)</a:t>
            </a:r>
          </a:p>
          <a:p>
            <a:endParaRPr lang="en-US" dirty="0"/>
          </a:p>
          <a:p>
            <a:r>
              <a:rPr lang="en-US" dirty="0" smtClean="0"/>
              <a:t>International Standards </a:t>
            </a:r>
            <a:r>
              <a:rPr lang="en-US" dirty="0" err="1" smtClean="0"/>
              <a:t>Organisation</a:t>
            </a:r>
            <a:r>
              <a:rPr lang="en-US" dirty="0" smtClean="0"/>
              <a:t> (ISO)</a:t>
            </a:r>
          </a:p>
          <a:p>
            <a:endParaRPr lang="en-US" dirty="0"/>
          </a:p>
          <a:p>
            <a:r>
              <a:rPr lang="en-GB" dirty="0" smtClean="0"/>
              <a:t>International </a:t>
            </a:r>
            <a:r>
              <a:rPr lang="en-GB" dirty="0"/>
              <a:t>Telecommunications Satellite Organization (</a:t>
            </a:r>
            <a:r>
              <a:rPr lang="en-GB" dirty="0" smtClean="0"/>
              <a:t>ITSO)</a:t>
            </a:r>
          </a:p>
          <a:p>
            <a:endParaRPr lang="en-GB" dirty="0"/>
          </a:p>
          <a:p>
            <a:r>
              <a:rPr lang="en-GB" dirty="0" smtClean="0"/>
              <a:t>International Telecommunication Union (ITU)</a:t>
            </a:r>
            <a:endParaRPr lang="en-US" dirty="0"/>
          </a:p>
          <a:p>
            <a:endParaRPr lang="en-US" dirty="0"/>
          </a:p>
          <a:p>
            <a:endParaRPr lang="en-US" dirty="0"/>
          </a:p>
          <a:p>
            <a:endParaRPr lang="en-US" dirty="0"/>
          </a:p>
          <a:p>
            <a:endParaRPr lang="en-GB" dirty="0"/>
          </a:p>
          <a:p>
            <a:pPr marL="0" indent="0">
              <a:buNone/>
            </a:pPr>
            <a:endParaRPr lang="en-GB" dirty="0"/>
          </a:p>
        </p:txBody>
      </p:sp>
    </p:spTree>
    <p:extLst>
      <p:ext uri="{BB962C8B-B14F-4D97-AF65-F5344CB8AC3E}">
        <p14:creationId xmlns:p14="http://schemas.microsoft.com/office/powerpoint/2010/main" val="12337082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smtClean="0"/>
              <a:t>International Agreements/Membership – Strategic and Trade</a:t>
            </a:r>
            <a:endParaRPr lang="en-GB" sz="3600" dirty="0"/>
          </a:p>
        </p:txBody>
      </p:sp>
      <p:sp>
        <p:nvSpPr>
          <p:cNvPr id="3" name="Content Placeholder 2"/>
          <p:cNvSpPr>
            <a:spLocks noGrp="1"/>
          </p:cNvSpPr>
          <p:nvPr>
            <p:ph idx="1"/>
          </p:nvPr>
        </p:nvSpPr>
        <p:spPr/>
        <p:txBody>
          <a:bodyPr>
            <a:normAutofit/>
          </a:bodyPr>
          <a:lstStyle/>
          <a:p>
            <a:r>
              <a:rPr lang="en-GB" dirty="0"/>
              <a:t>Multilateral Investment Guarantee </a:t>
            </a:r>
            <a:r>
              <a:rPr lang="en-GB" dirty="0" smtClean="0"/>
              <a:t>Agency (MIGA)</a:t>
            </a:r>
          </a:p>
          <a:p>
            <a:endParaRPr lang="en-GB" dirty="0"/>
          </a:p>
          <a:p>
            <a:r>
              <a:rPr lang="en-GB" dirty="0" smtClean="0"/>
              <a:t>Non-Aligned Movement (NAM)</a:t>
            </a:r>
          </a:p>
          <a:p>
            <a:endParaRPr lang="en-GB" dirty="0" smtClean="0"/>
          </a:p>
          <a:p>
            <a:r>
              <a:rPr lang="en-GB" dirty="0" smtClean="0"/>
              <a:t>Organisation of Islamic Cooperation (OIC)</a:t>
            </a:r>
          </a:p>
          <a:p>
            <a:endParaRPr lang="en-GB" dirty="0"/>
          </a:p>
          <a:p>
            <a:r>
              <a:rPr lang="en-GB" dirty="0" smtClean="0"/>
              <a:t>Organisation for the Prohibition of Chemical Weapons (OPCW)</a:t>
            </a:r>
          </a:p>
          <a:p>
            <a:endParaRPr lang="en-GB" dirty="0"/>
          </a:p>
          <a:p>
            <a:r>
              <a:rPr lang="en-GB" dirty="0" smtClean="0"/>
              <a:t>Organisation of Petroleum Exporting Countries (OPEC)</a:t>
            </a:r>
          </a:p>
          <a:p>
            <a:endParaRPr lang="en-GB" dirty="0"/>
          </a:p>
          <a:p>
            <a:r>
              <a:rPr lang="en-GB" dirty="0" smtClean="0"/>
              <a:t>Permanent Court of Arbitration (PCA)</a:t>
            </a:r>
          </a:p>
          <a:p>
            <a:endParaRPr lang="en-GB" dirty="0"/>
          </a:p>
          <a:p>
            <a:endParaRPr lang="en-GB" dirty="0" smtClean="0"/>
          </a:p>
          <a:p>
            <a:endParaRPr lang="en-GB" dirty="0"/>
          </a:p>
          <a:p>
            <a:endParaRPr lang="en-US" dirty="0"/>
          </a:p>
          <a:p>
            <a:endParaRPr lang="en-US" dirty="0"/>
          </a:p>
          <a:p>
            <a:endParaRPr lang="en-US" dirty="0"/>
          </a:p>
          <a:p>
            <a:endParaRPr lang="en-GB" dirty="0"/>
          </a:p>
          <a:p>
            <a:pPr marL="0" indent="0">
              <a:buNone/>
            </a:pPr>
            <a:endParaRPr lang="en-GB" dirty="0"/>
          </a:p>
        </p:txBody>
      </p:sp>
    </p:spTree>
    <p:extLst>
      <p:ext uri="{BB962C8B-B14F-4D97-AF65-F5344CB8AC3E}">
        <p14:creationId xmlns:p14="http://schemas.microsoft.com/office/powerpoint/2010/main" val="24394024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media.irna.ir/1392/13920705/80834014/80834014-49457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773642"/>
            <a:ext cx="5904656" cy="438355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18534" y="5445224"/>
            <a:ext cx="5905793" cy="1015663"/>
          </a:xfrm>
          <a:prstGeom prst="rect">
            <a:avLst/>
          </a:prstGeom>
          <a:noFill/>
        </p:spPr>
        <p:txBody>
          <a:bodyPr wrap="square" rtlCol="0">
            <a:spAutoFit/>
          </a:bodyPr>
          <a:lstStyle/>
          <a:p>
            <a:pPr algn="ctr"/>
            <a:r>
              <a:rPr lang="en-GB" sz="2000" b="1" dirty="0" smtClean="0"/>
              <a:t>President </a:t>
            </a:r>
            <a:r>
              <a:rPr lang="en-GB" sz="2000" b="1" dirty="0" err="1" smtClean="0"/>
              <a:t>Rouhani</a:t>
            </a:r>
            <a:r>
              <a:rPr lang="en-GB" sz="2000" b="1" dirty="0" smtClean="0"/>
              <a:t> addressing the UN General Assembly as Head of the Non-Aligned Movement (NAM) (Sept 26, 2013)</a:t>
            </a:r>
            <a:endParaRPr lang="en-GB" sz="2000" b="1" dirty="0"/>
          </a:p>
        </p:txBody>
      </p:sp>
    </p:spTree>
    <p:extLst>
      <p:ext uri="{BB962C8B-B14F-4D97-AF65-F5344CB8AC3E}">
        <p14:creationId xmlns:p14="http://schemas.microsoft.com/office/powerpoint/2010/main" val="42374621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smtClean="0"/>
              <a:t>International Agreements/Membership – Strategic and Trade</a:t>
            </a:r>
            <a:endParaRPr lang="en-GB" sz="3600" dirty="0"/>
          </a:p>
        </p:txBody>
      </p:sp>
      <p:sp>
        <p:nvSpPr>
          <p:cNvPr id="3" name="Content Placeholder 2"/>
          <p:cNvSpPr>
            <a:spLocks noGrp="1"/>
          </p:cNvSpPr>
          <p:nvPr>
            <p:ph idx="1"/>
          </p:nvPr>
        </p:nvSpPr>
        <p:spPr>
          <a:xfrm>
            <a:off x="457200" y="1700808"/>
            <a:ext cx="8229600" cy="4425355"/>
          </a:xfrm>
        </p:spPr>
        <p:txBody>
          <a:bodyPr>
            <a:normAutofit/>
          </a:bodyPr>
          <a:lstStyle/>
          <a:p>
            <a:r>
              <a:rPr lang="en-GB" dirty="0" smtClean="0"/>
              <a:t>South Asian Association of Regional Cooperation – Observer (SAARC)</a:t>
            </a:r>
            <a:endParaRPr lang="en-GB" dirty="0"/>
          </a:p>
          <a:p>
            <a:endParaRPr lang="en-GB" dirty="0" smtClean="0"/>
          </a:p>
          <a:p>
            <a:r>
              <a:rPr lang="en-GB" dirty="0" smtClean="0"/>
              <a:t>Shanghai Cooperation Organisation – Observer (SCO)</a:t>
            </a:r>
          </a:p>
          <a:p>
            <a:endParaRPr lang="en-GB" dirty="0"/>
          </a:p>
          <a:p>
            <a:r>
              <a:rPr lang="en-GB" dirty="0" smtClean="0"/>
              <a:t>United Nations (UN)</a:t>
            </a:r>
          </a:p>
          <a:p>
            <a:endParaRPr lang="en-GB" dirty="0"/>
          </a:p>
          <a:p>
            <a:r>
              <a:rPr lang="en-GB" dirty="0" smtClean="0"/>
              <a:t>United Nations Mission in Darfur (UNMID)</a:t>
            </a:r>
          </a:p>
          <a:p>
            <a:endParaRPr lang="en-GB" dirty="0"/>
          </a:p>
          <a:p>
            <a:r>
              <a:rPr lang="en-GB" dirty="0" smtClean="0"/>
              <a:t>United Nations Conference on Trade and Development (UNCTAD)</a:t>
            </a:r>
          </a:p>
          <a:p>
            <a:endParaRPr lang="en-GB" dirty="0"/>
          </a:p>
          <a:p>
            <a:pPr marL="0" indent="0">
              <a:buNone/>
            </a:pPr>
            <a:endParaRPr lang="en-GB" dirty="0" smtClean="0"/>
          </a:p>
          <a:p>
            <a:endParaRPr lang="en-GB" dirty="0"/>
          </a:p>
          <a:p>
            <a:endParaRPr lang="en-US" dirty="0"/>
          </a:p>
          <a:p>
            <a:endParaRPr lang="en-US" dirty="0"/>
          </a:p>
          <a:p>
            <a:endParaRPr lang="en-US" dirty="0"/>
          </a:p>
          <a:p>
            <a:endParaRPr lang="en-GB" dirty="0"/>
          </a:p>
          <a:p>
            <a:pPr marL="0" indent="0">
              <a:buNone/>
            </a:pPr>
            <a:endParaRPr lang="en-GB" dirty="0"/>
          </a:p>
        </p:txBody>
      </p:sp>
    </p:spTree>
    <p:extLst>
      <p:ext uri="{BB962C8B-B14F-4D97-AF65-F5344CB8AC3E}">
        <p14:creationId xmlns:p14="http://schemas.microsoft.com/office/powerpoint/2010/main" val="22321243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smtClean="0"/>
              <a:t>International Agreements/Membership – Strategic and Trade</a:t>
            </a:r>
            <a:endParaRPr lang="en-GB" sz="3600" dirty="0"/>
          </a:p>
        </p:txBody>
      </p:sp>
      <p:sp>
        <p:nvSpPr>
          <p:cNvPr id="3" name="Content Placeholder 2"/>
          <p:cNvSpPr>
            <a:spLocks noGrp="1"/>
          </p:cNvSpPr>
          <p:nvPr>
            <p:ph idx="1"/>
          </p:nvPr>
        </p:nvSpPr>
        <p:spPr>
          <a:xfrm>
            <a:off x="457200" y="1700808"/>
            <a:ext cx="8229600" cy="4425355"/>
          </a:xfrm>
        </p:spPr>
        <p:txBody>
          <a:bodyPr>
            <a:normAutofit/>
          </a:bodyPr>
          <a:lstStyle/>
          <a:p>
            <a:r>
              <a:rPr lang="en-US" dirty="0"/>
              <a:t>United Nations Educational, Scientific and Cultural </a:t>
            </a:r>
            <a:r>
              <a:rPr lang="en-US" dirty="0" smtClean="0"/>
              <a:t>Organization (UNESCO)</a:t>
            </a:r>
          </a:p>
          <a:p>
            <a:endParaRPr lang="en-US" dirty="0"/>
          </a:p>
          <a:p>
            <a:r>
              <a:rPr lang="en-US" dirty="0" smtClean="0"/>
              <a:t>United Nations High Commissioner for Refugees (UNHCR)</a:t>
            </a:r>
          </a:p>
          <a:p>
            <a:endParaRPr lang="en-US" dirty="0"/>
          </a:p>
          <a:p>
            <a:r>
              <a:rPr lang="en-US" dirty="0" smtClean="0"/>
              <a:t>United Nations Industrial Development </a:t>
            </a:r>
            <a:r>
              <a:rPr lang="en-US" dirty="0" err="1" smtClean="0"/>
              <a:t>Organisation</a:t>
            </a:r>
            <a:r>
              <a:rPr lang="en-US" dirty="0" smtClean="0"/>
              <a:t> (UNIDO)</a:t>
            </a:r>
          </a:p>
          <a:p>
            <a:endParaRPr lang="en-US" dirty="0"/>
          </a:p>
          <a:p>
            <a:r>
              <a:rPr lang="en-US" dirty="0" smtClean="0"/>
              <a:t>United Nations Institute for Training and Research (UNITAR)</a:t>
            </a:r>
          </a:p>
          <a:p>
            <a:endParaRPr lang="en-US" dirty="0"/>
          </a:p>
          <a:p>
            <a:r>
              <a:rPr lang="en-US" dirty="0" smtClean="0"/>
              <a:t>United Nations World Tourism </a:t>
            </a:r>
            <a:r>
              <a:rPr lang="en-US" dirty="0" err="1" smtClean="0"/>
              <a:t>Organisation</a:t>
            </a:r>
            <a:r>
              <a:rPr lang="en-US" dirty="0" smtClean="0"/>
              <a:t> (UNWTO)</a:t>
            </a:r>
          </a:p>
          <a:p>
            <a:pPr marL="0" indent="0">
              <a:buNone/>
            </a:pPr>
            <a:endParaRPr lang="en-US" dirty="0" smtClean="0"/>
          </a:p>
          <a:p>
            <a:endParaRPr lang="en-US" dirty="0"/>
          </a:p>
          <a:p>
            <a:endParaRPr lang="en-GB" dirty="0"/>
          </a:p>
          <a:p>
            <a:pPr marL="0" indent="0">
              <a:buNone/>
            </a:pPr>
            <a:endParaRPr lang="en-GB" dirty="0" smtClean="0"/>
          </a:p>
          <a:p>
            <a:endParaRPr lang="en-GB" dirty="0"/>
          </a:p>
          <a:p>
            <a:endParaRPr lang="en-US" dirty="0"/>
          </a:p>
          <a:p>
            <a:endParaRPr lang="en-US" dirty="0"/>
          </a:p>
          <a:p>
            <a:endParaRPr lang="en-US" dirty="0"/>
          </a:p>
          <a:p>
            <a:endParaRPr lang="en-GB" dirty="0"/>
          </a:p>
          <a:p>
            <a:pPr marL="0" indent="0">
              <a:buNone/>
            </a:pPr>
            <a:endParaRPr lang="en-GB" dirty="0"/>
          </a:p>
        </p:txBody>
      </p:sp>
    </p:spTree>
    <p:extLst>
      <p:ext uri="{BB962C8B-B14F-4D97-AF65-F5344CB8AC3E}">
        <p14:creationId xmlns:p14="http://schemas.microsoft.com/office/powerpoint/2010/main" val="36166603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smtClean="0"/>
              <a:t>International Agreements/Membership – Strategic and Trade</a:t>
            </a:r>
            <a:endParaRPr lang="en-GB" sz="3600" dirty="0"/>
          </a:p>
        </p:txBody>
      </p:sp>
      <p:sp>
        <p:nvSpPr>
          <p:cNvPr id="3" name="Content Placeholder 2"/>
          <p:cNvSpPr>
            <a:spLocks noGrp="1"/>
          </p:cNvSpPr>
          <p:nvPr>
            <p:ph idx="1"/>
          </p:nvPr>
        </p:nvSpPr>
        <p:spPr>
          <a:xfrm>
            <a:off x="457200" y="1700808"/>
            <a:ext cx="8229600" cy="4425355"/>
          </a:xfrm>
        </p:spPr>
        <p:txBody>
          <a:bodyPr>
            <a:normAutofit lnSpcReduction="10000"/>
          </a:bodyPr>
          <a:lstStyle/>
          <a:p>
            <a:r>
              <a:rPr lang="en-US" dirty="0" smtClean="0"/>
              <a:t>Universal Postal Union (UPU)</a:t>
            </a:r>
          </a:p>
          <a:p>
            <a:endParaRPr lang="en-US" dirty="0"/>
          </a:p>
          <a:p>
            <a:r>
              <a:rPr lang="en-US" dirty="0" smtClean="0"/>
              <a:t>World Customs </a:t>
            </a:r>
            <a:r>
              <a:rPr lang="en-US" dirty="0" err="1" smtClean="0"/>
              <a:t>Organisation</a:t>
            </a:r>
            <a:r>
              <a:rPr lang="en-US" dirty="0" smtClean="0"/>
              <a:t> (WCO)</a:t>
            </a:r>
          </a:p>
          <a:p>
            <a:endParaRPr lang="en-US" dirty="0"/>
          </a:p>
          <a:p>
            <a:r>
              <a:rPr lang="en-US" dirty="0" smtClean="0"/>
              <a:t>World Federation of Trade Unions (WFTU)</a:t>
            </a:r>
          </a:p>
          <a:p>
            <a:endParaRPr lang="en-US" dirty="0"/>
          </a:p>
          <a:p>
            <a:r>
              <a:rPr lang="en-US" dirty="0" smtClean="0"/>
              <a:t>World Health </a:t>
            </a:r>
            <a:r>
              <a:rPr lang="en-US" dirty="0" err="1" smtClean="0"/>
              <a:t>Organisation</a:t>
            </a:r>
            <a:r>
              <a:rPr lang="en-US" dirty="0" smtClean="0"/>
              <a:t> (WHO)</a:t>
            </a:r>
          </a:p>
          <a:p>
            <a:endParaRPr lang="en-US" dirty="0"/>
          </a:p>
          <a:p>
            <a:r>
              <a:rPr lang="en-US" dirty="0" smtClean="0"/>
              <a:t>World Intellectual Property </a:t>
            </a:r>
            <a:r>
              <a:rPr lang="en-US" dirty="0" err="1" smtClean="0"/>
              <a:t>Organisation</a:t>
            </a:r>
            <a:r>
              <a:rPr lang="en-US" dirty="0" smtClean="0"/>
              <a:t> (WIPO)</a:t>
            </a:r>
          </a:p>
          <a:p>
            <a:endParaRPr lang="en-US" dirty="0"/>
          </a:p>
          <a:p>
            <a:r>
              <a:rPr lang="en-US" dirty="0" smtClean="0"/>
              <a:t>World Meteorological </a:t>
            </a:r>
            <a:r>
              <a:rPr lang="en-US" dirty="0" err="1" smtClean="0"/>
              <a:t>Organisation</a:t>
            </a:r>
            <a:r>
              <a:rPr lang="en-US" dirty="0" smtClean="0"/>
              <a:t> (WMO)</a:t>
            </a:r>
          </a:p>
          <a:p>
            <a:endParaRPr lang="en-US" dirty="0"/>
          </a:p>
          <a:p>
            <a:endParaRPr lang="en-GB" dirty="0"/>
          </a:p>
          <a:p>
            <a:pPr marL="0" indent="0">
              <a:buNone/>
            </a:pPr>
            <a:endParaRPr lang="en-GB" dirty="0" smtClean="0"/>
          </a:p>
          <a:p>
            <a:endParaRPr lang="en-GB" dirty="0"/>
          </a:p>
          <a:p>
            <a:endParaRPr lang="en-US" dirty="0"/>
          </a:p>
          <a:p>
            <a:endParaRPr lang="en-US" dirty="0"/>
          </a:p>
          <a:p>
            <a:endParaRPr lang="en-US" dirty="0"/>
          </a:p>
          <a:p>
            <a:endParaRPr lang="en-GB" dirty="0"/>
          </a:p>
          <a:p>
            <a:pPr marL="0" indent="0">
              <a:buNone/>
            </a:pPr>
            <a:endParaRPr lang="en-GB" dirty="0"/>
          </a:p>
        </p:txBody>
      </p:sp>
    </p:spTree>
    <p:extLst>
      <p:ext uri="{BB962C8B-B14F-4D97-AF65-F5344CB8AC3E}">
        <p14:creationId xmlns:p14="http://schemas.microsoft.com/office/powerpoint/2010/main" val="14696841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smtClean="0"/>
              <a:t>International Agreements/Membership – Strategic and Trade</a:t>
            </a:r>
            <a:endParaRPr lang="en-GB" sz="3600" dirty="0"/>
          </a:p>
        </p:txBody>
      </p:sp>
      <p:sp>
        <p:nvSpPr>
          <p:cNvPr id="3" name="Content Placeholder 2"/>
          <p:cNvSpPr>
            <a:spLocks noGrp="1"/>
          </p:cNvSpPr>
          <p:nvPr>
            <p:ph idx="1"/>
          </p:nvPr>
        </p:nvSpPr>
        <p:spPr>
          <a:xfrm>
            <a:off x="457200" y="1700808"/>
            <a:ext cx="8229600" cy="4425355"/>
          </a:xfrm>
        </p:spPr>
        <p:txBody>
          <a:bodyPr>
            <a:normAutofit lnSpcReduction="10000"/>
          </a:bodyPr>
          <a:lstStyle/>
          <a:p>
            <a:r>
              <a:rPr lang="en-US" dirty="0" smtClean="0"/>
              <a:t>Universal Postal Union (UPU)</a:t>
            </a:r>
          </a:p>
          <a:p>
            <a:endParaRPr lang="en-US" dirty="0"/>
          </a:p>
          <a:p>
            <a:r>
              <a:rPr lang="en-US" dirty="0" smtClean="0"/>
              <a:t>World Customs </a:t>
            </a:r>
            <a:r>
              <a:rPr lang="en-US" dirty="0" err="1" smtClean="0"/>
              <a:t>Organisation</a:t>
            </a:r>
            <a:r>
              <a:rPr lang="en-US" dirty="0" smtClean="0"/>
              <a:t> (WCO)</a:t>
            </a:r>
          </a:p>
          <a:p>
            <a:endParaRPr lang="en-US" dirty="0"/>
          </a:p>
          <a:p>
            <a:r>
              <a:rPr lang="en-US" dirty="0" smtClean="0"/>
              <a:t>World Federation of Trade Unions (WFTU)</a:t>
            </a:r>
          </a:p>
          <a:p>
            <a:endParaRPr lang="en-US" dirty="0"/>
          </a:p>
          <a:p>
            <a:r>
              <a:rPr lang="en-US" dirty="0" smtClean="0"/>
              <a:t>World Health </a:t>
            </a:r>
            <a:r>
              <a:rPr lang="en-US" dirty="0" err="1" smtClean="0"/>
              <a:t>Organisation</a:t>
            </a:r>
            <a:r>
              <a:rPr lang="en-US" dirty="0" smtClean="0"/>
              <a:t> (WHO)</a:t>
            </a:r>
          </a:p>
          <a:p>
            <a:endParaRPr lang="en-US" dirty="0"/>
          </a:p>
          <a:p>
            <a:r>
              <a:rPr lang="en-US" dirty="0" smtClean="0"/>
              <a:t>World Intellectual Property </a:t>
            </a:r>
            <a:r>
              <a:rPr lang="en-US" dirty="0" err="1" smtClean="0"/>
              <a:t>Organisation</a:t>
            </a:r>
            <a:r>
              <a:rPr lang="en-US" dirty="0" smtClean="0"/>
              <a:t> (WIPO)</a:t>
            </a:r>
          </a:p>
          <a:p>
            <a:endParaRPr lang="en-US" dirty="0"/>
          </a:p>
          <a:p>
            <a:r>
              <a:rPr lang="en-US" dirty="0" smtClean="0"/>
              <a:t>World Meteorological </a:t>
            </a:r>
            <a:r>
              <a:rPr lang="en-US" dirty="0" err="1" smtClean="0"/>
              <a:t>Organisation</a:t>
            </a:r>
            <a:r>
              <a:rPr lang="en-US" dirty="0" smtClean="0"/>
              <a:t> (WMO)</a:t>
            </a:r>
          </a:p>
          <a:p>
            <a:endParaRPr lang="en-US" dirty="0"/>
          </a:p>
          <a:p>
            <a:endParaRPr lang="en-GB" dirty="0"/>
          </a:p>
          <a:p>
            <a:pPr marL="0" indent="0">
              <a:buNone/>
            </a:pPr>
            <a:endParaRPr lang="en-GB" dirty="0" smtClean="0"/>
          </a:p>
          <a:p>
            <a:endParaRPr lang="en-GB" dirty="0"/>
          </a:p>
          <a:p>
            <a:endParaRPr lang="en-US" dirty="0"/>
          </a:p>
          <a:p>
            <a:endParaRPr lang="en-US" dirty="0"/>
          </a:p>
          <a:p>
            <a:endParaRPr lang="en-US" dirty="0"/>
          </a:p>
          <a:p>
            <a:endParaRPr lang="en-GB" dirty="0"/>
          </a:p>
          <a:p>
            <a:pPr marL="0" indent="0">
              <a:buNone/>
            </a:pPr>
            <a:endParaRPr lang="en-GB" dirty="0"/>
          </a:p>
        </p:txBody>
      </p:sp>
    </p:spTree>
    <p:extLst>
      <p:ext uri="{BB962C8B-B14F-4D97-AF65-F5344CB8AC3E}">
        <p14:creationId xmlns:p14="http://schemas.microsoft.com/office/powerpoint/2010/main" val="32034525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About Iran</a:t>
            </a:r>
            <a:endParaRPr lang="en-GB" dirty="0"/>
          </a:p>
        </p:txBody>
      </p:sp>
      <p:sp>
        <p:nvSpPr>
          <p:cNvPr id="3" name="Content Placeholder 2"/>
          <p:cNvSpPr>
            <a:spLocks noGrp="1"/>
          </p:cNvSpPr>
          <p:nvPr>
            <p:ph idx="1"/>
          </p:nvPr>
        </p:nvSpPr>
        <p:spPr/>
        <p:txBody>
          <a:bodyPr/>
          <a:lstStyle/>
          <a:p>
            <a:r>
              <a:rPr lang="en-US" dirty="0"/>
              <a:t>Known as Persia until 1935, Iran became an Islamic republic in 1979 after the ruling monarchy was overthrown and Shah Mohammad Reza PAHLAVI was forced into exile</a:t>
            </a:r>
            <a:r>
              <a:rPr lang="en-US" dirty="0" smtClean="0"/>
              <a:t>.</a:t>
            </a:r>
          </a:p>
          <a:p>
            <a:endParaRPr lang="en-US" dirty="0"/>
          </a:p>
          <a:p>
            <a:r>
              <a:rPr lang="en-US" dirty="0"/>
              <a:t>Conservative clerical forces led by Ayatollah </a:t>
            </a:r>
            <a:r>
              <a:rPr lang="en-US" dirty="0" err="1"/>
              <a:t>Ruhollah</a:t>
            </a:r>
            <a:r>
              <a:rPr lang="en-US" dirty="0"/>
              <a:t> KHOMEINI established a theocratic system of government with ultimate political authority vested in a learned religious scholar referred to commonly as the Supreme Leader </a:t>
            </a:r>
            <a:r>
              <a:rPr lang="en-US" dirty="0" smtClean="0"/>
              <a:t>(Presently Ayatollah Syed Ali </a:t>
            </a:r>
            <a:r>
              <a:rPr lang="en-US" dirty="0" err="1" smtClean="0"/>
              <a:t>Khameini</a:t>
            </a:r>
            <a:r>
              <a:rPr lang="en-US" dirty="0" smtClean="0"/>
              <a:t>)</a:t>
            </a:r>
          </a:p>
          <a:p>
            <a:endParaRPr lang="en-US" dirty="0"/>
          </a:p>
          <a:p>
            <a:r>
              <a:rPr lang="en-US" u="sng" dirty="0" smtClean="0"/>
              <a:t>Location</a:t>
            </a:r>
            <a:r>
              <a:rPr lang="en-US" dirty="0" smtClean="0"/>
              <a:t> - </a:t>
            </a:r>
            <a:r>
              <a:rPr lang="en-US" dirty="0"/>
              <a:t>Middle East, bordering the Gulf of Oman, the Persian Gulf, and the Caspian Sea, between Iraq and Pakistan</a:t>
            </a:r>
            <a:endParaRPr lang="en-GB" u="sng" dirty="0"/>
          </a:p>
        </p:txBody>
      </p:sp>
    </p:spTree>
    <p:extLst>
      <p:ext uri="{BB962C8B-B14F-4D97-AF65-F5344CB8AC3E}">
        <p14:creationId xmlns:p14="http://schemas.microsoft.com/office/powerpoint/2010/main" val="33215491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smtClean="0"/>
              <a:t>International Agreements/Membership – Strategic and Trade</a:t>
            </a:r>
            <a:endParaRPr lang="en-GB" sz="3600" dirty="0"/>
          </a:p>
        </p:txBody>
      </p:sp>
      <p:sp>
        <p:nvSpPr>
          <p:cNvPr id="3" name="Content Placeholder 2"/>
          <p:cNvSpPr>
            <a:spLocks noGrp="1"/>
          </p:cNvSpPr>
          <p:nvPr>
            <p:ph idx="1"/>
          </p:nvPr>
        </p:nvSpPr>
        <p:spPr>
          <a:xfrm>
            <a:off x="467544" y="3212976"/>
            <a:ext cx="8229600" cy="2985195"/>
          </a:xfrm>
        </p:spPr>
        <p:txBody>
          <a:bodyPr>
            <a:normAutofit/>
          </a:bodyPr>
          <a:lstStyle/>
          <a:p>
            <a:r>
              <a:rPr lang="en-US" sz="2400" b="1" dirty="0" smtClean="0"/>
              <a:t>World Trade </a:t>
            </a:r>
            <a:r>
              <a:rPr lang="en-US" sz="2400" b="1" dirty="0" err="1" smtClean="0"/>
              <a:t>Organisation</a:t>
            </a:r>
            <a:r>
              <a:rPr lang="en-US" sz="2400" b="1" dirty="0" smtClean="0"/>
              <a:t> – Observer (WTO)</a:t>
            </a:r>
          </a:p>
          <a:p>
            <a:endParaRPr lang="en-US" dirty="0"/>
          </a:p>
          <a:p>
            <a:endParaRPr lang="en-GB" dirty="0"/>
          </a:p>
          <a:p>
            <a:pPr marL="0" indent="0">
              <a:buNone/>
            </a:pPr>
            <a:endParaRPr lang="en-GB" dirty="0" smtClean="0"/>
          </a:p>
          <a:p>
            <a:endParaRPr lang="en-GB" dirty="0"/>
          </a:p>
          <a:p>
            <a:endParaRPr lang="en-US" dirty="0"/>
          </a:p>
          <a:p>
            <a:endParaRPr lang="en-US" dirty="0"/>
          </a:p>
          <a:p>
            <a:endParaRPr lang="en-US" dirty="0"/>
          </a:p>
          <a:p>
            <a:endParaRPr lang="en-GB" dirty="0"/>
          </a:p>
          <a:p>
            <a:pPr marL="0" indent="0">
              <a:buNone/>
            </a:pPr>
            <a:endParaRPr lang="en-GB" dirty="0"/>
          </a:p>
        </p:txBody>
      </p:sp>
    </p:spTree>
    <p:extLst>
      <p:ext uri="{BB962C8B-B14F-4D97-AF65-F5344CB8AC3E}">
        <p14:creationId xmlns:p14="http://schemas.microsoft.com/office/powerpoint/2010/main" val="22744301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Iran &amp; WTO</a:t>
            </a:r>
            <a:endParaRPr lang="en-GB" dirty="0"/>
          </a:p>
        </p:txBody>
      </p:sp>
      <p:sp>
        <p:nvSpPr>
          <p:cNvPr id="3" name="Content Placeholder 2"/>
          <p:cNvSpPr>
            <a:spLocks noGrp="1"/>
          </p:cNvSpPr>
          <p:nvPr>
            <p:ph idx="1"/>
          </p:nvPr>
        </p:nvSpPr>
        <p:spPr>
          <a:xfrm>
            <a:off x="457200" y="1600200"/>
            <a:ext cx="8229600" cy="4709120"/>
          </a:xfrm>
        </p:spPr>
        <p:txBody>
          <a:bodyPr>
            <a:normAutofit lnSpcReduction="10000"/>
          </a:bodyPr>
          <a:lstStyle/>
          <a:p>
            <a:pPr algn="ctr">
              <a:buFont typeface="Wingdings" pitchFamily="2" charset="2"/>
              <a:buChar char="Ø"/>
            </a:pPr>
            <a:r>
              <a:rPr lang="en-GB" b="1" u="sng" dirty="0" smtClean="0"/>
              <a:t>History</a:t>
            </a:r>
          </a:p>
          <a:p>
            <a:endParaRPr lang="en-GB" u="sng" dirty="0"/>
          </a:p>
          <a:p>
            <a:r>
              <a:rPr lang="en-US" dirty="0"/>
              <a:t>Iran officially submitted an application to join the World Trade Organization (WTO) on 19 July 1996</a:t>
            </a:r>
            <a:r>
              <a:rPr lang="en-US" dirty="0" smtClean="0"/>
              <a:t>.</a:t>
            </a:r>
            <a:r>
              <a:rPr lang="en-US" dirty="0"/>
              <a:t> From July 1996 to May 2001, Iran’s application had not been considered, mainly as a result of US objections and the US veto power in the WTO Council</a:t>
            </a:r>
            <a:r>
              <a:rPr lang="en-US" dirty="0" smtClean="0"/>
              <a:t>.</a:t>
            </a:r>
          </a:p>
          <a:p>
            <a:endParaRPr lang="en-US" dirty="0"/>
          </a:p>
          <a:p>
            <a:r>
              <a:rPr lang="en-US" dirty="0"/>
              <a:t> From May 2001 Iran’s application for WTO membership has been brought up 22 times. At the 22nd time, on 26 May 2005, Iran’s application for WTO membership was approved unanimously by the organization’s members (and thus by the United States and Israel as a goodwill gesture so as to ease the nuclear negotiations between Iran and the international community).</a:t>
            </a:r>
            <a:r>
              <a:rPr lang="en-US" b="1" dirty="0"/>
              <a:t>Thus the process of Iran’s membership in the WTO started.</a:t>
            </a:r>
            <a:endParaRPr lang="en-US" b="1" dirty="0" smtClean="0"/>
          </a:p>
          <a:p>
            <a:endParaRPr lang="en-US" dirty="0"/>
          </a:p>
          <a:p>
            <a:endParaRPr lang="en-US" dirty="0" smtClean="0"/>
          </a:p>
          <a:p>
            <a:endParaRPr lang="en-US" u="sng" dirty="0"/>
          </a:p>
          <a:p>
            <a:endParaRPr lang="en-GB" u="sng" dirty="0"/>
          </a:p>
        </p:txBody>
      </p:sp>
    </p:spTree>
    <p:extLst>
      <p:ext uri="{BB962C8B-B14F-4D97-AF65-F5344CB8AC3E}">
        <p14:creationId xmlns:p14="http://schemas.microsoft.com/office/powerpoint/2010/main" val="27198383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Iran &amp; WTO</a:t>
            </a:r>
            <a:endParaRPr lang="en-GB" dirty="0"/>
          </a:p>
        </p:txBody>
      </p:sp>
      <p:sp>
        <p:nvSpPr>
          <p:cNvPr id="3" name="Content Placeholder 2"/>
          <p:cNvSpPr>
            <a:spLocks noGrp="1"/>
          </p:cNvSpPr>
          <p:nvPr>
            <p:ph idx="1"/>
          </p:nvPr>
        </p:nvSpPr>
        <p:spPr>
          <a:xfrm>
            <a:off x="457200" y="1600200"/>
            <a:ext cx="8229600" cy="4853136"/>
          </a:xfrm>
        </p:spPr>
        <p:txBody>
          <a:bodyPr>
            <a:normAutofit lnSpcReduction="10000"/>
          </a:bodyPr>
          <a:lstStyle/>
          <a:p>
            <a:pPr algn="ctr">
              <a:buFont typeface="Wingdings" pitchFamily="2" charset="2"/>
              <a:buChar char="Ø"/>
            </a:pPr>
            <a:r>
              <a:rPr lang="en-GB" b="1" u="sng" dirty="0" smtClean="0"/>
              <a:t>Current Scenario</a:t>
            </a:r>
          </a:p>
          <a:p>
            <a:pPr>
              <a:buFont typeface="Wingdings" pitchFamily="2" charset="2"/>
              <a:buChar char="Ø"/>
            </a:pPr>
            <a:endParaRPr lang="en-GB" u="sng" dirty="0"/>
          </a:p>
          <a:p>
            <a:r>
              <a:rPr lang="en-US" dirty="0"/>
              <a:t>Iran has an observer status at the World Trade Organization (WTO) since </a:t>
            </a:r>
            <a:r>
              <a:rPr lang="en-US" dirty="0" smtClean="0"/>
              <a:t>2005. </a:t>
            </a:r>
          </a:p>
          <a:p>
            <a:endParaRPr lang="en-US" u="sng" dirty="0"/>
          </a:p>
          <a:p>
            <a:r>
              <a:rPr lang="en-US" dirty="0" smtClean="0"/>
              <a:t>Iran </a:t>
            </a:r>
            <a:r>
              <a:rPr lang="en-US" dirty="0"/>
              <a:t>has allocated $20 billion in loans to launch 20 trade centers in other countries</a:t>
            </a:r>
            <a:r>
              <a:rPr lang="en-US" dirty="0" smtClean="0"/>
              <a:t>.</a:t>
            </a:r>
            <a:r>
              <a:rPr lang="en-US" dirty="0"/>
              <a:t> Iran had trade ties with 150 countries in 2011 with 80 countries transiting their products through Iran</a:t>
            </a:r>
            <a:r>
              <a:rPr lang="en-US" dirty="0" smtClean="0"/>
              <a:t>.</a:t>
            </a:r>
          </a:p>
          <a:p>
            <a:endParaRPr lang="en-US" u="sng" dirty="0"/>
          </a:p>
          <a:p>
            <a:r>
              <a:rPr lang="en-US" dirty="0"/>
              <a:t>Iran's government has not agreed to be bound by WTO copyright laws, endorsing the free distribution of unlicensed software in massive quantities</a:t>
            </a:r>
            <a:r>
              <a:rPr lang="en-US" dirty="0" smtClean="0"/>
              <a:t>. </a:t>
            </a:r>
            <a:r>
              <a:rPr lang="en-US" dirty="0"/>
              <a:t>Iran may change this status if and when it becomes a full member of WTO, as WTO members are encouraged to abide by WTO copyright regulations</a:t>
            </a:r>
            <a:endParaRPr lang="en-GB" u="sng" dirty="0" smtClean="0"/>
          </a:p>
          <a:p>
            <a:endParaRPr lang="en-GB" u="sng" dirty="0"/>
          </a:p>
          <a:p>
            <a:endParaRPr lang="en-US" dirty="0"/>
          </a:p>
          <a:p>
            <a:endParaRPr lang="en-US" dirty="0" smtClean="0"/>
          </a:p>
          <a:p>
            <a:endParaRPr lang="en-US" u="sng" dirty="0"/>
          </a:p>
          <a:p>
            <a:endParaRPr lang="en-GB" u="sng" dirty="0"/>
          </a:p>
        </p:txBody>
      </p:sp>
    </p:spTree>
    <p:extLst>
      <p:ext uri="{BB962C8B-B14F-4D97-AF65-F5344CB8AC3E}">
        <p14:creationId xmlns:p14="http://schemas.microsoft.com/office/powerpoint/2010/main" val="3456987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Iran &amp; WTO</a:t>
            </a:r>
            <a:endParaRPr lang="en-GB" dirty="0"/>
          </a:p>
        </p:txBody>
      </p:sp>
      <p:sp>
        <p:nvSpPr>
          <p:cNvPr id="3" name="Content Placeholder 2"/>
          <p:cNvSpPr>
            <a:spLocks noGrp="1"/>
          </p:cNvSpPr>
          <p:nvPr>
            <p:ph idx="1"/>
          </p:nvPr>
        </p:nvSpPr>
        <p:spPr>
          <a:xfrm>
            <a:off x="457200" y="1600200"/>
            <a:ext cx="8229600" cy="4925144"/>
          </a:xfrm>
        </p:spPr>
        <p:txBody>
          <a:bodyPr>
            <a:normAutofit/>
          </a:bodyPr>
          <a:lstStyle/>
          <a:p>
            <a:pPr algn="ctr">
              <a:buFont typeface="Wingdings" pitchFamily="2" charset="2"/>
              <a:buChar char="Ø"/>
            </a:pPr>
            <a:r>
              <a:rPr lang="en-GB" b="1" u="sng" dirty="0" smtClean="0"/>
              <a:t>Performance under WTO association</a:t>
            </a:r>
          </a:p>
          <a:p>
            <a:endParaRPr lang="en-GB" b="1" u="sng" dirty="0"/>
          </a:p>
          <a:p>
            <a:r>
              <a:rPr lang="en-US" dirty="0"/>
              <a:t>The WTO in its report "World Trade 2011" has praised Iran’s export growth in 2011, noting that while world trade expanded in 2011 by only 5 percent, Iran’s exports raised more than 30 </a:t>
            </a:r>
            <a:r>
              <a:rPr lang="en-US" dirty="0" smtClean="0"/>
              <a:t>percent/</a:t>
            </a:r>
          </a:p>
          <a:p>
            <a:endParaRPr lang="en-US" b="1" u="sng" dirty="0"/>
          </a:p>
          <a:p>
            <a:r>
              <a:rPr lang="en-US" dirty="0"/>
              <a:t>According to the report, Iran exported more than 131 billion dollars of merchandise in 2011, ranking as the 23rd biggest exporter in the world. The country’s exports in 2010 stood at 101 billion dollars, the report further </a:t>
            </a:r>
            <a:r>
              <a:rPr lang="en-US" dirty="0" smtClean="0"/>
              <a:t>said.</a:t>
            </a:r>
            <a:r>
              <a:rPr lang="en-US" baseline="30000" dirty="0"/>
              <a:t> </a:t>
            </a:r>
            <a:r>
              <a:rPr lang="en-US" dirty="0" smtClean="0"/>
              <a:t>In </a:t>
            </a:r>
            <a:r>
              <a:rPr lang="en-US" dirty="0"/>
              <a:t>2011, Iran’s non-oil exports stood at USD 48.5 billion and are expected to reach USD 70 billion by 2013</a:t>
            </a:r>
            <a:r>
              <a:rPr lang="en-US" dirty="0" smtClean="0"/>
              <a:t>.</a:t>
            </a:r>
            <a:endParaRPr lang="en-GB" u="sng" dirty="0"/>
          </a:p>
          <a:p>
            <a:endParaRPr lang="en-US" dirty="0"/>
          </a:p>
          <a:p>
            <a:endParaRPr lang="en-US" dirty="0" smtClean="0"/>
          </a:p>
          <a:p>
            <a:endParaRPr lang="en-US" u="sng" dirty="0"/>
          </a:p>
          <a:p>
            <a:endParaRPr lang="en-GB" u="sng" dirty="0"/>
          </a:p>
        </p:txBody>
      </p:sp>
    </p:spTree>
    <p:extLst>
      <p:ext uri="{BB962C8B-B14F-4D97-AF65-F5344CB8AC3E}">
        <p14:creationId xmlns:p14="http://schemas.microsoft.com/office/powerpoint/2010/main" val="902772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Iran &amp; WTO</a:t>
            </a:r>
            <a:endParaRPr lang="en-GB" dirty="0"/>
          </a:p>
        </p:txBody>
      </p:sp>
      <p:sp>
        <p:nvSpPr>
          <p:cNvPr id="3" name="Content Placeholder 2"/>
          <p:cNvSpPr>
            <a:spLocks noGrp="1"/>
          </p:cNvSpPr>
          <p:nvPr>
            <p:ph idx="1"/>
          </p:nvPr>
        </p:nvSpPr>
        <p:spPr>
          <a:xfrm>
            <a:off x="457200" y="1600200"/>
            <a:ext cx="8229600" cy="4925144"/>
          </a:xfrm>
        </p:spPr>
        <p:txBody>
          <a:bodyPr>
            <a:normAutofit/>
          </a:bodyPr>
          <a:lstStyle/>
          <a:p>
            <a:pPr algn="ctr">
              <a:buFont typeface="Wingdings" pitchFamily="2" charset="2"/>
              <a:buChar char="Ø"/>
            </a:pPr>
            <a:r>
              <a:rPr lang="en-GB" b="1" u="sng" dirty="0" smtClean="0"/>
              <a:t>Performance under WTO association</a:t>
            </a:r>
          </a:p>
          <a:p>
            <a:endParaRPr lang="en-GB" b="1" u="sng" dirty="0"/>
          </a:p>
          <a:p>
            <a:r>
              <a:rPr lang="en-US" dirty="0"/>
              <a:t>Iran's non-oil exports increased over 500% in between 2005 and 2011</a:t>
            </a:r>
            <a:r>
              <a:rPr lang="en-US" dirty="0" smtClean="0"/>
              <a:t>.</a:t>
            </a:r>
            <a:r>
              <a:rPr lang="en-US" dirty="0"/>
              <a:t> Iran's main non-oil exports are petroleum gases, liquefied gas hydrocarbons, liquefied propane, methanol, mineral fuels, chemical products, plastics, fruits, nuts, fertilizers, and carpets.</a:t>
            </a:r>
            <a:endParaRPr lang="en-GB" b="1" u="sng" dirty="0"/>
          </a:p>
          <a:p>
            <a:endParaRPr lang="en-US" dirty="0" smtClean="0"/>
          </a:p>
          <a:p>
            <a:r>
              <a:rPr lang="en-US" dirty="0"/>
              <a:t>Iran is hoping to attract billions of dollars' worth of foreign investment while creating a more favorable investment climate, such as reduced restrictions and duties on imports and the creation of </a:t>
            </a:r>
            <a:r>
              <a:rPr lang="en-US" dirty="0" smtClean="0"/>
              <a:t>free </a:t>
            </a:r>
            <a:r>
              <a:rPr lang="en-US" dirty="0"/>
              <a:t>trade zones like in </a:t>
            </a:r>
            <a:r>
              <a:rPr lang="en-US" dirty="0" err="1"/>
              <a:t>Qeshm</a:t>
            </a:r>
            <a:r>
              <a:rPr lang="en-US" dirty="0"/>
              <a:t>, </a:t>
            </a:r>
            <a:r>
              <a:rPr lang="en-US" dirty="0" err="1"/>
              <a:t>Chabahar</a:t>
            </a:r>
            <a:r>
              <a:rPr lang="en-US" dirty="0"/>
              <a:t> and Kish </a:t>
            </a:r>
            <a:r>
              <a:rPr lang="en-US" dirty="0" smtClean="0"/>
              <a:t>Island. </a:t>
            </a:r>
            <a:endParaRPr lang="en-US" dirty="0"/>
          </a:p>
          <a:p>
            <a:endParaRPr lang="en-US" dirty="0" smtClean="0"/>
          </a:p>
          <a:p>
            <a:endParaRPr lang="en-US" u="sng" dirty="0"/>
          </a:p>
          <a:p>
            <a:endParaRPr lang="en-GB" u="sng" dirty="0"/>
          </a:p>
        </p:txBody>
      </p:sp>
    </p:spTree>
    <p:extLst>
      <p:ext uri="{BB962C8B-B14F-4D97-AF65-F5344CB8AC3E}">
        <p14:creationId xmlns:p14="http://schemas.microsoft.com/office/powerpoint/2010/main" val="21259988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Iran and World Bank</a:t>
            </a:r>
            <a:endParaRPr lang="en-GB" dirty="0"/>
          </a:p>
        </p:txBody>
      </p:sp>
      <p:sp>
        <p:nvSpPr>
          <p:cNvPr id="3" name="Content Placeholder 2"/>
          <p:cNvSpPr>
            <a:spLocks noGrp="1"/>
          </p:cNvSpPr>
          <p:nvPr>
            <p:ph idx="1"/>
          </p:nvPr>
        </p:nvSpPr>
        <p:spPr>
          <a:xfrm>
            <a:off x="457200" y="1772816"/>
            <a:ext cx="8229600" cy="4353347"/>
          </a:xfrm>
        </p:spPr>
        <p:txBody>
          <a:bodyPr/>
          <a:lstStyle/>
          <a:p>
            <a:r>
              <a:rPr lang="en-US" dirty="0" smtClean="0"/>
              <a:t>Before </a:t>
            </a:r>
            <a:r>
              <a:rPr lang="en-US" dirty="0"/>
              <a:t>the 1979 Iranian revolution, Iran was an </a:t>
            </a:r>
            <a:r>
              <a:rPr lang="en-US" dirty="0" smtClean="0"/>
              <a:t>active borrower </a:t>
            </a:r>
            <a:r>
              <a:rPr lang="en-US" dirty="0"/>
              <a:t>from the World Bank. After the revolution, lending stopped </a:t>
            </a:r>
            <a:r>
              <a:rPr lang="en-US" dirty="0" err="1" smtClean="0"/>
              <a:t>anddid</a:t>
            </a:r>
            <a:r>
              <a:rPr lang="en-US" dirty="0" smtClean="0"/>
              <a:t> </a:t>
            </a:r>
            <a:r>
              <a:rPr lang="en-US" dirty="0"/>
              <a:t>not </a:t>
            </a:r>
            <a:r>
              <a:rPr lang="en-US" dirty="0" smtClean="0"/>
              <a:t>resume until </a:t>
            </a:r>
            <a:r>
              <a:rPr lang="en-US" dirty="0"/>
              <a:t>1991. Between 1991 and 1993, seven World Bank projects were approved </a:t>
            </a:r>
            <a:r>
              <a:rPr lang="en-US" dirty="0" smtClean="0"/>
              <a:t>despite the </a:t>
            </a:r>
            <a:r>
              <a:rPr lang="en-US" dirty="0"/>
              <a:t>United States voting against these </a:t>
            </a:r>
            <a:r>
              <a:rPr lang="en-US" dirty="0" smtClean="0"/>
              <a:t>projects. </a:t>
            </a:r>
          </a:p>
          <a:p>
            <a:endParaRPr lang="en-US" dirty="0"/>
          </a:p>
          <a:p>
            <a:r>
              <a:rPr lang="en-US" dirty="0"/>
              <a:t>The current portfolio of approved loans for Iran, which </a:t>
            </a:r>
            <a:r>
              <a:rPr lang="en-US" dirty="0" smtClean="0"/>
              <a:t>total approximately </a:t>
            </a:r>
            <a:r>
              <a:rPr lang="en-US" dirty="0"/>
              <a:t>$847.4 million, are for projects such as primary health, </a:t>
            </a:r>
            <a:r>
              <a:rPr lang="en-US" dirty="0" smtClean="0"/>
              <a:t>earthquake recovery </a:t>
            </a:r>
            <a:r>
              <a:rPr lang="en-US" dirty="0"/>
              <a:t>assistance, drainage and irrigation projects, and power sector improvements.</a:t>
            </a:r>
            <a:endParaRPr lang="en-US" dirty="0" smtClean="0"/>
          </a:p>
          <a:p>
            <a:pPr marL="0" indent="0">
              <a:buNone/>
            </a:pPr>
            <a:endParaRPr lang="en-US" dirty="0"/>
          </a:p>
          <a:p>
            <a:pPr marL="0" indent="0">
              <a:buNone/>
            </a:pPr>
            <a:endParaRPr lang="en-GB" dirty="0"/>
          </a:p>
        </p:txBody>
      </p:sp>
    </p:spTree>
    <p:extLst>
      <p:ext uri="{BB962C8B-B14F-4D97-AF65-F5344CB8AC3E}">
        <p14:creationId xmlns:p14="http://schemas.microsoft.com/office/powerpoint/2010/main" val="30222878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Iran and World Bank</a:t>
            </a:r>
            <a:endParaRPr lang="en-GB" dirty="0"/>
          </a:p>
        </p:txBody>
      </p:sp>
      <p:sp>
        <p:nvSpPr>
          <p:cNvPr id="3" name="Content Placeholder 2"/>
          <p:cNvSpPr>
            <a:spLocks noGrp="1"/>
          </p:cNvSpPr>
          <p:nvPr>
            <p:ph idx="1"/>
          </p:nvPr>
        </p:nvSpPr>
        <p:spPr>
          <a:xfrm>
            <a:off x="457200" y="2132856"/>
            <a:ext cx="8229600" cy="3993307"/>
          </a:xfrm>
        </p:spPr>
        <p:txBody>
          <a:bodyPr/>
          <a:lstStyle/>
          <a:p>
            <a:r>
              <a:rPr lang="en-US" dirty="0" smtClean="0"/>
              <a:t>Iran borrows solely from the World Bank’s market-rate lending facility – International Bank for Reconstruction and Development (IBRD). Iran’s Per Capita GDP ($2,300 in 2006) makes </a:t>
            </a:r>
            <a:r>
              <a:rPr lang="en-US" dirty="0"/>
              <a:t>i</a:t>
            </a:r>
            <a:r>
              <a:rPr lang="en-US" dirty="0" smtClean="0"/>
              <a:t>t ineligible to borrow from the World </a:t>
            </a:r>
            <a:r>
              <a:rPr lang="en-US" dirty="0"/>
              <a:t>Bank’s concessional lending and grant-making facility, the International Development Agency (IDA) </a:t>
            </a:r>
            <a:endParaRPr lang="en-US" dirty="0" smtClean="0"/>
          </a:p>
          <a:p>
            <a:endParaRPr lang="en-US" dirty="0"/>
          </a:p>
          <a:p>
            <a:r>
              <a:rPr lang="en-US" dirty="0" smtClean="0"/>
              <a:t>There are </a:t>
            </a:r>
            <a:r>
              <a:rPr lang="en-US" dirty="0"/>
              <a:t>currently nine active World Bank projects in Iran, worth a total of $1.36 billion</a:t>
            </a:r>
          </a:p>
          <a:p>
            <a:endParaRPr lang="en-US" dirty="0"/>
          </a:p>
          <a:p>
            <a:pPr marL="0" indent="0">
              <a:buNone/>
            </a:pPr>
            <a:endParaRPr lang="en-GB" dirty="0"/>
          </a:p>
        </p:txBody>
      </p:sp>
    </p:spTree>
    <p:extLst>
      <p:ext uri="{BB962C8B-B14F-4D97-AF65-F5344CB8AC3E}">
        <p14:creationId xmlns:p14="http://schemas.microsoft.com/office/powerpoint/2010/main" val="5936550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Tariff in Markets of Iran</a:t>
            </a:r>
            <a:endParaRPr lang="en-GB" dirty="0"/>
          </a:p>
        </p:txBody>
      </p:sp>
      <p:sp>
        <p:nvSpPr>
          <p:cNvPr id="3" name="Content Placeholder 2"/>
          <p:cNvSpPr>
            <a:spLocks noGrp="1"/>
          </p:cNvSpPr>
          <p:nvPr>
            <p:ph idx="1"/>
          </p:nvPr>
        </p:nvSpPr>
        <p:spPr>
          <a:xfrm>
            <a:off x="457200" y="1772816"/>
            <a:ext cx="8229600" cy="4353347"/>
          </a:xfrm>
        </p:spPr>
        <p:txBody>
          <a:bodyPr/>
          <a:lstStyle/>
          <a:p>
            <a:r>
              <a:rPr lang="en-US" dirty="0"/>
              <a:t>Iran’s average tariff rate is a relatively high </a:t>
            </a:r>
            <a:r>
              <a:rPr lang="en-US" b="1" dirty="0"/>
              <a:t>21.8 percent</a:t>
            </a:r>
            <a:r>
              <a:rPr lang="en-US" dirty="0"/>
              <a:t>. </a:t>
            </a:r>
            <a:endParaRPr lang="en-US" dirty="0" smtClean="0"/>
          </a:p>
          <a:p>
            <a:endParaRPr lang="en-US" dirty="0"/>
          </a:p>
          <a:p>
            <a:r>
              <a:rPr lang="en-US" dirty="0" smtClean="0"/>
              <a:t>Foreign </a:t>
            </a:r>
            <a:r>
              <a:rPr lang="en-US" dirty="0"/>
              <a:t>investment is screened by the government, and there are restrictions on investment in several sectors of the economy. </a:t>
            </a:r>
            <a:endParaRPr lang="en-US" dirty="0" smtClean="0"/>
          </a:p>
          <a:p>
            <a:endParaRPr lang="en-US" dirty="0"/>
          </a:p>
          <a:p>
            <a:r>
              <a:rPr lang="en-US" dirty="0" smtClean="0"/>
              <a:t>State-owned </a:t>
            </a:r>
            <a:r>
              <a:rPr lang="en-US" dirty="0"/>
              <a:t>commercial banks account for a majority of total banking-sector assets, and credit allocation is directed by the government. Capital markets are not fully developed.</a:t>
            </a:r>
            <a:endParaRPr lang="en-GB" dirty="0"/>
          </a:p>
        </p:txBody>
      </p:sp>
    </p:spTree>
    <p:extLst>
      <p:ext uri="{BB962C8B-B14F-4D97-AF65-F5344CB8AC3E}">
        <p14:creationId xmlns:p14="http://schemas.microsoft.com/office/powerpoint/2010/main" val="9576596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Trade Barriers Against Iran</a:t>
            </a:r>
            <a:endParaRPr lang="en-GB" dirty="0"/>
          </a:p>
        </p:txBody>
      </p:sp>
      <p:sp>
        <p:nvSpPr>
          <p:cNvPr id="3" name="Content Placeholder 2"/>
          <p:cNvSpPr>
            <a:spLocks noGrp="1"/>
          </p:cNvSpPr>
          <p:nvPr>
            <p:ph idx="1"/>
          </p:nvPr>
        </p:nvSpPr>
        <p:spPr/>
        <p:txBody>
          <a:bodyPr/>
          <a:lstStyle/>
          <a:p>
            <a:r>
              <a:rPr lang="en-GB" dirty="0" smtClean="0"/>
              <a:t>Iran has witnessed strained relations with the economies of the world after the US initiated a trade embargo that led to economic sanctions on the country. Being one of the prime exporters of crude oil to many countries, the country experienced one of the worst economic contractions in its history. </a:t>
            </a:r>
          </a:p>
          <a:p>
            <a:endParaRPr lang="en-GB" dirty="0"/>
          </a:p>
          <a:p>
            <a:r>
              <a:rPr lang="en-GB" dirty="0" smtClean="0"/>
              <a:t>The sanctions followed as a result of Iran’s refusal to halt its ambition of building a nuclear stockpile. While the country insisted that its nuclear  enrichment was for energy generation and for peaceful purposes, other countries (like US, Israel, Saudi Arabia) alleged that their motive was to build nuclear weapons. </a:t>
            </a:r>
            <a:endParaRPr lang="en-GB" dirty="0"/>
          </a:p>
        </p:txBody>
      </p:sp>
    </p:spTree>
    <p:extLst>
      <p:ext uri="{BB962C8B-B14F-4D97-AF65-F5344CB8AC3E}">
        <p14:creationId xmlns:p14="http://schemas.microsoft.com/office/powerpoint/2010/main" val="42530474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3952"/>
          <a:stretch/>
        </p:blipFill>
        <p:spPr>
          <a:xfrm>
            <a:off x="23619" y="764704"/>
            <a:ext cx="9084885" cy="5184576"/>
          </a:xfrm>
          <a:prstGeom prst="rect">
            <a:avLst/>
          </a:prstGeom>
          <a:ln w="28575">
            <a:solidFill>
              <a:schemeClr val="tx1"/>
            </a:solidFill>
          </a:ln>
        </p:spPr>
      </p:pic>
    </p:spTree>
    <p:extLst>
      <p:ext uri="{BB962C8B-B14F-4D97-AF65-F5344CB8AC3E}">
        <p14:creationId xmlns:p14="http://schemas.microsoft.com/office/powerpoint/2010/main" val="22555280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rdowling.com/images/608sha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36293"/>
            <a:ext cx="4032448" cy="554865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83968" y="5517232"/>
            <a:ext cx="4752528" cy="707886"/>
          </a:xfrm>
          <a:prstGeom prst="rect">
            <a:avLst/>
          </a:prstGeom>
          <a:noFill/>
        </p:spPr>
        <p:txBody>
          <a:bodyPr wrap="square" rtlCol="0">
            <a:spAutoFit/>
          </a:bodyPr>
          <a:lstStyle/>
          <a:p>
            <a:pPr algn="ctr"/>
            <a:r>
              <a:rPr lang="en-GB" sz="2000" b="1" dirty="0" smtClean="0"/>
              <a:t>Shah Reza Pahlavi – Ousted during the Iranian Revolution of 1979</a:t>
            </a:r>
            <a:endParaRPr lang="en-GB" sz="2000" b="1" dirty="0"/>
          </a:p>
        </p:txBody>
      </p:sp>
    </p:spTree>
    <p:extLst>
      <p:ext uri="{BB962C8B-B14F-4D97-AF65-F5344CB8AC3E}">
        <p14:creationId xmlns:p14="http://schemas.microsoft.com/office/powerpoint/2010/main" val="39737969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i.telegraph.co.uk/multimedia/archive/02744/zarif_2744288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712" y="332656"/>
            <a:ext cx="8536760" cy="53285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75656" y="5724883"/>
            <a:ext cx="5976664" cy="707886"/>
          </a:xfrm>
          <a:prstGeom prst="rect">
            <a:avLst/>
          </a:prstGeom>
          <a:noFill/>
        </p:spPr>
        <p:txBody>
          <a:bodyPr wrap="square" rtlCol="0">
            <a:spAutoFit/>
          </a:bodyPr>
          <a:lstStyle/>
          <a:p>
            <a:pPr algn="ctr"/>
            <a:r>
              <a:rPr lang="en-GB" sz="2000" b="1" dirty="0" smtClean="0"/>
              <a:t>Iran and other powers reach landmark deal – Iran allows nuclear supervisors in their facilities</a:t>
            </a:r>
            <a:endParaRPr lang="en-GB" sz="2000" b="1" dirty="0"/>
          </a:p>
        </p:txBody>
      </p:sp>
    </p:spTree>
    <p:extLst>
      <p:ext uri="{BB962C8B-B14F-4D97-AF65-F5344CB8AC3E}">
        <p14:creationId xmlns:p14="http://schemas.microsoft.com/office/powerpoint/2010/main" val="31201532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Trade Barriers Against Iran</a:t>
            </a:r>
            <a:endParaRPr lang="en-GB" dirty="0"/>
          </a:p>
        </p:txBody>
      </p:sp>
      <p:sp>
        <p:nvSpPr>
          <p:cNvPr id="3" name="Content Placeholder 2"/>
          <p:cNvSpPr>
            <a:spLocks noGrp="1"/>
          </p:cNvSpPr>
          <p:nvPr>
            <p:ph idx="1"/>
          </p:nvPr>
        </p:nvSpPr>
        <p:spPr>
          <a:xfrm>
            <a:off x="457200" y="1772816"/>
            <a:ext cx="8229600" cy="4353347"/>
          </a:xfrm>
        </p:spPr>
        <p:txBody>
          <a:bodyPr/>
          <a:lstStyle/>
          <a:p>
            <a:r>
              <a:rPr lang="en-GB" dirty="0" smtClean="0"/>
              <a:t>But the latest developments cushioned by the newly elected Iranian President </a:t>
            </a:r>
            <a:r>
              <a:rPr lang="en-GB" dirty="0" err="1" smtClean="0"/>
              <a:t>Hasan</a:t>
            </a:r>
            <a:r>
              <a:rPr lang="en-GB" dirty="0" smtClean="0"/>
              <a:t> </a:t>
            </a:r>
            <a:r>
              <a:rPr lang="en-GB" dirty="0" err="1" smtClean="0"/>
              <a:t>Rouhani</a:t>
            </a:r>
            <a:r>
              <a:rPr lang="en-GB" dirty="0" smtClean="0"/>
              <a:t> and a reconciliatory West witnessed some improvements in the relationship. Iran agreed to allow UN inspectors into its enrichment facility to monitor the extent of nuclear build up in a path-breaking deal. </a:t>
            </a:r>
          </a:p>
          <a:p>
            <a:endParaRPr lang="en-GB" dirty="0"/>
          </a:p>
          <a:p>
            <a:r>
              <a:rPr lang="en-GB" dirty="0" smtClean="0"/>
              <a:t>As a result, decisions were taken to loosen up the economic sanctions slowly. However, concerns have been voiced that the present rate of lifting the sanctions would not be adequate to revive the economy of Iran. </a:t>
            </a:r>
            <a:endParaRPr lang="en-GB" dirty="0"/>
          </a:p>
        </p:txBody>
      </p:sp>
    </p:spTree>
    <p:extLst>
      <p:ext uri="{BB962C8B-B14F-4D97-AF65-F5344CB8AC3E}">
        <p14:creationId xmlns:p14="http://schemas.microsoft.com/office/powerpoint/2010/main" val="11122052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6560"/>
          <a:stretch/>
        </p:blipFill>
        <p:spPr>
          <a:xfrm>
            <a:off x="355019" y="1484784"/>
            <a:ext cx="8393445" cy="3672408"/>
          </a:xfrm>
          <a:prstGeom prst="rect">
            <a:avLst/>
          </a:prstGeom>
          <a:ln w="38100">
            <a:solidFill>
              <a:schemeClr val="tx1"/>
            </a:solidFill>
          </a:ln>
        </p:spPr>
      </p:pic>
    </p:spTree>
    <p:extLst>
      <p:ext uri="{BB962C8B-B14F-4D97-AF65-F5344CB8AC3E}">
        <p14:creationId xmlns:p14="http://schemas.microsoft.com/office/powerpoint/2010/main" val="20040015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smtClean="0"/>
              <a:t>Competitive and Comparative Advantages for Iran</a:t>
            </a:r>
            <a:endParaRPr lang="en-GB" sz="3600" dirty="0"/>
          </a:p>
        </p:txBody>
      </p:sp>
      <p:sp>
        <p:nvSpPr>
          <p:cNvPr id="3" name="Content Placeholder 2"/>
          <p:cNvSpPr>
            <a:spLocks noGrp="1"/>
          </p:cNvSpPr>
          <p:nvPr>
            <p:ph idx="1"/>
          </p:nvPr>
        </p:nvSpPr>
        <p:spPr/>
        <p:txBody>
          <a:bodyPr/>
          <a:lstStyle/>
          <a:p>
            <a:r>
              <a:rPr lang="en-GB" dirty="0" smtClean="0"/>
              <a:t>Iran has a Comparative Advantage in the production of Crude Oil and Natural Gas</a:t>
            </a:r>
          </a:p>
          <a:p>
            <a:endParaRPr lang="en-GB" dirty="0"/>
          </a:p>
          <a:p>
            <a:pPr algn="ctr">
              <a:buFont typeface="Wingdings" pitchFamily="2" charset="2"/>
              <a:buChar char="Ø"/>
            </a:pPr>
            <a:r>
              <a:rPr lang="en-GB" b="1" u="sng" dirty="0" smtClean="0"/>
              <a:t>Crude Oil </a:t>
            </a:r>
          </a:p>
          <a:p>
            <a:endParaRPr lang="en-GB" u="sng" dirty="0" smtClean="0"/>
          </a:p>
          <a:p>
            <a:r>
              <a:rPr lang="en-GB" u="sng" dirty="0" smtClean="0"/>
              <a:t>Production</a:t>
            </a:r>
            <a:r>
              <a:rPr lang="en-GB" dirty="0" smtClean="0"/>
              <a:t> - </a:t>
            </a:r>
            <a:r>
              <a:rPr lang="en-US" dirty="0"/>
              <a:t>3.589 million </a:t>
            </a:r>
            <a:r>
              <a:rPr lang="en-US" dirty="0" err="1"/>
              <a:t>bbl</a:t>
            </a:r>
            <a:r>
              <a:rPr lang="en-US" dirty="0"/>
              <a:t>/day (2012 est</a:t>
            </a:r>
            <a:r>
              <a:rPr lang="en-US" dirty="0" smtClean="0"/>
              <a:t>.)</a:t>
            </a:r>
          </a:p>
          <a:p>
            <a:r>
              <a:rPr lang="en-US" u="sng" dirty="0" smtClean="0"/>
              <a:t>Rank in the world</a:t>
            </a:r>
            <a:r>
              <a:rPr lang="en-US" dirty="0" smtClean="0"/>
              <a:t> (country comparison) – 6</a:t>
            </a:r>
            <a:r>
              <a:rPr lang="en-US" baseline="30000" dirty="0" smtClean="0"/>
              <a:t>th</a:t>
            </a:r>
            <a:endParaRPr lang="en-US" dirty="0" smtClean="0"/>
          </a:p>
          <a:p>
            <a:endParaRPr lang="en-US" u="sng" dirty="0" smtClean="0"/>
          </a:p>
          <a:p>
            <a:r>
              <a:rPr lang="en-US" u="sng" dirty="0" smtClean="0"/>
              <a:t>Exports</a:t>
            </a:r>
            <a:r>
              <a:rPr lang="en-US" dirty="0" smtClean="0"/>
              <a:t> - </a:t>
            </a:r>
            <a:r>
              <a:rPr lang="en-US" dirty="0"/>
              <a:t>2.377 million </a:t>
            </a:r>
            <a:r>
              <a:rPr lang="en-US" dirty="0" err="1"/>
              <a:t>bbl</a:t>
            </a:r>
            <a:r>
              <a:rPr lang="en-US" dirty="0"/>
              <a:t>/day (2010 est</a:t>
            </a:r>
            <a:r>
              <a:rPr lang="en-US" dirty="0" smtClean="0"/>
              <a:t>.)</a:t>
            </a:r>
          </a:p>
          <a:p>
            <a:r>
              <a:rPr lang="en-US" u="sng" dirty="0"/>
              <a:t>Rank in the world</a:t>
            </a:r>
            <a:r>
              <a:rPr lang="en-US" dirty="0"/>
              <a:t> (country comparison</a:t>
            </a:r>
            <a:r>
              <a:rPr lang="en-US" dirty="0" smtClean="0"/>
              <a:t>) – 4</a:t>
            </a:r>
            <a:r>
              <a:rPr lang="en-US" baseline="30000" dirty="0" smtClean="0"/>
              <a:t>th</a:t>
            </a:r>
            <a:r>
              <a:rPr lang="en-US" dirty="0" smtClean="0"/>
              <a:t> </a:t>
            </a:r>
          </a:p>
          <a:p>
            <a:endParaRPr lang="en-US" dirty="0" smtClean="0"/>
          </a:p>
          <a:p>
            <a:endParaRPr lang="en-US" u="sng" dirty="0"/>
          </a:p>
          <a:p>
            <a:endParaRPr lang="en-GB" u="sng" dirty="0" smtClean="0"/>
          </a:p>
        </p:txBody>
      </p:sp>
    </p:spTree>
    <p:extLst>
      <p:ext uri="{BB962C8B-B14F-4D97-AF65-F5344CB8AC3E}">
        <p14:creationId xmlns:p14="http://schemas.microsoft.com/office/powerpoint/2010/main" val="16155450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908720"/>
            <a:ext cx="7962774" cy="4725620"/>
          </a:xfrm>
          <a:prstGeom prst="rect">
            <a:avLst/>
          </a:prstGeom>
        </p:spPr>
      </p:pic>
      <p:sp>
        <p:nvSpPr>
          <p:cNvPr id="5" name="TextBox 4"/>
          <p:cNvSpPr txBox="1"/>
          <p:nvPr/>
        </p:nvSpPr>
        <p:spPr>
          <a:xfrm>
            <a:off x="1907704" y="5933311"/>
            <a:ext cx="5616624" cy="400110"/>
          </a:xfrm>
          <a:prstGeom prst="rect">
            <a:avLst/>
          </a:prstGeom>
          <a:noFill/>
        </p:spPr>
        <p:txBody>
          <a:bodyPr wrap="square" rtlCol="0">
            <a:spAutoFit/>
          </a:bodyPr>
          <a:lstStyle/>
          <a:p>
            <a:pPr algn="ctr"/>
            <a:r>
              <a:rPr lang="en-GB" sz="2000" b="1" dirty="0" smtClean="0"/>
              <a:t>Crude Oil Exports – Comparative Advantage for Iran</a:t>
            </a:r>
            <a:endParaRPr lang="en-GB" sz="2000" b="1" dirty="0"/>
          </a:p>
        </p:txBody>
      </p:sp>
    </p:spTree>
    <p:extLst>
      <p:ext uri="{BB962C8B-B14F-4D97-AF65-F5344CB8AC3E}">
        <p14:creationId xmlns:p14="http://schemas.microsoft.com/office/powerpoint/2010/main" val="40132702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smtClean="0"/>
              <a:t>Competitive and Comparative Advantages for Iran</a:t>
            </a:r>
            <a:endParaRPr lang="en-GB" sz="3600" dirty="0"/>
          </a:p>
        </p:txBody>
      </p:sp>
      <p:sp>
        <p:nvSpPr>
          <p:cNvPr id="3" name="Content Placeholder 2"/>
          <p:cNvSpPr>
            <a:spLocks noGrp="1"/>
          </p:cNvSpPr>
          <p:nvPr>
            <p:ph idx="1"/>
          </p:nvPr>
        </p:nvSpPr>
        <p:spPr/>
        <p:txBody>
          <a:bodyPr/>
          <a:lstStyle/>
          <a:p>
            <a:r>
              <a:rPr lang="en-GB" dirty="0" smtClean="0"/>
              <a:t>Iran has a Comparative Advantage in the production of Crude Oil and Natural Gas</a:t>
            </a:r>
          </a:p>
          <a:p>
            <a:endParaRPr lang="en-GB" dirty="0"/>
          </a:p>
          <a:p>
            <a:pPr algn="ctr">
              <a:buFont typeface="Wingdings" pitchFamily="2" charset="2"/>
              <a:buChar char="Ø"/>
            </a:pPr>
            <a:r>
              <a:rPr lang="en-GB" b="1" u="sng" dirty="0" smtClean="0"/>
              <a:t>Natural Gas</a:t>
            </a:r>
          </a:p>
          <a:p>
            <a:endParaRPr lang="en-GB" u="sng" dirty="0" smtClean="0"/>
          </a:p>
          <a:p>
            <a:r>
              <a:rPr lang="en-GB" u="sng" dirty="0" smtClean="0"/>
              <a:t>Production</a:t>
            </a:r>
            <a:r>
              <a:rPr lang="en-GB" dirty="0" smtClean="0"/>
              <a:t> - </a:t>
            </a:r>
            <a:r>
              <a:rPr lang="fr-FR" dirty="0"/>
              <a:t>151.8 billion </a:t>
            </a:r>
            <a:r>
              <a:rPr lang="fr-FR" dirty="0" err="1"/>
              <a:t>cu</a:t>
            </a:r>
            <a:r>
              <a:rPr lang="fr-FR" dirty="0"/>
              <a:t> m (2011 est.) </a:t>
            </a:r>
            <a:endParaRPr lang="fr-FR" dirty="0" smtClean="0"/>
          </a:p>
          <a:p>
            <a:r>
              <a:rPr lang="en-US" u="sng" dirty="0" smtClean="0"/>
              <a:t>Rank in the world</a:t>
            </a:r>
            <a:r>
              <a:rPr lang="en-US" dirty="0" smtClean="0"/>
              <a:t> (country comparison) – 4</a:t>
            </a:r>
            <a:r>
              <a:rPr lang="en-US" baseline="30000" dirty="0" smtClean="0"/>
              <a:t>th</a:t>
            </a:r>
            <a:endParaRPr lang="en-US" dirty="0" smtClean="0"/>
          </a:p>
          <a:p>
            <a:endParaRPr lang="en-US" u="sng" dirty="0" smtClean="0"/>
          </a:p>
          <a:p>
            <a:r>
              <a:rPr lang="en-US" u="sng" dirty="0" smtClean="0"/>
              <a:t>Exports</a:t>
            </a:r>
            <a:r>
              <a:rPr lang="en-US" dirty="0" smtClean="0"/>
              <a:t> - </a:t>
            </a:r>
            <a:r>
              <a:rPr lang="en-US" dirty="0"/>
              <a:t>2.377 million </a:t>
            </a:r>
            <a:r>
              <a:rPr lang="en-US" dirty="0" err="1"/>
              <a:t>bbl</a:t>
            </a:r>
            <a:r>
              <a:rPr lang="en-US" dirty="0"/>
              <a:t>/day (2010 est</a:t>
            </a:r>
            <a:r>
              <a:rPr lang="en-US" dirty="0" smtClean="0"/>
              <a:t>.)</a:t>
            </a:r>
          </a:p>
          <a:p>
            <a:r>
              <a:rPr lang="en-US" u="sng" dirty="0"/>
              <a:t>Rank in the world</a:t>
            </a:r>
            <a:r>
              <a:rPr lang="en-US" dirty="0"/>
              <a:t> (country comparison</a:t>
            </a:r>
            <a:r>
              <a:rPr lang="en-US" dirty="0" smtClean="0"/>
              <a:t>) – 28</a:t>
            </a:r>
            <a:r>
              <a:rPr lang="en-US" baseline="30000" dirty="0" smtClean="0"/>
              <a:t>th</a:t>
            </a:r>
            <a:r>
              <a:rPr lang="en-US" dirty="0" smtClean="0"/>
              <a:t> </a:t>
            </a:r>
          </a:p>
          <a:p>
            <a:endParaRPr lang="en-US" dirty="0" smtClean="0"/>
          </a:p>
          <a:p>
            <a:endParaRPr lang="en-US" u="sng" dirty="0"/>
          </a:p>
          <a:p>
            <a:endParaRPr lang="en-GB" u="sng" dirty="0" smtClean="0"/>
          </a:p>
        </p:txBody>
      </p:sp>
    </p:spTree>
    <p:extLst>
      <p:ext uri="{BB962C8B-B14F-4D97-AF65-F5344CB8AC3E}">
        <p14:creationId xmlns:p14="http://schemas.microsoft.com/office/powerpoint/2010/main" val="8583466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Bilateral Trade between Iran and India</a:t>
            </a:r>
            <a:endParaRPr lang="en-GB" sz="3600" dirty="0"/>
          </a:p>
        </p:txBody>
      </p:sp>
      <p:sp>
        <p:nvSpPr>
          <p:cNvPr id="3" name="Content Placeholder 2"/>
          <p:cNvSpPr>
            <a:spLocks noGrp="1"/>
          </p:cNvSpPr>
          <p:nvPr>
            <p:ph idx="1"/>
          </p:nvPr>
        </p:nvSpPr>
        <p:spPr>
          <a:xfrm>
            <a:off x="457200" y="1916832"/>
            <a:ext cx="8229600" cy="4209331"/>
          </a:xfrm>
        </p:spPr>
        <p:txBody>
          <a:bodyPr/>
          <a:lstStyle/>
          <a:p>
            <a:r>
              <a:rPr lang="en-US" dirty="0"/>
              <a:t>India and Iran hold regular bilateral discussions on economic and trade issues within the </a:t>
            </a:r>
            <a:r>
              <a:rPr lang="en-US" dirty="0" smtClean="0"/>
              <a:t>framework </a:t>
            </a:r>
            <a:r>
              <a:rPr lang="en-US" dirty="0"/>
              <a:t>of India-Iran Joint Commission Meeting (JCM). The 16th JCM was held in New Delhi </a:t>
            </a:r>
            <a:r>
              <a:rPr lang="en-US" dirty="0" smtClean="0"/>
              <a:t>on </a:t>
            </a:r>
            <a:r>
              <a:rPr lang="en-US" dirty="0"/>
              <a:t>July 8-9, 2010. </a:t>
            </a:r>
            <a:endParaRPr lang="en-US" dirty="0" smtClean="0"/>
          </a:p>
          <a:p>
            <a:endParaRPr lang="en-US" dirty="0"/>
          </a:p>
          <a:p>
            <a:r>
              <a:rPr lang="en-US" dirty="0" smtClean="0"/>
              <a:t>It </a:t>
            </a:r>
            <a:r>
              <a:rPr lang="en-US" dirty="0"/>
              <a:t>was co-chaired by India’s External Affairs Minister </a:t>
            </a:r>
            <a:r>
              <a:rPr lang="en-US" dirty="0" err="1"/>
              <a:t>Shri</a:t>
            </a:r>
            <a:r>
              <a:rPr lang="en-US" dirty="0"/>
              <a:t> S.M. Krishna and </a:t>
            </a:r>
            <a:r>
              <a:rPr lang="en-US" dirty="0" smtClean="0"/>
              <a:t>Iran’s </a:t>
            </a:r>
            <a:r>
              <a:rPr lang="en-US" dirty="0"/>
              <a:t>Minister of Economic Affairs and Finance H.E. Dr. </a:t>
            </a:r>
            <a:r>
              <a:rPr lang="en-US" dirty="0" err="1"/>
              <a:t>Seyed</a:t>
            </a:r>
            <a:r>
              <a:rPr lang="en-US" dirty="0"/>
              <a:t> </a:t>
            </a:r>
            <a:r>
              <a:rPr lang="en-US" dirty="0" err="1"/>
              <a:t>Shamseddin</a:t>
            </a:r>
            <a:r>
              <a:rPr lang="en-US" dirty="0"/>
              <a:t> </a:t>
            </a:r>
            <a:r>
              <a:rPr lang="en-US" dirty="0" err="1"/>
              <a:t>Hosseini</a:t>
            </a:r>
            <a:r>
              <a:rPr lang="en-US" dirty="0"/>
              <a:t>. During the </a:t>
            </a:r>
            <a:r>
              <a:rPr lang="en-US" dirty="0" smtClean="0"/>
              <a:t>16thJCM</a:t>
            </a:r>
            <a:r>
              <a:rPr lang="en-US" dirty="0"/>
              <a:t>, 6 </a:t>
            </a:r>
            <a:r>
              <a:rPr lang="en-US" dirty="0" err="1"/>
              <a:t>MoUs</a:t>
            </a:r>
            <a:r>
              <a:rPr lang="en-US" dirty="0"/>
              <a:t>/agreements were signed</a:t>
            </a:r>
            <a:endParaRPr lang="en-GB" dirty="0"/>
          </a:p>
        </p:txBody>
      </p:sp>
    </p:spTree>
    <p:extLst>
      <p:ext uri="{BB962C8B-B14F-4D97-AF65-F5344CB8AC3E}">
        <p14:creationId xmlns:p14="http://schemas.microsoft.com/office/powerpoint/2010/main" val="10979144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Bilateral Trade between Iran and India</a:t>
            </a:r>
            <a:endParaRPr lang="en-GB" sz="3600" dirty="0"/>
          </a:p>
        </p:txBody>
      </p:sp>
      <p:sp>
        <p:nvSpPr>
          <p:cNvPr id="3" name="Content Placeholder 2"/>
          <p:cNvSpPr>
            <a:spLocks noGrp="1"/>
          </p:cNvSpPr>
          <p:nvPr>
            <p:ph idx="1"/>
          </p:nvPr>
        </p:nvSpPr>
        <p:spPr>
          <a:xfrm>
            <a:off x="457200" y="1484784"/>
            <a:ext cx="8229600" cy="4641379"/>
          </a:xfrm>
        </p:spPr>
        <p:txBody>
          <a:bodyPr>
            <a:normAutofit/>
          </a:bodyPr>
          <a:lstStyle/>
          <a:p>
            <a:pPr algn="ctr">
              <a:buFont typeface="Wingdings" pitchFamily="2" charset="2"/>
              <a:buChar char="Ø"/>
            </a:pPr>
            <a:r>
              <a:rPr lang="en-GB" b="1" u="sng" dirty="0" smtClean="0"/>
              <a:t>Agreements Discussed</a:t>
            </a:r>
          </a:p>
          <a:p>
            <a:endParaRPr lang="en-US" dirty="0" smtClean="0"/>
          </a:p>
          <a:p>
            <a:r>
              <a:rPr lang="en-US" dirty="0" smtClean="0"/>
              <a:t>(</a:t>
            </a:r>
            <a:r>
              <a:rPr lang="en-US" dirty="0"/>
              <a:t>i) Air Services Agreement; </a:t>
            </a:r>
            <a:endParaRPr lang="en-US" dirty="0" smtClean="0"/>
          </a:p>
          <a:p>
            <a:endParaRPr lang="en-US" dirty="0" smtClean="0"/>
          </a:p>
          <a:p>
            <a:r>
              <a:rPr lang="en-US" dirty="0" smtClean="0"/>
              <a:t>(</a:t>
            </a:r>
            <a:r>
              <a:rPr lang="en-US" dirty="0"/>
              <a:t>ii) Agreement on </a:t>
            </a:r>
            <a:r>
              <a:rPr lang="en-US" dirty="0" smtClean="0"/>
              <a:t>Transfer </a:t>
            </a:r>
            <a:r>
              <a:rPr lang="en-US" dirty="0"/>
              <a:t>of Sentenced Persons; </a:t>
            </a:r>
            <a:endParaRPr lang="en-US" dirty="0" smtClean="0"/>
          </a:p>
          <a:p>
            <a:endParaRPr lang="en-US" dirty="0" smtClean="0"/>
          </a:p>
          <a:p>
            <a:r>
              <a:rPr lang="en-US" dirty="0" smtClean="0"/>
              <a:t>(</a:t>
            </a:r>
            <a:r>
              <a:rPr lang="en-US" dirty="0"/>
              <a:t>iii) </a:t>
            </a:r>
            <a:r>
              <a:rPr lang="en-US" dirty="0" err="1"/>
              <a:t>MoU</a:t>
            </a:r>
            <a:r>
              <a:rPr lang="en-US" dirty="0"/>
              <a:t> on Cooperation in New &amp; Renewable Energy; </a:t>
            </a:r>
            <a:endParaRPr lang="en-US" dirty="0" smtClean="0"/>
          </a:p>
          <a:p>
            <a:endParaRPr lang="en-US" dirty="0" smtClean="0"/>
          </a:p>
          <a:p>
            <a:r>
              <a:rPr lang="en-US" dirty="0" smtClean="0"/>
              <a:t>(</a:t>
            </a:r>
            <a:r>
              <a:rPr lang="en-US" dirty="0"/>
              <a:t>iv) </a:t>
            </a:r>
            <a:r>
              <a:rPr lang="en-US" dirty="0" err="1"/>
              <a:t>MoU</a:t>
            </a:r>
            <a:r>
              <a:rPr lang="en-US" dirty="0"/>
              <a:t> </a:t>
            </a:r>
            <a:r>
              <a:rPr lang="en-US" dirty="0" smtClean="0"/>
              <a:t>on </a:t>
            </a:r>
            <a:r>
              <a:rPr lang="en-US" dirty="0"/>
              <a:t>Cooperation in Small Scale Industry between National Small Industries Corporation (NSIC) </a:t>
            </a:r>
            <a:r>
              <a:rPr lang="en-US" dirty="0" smtClean="0"/>
              <a:t>and </a:t>
            </a:r>
            <a:r>
              <a:rPr lang="en-US" dirty="0"/>
              <a:t>Iranian Small Industries and Industrial Parks </a:t>
            </a:r>
            <a:r>
              <a:rPr lang="en-US" dirty="0" err="1"/>
              <a:t>Organisation</a:t>
            </a:r>
            <a:r>
              <a:rPr lang="en-US" dirty="0"/>
              <a:t> (ISIPO); </a:t>
            </a:r>
            <a:endParaRPr lang="en-US" dirty="0" smtClean="0"/>
          </a:p>
          <a:p>
            <a:endParaRPr lang="en-GB" b="1" u="sng" dirty="0"/>
          </a:p>
        </p:txBody>
      </p:sp>
    </p:spTree>
    <p:extLst>
      <p:ext uri="{BB962C8B-B14F-4D97-AF65-F5344CB8AC3E}">
        <p14:creationId xmlns:p14="http://schemas.microsoft.com/office/powerpoint/2010/main" val="40879653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Bilateral Trade between Iran and India</a:t>
            </a:r>
            <a:endParaRPr lang="en-GB" sz="3600" dirty="0"/>
          </a:p>
        </p:txBody>
      </p:sp>
      <p:sp>
        <p:nvSpPr>
          <p:cNvPr id="3" name="Content Placeholder 2"/>
          <p:cNvSpPr>
            <a:spLocks noGrp="1"/>
          </p:cNvSpPr>
          <p:nvPr>
            <p:ph idx="1"/>
          </p:nvPr>
        </p:nvSpPr>
        <p:spPr>
          <a:xfrm>
            <a:off x="457200" y="1484784"/>
            <a:ext cx="8229600" cy="4641379"/>
          </a:xfrm>
        </p:spPr>
        <p:txBody>
          <a:bodyPr>
            <a:normAutofit/>
          </a:bodyPr>
          <a:lstStyle/>
          <a:p>
            <a:pPr algn="ctr">
              <a:buFont typeface="Wingdings" pitchFamily="2" charset="2"/>
              <a:buChar char="Ø"/>
            </a:pPr>
            <a:r>
              <a:rPr lang="en-GB" b="1" u="sng" dirty="0" smtClean="0"/>
              <a:t>Agreements Discussed</a:t>
            </a:r>
          </a:p>
          <a:p>
            <a:endParaRPr lang="en-US" dirty="0" smtClean="0"/>
          </a:p>
          <a:p>
            <a:r>
              <a:rPr lang="en-US" dirty="0" smtClean="0"/>
              <a:t>(</a:t>
            </a:r>
            <a:r>
              <a:rPr lang="en-US" dirty="0"/>
              <a:t>v) </a:t>
            </a:r>
            <a:r>
              <a:rPr lang="en-US" dirty="0" err="1"/>
              <a:t>Programme</a:t>
            </a:r>
            <a:r>
              <a:rPr lang="en-US" dirty="0"/>
              <a:t> of Cooperation on Science &amp; Technology and </a:t>
            </a:r>
          </a:p>
          <a:p>
            <a:endParaRPr lang="en-US" dirty="0" smtClean="0"/>
          </a:p>
          <a:p>
            <a:r>
              <a:rPr lang="en-US" dirty="0" smtClean="0"/>
              <a:t>(</a:t>
            </a:r>
            <a:r>
              <a:rPr lang="en-US" dirty="0"/>
              <a:t>vi) </a:t>
            </a:r>
            <a:r>
              <a:rPr lang="en-US" dirty="0" err="1"/>
              <a:t>MoU</a:t>
            </a:r>
            <a:r>
              <a:rPr lang="en-US" dirty="0"/>
              <a:t> on Cooperation between Central Pulp and Paper Research Institute of India (CPPRI) and </a:t>
            </a:r>
            <a:r>
              <a:rPr lang="en-US" dirty="0" err="1"/>
              <a:t>Gorgan</a:t>
            </a:r>
            <a:r>
              <a:rPr lang="en-US" dirty="0"/>
              <a:t> University of Agricultural Science and Natural Resources (GUASNR). </a:t>
            </a:r>
          </a:p>
          <a:p>
            <a:endParaRPr lang="en-GB" b="1" u="sng" dirty="0"/>
          </a:p>
        </p:txBody>
      </p:sp>
    </p:spTree>
    <p:extLst>
      <p:ext uri="{BB962C8B-B14F-4D97-AF65-F5344CB8AC3E}">
        <p14:creationId xmlns:p14="http://schemas.microsoft.com/office/powerpoint/2010/main" val="39712920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indianembassy-tehran.ir/admin/gallery_image/medium/1282122844_India_Iran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916" y="836712"/>
            <a:ext cx="7102484" cy="396044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91599" y="5169966"/>
            <a:ext cx="7102484" cy="1015663"/>
          </a:xfrm>
          <a:prstGeom prst="rect">
            <a:avLst/>
          </a:prstGeom>
          <a:noFill/>
        </p:spPr>
        <p:txBody>
          <a:bodyPr wrap="square" rtlCol="0">
            <a:spAutoFit/>
          </a:bodyPr>
          <a:lstStyle/>
          <a:p>
            <a:pPr algn="ctr"/>
            <a:r>
              <a:rPr lang="en-US" sz="2000" b="1" dirty="0"/>
              <a:t>India’s External Affairs Minister </a:t>
            </a:r>
            <a:r>
              <a:rPr lang="en-US" sz="2000" b="1" dirty="0" err="1"/>
              <a:t>Shri</a:t>
            </a:r>
            <a:r>
              <a:rPr lang="en-US" sz="2000" b="1" dirty="0"/>
              <a:t> S.M. Krishna and Iran’s Minister of Economic Affairs and Finance H.E. Dr. </a:t>
            </a:r>
            <a:r>
              <a:rPr lang="en-US" sz="2000" b="1" dirty="0" err="1"/>
              <a:t>Seyed</a:t>
            </a:r>
            <a:r>
              <a:rPr lang="en-US" sz="2000" b="1" dirty="0"/>
              <a:t> </a:t>
            </a:r>
            <a:r>
              <a:rPr lang="en-US" sz="2000" b="1" dirty="0" err="1"/>
              <a:t>Shamseddin</a:t>
            </a:r>
            <a:r>
              <a:rPr lang="en-US" sz="2000" b="1" dirty="0"/>
              <a:t> </a:t>
            </a:r>
            <a:r>
              <a:rPr lang="en-US" sz="2000" b="1" dirty="0" err="1"/>
              <a:t>Hosseini</a:t>
            </a:r>
            <a:r>
              <a:rPr lang="en-US" sz="2000" b="1" dirty="0"/>
              <a:t>. During the </a:t>
            </a:r>
            <a:r>
              <a:rPr lang="en-US" sz="2000" b="1" dirty="0" smtClean="0"/>
              <a:t>16</a:t>
            </a:r>
            <a:r>
              <a:rPr lang="en-US" sz="2000" b="1" baseline="30000" dirty="0" smtClean="0"/>
              <a:t>th</a:t>
            </a:r>
            <a:r>
              <a:rPr lang="en-US" sz="2000" b="1" dirty="0" smtClean="0"/>
              <a:t> Joint Commission Meeting</a:t>
            </a:r>
            <a:endParaRPr lang="en-GB" sz="2000" b="1" dirty="0"/>
          </a:p>
        </p:txBody>
      </p:sp>
    </p:spTree>
    <p:extLst>
      <p:ext uri="{BB962C8B-B14F-4D97-AF65-F5344CB8AC3E}">
        <p14:creationId xmlns:p14="http://schemas.microsoft.com/office/powerpoint/2010/main" val="37140455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History That Affects Today’s Iran</a:t>
            </a:r>
            <a:endParaRPr lang="en-GB" dirty="0"/>
          </a:p>
        </p:txBody>
      </p:sp>
      <p:sp>
        <p:nvSpPr>
          <p:cNvPr id="3" name="Content Placeholder 2"/>
          <p:cNvSpPr>
            <a:spLocks noGrp="1"/>
          </p:cNvSpPr>
          <p:nvPr>
            <p:ph idx="1"/>
          </p:nvPr>
        </p:nvSpPr>
        <p:spPr/>
        <p:txBody>
          <a:bodyPr/>
          <a:lstStyle/>
          <a:p>
            <a:r>
              <a:rPr lang="en-US" dirty="0" smtClean="0"/>
              <a:t>US-Iranian </a:t>
            </a:r>
            <a:r>
              <a:rPr lang="en-US" dirty="0"/>
              <a:t>relations became strained when a group of Iranian students seized the US Embassy in Tehran in November 1979 and held embassy personnel hostages until mid-January 1981. </a:t>
            </a:r>
            <a:endParaRPr lang="en-US" dirty="0" smtClean="0"/>
          </a:p>
          <a:p>
            <a:endParaRPr lang="en-US" dirty="0"/>
          </a:p>
          <a:p>
            <a:r>
              <a:rPr lang="en-US" dirty="0"/>
              <a:t>During the period 1980-88, Iran fought a bloody, indecisive war with Iraq that eventually expanded into the Persian Gulf and led to clashes between US Navy and Iranian military forces</a:t>
            </a:r>
            <a:r>
              <a:rPr lang="en-US" dirty="0" smtClean="0"/>
              <a:t>.</a:t>
            </a:r>
          </a:p>
          <a:p>
            <a:endParaRPr lang="en-US" dirty="0"/>
          </a:p>
          <a:p>
            <a:r>
              <a:rPr lang="en-US" dirty="0" smtClean="0"/>
              <a:t>The controversial re-election of President </a:t>
            </a:r>
            <a:r>
              <a:rPr lang="en-US" dirty="0" err="1" smtClean="0"/>
              <a:t>Ahmedinejad</a:t>
            </a:r>
            <a:r>
              <a:rPr lang="en-US" dirty="0" smtClean="0"/>
              <a:t> stoked allegations of rigging and sparked the infamous Velvet Revolution against the elections. Protesters were persecuted by the new Government. </a:t>
            </a:r>
            <a:endParaRPr lang="en-GB" dirty="0"/>
          </a:p>
        </p:txBody>
      </p:sp>
    </p:spTree>
    <p:extLst>
      <p:ext uri="{BB962C8B-B14F-4D97-AF65-F5344CB8AC3E}">
        <p14:creationId xmlns:p14="http://schemas.microsoft.com/office/powerpoint/2010/main" val="31873875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Bilateral Trade between Iran and India</a:t>
            </a:r>
            <a:endParaRPr lang="en-GB" sz="3600" dirty="0"/>
          </a:p>
        </p:txBody>
      </p:sp>
      <p:sp>
        <p:nvSpPr>
          <p:cNvPr id="3" name="Content Placeholder 2"/>
          <p:cNvSpPr>
            <a:spLocks noGrp="1"/>
          </p:cNvSpPr>
          <p:nvPr>
            <p:ph idx="1"/>
          </p:nvPr>
        </p:nvSpPr>
        <p:spPr>
          <a:xfrm>
            <a:off x="457200" y="1484784"/>
            <a:ext cx="8229600" cy="4641379"/>
          </a:xfrm>
        </p:spPr>
        <p:txBody>
          <a:bodyPr>
            <a:normAutofit/>
          </a:bodyPr>
          <a:lstStyle/>
          <a:p>
            <a:pPr algn="ctr">
              <a:buFont typeface="Wingdings" pitchFamily="2" charset="2"/>
              <a:buChar char="Ø"/>
            </a:pPr>
            <a:r>
              <a:rPr lang="en-US" b="1" u="sng" dirty="0"/>
              <a:t>Top items of Exports from India: </a:t>
            </a:r>
            <a:endParaRPr lang="en-US" b="1" u="sng" dirty="0" smtClean="0"/>
          </a:p>
          <a:p>
            <a:pPr>
              <a:buFont typeface="Wingdings" pitchFamily="2" charset="2"/>
              <a:buChar char="Ø"/>
            </a:pPr>
            <a:endParaRPr lang="en-US" b="1" u="sng" dirty="0"/>
          </a:p>
          <a:p>
            <a:r>
              <a:rPr lang="en-GB" dirty="0"/>
              <a:t>India’s exports to Iran include rice, machinery &amp; instruments, metals, primary and semi finished </a:t>
            </a:r>
            <a:r>
              <a:rPr lang="en-GB" dirty="0" smtClean="0"/>
              <a:t>iron </a:t>
            </a:r>
            <a:r>
              <a:rPr lang="en-GB" dirty="0"/>
              <a:t>&amp; steel, drugs/pharmaceuticals &amp; fine chemicals, processed minerals, manmade yarn &amp; </a:t>
            </a:r>
            <a:r>
              <a:rPr lang="en-GB" dirty="0" smtClean="0"/>
              <a:t>fabrics</a:t>
            </a:r>
            <a:r>
              <a:rPr lang="en-GB" dirty="0"/>
              <a:t>, tea, organic/inorganic/agro chemicals, rubber manufactured products, etc</a:t>
            </a:r>
            <a:r>
              <a:rPr lang="en-GB" dirty="0" smtClean="0"/>
              <a:t>.</a:t>
            </a:r>
          </a:p>
          <a:p>
            <a:endParaRPr lang="en-GB" dirty="0"/>
          </a:p>
          <a:p>
            <a:pPr algn="ctr">
              <a:buFont typeface="Wingdings" pitchFamily="2" charset="2"/>
              <a:buChar char="Ø"/>
            </a:pPr>
            <a:r>
              <a:rPr lang="en-US" b="1" u="sng" dirty="0"/>
              <a:t>Top items of </a:t>
            </a:r>
            <a:r>
              <a:rPr lang="en-US" b="1" u="sng" dirty="0" smtClean="0"/>
              <a:t>Imports India</a:t>
            </a:r>
            <a:r>
              <a:rPr lang="en-US" b="1" u="sng" dirty="0"/>
              <a:t>: </a:t>
            </a:r>
            <a:endParaRPr lang="en-US" b="1" u="sng" dirty="0" smtClean="0"/>
          </a:p>
          <a:p>
            <a:pPr algn="ctr">
              <a:buFont typeface="Wingdings" pitchFamily="2" charset="2"/>
              <a:buChar char="Ø"/>
            </a:pPr>
            <a:endParaRPr lang="en-US" b="1" u="sng" dirty="0"/>
          </a:p>
          <a:p>
            <a:r>
              <a:rPr lang="en-US" dirty="0"/>
              <a:t>Crude Oil, urea, Petroleum products, Saffron, Dry Fruits.</a:t>
            </a:r>
          </a:p>
          <a:p>
            <a:pPr algn="ctr"/>
            <a:endParaRPr lang="en-GB" dirty="0" smtClean="0"/>
          </a:p>
        </p:txBody>
      </p:sp>
    </p:spTree>
    <p:extLst>
      <p:ext uri="{BB962C8B-B14F-4D97-AF65-F5344CB8AC3E}">
        <p14:creationId xmlns:p14="http://schemas.microsoft.com/office/powerpoint/2010/main" val="21847345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Bilateral Trade between Iran and India</a:t>
            </a:r>
            <a:endParaRPr lang="en-GB"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1916832"/>
            <a:ext cx="9195515" cy="3096344"/>
          </a:xfrm>
          <a:prstGeom prst="rect">
            <a:avLst/>
          </a:prstGeom>
        </p:spPr>
      </p:pic>
    </p:spTree>
    <p:extLst>
      <p:ext uri="{BB962C8B-B14F-4D97-AF65-F5344CB8AC3E}">
        <p14:creationId xmlns:p14="http://schemas.microsoft.com/office/powerpoint/2010/main" val="25746021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Marketing an Iranian Product</a:t>
            </a:r>
            <a:endParaRPr lang="en-GB" dirty="0"/>
          </a:p>
        </p:txBody>
      </p:sp>
      <p:sp>
        <p:nvSpPr>
          <p:cNvPr id="3" name="Content Placeholder 2"/>
          <p:cNvSpPr>
            <a:spLocks noGrp="1"/>
          </p:cNvSpPr>
          <p:nvPr>
            <p:ph idx="1"/>
          </p:nvPr>
        </p:nvSpPr>
        <p:spPr/>
        <p:txBody>
          <a:bodyPr>
            <a:normAutofit lnSpcReduction="10000"/>
          </a:bodyPr>
          <a:lstStyle/>
          <a:p>
            <a:pPr marL="0" indent="0" algn="ctr">
              <a:buNone/>
            </a:pPr>
            <a:r>
              <a:rPr lang="en-GB" sz="2400" b="1" u="sng" dirty="0" smtClean="0"/>
              <a:t>Product Chosen – Persian Carpets</a:t>
            </a:r>
          </a:p>
          <a:p>
            <a:pPr marL="0" indent="0" algn="ctr">
              <a:buNone/>
            </a:pPr>
            <a:endParaRPr lang="en-GB" sz="2400" b="1" u="sng" dirty="0"/>
          </a:p>
          <a:p>
            <a:r>
              <a:rPr lang="en-GB" dirty="0" smtClean="0"/>
              <a:t>Traditional Persian Carpets of Iran are one of the finest qualities in the world. Their design and texture give the exquisite and royal feel that is reminiscent of the ancient era of Persia and the more recent up-class living of the Shahs. </a:t>
            </a:r>
          </a:p>
          <a:p>
            <a:endParaRPr lang="en-GB" dirty="0"/>
          </a:p>
          <a:p>
            <a:r>
              <a:rPr lang="en-GB" dirty="0" smtClean="0"/>
              <a:t>We can notice that much of the imports into India from Iran constitutes Crude Oil for energy production purposes. Apart from a few other consumable products like Onion bulbs (especially recently after the domestic supply glut), there are not many commodities exchanged between the  two countries that bring the two countries together culturally.  </a:t>
            </a:r>
            <a:endParaRPr lang="en-GB" dirty="0"/>
          </a:p>
        </p:txBody>
      </p:sp>
    </p:spTree>
    <p:extLst>
      <p:ext uri="{BB962C8B-B14F-4D97-AF65-F5344CB8AC3E}">
        <p14:creationId xmlns:p14="http://schemas.microsoft.com/office/powerpoint/2010/main" val="9232542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meltingplots.com/wp-content/uploads/2010/07/Carpet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0648"/>
            <a:ext cx="9144000" cy="626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6667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Marketing an Iranian Product</a:t>
            </a:r>
            <a:endParaRPr lang="en-GB" dirty="0"/>
          </a:p>
        </p:txBody>
      </p:sp>
      <p:sp>
        <p:nvSpPr>
          <p:cNvPr id="3" name="Content Placeholder 2"/>
          <p:cNvSpPr>
            <a:spLocks noGrp="1"/>
          </p:cNvSpPr>
          <p:nvPr>
            <p:ph idx="1"/>
          </p:nvPr>
        </p:nvSpPr>
        <p:spPr>
          <a:xfrm>
            <a:off x="457200" y="1600200"/>
            <a:ext cx="8229600" cy="4781128"/>
          </a:xfrm>
        </p:spPr>
        <p:txBody>
          <a:bodyPr>
            <a:normAutofit/>
          </a:bodyPr>
          <a:lstStyle/>
          <a:p>
            <a:pPr marL="0" indent="0" algn="ctr">
              <a:buNone/>
            </a:pPr>
            <a:r>
              <a:rPr lang="en-GB" u="sng" dirty="0" smtClean="0"/>
              <a:t>Step 1 – Bilateral Confidence through “reduced Import Duties”</a:t>
            </a:r>
          </a:p>
          <a:p>
            <a:endParaRPr lang="en-GB" dirty="0" smtClean="0"/>
          </a:p>
          <a:p>
            <a:r>
              <a:rPr lang="en-GB" dirty="0" smtClean="0"/>
              <a:t>To begin the import of these Persian rugs and increase its visibility in India, firstly, economic sanctions presently prevailing will have to eased. </a:t>
            </a:r>
          </a:p>
          <a:p>
            <a:endParaRPr lang="en-GB" dirty="0"/>
          </a:p>
          <a:p>
            <a:r>
              <a:rPr lang="en-GB" dirty="0" smtClean="0"/>
              <a:t>Easing trade restrictions is essential to improve confidence in the bilateral trade between India and Iran. </a:t>
            </a:r>
          </a:p>
          <a:p>
            <a:endParaRPr lang="en-GB" dirty="0"/>
          </a:p>
          <a:p>
            <a:r>
              <a:rPr lang="en-GB" dirty="0" smtClean="0"/>
              <a:t>The trade and commerce factions of both countries will then have to explore ways to go beyond resource trade and begin trade in luxury products</a:t>
            </a:r>
          </a:p>
          <a:p>
            <a:endParaRPr lang="en-GB" sz="2400" dirty="0"/>
          </a:p>
          <a:p>
            <a:endParaRPr lang="en-GB" sz="2400" dirty="0" smtClean="0"/>
          </a:p>
        </p:txBody>
      </p:sp>
    </p:spTree>
    <p:extLst>
      <p:ext uri="{BB962C8B-B14F-4D97-AF65-F5344CB8AC3E}">
        <p14:creationId xmlns:p14="http://schemas.microsoft.com/office/powerpoint/2010/main" val="39976818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Marketing an Iranian Product</a:t>
            </a:r>
            <a:endParaRPr lang="en-GB" dirty="0"/>
          </a:p>
        </p:txBody>
      </p:sp>
      <p:sp>
        <p:nvSpPr>
          <p:cNvPr id="3" name="Content Placeholder 2"/>
          <p:cNvSpPr>
            <a:spLocks noGrp="1"/>
          </p:cNvSpPr>
          <p:nvPr>
            <p:ph idx="1"/>
          </p:nvPr>
        </p:nvSpPr>
        <p:spPr/>
        <p:txBody>
          <a:bodyPr>
            <a:normAutofit/>
          </a:bodyPr>
          <a:lstStyle/>
          <a:p>
            <a:pPr marL="0" indent="0">
              <a:buNone/>
            </a:pPr>
            <a:endParaRPr lang="en-GB" sz="2400" b="1" u="sng" dirty="0" smtClean="0"/>
          </a:p>
          <a:p>
            <a:r>
              <a:rPr lang="en-GB" dirty="0" smtClean="0"/>
              <a:t>Persian Products will be positioned as premium/luxury products in India. </a:t>
            </a:r>
          </a:p>
          <a:p>
            <a:endParaRPr lang="en-GB" dirty="0"/>
          </a:p>
          <a:p>
            <a:r>
              <a:rPr lang="en-GB" dirty="0" smtClean="0"/>
              <a:t>However, it is still important that trade restrictions on import of luxury products (like tariffs, import duties and other duties) are minimal. Minimal trade restriction will encourage vendors (or purchasers) to make purchase of the carpets without much paperwork and trade protocols. </a:t>
            </a:r>
          </a:p>
          <a:p>
            <a:endParaRPr lang="en-GB" sz="2400" dirty="0"/>
          </a:p>
          <a:p>
            <a:endParaRPr lang="en-GB" sz="2400" dirty="0" smtClean="0"/>
          </a:p>
        </p:txBody>
      </p:sp>
    </p:spTree>
    <p:extLst>
      <p:ext uri="{BB962C8B-B14F-4D97-AF65-F5344CB8AC3E}">
        <p14:creationId xmlns:p14="http://schemas.microsoft.com/office/powerpoint/2010/main" val="20313782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Marketing an Iranian Product</a:t>
            </a:r>
            <a:endParaRPr lang="en-GB" dirty="0"/>
          </a:p>
        </p:txBody>
      </p:sp>
      <p:sp>
        <p:nvSpPr>
          <p:cNvPr id="3" name="Content Placeholder 2"/>
          <p:cNvSpPr>
            <a:spLocks noGrp="1"/>
          </p:cNvSpPr>
          <p:nvPr>
            <p:ph idx="1"/>
          </p:nvPr>
        </p:nvSpPr>
        <p:spPr/>
        <p:txBody>
          <a:bodyPr>
            <a:normAutofit/>
          </a:bodyPr>
          <a:lstStyle/>
          <a:p>
            <a:pPr marL="0" indent="0" algn="ctr">
              <a:buNone/>
            </a:pPr>
            <a:r>
              <a:rPr lang="en-GB" u="sng" dirty="0" smtClean="0"/>
              <a:t>Step II – Negotiate Import Quota</a:t>
            </a:r>
          </a:p>
          <a:p>
            <a:pPr marL="0" indent="0">
              <a:buNone/>
            </a:pPr>
            <a:endParaRPr lang="en-GB" u="sng" dirty="0"/>
          </a:p>
          <a:p>
            <a:r>
              <a:rPr lang="en-GB" dirty="0" smtClean="0"/>
              <a:t>Carpets/Rugs are merchandise that are bulky / heavy in nature. As a result, there could be strict import duty norms in terms of the quota on the weight of the carpets. Amount of carpets imported could be reduced in favour of other products. </a:t>
            </a:r>
          </a:p>
          <a:p>
            <a:endParaRPr lang="en-GB" dirty="0"/>
          </a:p>
          <a:p>
            <a:r>
              <a:rPr lang="en-GB" dirty="0" smtClean="0"/>
              <a:t>These nuances of import and duties will have to be first addressed before the carpets are formally launched in India. </a:t>
            </a:r>
          </a:p>
          <a:p>
            <a:endParaRPr lang="en-GB" sz="2400" dirty="0"/>
          </a:p>
          <a:p>
            <a:endParaRPr lang="en-GB" sz="2400" dirty="0" smtClean="0"/>
          </a:p>
        </p:txBody>
      </p:sp>
    </p:spTree>
    <p:extLst>
      <p:ext uri="{BB962C8B-B14F-4D97-AF65-F5344CB8AC3E}">
        <p14:creationId xmlns:p14="http://schemas.microsoft.com/office/powerpoint/2010/main" val="13598666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persianrugcn.com/d/file/wool-silk-mixed-rug_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7"/>
            <a:ext cx="8460432" cy="634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55499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Marketing an Iranian Product</a:t>
            </a:r>
            <a:endParaRPr lang="en-GB" dirty="0"/>
          </a:p>
        </p:txBody>
      </p:sp>
      <p:sp>
        <p:nvSpPr>
          <p:cNvPr id="3" name="Content Placeholder 2"/>
          <p:cNvSpPr>
            <a:spLocks noGrp="1"/>
          </p:cNvSpPr>
          <p:nvPr>
            <p:ph idx="1"/>
          </p:nvPr>
        </p:nvSpPr>
        <p:spPr/>
        <p:txBody>
          <a:bodyPr>
            <a:normAutofit/>
          </a:bodyPr>
          <a:lstStyle/>
          <a:p>
            <a:pPr marL="0" indent="0" algn="ctr">
              <a:buNone/>
            </a:pPr>
            <a:r>
              <a:rPr lang="en-GB" sz="2400" u="sng" dirty="0" smtClean="0"/>
              <a:t>Step III – Marketing / Positioning of Persian Carpets</a:t>
            </a:r>
          </a:p>
          <a:p>
            <a:pPr marL="0" indent="0">
              <a:buNone/>
            </a:pPr>
            <a:endParaRPr lang="en-GB" sz="2400" b="1" u="sng" dirty="0" smtClean="0"/>
          </a:p>
          <a:p>
            <a:r>
              <a:rPr lang="en-GB" sz="2400" dirty="0"/>
              <a:t>In India, Persian Carpets will be </a:t>
            </a:r>
            <a:r>
              <a:rPr lang="en-GB" sz="2400" dirty="0" smtClean="0"/>
              <a:t>positioned / marketed </a:t>
            </a:r>
            <a:r>
              <a:rPr lang="en-GB" sz="2400" dirty="0"/>
              <a:t>as a luxury product that would decorate the homes and offices of High Net-worth </a:t>
            </a:r>
            <a:r>
              <a:rPr lang="en-GB" sz="2400" dirty="0" err="1"/>
              <a:t>Indivduals</a:t>
            </a:r>
            <a:r>
              <a:rPr lang="en-GB" sz="2400" dirty="0"/>
              <a:t> (HNIs)</a:t>
            </a:r>
          </a:p>
          <a:p>
            <a:endParaRPr lang="en-GB" sz="2400" dirty="0"/>
          </a:p>
          <a:p>
            <a:r>
              <a:rPr lang="en-GB" sz="2400" dirty="0"/>
              <a:t>Up-market Interior Decorators / Designers will </a:t>
            </a:r>
            <a:r>
              <a:rPr lang="en-GB" sz="2400" dirty="0" smtClean="0"/>
              <a:t>also be targeted as a part of this marketing programmes. Designers who are entrusted to do the annual revamp of billionaires in the country would then strongly push the product into their homes. </a:t>
            </a:r>
            <a:endParaRPr lang="en-GB" sz="2400" dirty="0"/>
          </a:p>
          <a:p>
            <a:pPr marL="0" indent="0">
              <a:buNone/>
            </a:pPr>
            <a:endParaRPr lang="en-GB" sz="2400" b="1" u="sng" dirty="0" smtClean="0"/>
          </a:p>
        </p:txBody>
      </p:sp>
    </p:spTree>
    <p:extLst>
      <p:ext uri="{BB962C8B-B14F-4D97-AF65-F5344CB8AC3E}">
        <p14:creationId xmlns:p14="http://schemas.microsoft.com/office/powerpoint/2010/main" val="371944406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Marketing an Iranian Product</a:t>
            </a:r>
            <a:endParaRPr lang="en-GB" dirty="0"/>
          </a:p>
        </p:txBody>
      </p:sp>
      <p:sp>
        <p:nvSpPr>
          <p:cNvPr id="3" name="Content Placeholder 2"/>
          <p:cNvSpPr>
            <a:spLocks noGrp="1"/>
          </p:cNvSpPr>
          <p:nvPr>
            <p:ph idx="1"/>
          </p:nvPr>
        </p:nvSpPr>
        <p:spPr/>
        <p:txBody>
          <a:bodyPr>
            <a:normAutofit/>
          </a:bodyPr>
          <a:lstStyle/>
          <a:p>
            <a:pPr marL="0" indent="0" algn="ctr">
              <a:buNone/>
            </a:pPr>
            <a:r>
              <a:rPr lang="en-GB" sz="2400" b="1" u="sng" dirty="0" smtClean="0"/>
              <a:t>Product Chosen – Persian Carpets</a:t>
            </a:r>
          </a:p>
          <a:p>
            <a:pPr marL="0" indent="0">
              <a:buNone/>
            </a:pPr>
            <a:endParaRPr lang="en-GB" sz="2400" b="1" u="sng" dirty="0" smtClean="0"/>
          </a:p>
          <a:p>
            <a:r>
              <a:rPr lang="en-GB" sz="2400" dirty="0"/>
              <a:t>In India, Persian Carpets will be </a:t>
            </a:r>
            <a:r>
              <a:rPr lang="en-GB" sz="2400" dirty="0" smtClean="0"/>
              <a:t>positioned / marketed </a:t>
            </a:r>
            <a:r>
              <a:rPr lang="en-GB" sz="2400" dirty="0"/>
              <a:t>as a luxury product that would decorate the homes and offices of High Net-worth </a:t>
            </a:r>
            <a:r>
              <a:rPr lang="en-GB" sz="2400" dirty="0" err="1"/>
              <a:t>Indivduals</a:t>
            </a:r>
            <a:r>
              <a:rPr lang="en-GB" sz="2400" dirty="0"/>
              <a:t> (HNIs)</a:t>
            </a:r>
          </a:p>
          <a:p>
            <a:endParaRPr lang="en-GB" sz="2400" dirty="0"/>
          </a:p>
          <a:p>
            <a:r>
              <a:rPr lang="en-GB" sz="2400" dirty="0"/>
              <a:t>Up-market Interior Decorators / Designers will </a:t>
            </a:r>
            <a:r>
              <a:rPr lang="en-GB" sz="2400" dirty="0" smtClean="0"/>
              <a:t>also be targeted as a part of this marketing programmes. Designers who are entrusted to do the annual revamp of billionaires in the country would then strongly push the product into their homes. </a:t>
            </a:r>
            <a:endParaRPr lang="en-GB" sz="2400" dirty="0"/>
          </a:p>
          <a:p>
            <a:pPr marL="0" indent="0">
              <a:buNone/>
            </a:pPr>
            <a:endParaRPr lang="en-GB" sz="2400" b="1" u="sng" dirty="0" smtClean="0"/>
          </a:p>
        </p:txBody>
      </p:sp>
    </p:spTree>
    <p:extLst>
      <p:ext uri="{BB962C8B-B14F-4D97-AF65-F5344CB8AC3E}">
        <p14:creationId xmlns:p14="http://schemas.microsoft.com/office/powerpoint/2010/main" val="4098913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Ayatollah’s Government</a:t>
            </a:r>
            <a:endParaRPr lang="en-GB" dirty="0"/>
          </a:p>
        </p:txBody>
      </p:sp>
      <p:sp>
        <p:nvSpPr>
          <p:cNvPr id="3" name="Content Placeholder 2"/>
          <p:cNvSpPr>
            <a:spLocks noGrp="1"/>
          </p:cNvSpPr>
          <p:nvPr>
            <p:ph idx="1"/>
          </p:nvPr>
        </p:nvSpPr>
        <p:spPr/>
        <p:txBody>
          <a:bodyPr>
            <a:normAutofit lnSpcReduction="10000"/>
          </a:bodyPr>
          <a:lstStyle/>
          <a:p>
            <a:r>
              <a:rPr lang="en-GB" u="sng" dirty="0" smtClean="0"/>
              <a:t>Government Type</a:t>
            </a:r>
            <a:r>
              <a:rPr lang="en-GB" dirty="0" smtClean="0"/>
              <a:t> – Theocratic Republic</a:t>
            </a:r>
          </a:p>
          <a:p>
            <a:endParaRPr lang="en-GB" dirty="0"/>
          </a:p>
          <a:p>
            <a:r>
              <a:rPr lang="en-GB" u="sng" dirty="0" smtClean="0"/>
              <a:t>Legal System </a:t>
            </a:r>
            <a:r>
              <a:rPr lang="en-GB" dirty="0" smtClean="0"/>
              <a:t>– Religious legal system based on Sharia Law</a:t>
            </a:r>
          </a:p>
          <a:p>
            <a:endParaRPr lang="en-GB" dirty="0"/>
          </a:p>
          <a:p>
            <a:r>
              <a:rPr lang="en-GB" u="sng" dirty="0" smtClean="0"/>
              <a:t>Chief of State</a:t>
            </a:r>
            <a:r>
              <a:rPr lang="en-GB" dirty="0" smtClean="0"/>
              <a:t> - </a:t>
            </a:r>
            <a:r>
              <a:rPr lang="en-GB" dirty="0"/>
              <a:t>Supreme Leader Ali </a:t>
            </a:r>
            <a:r>
              <a:rPr lang="en-GB" dirty="0" err="1" smtClean="0"/>
              <a:t>Hoseini</a:t>
            </a:r>
            <a:r>
              <a:rPr lang="en-GB" dirty="0" smtClean="0"/>
              <a:t>-KHAMENEI (Since 1989)</a:t>
            </a:r>
          </a:p>
          <a:p>
            <a:endParaRPr lang="en-GB" u="sng" dirty="0"/>
          </a:p>
          <a:p>
            <a:r>
              <a:rPr lang="en-GB" u="sng" dirty="0" smtClean="0"/>
              <a:t>Head of Government</a:t>
            </a:r>
            <a:r>
              <a:rPr lang="en-GB" dirty="0" smtClean="0"/>
              <a:t> - </a:t>
            </a:r>
            <a:r>
              <a:rPr lang="en-GB" dirty="0"/>
              <a:t>President </a:t>
            </a:r>
            <a:r>
              <a:rPr lang="en-GB" dirty="0" err="1"/>
              <a:t>Hasan</a:t>
            </a:r>
            <a:r>
              <a:rPr lang="en-GB" dirty="0"/>
              <a:t> </a:t>
            </a:r>
            <a:r>
              <a:rPr lang="en-GB" dirty="0" err="1"/>
              <a:t>Fereidun</a:t>
            </a:r>
            <a:r>
              <a:rPr lang="en-GB" dirty="0"/>
              <a:t> </a:t>
            </a:r>
            <a:r>
              <a:rPr lang="en-GB" dirty="0" smtClean="0"/>
              <a:t>ROUHANI</a:t>
            </a:r>
          </a:p>
          <a:p>
            <a:endParaRPr lang="en-GB" dirty="0"/>
          </a:p>
          <a:p>
            <a:r>
              <a:rPr lang="en-GB" u="sng" dirty="0" err="1" smtClean="0"/>
              <a:t>Velayat</a:t>
            </a:r>
            <a:r>
              <a:rPr lang="en-GB" u="sng" dirty="0" smtClean="0"/>
              <a:t>-e-</a:t>
            </a:r>
            <a:r>
              <a:rPr lang="en-GB" u="sng" dirty="0" err="1" smtClean="0"/>
              <a:t>faqih</a:t>
            </a:r>
            <a:r>
              <a:rPr lang="en-GB" dirty="0" smtClean="0"/>
              <a:t> – </a:t>
            </a:r>
            <a:r>
              <a:rPr lang="en-GB" i="1" dirty="0" smtClean="0"/>
              <a:t>Rule of Jurisprudence. </a:t>
            </a:r>
            <a:r>
              <a:rPr lang="en-GB" dirty="0" smtClean="0"/>
              <a:t>Theory by which a leading Islamic jurist </a:t>
            </a:r>
            <a:r>
              <a:rPr lang="en-GB" i="1" dirty="0" smtClean="0"/>
              <a:t>(</a:t>
            </a:r>
            <a:r>
              <a:rPr lang="en-GB" i="1" dirty="0" err="1" smtClean="0"/>
              <a:t>faqih</a:t>
            </a:r>
            <a:r>
              <a:rPr lang="en-GB" i="1" dirty="0" smtClean="0"/>
              <a:t>)</a:t>
            </a:r>
            <a:r>
              <a:rPr lang="en-GB" dirty="0" smtClean="0"/>
              <a:t> must provide political guardianship </a:t>
            </a:r>
            <a:r>
              <a:rPr lang="en-GB" i="1" dirty="0" smtClean="0"/>
              <a:t>(</a:t>
            </a:r>
            <a:r>
              <a:rPr lang="en-GB" i="1" dirty="0" err="1" smtClean="0"/>
              <a:t>velayat</a:t>
            </a:r>
            <a:r>
              <a:rPr lang="en-GB" i="1" dirty="0" smtClean="0"/>
              <a:t>)</a:t>
            </a:r>
            <a:r>
              <a:rPr lang="en-GB" dirty="0" smtClean="0"/>
              <a:t> to the people. </a:t>
            </a:r>
            <a:endParaRPr lang="en-GB" u="sng" dirty="0"/>
          </a:p>
        </p:txBody>
      </p:sp>
    </p:spTree>
    <p:extLst>
      <p:ext uri="{BB962C8B-B14F-4D97-AF65-F5344CB8AC3E}">
        <p14:creationId xmlns:p14="http://schemas.microsoft.com/office/powerpoint/2010/main" val="367651224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cdn.homedit.com/wp-content/uploads/2012/01/persian-rug-choo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404664"/>
            <a:ext cx="9181020"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6853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4.bp.blogspot.com/-cW8gGiwHeTI/TsxqlZSY3jI/AAAAAAAAFzc/NUA443IdRt4/s1600/Sarahs%2BHouse%2B4%2BRec%2BRoom%2B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410726"/>
            <a:ext cx="9180512" cy="6114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22134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Marketing an Iranian Product</a:t>
            </a:r>
            <a:endParaRPr lang="en-GB" dirty="0"/>
          </a:p>
        </p:txBody>
      </p:sp>
      <p:sp>
        <p:nvSpPr>
          <p:cNvPr id="3" name="Content Placeholder 2"/>
          <p:cNvSpPr>
            <a:spLocks noGrp="1"/>
          </p:cNvSpPr>
          <p:nvPr>
            <p:ph idx="1"/>
          </p:nvPr>
        </p:nvSpPr>
        <p:spPr/>
        <p:txBody>
          <a:bodyPr>
            <a:normAutofit/>
          </a:bodyPr>
          <a:lstStyle/>
          <a:p>
            <a:pPr marL="0" indent="0" algn="ctr">
              <a:buNone/>
            </a:pPr>
            <a:r>
              <a:rPr lang="en-GB" sz="2400" b="1" u="sng" dirty="0" smtClean="0"/>
              <a:t>Product Chosen – Persian Carpets</a:t>
            </a:r>
          </a:p>
          <a:p>
            <a:pPr marL="0" indent="0">
              <a:buNone/>
            </a:pPr>
            <a:endParaRPr lang="en-GB" sz="2400" b="1" u="sng" dirty="0" smtClean="0"/>
          </a:p>
          <a:p>
            <a:r>
              <a:rPr lang="en-GB" sz="2400" dirty="0" smtClean="0"/>
              <a:t>Persian Carpets will not only be promoted for self-consumption of home décor needs, but also as corporate gifts amongst the elite class in the Indian luxury landscape.</a:t>
            </a:r>
          </a:p>
          <a:p>
            <a:endParaRPr lang="en-GB" sz="2400" dirty="0"/>
          </a:p>
          <a:p>
            <a:r>
              <a:rPr lang="en-GB" sz="2400" dirty="0" smtClean="0"/>
              <a:t>The product will be promoted amongst celebrities within the country as it would then form a part of their rich, premium lifestyle and they would consider it as a gift to someone who has similar tastes. </a:t>
            </a:r>
            <a:endParaRPr lang="en-GB" sz="2400" dirty="0"/>
          </a:p>
          <a:p>
            <a:pPr marL="0" indent="0">
              <a:buNone/>
            </a:pPr>
            <a:endParaRPr lang="en-GB" sz="2400" b="1" u="sng" dirty="0" smtClean="0"/>
          </a:p>
        </p:txBody>
      </p:sp>
    </p:spTree>
    <p:extLst>
      <p:ext uri="{BB962C8B-B14F-4D97-AF65-F5344CB8AC3E}">
        <p14:creationId xmlns:p14="http://schemas.microsoft.com/office/powerpoint/2010/main" val="168806322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marL="0" indent="0" algn="ctr">
              <a:buNone/>
            </a:pPr>
            <a:r>
              <a:rPr lang="ar-AE" sz="19900" dirty="0" smtClean="0"/>
              <a:t>متشکرم</a:t>
            </a:r>
            <a:endParaRPr lang="en-GB" sz="19900" dirty="0" smtClean="0"/>
          </a:p>
          <a:p>
            <a:pPr marL="0" indent="0" algn="ctr">
              <a:buNone/>
            </a:pPr>
            <a:r>
              <a:rPr lang="en-GB" sz="2400" b="1" dirty="0" smtClean="0"/>
              <a:t>(Thank You in Farsi / Persian)</a:t>
            </a:r>
            <a:endParaRPr lang="en-GB" b="1" dirty="0"/>
          </a:p>
        </p:txBody>
      </p:sp>
    </p:spTree>
    <p:extLst>
      <p:ext uri="{BB962C8B-B14F-4D97-AF65-F5344CB8AC3E}">
        <p14:creationId xmlns:p14="http://schemas.microsoft.com/office/powerpoint/2010/main" val="7719608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iki.islamiccounterterrorism.org/images/velayat-e_faqih/ruhollah_khomeini/ayatollah_ruhollah_khomeini-425px-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32656"/>
            <a:ext cx="2880320" cy="3876572"/>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61172" y="1773686"/>
            <a:ext cx="2202916" cy="707886"/>
          </a:xfrm>
          <a:prstGeom prst="rect">
            <a:avLst/>
          </a:prstGeom>
          <a:noFill/>
        </p:spPr>
        <p:txBody>
          <a:bodyPr wrap="square" rtlCol="0">
            <a:spAutoFit/>
          </a:bodyPr>
          <a:lstStyle/>
          <a:p>
            <a:pPr algn="ctr"/>
            <a:r>
              <a:rPr lang="en-GB" sz="2000" b="1" dirty="0" smtClean="0"/>
              <a:t>Ayatollah </a:t>
            </a:r>
            <a:r>
              <a:rPr lang="en-GB" sz="2000" b="1" dirty="0" err="1" smtClean="0"/>
              <a:t>Ruhollah</a:t>
            </a:r>
            <a:r>
              <a:rPr lang="en-GB" sz="2000" b="1" dirty="0" smtClean="0"/>
              <a:t> Khomeini</a:t>
            </a:r>
            <a:endParaRPr lang="en-GB" sz="2000" b="1" dirty="0"/>
          </a:p>
        </p:txBody>
      </p:sp>
      <p:pic>
        <p:nvPicPr>
          <p:cNvPr id="2052" name="Picture 4" descr="http://thenewcontext.milanoschool.org/wp-content/uploads/2012/11/khamenei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9933" y="2708920"/>
            <a:ext cx="3124555" cy="3737506"/>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305188" y="5738540"/>
            <a:ext cx="2202916" cy="707886"/>
          </a:xfrm>
          <a:prstGeom prst="rect">
            <a:avLst/>
          </a:prstGeom>
          <a:noFill/>
        </p:spPr>
        <p:txBody>
          <a:bodyPr wrap="square" rtlCol="0">
            <a:spAutoFit/>
          </a:bodyPr>
          <a:lstStyle/>
          <a:p>
            <a:pPr algn="ctr"/>
            <a:r>
              <a:rPr lang="en-GB" sz="2000" b="1" dirty="0" smtClean="0"/>
              <a:t>Ayatollah Syed Ali Khamenei</a:t>
            </a:r>
            <a:endParaRPr lang="en-GB" sz="2000" b="1" dirty="0"/>
          </a:p>
        </p:txBody>
      </p:sp>
    </p:spTree>
    <p:extLst>
      <p:ext uri="{BB962C8B-B14F-4D97-AF65-F5344CB8AC3E}">
        <p14:creationId xmlns:p14="http://schemas.microsoft.com/office/powerpoint/2010/main" val="34067642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nerdcrunch.com/wp-content/uploads/2011/05/how-iran-political-system-works-infographic.gif"/>
          <p:cNvPicPr>
            <a:picLocks noChangeAspect="1" noChangeArrowheads="1"/>
          </p:cNvPicPr>
          <p:nvPr/>
        </p:nvPicPr>
        <p:blipFill rotWithShape="1">
          <a:blip r:embed="rId2">
            <a:extLst>
              <a:ext uri="{28A0092B-C50C-407E-A947-70E740481C1C}">
                <a14:useLocalDpi xmlns:a14="http://schemas.microsoft.com/office/drawing/2010/main" val="0"/>
              </a:ext>
            </a:extLst>
          </a:blip>
          <a:srcRect t="1813"/>
          <a:stretch/>
        </p:blipFill>
        <p:spPr bwMode="auto">
          <a:xfrm>
            <a:off x="611560" y="404664"/>
            <a:ext cx="7951718" cy="55446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72143" y="6067955"/>
            <a:ext cx="3430552" cy="400110"/>
          </a:xfrm>
          <a:prstGeom prst="rect">
            <a:avLst/>
          </a:prstGeom>
          <a:noFill/>
        </p:spPr>
        <p:txBody>
          <a:bodyPr wrap="square" rtlCol="0">
            <a:spAutoFit/>
          </a:bodyPr>
          <a:lstStyle/>
          <a:p>
            <a:pPr algn="ctr"/>
            <a:r>
              <a:rPr lang="en-GB" sz="2000" b="1" dirty="0" smtClean="0"/>
              <a:t>Iran’s Political System</a:t>
            </a:r>
            <a:endParaRPr lang="en-GB" sz="2000" b="1" dirty="0"/>
          </a:p>
        </p:txBody>
      </p:sp>
    </p:spTree>
    <p:extLst>
      <p:ext uri="{BB962C8B-B14F-4D97-AF65-F5344CB8AC3E}">
        <p14:creationId xmlns:p14="http://schemas.microsoft.com/office/powerpoint/2010/main" val="312839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Economy</a:t>
            </a:r>
            <a:endParaRPr lang="en-GB" dirty="0"/>
          </a:p>
        </p:txBody>
      </p:sp>
      <p:sp>
        <p:nvSpPr>
          <p:cNvPr id="3" name="Content Placeholder 2"/>
          <p:cNvSpPr>
            <a:spLocks noGrp="1"/>
          </p:cNvSpPr>
          <p:nvPr>
            <p:ph idx="1"/>
          </p:nvPr>
        </p:nvSpPr>
        <p:spPr/>
        <p:txBody>
          <a:bodyPr/>
          <a:lstStyle/>
          <a:p>
            <a:r>
              <a:rPr lang="en-GB" u="sng" dirty="0" smtClean="0"/>
              <a:t>Gross Domestic Product </a:t>
            </a:r>
            <a:r>
              <a:rPr lang="en-GB" dirty="0" smtClean="0"/>
              <a:t>- </a:t>
            </a:r>
            <a:r>
              <a:rPr lang="en-GB" dirty="0"/>
              <a:t>$988.4 </a:t>
            </a:r>
            <a:r>
              <a:rPr lang="en-GB" dirty="0" smtClean="0"/>
              <a:t>billion</a:t>
            </a:r>
          </a:p>
          <a:p>
            <a:pPr marL="0" indent="0">
              <a:buNone/>
            </a:pPr>
            <a:endParaRPr lang="en-GB" dirty="0"/>
          </a:p>
          <a:p>
            <a:r>
              <a:rPr lang="en-GB" u="sng" dirty="0" smtClean="0"/>
              <a:t>Per Capita Income </a:t>
            </a:r>
            <a:r>
              <a:rPr lang="en-GB" dirty="0" smtClean="0"/>
              <a:t>- </a:t>
            </a:r>
            <a:r>
              <a:rPr lang="en-GB" dirty="0"/>
              <a:t>$</a:t>
            </a:r>
            <a:r>
              <a:rPr lang="en-GB" dirty="0" smtClean="0"/>
              <a:t>13,000</a:t>
            </a:r>
          </a:p>
          <a:p>
            <a:pPr marL="0" indent="0">
              <a:buNone/>
            </a:pPr>
            <a:endParaRPr lang="en-GB" dirty="0"/>
          </a:p>
          <a:p>
            <a:pPr fontAlgn="ctr"/>
            <a:r>
              <a:rPr lang="en-GB" u="sng" dirty="0" smtClean="0"/>
              <a:t>Budget </a:t>
            </a:r>
            <a:r>
              <a:rPr lang="en-GB" dirty="0" smtClean="0"/>
              <a:t>- </a:t>
            </a:r>
            <a:r>
              <a:rPr lang="fr-FR" b="1" dirty="0"/>
              <a:t>R</a:t>
            </a:r>
            <a:r>
              <a:rPr lang="fr-FR" b="1" dirty="0" smtClean="0"/>
              <a:t>evenues</a:t>
            </a:r>
            <a:r>
              <a:rPr lang="fr-FR" b="1" dirty="0"/>
              <a:t>: </a:t>
            </a:r>
            <a:r>
              <a:rPr lang="fr-FR" dirty="0"/>
              <a:t>$79.69 </a:t>
            </a:r>
            <a:r>
              <a:rPr lang="fr-FR" dirty="0" smtClean="0"/>
              <a:t>billion</a:t>
            </a:r>
            <a:endParaRPr lang="fr-FR" b="1" dirty="0"/>
          </a:p>
          <a:p>
            <a:pPr marL="0" indent="0" fontAlgn="ctr">
              <a:buNone/>
            </a:pPr>
            <a:r>
              <a:rPr lang="fr-FR" b="1" dirty="0" smtClean="0"/>
              <a:t>                    </a:t>
            </a:r>
            <a:r>
              <a:rPr lang="fr-FR" b="1" dirty="0" err="1" smtClean="0"/>
              <a:t>Expenditures</a:t>
            </a:r>
            <a:r>
              <a:rPr lang="fr-FR" b="1" dirty="0"/>
              <a:t>: </a:t>
            </a:r>
            <a:r>
              <a:rPr lang="fr-FR" dirty="0"/>
              <a:t>$92.63 billion </a:t>
            </a:r>
            <a:endParaRPr lang="fr-FR" dirty="0" smtClean="0"/>
          </a:p>
          <a:p>
            <a:pPr marL="0" indent="0" fontAlgn="ctr">
              <a:buNone/>
            </a:pPr>
            <a:endParaRPr lang="fr-FR" b="1" dirty="0"/>
          </a:p>
          <a:p>
            <a:pPr fontAlgn="ctr"/>
            <a:r>
              <a:rPr lang="fr-FR" u="sng" dirty="0" smtClean="0"/>
              <a:t>Budget Surplus or </a:t>
            </a:r>
            <a:r>
              <a:rPr lang="fr-FR" u="sng" dirty="0" err="1" smtClean="0"/>
              <a:t>Deficit</a:t>
            </a:r>
            <a:r>
              <a:rPr lang="fr-FR" u="sng" dirty="0" smtClean="0"/>
              <a:t> </a:t>
            </a:r>
            <a:r>
              <a:rPr lang="fr-FR" dirty="0" smtClean="0"/>
              <a:t>- -2.4% of GDP (</a:t>
            </a:r>
            <a:r>
              <a:rPr lang="fr-FR" dirty="0" err="1" smtClean="0"/>
              <a:t>Deficit</a:t>
            </a:r>
            <a:r>
              <a:rPr lang="fr-FR" dirty="0" smtClean="0"/>
              <a:t>)</a:t>
            </a:r>
            <a:endParaRPr lang="fr-FR" u="sng" dirty="0" smtClean="0"/>
          </a:p>
          <a:p>
            <a:endParaRPr lang="en-GB" u="sng" dirty="0" smtClean="0"/>
          </a:p>
          <a:p>
            <a:endParaRPr lang="en-GB" dirty="0"/>
          </a:p>
          <a:p>
            <a:endParaRPr lang="en-GB" dirty="0"/>
          </a:p>
        </p:txBody>
      </p:sp>
    </p:spTree>
    <p:extLst>
      <p:ext uri="{BB962C8B-B14F-4D97-AF65-F5344CB8AC3E}">
        <p14:creationId xmlns:p14="http://schemas.microsoft.com/office/powerpoint/2010/main" val="15895920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737</TotalTime>
  <Words>2477</Words>
  <Application>Microsoft Office PowerPoint</Application>
  <PresentationFormat>On-screen Show (4:3)</PresentationFormat>
  <Paragraphs>437</Paragraphs>
  <Slides>63</Slides>
  <Notes>6</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PowerPoint Presentation</vt:lpstr>
      <vt:lpstr>Islamic Republic of Iran</vt:lpstr>
      <vt:lpstr>About Iran</vt:lpstr>
      <vt:lpstr>PowerPoint Presentation</vt:lpstr>
      <vt:lpstr>History That Affects Today’s Iran</vt:lpstr>
      <vt:lpstr>The Ayatollah’s Government</vt:lpstr>
      <vt:lpstr>PowerPoint Presentation</vt:lpstr>
      <vt:lpstr>PowerPoint Presentation</vt:lpstr>
      <vt:lpstr>The Economy</vt:lpstr>
      <vt:lpstr>International Trade</vt:lpstr>
      <vt:lpstr>International Exports</vt:lpstr>
      <vt:lpstr>International Imports</vt:lpstr>
      <vt:lpstr>PowerPoint Presentation</vt:lpstr>
      <vt:lpstr>International Investment</vt:lpstr>
      <vt:lpstr>Trade in Energy</vt:lpstr>
      <vt:lpstr>Trade in Energy</vt:lpstr>
      <vt:lpstr>PowerPoint Presentation</vt:lpstr>
      <vt:lpstr>International Agreements – Environment</vt:lpstr>
      <vt:lpstr>International Agreements – Strategic and Trade</vt:lpstr>
      <vt:lpstr>International Agreements/Membership – Strategic and Trade</vt:lpstr>
      <vt:lpstr>International Agreements/Membership – Strategic and Trade</vt:lpstr>
      <vt:lpstr>International Agreements/Membership – Strategic and Trade</vt:lpstr>
      <vt:lpstr>International Agreements/Membership – Strategic and Trade</vt:lpstr>
      <vt:lpstr>International Agreements/Membership – Strategic and Trade</vt:lpstr>
      <vt:lpstr>PowerPoint Presentation</vt:lpstr>
      <vt:lpstr>International Agreements/Membership – Strategic and Trade</vt:lpstr>
      <vt:lpstr>International Agreements/Membership – Strategic and Trade</vt:lpstr>
      <vt:lpstr>International Agreements/Membership – Strategic and Trade</vt:lpstr>
      <vt:lpstr>International Agreements/Membership – Strategic and Trade</vt:lpstr>
      <vt:lpstr>International Agreements/Membership – Strategic and Trade</vt:lpstr>
      <vt:lpstr>Iran &amp; WTO</vt:lpstr>
      <vt:lpstr>Iran &amp; WTO</vt:lpstr>
      <vt:lpstr>Iran &amp; WTO</vt:lpstr>
      <vt:lpstr>Iran &amp; WTO</vt:lpstr>
      <vt:lpstr>Iran and World Bank</vt:lpstr>
      <vt:lpstr>Iran and World Bank</vt:lpstr>
      <vt:lpstr>Tariff in Markets of Iran</vt:lpstr>
      <vt:lpstr>Trade Barriers Against Iran</vt:lpstr>
      <vt:lpstr>PowerPoint Presentation</vt:lpstr>
      <vt:lpstr>PowerPoint Presentation</vt:lpstr>
      <vt:lpstr>Trade Barriers Against Iran</vt:lpstr>
      <vt:lpstr>PowerPoint Presentation</vt:lpstr>
      <vt:lpstr>Competitive and Comparative Advantages for Iran</vt:lpstr>
      <vt:lpstr>PowerPoint Presentation</vt:lpstr>
      <vt:lpstr>Competitive and Comparative Advantages for Iran</vt:lpstr>
      <vt:lpstr>Bilateral Trade between Iran and India</vt:lpstr>
      <vt:lpstr>Bilateral Trade between Iran and India</vt:lpstr>
      <vt:lpstr>Bilateral Trade between Iran and India</vt:lpstr>
      <vt:lpstr>PowerPoint Presentation</vt:lpstr>
      <vt:lpstr>Bilateral Trade between Iran and India</vt:lpstr>
      <vt:lpstr>Bilateral Trade between Iran and India</vt:lpstr>
      <vt:lpstr>Marketing an Iranian Product</vt:lpstr>
      <vt:lpstr>PowerPoint Presentation</vt:lpstr>
      <vt:lpstr>Marketing an Iranian Product</vt:lpstr>
      <vt:lpstr>Marketing an Iranian Product</vt:lpstr>
      <vt:lpstr>Marketing an Iranian Product</vt:lpstr>
      <vt:lpstr>PowerPoint Presentation</vt:lpstr>
      <vt:lpstr>Marketing an Iranian Product</vt:lpstr>
      <vt:lpstr>Marketing an Iranian Product</vt:lpstr>
      <vt:lpstr>PowerPoint Presentation</vt:lpstr>
      <vt:lpstr>PowerPoint Presentation</vt:lpstr>
      <vt:lpstr>Marketing an Iranian Product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53</cp:revision>
  <dcterms:created xsi:type="dcterms:W3CDTF">2014-01-19T05:07:29Z</dcterms:created>
  <dcterms:modified xsi:type="dcterms:W3CDTF">2014-01-19T19:19:55Z</dcterms:modified>
</cp:coreProperties>
</file>