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1.jpeg" ContentType="image/jpeg"/>
  <Override PartName="/ppt/media/image20.jpeg" ContentType="image/jpeg"/>
  <Override PartName="/ppt/media/image19.png" ContentType="image/png"/>
  <Override PartName="/ppt/media/image18.jpeg" ContentType="image/jpeg"/>
  <Override PartName="/ppt/media/image12.png" ContentType="image/png"/>
  <Override PartName="/ppt/media/image3.png" ContentType="image/png"/>
  <Override PartName="/ppt/media/image17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15.jpeg" ContentType="image/jpeg"/>
  <Override PartName="/ppt/media/image14.jpeg" ContentType="image/jpe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16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22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9E76199-B897-49E6-AB18-2E4BA5833774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399200" y="9555480"/>
            <a:ext cx="3370680" cy="500400"/>
          </a:xfrm>
          <a:prstGeom prst="rect">
            <a:avLst/>
          </a:prstGeom>
          <a:noFill/>
          <a:ln>
            <a:noFill/>
          </a:ln>
        </p:spPr>
        <p:txBody>
          <a:bodyPr anchor="b" bIns="0" lIns="0" rIns="0" tIns="0"/>
          <a:p>
            <a:pPr>
              <a:lnSpc>
                <a:spcPct val="100000"/>
              </a:lnSpc>
            </a:pPr>
            <a:fld id="{D8448624-980A-4E08-8540-95E1BCE1AE25}" type="slidenum">
              <a:rPr lang="en-US" sz="1400"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400" cy="452376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399200" y="9555480"/>
            <a:ext cx="3370680" cy="500400"/>
          </a:xfrm>
          <a:prstGeom prst="rect">
            <a:avLst/>
          </a:prstGeom>
          <a:noFill/>
          <a:ln>
            <a:noFill/>
          </a:ln>
        </p:spPr>
        <p:txBody>
          <a:bodyPr anchor="b" bIns="0" lIns="0" rIns="0" tIns="0"/>
          <a:p>
            <a:pPr>
              <a:lnSpc>
                <a:spcPct val="100000"/>
              </a:lnSpc>
            </a:pPr>
            <a:fld id="{5CE0A26C-1562-43ED-82A6-469E47E15AAC}" type="slidenum">
              <a:rPr lang="en-US" sz="1400"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400" cy="452376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descr="" id="3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descr="" id="7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0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descr="" id="10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4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descr="" id="14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8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descr="" id="18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descr="" id="2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7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bls.gov/ooh/architecture-and-engineering/mechanical-engineers.htm#tab-5" TargetMode="External"/><Relationship Id="rId2" Type="http://schemas.openxmlformats.org/officeDocument/2006/relationships/hyperlink" Target="http://career-advice.monster.com/job-search/Company-Industry-Research/demand-for-engineering-jobs-grows-in-2013-monster-employer-survey-finds/article.aspx" TargetMode="External"/><Relationship Id="rId3" Type="http://schemas.openxmlformats.org/officeDocument/2006/relationships/hyperlink" Target="http://career-advice.monster.com/job-search/Company-Industry-Research/2013-engineering-jobs-outlook/article.aspx" TargetMode="External"/><Relationship Id="rId4" Type="http://schemas.openxmlformats.org/officeDocument/2006/relationships/hyperlink" Target="http://career-advice.monster.com/job-search/Company-Industry-Research/how-is-engineering-job-market/article.aspx" TargetMode="External"/><Relationship Id="rId5" Type="http://schemas.openxmlformats.org/officeDocument/2006/relationships/hyperlink" Target="https://maps.google.com/maps/ms?ie=UTF8&amp;oe=UTF-8&amp;client=firefox-a&amp;hl=en&amp;om=1&amp;t=h&amp;msa=0&amp;msid=101465529548949087662.00000111e6eae9b1013d3&amp;ll=40.897376,-74.029419&amp;spn=0.007769,0.020084&amp;z=16" TargetMode="External"/><Relationship Id="rId6" Type="http://schemas.openxmlformats.org/officeDocument/2006/relationships/hyperlink" Target="https://www.asme.org/engineering-topics/articles/mechatronics/mechatronics-and-the-role-of-engineers?cm_sp=Mechatronics-_-Feataured Articles-_-Mechatronics and the Role of Engineers" TargetMode="External"/><Relationship Id="rId7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What is Mechanical Engineering?</a:t>
            </a: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50400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3200">
                <a:latin typeface="Arial"/>
              </a:rPr>
              <a:t>Mechanical Engineering is a discipline of Engineering that focuses on the design, manufacture, and operation of all things mechanical.</a:t>
            </a:r>
            <a:endParaRPr/>
          </a:p>
        </p:txBody>
      </p:sp>
      <p:pic>
        <p:nvPicPr>
          <p:cNvPr descr="" id="22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51960" y="1821960"/>
            <a:ext cx="4425840" cy="1982880"/>
          </a:xfrm>
          <a:prstGeom prst="rect">
            <a:avLst/>
          </a:prstGeom>
          <a:ln>
            <a:noFill/>
          </a:ln>
        </p:spPr>
      </p:pic>
      <p:pic>
        <p:nvPicPr>
          <p:cNvPr descr="" id="22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640" y="4058280"/>
            <a:ext cx="4479480" cy="208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en-US" sz="4000"/>
              <a:t>State of the Current Job Market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/>
              <a:t>and Average Salaries</a:t>
            </a:r>
            <a:endParaRPr/>
          </a:p>
        </p:txBody>
      </p:sp>
      <p:pic>
        <p:nvPicPr>
          <p:cNvPr descr="" id="25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3640" y="2300760"/>
            <a:ext cx="4425840" cy="3318840"/>
          </a:xfrm>
          <a:prstGeom prst="rect">
            <a:avLst/>
          </a:prstGeom>
          <a:ln>
            <a:noFill/>
          </a:ln>
        </p:spPr>
      </p:pic>
      <p:sp>
        <p:nvSpPr>
          <p:cNvPr id="252" name="CustomShape 2"/>
          <p:cNvSpPr/>
          <p:nvPr/>
        </p:nvSpPr>
        <p:spPr>
          <a:xfrm>
            <a:off x="515232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Most employers (74%) are looking for engineers with high levels of talent, and believe that the pool of candidates for these high talent positions is relatively small. [19]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This opinion is contrasted by over half (57%) of engineers seeking employment, who believe that the market is saturated with talent. [19]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504000" y="300960"/>
            <a:ext cx="9070560" cy="126036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 sz="4400"/>
              <a:t>References</a:t>
            </a:r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504000" y="1768680"/>
            <a:ext cx="9070560" cy="438192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r>
              <a:rPr lang="en-US" sz="2000" u="sng">
                <a:solidFill>
                  <a:srgbClr val="0563c1"/>
                </a:solidFill>
                <a:latin typeface="Arial"/>
                <a:hlinkClick r:id="rId1"/>
              </a:rPr>
              <a:t>[16] BLS - Mechanical Engineering - Pay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u="sng">
                <a:solidFill>
                  <a:srgbClr val="0563c1"/>
                </a:solidFill>
                <a:latin typeface="Arial"/>
                <a:hlinkClick r:id="rId2"/>
              </a:rPr>
              <a:t>[17] Monster.com - Demand for Engineering Jobs Grows in 2013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u="sng">
                <a:solidFill>
                  <a:srgbClr val="0563c1"/>
                </a:solidFill>
                <a:latin typeface="Arial"/>
                <a:hlinkClick r:id="rId3"/>
              </a:rPr>
              <a:t>[18] Monster.com - 2013 Engineering Jobs Outlook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u="sng">
                <a:solidFill>
                  <a:srgbClr val="0563c1"/>
                </a:solidFill>
                <a:latin typeface="Arial"/>
                <a:hlinkClick r:id="rId4"/>
              </a:rPr>
              <a:t>[19] Monster.com – How’s the Engineering Job Market?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u="sng">
                <a:solidFill>
                  <a:srgbClr val="0563c1"/>
                </a:solidFill>
                <a:latin typeface="Arial"/>
                <a:hlinkClick r:id="rId5"/>
              </a:rPr>
              <a:t>[20] Google Maps - Directions from Clinton, NJ to FDU Metropolitan Campus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u="sng">
                <a:solidFill>
                  <a:srgbClr val="0563c1"/>
                </a:solidFill>
                <a:latin typeface="Arial"/>
                <a:hlinkClick r:id="rId6"/>
              </a:rPr>
              <a:t>[21] ASME – Mechatronics and the Role of Engineers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563c1"/>
                </a:solidFill>
                <a:latin typeface="Arial"/>
              </a:rPr>
              <a:t>sdfasdf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What is Mechanical Engineering?</a:t>
            </a:r>
            <a:endParaRPr/>
          </a:p>
        </p:txBody>
      </p:sp>
      <p:pic>
        <p:nvPicPr>
          <p:cNvPr descr="" id="22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3640" y="1828800"/>
            <a:ext cx="4425840" cy="411372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515232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2800">
                <a:latin typeface="Arial"/>
              </a:rPr>
              <a:t>Mechanical Engineering is one of the broadest disciplines in engineering, and is composed of many different sub-disciplines.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2800">
                <a:latin typeface="Arial"/>
              </a:rPr>
              <a:t>Some examples are: mechatronic, thermodynamic, acoustical, and design engineering. 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Common Job Titles and Descriptions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504000" y="1769040"/>
            <a:ext cx="8867880" cy="438264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3200" u="sng">
                <a:latin typeface="Arial"/>
              </a:rPr>
              <a:t>Design Engineer</a:t>
            </a:r>
            <a:r>
              <a:rPr lang="en-US" sz="3200">
                <a:latin typeface="Arial"/>
              </a:rPr>
              <a:t> – Design Engineers implement the Engineering Design Process to design new processes, devices and systems. Design Engineers may also be directly involved with the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Common Job Titles and Descriptions</a:t>
            </a:r>
            <a:endParaRPr/>
          </a:p>
        </p:txBody>
      </p:sp>
      <p:sp>
        <p:nvSpPr>
          <p:cNvPr id="233" name="CustomShape 2"/>
          <p:cNvSpPr/>
          <p:nvPr/>
        </p:nvSpPr>
        <p:spPr>
          <a:xfrm>
            <a:off x="504000" y="1769040"/>
            <a:ext cx="8867880" cy="438264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lang="en-US" sz="3200" u="sng">
                <a:latin typeface="Arial"/>
              </a:rPr>
              <a:t>Project Engineer</a:t>
            </a:r>
            <a:r>
              <a:rPr lang="en-US" sz="3200">
                <a:latin typeface="Arial"/>
              </a:rPr>
              <a:t> – Oversee various stages and parts of engineering projects. Are responsible for coordination and communication between all parties involved in the project.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0400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3200" u="sng">
                <a:latin typeface="Arial"/>
              </a:rPr>
              <a:t>Mechatronics Engineer</a:t>
            </a:r>
            <a:r>
              <a:rPr lang="en-US" sz="3200">
                <a:latin typeface="Arial"/>
              </a:rPr>
              <a:t> - Engineers that work on devices and processes that combine mechanical, electrical, computer, and control engineering. [21]</a:t>
            </a:r>
            <a:endParaRPr/>
          </a:p>
        </p:txBody>
      </p:sp>
      <p:sp>
        <p:nvSpPr>
          <p:cNvPr id="235" name="CustomShape 2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Common Job Titles and Descriptions</a:t>
            </a:r>
            <a:endParaRPr/>
          </a:p>
        </p:txBody>
      </p:sp>
      <p:pic>
        <p:nvPicPr>
          <p:cNvPr descr="" id="23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73560" y="1768680"/>
            <a:ext cx="4383000" cy="438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Common Job Titles and Descriptions</a:t>
            </a:r>
            <a:endParaRPr/>
          </a:p>
        </p:txBody>
      </p:sp>
      <p:pic>
        <p:nvPicPr>
          <p:cNvPr descr="" id="23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31520" y="1768680"/>
            <a:ext cx="4022280" cy="2345040"/>
          </a:xfrm>
          <a:prstGeom prst="rect">
            <a:avLst/>
          </a:prstGeom>
          <a:ln>
            <a:noFill/>
          </a:ln>
        </p:spPr>
      </p:pic>
      <p:pic>
        <p:nvPicPr>
          <p:cNvPr descr="" id="23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" y="4332600"/>
            <a:ext cx="4022280" cy="261576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515232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b="1" lang="en-US"/>
              <a:t>Mechatronics Engineers</a:t>
            </a:r>
            <a:r>
              <a:rPr lang="en-US"/>
              <a:t> work on a wide variety of different devices and systems. These systems range from toasters and hard drives, to industrial manufacturing equipment and robotics. [21]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 sz="3600"/>
              <a:t>Nearby Colleges and Universities that have Mechanical Engineering Programs</a:t>
            </a:r>
            <a:endParaRPr/>
          </a:p>
        </p:txBody>
      </p:sp>
      <p:sp>
        <p:nvSpPr>
          <p:cNvPr id="242" name="CustomShape 2"/>
          <p:cNvSpPr/>
          <p:nvPr/>
        </p:nvSpPr>
        <p:spPr>
          <a:xfrm>
            <a:off x="50400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Rutgers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NJIT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TCNJ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Rowan University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Princeton University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Lehigh University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University of Pennsylvania</a:t>
            </a:r>
            <a:endParaRPr/>
          </a:p>
        </p:txBody>
      </p:sp>
      <p:sp>
        <p:nvSpPr>
          <p:cNvPr id="243" name="CustomShape 3"/>
          <p:cNvSpPr/>
          <p:nvPr/>
        </p:nvSpPr>
        <p:spPr>
          <a:xfrm>
            <a:off x="515232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Stevens Institute of Technology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Lafayette College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Drexel University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Fairleigh Dickinson University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Philadelphia University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en-US" sz="4000"/>
              <a:t>Comparison Between RVCC and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/>
              <a:t>Fairleigh Dickinson University</a:t>
            </a:r>
            <a:endParaRPr/>
          </a:p>
        </p:txBody>
      </p:sp>
      <p:pic>
        <p:nvPicPr>
          <p:cNvPr descr="" id="2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25240" y="1768680"/>
            <a:ext cx="4383000" cy="438300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515232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u="sng"/>
              <a:t>Advantages: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Has student chapters for professional engineering organizations such as ASME and IEEE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2800"/>
              <a:t>Multiple scholarships, such as the Colonel Fairleigh S. Dickinson Scholarship, can aid students with as much as $30,000 per scholarship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en-US" sz="4000"/>
              <a:t>State of the Current Job Market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/>
              <a:t>and Average Salaries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504000" y="1768680"/>
            <a:ext cx="4425840" cy="4383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/>
              <a:t>The job demand for engineers is growing, with Mechanical Engineering being listed as one of the top 5 engineering occupations. [17] Mechanical Engineers are increasingly in demand, and hold promise in emerging fields like alternative energy, nano-technology and re-manufacturing. [15]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4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51960" y="2031120"/>
            <a:ext cx="4425840" cy="385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