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50"/>
  </p:notesMasterIdLst>
  <p:handoutMasterIdLst>
    <p:handoutMasterId r:id="rId51"/>
  </p:handoutMasterIdLst>
  <p:sldIdLst>
    <p:sldId id="422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37" r:id="rId17"/>
    <p:sldId id="438" r:id="rId18"/>
    <p:sldId id="439" r:id="rId19"/>
    <p:sldId id="440" r:id="rId20"/>
    <p:sldId id="441" r:id="rId21"/>
    <p:sldId id="442" r:id="rId22"/>
    <p:sldId id="443" r:id="rId23"/>
    <p:sldId id="444" r:id="rId24"/>
    <p:sldId id="445" r:id="rId25"/>
    <p:sldId id="446" r:id="rId26"/>
    <p:sldId id="447" r:id="rId27"/>
    <p:sldId id="448" r:id="rId28"/>
    <p:sldId id="449" r:id="rId29"/>
    <p:sldId id="450" r:id="rId30"/>
    <p:sldId id="451" r:id="rId31"/>
    <p:sldId id="452" r:id="rId32"/>
    <p:sldId id="453" r:id="rId33"/>
    <p:sldId id="454" r:id="rId34"/>
    <p:sldId id="455" r:id="rId35"/>
    <p:sldId id="456" r:id="rId36"/>
    <p:sldId id="457" r:id="rId37"/>
    <p:sldId id="458" r:id="rId38"/>
    <p:sldId id="459" r:id="rId39"/>
    <p:sldId id="460" r:id="rId40"/>
    <p:sldId id="461" r:id="rId41"/>
    <p:sldId id="462" r:id="rId42"/>
    <p:sldId id="463" r:id="rId43"/>
    <p:sldId id="464" r:id="rId44"/>
    <p:sldId id="465" r:id="rId45"/>
    <p:sldId id="466" r:id="rId46"/>
    <p:sldId id="467" r:id="rId47"/>
    <p:sldId id="468" r:id="rId48"/>
    <p:sldId id="469" r:id="rId49"/>
  </p:sldIdLst>
  <p:sldSz cx="9144000" cy="6858000" type="screen4x3"/>
  <p:notesSz cx="6864350" cy="915035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9406"/>
    <a:srgbClr val="808080"/>
    <a:srgbClr val="666699"/>
    <a:srgbClr val="6699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 snapToObjects="1">
      <p:cViewPr>
        <p:scale>
          <a:sx n="80" d="100"/>
          <a:sy n="80" d="100"/>
        </p:scale>
        <p:origin x="-773" y="-11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1914" y="-96"/>
      </p:cViewPr>
      <p:guideLst>
        <p:guide orient="horz" pos="2882"/>
        <p:guide pos="216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4.xml"/><Relationship Id="rId2" Type="http://schemas.openxmlformats.org/officeDocument/2006/relationships/slide" Target="slides/slide38.xml"/><Relationship Id="rId1" Type="http://schemas.openxmlformats.org/officeDocument/2006/relationships/slide" Target="slides/slide2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375" y="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9315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375" y="869315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80F634B-5B83-4106-8929-8D4D37AB8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87388"/>
            <a:ext cx="4573587" cy="34305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346575"/>
            <a:ext cx="5032375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9315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869315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6" rIns="91491" bIns="45746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D4A2BBA-96A4-4382-9CF6-EEA893C9C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45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05052-C2D7-4541-AEBD-EB04A86CBC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EAA08-D89A-42E0-B138-FA667998F6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2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3DF3A-7BE3-4010-BA14-C94FDC723C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4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A4B4-6490-49F4-997F-72F3E71499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2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F4EB3-3FB8-4C90-B628-BC55297F32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3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D6401-2944-4A6F-B3B7-9317BC2123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8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E0D02-0CED-4499-A9D1-57A885399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0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ACE06-1FB7-4057-9C08-7BE1ED4CCD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0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658C2-140D-4FC4-AAB3-30366F598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4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2624B-7EA0-42C5-9094-1B4FA64F0B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65EF2-C919-420C-A3BC-B955AF6D6E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6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DF089D-7290-442E-AC7C-EE8A9EA928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7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Scope, Function Calls and Storage Management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John Mitchell</a:t>
            </a:r>
            <a:endParaRPr lang="en-US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CS 242</a:t>
            </a:r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7620000" y="228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2011</a:t>
            </a:r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1300163" y="6091238"/>
            <a:ext cx="6853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Reading: Chapter 7, Concepts in Programming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914400"/>
          </a:xfrm>
        </p:spPr>
        <p:txBody>
          <a:bodyPr/>
          <a:lstStyle/>
          <a:p>
            <a:r>
              <a:rPr lang="en-US" smtClean="0"/>
              <a:t>Activation record  for in-line block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362450" y="1524000"/>
            <a:ext cx="4572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Control link</a:t>
            </a:r>
          </a:p>
          <a:p>
            <a:pPr lvl="1"/>
            <a:r>
              <a:rPr lang="en-US" smtClean="0"/>
              <a:t>pointer to previous record on stack</a:t>
            </a:r>
          </a:p>
          <a:p>
            <a:r>
              <a:rPr lang="en-US" smtClean="0"/>
              <a:t>Push record on stack:</a:t>
            </a:r>
          </a:p>
          <a:p>
            <a:pPr lvl="1"/>
            <a:r>
              <a:rPr lang="en-US" smtClean="0"/>
              <a:t>Set new control link to point to old env ptr</a:t>
            </a:r>
          </a:p>
          <a:p>
            <a:pPr lvl="1"/>
            <a:r>
              <a:rPr lang="en-US" smtClean="0"/>
              <a:t>Set env ptr to new record</a:t>
            </a:r>
          </a:p>
          <a:p>
            <a:r>
              <a:rPr lang="en-US" smtClean="0"/>
              <a:t>Pop record off stack</a:t>
            </a:r>
          </a:p>
          <a:p>
            <a:pPr lvl="1"/>
            <a:r>
              <a:rPr lang="en-US" smtClean="0"/>
              <a:t>Follow control link of current record to reset environment pointer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81050" y="1600200"/>
            <a:ext cx="2514600" cy="1600200"/>
            <a:chOff x="864" y="1392"/>
            <a:chExt cx="1584" cy="100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1282" name="Rectangle 4"/>
            <p:cNvSpPr>
              <a:spLocks noChangeArrowheads="1"/>
            </p:cNvSpPr>
            <p:nvPr/>
          </p:nvSpPr>
          <p:spPr bwMode="auto">
            <a:xfrm>
              <a:off x="864" y="1392"/>
              <a:ext cx="1584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Control link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1283" name="Rectangle 5"/>
            <p:cNvSpPr>
              <a:spLocks noChangeArrowheads="1"/>
            </p:cNvSpPr>
            <p:nvPr/>
          </p:nvSpPr>
          <p:spPr bwMode="auto">
            <a:xfrm>
              <a:off x="864" y="1728"/>
              <a:ext cx="1584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Local variables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1284" name="Rectangle 6"/>
            <p:cNvSpPr>
              <a:spLocks noChangeArrowheads="1"/>
            </p:cNvSpPr>
            <p:nvPr/>
          </p:nvSpPr>
          <p:spPr bwMode="auto">
            <a:xfrm>
              <a:off x="864" y="2064"/>
              <a:ext cx="1584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Intermediate results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81050" y="3352800"/>
            <a:ext cx="2514600" cy="1600200"/>
            <a:chOff x="864" y="1392"/>
            <a:chExt cx="1584" cy="100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1279" name="Rectangle 9"/>
            <p:cNvSpPr>
              <a:spLocks noChangeArrowheads="1"/>
            </p:cNvSpPr>
            <p:nvPr/>
          </p:nvSpPr>
          <p:spPr bwMode="auto">
            <a:xfrm>
              <a:off x="864" y="1392"/>
              <a:ext cx="1584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Control link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1280" name="Rectangle 10"/>
            <p:cNvSpPr>
              <a:spLocks noChangeArrowheads="1"/>
            </p:cNvSpPr>
            <p:nvPr/>
          </p:nvSpPr>
          <p:spPr bwMode="auto">
            <a:xfrm>
              <a:off x="864" y="1728"/>
              <a:ext cx="1584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Local variables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1281" name="Rectangle 11"/>
            <p:cNvSpPr>
              <a:spLocks noChangeArrowheads="1"/>
            </p:cNvSpPr>
            <p:nvPr/>
          </p:nvSpPr>
          <p:spPr bwMode="auto">
            <a:xfrm>
              <a:off x="864" y="2064"/>
              <a:ext cx="1584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Intermediate results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704850" y="53340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Environment Pointer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271" name="Rectangle 13"/>
          <p:cNvSpPr>
            <a:spLocks noChangeArrowheads="1"/>
          </p:cNvSpPr>
          <p:nvPr/>
        </p:nvSpPr>
        <p:spPr bwMode="auto">
          <a:xfrm>
            <a:off x="781050" y="6172200"/>
            <a:ext cx="1143000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272" name="Line 14"/>
          <p:cNvSpPr>
            <a:spLocks noChangeShapeType="1"/>
          </p:cNvSpPr>
          <p:nvPr/>
        </p:nvSpPr>
        <p:spPr bwMode="auto">
          <a:xfrm>
            <a:off x="323850" y="63246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15"/>
          <p:cNvSpPr>
            <a:spLocks noChangeShapeType="1"/>
          </p:cNvSpPr>
          <p:nvPr/>
        </p:nvSpPr>
        <p:spPr bwMode="auto">
          <a:xfrm flipV="1">
            <a:off x="323850" y="358140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6"/>
          <p:cNvSpPr>
            <a:spLocks noChangeShapeType="1"/>
          </p:cNvSpPr>
          <p:nvPr/>
        </p:nvSpPr>
        <p:spPr bwMode="auto">
          <a:xfrm>
            <a:off x="323850" y="3581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1275" name="Line 17"/>
          <p:cNvSpPr>
            <a:spLocks noChangeShapeType="1"/>
          </p:cNvSpPr>
          <p:nvPr/>
        </p:nvSpPr>
        <p:spPr bwMode="auto">
          <a:xfrm flipV="1">
            <a:off x="3676650" y="18288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1276" name="Line 18"/>
          <p:cNvSpPr>
            <a:spLocks noChangeShapeType="1"/>
          </p:cNvSpPr>
          <p:nvPr/>
        </p:nvSpPr>
        <p:spPr bwMode="auto">
          <a:xfrm>
            <a:off x="3295650" y="36576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1277" name="Line 19"/>
          <p:cNvSpPr>
            <a:spLocks noChangeShapeType="1"/>
          </p:cNvSpPr>
          <p:nvPr/>
        </p:nvSpPr>
        <p:spPr bwMode="auto">
          <a:xfrm>
            <a:off x="3295650" y="1828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1278" name="Text Box 20"/>
          <p:cNvSpPr txBox="1">
            <a:spLocks noChangeArrowheads="1"/>
          </p:cNvSpPr>
          <p:nvPr/>
        </p:nvSpPr>
        <p:spPr bwMode="auto">
          <a:xfrm>
            <a:off x="2092083" y="6491288"/>
            <a:ext cx="70362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Can be optimized away, but assume not for purpose of discussion.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600200"/>
            <a:ext cx="3657600" cy="2438400"/>
            <a:chOff x="192" y="2304"/>
            <a:chExt cx="2304" cy="1536"/>
          </a:xfrm>
        </p:grpSpPr>
        <p:sp>
          <p:nvSpPr>
            <p:cNvPr id="12321" name="Rectangle 5"/>
            <p:cNvSpPr>
              <a:spLocks noChangeArrowheads="1"/>
            </p:cNvSpPr>
            <p:nvPr/>
          </p:nvSpPr>
          <p:spPr bwMode="auto">
            <a:xfrm>
              <a:off x="192" y="2304"/>
              <a:ext cx="2304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 algn="l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{ 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int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x=0;  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  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int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y=x+1; 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       {  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int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z=(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x+y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)*(x-y);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        };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};</a:t>
              </a:r>
              <a:endPara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endParaRPr>
            </a:p>
            <a:p>
              <a:pPr marL="742950" lvl="1" indent="-285750" algn="l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None/>
              </a:pPr>
              <a:endParaRPr kumimoji="1" lang="en-US" dirty="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12322" name="Line 6"/>
            <p:cNvSpPr>
              <a:spLocks noChangeShapeType="1"/>
            </p:cNvSpPr>
            <p:nvPr/>
          </p:nvSpPr>
          <p:spPr bwMode="auto">
            <a:xfrm>
              <a:off x="432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buNone/>
              </a:pPr>
              <a:endParaRPr lang="en-US"/>
            </a:p>
          </p:txBody>
        </p:sp>
        <p:sp>
          <p:nvSpPr>
            <p:cNvPr id="12323" name="Line 7"/>
            <p:cNvSpPr>
              <a:spLocks noChangeShapeType="1"/>
            </p:cNvSpPr>
            <p:nvPr/>
          </p:nvSpPr>
          <p:spPr bwMode="auto">
            <a:xfrm>
              <a:off x="864" y="288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buNone/>
              </a:pPr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04800" y="4038600"/>
            <a:ext cx="4648200" cy="2590800"/>
            <a:chOff x="2496" y="2256"/>
            <a:chExt cx="2928" cy="1632"/>
          </a:xfrm>
        </p:grpSpPr>
        <p:sp>
          <p:nvSpPr>
            <p:cNvPr id="12318" name="Rectangle 9"/>
            <p:cNvSpPr>
              <a:spLocks noChangeArrowheads="1"/>
            </p:cNvSpPr>
            <p:nvPr/>
          </p:nvSpPr>
          <p:spPr bwMode="auto">
            <a:xfrm>
              <a:off x="2496" y="2256"/>
              <a:ext cx="2928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Push record with space for x, y </a:t>
              </a:r>
            </a:p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Set values of x, y</a:t>
              </a:r>
            </a:p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       Push record for inner block</a:t>
              </a:r>
            </a:p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       Set value of z</a:t>
              </a:r>
            </a:p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       Pop record for inner block</a:t>
              </a:r>
            </a:p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Pop record for outer block</a:t>
              </a:r>
              <a:endPara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endParaRPr>
            </a:p>
          </p:txBody>
        </p:sp>
        <p:sp>
          <p:nvSpPr>
            <p:cNvPr id="12319" name="Line 10"/>
            <p:cNvSpPr>
              <a:spLocks noChangeShapeType="1"/>
            </p:cNvSpPr>
            <p:nvPr/>
          </p:nvSpPr>
          <p:spPr bwMode="auto">
            <a:xfrm>
              <a:off x="2688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buNone/>
              </a:pPr>
              <a:endParaRPr lang="en-US"/>
            </a:p>
          </p:txBody>
        </p:sp>
        <p:sp>
          <p:nvSpPr>
            <p:cNvPr id="12320" name="Line 11"/>
            <p:cNvSpPr>
              <a:spLocks noChangeShapeType="1"/>
            </p:cNvSpPr>
            <p:nvPr/>
          </p:nvSpPr>
          <p:spPr bwMode="auto">
            <a:xfrm>
              <a:off x="3072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buNone/>
              </a:pPr>
              <a:endParaRPr lang="en-US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953000" y="762000"/>
            <a:ext cx="3352800" cy="5867400"/>
            <a:chOff x="3120" y="480"/>
            <a:chExt cx="2112" cy="3696"/>
          </a:xfrm>
          <a:solidFill>
            <a:schemeClr val="accent5">
              <a:lumMod val="20000"/>
              <a:lumOff val="80000"/>
            </a:schemeClr>
          </a:solidFill>
        </p:grpSpPr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3408" y="480"/>
              <a:ext cx="1824" cy="1488"/>
              <a:chOff x="3408" y="480"/>
              <a:chExt cx="1824" cy="1488"/>
            </a:xfrm>
            <a:grpFill/>
          </p:grpSpPr>
          <p:sp>
            <p:nvSpPr>
              <p:cNvPr id="12311" name="Rectangle 17"/>
              <p:cNvSpPr>
                <a:spLocks noChangeArrowheads="1"/>
              </p:cNvSpPr>
              <p:nvPr/>
            </p:nvSpPr>
            <p:spPr bwMode="auto">
              <a:xfrm>
                <a:off x="3408" y="1056"/>
                <a:ext cx="1584" cy="3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Control link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12" name="Line 25"/>
              <p:cNvSpPr>
                <a:spLocks noChangeShapeType="1"/>
              </p:cNvSpPr>
              <p:nvPr/>
            </p:nvSpPr>
            <p:spPr bwMode="auto">
              <a:xfrm flipV="1">
                <a:off x="5232" y="480"/>
                <a:ext cx="0" cy="67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13" name="Line 26"/>
              <p:cNvSpPr>
                <a:spLocks noChangeShapeType="1"/>
              </p:cNvSpPr>
              <p:nvPr/>
            </p:nvSpPr>
            <p:spPr bwMode="auto">
              <a:xfrm>
                <a:off x="4992" y="1152"/>
                <a:ext cx="24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14" name="Rectangle 4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76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x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15" name="Rectangle 44"/>
              <p:cNvSpPr>
                <a:spLocks noChangeArrowheads="1"/>
              </p:cNvSpPr>
              <p:nvPr/>
            </p:nvSpPr>
            <p:spPr bwMode="auto">
              <a:xfrm>
                <a:off x="3408" y="1680"/>
                <a:ext cx="76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y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16" name="Rectangle 45"/>
              <p:cNvSpPr>
                <a:spLocks noChangeArrowheads="1"/>
              </p:cNvSpPr>
              <p:nvPr/>
            </p:nvSpPr>
            <p:spPr bwMode="auto">
              <a:xfrm>
                <a:off x="4176" y="1392"/>
                <a:ext cx="816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0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17" name="Rectangle 46"/>
              <p:cNvSpPr>
                <a:spLocks noChangeArrowheads="1"/>
              </p:cNvSpPr>
              <p:nvPr/>
            </p:nvSpPr>
            <p:spPr bwMode="auto">
              <a:xfrm>
                <a:off x="4176" y="1680"/>
                <a:ext cx="816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1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3120" y="1296"/>
              <a:ext cx="2112" cy="2880"/>
              <a:chOff x="3120" y="1296"/>
              <a:chExt cx="2112" cy="2880"/>
            </a:xfrm>
            <a:grpFill/>
          </p:grpSpPr>
          <p:sp>
            <p:nvSpPr>
              <p:cNvPr id="12296" name="Rectangle 18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76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x+y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97" name="Rectangle 19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76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x-y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98" name="Text Box 20"/>
              <p:cNvSpPr txBox="1">
                <a:spLocks noChangeArrowheads="1"/>
              </p:cNvSpPr>
              <p:nvPr/>
            </p:nvSpPr>
            <p:spPr bwMode="auto">
              <a:xfrm>
                <a:off x="3168" y="3504"/>
                <a:ext cx="1200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Environment Pointer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99" name="Rectangle 21"/>
              <p:cNvSpPr>
                <a:spLocks noChangeArrowheads="1"/>
              </p:cNvSpPr>
              <p:nvPr/>
            </p:nvSpPr>
            <p:spPr bwMode="auto">
              <a:xfrm>
                <a:off x="3408" y="3984"/>
                <a:ext cx="720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00" name="Line 22"/>
              <p:cNvSpPr>
                <a:spLocks noChangeShapeType="1"/>
              </p:cNvSpPr>
              <p:nvPr/>
            </p:nvSpPr>
            <p:spPr bwMode="auto">
              <a:xfrm>
                <a:off x="3120" y="4080"/>
                <a:ext cx="57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01" name="Line 23"/>
              <p:cNvSpPr>
                <a:spLocks noChangeShapeType="1"/>
              </p:cNvSpPr>
              <p:nvPr/>
            </p:nvSpPr>
            <p:spPr bwMode="auto">
              <a:xfrm flipV="1">
                <a:off x="3120" y="2352"/>
                <a:ext cx="0" cy="172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02" name="Line 24"/>
              <p:cNvSpPr>
                <a:spLocks noChangeShapeType="1"/>
              </p:cNvSpPr>
              <p:nvPr/>
            </p:nvSpPr>
            <p:spPr bwMode="auto">
              <a:xfrm>
                <a:off x="3120" y="2352"/>
                <a:ext cx="28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03" name="Rectangle 28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816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1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04" name="Rectangle 29"/>
              <p:cNvSpPr>
                <a:spLocks noChangeArrowheads="1"/>
              </p:cNvSpPr>
              <p:nvPr/>
            </p:nvSpPr>
            <p:spPr bwMode="auto">
              <a:xfrm>
                <a:off x="4176" y="3072"/>
                <a:ext cx="816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-1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05" name="Rectangle 35"/>
              <p:cNvSpPr>
                <a:spLocks noChangeArrowheads="1"/>
              </p:cNvSpPr>
              <p:nvPr/>
            </p:nvSpPr>
            <p:spPr bwMode="auto">
              <a:xfrm>
                <a:off x="3408" y="2160"/>
                <a:ext cx="1584" cy="3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Control link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06" name="Line 40"/>
              <p:cNvSpPr>
                <a:spLocks noChangeShapeType="1"/>
              </p:cNvSpPr>
              <p:nvPr/>
            </p:nvSpPr>
            <p:spPr bwMode="auto">
              <a:xfrm flipV="1">
                <a:off x="5232" y="1296"/>
                <a:ext cx="0" cy="100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07" name="Line 41"/>
              <p:cNvSpPr>
                <a:spLocks noChangeShapeType="1"/>
              </p:cNvSpPr>
              <p:nvPr/>
            </p:nvSpPr>
            <p:spPr bwMode="auto">
              <a:xfrm>
                <a:off x="4992" y="2304"/>
                <a:ext cx="24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08" name="Line 42"/>
              <p:cNvSpPr>
                <a:spLocks noChangeShapeType="1"/>
              </p:cNvSpPr>
              <p:nvPr/>
            </p:nvSpPr>
            <p:spPr bwMode="auto">
              <a:xfrm>
                <a:off x="4992" y="1296"/>
                <a:ext cx="24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09" name="Rectangle 51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768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z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10" name="Rectangle 52"/>
              <p:cNvSpPr>
                <a:spLocks noChangeArrowheads="1"/>
              </p:cNvSpPr>
              <p:nvPr/>
            </p:nvSpPr>
            <p:spPr bwMode="auto">
              <a:xfrm>
                <a:off x="4176" y="2496"/>
                <a:ext cx="816" cy="28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-1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 rules</a:t>
            </a:r>
          </a:p>
        </p:txBody>
      </p:sp>
      <p:sp>
        <p:nvSpPr>
          <p:cNvPr id="13315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and local variables</a:t>
            </a:r>
          </a:p>
          <a:p>
            <a:pPr lvl="1"/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81600" y="2133600"/>
            <a:ext cx="3657600" cy="2438400"/>
            <a:chOff x="192" y="2304"/>
            <a:chExt cx="2304" cy="1536"/>
          </a:xfrm>
        </p:grpSpPr>
        <p:sp>
          <p:nvSpPr>
            <p:cNvPr id="13319" name="Rectangle 5"/>
            <p:cNvSpPr>
              <a:spLocks noChangeArrowheads="1"/>
            </p:cNvSpPr>
            <p:nvPr/>
          </p:nvSpPr>
          <p:spPr bwMode="auto">
            <a:xfrm>
              <a:off x="192" y="2304"/>
              <a:ext cx="2304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 algn="l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{ 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int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x=0;  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  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int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y=x+1; 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       {  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int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z=(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x+y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)*(x-y);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        };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};</a:t>
              </a:r>
              <a:endPara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endParaRPr>
            </a:p>
            <a:p>
              <a:pPr marL="742950" lvl="1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kumimoji="1" lang="en-US" dirty="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13320" name="Line 6"/>
            <p:cNvSpPr>
              <a:spLocks noChangeShapeType="1"/>
            </p:cNvSpPr>
            <p:nvPr/>
          </p:nvSpPr>
          <p:spPr bwMode="auto">
            <a:xfrm>
              <a:off x="432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Line 7"/>
            <p:cNvSpPr>
              <a:spLocks noChangeShapeType="1"/>
            </p:cNvSpPr>
            <p:nvPr/>
          </p:nvSpPr>
          <p:spPr bwMode="auto">
            <a:xfrm>
              <a:off x="864" y="288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685800" y="2133600"/>
            <a:ext cx="5638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x, y are local to outer block 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z is local to inner bock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x, y are global to inner block</a:t>
            </a: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457200" y="3962400"/>
            <a:ext cx="8178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Static scope</a:t>
            </a:r>
          </a:p>
          <a:p>
            <a:pPr lvl="1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global refers to declaration in closest enclosing block</a:t>
            </a:r>
          </a:p>
          <a:p>
            <a:pPr marL="342900" indent="-342900" algn="l" eaLnBrk="1" hangingPunct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Dynamic scope</a:t>
            </a:r>
          </a:p>
          <a:p>
            <a:pPr lvl="1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global refers to most recent activation record</a:t>
            </a:r>
          </a:p>
          <a:p>
            <a:pPr marL="342900" indent="-342900" algn="l">
              <a:lnSpc>
                <a:spcPct val="14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2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These </a:t>
            </a: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are same until we consider function calls.</a:t>
            </a:r>
            <a:endParaRPr kumimoji="1" lang="en-US" sz="2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and procedures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3200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Syntax of procedures (</a:t>
            </a:r>
            <a:r>
              <a:rPr lang="en-US" dirty="0" err="1" smtClean="0"/>
              <a:t>Algol</a:t>
            </a:r>
            <a:r>
              <a:rPr lang="en-US" dirty="0" smtClean="0"/>
              <a:t>) and functions (C)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procedure P (&lt;pars&gt;)            &lt;type&gt; function f(&lt;pars&gt;)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begin                                {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&lt;local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vars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&gt;                          &lt;local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vars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&lt;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proc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body&gt;                         &lt;function body&gt;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end;                                  }</a:t>
            </a:r>
          </a:p>
          <a:p>
            <a:r>
              <a:rPr lang="en-US" dirty="0" smtClean="0"/>
              <a:t>Activation record must include space for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04800" y="4876800"/>
            <a:ext cx="426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parameters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return address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local variables, intermediate results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038600" y="4876800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return value (an intermediate result)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location to put return value on function exit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914400"/>
          </a:xfrm>
        </p:spPr>
        <p:txBody>
          <a:bodyPr/>
          <a:lstStyle/>
          <a:p>
            <a:r>
              <a:rPr lang="en-US" smtClean="0"/>
              <a:t>Activation record  for function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419600" y="1676400"/>
            <a:ext cx="4572000" cy="50292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Return address</a:t>
            </a:r>
          </a:p>
          <a:p>
            <a:pPr lvl="1"/>
            <a:r>
              <a:rPr lang="en-US" smtClean="0"/>
              <a:t>Location of code to execute on function return</a:t>
            </a:r>
          </a:p>
          <a:p>
            <a:r>
              <a:rPr lang="en-US" smtClean="0"/>
              <a:t>Return-result address</a:t>
            </a:r>
          </a:p>
          <a:p>
            <a:pPr lvl="1"/>
            <a:r>
              <a:rPr lang="en-US" smtClean="0"/>
              <a:t>Address in activation record of calling block to receive return address</a:t>
            </a:r>
          </a:p>
          <a:p>
            <a:r>
              <a:rPr lang="en-US" smtClean="0"/>
              <a:t>Parameters</a:t>
            </a:r>
          </a:p>
          <a:p>
            <a:pPr lvl="1"/>
            <a:r>
              <a:rPr lang="en-US" smtClean="0"/>
              <a:t>Locations to contain data from calling block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838200" y="17526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 link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838200" y="38862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Local variables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838200" y="44196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Intermediate results</a:t>
            </a:r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533400" y="5540514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Environment Pointer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8" name="Rectangle 13"/>
          <p:cNvSpPr>
            <a:spLocks noChangeArrowheads="1"/>
          </p:cNvSpPr>
          <p:nvPr/>
        </p:nvSpPr>
        <p:spPr bwMode="auto">
          <a:xfrm>
            <a:off x="838200" y="6324600"/>
            <a:ext cx="1143000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4"/>
          <p:cNvSpPr>
            <a:spLocks noChangeShapeType="1"/>
          </p:cNvSpPr>
          <p:nvPr/>
        </p:nvSpPr>
        <p:spPr bwMode="auto">
          <a:xfrm>
            <a:off x="381000" y="64770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5"/>
          <p:cNvSpPr>
            <a:spLocks noChangeShapeType="1"/>
          </p:cNvSpPr>
          <p:nvPr/>
        </p:nvSpPr>
        <p:spPr bwMode="auto">
          <a:xfrm flipV="1">
            <a:off x="381000" y="198120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6"/>
          <p:cNvSpPr>
            <a:spLocks noChangeShapeType="1"/>
          </p:cNvSpPr>
          <p:nvPr/>
        </p:nvSpPr>
        <p:spPr bwMode="auto">
          <a:xfrm>
            <a:off x="381000" y="1981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372" name="Rectangle 20"/>
          <p:cNvSpPr>
            <a:spLocks noChangeArrowheads="1"/>
          </p:cNvSpPr>
          <p:nvPr/>
        </p:nvSpPr>
        <p:spPr bwMode="auto">
          <a:xfrm>
            <a:off x="838200" y="33528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Parameters</a:t>
            </a:r>
          </a:p>
        </p:txBody>
      </p:sp>
      <p:sp>
        <p:nvSpPr>
          <p:cNvPr id="15373" name="Rectangle 21"/>
          <p:cNvSpPr>
            <a:spLocks noChangeArrowheads="1"/>
          </p:cNvSpPr>
          <p:nvPr/>
        </p:nvSpPr>
        <p:spPr bwMode="auto">
          <a:xfrm>
            <a:off x="838200" y="22860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address</a:t>
            </a:r>
          </a:p>
        </p:txBody>
      </p:sp>
      <p:sp>
        <p:nvSpPr>
          <p:cNvPr id="15374" name="Rectangle 22"/>
          <p:cNvSpPr>
            <a:spLocks noChangeArrowheads="1"/>
          </p:cNvSpPr>
          <p:nvPr/>
        </p:nvSpPr>
        <p:spPr bwMode="auto">
          <a:xfrm>
            <a:off x="838200" y="28194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Return-result </a:t>
            </a:r>
            <a:r>
              <a:rPr lang="en-US" sz="2000" dirty="0" err="1">
                <a:solidFill>
                  <a:schemeClr val="tx1"/>
                </a:solidFill>
                <a:latin typeface="Tahoma" pitchFamily="34" charset="0"/>
              </a:rPr>
              <a:t>addr</a:t>
            </a: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75" name="Line 23"/>
          <p:cNvSpPr>
            <a:spLocks noChangeShapeType="1"/>
          </p:cNvSpPr>
          <p:nvPr/>
        </p:nvSpPr>
        <p:spPr bwMode="auto">
          <a:xfrm>
            <a:off x="3352800" y="1981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76" name="Line 24"/>
          <p:cNvSpPr>
            <a:spLocks noChangeShapeType="1"/>
          </p:cNvSpPr>
          <p:nvPr/>
        </p:nvSpPr>
        <p:spPr bwMode="auto">
          <a:xfrm>
            <a:off x="3810000" y="1828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77" name="Line 25"/>
          <p:cNvSpPr>
            <a:spLocks noChangeShapeType="1"/>
          </p:cNvSpPr>
          <p:nvPr/>
        </p:nvSpPr>
        <p:spPr bwMode="auto">
          <a:xfrm>
            <a:off x="38100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28000" cy="914400"/>
          </a:xfrm>
        </p:spPr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419600" y="1524000"/>
            <a:ext cx="4572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Function</a:t>
            </a:r>
          </a:p>
          <a:p>
            <a:pPr lvl="1">
              <a:buFontTx/>
              <a:buNone/>
            </a:pPr>
            <a:r>
              <a:rPr lang="en-US" smtClean="0"/>
              <a:t>fact(n) = if n&lt;= 1  then 1</a:t>
            </a:r>
          </a:p>
          <a:p>
            <a:pPr lvl="1">
              <a:buFontTx/>
              <a:buNone/>
            </a:pPr>
            <a:r>
              <a:rPr lang="en-US" smtClean="0"/>
              <a:t>            else n * fact(n-1)</a:t>
            </a:r>
          </a:p>
          <a:p>
            <a:pPr lvl="1"/>
            <a:r>
              <a:rPr lang="en-US" smtClean="0"/>
              <a:t>Return result address</a:t>
            </a:r>
          </a:p>
          <a:p>
            <a:pPr lvl="1"/>
            <a:r>
              <a:rPr lang="en-US" smtClean="0"/>
              <a:t>location to put fact(n)</a:t>
            </a:r>
          </a:p>
          <a:p>
            <a:r>
              <a:rPr lang="en-US" smtClean="0"/>
              <a:t>Parameter</a:t>
            </a:r>
          </a:p>
          <a:p>
            <a:pPr lvl="1"/>
            <a:r>
              <a:rPr lang="en-US" smtClean="0"/>
              <a:t>set to value of n by calling sequence</a:t>
            </a:r>
          </a:p>
          <a:p>
            <a:r>
              <a:rPr lang="en-US" smtClean="0"/>
              <a:t>Intermediate result</a:t>
            </a:r>
          </a:p>
          <a:p>
            <a:pPr lvl="1"/>
            <a:r>
              <a:rPr lang="en-US" smtClean="0"/>
              <a:t>locations to contain value of fact(n-1)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38200" y="17526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 link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838200" y="38862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Local variables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38200" y="44196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Intermediate results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" y="55626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Environment Pointer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838200" y="6324600"/>
            <a:ext cx="1143000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81000" y="64770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381000" y="198120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81000" y="1981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838200" y="33528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Parameters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838200" y="22860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address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838200" y="28194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result addr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352800" y="1981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810000" y="1828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8100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4267200" y="1447800"/>
            <a:ext cx="3962400" cy="1676400"/>
            <a:chOff x="2688" y="912"/>
            <a:chExt cx="2496" cy="1056"/>
          </a:xfrm>
        </p:grpSpPr>
        <p:sp>
          <p:nvSpPr>
            <p:cNvPr id="17464" name="Rectangle 17"/>
            <p:cNvSpPr>
              <a:spLocks noChangeArrowheads="1"/>
            </p:cNvSpPr>
            <p:nvPr/>
          </p:nvSpPr>
          <p:spPr bwMode="auto">
            <a:xfrm>
              <a:off x="3312" y="1008"/>
              <a:ext cx="1584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Control link</a:t>
              </a:r>
            </a:p>
          </p:txBody>
        </p:sp>
        <p:sp>
          <p:nvSpPr>
            <p:cNvPr id="17465" name="Rectangle 18"/>
            <p:cNvSpPr>
              <a:spLocks noChangeArrowheads="1"/>
            </p:cNvSpPr>
            <p:nvPr/>
          </p:nvSpPr>
          <p:spPr bwMode="auto">
            <a:xfrm>
              <a:off x="3312" y="1728"/>
              <a:ext cx="768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fact(n-1)</a:t>
              </a:r>
            </a:p>
          </p:txBody>
        </p:sp>
        <p:sp>
          <p:nvSpPr>
            <p:cNvPr id="17466" name="Rectangle 19"/>
            <p:cNvSpPr>
              <a:spLocks noChangeArrowheads="1"/>
            </p:cNvSpPr>
            <p:nvPr/>
          </p:nvSpPr>
          <p:spPr bwMode="auto">
            <a:xfrm>
              <a:off x="3312" y="1488"/>
              <a:ext cx="768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n</a:t>
              </a:r>
            </a:p>
          </p:txBody>
        </p:sp>
        <p:sp>
          <p:nvSpPr>
            <p:cNvPr id="17467" name="Rectangle 20"/>
            <p:cNvSpPr>
              <a:spLocks noChangeArrowheads="1"/>
            </p:cNvSpPr>
            <p:nvPr/>
          </p:nvSpPr>
          <p:spPr bwMode="auto">
            <a:xfrm>
              <a:off x="3312" y="1248"/>
              <a:ext cx="1584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Return-result addr</a:t>
              </a:r>
            </a:p>
          </p:txBody>
        </p:sp>
        <p:sp>
          <p:nvSpPr>
            <p:cNvPr id="17468" name="Rectangle 21"/>
            <p:cNvSpPr>
              <a:spLocks noChangeArrowheads="1"/>
            </p:cNvSpPr>
            <p:nvPr/>
          </p:nvSpPr>
          <p:spPr bwMode="auto">
            <a:xfrm>
              <a:off x="4080" y="1728"/>
              <a:ext cx="816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469" name="Rectangle 22"/>
            <p:cNvSpPr>
              <a:spLocks noChangeArrowheads="1"/>
            </p:cNvSpPr>
            <p:nvPr/>
          </p:nvSpPr>
          <p:spPr bwMode="auto">
            <a:xfrm>
              <a:off x="4080" y="1488"/>
              <a:ext cx="816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17470" name="Text Box 23"/>
            <p:cNvSpPr txBox="1">
              <a:spLocks noChangeArrowheads="1"/>
            </p:cNvSpPr>
            <p:nvPr/>
          </p:nvSpPr>
          <p:spPr bwMode="auto">
            <a:xfrm>
              <a:off x="2688" y="960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fact(3)</a:t>
              </a:r>
            </a:p>
          </p:txBody>
        </p:sp>
        <p:sp>
          <p:nvSpPr>
            <p:cNvPr id="17471" name="Line 48"/>
            <p:cNvSpPr>
              <a:spLocks noChangeShapeType="1"/>
            </p:cNvSpPr>
            <p:nvPr/>
          </p:nvSpPr>
          <p:spPr bwMode="auto">
            <a:xfrm>
              <a:off x="4896" y="10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72" name="Line 49"/>
            <p:cNvSpPr>
              <a:spLocks noChangeShapeType="1"/>
            </p:cNvSpPr>
            <p:nvPr/>
          </p:nvSpPr>
          <p:spPr bwMode="auto">
            <a:xfrm>
              <a:off x="5040" y="91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73" name="Line 50"/>
            <p:cNvSpPr>
              <a:spLocks noChangeShapeType="1"/>
            </p:cNvSpPr>
            <p:nvPr/>
          </p:nvSpPr>
          <p:spPr bwMode="auto">
            <a:xfrm>
              <a:off x="4896" y="134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74" name="Line 51"/>
            <p:cNvSpPr>
              <a:spLocks noChangeShapeType="1"/>
            </p:cNvSpPr>
            <p:nvPr/>
          </p:nvSpPr>
          <p:spPr bwMode="auto">
            <a:xfrm>
              <a:off x="5184" y="91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75" name="Line 52"/>
            <p:cNvSpPr>
              <a:spLocks noChangeShapeType="1"/>
            </p:cNvSpPr>
            <p:nvPr/>
          </p:nvSpPr>
          <p:spPr bwMode="auto">
            <a:xfrm>
              <a:off x="5184" y="115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0"/>
            <a:ext cx="38100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000" smtClean="0">
                <a:solidFill>
                  <a:schemeClr val="accent2"/>
                </a:solidFill>
              </a:rPr>
              <a:t>Return address omitted; would be ptr into code segment</a:t>
            </a:r>
            <a:endParaRPr lang="en-US" smtClean="0"/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4267200" y="1828800"/>
            <a:ext cx="3962400" cy="2895600"/>
            <a:chOff x="2688" y="1152"/>
            <a:chExt cx="2496" cy="1824"/>
          </a:xfrm>
        </p:grpSpPr>
        <p:sp>
          <p:nvSpPr>
            <p:cNvPr id="17451" name="Line 58"/>
            <p:cNvSpPr>
              <a:spLocks noChangeShapeType="1"/>
            </p:cNvSpPr>
            <p:nvPr/>
          </p:nvSpPr>
          <p:spPr bwMode="auto">
            <a:xfrm>
              <a:off x="4896" y="18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52" name="Rectangle 24"/>
            <p:cNvSpPr>
              <a:spLocks noChangeArrowheads="1"/>
            </p:cNvSpPr>
            <p:nvPr/>
          </p:nvSpPr>
          <p:spPr bwMode="auto">
            <a:xfrm>
              <a:off x="3312" y="2016"/>
              <a:ext cx="1584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Control link</a:t>
              </a:r>
            </a:p>
          </p:txBody>
        </p:sp>
        <p:sp>
          <p:nvSpPr>
            <p:cNvPr id="17453" name="Rectangle 25"/>
            <p:cNvSpPr>
              <a:spLocks noChangeArrowheads="1"/>
            </p:cNvSpPr>
            <p:nvPr/>
          </p:nvSpPr>
          <p:spPr bwMode="auto">
            <a:xfrm>
              <a:off x="3312" y="2736"/>
              <a:ext cx="768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fact(n-1)</a:t>
              </a:r>
            </a:p>
          </p:txBody>
        </p:sp>
        <p:sp>
          <p:nvSpPr>
            <p:cNvPr id="17454" name="Rectangle 26"/>
            <p:cNvSpPr>
              <a:spLocks noChangeArrowheads="1"/>
            </p:cNvSpPr>
            <p:nvPr/>
          </p:nvSpPr>
          <p:spPr bwMode="auto">
            <a:xfrm>
              <a:off x="3312" y="2496"/>
              <a:ext cx="768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n</a:t>
              </a:r>
            </a:p>
          </p:txBody>
        </p:sp>
        <p:sp>
          <p:nvSpPr>
            <p:cNvPr id="17455" name="Rectangle 27"/>
            <p:cNvSpPr>
              <a:spLocks noChangeArrowheads="1"/>
            </p:cNvSpPr>
            <p:nvPr/>
          </p:nvSpPr>
          <p:spPr bwMode="auto">
            <a:xfrm>
              <a:off x="3312" y="2256"/>
              <a:ext cx="1584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Return-result addr</a:t>
              </a:r>
            </a:p>
          </p:txBody>
        </p:sp>
        <p:sp>
          <p:nvSpPr>
            <p:cNvPr id="17456" name="Rectangle 28"/>
            <p:cNvSpPr>
              <a:spLocks noChangeArrowheads="1"/>
            </p:cNvSpPr>
            <p:nvPr/>
          </p:nvSpPr>
          <p:spPr bwMode="auto">
            <a:xfrm>
              <a:off x="4080" y="2736"/>
              <a:ext cx="816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457" name="Rectangle 29"/>
            <p:cNvSpPr>
              <a:spLocks noChangeArrowheads="1"/>
            </p:cNvSpPr>
            <p:nvPr/>
          </p:nvSpPr>
          <p:spPr bwMode="auto">
            <a:xfrm>
              <a:off x="4080" y="2496"/>
              <a:ext cx="816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2</a:t>
              </a:r>
            </a:p>
          </p:txBody>
        </p:sp>
        <p:sp>
          <p:nvSpPr>
            <p:cNvPr id="17458" name="Text Box 30"/>
            <p:cNvSpPr txBox="1">
              <a:spLocks noChangeArrowheads="1"/>
            </p:cNvSpPr>
            <p:nvPr/>
          </p:nvSpPr>
          <p:spPr bwMode="auto">
            <a:xfrm>
              <a:off x="2688" y="1968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fact(2)</a:t>
              </a:r>
            </a:p>
          </p:txBody>
        </p:sp>
        <p:sp>
          <p:nvSpPr>
            <p:cNvPr id="17459" name="Line 53"/>
            <p:cNvSpPr>
              <a:spLocks noChangeShapeType="1"/>
            </p:cNvSpPr>
            <p:nvPr/>
          </p:nvSpPr>
          <p:spPr bwMode="auto">
            <a:xfrm>
              <a:off x="4896" y="211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60" name="Line 54"/>
            <p:cNvSpPr>
              <a:spLocks noChangeShapeType="1"/>
            </p:cNvSpPr>
            <p:nvPr/>
          </p:nvSpPr>
          <p:spPr bwMode="auto">
            <a:xfrm>
              <a:off x="5040" y="1152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61" name="Line 55"/>
            <p:cNvSpPr>
              <a:spLocks noChangeShapeType="1"/>
            </p:cNvSpPr>
            <p:nvPr/>
          </p:nvSpPr>
          <p:spPr bwMode="auto">
            <a:xfrm>
              <a:off x="4896" y="115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62" name="Line 56"/>
            <p:cNvSpPr>
              <a:spLocks noChangeShapeType="1"/>
            </p:cNvSpPr>
            <p:nvPr/>
          </p:nvSpPr>
          <p:spPr bwMode="auto">
            <a:xfrm>
              <a:off x="4896" y="240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63" name="Line 57"/>
            <p:cNvSpPr>
              <a:spLocks noChangeShapeType="1"/>
            </p:cNvSpPr>
            <p:nvPr/>
          </p:nvSpPr>
          <p:spPr bwMode="auto">
            <a:xfrm>
              <a:off x="5184" y="1872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17414" name="Rectangle 59"/>
          <p:cNvSpPr>
            <a:spLocks noChangeArrowheads="1"/>
          </p:cNvSpPr>
          <p:nvPr/>
        </p:nvSpPr>
        <p:spPr bwMode="auto">
          <a:xfrm>
            <a:off x="0" y="4953000"/>
            <a:ext cx="419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fact(n) = if n&lt;= 1  then 1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else n * fact(n-1)</a:t>
            </a:r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0" y="1447800"/>
            <a:ext cx="3810000" cy="3124200"/>
            <a:chOff x="0" y="912"/>
            <a:chExt cx="2496" cy="1968"/>
          </a:xfrm>
        </p:grpSpPr>
        <p:sp>
          <p:nvSpPr>
            <p:cNvPr id="17432" name="Rectangle 4"/>
            <p:cNvSpPr>
              <a:spLocks noChangeArrowheads="1"/>
            </p:cNvSpPr>
            <p:nvPr/>
          </p:nvSpPr>
          <p:spPr bwMode="auto">
            <a:xfrm>
              <a:off x="624" y="1056"/>
              <a:ext cx="1584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Control link</a:t>
              </a:r>
            </a:p>
          </p:txBody>
        </p:sp>
        <p:sp>
          <p:nvSpPr>
            <p:cNvPr id="17433" name="Rectangle 6"/>
            <p:cNvSpPr>
              <a:spLocks noChangeArrowheads="1"/>
            </p:cNvSpPr>
            <p:nvPr/>
          </p:nvSpPr>
          <p:spPr bwMode="auto">
            <a:xfrm>
              <a:off x="624" y="1776"/>
              <a:ext cx="768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fact(n-1)</a:t>
              </a:r>
            </a:p>
          </p:txBody>
        </p:sp>
        <p:sp>
          <p:nvSpPr>
            <p:cNvPr id="17434" name="Rectangle 7"/>
            <p:cNvSpPr>
              <a:spLocks noChangeArrowheads="1"/>
            </p:cNvSpPr>
            <p:nvPr/>
          </p:nvSpPr>
          <p:spPr bwMode="auto">
            <a:xfrm>
              <a:off x="624" y="1536"/>
              <a:ext cx="768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n</a:t>
              </a:r>
            </a:p>
          </p:txBody>
        </p:sp>
        <p:sp>
          <p:nvSpPr>
            <p:cNvPr id="17435" name="Rectangle 9"/>
            <p:cNvSpPr>
              <a:spLocks noChangeArrowheads="1"/>
            </p:cNvSpPr>
            <p:nvPr/>
          </p:nvSpPr>
          <p:spPr bwMode="auto">
            <a:xfrm>
              <a:off x="624" y="1296"/>
              <a:ext cx="1584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Return-result addr</a:t>
              </a:r>
            </a:p>
          </p:txBody>
        </p:sp>
        <p:sp>
          <p:nvSpPr>
            <p:cNvPr id="17436" name="Rectangle 13"/>
            <p:cNvSpPr>
              <a:spLocks noChangeArrowheads="1"/>
            </p:cNvSpPr>
            <p:nvPr/>
          </p:nvSpPr>
          <p:spPr bwMode="auto">
            <a:xfrm>
              <a:off x="1392" y="1776"/>
              <a:ext cx="816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437" name="Rectangle 14"/>
            <p:cNvSpPr>
              <a:spLocks noChangeArrowheads="1"/>
            </p:cNvSpPr>
            <p:nvPr/>
          </p:nvSpPr>
          <p:spPr bwMode="auto">
            <a:xfrm>
              <a:off x="1392" y="1536"/>
              <a:ext cx="816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k</a:t>
              </a:r>
            </a:p>
          </p:txBody>
        </p:sp>
        <p:sp>
          <p:nvSpPr>
            <p:cNvPr id="17438" name="Text Box 16"/>
            <p:cNvSpPr txBox="1">
              <a:spLocks noChangeArrowheads="1"/>
            </p:cNvSpPr>
            <p:nvPr/>
          </p:nvSpPr>
          <p:spPr bwMode="auto">
            <a:xfrm>
              <a:off x="0" y="998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fact(k)</a:t>
              </a:r>
            </a:p>
          </p:txBody>
        </p:sp>
        <p:sp>
          <p:nvSpPr>
            <p:cNvPr id="17439" name="Text Box 38"/>
            <p:cNvSpPr txBox="1">
              <a:spLocks noChangeArrowheads="1"/>
            </p:cNvSpPr>
            <p:nvPr/>
          </p:nvSpPr>
          <p:spPr bwMode="auto">
            <a:xfrm>
              <a:off x="576" y="2160"/>
              <a:ext cx="12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Environment Pointer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440" name="Rectangle 39"/>
            <p:cNvSpPr>
              <a:spLocks noChangeArrowheads="1"/>
            </p:cNvSpPr>
            <p:nvPr/>
          </p:nvSpPr>
          <p:spPr bwMode="auto">
            <a:xfrm>
              <a:off x="624" y="2688"/>
              <a:ext cx="720" cy="19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41" name="Line 40"/>
            <p:cNvSpPr>
              <a:spLocks noChangeShapeType="1"/>
            </p:cNvSpPr>
            <p:nvPr/>
          </p:nvSpPr>
          <p:spPr bwMode="auto">
            <a:xfrm>
              <a:off x="336" y="2784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42" name="Line 41"/>
            <p:cNvSpPr>
              <a:spLocks noChangeShapeType="1"/>
            </p:cNvSpPr>
            <p:nvPr/>
          </p:nvSpPr>
          <p:spPr bwMode="auto">
            <a:xfrm flipV="1">
              <a:off x="336" y="1248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43" name="Line 42"/>
            <p:cNvSpPr>
              <a:spLocks noChangeShapeType="1"/>
            </p:cNvSpPr>
            <p:nvPr/>
          </p:nvSpPr>
          <p:spPr bwMode="auto">
            <a:xfrm>
              <a:off x="336" y="124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44" name="Line 43"/>
            <p:cNvSpPr>
              <a:spLocks noChangeShapeType="1"/>
            </p:cNvSpPr>
            <p:nvPr/>
          </p:nvSpPr>
          <p:spPr bwMode="auto">
            <a:xfrm>
              <a:off x="2208" y="115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45" name="Line 44"/>
            <p:cNvSpPr>
              <a:spLocks noChangeShapeType="1"/>
            </p:cNvSpPr>
            <p:nvPr/>
          </p:nvSpPr>
          <p:spPr bwMode="auto">
            <a:xfrm>
              <a:off x="2352" y="91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46" name="Line 45"/>
            <p:cNvSpPr>
              <a:spLocks noChangeShapeType="1"/>
            </p:cNvSpPr>
            <p:nvPr/>
          </p:nvSpPr>
          <p:spPr bwMode="auto">
            <a:xfrm>
              <a:off x="2208" y="144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47" name="Line 46"/>
            <p:cNvSpPr>
              <a:spLocks noChangeShapeType="1"/>
            </p:cNvSpPr>
            <p:nvPr/>
          </p:nvSpPr>
          <p:spPr bwMode="auto">
            <a:xfrm>
              <a:off x="2496" y="91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48" name="Line 47"/>
            <p:cNvSpPr>
              <a:spLocks noChangeShapeType="1"/>
            </p:cNvSpPr>
            <p:nvPr/>
          </p:nvSpPr>
          <p:spPr bwMode="auto">
            <a:xfrm>
              <a:off x="249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49" name="Line 64"/>
            <p:cNvSpPr>
              <a:spLocks noChangeShapeType="1"/>
            </p:cNvSpPr>
            <p:nvPr/>
          </p:nvSpPr>
          <p:spPr bwMode="auto">
            <a:xfrm>
              <a:off x="2400" y="1872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450" name="Line 65"/>
            <p:cNvSpPr>
              <a:spLocks noChangeShapeType="1"/>
            </p:cNvSpPr>
            <p:nvPr/>
          </p:nvSpPr>
          <p:spPr bwMode="auto">
            <a:xfrm>
              <a:off x="2208" y="187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4267200" y="3505200"/>
            <a:ext cx="4297363" cy="3352800"/>
            <a:chOff x="2688" y="2208"/>
            <a:chExt cx="2707" cy="2112"/>
          </a:xfrm>
        </p:grpSpPr>
        <p:grpSp>
          <p:nvGrpSpPr>
            <p:cNvPr id="6" name="Group 73"/>
            <p:cNvGrpSpPr>
              <a:grpSpLocks/>
            </p:cNvGrpSpPr>
            <p:nvPr/>
          </p:nvGrpSpPr>
          <p:grpSpPr bwMode="auto">
            <a:xfrm>
              <a:off x="2688" y="2208"/>
              <a:ext cx="2496" cy="1776"/>
              <a:chOff x="2688" y="2208"/>
              <a:chExt cx="2496" cy="1776"/>
            </a:xfrm>
          </p:grpSpPr>
          <p:sp>
            <p:nvSpPr>
              <p:cNvPr id="17419" name="Rectangle 31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158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  <a:latin typeface="Tahoma" pitchFamily="34" charset="0"/>
                  </a:rPr>
                  <a:t>Control link</a:t>
                </a:r>
              </a:p>
            </p:txBody>
          </p:sp>
          <p:sp>
            <p:nvSpPr>
              <p:cNvPr id="17420" name="Rectangle 32"/>
              <p:cNvSpPr>
                <a:spLocks noChangeArrowheads="1"/>
              </p:cNvSpPr>
              <p:nvPr/>
            </p:nvSpPr>
            <p:spPr bwMode="auto">
              <a:xfrm>
                <a:off x="3312" y="3744"/>
                <a:ext cx="768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  <a:latin typeface="Tahoma" pitchFamily="34" charset="0"/>
                  </a:rPr>
                  <a:t>fact(n-1)</a:t>
                </a:r>
              </a:p>
            </p:txBody>
          </p:sp>
          <p:sp>
            <p:nvSpPr>
              <p:cNvPr id="17421" name="Rectangle 33"/>
              <p:cNvSpPr>
                <a:spLocks noChangeArrowheads="1"/>
              </p:cNvSpPr>
              <p:nvPr/>
            </p:nvSpPr>
            <p:spPr bwMode="auto">
              <a:xfrm>
                <a:off x="3312" y="3504"/>
                <a:ext cx="768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  <a:latin typeface="Tahoma" pitchFamily="34" charset="0"/>
                  </a:rPr>
                  <a:t>n</a:t>
                </a:r>
              </a:p>
            </p:txBody>
          </p:sp>
          <p:sp>
            <p:nvSpPr>
              <p:cNvPr id="17422" name="Rectangle 34"/>
              <p:cNvSpPr>
                <a:spLocks noChangeArrowheads="1"/>
              </p:cNvSpPr>
              <p:nvPr/>
            </p:nvSpPr>
            <p:spPr bwMode="auto">
              <a:xfrm>
                <a:off x="3312" y="3264"/>
                <a:ext cx="1584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  <a:latin typeface="Tahoma" pitchFamily="34" charset="0"/>
                  </a:rPr>
                  <a:t>Return-result addr</a:t>
                </a:r>
              </a:p>
            </p:txBody>
          </p:sp>
          <p:sp>
            <p:nvSpPr>
              <p:cNvPr id="17423" name="Rectangle 35"/>
              <p:cNvSpPr>
                <a:spLocks noChangeArrowheads="1"/>
              </p:cNvSpPr>
              <p:nvPr/>
            </p:nvSpPr>
            <p:spPr bwMode="auto">
              <a:xfrm>
                <a:off x="4080" y="3744"/>
                <a:ext cx="816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24" name="Rectangle 36"/>
              <p:cNvSpPr>
                <a:spLocks noChangeArrowheads="1"/>
              </p:cNvSpPr>
              <p:nvPr/>
            </p:nvSpPr>
            <p:spPr bwMode="auto">
              <a:xfrm>
                <a:off x="4080" y="3504"/>
                <a:ext cx="816" cy="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425" name="Text Box 37"/>
              <p:cNvSpPr txBox="1">
                <a:spLocks noChangeArrowheads="1"/>
              </p:cNvSpPr>
              <p:nvPr/>
            </p:nvSpPr>
            <p:spPr bwMode="auto">
              <a:xfrm>
                <a:off x="2688" y="2976"/>
                <a:ext cx="7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ahoma" pitchFamily="34" charset="0"/>
                  </a:rPr>
                  <a:t>fact(1)</a:t>
                </a:r>
              </a:p>
            </p:txBody>
          </p:sp>
          <p:sp>
            <p:nvSpPr>
              <p:cNvPr id="17426" name="Line 60"/>
              <p:cNvSpPr>
                <a:spLocks noChangeShapeType="1"/>
              </p:cNvSpPr>
              <p:nvPr/>
            </p:nvSpPr>
            <p:spPr bwMode="auto">
              <a:xfrm>
                <a:off x="4896" y="3168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7427" name="Line 61"/>
              <p:cNvSpPr>
                <a:spLocks noChangeShapeType="1"/>
              </p:cNvSpPr>
              <p:nvPr/>
            </p:nvSpPr>
            <p:spPr bwMode="auto">
              <a:xfrm>
                <a:off x="5040" y="2208"/>
                <a:ext cx="0" cy="9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7428" name="Line 62"/>
              <p:cNvSpPr>
                <a:spLocks noChangeShapeType="1"/>
              </p:cNvSpPr>
              <p:nvPr/>
            </p:nvSpPr>
            <p:spPr bwMode="auto">
              <a:xfrm>
                <a:off x="4896" y="2208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7429" name="Line 63"/>
              <p:cNvSpPr>
                <a:spLocks noChangeShapeType="1"/>
              </p:cNvSpPr>
              <p:nvPr/>
            </p:nvSpPr>
            <p:spPr bwMode="auto">
              <a:xfrm>
                <a:off x="4896" y="3408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7430" name="Line 71"/>
              <p:cNvSpPr>
                <a:spLocks noChangeShapeType="1"/>
              </p:cNvSpPr>
              <p:nvPr/>
            </p:nvSpPr>
            <p:spPr bwMode="auto">
              <a:xfrm>
                <a:off x="4896" y="2880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7431" name="Line 72"/>
              <p:cNvSpPr>
                <a:spLocks noChangeShapeType="1"/>
              </p:cNvSpPr>
              <p:nvPr/>
            </p:nvSpPr>
            <p:spPr bwMode="auto">
              <a:xfrm flipV="1">
                <a:off x="5184" y="2880"/>
                <a:ext cx="0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sp>
          <p:nvSpPr>
            <p:cNvPr id="17418" name="Text Box 74"/>
            <p:cNvSpPr txBox="1">
              <a:spLocks noChangeArrowheads="1"/>
            </p:cNvSpPr>
            <p:nvPr/>
          </p:nvSpPr>
          <p:spPr bwMode="auto">
            <a:xfrm>
              <a:off x="3600" y="4032"/>
              <a:ext cx="17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600">
                  <a:solidFill>
                    <a:schemeClr val="folHlink"/>
                  </a:solidFill>
                  <a:latin typeface="Tahoma" pitchFamily="34" charset="0"/>
                </a:rPr>
                <a:t>Function return next slide</a:t>
              </a:r>
              <a:r>
                <a:rPr lang="en-US">
                  <a:solidFill>
                    <a:schemeClr val="folHlink"/>
                  </a:solidFill>
                  <a:latin typeface="Times New Roman" pitchFamily="18" charset="0"/>
                </a:rPr>
                <a:t> </a:t>
              </a:r>
              <a:r>
                <a:rPr lang="en-US">
                  <a:solidFill>
                    <a:schemeClr val="folHlink"/>
                  </a:solidFill>
                  <a:latin typeface="Times New Roman" pitchFamily="18" charset="0"/>
                  <a:sym typeface="Symbol" pitchFamily="18" charset="2"/>
                </a:rPr>
                <a:t></a:t>
              </a:r>
              <a:endParaRPr 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return</a:t>
            </a:r>
          </a:p>
        </p:txBody>
      </p:sp>
      <p:sp>
        <p:nvSpPr>
          <p:cNvPr id="18435" name="Rectangle 11"/>
          <p:cNvSpPr>
            <a:spLocks noChangeArrowheads="1"/>
          </p:cNvSpPr>
          <p:nvPr/>
        </p:nvSpPr>
        <p:spPr bwMode="auto">
          <a:xfrm>
            <a:off x="1295400" y="16764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 link</a:t>
            </a:r>
          </a:p>
        </p:txBody>
      </p:sp>
      <p:sp>
        <p:nvSpPr>
          <p:cNvPr id="18436" name="Rectangle 12"/>
          <p:cNvSpPr>
            <a:spLocks noChangeArrowheads="1"/>
          </p:cNvSpPr>
          <p:nvPr/>
        </p:nvSpPr>
        <p:spPr bwMode="auto">
          <a:xfrm>
            <a:off x="1295400" y="28194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fact(n-1)</a:t>
            </a:r>
          </a:p>
        </p:txBody>
      </p:sp>
      <p:sp>
        <p:nvSpPr>
          <p:cNvPr id="18437" name="Rectangle 13"/>
          <p:cNvSpPr>
            <a:spLocks noChangeArrowheads="1"/>
          </p:cNvSpPr>
          <p:nvPr/>
        </p:nvSpPr>
        <p:spPr bwMode="auto">
          <a:xfrm>
            <a:off x="1295400" y="24384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n</a:t>
            </a:r>
          </a:p>
        </p:txBody>
      </p:sp>
      <p:sp>
        <p:nvSpPr>
          <p:cNvPr id="18438" name="Rectangle 14"/>
          <p:cNvSpPr>
            <a:spLocks noChangeArrowheads="1"/>
          </p:cNvSpPr>
          <p:nvPr/>
        </p:nvSpPr>
        <p:spPr bwMode="auto">
          <a:xfrm>
            <a:off x="1295400" y="20574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 result addr</a:t>
            </a:r>
          </a:p>
        </p:txBody>
      </p:sp>
      <p:sp>
        <p:nvSpPr>
          <p:cNvPr id="18439" name="Rectangle 15"/>
          <p:cNvSpPr>
            <a:spLocks noChangeArrowheads="1"/>
          </p:cNvSpPr>
          <p:nvPr/>
        </p:nvSpPr>
        <p:spPr bwMode="auto">
          <a:xfrm>
            <a:off x="2514600" y="28194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40" name="Rectangle 16"/>
          <p:cNvSpPr>
            <a:spLocks noChangeArrowheads="1"/>
          </p:cNvSpPr>
          <p:nvPr/>
        </p:nvSpPr>
        <p:spPr bwMode="auto">
          <a:xfrm>
            <a:off x="2514600" y="24384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18441" name="Text Box 17"/>
          <p:cNvSpPr txBox="1">
            <a:spLocks noChangeArrowheads="1"/>
          </p:cNvSpPr>
          <p:nvPr/>
        </p:nvSpPr>
        <p:spPr bwMode="auto">
          <a:xfrm>
            <a:off x="304800" y="1600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fact(3)</a:t>
            </a:r>
          </a:p>
        </p:txBody>
      </p:sp>
      <p:sp>
        <p:nvSpPr>
          <p:cNvPr id="18442" name="Rectangle 18"/>
          <p:cNvSpPr>
            <a:spLocks noChangeArrowheads="1"/>
          </p:cNvSpPr>
          <p:nvPr/>
        </p:nvSpPr>
        <p:spPr bwMode="auto">
          <a:xfrm>
            <a:off x="1295400" y="32766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 link</a:t>
            </a:r>
          </a:p>
        </p:txBody>
      </p:sp>
      <p:sp>
        <p:nvSpPr>
          <p:cNvPr id="18443" name="Rectangle 19"/>
          <p:cNvSpPr>
            <a:spLocks noChangeArrowheads="1"/>
          </p:cNvSpPr>
          <p:nvPr/>
        </p:nvSpPr>
        <p:spPr bwMode="auto">
          <a:xfrm>
            <a:off x="1295400" y="44196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fact(n-1)</a:t>
            </a:r>
          </a:p>
        </p:txBody>
      </p:sp>
      <p:sp>
        <p:nvSpPr>
          <p:cNvPr id="18444" name="Rectangle 20"/>
          <p:cNvSpPr>
            <a:spLocks noChangeArrowheads="1"/>
          </p:cNvSpPr>
          <p:nvPr/>
        </p:nvSpPr>
        <p:spPr bwMode="auto">
          <a:xfrm>
            <a:off x="1295400" y="40386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n</a:t>
            </a:r>
          </a:p>
        </p:txBody>
      </p:sp>
      <p:sp>
        <p:nvSpPr>
          <p:cNvPr id="18445" name="Rectangle 21"/>
          <p:cNvSpPr>
            <a:spLocks noChangeArrowheads="1"/>
          </p:cNvSpPr>
          <p:nvPr/>
        </p:nvSpPr>
        <p:spPr bwMode="auto">
          <a:xfrm>
            <a:off x="1295400" y="36576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 result addr</a:t>
            </a:r>
          </a:p>
        </p:txBody>
      </p:sp>
      <p:sp>
        <p:nvSpPr>
          <p:cNvPr id="18446" name="Rectangle 22"/>
          <p:cNvSpPr>
            <a:spLocks noChangeArrowheads="1"/>
          </p:cNvSpPr>
          <p:nvPr/>
        </p:nvSpPr>
        <p:spPr bwMode="auto">
          <a:xfrm>
            <a:off x="2514600" y="44196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8447" name="Rectangle 23"/>
          <p:cNvSpPr>
            <a:spLocks noChangeArrowheads="1"/>
          </p:cNvSpPr>
          <p:nvPr/>
        </p:nvSpPr>
        <p:spPr bwMode="auto">
          <a:xfrm>
            <a:off x="2514600" y="40386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18448" name="Text Box 24"/>
          <p:cNvSpPr txBox="1">
            <a:spLocks noChangeArrowheads="1"/>
          </p:cNvSpPr>
          <p:nvPr/>
        </p:nvSpPr>
        <p:spPr bwMode="auto">
          <a:xfrm>
            <a:off x="304800" y="3200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fact(2)</a:t>
            </a:r>
          </a:p>
        </p:txBody>
      </p:sp>
      <p:sp>
        <p:nvSpPr>
          <p:cNvPr id="18449" name="Rectangle 25"/>
          <p:cNvSpPr>
            <a:spLocks noChangeArrowheads="1"/>
          </p:cNvSpPr>
          <p:nvPr/>
        </p:nvSpPr>
        <p:spPr bwMode="auto">
          <a:xfrm>
            <a:off x="1295400" y="48768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Control link</a:t>
            </a:r>
          </a:p>
        </p:txBody>
      </p:sp>
      <p:sp>
        <p:nvSpPr>
          <p:cNvPr id="18450" name="Rectangle 26"/>
          <p:cNvSpPr>
            <a:spLocks noChangeArrowheads="1"/>
          </p:cNvSpPr>
          <p:nvPr/>
        </p:nvSpPr>
        <p:spPr bwMode="auto">
          <a:xfrm>
            <a:off x="1295400" y="60198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fact(n-1)</a:t>
            </a:r>
          </a:p>
        </p:txBody>
      </p:sp>
      <p:sp>
        <p:nvSpPr>
          <p:cNvPr id="18451" name="Rectangle 27"/>
          <p:cNvSpPr>
            <a:spLocks noChangeArrowheads="1"/>
          </p:cNvSpPr>
          <p:nvPr/>
        </p:nvSpPr>
        <p:spPr bwMode="auto">
          <a:xfrm>
            <a:off x="1295400" y="56388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n</a:t>
            </a:r>
          </a:p>
        </p:txBody>
      </p:sp>
      <p:sp>
        <p:nvSpPr>
          <p:cNvPr id="18452" name="Rectangle 28"/>
          <p:cNvSpPr>
            <a:spLocks noChangeArrowheads="1"/>
          </p:cNvSpPr>
          <p:nvPr/>
        </p:nvSpPr>
        <p:spPr bwMode="auto">
          <a:xfrm>
            <a:off x="1295400" y="52578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 result addr</a:t>
            </a:r>
          </a:p>
        </p:txBody>
      </p:sp>
      <p:sp>
        <p:nvSpPr>
          <p:cNvPr id="18453" name="Rectangle 29"/>
          <p:cNvSpPr>
            <a:spLocks noChangeArrowheads="1"/>
          </p:cNvSpPr>
          <p:nvPr/>
        </p:nvSpPr>
        <p:spPr bwMode="auto">
          <a:xfrm>
            <a:off x="2514600" y="60198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54" name="Rectangle 30"/>
          <p:cNvSpPr>
            <a:spLocks noChangeArrowheads="1"/>
          </p:cNvSpPr>
          <p:nvPr/>
        </p:nvSpPr>
        <p:spPr bwMode="auto">
          <a:xfrm>
            <a:off x="2514600" y="56388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8455" name="Text Box 31"/>
          <p:cNvSpPr txBox="1">
            <a:spLocks noChangeArrowheads="1"/>
          </p:cNvSpPr>
          <p:nvPr/>
        </p:nvSpPr>
        <p:spPr bwMode="auto">
          <a:xfrm>
            <a:off x="304800" y="48006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fact(1)</a:t>
            </a:r>
          </a:p>
        </p:txBody>
      </p:sp>
      <p:sp>
        <p:nvSpPr>
          <p:cNvPr id="18456" name="Line 42"/>
          <p:cNvSpPr>
            <a:spLocks noChangeShapeType="1"/>
          </p:cNvSpPr>
          <p:nvPr/>
        </p:nvSpPr>
        <p:spPr bwMode="auto">
          <a:xfrm>
            <a:off x="3810000" y="1752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57" name="Line 43"/>
          <p:cNvSpPr>
            <a:spLocks noChangeShapeType="1"/>
          </p:cNvSpPr>
          <p:nvPr/>
        </p:nvSpPr>
        <p:spPr bwMode="auto">
          <a:xfrm>
            <a:off x="4038600" y="1524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58" name="Line 44"/>
          <p:cNvSpPr>
            <a:spLocks noChangeShapeType="1"/>
          </p:cNvSpPr>
          <p:nvPr/>
        </p:nvSpPr>
        <p:spPr bwMode="auto">
          <a:xfrm>
            <a:off x="3810000" y="2209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59" name="Line 45"/>
          <p:cNvSpPr>
            <a:spLocks noChangeShapeType="1"/>
          </p:cNvSpPr>
          <p:nvPr/>
        </p:nvSpPr>
        <p:spPr bwMode="auto">
          <a:xfrm>
            <a:off x="42672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0" name="Line 46"/>
          <p:cNvSpPr>
            <a:spLocks noChangeShapeType="1"/>
          </p:cNvSpPr>
          <p:nvPr/>
        </p:nvSpPr>
        <p:spPr bwMode="auto">
          <a:xfrm>
            <a:off x="4267200" y="1905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1" name="Line 47"/>
          <p:cNvSpPr>
            <a:spLocks noChangeShapeType="1"/>
          </p:cNvSpPr>
          <p:nvPr/>
        </p:nvSpPr>
        <p:spPr bwMode="auto">
          <a:xfrm>
            <a:off x="3810000" y="3429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2" name="Line 48"/>
          <p:cNvSpPr>
            <a:spLocks noChangeShapeType="1"/>
          </p:cNvSpPr>
          <p:nvPr/>
        </p:nvSpPr>
        <p:spPr bwMode="auto">
          <a:xfrm>
            <a:off x="4038600" y="19050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3" name="Line 49"/>
          <p:cNvSpPr>
            <a:spLocks noChangeShapeType="1"/>
          </p:cNvSpPr>
          <p:nvPr/>
        </p:nvSpPr>
        <p:spPr bwMode="auto">
          <a:xfrm>
            <a:off x="3810000" y="1905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4" name="Line 50"/>
          <p:cNvSpPr>
            <a:spLocks noChangeShapeType="1"/>
          </p:cNvSpPr>
          <p:nvPr/>
        </p:nvSpPr>
        <p:spPr bwMode="auto">
          <a:xfrm>
            <a:off x="3810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5" name="Line 51"/>
          <p:cNvSpPr>
            <a:spLocks noChangeShapeType="1"/>
          </p:cNvSpPr>
          <p:nvPr/>
        </p:nvSpPr>
        <p:spPr bwMode="auto">
          <a:xfrm>
            <a:off x="4267200" y="30480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6" name="Line 52"/>
          <p:cNvSpPr>
            <a:spLocks noChangeShapeType="1"/>
          </p:cNvSpPr>
          <p:nvPr/>
        </p:nvSpPr>
        <p:spPr bwMode="auto">
          <a:xfrm>
            <a:off x="3810000" y="3048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7" name="Rectangle 53"/>
          <p:cNvSpPr>
            <a:spLocks noChangeArrowheads="1"/>
          </p:cNvSpPr>
          <p:nvPr/>
        </p:nvSpPr>
        <p:spPr bwMode="auto">
          <a:xfrm>
            <a:off x="4419600" y="5334000"/>
            <a:ext cx="419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fact(n) = if n&lt;= 1  then 1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else n * fact(n-1)</a:t>
            </a:r>
          </a:p>
        </p:txBody>
      </p:sp>
      <p:sp>
        <p:nvSpPr>
          <p:cNvPr id="18468" name="Line 54"/>
          <p:cNvSpPr>
            <a:spLocks noChangeShapeType="1"/>
          </p:cNvSpPr>
          <p:nvPr/>
        </p:nvSpPr>
        <p:spPr bwMode="auto">
          <a:xfrm>
            <a:off x="3810000" y="5105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69" name="Line 55"/>
          <p:cNvSpPr>
            <a:spLocks noChangeShapeType="1"/>
          </p:cNvSpPr>
          <p:nvPr/>
        </p:nvSpPr>
        <p:spPr bwMode="auto">
          <a:xfrm>
            <a:off x="4038600" y="35814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70" name="Line 56"/>
          <p:cNvSpPr>
            <a:spLocks noChangeShapeType="1"/>
          </p:cNvSpPr>
          <p:nvPr/>
        </p:nvSpPr>
        <p:spPr bwMode="auto">
          <a:xfrm>
            <a:off x="3810000" y="3581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71" name="Line 57"/>
          <p:cNvSpPr>
            <a:spLocks noChangeShapeType="1"/>
          </p:cNvSpPr>
          <p:nvPr/>
        </p:nvSpPr>
        <p:spPr bwMode="auto">
          <a:xfrm>
            <a:off x="3810000" y="5486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72" name="Line 58"/>
          <p:cNvSpPr>
            <a:spLocks noChangeShapeType="1"/>
          </p:cNvSpPr>
          <p:nvPr/>
        </p:nvSpPr>
        <p:spPr bwMode="auto">
          <a:xfrm>
            <a:off x="4267200" y="46482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73" name="Line 59"/>
          <p:cNvSpPr>
            <a:spLocks noChangeShapeType="1"/>
          </p:cNvSpPr>
          <p:nvPr/>
        </p:nvSpPr>
        <p:spPr bwMode="auto">
          <a:xfrm>
            <a:off x="3810000" y="4648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74" name="Rectangle 62"/>
          <p:cNvSpPr>
            <a:spLocks noChangeArrowheads="1"/>
          </p:cNvSpPr>
          <p:nvPr/>
        </p:nvSpPr>
        <p:spPr bwMode="auto">
          <a:xfrm>
            <a:off x="5562600" y="16764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Control link</a:t>
            </a:r>
          </a:p>
        </p:txBody>
      </p:sp>
      <p:sp>
        <p:nvSpPr>
          <p:cNvPr id="18475" name="Rectangle 63"/>
          <p:cNvSpPr>
            <a:spLocks noChangeArrowheads="1"/>
          </p:cNvSpPr>
          <p:nvPr/>
        </p:nvSpPr>
        <p:spPr bwMode="auto">
          <a:xfrm>
            <a:off x="5562600" y="28194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fact(n-1)</a:t>
            </a:r>
          </a:p>
        </p:txBody>
      </p:sp>
      <p:sp>
        <p:nvSpPr>
          <p:cNvPr id="18476" name="Rectangle 64"/>
          <p:cNvSpPr>
            <a:spLocks noChangeArrowheads="1"/>
          </p:cNvSpPr>
          <p:nvPr/>
        </p:nvSpPr>
        <p:spPr bwMode="auto">
          <a:xfrm>
            <a:off x="5562600" y="24384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n</a:t>
            </a:r>
          </a:p>
        </p:txBody>
      </p:sp>
      <p:sp>
        <p:nvSpPr>
          <p:cNvPr id="18477" name="Rectangle 65"/>
          <p:cNvSpPr>
            <a:spLocks noChangeArrowheads="1"/>
          </p:cNvSpPr>
          <p:nvPr/>
        </p:nvSpPr>
        <p:spPr bwMode="auto">
          <a:xfrm>
            <a:off x="5562600" y="20574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 result addr</a:t>
            </a:r>
          </a:p>
        </p:txBody>
      </p:sp>
      <p:sp>
        <p:nvSpPr>
          <p:cNvPr id="18478" name="Rectangle 66"/>
          <p:cNvSpPr>
            <a:spLocks noChangeArrowheads="1"/>
          </p:cNvSpPr>
          <p:nvPr/>
        </p:nvSpPr>
        <p:spPr bwMode="auto">
          <a:xfrm>
            <a:off x="6781800" y="28194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18479" name="Rectangle 67"/>
          <p:cNvSpPr>
            <a:spLocks noChangeArrowheads="1"/>
          </p:cNvSpPr>
          <p:nvPr/>
        </p:nvSpPr>
        <p:spPr bwMode="auto">
          <a:xfrm>
            <a:off x="6781800" y="24384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18480" name="Text Box 68"/>
          <p:cNvSpPr txBox="1">
            <a:spLocks noChangeArrowheads="1"/>
          </p:cNvSpPr>
          <p:nvPr/>
        </p:nvSpPr>
        <p:spPr bwMode="auto">
          <a:xfrm>
            <a:off x="4572000" y="1600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fact(3)</a:t>
            </a:r>
          </a:p>
        </p:txBody>
      </p:sp>
      <p:sp>
        <p:nvSpPr>
          <p:cNvPr id="18481" name="Rectangle 69"/>
          <p:cNvSpPr>
            <a:spLocks noChangeArrowheads="1"/>
          </p:cNvSpPr>
          <p:nvPr/>
        </p:nvSpPr>
        <p:spPr bwMode="auto">
          <a:xfrm>
            <a:off x="5562600" y="32766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 link</a:t>
            </a:r>
          </a:p>
        </p:txBody>
      </p:sp>
      <p:sp>
        <p:nvSpPr>
          <p:cNvPr id="18482" name="Rectangle 70"/>
          <p:cNvSpPr>
            <a:spLocks noChangeArrowheads="1"/>
          </p:cNvSpPr>
          <p:nvPr/>
        </p:nvSpPr>
        <p:spPr bwMode="auto">
          <a:xfrm>
            <a:off x="5562600" y="44196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fact(n-1)</a:t>
            </a:r>
          </a:p>
        </p:txBody>
      </p:sp>
      <p:sp>
        <p:nvSpPr>
          <p:cNvPr id="18483" name="Rectangle 71"/>
          <p:cNvSpPr>
            <a:spLocks noChangeArrowheads="1"/>
          </p:cNvSpPr>
          <p:nvPr/>
        </p:nvSpPr>
        <p:spPr bwMode="auto">
          <a:xfrm>
            <a:off x="5562600" y="40386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n</a:t>
            </a:r>
          </a:p>
        </p:txBody>
      </p:sp>
      <p:sp>
        <p:nvSpPr>
          <p:cNvPr id="18484" name="Rectangle 72"/>
          <p:cNvSpPr>
            <a:spLocks noChangeArrowheads="1"/>
          </p:cNvSpPr>
          <p:nvPr/>
        </p:nvSpPr>
        <p:spPr bwMode="auto">
          <a:xfrm>
            <a:off x="5562600" y="36576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 result addr</a:t>
            </a:r>
          </a:p>
        </p:txBody>
      </p:sp>
      <p:sp>
        <p:nvSpPr>
          <p:cNvPr id="18485" name="Rectangle 73"/>
          <p:cNvSpPr>
            <a:spLocks noChangeArrowheads="1"/>
          </p:cNvSpPr>
          <p:nvPr/>
        </p:nvSpPr>
        <p:spPr bwMode="auto">
          <a:xfrm>
            <a:off x="6781800" y="44196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8486" name="Rectangle 74"/>
          <p:cNvSpPr>
            <a:spLocks noChangeArrowheads="1"/>
          </p:cNvSpPr>
          <p:nvPr/>
        </p:nvSpPr>
        <p:spPr bwMode="auto">
          <a:xfrm>
            <a:off x="6781800" y="40386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18487" name="Text Box 75"/>
          <p:cNvSpPr txBox="1">
            <a:spLocks noChangeArrowheads="1"/>
          </p:cNvSpPr>
          <p:nvPr/>
        </p:nvSpPr>
        <p:spPr bwMode="auto">
          <a:xfrm>
            <a:off x="4572000" y="3200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fact(2)</a:t>
            </a:r>
          </a:p>
        </p:txBody>
      </p:sp>
      <p:sp>
        <p:nvSpPr>
          <p:cNvPr id="18488" name="Line 83"/>
          <p:cNvSpPr>
            <a:spLocks noChangeShapeType="1"/>
          </p:cNvSpPr>
          <p:nvPr/>
        </p:nvSpPr>
        <p:spPr bwMode="auto">
          <a:xfrm>
            <a:off x="8077200" y="1752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89" name="Line 84"/>
          <p:cNvSpPr>
            <a:spLocks noChangeShapeType="1"/>
          </p:cNvSpPr>
          <p:nvPr/>
        </p:nvSpPr>
        <p:spPr bwMode="auto">
          <a:xfrm>
            <a:off x="8305800" y="1524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90" name="Line 85"/>
          <p:cNvSpPr>
            <a:spLocks noChangeShapeType="1"/>
          </p:cNvSpPr>
          <p:nvPr/>
        </p:nvSpPr>
        <p:spPr bwMode="auto">
          <a:xfrm>
            <a:off x="8077200" y="2209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91" name="Line 86"/>
          <p:cNvSpPr>
            <a:spLocks noChangeShapeType="1"/>
          </p:cNvSpPr>
          <p:nvPr/>
        </p:nvSpPr>
        <p:spPr bwMode="auto">
          <a:xfrm>
            <a:off x="85344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92" name="Line 87"/>
          <p:cNvSpPr>
            <a:spLocks noChangeShapeType="1"/>
          </p:cNvSpPr>
          <p:nvPr/>
        </p:nvSpPr>
        <p:spPr bwMode="auto">
          <a:xfrm>
            <a:off x="8534400" y="1905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93" name="Line 88"/>
          <p:cNvSpPr>
            <a:spLocks noChangeShapeType="1"/>
          </p:cNvSpPr>
          <p:nvPr/>
        </p:nvSpPr>
        <p:spPr bwMode="auto">
          <a:xfrm>
            <a:off x="8077200" y="3429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94" name="Line 89"/>
          <p:cNvSpPr>
            <a:spLocks noChangeShapeType="1"/>
          </p:cNvSpPr>
          <p:nvPr/>
        </p:nvSpPr>
        <p:spPr bwMode="auto">
          <a:xfrm>
            <a:off x="8305800" y="19050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95" name="Line 90"/>
          <p:cNvSpPr>
            <a:spLocks noChangeShapeType="1"/>
          </p:cNvSpPr>
          <p:nvPr/>
        </p:nvSpPr>
        <p:spPr bwMode="auto">
          <a:xfrm>
            <a:off x="8077200" y="1905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96" name="Line 91"/>
          <p:cNvSpPr>
            <a:spLocks noChangeShapeType="1"/>
          </p:cNvSpPr>
          <p:nvPr/>
        </p:nvSpPr>
        <p:spPr bwMode="auto">
          <a:xfrm>
            <a:off x="80772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97" name="Line 92"/>
          <p:cNvSpPr>
            <a:spLocks noChangeShapeType="1"/>
          </p:cNvSpPr>
          <p:nvPr/>
        </p:nvSpPr>
        <p:spPr bwMode="auto">
          <a:xfrm>
            <a:off x="8534400" y="30480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8498" name="Line 93"/>
          <p:cNvSpPr>
            <a:spLocks noChangeShapeType="1"/>
          </p:cNvSpPr>
          <p:nvPr/>
        </p:nvSpPr>
        <p:spPr bwMode="auto">
          <a:xfrm>
            <a:off x="8077200" y="3048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 for first-order functions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Parameter passing</a:t>
            </a:r>
          </a:p>
          <a:p>
            <a:pPr lvl="1"/>
            <a:r>
              <a:rPr lang="en-US" smtClean="0"/>
              <a:t>pass-by-value: copy value to new activation record</a:t>
            </a:r>
          </a:p>
          <a:p>
            <a:pPr lvl="1"/>
            <a:r>
              <a:rPr lang="en-US" smtClean="0"/>
              <a:t>pass-by-reference: copy ptr to new activation record</a:t>
            </a:r>
          </a:p>
          <a:p>
            <a:r>
              <a:rPr lang="en-US" smtClean="0"/>
              <a:t>Access to global variables</a:t>
            </a:r>
          </a:p>
          <a:p>
            <a:pPr lvl="1"/>
            <a:r>
              <a:rPr lang="en-US" smtClean="0"/>
              <a:t>global variables are contained in an activation record higher “up” the stack </a:t>
            </a:r>
          </a:p>
          <a:p>
            <a:r>
              <a:rPr lang="en-US" smtClean="0"/>
              <a:t>Tail recursion</a:t>
            </a:r>
          </a:p>
          <a:p>
            <a:pPr lvl="1"/>
            <a:r>
              <a:rPr lang="en-US" smtClean="0"/>
              <a:t>an optimization for certain recursive functions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z="2400" smtClean="0"/>
              <a:t>See this yourself: write factorial and run under debugger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passing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78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General terminology: L-values and R-values</a:t>
            </a:r>
          </a:p>
          <a:p>
            <a:pPr lvl="1"/>
            <a:r>
              <a:rPr lang="en-US" dirty="0" smtClean="0"/>
              <a:t>Assignment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y :=  x+3 </a:t>
            </a:r>
          </a:p>
          <a:p>
            <a:pPr lvl="2"/>
            <a:r>
              <a:rPr lang="en-US" dirty="0" smtClean="0"/>
              <a:t>Identifier on left refers to location, called its L-value</a:t>
            </a:r>
          </a:p>
          <a:p>
            <a:pPr lvl="2"/>
            <a:r>
              <a:rPr lang="en-US" dirty="0" smtClean="0"/>
              <a:t>Identifier on right refers to contents, called R-value</a:t>
            </a:r>
          </a:p>
          <a:p>
            <a:r>
              <a:rPr lang="en-US" dirty="0" smtClean="0"/>
              <a:t>Pass-by-reference</a:t>
            </a:r>
          </a:p>
          <a:p>
            <a:pPr lvl="1"/>
            <a:r>
              <a:rPr lang="en-US" dirty="0" smtClean="0"/>
              <a:t>Place L-value (address) in activation record</a:t>
            </a:r>
          </a:p>
          <a:p>
            <a:pPr lvl="1"/>
            <a:r>
              <a:rPr lang="en-US" dirty="0" smtClean="0"/>
              <a:t>Function can assign to variable that is passed</a:t>
            </a:r>
          </a:p>
          <a:p>
            <a:r>
              <a:rPr lang="en-US" dirty="0" smtClean="0"/>
              <a:t>Pass-by-value</a:t>
            </a:r>
          </a:p>
          <a:p>
            <a:pPr lvl="1"/>
            <a:r>
              <a:rPr lang="en-US" dirty="0" smtClean="0"/>
              <a:t>Place R-value (contents) in activation record</a:t>
            </a:r>
          </a:p>
          <a:p>
            <a:pPr lvl="1"/>
            <a:r>
              <a:rPr lang="en-US" dirty="0" smtClean="0"/>
              <a:t>Function cannot change value of caller’s variable</a:t>
            </a:r>
          </a:p>
          <a:p>
            <a:pPr lvl="1"/>
            <a:r>
              <a:rPr lang="en-US" dirty="0" smtClean="0"/>
              <a:t>Reduces aliasing (alias: two names refer to same </a:t>
            </a:r>
            <a:r>
              <a:rPr lang="en-US" dirty="0" err="1" smtClean="0"/>
              <a:t>loc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Midterm exam</a:t>
            </a:r>
          </a:p>
          <a:p>
            <a:pPr lvl="1"/>
            <a:r>
              <a:rPr lang="en-US" dirty="0" smtClean="0"/>
              <a:t>Wed 10/26, 7-9PM, Room TBA</a:t>
            </a:r>
          </a:p>
          <a:p>
            <a:pPr lvl="1"/>
            <a:r>
              <a:rPr lang="en-US" dirty="0" smtClean="0"/>
              <a:t>Local SCPD students are required to come to campus </a:t>
            </a:r>
          </a:p>
          <a:p>
            <a:pPr lvl="1"/>
            <a:r>
              <a:rPr lang="en-US" dirty="0" smtClean="0"/>
              <a:t>Closed book, one page of notes allowed  </a:t>
            </a:r>
            <a:r>
              <a:rPr lang="en-US" dirty="0" smtClean="0"/>
              <a:t>(tentatively)</a:t>
            </a:r>
            <a:endParaRPr lang="en-US" dirty="0" smtClean="0"/>
          </a:p>
          <a:p>
            <a:r>
              <a:rPr lang="en-US" dirty="0" smtClean="0"/>
              <a:t>Homework 1</a:t>
            </a:r>
          </a:p>
          <a:p>
            <a:pPr lvl="1"/>
            <a:r>
              <a:rPr lang="en-US" dirty="0" smtClean="0"/>
              <a:t>Due today 5PM</a:t>
            </a:r>
          </a:p>
          <a:p>
            <a:pPr lvl="1"/>
            <a:r>
              <a:rPr lang="en-US" dirty="0" smtClean="0"/>
              <a:t>Turn in two parts separately</a:t>
            </a:r>
          </a:p>
          <a:p>
            <a:pPr lvl="2"/>
            <a:r>
              <a:rPr lang="en-US" dirty="0" smtClean="0"/>
              <a:t>Printed on paper: all except 3 code solutions to Haskell problems</a:t>
            </a:r>
          </a:p>
          <a:p>
            <a:pPr lvl="2"/>
            <a:r>
              <a:rPr lang="en-US" dirty="0" smtClean="0"/>
              <a:t>Electronically on </a:t>
            </a:r>
            <a:r>
              <a:rPr lang="en-US" dirty="0" err="1" smtClean="0"/>
              <a:t>CourseWare</a:t>
            </a:r>
            <a:r>
              <a:rPr lang="en-US" dirty="0" smtClean="0"/>
              <a:t>: 3 code solutions to Haskell problems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See web site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8224" y="4791670"/>
            <a:ext cx="7246293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Turn in paper solutions now in class or in homework drop box by 5PM. Since this is first electronic submission, we will allow code solutions to be submitted up to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8PM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tonight.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31242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function f (x) =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{ x = x+1; return x;  }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y = 0;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print (f(y)+y);</a:t>
            </a:r>
            <a:endParaRPr kumimoji="1" lang="en-US" dirty="0">
              <a:solidFill>
                <a:schemeClr val="accent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533400" y="1371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pseudo-code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4724400" y="13716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>
                <a:solidFill>
                  <a:schemeClr val="accent2">
                    <a:lumMod val="75000"/>
                  </a:schemeClr>
                </a:solidFill>
              </a:rPr>
              <a:t>activation records</a:t>
            </a:r>
            <a:endParaRPr lang="en-US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1510" name="Line 10"/>
          <p:cNvSpPr>
            <a:spLocks noChangeShapeType="1"/>
          </p:cNvSpPr>
          <p:nvPr/>
        </p:nvSpPr>
        <p:spPr bwMode="auto">
          <a:xfrm flipV="1">
            <a:off x="3276600" y="2514600"/>
            <a:ext cx="1066800" cy="4572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>
              <a:buNone/>
            </a:pPr>
            <a:endParaRPr lang="en-US"/>
          </a:p>
        </p:txBody>
      </p:sp>
      <p:sp>
        <p:nvSpPr>
          <p:cNvPr id="21511" name="Line 11"/>
          <p:cNvSpPr>
            <a:spLocks noChangeShapeType="1"/>
          </p:cNvSpPr>
          <p:nvPr/>
        </p:nvSpPr>
        <p:spPr bwMode="auto">
          <a:xfrm>
            <a:off x="3048000" y="4343400"/>
            <a:ext cx="1600200" cy="6858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>
              <a:buNone/>
            </a:pPr>
            <a:endParaRPr lang="en-US"/>
          </a:p>
        </p:txBody>
      </p:sp>
      <p:sp>
        <p:nvSpPr>
          <p:cNvPr id="21512" name="Text Box 12"/>
          <p:cNvSpPr txBox="1">
            <a:spLocks noChangeArrowheads="1"/>
          </p:cNvSpPr>
          <p:nvPr/>
        </p:nvSpPr>
        <p:spPr bwMode="auto">
          <a:xfrm rot="-1411117">
            <a:off x="2819400" y="21336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rgbClr val="C00000"/>
                </a:solidFill>
              </a:rPr>
              <a:t>pass-by-ref</a:t>
            </a:r>
            <a:endParaRPr lang="en-US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1513" name="Text Box 13"/>
          <p:cNvSpPr txBox="1">
            <a:spLocks noChangeArrowheads="1"/>
          </p:cNvSpPr>
          <p:nvPr/>
        </p:nvSpPr>
        <p:spPr bwMode="auto">
          <a:xfrm rot="1326540">
            <a:off x="2667000" y="48006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2000">
                <a:solidFill>
                  <a:srgbClr val="C00000"/>
                </a:solidFill>
              </a:rPr>
              <a:t>pass-by-value</a:t>
            </a:r>
            <a:endParaRPr lang="en-US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1514" name="Rectangle 19"/>
          <p:cNvSpPr>
            <a:spLocks noChangeArrowheads="1"/>
          </p:cNvSpPr>
          <p:nvPr/>
        </p:nvSpPr>
        <p:spPr bwMode="auto">
          <a:xfrm>
            <a:off x="4876800" y="23622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f(y)</a:t>
            </a:r>
          </a:p>
        </p:txBody>
      </p:sp>
      <p:sp>
        <p:nvSpPr>
          <p:cNvPr id="21515" name="Rectangle 20"/>
          <p:cNvSpPr>
            <a:spLocks noChangeArrowheads="1"/>
          </p:cNvSpPr>
          <p:nvPr/>
        </p:nvSpPr>
        <p:spPr bwMode="auto">
          <a:xfrm>
            <a:off x="4876800" y="19812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y</a:t>
            </a:r>
          </a:p>
        </p:txBody>
      </p:sp>
      <p:sp>
        <p:nvSpPr>
          <p:cNvPr id="21516" name="Rectangle 22"/>
          <p:cNvSpPr>
            <a:spLocks noChangeArrowheads="1"/>
          </p:cNvSpPr>
          <p:nvPr/>
        </p:nvSpPr>
        <p:spPr bwMode="auto">
          <a:xfrm>
            <a:off x="6096000" y="23622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sz="20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17" name="Rectangle 23"/>
          <p:cNvSpPr>
            <a:spLocks noChangeArrowheads="1"/>
          </p:cNvSpPr>
          <p:nvPr/>
        </p:nvSpPr>
        <p:spPr bwMode="auto">
          <a:xfrm>
            <a:off x="6096000" y="19812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21518" name="Rectangle 25"/>
          <p:cNvSpPr>
            <a:spLocks noChangeArrowheads="1"/>
          </p:cNvSpPr>
          <p:nvPr/>
        </p:nvSpPr>
        <p:spPr bwMode="auto">
          <a:xfrm>
            <a:off x="4876800" y="28194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 link</a:t>
            </a:r>
          </a:p>
        </p:txBody>
      </p:sp>
      <p:sp>
        <p:nvSpPr>
          <p:cNvPr id="21519" name="Rectangle 27"/>
          <p:cNvSpPr>
            <a:spLocks noChangeArrowheads="1"/>
          </p:cNvSpPr>
          <p:nvPr/>
        </p:nvSpPr>
        <p:spPr bwMode="auto">
          <a:xfrm>
            <a:off x="4876800" y="35814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21520" name="Rectangle 28"/>
          <p:cNvSpPr>
            <a:spLocks noChangeArrowheads="1"/>
          </p:cNvSpPr>
          <p:nvPr/>
        </p:nvSpPr>
        <p:spPr bwMode="auto">
          <a:xfrm>
            <a:off x="4876800" y="32004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 result addr</a:t>
            </a:r>
          </a:p>
        </p:txBody>
      </p:sp>
      <p:sp>
        <p:nvSpPr>
          <p:cNvPr id="21521" name="Rectangle 30"/>
          <p:cNvSpPr>
            <a:spLocks noChangeArrowheads="1"/>
          </p:cNvSpPr>
          <p:nvPr/>
        </p:nvSpPr>
        <p:spPr bwMode="auto">
          <a:xfrm>
            <a:off x="6096000" y="35814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  <a:sym typeface="Symbol" pitchFamily="18" charset="2"/>
              </a:rPr>
              <a:t></a:t>
            </a:r>
            <a:endParaRPr lang="en-US" sz="20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22" name="Text Box 31"/>
          <p:cNvSpPr txBox="1">
            <a:spLocks noChangeArrowheads="1"/>
          </p:cNvSpPr>
          <p:nvPr/>
        </p:nvSpPr>
        <p:spPr bwMode="auto">
          <a:xfrm>
            <a:off x="4191000" y="2743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f(y)</a:t>
            </a:r>
          </a:p>
        </p:txBody>
      </p:sp>
      <p:sp>
        <p:nvSpPr>
          <p:cNvPr id="21523" name="Line 43"/>
          <p:cNvSpPr>
            <a:spLocks noChangeShapeType="1"/>
          </p:cNvSpPr>
          <p:nvPr/>
        </p:nvSpPr>
        <p:spPr bwMode="auto">
          <a:xfrm>
            <a:off x="7620000" y="1524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24" name="Line 54"/>
          <p:cNvSpPr>
            <a:spLocks noChangeShapeType="1"/>
          </p:cNvSpPr>
          <p:nvPr/>
        </p:nvSpPr>
        <p:spPr bwMode="auto">
          <a:xfrm>
            <a:off x="7391400" y="3048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25" name="Line 57"/>
          <p:cNvSpPr>
            <a:spLocks noChangeShapeType="1"/>
          </p:cNvSpPr>
          <p:nvPr/>
        </p:nvSpPr>
        <p:spPr bwMode="auto">
          <a:xfrm>
            <a:off x="7391400" y="3429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26" name="Line 58"/>
          <p:cNvSpPr>
            <a:spLocks noChangeShapeType="1"/>
          </p:cNvSpPr>
          <p:nvPr/>
        </p:nvSpPr>
        <p:spPr bwMode="auto">
          <a:xfrm>
            <a:off x="7848600" y="2590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27" name="Line 59"/>
          <p:cNvSpPr>
            <a:spLocks noChangeShapeType="1"/>
          </p:cNvSpPr>
          <p:nvPr/>
        </p:nvSpPr>
        <p:spPr bwMode="auto">
          <a:xfrm>
            <a:off x="7391400" y="2590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cxnSp>
        <p:nvCxnSpPr>
          <p:cNvPr id="21528" name="Straight Connector 50"/>
          <p:cNvCxnSpPr>
            <a:cxnSpLocks noChangeShapeType="1"/>
            <a:endCxn id="21524" idx="1"/>
          </p:cNvCxnSpPr>
          <p:nvPr/>
        </p:nvCxnSpPr>
        <p:spPr bwMode="auto">
          <a:xfrm rot="5400000">
            <a:off x="7011194" y="2437606"/>
            <a:ext cx="12192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9" name="Rectangle 52"/>
          <p:cNvSpPr>
            <a:spLocks noChangeArrowheads="1"/>
          </p:cNvSpPr>
          <p:nvPr/>
        </p:nvSpPr>
        <p:spPr bwMode="auto">
          <a:xfrm>
            <a:off x="5410200" y="49530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f(y)</a:t>
            </a:r>
          </a:p>
        </p:txBody>
      </p:sp>
      <p:sp>
        <p:nvSpPr>
          <p:cNvPr id="21530" name="Rectangle 53"/>
          <p:cNvSpPr>
            <a:spLocks noChangeArrowheads="1"/>
          </p:cNvSpPr>
          <p:nvPr/>
        </p:nvSpPr>
        <p:spPr bwMode="auto">
          <a:xfrm>
            <a:off x="5410200" y="45720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y</a:t>
            </a:r>
          </a:p>
        </p:txBody>
      </p:sp>
      <p:sp>
        <p:nvSpPr>
          <p:cNvPr id="21531" name="Rectangle 54"/>
          <p:cNvSpPr>
            <a:spLocks noChangeArrowheads="1"/>
          </p:cNvSpPr>
          <p:nvPr/>
        </p:nvSpPr>
        <p:spPr bwMode="auto">
          <a:xfrm>
            <a:off x="6629400" y="49530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endParaRPr lang="en-US" sz="20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32" name="Rectangle 55"/>
          <p:cNvSpPr>
            <a:spLocks noChangeArrowheads="1"/>
          </p:cNvSpPr>
          <p:nvPr/>
        </p:nvSpPr>
        <p:spPr bwMode="auto">
          <a:xfrm>
            <a:off x="6629400" y="45720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21533" name="Rectangle 56"/>
          <p:cNvSpPr>
            <a:spLocks noChangeArrowheads="1"/>
          </p:cNvSpPr>
          <p:nvPr/>
        </p:nvSpPr>
        <p:spPr bwMode="auto">
          <a:xfrm>
            <a:off x="5410200" y="54102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 link</a:t>
            </a:r>
          </a:p>
        </p:txBody>
      </p:sp>
      <p:sp>
        <p:nvSpPr>
          <p:cNvPr id="21534" name="Rectangle 57"/>
          <p:cNvSpPr>
            <a:spLocks noChangeArrowheads="1"/>
          </p:cNvSpPr>
          <p:nvPr/>
        </p:nvSpPr>
        <p:spPr bwMode="auto">
          <a:xfrm>
            <a:off x="5410200" y="6172200"/>
            <a:ext cx="1219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21535" name="Rectangle 58"/>
          <p:cNvSpPr>
            <a:spLocks noChangeArrowheads="1"/>
          </p:cNvSpPr>
          <p:nvPr/>
        </p:nvSpPr>
        <p:spPr bwMode="auto">
          <a:xfrm>
            <a:off x="5410200" y="5791200"/>
            <a:ext cx="2514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 result addr</a:t>
            </a:r>
          </a:p>
        </p:txBody>
      </p:sp>
      <p:sp>
        <p:nvSpPr>
          <p:cNvPr id="21536" name="Rectangle 59"/>
          <p:cNvSpPr>
            <a:spLocks noChangeArrowheads="1"/>
          </p:cNvSpPr>
          <p:nvPr/>
        </p:nvSpPr>
        <p:spPr bwMode="auto">
          <a:xfrm>
            <a:off x="6629400" y="6172200"/>
            <a:ext cx="1295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 dirty="0">
                <a:solidFill>
                  <a:srgbClr val="C00000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21537" name="Text Box 31"/>
          <p:cNvSpPr txBox="1">
            <a:spLocks noChangeArrowheads="1"/>
          </p:cNvSpPr>
          <p:nvPr/>
        </p:nvSpPr>
        <p:spPr bwMode="auto">
          <a:xfrm>
            <a:off x="4724400" y="5334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f(y)</a:t>
            </a:r>
          </a:p>
        </p:txBody>
      </p:sp>
      <p:sp>
        <p:nvSpPr>
          <p:cNvPr id="21538" name="Line 43"/>
          <p:cNvSpPr>
            <a:spLocks noChangeShapeType="1"/>
          </p:cNvSpPr>
          <p:nvPr/>
        </p:nvSpPr>
        <p:spPr bwMode="auto">
          <a:xfrm>
            <a:off x="8153400" y="4114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39" name="Line 54"/>
          <p:cNvSpPr>
            <a:spLocks noChangeShapeType="1"/>
          </p:cNvSpPr>
          <p:nvPr/>
        </p:nvSpPr>
        <p:spPr bwMode="auto">
          <a:xfrm>
            <a:off x="7924800" y="5638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40" name="Line 57"/>
          <p:cNvSpPr>
            <a:spLocks noChangeShapeType="1"/>
          </p:cNvSpPr>
          <p:nvPr/>
        </p:nvSpPr>
        <p:spPr bwMode="auto">
          <a:xfrm>
            <a:off x="7924800" y="6019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41" name="Line 58"/>
          <p:cNvSpPr>
            <a:spLocks noChangeShapeType="1"/>
          </p:cNvSpPr>
          <p:nvPr/>
        </p:nvSpPr>
        <p:spPr bwMode="auto">
          <a:xfrm>
            <a:off x="8382000" y="51816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1542" name="Line 59"/>
          <p:cNvSpPr>
            <a:spLocks noChangeShapeType="1"/>
          </p:cNvSpPr>
          <p:nvPr/>
        </p:nvSpPr>
        <p:spPr bwMode="auto">
          <a:xfrm>
            <a:off x="7924800" y="5181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cxnSp>
        <p:nvCxnSpPr>
          <p:cNvPr id="21543" name="Straight Connector 66"/>
          <p:cNvCxnSpPr>
            <a:cxnSpLocks noChangeShapeType="1"/>
            <a:endCxn id="21539" idx="1"/>
          </p:cNvCxnSpPr>
          <p:nvPr/>
        </p:nvCxnSpPr>
        <p:spPr bwMode="auto">
          <a:xfrm rot="5400000">
            <a:off x="7544594" y="5028406"/>
            <a:ext cx="12192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4" name="Straight Connector 78"/>
          <p:cNvCxnSpPr>
            <a:cxnSpLocks noChangeShapeType="1"/>
          </p:cNvCxnSpPr>
          <p:nvPr/>
        </p:nvCxnSpPr>
        <p:spPr bwMode="auto">
          <a:xfrm rot="5400000">
            <a:off x="7277101" y="3008312"/>
            <a:ext cx="1600200" cy="3175"/>
          </a:xfrm>
          <a:prstGeom prst="line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21545" name="Straight Connector 82"/>
          <p:cNvCxnSpPr>
            <a:cxnSpLocks noChangeShapeType="1"/>
          </p:cNvCxnSpPr>
          <p:nvPr/>
        </p:nvCxnSpPr>
        <p:spPr bwMode="auto">
          <a:xfrm>
            <a:off x="6705600" y="3810000"/>
            <a:ext cx="1371600" cy="1588"/>
          </a:xfrm>
          <a:prstGeom prst="line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21546" name="Straight Connector 87"/>
          <p:cNvCxnSpPr>
            <a:cxnSpLocks noChangeShapeType="1"/>
          </p:cNvCxnSpPr>
          <p:nvPr/>
        </p:nvCxnSpPr>
        <p:spPr bwMode="auto">
          <a:xfrm>
            <a:off x="7391400" y="2206625"/>
            <a:ext cx="685800" cy="1588"/>
          </a:xfrm>
          <a:prstGeom prst="line">
            <a:avLst/>
          </a:prstGeom>
          <a:noFill/>
          <a:ln w="19050" algn="ctr">
            <a:solidFill>
              <a:srgbClr val="C00000"/>
            </a:solidFill>
            <a:round/>
            <a:headEnd type="triangle" w="med" len="med"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 to global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Two possible scoping conventions</a:t>
            </a:r>
          </a:p>
          <a:p>
            <a:pPr lvl="1"/>
            <a:r>
              <a:rPr lang="en-US" smtClean="0"/>
              <a:t>Static scope: refer to closest enclosing block</a:t>
            </a:r>
          </a:p>
          <a:p>
            <a:pPr lvl="1"/>
            <a:r>
              <a:rPr lang="en-US" smtClean="0"/>
              <a:t>Dynamic scope: most recent activation record on stack</a:t>
            </a:r>
          </a:p>
          <a:p>
            <a:r>
              <a:rPr lang="en-US" smtClean="0"/>
              <a:t>Example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1000" y="3581400"/>
            <a:ext cx="396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x=1;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function g(z) { return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x+z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; }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function f(y) {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y+1; 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return g(y*x);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}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f(3);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6019800" y="3733800"/>
            <a:ext cx="914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x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6934200" y="3733800"/>
            <a:ext cx="990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1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6019800" y="4724400"/>
            <a:ext cx="914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x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6934200" y="4724400"/>
            <a:ext cx="990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6019800" y="4343400"/>
            <a:ext cx="914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y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6934200" y="4343400"/>
            <a:ext cx="990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3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6019800" y="5410200"/>
            <a:ext cx="914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z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6934200" y="5410200"/>
            <a:ext cx="990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12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4419600" y="3733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outer block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4419600" y="43434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sz="2000">
                <a:solidFill>
                  <a:schemeClr val="tx1"/>
                </a:solidFill>
              </a:rPr>
              <a:t>f(3)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4419600" y="5410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sz="2000">
                <a:solidFill>
                  <a:schemeClr val="tx1"/>
                </a:solidFill>
              </a:rPr>
              <a:t>g(12)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038600" y="60960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sz="2000">
                <a:solidFill>
                  <a:schemeClr val="tx1"/>
                </a:solidFill>
              </a:rPr>
              <a:t>Which x is used for expression x+z ?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914400"/>
          </a:xfrm>
        </p:spPr>
        <p:txBody>
          <a:bodyPr/>
          <a:lstStyle/>
          <a:p>
            <a:r>
              <a:rPr lang="en-US" smtClean="0"/>
              <a:t>Activation record  for static scope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343400" y="1524000"/>
            <a:ext cx="4572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Control link</a:t>
            </a:r>
          </a:p>
          <a:p>
            <a:pPr lvl="1"/>
            <a:r>
              <a:rPr lang="en-US" smtClean="0"/>
              <a:t>Link to activation record of previous (calling) block</a:t>
            </a:r>
          </a:p>
          <a:p>
            <a:r>
              <a:rPr lang="en-US" smtClean="0"/>
              <a:t>Access link</a:t>
            </a:r>
          </a:p>
          <a:p>
            <a:pPr lvl="1"/>
            <a:r>
              <a:rPr lang="en-US" smtClean="0"/>
              <a:t>Link to activation record of closest enclosing block in program text</a:t>
            </a:r>
          </a:p>
          <a:p>
            <a:r>
              <a:rPr lang="en-US" smtClean="0"/>
              <a:t>Difference</a:t>
            </a:r>
          </a:p>
          <a:p>
            <a:pPr lvl="1"/>
            <a:r>
              <a:rPr lang="en-US" smtClean="0"/>
              <a:t>Control link depends on dynamic behavior of prog</a:t>
            </a:r>
          </a:p>
          <a:p>
            <a:pPr lvl="1"/>
            <a:r>
              <a:rPr lang="en-US" smtClean="0"/>
              <a:t>Access link depends on static form of program text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838200" y="17526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 link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838200" y="44196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Local variables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838200" y="49530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Intermediate results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62000" y="5616714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Environment Pointer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838200" y="6324600"/>
            <a:ext cx="1143000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81000" y="64770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381000" y="198120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81000" y="1981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838200" y="38862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Parameters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838200" y="28194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address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838200" y="33528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 result addr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352800" y="1981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657600" y="1828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3657600" y="1447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838200" y="2286000"/>
            <a:ext cx="25146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Access link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3352800" y="2590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886200" y="1981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38862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scope with access links</a:t>
            </a:r>
          </a:p>
        </p:txBody>
      </p:sp>
      <p:sp>
        <p:nvSpPr>
          <p:cNvPr id="24579" name="Rectangle 65"/>
          <p:cNvSpPr>
            <a:spLocks noGrp="1" noChangeArrowheads="1"/>
          </p:cNvSpPr>
          <p:nvPr>
            <p:ph idx="1"/>
          </p:nvPr>
        </p:nvSpPr>
        <p:spPr>
          <a:xfrm>
            <a:off x="-533400" y="4648200"/>
            <a:ext cx="5257800" cy="1600200"/>
          </a:xfrm>
        </p:spPr>
        <p:txBody>
          <a:bodyPr>
            <a:normAutofit fontScale="92500" lnSpcReduction="20000"/>
          </a:bodyPr>
          <a:lstStyle/>
          <a:p>
            <a:pPr lvl="1">
              <a:buFontTx/>
              <a:buNone/>
            </a:pPr>
            <a:r>
              <a:rPr lang="en-US" sz="2000" smtClean="0"/>
              <a:t>   Use access link to find global variable:</a:t>
            </a:r>
          </a:p>
          <a:p>
            <a:pPr lvl="2"/>
            <a:r>
              <a:rPr lang="en-US" smtClean="0"/>
              <a:t>Access link is always set to frame of closest enclosing lexical block</a:t>
            </a:r>
          </a:p>
          <a:p>
            <a:pPr lvl="2"/>
            <a:r>
              <a:rPr lang="en-US" smtClean="0"/>
              <a:t>For function body, this is block that contains function declaration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381000" y="1828800"/>
            <a:ext cx="441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x=1;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function g(z) = { return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x+z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; }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function f(y) =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{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y+1; 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  return g(y*x); }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f(3);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867400" y="1600200"/>
            <a:ext cx="1905000" cy="320675"/>
            <a:chOff x="3600" y="1056"/>
            <a:chExt cx="1200" cy="24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4643" name="Rectangle 6"/>
            <p:cNvSpPr>
              <a:spLocks noChangeArrowheads="1"/>
            </p:cNvSpPr>
            <p:nvPr/>
          </p:nvSpPr>
          <p:spPr bwMode="auto">
            <a:xfrm>
              <a:off x="3600" y="1056"/>
              <a:ext cx="576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4644" name="Rectangle 7"/>
            <p:cNvSpPr>
              <a:spLocks noChangeArrowheads="1"/>
            </p:cNvSpPr>
            <p:nvPr/>
          </p:nvSpPr>
          <p:spPr bwMode="auto">
            <a:xfrm>
              <a:off x="4176" y="1056"/>
              <a:ext cx="624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5867400" y="5165725"/>
            <a:ext cx="9144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x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6781800" y="5165725"/>
            <a:ext cx="9906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5867400" y="4860925"/>
            <a:ext cx="9144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y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6781800" y="4860925"/>
            <a:ext cx="9906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3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5867400" y="6308725"/>
            <a:ext cx="9144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z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6781800" y="6308725"/>
            <a:ext cx="9906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12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3962400" y="1600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outer block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4038600" y="42513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sz="2000">
                <a:solidFill>
                  <a:schemeClr val="tx1"/>
                </a:solidFill>
              </a:rPr>
              <a:t>f(3)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90" name="Text Box 16"/>
          <p:cNvSpPr txBox="1">
            <a:spLocks noChangeArrowheads="1"/>
          </p:cNvSpPr>
          <p:nvPr/>
        </p:nvSpPr>
        <p:spPr bwMode="auto">
          <a:xfrm>
            <a:off x="4038600" y="5638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sz="2000">
                <a:solidFill>
                  <a:schemeClr val="tx1"/>
                </a:solidFill>
              </a:rPr>
              <a:t>g(12)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91" name="Rectangle 20"/>
          <p:cNvSpPr>
            <a:spLocks noChangeArrowheads="1"/>
          </p:cNvSpPr>
          <p:nvPr/>
        </p:nvSpPr>
        <p:spPr bwMode="auto">
          <a:xfrm>
            <a:off x="5867400" y="5699125"/>
            <a:ext cx="19050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control link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92" name="Rectangle 21"/>
          <p:cNvSpPr>
            <a:spLocks noChangeArrowheads="1"/>
          </p:cNvSpPr>
          <p:nvPr/>
        </p:nvSpPr>
        <p:spPr bwMode="auto">
          <a:xfrm>
            <a:off x="5867400" y="6003925"/>
            <a:ext cx="19050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access link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867400" y="2682875"/>
            <a:ext cx="1905000" cy="320675"/>
            <a:chOff x="3600" y="1056"/>
            <a:chExt cx="1200" cy="240"/>
          </a:xfrm>
        </p:grpSpPr>
        <p:sp>
          <p:nvSpPr>
            <p:cNvPr id="24641" name="Rectangle 37"/>
            <p:cNvSpPr>
              <a:spLocks noChangeArrowheads="1"/>
            </p:cNvSpPr>
            <p:nvPr/>
          </p:nvSpPr>
          <p:spPr bwMode="auto">
            <a:xfrm>
              <a:off x="3600" y="1056"/>
              <a:ext cx="576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g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4642" name="Rectangle 38"/>
            <p:cNvSpPr>
              <a:spLocks noChangeArrowheads="1"/>
            </p:cNvSpPr>
            <p:nvPr/>
          </p:nvSpPr>
          <p:spPr bwMode="auto">
            <a:xfrm>
              <a:off x="4176" y="1056"/>
              <a:ext cx="624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…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867400" y="3794125"/>
            <a:ext cx="1905000" cy="320675"/>
            <a:chOff x="3600" y="1056"/>
            <a:chExt cx="1200" cy="24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4639" name="Rectangle 40"/>
            <p:cNvSpPr>
              <a:spLocks noChangeArrowheads="1"/>
            </p:cNvSpPr>
            <p:nvPr/>
          </p:nvSpPr>
          <p:spPr bwMode="auto">
            <a:xfrm>
              <a:off x="3600" y="1056"/>
              <a:ext cx="576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f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4640" name="Rectangle 41"/>
            <p:cNvSpPr>
              <a:spLocks noChangeArrowheads="1"/>
            </p:cNvSpPr>
            <p:nvPr/>
          </p:nvSpPr>
          <p:spPr bwMode="auto">
            <a:xfrm>
              <a:off x="4176" y="1056"/>
              <a:ext cx="624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…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24595" name="Rectangle 42"/>
          <p:cNvSpPr>
            <a:spLocks noChangeArrowheads="1"/>
          </p:cNvSpPr>
          <p:nvPr/>
        </p:nvSpPr>
        <p:spPr bwMode="auto">
          <a:xfrm>
            <a:off x="5867400" y="2057400"/>
            <a:ext cx="19050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control link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96" name="Rectangle 43"/>
          <p:cNvSpPr>
            <a:spLocks noChangeArrowheads="1"/>
          </p:cNvSpPr>
          <p:nvPr/>
        </p:nvSpPr>
        <p:spPr bwMode="auto">
          <a:xfrm>
            <a:off x="5867400" y="2362200"/>
            <a:ext cx="19050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access link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97" name="Rectangle 44"/>
          <p:cNvSpPr>
            <a:spLocks noChangeArrowheads="1"/>
          </p:cNvSpPr>
          <p:nvPr/>
        </p:nvSpPr>
        <p:spPr bwMode="auto">
          <a:xfrm>
            <a:off x="5867400" y="3184525"/>
            <a:ext cx="19050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 dirty="0">
                <a:solidFill>
                  <a:schemeClr val="tx1"/>
                </a:solidFill>
              </a:rPr>
              <a:t>control link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98" name="Rectangle 45"/>
          <p:cNvSpPr>
            <a:spLocks noChangeArrowheads="1"/>
          </p:cNvSpPr>
          <p:nvPr/>
        </p:nvSpPr>
        <p:spPr bwMode="auto">
          <a:xfrm>
            <a:off x="5867400" y="3489325"/>
            <a:ext cx="19050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access link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99" name="Rectangle 46"/>
          <p:cNvSpPr>
            <a:spLocks noChangeArrowheads="1"/>
          </p:cNvSpPr>
          <p:nvPr/>
        </p:nvSpPr>
        <p:spPr bwMode="auto">
          <a:xfrm>
            <a:off x="5867400" y="4572000"/>
            <a:ext cx="19050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access link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600" name="Rectangle 47"/>
          <p:cNvSpPr>
            <a:spLocks noChangeArrowheads="1"/>
          </p:cNvSpPr>
          <p:nvPr/>
        </p:nvSpPr>
        <p:spPr bwMode="auto">
          <a:xfrm>
            <a:off x="5867400" y="4251325"/>
            <a:ext cx="1905000" cy="320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control link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7772400" y="1752600"/>
            <a:ext cx="228600" cy="685800"/>
            <a:chOff x="4896" y="1104"/>
            <a:chExt cx="144" cy="432"/>
          </a:xfrm>
        </p:grpSpPr>
        <p:sp>
          <p:nvSpPr>
            <p:cNvPr id="24636" name="Line 27"/>
            <p:cNvSpPr>
              <a:spLocks noChangeShapeType="1"/>
            </p:cNvSpPr>
            <p:nvPr/>
          </p:nvSpPr>
          <p:spPr bwMode="auto">
            <a:xfrm>
              <a:off x="5040" y="1104"/>
              <a:ext cx="0" cy="432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37" name="Line 31"/>
            <p:cNvSpPr>
              <a:spLocks noChangeShapeType="1"/>
            </p:cNvSpPr>
            <p:nvPr/>
          </p:nvSpPr>
          <p:spPr bwMode="auto">
            <a:xfrm>
              <a:off x="4896" y="1104"/>
              <a:ext cx="144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38" name="Line 56"/>
            <p:cNvSpPr>
              <a:spLocks noChangeShapeType="1"/>
            </p:cNvSpPr>
            <p:nvPr/>
          </p:nvSpPr>
          <p:spPr bwMode="auto">
            <a:xfrm>
              <a:off x="4896" y="1536"/>
              <a:ext cx="144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7772400" y="3733800"/>
            <a:ext cx="457200" cy="914400"/>
            <a:chOff x="4896" y="2352"/>
            <a:chExt cx="288" cy="576"/>
          </a:xfrm>
        </p:grpSpPr>
        <p:sp>
          <p:nvSpPr>
            <p:cNvPr id="24633" name="Line 22"/>
            <p:cNvSpPr>
              <a:spLocks noChangeShapeType="1"/>
            </p:cNvSpPr>
            <p:nvPr/>
          </p:nvSpPr>
          <p:spPr bwMode="auto">
            <a:xfrm>
              <a:off x="4896" y="2352"/>
              <a:ext cx="288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34" name="Line 24"/>
            <p:cNvSpPr>
              <a:spLocks noChangeShapeType="1"/>
            </p:cNvSpPr>
            <p:nvPr/>
          </p:nvSpPr>
          <p:spPr bwMode="auto">
            <a:xfrm>
              <a:off x="4896" y="2928"/>
              <a:ext cx="288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35" name="Line 25"/>
            <p:cNvSpPr>
              <a:spLocks noChangeShapeType="1"/>
            </p:cNvSpPr>
            <p:nvPr/>
          </p:nvSpPr>
          <p:spPr bwMode="auto">
            <a:xfrm>
              <a:off x="5184" y="2352"/>
              <a:ext cx="0" cy="576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7" name="Group 96"/>
          <p:cNvGrpSpPr>
            <a:grpSpLocks/>
          </p:cNvGrpSpPr>
          <p:nvPr/>
        </p:nvGrpSpPr>
        <p:grpSpPr bwMode="auto">
          <a:xfrm>
            <a:off x="7772400" y="2590800"/>
            <a:ext cx="762000" cy="3505200"/>
            <a:chOff x="4896" y="1632"/>
            <a:chExt cx="480" cy="2208"/>
          </a:xfrm>
        </p:grpSpPr>
        <p:sp>
          <p:nvSpPr>
            <p:cNvPr id="24630" name="Line 28"/>
            <p:cNvSpPr>
              <a:spLocks noChangeShapeType="1"/>
            </p:cNvSpPr>
            <p:nvPr/>
          </p:nvSpPr>
          <p:spPr bwMode="auto">
            <a:xfrm>
              <a:off x="4896" y="3840"/>
              <a:ext cx="480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31" name="Line 29"/>
            <p:cNvSpPr>
              <a:spLocks noChangeShapeType="1"/>
            </p:cNvSpPr>
            <p:nvPr/>
          </p:nvSpPr>
          <p:spPr bwMode="auto">
            <a:xfrm>
              <a:off x="5376" y="1632"/>
              <a:ext cx="0" cy="2208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32" name="Line 59"/>
            <p:cNvSpPr>
              <a:spLocks noChangeShapeType="1"/>
            </p:cNvSpPr>
            <p:nvPr/>
          </p:nvSpPr>
          <p:spPr bwMode="auto">
            <a:xfrm>
              <a:off x="5040" y="1632"/>
              <a:ext cx="336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7772400" y="2590800"/>
            <a:ext cx="228600" cy="990600"/>
            <a:chOff x="4896" y="1632"/>
            <a:chExt cx="144" cy="624"/>
          </a:xfrm>
        </p:grpSpPr>
        <p:sp>
          <p:nvSpPr>
            <p:cNvPr id="24627" name="Line 33"/>
            <p:cNvSpPr>
              <a:spLocks noChangeShapeType="1"/>
            </p:cNvSpPr>
            <p:nvPr/>
          </p:nvSpPr>
          <p:spPr bwMode="auto">
            <a:xfrm>
              <a:off x="4896" y="1632"/>
              <a:ext cx="144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28" name="Line 55"/>
            <p:cNvSpPr>
              <a:spLocks noChangeShapeType="1"/>
            </p:cNvSpPr>
            <p:nvPr/>
          </p:nvSpPr>
          <p:spPr bwMode="auto">
            <a:xfrm>
              <a:off x="4896" y="2256"/>
              <a:ext cx="144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29" name="Line 60"/>
            <p:cNvSpPr>
              <a:spLocks noChangeShapeType="1"/>
            </p:cNvSpPr>
            <p:nvPr/>
          </p:nvSpPr>
          <p:spPr bwMode="auto">
            <a:xfrm>
              <a:off x="5040" y="1632"/>
              <a:ext cx="0" cy="624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 flipH="1">
            <a:off x="5562600" y="1828800"/>
            <a:ext cx="304800" cy="4038600"/>
            <a:chOff x="4608" y="1104"/>
            <a:chExt cx="192" cy="2544"/>
          </a:xfrm>
        </p:grpSpPr>
        <p:sp>
          <p:nvSpPr>
            <p:cNvPr id="24615" name="Line 67"/>
            <p:cNvSpPr>
              <a:spLocks noChangeShapeType="1"/>
            </p:cNvSpPr>
            <p:nvPr/>
          </p:nvSpPr>
          <p:spPr bwMode="auto">
            <a:xfrm>
              <a:off x="4800" y="1392"/>
              <a:ext cx="0" cy="62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16" name="Line 68"/>
            <p:cNvSpPr>
              <a:spLocks noChangeShapeType="1"/>
            </p:cNvSpPr>
            <p:nvPr/>
          </p:nvSpPr>
          <p:spPr bwMode="auto">
            <a:xfrm>
              <a:off x="4608" y="3648"/>
              <a:ext cx="19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17" name="Line 69"/>
            <p:cNvSpPr>
              <a:spLocks noChangeShapeType="1"/>
            </p:cNvSpPr>
            <p:nvPr/>
          </p:nvSpPr>
          <p:spPr bwMode="auto">
            <a:xfrm>
              <a:off x="4608" y="1104"/>
              <a:ext cx="19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18" name="Line 70"/>
            <p:cNvSpPr>
              <a:spLocks noChangeShapeType="1"/>
            </p:cNvSpPr>
            <p:nvPr/>
          </p:nvSpPr>
          <p:spPr bwMode="auto">
            <a:xfrm>
              <a:off x="4608" y="2784"/>
              <a:ext cx="19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19" name="Line 71"/>
            <p:cNvSpPr>
              <a:spLocks noChangeShapeType="1"/>
            </p:cNvSpPr>
            <p:nvPr/>
          </p:nvSpPr>
          <p:spPr bwMode="auto">
            <a:xfrm>
              <a:off x="4800" y="2112"/>
              <a:ext cx="0" cy="5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20" name="Line 72"/>
            <p:cNvSpPr>
              <a:spLocks noChangeShapeType="1"/>
            </p:cNvSpPr>
            <p:nvPr/>
          </p:nvSpPr>
          <p:spPr bwMode="auto">
            <a:xfrm>
              <a:off x="4608" y="2112"/>
              <a:ext cx="19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21" name="Line 73"/>
            <p:cNvSpPr>
              <a:spLocks noChangeShapeType="1"/>
            </p:cNvSpPr>
            <p:nvPr/>
          </p:nvSpPr>
          <p:spPr bwMode="auto">
            <a:xfrm>
              <a:off x="4608" y="2016"/>
              <a:ext cx="19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22" name="Line 74"/>
            <p:cNvSpPr>
              <a:spLocks noChangeShapeType="1"/>
            </p:cNvSpPr>
            <p:nvPr/>
          </p:nvSpPr>
          <p:spPr bwMode="auto">
            <a:xfrm>
              <a:off x="4800" y="1104"/>
              <a:ext cx="0" cy="1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23" name="Line 75"/>
            <p:cNvSpPr>
              <a:spLocks noChangeShapeType="1"/>
            </p:cNvSpPr>
            <p:nvPr/>
          </p:nvSpPr>
          <p:spPr bwMode="auto">
            <a:xfrm>
              <a:off x="4608" y="1296"/>
              <a:ext cx="19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24" name="Line 76"/>
            <p:cNvSpPr>
              <a:spLocks noChangeShapeType="1"/>
            </p:cNvSpPr>
            <p:nvPr/>
          </p:nvSpPr>
          <p:spPr bwMode="auto">
            <a:xfrm>
              <a:off x="4608" y="1392"/>
              <a:ext cx="19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25" name="Line 77"/>
            <p:cNvSpPr>
              <a:spLocks noChangeShapeType="1"/>
            </p:cNvSpPr>
            <p:nvPr/>
          </p:nvSpPr>
          <p:spPr bwMode="auto">
            <a:xfrm>
              <a:off x="4608" y="2688"/>
              <a:ext cx="19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4626" name="Line 78"/>
            <p:cNvSpPr>
              <a:spLocks noChangeShapeType="1"/>
            </p:cNvSpPr>
            <p:nvPr/>
          </p:nvSpPr>
          <p:spPr bwMode="auto">
            <a:xfrm>
              <a:off x="4800" y="2784"/>
              <a:ext cx="0" cy="86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179280" name="Line 80"/>
          <p:cNvSpPr>
            <a:spLocks noChangeShapeType="1"/>
          </p:cNvSpPr>
          <p:nvPr/>
        </p:nvSpPr>
        <p:spPr bwMode="auto">
          <a:xfrm>
            <a:off x="762000" y="1905000"/>
            <a:ext cx="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81" name="Line 81"/>
          <p:cNvSpPr>
            <a:spLocks noChangeShapeType="1"/>
          </p:cNvSpPr>
          <p:nvPr/>
        </p:nvSpPr>
        <p:spPr bwMode="auto">
          <a:xfrm>
            <a:off x="1066800" y="22860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82" name="Line 82"/>
          <p:cNvSpPr>
            <a:spLocks noChangeShapeType="1"/>
          </p:cNvSpPr>
          <p:nvPr/>
        </p:nvSpPr>
        <p:spPr bwMode="auto">
          <a:xfrm>
            <a:off x="1371600" y="26670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87" name="Line 87"/>
          <p:cNvSpPr>
            <a:spLocks noChangeShapeType="1"/>
          </p:cNvSpPr>
          <p:nvPr/>
        </p:nvSpPr>
        <p:spPr bwMode="auto">
          <a:xfrm>
            <a:off x="1828800" y="2971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88" name="Line 88"/>
          <p:cNvSpPr>
            <a:spLocks noChangeShapeType="1"/>
          </p:cNvSpPr>
          <p:nvPr/>
        </p:nvSpPr>
        <p:spPr bwMode="auto">
          <a:xfrm>
            <a:off x="2895600" y="2286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89" name="Line 89"/>
          <p:cNvSpPr>
            <a:spLocks noChangeShapeType="1"/>
          </p:cNvSpPr>
          <p:nvPr/>
        </p:nvSpPr>
        <p:spPr bwMode="auto">
          <a:xfrm flipH="1">
            <a:off x="762000" y="2438400"/>
            <a:ext cx="3048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9290" name="Line 90"/>
          <p:cNvSpPr>
            <a:spLocks noChangeShapeType="1"/>
          </p:cNvSpPr>
          <p:nvPr/>
        </p:nvSpPr>
        <p:spPr bwMode="auto">
          <a:xfrm flipH="1">
            <a:off x="1371600" y="3124200"/>
            <a:ext cx="4572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9291" name="Line 91"/>
          <p:cNvSpPr>
            <a:spLocks noChangeShapeType="1"/>
          </p:cNvSpPr>
          <p:nvPr/>
        </p:nvSpPr>
        <p:spPr bwMode="auto">
          <a:xfrm flipH="1">
            <a:off x="1066800" y="3429000"/>
            <a:ext cx="3048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9292" name="Line 92"/>
          <p:cNvSpPr>
            <a:spLocks noChangeShapeType="1"/>
          </p:cNvSpPr>
          <p:nvPr/>
        </p:nvSpPr>
        <p:spPr bwMode="auto">
          <a:xfrm flipH="1">
            <a:off x="1066800" y="2590800"/>
            <a:ext cx="18288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9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9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9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9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80" grpId="0" animBg="1"/>
      <p:bldP spid="179281" grpId="0" animBg="1"/>
      <p:bldP spid="179282" grpId="0" animBg="1"/>
      <p:bldP spid="179287" grpId="0" animBg="1"/>
      <p:bldP spid="179288" grpId="0" animBg="1"/>
      <p:bldP spid="179289" grpId="0" animBg="1"/>
      <p:bldP spid="179290" grpId="0" animBg="1"/>
      <p:bldP spid="179291" grpId="0" animBg="1"/>
      <p:bldP spid="17929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Tail recursion            </a:t>
            </a:r>
            <a:r>
              <a:rPr lang="en-US" sz="2800" smtClean="0"/>
              <a:t>(first-order case)</a:t>
            </a:r>
            <a:r>
              <a:rPr lang="en-US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 g makes a </a:t>
            </a:r>
            <a:r>
              <a:rPr lang="en-US" i="1" dirty="0" smtClean="0"/>
              <a:t>tail call </a:t>
            </a:r>
            <a:r>
              <a:rPr lang="en-US" dirty="0" smtClean="0"/>
              <a:t> to function f if</a:t>
            </a:r>
          </a:p>
          <a:p>
            <a:pPr lvl="1"/>
            <a:r>
              <a:rPr lang="en-US" dirty="0" smtClean="0"/>
              <a:t>Return value of function f is return value of g</a:t>
            </a:r>
          </a:p>
          <a:p>
            <a:r>
              <a:rPr lang="en-US" dirty="0" smtClean="0"/>
              <a:t>Example</a:t>
            </a:r>
          </a:p>
          <a:p>
            <a:pPr lvl="1">
              <a:lnSpc>
                <a:spcPct val="20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 g(x) = if x&gt;0 then f(x) else f(x)*2</a:t>
            </a:r>
          </a:p>
          <a:p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Can pop activation record on a tail call</a:t>
            </a:r>
          </a:p>
          <a:p>
            <a:pPr lvl="1"/>
            <a:r>
              <a:rPr lang="en-US" dirty="0" smtClean="0"/>
              <a:t>Especially useful for recursive tail call</a:t>
            </a:r>
          </a:p>
          <a:p>
            <a:pPr lvl="2"/>
            <a:r>
              <a:rPr lang="en-US" dirty="0" smtClean="0"/>
              <a:t>next activation record has exactly same form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59063" y="2743200"/>
            <a:ext cx="1531938" cy="646113"/>
            <a:chOff x="1675" y="1753"/>
            <a:chExt cx="965" cy="407"/>
          </a:xfrm>
        </p:grpSpPr>
        <p:sp>
          <p:nvSpPr>
            <p:cNvPr id="25608" name="Text Box 4"/>
            <p:cNvSpPr txBox="1">
              <a:spLocks noChangeArrowheads="1"/>
            </p:cNvSpPr>
            <p:nvPr/>
          </p:nvSpPr>
          <p:spPr bwMode="auto">
            <a:xfrm>
              <a:off x="1675" y="1753"/>
              <a:ext cx="7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>
                  <a:solidFill>
                    <a:schemeClr val="hlink"/>
                  </a:solidFill>
                </a:rPr>
                <a:t>tail call</a:t>
              </a:r>
            </a:p>
          </p:txBody>
        </p:sp>
        <p:sp>
          <p:nvSpPr>
            <p:cNvPr id="25609" name="Line 6"/>
            <p:cNvSpPr>
              <a:spLocks noChangeShapeType="1"/>
            </p:cNvSpPr>
            <p:nvPr/>
          </p:nvSpPr>
          <p:spPr bwMode="auto">
            <a:xfrm>
              <a:off x="2352" y="1968"/>
              <a:ext cx="288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86400" y="2743200"/>
            <a:ext cx="2362200" cy="609600"/>
            <a:chOff x="3456" y="1728"/>
            <a:chExt cx="1488" cy="384"/>
          </a:xfrm>
        </p:grpSpPr>
        <p:sp>
          <p:nvSpPr>
            <p:cNvPr id="25606" name="Text Box 5"/>
            <p:cNvSpPr txBox="1">
              <a:spLocks noChangeArrowheads="1"/>
            </p:cNvSpPr>
            <p:nvPr/>
          </p:nvSpPr>
          <p:spPr bwMode="auto">
            <a:xfrm>
              <a:off x="3729" y="1728"/>
              <a:ext cx="1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>
                  <a:solidFill>
                    <a:schemeClr val="hlink"/>
                  </a:solidFill>
                </a:rPr>
                <a:t>not a tail call</a:t>
              </a:r>
            </a:p>
          </p:txBody>
        </p:sp>
        <p:sp>
          <p:nvSpPr>
            <p:cNvPr id="25607" name="Line 8"/>
            <p:cNvSpPr>
              <a:spLocks noChangeShapeType="1"/>
            </p:cNvSpPr>
            <p:nvPr/>
          </p:nvSpPr>
          <p:spPr bwMode="auto">
            <a:xfrm flipH="1">
              <a:off x="3456" y="1920"/>
              <a:ext cx="288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80400" cy="914400"/>
          </a:xfrm>
        </p:spPr>
        <p:txBody>
          <a:bodyPr/>
          <a:lstStyle/>
          <a:p>
            <a:r>
              <a:rPr lang="en-US" smtClean="0"/>
              <a:t>Example    </a:t>
            </a:r>
            <a:r>
              <a:rPr lang="en-US" sz="2400" smtClean="0"/>
              <a:t>Calculate least power of 2 greater than y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4191000"/>
            <a:ext cx="3505200" cy="2133600"/>
          </a:xfrm>
        </p:spPr>
        <p:txBody>
          <a:bodyPr/>
          <a:lstStyle/>
          <a:p>
            <a:pPr lvl="1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 f(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x,y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= if x&gt;y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then x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else f(2*x, y);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f(1,3) + 7;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95400" y="16002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control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295400" y="19812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return val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295400" y="2362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x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2057400" y="2362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1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1295400" y="2743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y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2057400" y="2743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3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34" name="Rectangle 11"/>
          <p:cNvSpPr>
            <a:spLocks noChangeArrowheads="1"/>
          </p:cNvSpPr>
          <p:nvPr/>
        </p:nvSpPr>
        <p:spPr bwMode="auto">
          <a:xfrm>
            <a:off x="3886200" y="16002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</a:t>
            </a:r>
          </a:p>
        </p:txBody>
      </p:sp>
      <p:sp>
        <p:nvSpPr>
          <p:cNvPr id="26635" name="Rectangle 12"/>
          <p:cNvSpPr>
            <a:spLocks noChangeArrowheads="1"/>
          </p:cNvSpPr>
          <p:nvPr/>
        </p:nvSpPr>
        <p:spPr bwMode="auto">
          <a:xfrm>
            <a:off x="3886200" y="19812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val</a:t>
            </a:r>
          </a:p>
        </p:txBody>
      </p:sp>
      <p:sp>
        <p:nvSpPr>
          <p:cNvPr id="26636" name="Rectangle 13"/>
          <p:cNvSpPr>
            <a:spLocks noChangeArrowheads="1"/>
          </p:cNvSpPr>
          <p:nvPr/>
        </p:nvSpPr>
        <p:spPr bwMode="auto">
          <a:xfrm>
            <a:off x="3886200" y="2362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x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37" name="Rectangle 14"/>
          <p:cNvSpPr>
            <a:spLocks noChangeArrowheads="1"/>
          </p:cNvSpPr>
          <p:nvPr/>
        </p:nvSpPr>
        <p:spPr bwMode="auto">
          <a:xfrm>
            <a:off x="4648200" y="2362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1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38" name="Rectangle 15"/>
          <p:cNvSpPr>
            <a:spLocks noChangeArrowheads="1"/>
          </p:cNvSpPr>
          <p:nvPr/>
        </p:nvSpPr>
        <p:spPr bwMode="auto">
          <a:xfrm>
            <a:off x="3886200" y="2743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y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39" name="Rectangle 16"/>
          <p:cNvSpPr>
            <a:spLocks noChangeArrowheads="1"/>
          </p:cNvSpPr>
          <p:nvPr/>
        </p:nvSpPr>
        <p:spPr bwMode="auto">
          <a:xfrm>
            <a:off x="4648200" y="2743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3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40" name="Rectangle 17"/>
          <p:cNvSpPr>
            <a:spLocks noChangeArrowheads="1"/>
          </p:cNvSpPr>
          <p:nvPr/>
        </p:nvSpPr>
        <p:spPr bwMode="auto">
          <a:xfrm>
            <a:off x="3886200" y="32766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</a:t>
            </a:r>
          </a:p>
        </p:txBody>
      </p:sp>
      <p:sp>
        <p:nvSpPr>
          <p:cNvPr id="26641" name="Rectangle 18"/>
          <p:cNvSpPr>
            <a:spLocks noChangeArrowheads="1"/>
          </p:cNvSpPr>
          <p:nvPr/>
        </p:nvSpPr>
        <p:spPr bwMode="auto">
          <a:xfrm>
            <a:off x="3886200" y="36576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val</a:t>
            </a:r>
          </a:p>
        </p:txBody>
      </p:sp>
      <p:sp>
        <p:nvSpPr>
          <p:cNvPr id="26642" name="Rectangle 19"/>
          <p:cNvSpPr>
            <a:spLocks noChangeArrowheads="1"/>
          </p:cNvSpPr>
          <p:nvPr/>
        </p:nvSpPr>
        <p:spPr bwMode="auto">
          <a:xfrm>
            <a:off x="3886200" y="40386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x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43" name="Rectangle 20"/>
          <p:cNvSpPr>
            <a:spLocks noChangeArrowheads="1"/>
          </p:cNvSpPr>
          <p:nvPr/>
        </p:nvSpPr>
        <p:spPr bwMode="auto">
          <a:xfrm>
            <a:off x="4648200" y="40386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2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44" name="Rectangle 21"/>
          <p:cNvSpPr>
            <a:spLocks noChangeArrowheads="1"/>
          </p:cNvSpPr>
          <p:nvPr/>
        </p:nvSpPr>
        <p:spPr bwMode="auto">
          <a:xfrm>
            <a:off x="3886200" y="44196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y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45" name="Rectangle 22"/>
          <p:cNvSpPr>
            <a:spLocks noChangeArrowheads="1"/>
          </p:cNvSpPr>
          <p:nvPr/>
        </p:nvSpPr>
        <p:spPr bwMode="auto">
          <a:xfrm>
            <a:off x="4648200" y="44196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3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46" name="Rectangle 23"/>
          <p:cNvSpPr>
            <a:spLocks noChangeArrowheads="1"/>
          </p:cNvSpPr>
          <p:nvPr/>
        </p:nvSpPr>
        <p:spPr bwMode="auto">
          <a:xfrm>
            <a:off x="3886200" y="49530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</a:t>
            </a:r>
          </a:p>
        </p:txBody>
      </p:sp>
      <p:sp>
        <p:nvSpPr>
          <p:cNvPr id="26647" name="Rectangle 24"/>
          <p:cNvSpPr>
            <a:spLocks noChangeArrowheads="1"/>
          </p:cNvSpPr>
          <p:nvPr/>
        </p:nvSpPr>
        <p:spPr bwMode="auto">
          <a:xfrm>
            <a:off x="3886200" y="53340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val</a:t>
            </a:r>
          </a:p>
        </p:txBody>
      </p:sp>
      <p:sp>
        <p:nvSpPr>
          <p:cNvPr id="26648" name="Rectangle 25"/>
          <p:cNvSpPr>
            <a:spLocks noChangeArrowheads="1"/>
          </p:cNvSpPr>
          <p:nvPr/>
        </p:nvSpPr>
        <p:spPr bwMode="auto">
          <a:xfrm>
            <a:off x="3886200" y="57150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x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49" name="Rectangle 26"/>
          <p:cNvSpPr>
            <a:spLocks noChangeArrowheads="1"/>
          </p:cNvSpPr>
          <p:nvPr/>
        </p:nvSpPr>
        <p:spPr bwMode="auto">
          <a:xfrm>
            <a:off x="4648200" y="57150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4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50" name="Rectangle 27"/>
          <p:cNvSpPr>
            <a:spLocks noChangeArrowheads="1"/>
          </p:cNvSpPr>
          <p:nvPr/>
        </p:nvSpPr>
        <p:spPr bwMode="auto">
          <a:xfrm>
            <a:off x="3886200" y="60960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y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51" name="Rectangle 28"/>
          <p:cNvSpPr>
            <a:spLocks noChangeArrowheads="1"/>
          </p:cNvSpPr>
          <p:nvPr/>
        </p:nvSpPr>
        <p:spPr bwMode="auto">
          <a:xfrm>
            <a:off x="4648200" y="60960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</a:rPr>
              <a:t>3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52" name="Line 31"/>
          <p:cNvSpPr>
            <a:spLocks noChangeShapeType="1"/>
          </p:cNvSpPr>
          <p:nvPr/>
        </p:nvSpPr>
        <p:spPr bwMode="auto">
          <a:xfrm>
            <a:off x="2819400" y="1752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653" name="Line 32"/>
          <p:cNvSpPr>
            <a:spLocks noChangeShapeType="1"/>
          </p:cNvSpPr>
          <p:nvPr/>
        </p:nvSpPr>
        <p:spPr bwMode="auto">
          <a:xfrm flipV="1">
            <a:off x="3124200" y="1524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654" name="Line 33"/>
          <p:cNvSpPr>
            <a:spLocks noChangeShapeType="1"/>
          </p:cNvSpPr>
          <p:nvPr/>
        </p:nvSpPr>
        <p:spPr bwMode="auto">
          <a:xfrm>
            <a:off x="2819400" y="2209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655" name="Line 34"/>
          <p:cNvSpPr>
            <a:spLocks noChangeShapeType="1"/>
          </p:cNvSpPr>
          <p:nvPr/>
        </p:nvSpPr>
        <p:spPr bwMode="auto">
          <a:xfrm flipV="1">
            <a:off x="3124200" y="1981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656" name="Text Box 36"/>
          <p:cNvSpPr txBox="1">
            <a:spLocks noChangeArrowheads="1"/>
          </p:cNvSpPr>
          <p:nvPr/>
        </p:nvSpPr>
        <p:spPr bwMode="auto">
          <a:xfrm>
            <a:off x="304800" y="1524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f(1,3)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57" name="Line 37"/>
          <p:cNvSpPr>
            <a:spLocks noChangeShapeType="1"/>
          </p:cNvSpPr>
          <p:nvPr/>
        </p:nvSpPr>
        <p:spPr bwMode="auto">
          <a:xfrm>
            <a:off x="5410200" y="1752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6658" name="Line 38"/>
          <p:cNvSpPr>
            <a:spLocks noChangeShapeType="1"/>
          </p:cNvSpPr>
          <p:nvPr/>
        </p:nvSpPr>
        <p:spPr bwMode="auto">
          <a:xfrm flipV="1">
            <a:off x="5715000" y="1524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6659" name="Line 39"/>
          <p:cNvSpPr>
            <a:spLocks noChangeShapeType="1"/>
          </p:cNvSpPr>
          <p:nvPr/>
        </p:nvSpPr>
        <p:spPr bwMode="auto">
          <a:xfrm>
            <a:off x="5410200" y="2209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6660" name="Line 40"/>
          <p:cNvSpPr>
            <a:spLocks noChangeShapeType="1"/>
          </p:cNvSpPr>
          <p:nvPr/>
        </p:nvSpPr>
        <p:spPr bwMode="auto">
          <a:xfrm flipV="1">
            <a:off x="5715000" y="1981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6661" name="Line 41"/>
          <p:cNvSpPr>
            <a:spLocks noChangeShapeType="1"/>
          </p:cNvSpPr>
          <p:nvPr/>
        </p:nvSpPr>
        <p:spPr bwMode="auto">
          <a:xfrm>
            <a:off x="5410200" y="3810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6662" name="Line 42"/>
          <p:cNvSpPr>
            <a:spLocks noChangeShapeType="1"/>
          </p:cNvSpPr>
          <p:nvPr/>
        </p:nvSpPr>
        <p:spPr bwMode="auto">
          <a:xfrm flipV="1">
            <a:off x="5715000" y="2209800"/>
            <a:ext cx="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6663" name="Line 43"/>
          <p:cNvSpPr>
            <a:spLocks noChangeShapeType="1"/>
          </p:cNvSpPr>
          <p:nvPr/>
        </p:nvSpPr>
        <p:spPr bwMode="auto">
          <a:xfrm>
            <a:off x="5410200" y="5562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6664" name="Line 44"/>
          <p:cNvSpPr>
            <a:spLocks noChangeShapeType="1"/>
          </p:cNvSpPr>
          <p:nvPr/>
        </p:nvSpPr>
        <p:spPr bwMode="auto">
          <a:xfrm flipV="1">
            <a:off x="5715000" y="38100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6665" name="Rectangle 45"/>
          <p:cNvSpPr>
            <a:spLocks noChangeArrowheads="1"/>
          </p:cNvSpPr>
          <p:nvPr/>
        </p:nvSpPr>
        <p:spPr bwMode="auto">
          <a:xfrm>
            <a:off x="6248400" y="1600200"/>
            <a:ext cx="2895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3038" indent="-173038" algn="l">
              <a:buNone/>
            </a:pPr>
            <a:r>
              <a:rPr kumimoji="1" lang="en-US" sz="2800" dirty="0">
                <a:solidFill>
                  <a:schemeClr val="tx1"/>
                </a:solidFill>
              </a:rPr>
              <a:t>Optimization</a:t>
            </a:r>
          </a:p>
          <a:p>
            <a:pPr marL="568325" lvl="1" indent="-2222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</a:rPr>
              <a:t>Set return value address to that of caller</a:t>
            </a:r>
          </a:p>
          <a:p>
            <a:pPr marL="173038" indent="-173038" algn="l">
              <a:buNone/>
            </a:pPr>
            <a:r>
              <a:rPr kumimoji="1" lang="en-US" sz="2800" dirty="0">
                <a:solidFill>
                  <a:schemeClr val="tx1"/>
                </a:solidFill>
              </a:rPr>
              <a:t>Question</a:t>
            </a:r>
          </a:p>
          <a:p>
            <a:pPr marL="568325" lvl="1" indent="-222250" algn="l"/>
            <a:r>
              <a:rPr kumimoji="1" lang="en-US" dirty="0">
                <a:solidFill>
                  <a:schemeClr val="accent2">
                    <a:lumMod val="50000"/>
                  </a:schemeClr>
                </a:solidFill>
              </a:rPr>
              <a:t>Can we do the same with control link?</a:t>
            </a:r>
          </a:p>
          <a:p>
            <a:pPr marL="173038" indent="-173038" algn="l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2800" dirty="0">
                <a:solidFill>
                  <a:schemeClr val="tx1"/>
                </a:solidFill>
                <a:latin typeface="Tahoma" pitchFamily="34" charset="0"/>
              </a:rPr>
              <a:t>Optimization</a:t>
            </a:r>
          </a:p>
          <a:p>
            <a:pPr marL="568325" lvl="1" indent="-222250" algn="l"/>
            <a:r>
              <a:rPr kumimoji="1" lang="en-US" dirty="0">
                <a:solidFill>
                  <a:schemeClr val="accent2">
                    <a:lumMod val="50000"/>
                  </a:schemeClr>
                </a:solidFill>
              </a:rPr>
              <a:t>avoid return to caller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80400" cy="914400"/>
          </a:xfrm>
        </p:spPr>
        <p:txBody>
          <a:bodyPr/>
          <a:lstStyle/>
          <a:p>
            <a:r>
              <a:rPr lang="en-US" smtClean="0"/>
              <a:t>Tail recursion elimination  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4191000"/>
            <a:ext cx="3505200" cy="21336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mtClean="0"/>
              <a:t>fun f(x,y) = if x&gt;y </a:t>
            </a:r>
          </a:p>
          <a:p>
            <a:pPr lvl="1">
              <a:buFontTx/>
              <a:buNone/>
            </a:pPr>
            <a:r>
              <a:rPr lang="en-US" smtClean="0"/>
              <a:t>      then x </a:t>
            </a:r>
          </a:p>
          <a:p>
            <a:pPr lvl="1">
              <a:buFontTx/>
              <a:buNone/>
            </a:pPr>
            <a:r>
              <a:rPr lang="en-US" smtClean="0"/>
              <a:t>      else f(2*x, y);</a:t>
            </a:r>
          </a:p>
          <a:p>
            <a:pPr lvl="1">
              <a:buFontTx/>
              <a:buNone/>
            </a:pPr>
            <a:r>
              <a:rPr lang="en-US" smtClean="0"/>
              <a:t>f(1,3);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19812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85800" y="23622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val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85800" y="2743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447800" y="2743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685800" y="3124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y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447800" y="3124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7658" name="Line 28"/>
          <p:cNvSpPr>
            <a:spLocks noChangeShapeType="1"/>
          </p:cNvSpPr>
          <p:nvPr/>
        </p:nvSpPr>
        <p:spPr bwMode="auto">
          <a:xfrm>
            <a:off x="2209800" y="2133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59" name="Line 29"/>
          <p:cNvSpPr>
            <a:spLocks noChangeShapeType="1"/>
          </p:cNvSpPr>
          <p:nvPr/>
        </p:nvSpPr>
        <p:spPr bwMode="auto">
          <a:xfrm flipV="1">
            <a:off x="2514600" y="1905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60" name="Line 30"/>
          <p:cNvSpPr>
            <a:spLocks noChangeShapeType="1"/>
          </p:cNvSpPr>
          <p:nvPr/>
        </p:nvSpPr>
        <p:spPr bwMode="auto">
          <a:xfrm>
            <a:off x="2209800" y="2590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61" name="Line 31"/>
          <p:cNvSpPr>
            <a:spLocks noChangeShapeType="1"/>
          </p:cNvSpPr>
          <p:nvPr/>
        </p:nvSpPr>
        <p:spPr bwMode="auto">
          <a:xfrm flipV="1">
            <a:off x="2514600" y="2362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62" name="Text Box 32"/>
          <p:cNvSpPr txBox="1">
            <a:spLocks noChangeArrowheads="1"/>
          </p:cNvSpPr>
          <p:nvPr/>
        </p:nvSpPr>
        <p:spPr bwMode="auto">
          <a:xfrm>
            <a:off x="6400800" y="1447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f(4,3)</a:t>
            </a:r>
          </a:p>
        </p:txBody>
      </p:sp>
      <p:sp>
        <p:nvSpPr>
          <p:cNvPr id="27663" name="Rectangle 41"/>
          <p:cNvSpPr>
            <a:spLocks noChangeArrowheads="1"/>
          </p:cNvSpPr>
          <p:nvPr/>
        </p:nvSpPr>
        <p:spPr bwMode="auto">
          <a:xfrm>
            <a:off x="3581400" y="4114800"/>
            <a:ext cx="533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2800" dirty="0">
                <a:solidFill>
                  <a:schemeClr val="tx1"/>
                </a:solidFill>
                <a:latin typeface="Tahoma" pitchFamily="34" charset="0"/>
              </a:rPr>
              <a:t>Optimization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pop followed by push =         reuse activation record in place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2800" dirty="0">
                <a:solidFill>
                  <a:schemeClr val="tx1"/>
                </a:solidFill>
                <a:latin typeface="Tahoma" pitchFamily="34" charset="0"/>
              </a:rPr>
              <a:t>Conclusion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Tail recursive function equiv to iterative loop</a:t>
            </a:r>
          </a:p>
        </p:txBody>
      </p:sp>
      <p:sp>
        <p:nvSpPr>
          <p:cNvPr id="27664" name="Rectangle 42"/>
          <p:cNvSpPr>
            <a:spLocks noChangeArrowheads="1"/>
          </p:cNvSpPr>
          <p:nvPr/>
        </p:nvSpPr>
        <p:spPr bwMode="auto">
          <a:xfrm>
            <a:off x="3581400" y="19812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</a:t>
            </a:r>
          </a:p>
        </p:txBody>
      </p:sp>
      <p:sp>
        <p:nvSpPr>
          <p:cNvPr id="27665" name="Rectangle 43"/>
          <p:cNvSpPr>
            <a:spLocks noChangeArrowheads="1"/>
          </p:cNvSpPr>
          <p:nvPr/>
        </p:nvSpPr>
        <p:spPr bwMode="auto">
          <a:xfrm>
            <a:off x="3581400" y="23622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val</a:t>
            </a:r>
          </a:p>
        </p:txBody>
      </p:sp>
      <p:sp>
        <p:nvSpPr>
          <p:cNvPr id="27666" name="Rectangle 44"/>
          <p:cNvSpPr>
            <a:spLocks noChangeArrowheads="1"/>
          </p:cNvSpPr>
          <p:nvPr/>
        </p:nvSpPr>
        <p:spPr bwMode="auto">
          <a:xfrm>
            <a:off x="3581400" y="2743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27667" name="Rectangle 45"/>
          <p:cNvSpPr>
            <a:spLocks noChangeArrowheads="1"/>
          </p:cNvSpPr>
          <p:nvPr/>
        </p:nvSpPr>
        <p:spPr bwMode="auto">
          <a:xfrm>
            <a:off x="4343400" y="2743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27668" name="Rectangle 46"/>
          <p:cNvSpPr>
            <a:spLocks noChangeArrowheads="1"/>
          </p:cNvSpPr>
          <p:nvPr/>
        </p:nvSpPr>
        <p:spPr bwMode="auto">
          <a:xfrm>
            <a:off x="3581400" y="3124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y</a:t>
            </a:r>
          </a:p>
        </p:txBody>
      </p:sp>
      <p:sp>
        <p:nvSpPr>
          <p:cNvPr id="27669" name="Rectangle 47"/>
          <p:cNvSpPr>
            <a:spLocks noChangeArrowheads="1"/>
          </p:cNvSpPr>
          <p:nvPr/>
        </p:nvSpPr>
        <p:spPr bwMode="auto">
          <a:xfrm>
            <a:off x="4343400" y="3124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7670" name="Line 48"/>
          <p:cNvSpPr>
            <a:spLocks noChangeShapeType="1"/>
          </p:cNvSpPr>
          <p:nvPr/>
        </p:nvSpPr>
        <p:spPr bwMode="auto">
          <a:xfrm>
            <a:off x="5105400" y="2133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71" name="Line 49"/>
          <p:cNvSpPr>
            <a:spLocks noChangeShapeType="1"/>
          </p:cNvSpPr>
          <p:nvPr/>
        </p:nvSpPr>
        <p:spPr bwMode="auto">
          <a:xfrm flipV="1">
            <a:off x="5410200" y="1905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72" name="Line 50"/>
          <p:cNvSpPr>
            <a:spLocks noChangeShapeType="1"/>
          </p:cNvSpPr>
          <p:nvPr/>
        </p:nvSpPr>
        <p:spPr bwMode="auto">
          <a:xfrm>
            <a:off x="5105400" y="2590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73" name="Line 51"/>
          <p:cNvSpPr>
            <a:spLocks noChangeShapeType="1"/>
          </p:cNvSpPr>
          <p:nvPr/>
        </p:nvSpPr>
        <p:spPr bwMode="auto">
          <a:xfrm flipV="1">
            <a:off x="5410200" y="2362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74" name="Text Box 52"/>
          <p:cNvSpPr txBox="1">
            <a:spLocks noChangeArrowheads="1"/>
          </p:cNvSpPr>
          <p:nvPr/>
        </p:nvSpPr>
        <p:spPr bwMode="auto">
          <a:xfrm>
            <a:off x="533400" y="1447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f(1,3)</a:t>
            </a:r>
          </a:p>
        </p:txBody>
      </p:sp>
      <p:sp>
        <p:nvSpPr>
          <p:cNvPr id="27675" name="Rectangle 53"/>
          <p:cNvSpPr>
            <a:spLocks noChangeArrowheads="1"/>
          </p:cNvSpPr>
          <p:nvPr/>
        </p:nvSpPr>
        <p:spPr bwMode="auto">
          <a:xfrm>
            <a:off x="6477000" y="19812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control</a:t>
            </a:r>
          </a:p>
        </p:txBody>
      </p:sp>
      <p:sp>
        <p:nvSpPr>
          <p:cNvPr id="27676" name="Rectangle 54"/>
          <p:cNvSpPr>
            <a:spLocks noChangeArrowheads="1"/>
          </p:cNvSpPr>
          <p:nvPr/>
        </p:nvSpPr>
        <p:spPr bwMode="auto">
          <a:xfrm>
            <a:off x="6477000" y="2362200"/>
            <a:ext cx="1524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return val</a:t>
            </a:r>
          </a:p>
        </p:txBody>
      </p:sp>
      <p:sp>
        <p:nvSpPr>
          <p:cNvPr id="27677" name="Rectangle 55"/>
          <p:cNvSpPr>
            <a:spLocks noChangeArrowheads="1"/>
          </p:cNvSpPr>
          <p:nvPr/>
        </p:nvSpPr>
        <p:spPr bwMode="auto">
          <a:xfrm>
            <a:off x="6477000" y="2743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27678" name="Rectangle 56"/>
          <p:cNvSpPr>
            <a:spLocks noChangeArrowheads="1"/>
          </p:cNvSpPr>
          <p:nvPr/>
        </p:nvSpPr>
        <p:spPr bwMode="auto">
          <a:xfrm>
            <a:off x="7239000" y="2743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27679" name="Rectangle 57"/>
          <p:cNvSpPr>
            <a:spLocks noChangeArrowheads="1"/>
          </p:cNvSpPr>
          <p:nvPr/>
        </p:nvSpPr>
        <p:spPr bwMode="auto">
          <a:xfrm>
            <a:off x="6477000" y="3124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y</a:t>
            </a:r>
          </a:p>
        </p:txBody>
      </p:sp>
      <p:sp>
        <p:nvSpPr>
          <p:cNvPr id="27680" name="Rectangle 58"/>
          <p:cNvSpPr>
            <a:spLocks noChangeArrowheads="1"/>
          </p:cNvSpPr>
          <p:nvPr/>
        </p:nvSpPr>
        <p:spPr bwMode="auto">
          <a:xfrm>
            <a:off x="7239000" y="31242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7681" name="Line 59"/>
          <p:cNvSpPr>
            <a:spLocks noChangeShapeType="1"/>
          </p:cNvSpPr>
          <p:nvPr/>
        </p:nvSpPr>
        <p:spPr bwMode="auto">
          <a:xfrm>
            <a:off x="8001000" y="2133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82" name="Line 60"/>
          <p:cNvSpPr>
            <a:spLocks noChangeShapeType="1"/>
          </p:cNvSpPr>
          <p:nvPr/>
        </p:nvSpPr>
        <p:spPr bwMode="auto">
          <a:xfrm flipV="1">
            <a:off x="8305800" y="1905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83" name="Line 61"/>
          <p:cNvSpPr>
            <a:spLocks noChangeShapeType="1"/>
          </p:cNvSpPr>
          <p:nvPr/>
        </p:nvSpPr>
        <p:spPr bwMode="auto">
          <a:xfrm>
            <a:off x="8001000" y="2590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84" name="Line 62"/>
          <p:cNvSpPr>
            <a:spLocks noChangeShapeType="1"/>
          </p:cNvSpPr>
          <p:nvPr/>
        </p:nvSpPr>
        <p:spPr bwMode="auto">
          <a:xfrm flipV="1">
            <a:off x="8305800" y="2362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685" name="Text Box 63"/>
          <p:cNvSpPr txBox="1">
            <a:spLocks noChangeArrowheads="1"/>
          </p:cNvSpPr>
          <p:nvPr/>
        </p:nvSpPr>
        <p:spPr bwMode="auto">
          <a:xfrm>
            <a:off x="3429000" y="1447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f(2,3)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80400" cy="914400"/>
          </a:xfrm>
        </p:spPr>
        <p:txBody>
          <a:bodyPr/>
          <a:lstStyle/>
          <a:p>
            <a:r>
              <a:rPr lang="en-US" smtClean="0"/>
              <a:t>Tail recursion and iteration  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4038600"/>
            <a:ext cx="3505200" cy="21336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 f(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x,y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= if x&gt;y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then x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else f(2*x, y);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f(1,y);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33400" y="1447800"/>
            <a:ext cx="7772400" cy="2057400"/>
            <a:chOff x="336" y="912"/>
            <a:chExt cx="4896" cy="1296"/>
          </a:xfrm>
        </p:grpSpPr>
        <p:sp>
          <p:nvSpPr>
            <p:cNvPr id="28693" name="Rectangle 4"/>
            <p:cNvSpPr>
              <a:spLocks noChangeArrowheads="1"/>
            </p:cNvSpPr>
            <p:nvPr/>
          </p:nvSpPr>
          <p:spPr bwMode="auto">
            <a:xfrm>
              <a:off x="462" y="1248"/>
              <a:ext cx="96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control</a:t>
              </a:r>
            </a:p>
          </p:txBody>
        </p:sp>
        <p:sp>
          <p:nvSpPr>
            <p:cNvPr id="28694" name="Rectangle 5"/>
            <p:cNvSpPr>
              <a:spLocks noChangeArrowheads="1"/>
            </p:cNvSpPr>
            <p:nvPr/>
          </p:nvSpPr>
          <p:spPr bwMode="auto">
            <a:xfrm>
              <a:off x="462" y="1488"/>
              <a:ext cx="96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return </a:t>
              </a:r>
              <a:r>
                <a:rPr lang="en-US" sz="2000" dirty="0" err="1">
                  <a:solidFill>
                    <a:schemeClr val="tx1"/>
                  </a:solidFill>
                  <a:latin typeface="Tahoma" pitchFamily="34" charset="0"/>
                </a:rPr>
                <a:t>val</a:t>
              </a:r>
              <a:endParaRPr lang="en-US" sz="2000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8695" name="Rectangle 6"/>
            <p:cNvSpPr>
              <a:spLocks noChangeArrowheads="1"/>
            </p:cNvSpPr>
            <p:nvPr/>
          </p:nvSpPr>
          <p:spPr bwMode="auto">
            <a:xfrm>
              <a:off x="462" y="172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28696" name="Rectangle 7"/>
            <p:cNvSpPr>
              <a:spLocks noChangeArrowheads="1"/>
            </p:cNvSpPr>
            <p:nvPr/>
          </p:nvSpPr>
          <p:spPr bwMode="auto">
            <a:xfrm>
              <a:off x="942" y="172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8697" name="Rectangle 8"/>
            <p:cNvSpPr>
              <a:spLocks noChangeArrowheads="1"/>
            </p:cNvSpPr>
            <p:nvPr/>
          </p:nvSpPr>
          <p:spPr bwMode="auto">
            <a:xfrm>
              <a:off x="462" y="196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y</a:t>
              </a:r>
            </a:p>
          </p:txBody>
        </p:sp>
        <p:sp>
          <p:nvSpPr>
            <p:cNvPr id="28698" name="Rectangle 9"/>
            <p:cNvSpPr>
              <a:spLocks noChangeArrowheads="1"/>
            </p:cNvSpPr>
            <p:nvPr/>
          </p:nvSpPr>
          <p:spPr bwMode="auto">
            <a:xfrm>
              <a:off x="942" y="196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8699" name="Line 10"/>
            <p:cNvSpPr>
              <a:spLocks noChangeShapeType="1"/>
            </p:cNvSpPr>
            <p:nvPr/>
          </p:nvSpPr>
          <p:spPr bwMode="auto">
            <a:xfrm>
              <a:off x="1392" y="134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00" name="Line 11"/>
            <p:cNvSpPr>
              <a:spLocks noChangeShapeType="1"/>
            </p:cNvSpPr>
            <p:nvPr/>
          </p:nvSpPr>
          <p:spPr bwMode="auto">
            <a:xfrm flipV="1">
              <a:off x="1584" y="120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01" name="Line 12"/>
            <p:cNvSpPr>
              <a:spLocks noChangeShapeType="1"/>
            </p:cNvSpPr>
            <p:nvPr/>
          </p:nvSpPr>
          <p:spPr bwMode="auto">
            <a:xfrm>
              <a:off x="1392" y="163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02" name="Line 13"/>
            <p:cNvSpPr>
              <a:spLocks noChangeShapeType="1"/>
            </p:cNvSpPr>
            <p:nvPr/>
          </p:nvSpPr>
          <p:spPr bwMode="auto">
            <a:xfrm flipV="1">
              <a:off x="1584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03" name="Text Box 14"/>
            <p:cNvSpPr txBox="1">
              <a:spLocks noChangeArrowheads="1"/>
            </p:cNvSpPr>
            <p:nvPr/>
          </p:nvSpPr>
          <p:spPr bwMode="auto">
            <a:xfrm>
              <a:off x="4032" y="912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f(4,3)</a:t>
              </a:r>
            </a:p>
          </p:txBody>
        </p:sp>
        <p:sp>
          <p:nvSpPr>
            <p:cNvPr id="28704" name="Rectangle 16"/>
            <p:cNvSpPr>
              <a:spLocks noChangeArrowheads="1"/>
            </p:cNvSpPr>
            <p:nvPr/>
          </p:nvSpPr>
          <p:spPr bwMode="auto">
            <a:xfrm>
              <a:off x="2286" y="1248"/>
              <a:ext cx="96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control</a:t>
              </a:r>
            </a:p>
          </p:txBody>
        </p:sp>
        <p:sp>
          <p:nvSpPr>
            <p:cNvPr id="28705" name="Rectangle 17"/>
            <p:cNvSpPr>
              <a:spLocks noChangeArrowheads="1"/>
            </p:cNvSpPr>
            <p:nvPr/>
          </p:nvSpPr>
          <p:spPr bwMode="auto">
            <a:xfrm>
              <a:off x="2286" y="1488"/>
              <a:ext cx="96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return val</a:t>
              </a:r>
            </a:p>
          </p:txBody>
        </p:sp>
        <p:sp>
          <p:nvSpPr>
            <p:cNvPr id="28706" name="Rectangle 18"/>
            <p:cNvSpPr>
              <a:spLocks noChangeArrowheads="1"/>
            </p:cNvSpPr>
            <p:nvPr/>
          </p:nvSpPr>
          <p:spPr bwMode="auto">
            <a:xfrm>
              <a:off x="2286" y="172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28707" name="Rectangle 19"/>
            <p:cNvSpPr>
              <a:spLocks noChangeArrowheads="1"/>
            </p:cNvSpPr>
            <p:nvPr/>
          </p:nvSpPr>
          <p:spPr bwMode="auto">
            <a:xfrm>
              <a:off x="2766" y="172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2</a:t>
              </a:r>
            </a:p>
          </p:txBody>
        </p:sp>
        <p:sp>
          <p:nvSpPr>
            <p:cNvPr id="28708" name="Rectangle 20"/>
            <p:cNvSpPr>
              <a:spLocks noChangeArrowheads="1"/>
            </p:cNvSpPr>
            <p:nvPr/>
          </p:nvSpPr>
          <p:spPr bwMode="auto">
            <a:xfrm>
              <a:off x="2286" y="196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y</a:t>
              </a:r>
            </a:p>
          </p:txBody>
        </p:sp>
        <p:sp>
          <p:nvSpPr>
            <p:cNvPr id="28709" name="Rectangle 21"/>
            <p:cNvSpPr>
              <a:spLocks noChangeArrowheads="1"/>
            </p:cNvSpPr>
            <p:nvPr/>
          </p:nvSpPr>
          <p:spPr bwMode="auto">
            <a:xfrm>
              <a:off x="2766" y="196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8710" name="Line 22"/>
            <p:cNvSpPr>
              <a:spLocks noChangeShapeType="1"/>
            </p:cNvSpPr>
            <p:nvPr/>
          </p:nvSpPr>
          <p:spPr bwMode="auto">
            <a:xfrm>
              <a:off x="3216" y="134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11" name="Line 23"/>
            <p:cNvSpPr>
              <a:spLocks noChangeShapeType="1"/>
            </p:cNvSpPr>
            <p:nvPr/>
          </p:nvSpPr>
          <p:spPr bwMode="auto">
            <a:xfrm flipV="1">
              <a:off x="3408" y="120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12" name="Line 24"/>
            <p:cNvSpPr>
              <a:spLocks noChangeShapeType="1"/>
            </p:cNvSpPr>
            <p:nvPr/>
          </p:nvSpPr>
          <p:spPr bwMode="auto">
            <a:xfrm>
              <a:off x="3216" y="163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13" name="Line 25"/>
            <p:cNvSpPr>
              <a:spLocks noChangeShapeType="1"/>
            </p:cNvSpPr>
            <p:nvPr/>
          </p:nvSpPr>
          <p:spPr bwMode="auto">
            <a:xfrm flipV="1">
              <a:off x="3408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14" name="Text Box 26"/>
            <p:cNvSpPr txBox="1">
              <a:spLocks noChangeArrowheads="1"/>
            </p:cNvSpPr>
            <p:nvPr/>
          </p:nvSpPr>
          <p:spPr bwMode="auto">
            <a:xfrm>
              <a:off x="336" y="912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f(1,3)</a:t>
              </a:r>
            </a:p>
          </p:txBody>
        </p:sp>
        <p:sp>
          <p:nvSpPr>
            <p:cNvPr id="28715" name="Rectangle 27"/>
            <p:cNvSpPr>
              <a:spLocks noChangeArrowheads="1"/>
            </p:cNvSpPr>
            <p:nvPr/>
          </p:nvSpPr>
          <p:spPr bwMode="auto">
            <a:xfrm>
              <a:off x="4080" y="1248"/>
              <a:ext cx="96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control</a:t>
              </a:r>
            </a:p>
          </p:txBody>
        </p:sp>
        <p:sp>
          <p:nvSpPr>
            <p:cNvPr id="28716" name="Rectangle 28"/>
            <p:cNvSpPr>
              <a:spLocks noChangeArrowheads="1"/>
            </p:cNvSpPr>
            <p:nvPr/>
          </p:nvSpPr>
          <p:spPr bwMode="auto">
            <a:xfrm>
              <a:off x="4080" y="1488"/>
              <a:ext cx="96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return val</a:t>
              </a:r>
            </a:p>
          </p:txBody>
        </p:sp>
        <p:sp>
          <p:nvSpPr>
            <p:cNvPr id="28717" name="Rectangle 29"/>
            <p:cNvSpPr>
              <a:spLocks noChangeArrowheads="1"/>
            </p:cNvSpPr>
            <p:nvPr/>
          </p:nvSpPr>
          <p:spPr bwMode="auto">
            <a:xfrm>
              <a:off x="4080" y="172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28718" name="Rectangle 30"/>
            <p:cNvSpPr>
              <a:spLocks noChangeArrowheads="1"/>
            </p:cNvSpPr>
            <p:nvPr/>
          </p:nvSpPr>
          <p:spPr bwMode="auto">
            <a:xfrm>
              <a:off x="4560" y="172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4</a:t>
              </a:r>
            </a:p>
          </p:txBody>
        </p:sp>
        <p:sp>
          <p:nvSpPr>
            <p:cNvPr id="28719" name="Rectangle 31"/>
            <p:cNvSpPr>
              <a:spLocks noChangeArrowheads="1"/>
            </p:cNvSpPr>
            <p:nvPr/>
          </p:nvSpPr>
          <p:spPr bwMode="auto">
            <a:xfrm>
              <a:off x="4080" y="196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y</a:t>
              </a:r>
            </a:p>
          </p:txBody>
        </p:sp>
        <p:sp>
          <p:nvSpPr>
            <p:cNvPr id="28720" name="Rectangle 32"/>
            <p:cNvSpPr>
              <a:spLocks noChangeArrowheads="1"/>
            </p:cNvSpPr>
            <p:nvPr/>
          </p:nvSpPr>
          <p:spPr bwMode="auto">
            <a:xfrm>
              <a:off x="4560" y="1968"/>
              <a:ext cx="480" cy="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8721" name="Line 33"/>
            <p:cNvSpPr>
              <a:spLocks noChangeShapeType="1"/>
            </p:cNvSpPr>
            <p:nvPr/>
          </p:nvSpPr>
          <p:spPr bwMode="auto">
            <a:xfrm>
              <a:off x="5040" y="134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22" name="Line 34"/>
            <p:cNvSpPr>
              <a:spLocks noChangeShapeType="1"/>
            </p:cNvSpPr>
            <p:nvPr/>
          </p:nvSpPr>
          <p:spPr bwMode="auto">
            <a:xfrm flipV="1">
              <a:off x="5232" y="120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23" name="Line 35"/>
            <p:cNvSpPr>
              <a:spLocks noChangeShapeType="1"/>
            </p:cNvSpPr>
            <p:nvPr/>
          </p:nvSpPr>
          <p:spPr bwMode="auto">
            <a:xfrm>
              <a:off x="5040" y="163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24" name="Line 36"/>
            <p:cNvSpPr>
              <a:spLocks noChangeShapeType="1"/>
            </p:cNvSpPr>
            <p:nvPr/>
          </p:nvSpPr>
          <p:spPr bwMode="auto">
            <a:xfrm flipV="1">
              <a:off x="5232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725" name="Text Box 37"/>
            <p:cNvSpPr txBox="1">
              <a:spLocks noChangeArrowheads="1"/>
            </p:cNvSpPr>
            <p:nvPr/>
          </p:nvSpPr>
          <p:spPr bwMode="auto">
            <a:xfrm>
              <a:off x="2160" y="912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f(2,3)</a:t>
              </a:r>
            </a:p>
          </p:txBody>
        </p:sp>
      </p:grpSp>
      <p:sp>
        <p:nvSpPr>
          <p:cNvPr id="172070" name="Rectangle 38"/>
          <p:cNvSpPr>
            <a:spLocks noChangeArrowheads="1"/>
          </p:cNvSpPr>
          <p:nvPr/>
        </p:nvSpPr>
        <p:spPr bwMode="auto">
          <a:xfrm>
            <a:off x="4648200" y="4038600"/>
            <a:ext cx="4343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function g(y) {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</a:t>
            </a:r>
            <a:r>
              <a:rPr kumimoji="1" lang="en-US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1;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while (!x&gt;y)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x = 2*x;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return x;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}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762000" y="4419600"/>
            <a:ext cx="6248400" cy="2073275"/>
            <a:chOff x="480" y="2784"/>
            <a:chExt cx="3936" cy="1306"/>
          </a:xfrm>
        </p:grpSpPr>
        <p:sp>
          <p:nvSpPr>
            <p:cNvPr id="28689" name="Oval 40"/>
            <p:cNvSpPr>
              <a:spLocks noChangeArrowheads="1"/>
            </p:cNvSpPr>
            <p:nvPr/>
          </p:nvSpPr>
          <p:spPr bwMode="auto">
            <a:xfrm>
              <a:off x="4128" y="2784"/>
              <a:ext cx="288" cy="336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Oval 39"/>
            <p:cNvSpPr>
              <a:spLocks noChangeArrowheads="1"/>
            </p:cNvSpPr>
            <p:nvPr/>
          </p:nvSpPr>
          <p:spPr bwMode="auto">
            <a:xfrm>
              <a:off x="480" y="3456"/>
              <a:ext cx="288" cy="336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Freeform 41"/>
            <p:cNvSpPr>
              <a:spLocks/>
            </p:cNvSpPr>
            <p:nvPr/>
          </p:nvSpPr>
          <p:spPr bwMode="auto">
            <a:xfrm>
              <a:off x="630" y="3024"/>
              <a:ext cx="3498" cy="793"/>
            </a:xfrm>
            <a:custGeom>
              <a:avLst/>
              <a:gdLst>
                <a:gd name="T0" fmla="*/ 0 w 3103"/>
                <a:gd name="T1" fmla="*/ 841 h 763"/>
                <a:gd name="T2" fmla="*/ 1078 w 3103"/>
                <a:gd name="T3" fmla="*/ 988 h 763"/>
                <a:gd name="T4" fmla="*/ 4623 w 3103"/>
                <a:gd name="T5" fmla="*/ 773 h 763"/>
                <a:gd name="T6" fmla="*/ 5860 w 3103"/>
                <a:gd name="T7" fmla="*/ 123 h 763"/>
                <a:gd name="T8" fmla="*/ 7179 w 3103"/>
                <a:gd name="T9" fmla="*/ 35 h 7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03"/>
                <a:gd name="T16" fmla="*/ 0 h 763"/>
                <a:gd name="T17" fmla="*/ 3103 w 3103"/>
                <a:gd name="T18" fmla="*/ 763 h 7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03" h="763">
                  <a:moveTo>
                    <a:pt x="0" y="643"/>
                  </a:moveTo>
                  <a:cubicBezTo>
                    <a:pt x="78" y="661"/>
                    <a:pt x="133" y="763"/>
                    <a:pt x="466" y="754"/>
                  </a:cubicBezTo>
                  <a:cubicBezTo>
                    <a:pt x="799" y="745"/>
                    <a:pt x="1655" y="701"/>
                    <a:pt x="1999" y="591"/>
                  </a:cubicBezTo>
                  <a:cubicBezTo>
                    <a:pt x="2343" y="481"/>
                    <a:pt x="2349" y="188"/>
                    <a:pt x="2533" y="94"/>
                  </a:cubicBezTo>
                  <a:cubicBezTo>
                    <a:pt x="2717" y="0"/>
                    <a:pt x="2984" y="42"/>
                    <a:pt x="3103" y="28"/>
                  </a:cubicBezTo>
                </a:path>
              </a:pathLst>
            </a:cu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Text Box 45"/>
            <p:cNvSpPr txBox="1">
              <a:spLocks noChangeArrowheads="1"/>
            </p:cNvSpPr>
            <p:nvPr/>
          </p:nvSpPr>
          <p:spPr bwMode="auto">
            <a:xfrm>
              <a:off x="1248" y="3840"/>
              <a:ext cx="14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hlink"/>
                  </a:solidFill>
                  <a:latin typeface="Tahoma" pitchFamily="34" charset="0"/>
                </a:rPr>
                <a:t>initial value</a:t>
              </a:r>
              <a:endParaRPr lang="en-US" dirty="0">
                <a:latin typeface="Times New Roman" pitchFamily="18" charset="0"/>
              </a:endParaRPr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2057400" y="4876800"/>
            <a:ext cx="5105400" cy="990600"/>
            <a:chOff x="1296" y="3072"/>
            <a:chExt cx="3216" cy="624"/>
          </a:xfrm>
        </p:grpSpPr>
        <p:sp>
          <p:nvSpPr>
            <p:cNvPr id="28685" name="Oval 42"/>
            <p:cNvSpPr>
              <a:spLocks noChangeArrowheads="1"/>
            </p:cNvSpPr>
            <p:nvPr/>
          </p:nvSpPr>
          <p:spPr bwMode="auto">
            <a:xfrm>
              <a:off x="1296" y="3072"/>
              <a:ext cx="384" cy="336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686" name="Freeform 43"/>
            <p:cNvSpPr>
              <a:spLocks/>
            </p:cNvSpPr>
            <p:nvPr/>
          </p:nvSpPr>
          <p:spPr bwMode="auto">
            <a:xfrm>
              <a:off x="1392" y="3373"/>
              <a:ext cx="2689" cy="83"/>
            </a:xfrm>
            <a:custGeom>
              <a:avLst/>
              <a:gdLst>
                <a:gd name="T0" fmla="*/ 0 w 2689"/>
                <a:gd name="T1" fmla="*/ 31 h 83"/>
                <a:gd name="T2" fmla="*/ 1778 w 2689"/>
                <a:gd name="T3" fmla="*/ 9 h 83"/>
                <a:gd name="T4" fmla="*/ 2689 w 2689"/>
                <a:gd name="T5" fmla="*/ 83 h 83"/>
                <a:gd name="T6" fmla="*/ 0 60000 65536"/>
                <a:gd name="T7" fmla="*/ 0 60000 65536"/>
                <a:gd name="T8" fmla="*/ 0 60000 65536"/>
                <a:gd name="T9" fmla="*/ 0 w 2689"/>
                <a:gd name="T10" fmla="*/ 0 h 83"/>
                <a:gd name="T11" fmla="*/ 2689 w 2689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89" h="83">
                  <a:moveTo>
                    <a:pt x="0" y="31"/>
                  </a:moveTo>
                  <a:cubicBezTo>
                    <a:pt x="295" y="27"/>
                    <a:pt x="1330" y="0"/>
                    <a:pt x="1778" y="9"/>
                  </a:cubicBezTo>
                  <a:cubicBezTo>
                    <a:pt x="2226" y="18"/>
                    <a:pt x="2499" y="68"/>
                    <a:pt x="2689" y="83"/>
                  </a:cubicBezTo>
                </a:path>
              </a:pathLst>
            </a:cu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687" name="Oval 44"/>
            <p:cNvSpPr>
              <a:spLocks noChangeArrowheads="1"/>
            </p:cNvSpPr>
            <p:nvPr/>
          </p:nvSpPr>
          <p:spPr bwMode="auto">
            <a:xfrm>
              <a:off x="4080" y="3360"/>
              <a:ext cx="432" cy="336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688" name="Text Box 46"/>
            <p:cNvSpPr txBox="1">
              <a:spLocks noChangeArrowheads="1"/>
            </p:cNvSpPr>
            <p:nvPr/>
          </p:nvSpPr>
          <p:spPr bwMode="auto">
            <a:xfrm>
              <a:off x="2160" y="3120"/>
              <a:ext cx="14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en-US" sz="2000">
                  <a:solidFill>
                    <a:schemeClr val="hlink"/>
                  </a:solidFill>
                  <a:latin typeface="Tahoma" pitchFamily="34" charset="0"/>
                </a:rPr>
                <a:t> loop body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2627313" y="3832225"/>
            <a:ext cx="5449887" cy="1577975"/>
            <a:chOff x="1655" y="2414"/>
            <a:chExt cx="3433" cy="994"/>
          </a:xfrm>
        </p:grpSpPr>
        <p:sp>
          <p:nvSpPr>
            <p:cNvPr id="28681" name="Oval 47"/>
            <p:cNvSpPr>
              <a:spLocks noChangeArrowheads="1"/>
            </p:cNvSpPr>
            <p:nvPr/>
          </p:nvSpPr>
          <p:spPr bwMode="auto">
            <a:xfrm>
              <a:off x="1655" y="2544"/>
              <a:ext cx="384" cy="336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682" name="Oval 48"/>
            <p:cNvSpPr>
              <a:spLocks noChangeArrowheads="1"/>
            </p:cNvSpPr>
            <p:nvPr/>
          </p:nvSpPr>
          <p:spPr bwMode="auto">
            <a:xfrm>
              <a:off x="4128" y="3072"/>
              <a:ext cx="384" cy="336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683" name="Freeform 49"/>
            <p:cNvSpPr>
              <a:spLocks/>
            </p:cNvSpPr>
            <p:nvPr/>
          </p:nvSpPr>
          <p:spPr bwMode="auto">
            <a:xfrm>
              <a:off x="1945" y="2414"/>
              <a:ext cx="3143" cy="706"/>
            </a:xfrm>
            <a:custGeom>
              <a:avLst/>
              <a:gdLst>
                <a:gd name="T0" fmla="*/ 0 w 3239"/>
                <a:gd name="T1" fmla="*/ 157 h 706"/>
                <a:gd name="T2" fmla="*/ 2274 w 3239"/>
                <a:gd name="T3" fmla="*/ 91 h 706"/>
                <a:gd name="T4" fmla="*/ 2100 w 3239"/>
                <a:gd name="T5" fmla="*/ 706 h 706"/>
                <a:gd name="T6" fmla="*/ 0 60000 65536"/>
                <a:gd name="T7" fmla="*/ 0 60000 65536"/>
                <a:gd name="T8" fmla="*/ 0 60000 65536"/>
                <a:gd name="T9" fmla="*/ 0 w 3239"/>
                <a:gd name="T10" fmla="*/ 0 h 706"/>
                <a:gd name="T11" fmla="*/ 3239 w 3239"/>
                <a:gd name="T12" fmla="*/ 706 h 7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39" h="706">
                  <a:moveTo>
                    <a:pt x="0" y="157"/>
                  </a:moveTo>
                  <a:cubicBezTo>
                    <a:pt x="468" y="146"/>
                    <a:pt x="2375" y="0"/>
                    <a:pt x="2807" y="91"/>
                  </a:cubicBezTo>
                  <a:cubicBezTo>
                    <a:pt x="3239" y="182"/>
                    <a:pt x="2637" y="578"/>
                    <a:pt x="2592" y="706"/>
                  </a:cubicBezTo>
                </a:path>
              </a:pathLst>
            </a:cu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8684" name="Text Box 50"/>
            <p:cNvSpPr txBox="1">
              <a:spLocks noChangeArrowheads="1"/>
            </p:cNvSpPr>
            <p:nvPr/>
          </p:nvSpPr>
          <p:spPr bwMode="auto">
            <a:xfrm>
              <a:off x="2135" y="2486"/>
              <a:ext cx="14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hlink"/>
                  </a:solidFill>
                  <a:latin typeface="Tahoma" pitchFamily="34" charset="0"/>
                </a:rPr>
                <a:t> test</a:t>
              </a:r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98647" y="6492875"/>
            <a:ext cx="542520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Not essential to understand the ML code here.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7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Higher-Order Functions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Language features</a:t>
            </a:r>
          </a:p>
          <a:p>
            <a:pPr lvl="1"/>
            <a:r>
              <a:rPr lang="en-US" smtClean="0"/>
              <a:t>Functions passed as arguments</a:t>
            </a:r>
          </a:p>
          <a:p>
            <a:pPr lvl="1"/>
            <a:r>
              <a:rPr lang="en-US" smtClean="0"/>
              <a:t>Functions that return functions from nested blocks</a:t>
            </a:r>
          </a:p>
          <a:p>
            <a:pPr lvl="1"/>
            <a:r>
              <a:rPr lang="en-US" smtClean="0"/>
              <a:t>Need to maintain environment of function</a:t>
            </a:r>
          </a:p>
          <a:p>
            <a:r>
              <a:rPr lang="en-US" smtClean="0"/>
              <a:t>Simpler case</a:t>
            </a:r>
          </a:p>
          <a:p>
            <a:pPr lvl="1"/>
            <a:r>
              <a:rPr lang="en-US" smtClean="0"/>
              <a:t>Function passed as argument</a:t>
            </a:r>
          </a:p>
          <a:p>
            <a:pPr lvl="1"/>
            <a:r>
              <a:rPr lang="en-US" smtClean="0"/>
              <a:t>Need pointer to activation record “higher up” in stack</a:t>
            </a:r>
          </a:p>
          <a:p>
            <a:r>
              <a:rPr lang="en-US" smtClean="0"/>
              <a:t>More complicated second case</a:t>
            </a:r>
          </a:p>
          <a:p>
            <a:pPr lvl="1"/>
            <a:r>
              <a:rPr lang="en-US" smtClean="0"/>
              <a:t>Function returned as result of function call</a:t>
            </a:r>
          </a:p>
          <a:p>
            <a:pPr lvl="1"/>
            <a:r>
              <a:rPr lang="en-US" smtClean="0"/>
              <a:t>Need to keep activation record of returning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914400"/>
          </a:xfrm>
        </p:spPr>
        <p:txBody>
          <a:bodyPr/>
          <a:lstStyle/>
          <a:p>
            <a:r>
              <a:rPr lang="en-US" smtClean="0"/>
              <a:t>Complex nesting structure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4876800" y="25146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x=1;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function g(z) { return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x+z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; }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function f(y)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{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y+1; 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return g(y*x); }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f(3);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81000" y="1524000"/>
            <a:ext cx="396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function m(…) {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x=1;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…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function n( … ){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function g(z) { return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x+z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; }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…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{ …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function f(y) {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y+1;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return g(y*x); }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…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f(3);  … }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… n( … ) …}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bg2"/>
                </a:solidFill>
                <a:latin typeface="Tahoma" pitchFamily="34" charset="0"/>
              </a:rPr>
              <a:t> … m(…)</a:t>
            </a:r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3810000" y="3124200"/>
            <a:ext cx="1828800" cy="1524000"/>
          </a:xfrm>
          <a:prstGeom prst="right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dirty="0"/>
              <a:t>Write as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352800" y="5441950"/>
            <a:ext cx="579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Simplified code has same block nesting, if we follow convention that each declaration begins a new block.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Block-structured languages and stack storage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In-line Blocks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activation records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storage for local, global variables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First-order functions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parameter passing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tail recursion and iteration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Higher-order functions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deviations from stack discipline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language expressiveness =&gt; implementation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JavaScript blocks and scopes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9530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{ } </a:t>
            </a:r>
            <a:r>
              <a:rPr lang="en-US" dirty="0" smtClean="0"/>
              <a:t>groups JavaScript statements</a:t>
            </a:r>
          </a:p>
          <a:p>
            <a:pPr lvl="1"/>
            <a:r>
              <a:rPr lang="en-US" dirty="0" smtClean="0"/>
              <a:t>Does not provide a separate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Blocks w/scope can be expressed using </a:t>
            </a:r>
            <a:r>
              <a:rPr lang="en-US" i="1" dirty="0" smtClean="0"/>
              <a:t>function </a:t>
            </a:r>
          </a:p>
          <a:p>
            <a:pPr lvl="1"/>
            <a:r>
              <a:rPr lang="en-US" dirty="0" smtClean="0"/>
              <a:t>(function(){ … })() - create function of no </a:t>
            </a:r>
            <a:r>
              <a:rPr lang="en-US" dirty="0" err="1" smtClean="0"/>
              <a:t>args</a:t>
            </a:r>
            <a:r>
              <a:rPr lang="en-US" dirty="0" smtClean="0"/>
              <a:t> and call</a:t>
            </a:r>
          </a:p>
          <a:p>
            <a:pPr lvl="1"/>
            <a:r>
              <a:rPr lang="en-US" dirty="0" smtClean="0"/>
              <a:t>Example</a:t>
            </a:r>
          </a:p>
          <a:p>
            <a:pPr lvl="1">
              <a:buFontTx/>
              <a:buNone/>
            </a:pPr>
            <a:r>
              <a:rPr lang="en-US" sz="2000" dirty="0" smtClean="0"/>
              <a:t>                       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y=0;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(function () {    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// begin block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x=2;    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// local variable x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y =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y+x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}) ();              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// end block</a:t>
            </a:r>
          </a:p>
          <a:p>
            <a:pPr lvl="2"/>
            <a:endParaRPr lang="en-US" sz="1800" dirty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RECAP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Translating examples to JS</a:t>
            </a:r>
          </a:p>
        </p:txBody>
      </p:sp>
      <p:sp>
        <p:nvSpPr>
          <p:cNvPr id="10" name="Bent Arrow 9"/>
          <p:cNvSpPr/>
          <p:nvPr/>
        </p:nvSpPr>
        <p:spPr bwMode="auto">
          <a:xfrm flipV="1">
            <a:off x="1295400" y="3124200"/>
            <a:ext cx="2209800" cy="1981200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1371600"/>
            <a:ext cx="4625975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5;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function f(y) {return (</a:t>
            </a:r>
            <a:r>
              <a:rPr kumimoji="1" lang="en-US" sz="18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x+y</a:t>
            </a: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)-2};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function g(h){</a:t>
            </a:r>
            <a:r>
              <a:rPr kumimoji="1" lang="en-US" sz="18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7; return h(x)};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{</a:t>
            </a:r>
            <a:r>
              <a:rPr kumimoji="1" lang="en-US" sz="18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10; g(f)};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657600" y="2667000"/>
            <a:ext cx="5486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(function (){               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</a:t>
            </a:r>
            <a:r>
              <a:rPr kumimoji="1" lang="en-US" sz="18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5;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(function (){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function f(y) {return (</a:t>
            </a:r>
            <a:r>
              <a:rPr kumimoji="1" lang="en-US" sz="18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x+y</a:t>
            </a: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)-2};    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(function (){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   function g(h){</a:t>
            </a:r>
            <a:r>
              <a:rPr kumimoji="1" lang="en-US" sz="18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7; return h(x)};           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   (function (){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       </a:t>
            </a:r>
            <a:r>
              <a:rPr kumimoji="1" lang="en-US" sz="18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10; g(f);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   })()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})()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})() </a:t>
            </a:r>
          </a:p>
          <a:p>
            <a:pPr marL="455613" lvl="1" indent="-341313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})()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84613" y="3125788"/>
            <a:ext cx="1147762" cy="3200400"/>
            <a:chOff x="3733006" y="3124994"/>
            <a:chExt cx="1146970" cy="3200400"/>
          </a:xfrm>
        </p:grpSpPr>
        <p:cxnSp>
          <p:nvCxnSpPr>
            <p:cNvPr id="32777" name="Straight Connector 23"/>
            <p:cNvCxnSpPr>
              <a:cxnSpLocks noChangeShapeType="1"/>
            </p:cNvCxnSpPr>
            <p:nvPr/>
          </p:nvCxnSpPr>
          <p:spPr bwMode="auto">
            <a:xfrm rot="5400000">
              <a:off x="2133600" y="4724400"/>
              <a:ext cx="3200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778" name="Straight Connector 24"/>
            <p:cNvCxnSpPr>
              <a:cxnSpLocks noChangeShapeType="1"/>
            </p:cNvCxnSpPr>
            <p:nvPr/>
          </p:nvCxnSpPr>
          <p:spPr bwMode="auto">
            <a:xfrm rot="5400000">
              <a:off x="2971006" y="4876006"/>
              <a:ext cx="2286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779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810000" y="5029200"/>
              <a:ext cx="1371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780" name="Straight Connector 26"/>
            <p:cNvCxnSpPr>
              <a:cxnSpLocks noChangeShapeType="1"/>
            </p:cNvCxnSpPr>
            <p:nvPr/>
          </p:nvCxnSpPr>
          <p:spPr bwMode="auto">
            <a:xfrm rot="5400000">
              <a:off x="4612879" y="5143897"/>
              <a:ext cx="532606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2776" name="TextBox 11"/>
          <p:cNvSpPr txBox="1">
            <a:spLocks noChangeArrowheads="1"/>
          </p:cNvSpPr>
          <p:nvPr/>
        </p:nvSpPr>
        <p:spPr bwMode="auto">
          <a:xfrm>
            <a:off x="381000" y="5181600"/>
            <a:ext cx="33528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Example and HW convention:</a:t>
            </a:r>
          </a:p>
          <a:p>
            <a:pPr>
              <a:buNone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Each new declaration begins a new scope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 function as argument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6858000" cy="47244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x = 4;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fun f(y) = x*y;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fun g(h) = let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x=7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in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h(3) + 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g(f);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There are two declarations of x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Which one is used for each occurrence of x? 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4343400" y="1752600"/>
            <a:ext cx="4495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6286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{ </a:t>
            </a:r>
            <a:r>
              <a:rPr kumimoji="1" lang="en-US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4;</a:t>
            </a:r>
          </a:p>
          <a:p>
            <a:pPr marL="742950" lvl="1" indent="-6286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{ function f(y) {return x*y};</a:t>
            </a:r>
          </a:p>
          <a:p>
            <a:pPr marL="742950" lvl="1" indent="-6286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{ function g(h) {</a:t>
            </a:r>
          </a:p>
          <a:p>
            <a:pPr marL="742950" lvl="1" indent="-6286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  </a:t>
            </a:r>
            <a:r>
              <a:rPr kumimoji="1" lang="en-US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7;</a:t>
            </a:r>
          </a:p>
          <a:p>
            <a:pPr marL="742950" lvl="1" indent="-6286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  return h(3) + x;</a:t>
            </a:r>
          </a:p>
          <a:p>
            <a:pPr marL="742950" lvl="1" indent="-6286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};</a:t>
            </a:r>
          </a:p>
          <a:p>
            <a:pPr marL="742950" lvl="1" indent="-6286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g(f);</a:t>
            </a:r>
          </a:p>
          <a:p>
            <a:pPr marL="742950" lvl="1" indent="-6286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}  }  }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914400" y="1905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143000" y="2286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371600" y="2667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572000" y="2133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4876800" y="2514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5257800" y="2971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TextBox 10"/>
          <p:cNvSpPr txBox="1">
            <a:spLocks noChangeArrowheads="1"/>
          </p:cNvSpPr>
          <p:nvPr/>
        </p:nvSpPr>
        <p:spPr bwMode="auto">
          <a:xfrm>
            <a:off x="457200" y="1368227"/>
            <a:ext cx="773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400" dirty="0">
                <a:solidFill>
                  <a:schemeClr val="tx1"/>
                </a:solidFill>
              </a:rPr>
              <a:t>Haskell</a:t>
            </a:r>
          </a:p>
        </p:txBody>
      </p:sp>
      <p:sp>
        <p:nvSpPr>
          <p:cNvPr id="33804" name="TextBox 11"/>
          <p:cNvSpPr txBox="1">
            <a:spLocks noChangeArrowheads="1"/>
          </p:cNvSpPr>
          <p:nvPr/>
        </p:nvSpPr>
        <p:spPr bwMode="auto">
          <a:xfrm>
            <a:off x="4458360" y="1368425"/>
            <a:ext cx="16099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400" dirty="0">
                <a:solidFill>
                  <a:schemeClr val="tx1"/>
                </a:solidFill>
              </a:rPr>
              <a:t>Pseudo-JavaScript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914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Static Scope for Function Argument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124200" cy="3886200"/>
          </a:xfrm>
        </p:spPr>
        <p:txBody>
          <a:bodyPr>
            <a:normAutofit lnSpcReduction="10000"/>
          </a:bodyPr>
          <a:lstStyle/>
          <a:p>
            <a:pPr lvl="1">
              <a:buFontTx/>
              <a:buNone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x = 4;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fun f(y) = x*y;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fun g(h) =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let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x=7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in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h(3) + x;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g(f);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5257800" y="16764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4854" name="Rectangle 1029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4855" name="Rectangle 1030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4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031"/>
          <p:cNvGrpSpPr>
            <a:grpSpLocks/>
          </p:cNvGrpSpPr>
          <p:nvPr/>
        </p:nvGrpSpPr>
        <p:grpSpPr bwMode="auto">
          <a:xfrm>
            <a:off x="5257800" y="34290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4852" name="Rectangle 1032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h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4853" name="Rectangle 1033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034"/>
          <p:cNvGrpSpPr>
            <a:grpSpLocks/>
          </p:cNvGrpSpPr>
          <p:nvPr/>
        </p:nvGrpSpPr>
        <p:grpSpPr bwMode="auto">
          <a:xfrm>
            <a:off x="5257800" y="44958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4850" name="Rectangle 1035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4851" name="Rectangle 1036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3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037"/>
          <p:cNvGrpSpPr>
            <a:grpSpLocks/>
          </p:cNvGrpSpPr>
          <p:nvPr/>
        </p:nvGrpSpPr>
        <p:grpSpPr bwMode="auto">
          <a:xfrm>
            <a:off x="5257800" y="22606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4848" name="Rectangle 1038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f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4849" name="Rectangle 1039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1040"/>
          <p:cNvGrpSpPr>
            <a:grpSpLocks/>
          </p:cNvGrpSpPr>
          <p:nvPr/>
        </p:nvGrpSpPr>
        <p:grpSpPr bwMode="auto">
          <a:xfrm>
            <a:off x="5257800" y="28448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4846" name="Rectangle 1041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g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4847" name="Rectangle 1042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34825" name="Rectangle 1043"/>
          <p:cNvSpPr>
            <a:spLocks noChangeArrowheads="1"/>
          </p:cNvSpPr>
          <p:nvPr/>
        </p:nvSpPr>
        <p:spPr bwMode="auto">
          <a:xfrm>
            <a:off x="7696200" y="1676400"/>
            <a:ext cx="11430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latin typeface="Tahoma" pitchFamily="34" charset="0"/>
              </a:rPr>
              <a:t>Code </a:t>
            </a:r>
          </a:p>
          <a:p>
            <a:pPr algn="ctr">
              <a:buNone/>
            </a:pPr>
            <a:r>
              <a:rPr lang="en-US" sz="2000">
                <a:latin typeface="Tahoma" pitchFamily="34" charset="0"/>
              </a:rPr>
              <a:t>for f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26" name="Rectangle 1044"/>
          <p:cNvSpPr>
            <a:spLocks noChangeArrowheads="1"/>
          </p:cNvSpPr>
          <p:nvPr/>
        </p:nvSpPr>
        <p:spPr bwMode="auto">
          <a:xfrm>
            <a:off x="7696200" y="3276600"/>
            <a:ext cx="11430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latin typeface="Tahoma" pitchFamily="34" charset="0"/>
              </a:rPr>
              <a:t>Code </a:t>
            </a:r>
          </a:p>
          <a:p>
            <a:pPr algn="ctr">
              <a:buNone/>
            </a:pPr>
            <a:r>
              <a:rPr lang="en-US" sz="2000">
                <a:latin typeface="Tahoma" pitchFamily="34" charset="0"/>
              </a:rPr>
              <a:t>for g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27" name="Freeform 1045"/>
          <p:cNvSpPr>
            <a:spLocks/>
          </p:cNvSpPr>
          <p:nvPr/>
        </p:nvSpPr>
        <p:spPr bwMode="auto">
          <a:xfrm>
            <a:off x="6629400" y="2054225"/>
            <a:ext cx="1066800" cy="460375"/>
          </a:xfrm>
          <a:custGeom>
            <a:avLst/>
            <a:gdLst>
              <a:gd name="T0" fmla="*/ 0 w 672"/>
              <a:gd name="T1" fmla="*/ 2147483647 h 290"/>
              <a:gd name="T2" fmla="*/ 2147483647 w 672"/>
              <a:gd name="T3" fmla="*/ 2147483647 h 290"/>
              <a:gd name="T4" fmla="*/ 2147483647 w 672"/>
              <a:gd name="T5" fmla="*/ 2147483647 h 290"/>
              <a:gd name="T6" fmla="*/ 2147483647 w 672"/>
              <a:gd name="T7" fmla="*/ 2147483647 h 29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290"/>
              <a:gd name="T14" fmla="*/ 672 w 672"/>
              <a:gd name="T15" fmla="*/ 290 h 2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290">
                <a:moveTo>
                  <a:pt x="0" y="290"/>
                </a:moveTo>
                <a:cubicBezTo>
                  <a:pt x="65" y="281"/>
                  <a:pt x="315" y="279"/>
                  <a:pt x="388" y="237"/>
                </a:cubicBezTo>
                <a:cubicBezTo>
                  <a:pt x="461" y="195"/>
                  <a:pt x="394" y="78"/>
                  <a:pt x="441" y="39"/>
                </a:cubicBezTo>
                <a:cubicBezTo>
                  <a:pt x="488" y="0"/>
                  <a:pt x="624" y="10"/>
                  <a:pt x="672" y="2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4828" name="Freeform 1046"/>
          <p:cNvSpPr>
            <a:spLocks/>
          </p:cNvSpPr>
          <p:nvPr/>
        </p:nvSpPr>
        <p:spPr bwMode="auto">
          <a:xfrm>
            <a:off x="6629400" y="3025775"/>
            <a:ext cx="1066800" cy="512763"/>
          </a:xfrm>
          <a:custGeom>
            <a:avLst/>
            <a:gdLst>
              <a:gd name="T0" fmla="*/ 0 w 672"/>
              <a:gd name="T1" fmla="*/ 2147483647 h 323"/>
              <a:gd name="T2" fmla="*/ 2147483647 w 672"/>
              <a:gd name="T3" fmla="*/ 2147483647 h 323"/>
              <a:gd name="T4" fmla="*/ 2147483647 w 672"/>
              <a:gd name="T5" fmla="*/ 2147483647 h 323"/>
              <a:gd name="T6" fmla="*/ 2147483647 w 672"/>
              <a:gd name="T7" fmla="*/ 2147483647 h 323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323"/>
              <a:gd name="T14" fmla="*/ 672 w 672"/>
              <a:gd name="T15" fmla="*/ 323 h 3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323">
                <a:moveTo>
                  <a:pt x="0" y="14"/>
                </a:moveTo>
                <a:cubicBezTo>
                  <a:pt x="88" y="19"/>
                  <a:pt x="439" y="0"/>
                  <a:pt x="525" y="44"/>
                </a:cubicBezTo>
                <a:cubicBezTo>
                  <a:pt x="611" y="88"/>
                  <a:pt x="492" y="237"/>
                  <a:pt x="517" y="280"/>
                </a:cubicBezTo>
                <a:cubicBezTo>
                  <a:pt x="542" y="323"/>
                  <a:pt x="640" y="298"/>
                  <a:pt x="672" y="302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4829" name="Text Box 1047"/>
          <p:cNvSpPr txBox="1">
            <a:spLocks noChangeArrowheads="1"/>
          </p:cNvSpPr>
          <p:nvPr/>
        </p:nvSpPr>
        <p:spPr bwMode="auto">
          <a:xfrm>
            <a:off x="3733800" y="34893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g(f)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30" name="Text Box 1048"/>
          <p:cNvSpPr txBox="1">
            <a:spLocks noChangeArrowheads="1"/>
          </p:cNvSpPr>
          <p:nvPr/>
        </p:nvSpPr>
        <p:spPr bwMode="auto">
          <a:xfrm>
            <a:off x="3733800" y="4572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h(3)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31" name="Text Box 1049"/>
          <p:cNvSpPr txBox="1">
            <a:spLocks noChangeArrowheads="1"/>
          </p:cNvSpPr>
          <p:nvPr/>
        </p:nvSpPr>
        <p:spPr bwMode="auto">
          <a:xfrm>
            <a:off x="5257800" y="51816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</a:rPr>
              <a:t>x * y</a:t>
            </a:r>
            <a:endParaRPr lang="en-US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grpSp>
        <p:nvGrpSpPr>
          <p:cNvPr id="7" name="Group 1050"/>
          <p:cNvGrpSpPr>
            <a:grpSpLocks/>
          </p:cNvGrpSpPr>
          <p:nvPr/>
        </p:nvGrpSpPr>
        <p:grpSpPr bwMode="auto">
          <a:xfrm>
            <a:off x="5257800" y="38862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4844" name="Rectangle 1051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4845" name="Rectangle 1052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7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34833" name="Freeform 1053"/>
          <p:cNvSpPr>
            <a:spLocks/>
          </p:cNvSpPr>
          <p:nvPr/>
        </p:nvSpPr>
        <p:spPr bwMode="auto">
          <a:xfrm>
            <a:off x="6629400" y="2225675"/>
            <a:ext cx="1062038" cy="1533525"/>
          </a:xfrm>
          <a:custGeom>
            <a:avLst/>
            <a:gdLst>
              <a:gd name="T0" fmla="*/ 0 w 669"/>
              <a:gd name="T1" fmla="*/ 2147483647 h 966"/>
              <a:gd name="T2" fmla="*/ 2147483647 w 669"/>
              <a:gd name="T3" fmla="*/ 2147483647 h 966"/>
              <a:gd name="T4" fmla="*/ 2147483647 w 669"/>
              <a:gd name="T5" fmla="*/ 2147483647 h 966"/>
              <a:gd name="T6" fmla="*/ 2147483647 w 669"/>
              <a:gd name="T7" fmla="*/ 0 h 966"/>
              <a:gd name="T8" fmla="*/ 0 60000 65536"/>
              <a:gd name="T9" fmla="*/ 0 60000 65536"/>
              <a:gd name="T10" fmla="*/ 0 60000 65536"/>
              <a:gd name="T11" fmla="*/ 0 60000 65536"/>
              <a:gd name="T12" fmla="*/ 0 w 669"/>
              <a:gd name="T13" fmla="*/ 0 h 966"/>
              <a:gd name="T14" fmla="*/ 669 w 669"/>
              <a:gd name="T15" fmla="*/ 966 h 9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9" h="966">
                <a:moveTo>
                  <a:pt x="0" y="904"/>
                </a:moveTo>
                <a:cubicBezTo>
                  <a:pt x="65" y="895"/>
                  <a:pt x="304" y="966"/>
                  <a:pt x="388" y="851"/>
                </a:cubicBezTo>
                <a:cubicBezTo>
                  <a:pt x="472" y="736"/>
                  <a:pt x="455" y="355"/>
                  <a:pt x="502" y="213"/>
                </a:cubicBezTo>
                <a:cubicBezTo>
                  <a:pt x="549" y="71"/>
                  <a:pt x="634" y="44"/>
                  <a:pt x="669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4834" name="Oval 1054"/>
          <p:cNvSpPr>
            <a:spLocks noChangeArrowheads="1"/>
          </p:cNvSpPr>
          <p:nvPr/>
        </p:nvSpPr>
        <p:spPr bwMode="auto">
          <a:xfrm>
            <a:off x="5715000" y="5257800"/>
            <a:ext cx="381000" cy="3048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4835" name="Freeform 1055"/>
          <p:cNvSpPr>
            <a:spLocks/>
          </p:cNvSpPr>
          <p:nvPr/>
        </p:nvSpPr>
        <p:spPr bwMode="auto">
          <a:xfrm>
            <a:off x="3756025" y="1803400"/>
            <a:ext cx="1990725" cy="3810000"/>
          </a:xfrm>
          <a:custGeom>
            <a:avLst/>
            <a:gdLst>
              <a:gd name="T0" fmla="*/ 2147483647 w 1254"/>
              <a:gd name="T1" fmla="*/ 2147483647 h 2400"/>
              <a:gd name="T2" fmla="*/ 2147483647 w 1254"/>
              <a:gd name="T3" fmla="*/ 2147483647 h 2400"/>
              <a:gd name="T4" fmla="*/ 2147483647 w 1254"/>
              <a:gd name="T5" fmla="*/ 2147483647 h 2400"/>
              <a:gd name="T6" fmla="*/ 2147483647 w 1254"/>
              <a:gd name="T7" fmla="*/ 2147483647 h 2400"/>
              <a:gd name="T8" fmla="*/ 0 60000 65536"/>
              <a:gd name="T9" fmla="*/ 0 60000 65536"/>
              <a:gd name="T10" fmla="*/ 0 60000 65536"/>
              <a:gd name="T11" fmla="*/ 0 60000 65536"/>
              <a:gd name="T12" fmla="*/ 0 w 1254"/>
              <a:gd name="T13" fmla="*/ 0 h 2400"/>
              <a:gd name="T14" fmla="*/ 1254 w 1254"/>
              <a:gd name="T15" fmla="*/ 2400 h 2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54" h="2400">
                <a:moveTo>
                  <a:pt x="1254" y="2309"/>
                </a:moveTo>
                <a:cubicBezTo>
                  <a:pt x="1070" y="2269"/>
                  <a:pt x="296" y="2400"/>
                  <a:pt x="148" y="2071"/>
                </a:cubicBezTo>
                <a:cubicBezTo>
                  <a:pt x="0" y="1742"/>
                  <a:pt x="236" y="668"/>
                  <a:pt x="369" y="334"/>
                </a:cubicBezTo>
                <a:cubicBezTo>
                  <a:pt x="502" y="0"/>
                  <a:pt x="828" y="123"/>
                  <a:pt x="948" y="68"/>
                </a:cubicBezTo>
              </a:path>
            </a:pathLst>
          </a:custGeom>
          <a:noFill/>
          <a:ln w="158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4836" name="Oval 1056"/>
          <p:cNvSpPr>
            <a:spLocks noChangeArrowheads="1"/>
          </p:cNvSpPr>
          <p:nvPr/>
        </p:nvSpPr>
        <p:spPr bwMode="auto">
          <a:xfrm>
            <a:off x="6248400" y="5257800"/>
            <a:ext cx="381000" cy="3048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4837" name="Freeform 1057"/>
          <p:cNvSpPr>
            <a:spLocks/>
          </p:cNvSpPr>
          <p:nvPr/>
        </p:nvSpPr>
        <p:spPr bwMode="auto">
          <a:xfrm>
            <a:off x="6627813" y="4729163"/>
            <a:ext cx="1241425" cy="712787"/>
          </a:xfrm>
          <a:custGeom>
            <a:avLst/>
            <a:gdLst>
              <a:gd name="T0" fmla="*/ 0 w 782"/>
              <a:gd name="T1" fmla="*/ 2147483647 h 449"/>
              <a:gd name="T2" fmla="*/ 2147483647 w 782"/>
              <a:gd name="T3" fmla="*/ 2147483647 h 449"/>
              <a:gd name="T4" fmla="*/ 2147483647 w 782"/>
              <a:gd name="T5" fmla="*/ 0 h 449"/>
              <a:gd name="T6" fmla="*/ 0 60000 65536"/>
              <a:gd name="T7" fmla="*/ 0 60000 65536"/>
              <a:gd name="T8" fmla="*/ 0 60000 65536"/>
              <a:gd name="T9" fmla="*/ 0 w 782"/>
              <a:gd name="T10" fmla="*/ 0 h 449"/>
              <a:gd name="T11" fmla="*/ 782 w 782"/>
              <a:gd name="T12" fmla="*/ 449 h 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2" h="449">
                <a:moveTo>
                  <a:pt x="0" y="449"/>
                </a:moveTo>
                <a:cubicBezTo>
                  <a:pt x="120" y="412"/>
                  <a:pt x="680" y="303"/>
                  <a:pt x="731" y="228"/>
                </a:cubicBezTo>
                <a:cubicBezTo>
                  <a:pt x="782" y="153"/>
                  <a:pt x="394" y="47"/>
                  <a:pt x="305" y="0"/>
                </a:cubicBezTo>
              </a:path>
            </a:pathLst>
          </a:custGeom>
          <a:noFill/>
          <a:ln w="158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4838" name="Text Box 1058"/>
          <p:cNvSpPr txBox="1">
            <a:spLocks noChangeArrowheads="1"/>
          </p:cNvSpPr>
          <p:nvPr/>
        </p:nvSpPr>
        <p:spPr bwMode="auto">
          <a:xfrm>
            <a:off x="3505200" y="54864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2000">
                <a:solidFill>
                  <a:schemeClr val="hlink"/>
                </a:solidFill>
                <a:latin typeface="Tahoma" pitchFamily="34" charset="0"/>
              </a:rPr>
              <a:t>follow access link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39" name="Text Box 1059"/>
          <p:cNvSpPr txBox="1">
            <a:spLocks noChangeArrowheads="1"/>
          </p:cNvSpPr>
          <p:nvPr/>
        </p:nvSpPr>
        <p:spPr bwMode="auto">
          <a:xfrm>
            <a:off x="6934200" y="5257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2000">
                <a:solidFill>
                  <a:schemeClr val="hlink"/>
                </a:solidFill>
                <a:latin typeface="Tahoma" pitchFamily="34" charset="0"/>
              </a:rPr>
              <a:t>local var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40" name="Rectangle 1060"/>
          <p:cNvSpPr>
            <a:spLocks noChangeArrowheads="1"/>
          </p:cNvSpPr>
          <p:nvPr/>
        </p:nvSpPr>
        <p:spPr bwMode="auto">
          <a:xfrm>
            <a:off x="2971800" y="60198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How is access link for h(3) set?</a:t>
            </a:r>
          </a:p>
        </p:txBody>
      </p:sp>
      <p:sp>
        <p:nvSpPr>
          <p:cNvPr id="34841" name="Line 1062"/>
          <p:cNvSpPr>
            <a:spLocks noChangeShapeType="1"/>
          </p:cNvSpPr>
          <p:nvPr/>
        </p:nvSpPr>
        <p:spPr bwMode="auto">
          <a:xfrm>
            <a:off x="914400" y="1752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2" name="Line 1063"/>
          <p:cNvSpPr>
            <a:spLocks noChangeShapeType="1"/>
          </p:cNvSpPr>
          <p:nvPr/>
        </p:nvSpPr>
        <p:spPr bwMode="auto">
          <a:xfrm>
            <a:off x="1219200" y="22098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3" name="Line 1064"/>
          <p:cNvSpPr>
            <a:spLocks noChangeShapeType="1"/>
          </p:cNvSpPr>
          <p:nvPr/>
        </p:nvSpPr>
        <p:spPr bwMode="auto">
          <a:xfrm>
            <a:off x="1524000" y="2590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914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Static Scope for Function Argument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4495800" cy="3886200"/>
          </a:xfrm>
        </p:spPr>
        <p:txBody>
          <a:bodyPr>
            <a:normAutofit lnSpcReduction="10000"/>
          </a:bodyPr>
          <a:lstStyle/>
          <a:p>
            <a:pPr lvl="1" indent="-628650">
              <a:buFontTx/>
              <a:buNone/>
            </a:pPr>
            <a:r>
              <a:rPr lang="en-US" smtClean="0"/>
              <a:t>{ var x = 4;</a:t>
            </a:r>
          </a:p>
          <a:p>
            <a:pPr lvl="1" indent="-628650">
              <a:buFontTx/>
              <a:buNone/>
            </a:pPr>
            <a:r>
              <a:rPr lang="en-US" smtClean="0"/>
              <a:t>  { function f(y) {return x*y};</a:t>
            </a:r>
          </a:p>
          <a:p>
            <a:pPr lvl="1" indent="-628650">
              <a:lnSpc>
                <a:spcPct val="110000"/>
              </a:lnSpc>
              <a:buFontTx/>
              <a:buNone/>
            </a:pPr>
            <a:r>
              <a:rPr lang="en-US" smtClean="0"/>
              <a:t>     { function g(h) {</a:t>
            </a:r>
          </a:p>
          <a:p>
            <a:pPr lvl="1" indent="-628650">
              <a:buFontTx/>
              <a:buNone/>
            </a:pPr>
            <a:r>
              <a:rPr lang="en-US" smtClean="0"/>
              <a:t>            int x=7;</a:t>
            </a:r>
          </a:p>
          <a:p>
            <a:pPr lvl="1" indent="-628650">
              <a:buFontTx/>
              <a:buNone/>
            </a:pPr>
            <a:r>
              <a:rPr lang="en-US" smtClean="0"/>
              <a:t>            return h(3) + x;</a:t>
            </a:r>
          </a:p>
          <a:p>
            <a:pPr lvl="1" indent="-628650">
              <a:buFontTx/>
              <a:buNone/>
            </a:pPr>
            <a:r>
              <a:rPr lang="en-US" smtClean="0"/>
              <a:t>            };</a:t>
            </a:r>
          </a:p>
          <a:p>
            <a:pPr lvl="1" indent="-628650">
              <a:buFontTx/>
              <a:buNone/>
            </a:pPr>
            <a:r>
              <a:rPr lang="en-US" smtClean="0"/>
              <a:t>       g(f);</a:t>
            </a:r>
          </a:p>
          <a:p>
            <a:pPr lvl="1" indent="-628650">
              <a:buFontTx/>
              <a:buNone/>
            </a:pPr>
            <a:r>
              <a:rPr lang="en-US" smtClean="0"/>
              <a:t>} } }</a:t>
            </a:r>
          </a:p>
          <a:p>
            <a:pPr lvl="1" indent="-628650">
              <a:buFontTx/>
              <a:buNone/>
            </a:pPr>
            <a:endParaRPr lang="en-US" sz="20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57800" y="16764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5878" name="Rectangle 5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5879" name="Rectangle 6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4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257800" y="34290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5876" name="Rectangle 8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h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5877" name="Rectangle 9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257800" y="44958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5874" name="Rectangle 11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5875" name="Rectangle 12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3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57800" y="22606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5872" name="Rectangle 14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f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5873" name="Rectangle 15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257800" y="28448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5870" name="Rectangle 17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g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5871" name="Rectangle 18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35849" name="Rectangle 19"/>
          <p:cNvSpPr>
            <a:spLocks noChangeArrowheads="1"/>
          </p:cNvSpPr>
          <p:nvPr/>
        </p:nvSpPr>
        <p:spPr bwMode="auto">
          <a:xfrm>
            <a:off x="7696200" y="1676400"/>
            <a:ext cx="11430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latin typeface="Tahoma" pitchFamily="34" charset="0"/>
              </a:rPr>
              <a:t>Code </a:t>
            </a:r>
          </a:p>
          <a:p>
            <a:pPr algn="ctr">
              <a:buNone/>
            </a:pPr>
            <a:r>
              <a:rPr lang="en-US" sz="2000">
                <a:latin typeface="Tahoma" pitchFamily="34" charset="0"/>
              </a:rPr>
              <a:t>for f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5850" name="Rectangle 20"/>
          <p:cNvSpPr>
            <a:spLocks noChangeArrowheads="1"/>
          </p:cNvSpPr>
          <p:nvPr/>
        </p:nvSpPr>
        <p:spPr bwMode="auto">
          <a:xfrm>
            <a:off x="7696200" y="3276600"/>
            <a:ext cx="11430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latin typeface="Tahoma" pitchFamily="34" charset="0"/>
              </a:rPr>
              <a:t>Code </a:t>
            </a:r>
          </a:p>
          <a:p>
            <a:pPr algn="ctr">
              <a:buNone/>
            </a:pPr>
            <a:r>
              <a:rPr lang="en-US" sz="2000">
                <a:latin typeface="Tahoma" pitchFamily="34" charset="0"/>
              </a:rPr>
              <a:t>for g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5851" name="Freeform 21"/>
          <p:cNvSpPr>
            <a:spLocks/>
          </p:cNvSpPr>
          <p:nvPr/>
        </p:nvSpPr>
        <p:spPr bwMode="auto">
          <a:xfrm>
            <a:off x="6629400" y="2054225"/>
            <a:ext cx="1066800" cy="460375"/>
          </a:xfrm>
          <a:custGeom>
            <a:avLst/>
            <a:gdLst>
              <a:gd name="T0" fmla="*/ 0 w 672"/>
              <a:gd name="T1" fmla="*/ 2147483647 h 290"/>
              <a:gd name="T2" fmla="*/ 2147483647 w 672"/>
              <a:gd name="T3" fmla="*/ 2147483647 h 290"/>
              <a:gd name="T4" fmla="*/ 2147483647 w 672"/>
              <a:gd name="T5" fmla="*/ 2147483647 h 290"/>
              <a:gd name="T6" fmla="*/ 2147483647 w 672"/>
              <a:gd name="T7" fmla="*/ 2147483647 h 29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290"/>
              <a:gd name="T14" fmla="*/ 672 w 672"/>
              <a:gd name="T15" fmla="*/ 290 h 2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290">
                <a:moveTo>
                  <a:pt x="0" y="290"/>
                </a:moveTo>
                <a:cubicBezTo>
                  <a:pt x="65" y="281"/>
                  <a:pt x="315" y="279"/>
                  <a:pt x="388" y="237"/>
                </a:cubicBezTo>
                <a:cubicBezTo>
                  <a:pt x="461" y="195"/>
                  <a:pt x="394" y="78"/>
                  <a:pt x="441" y="39"/>
                </a:cubicBezTo>
                <a:cubicBezTo>
                  <a:pt x="488" y="0"/>
                  <a:pt x="624" y="10"/>
                  <a:pt x="672" y="2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5852" name="Freeform 22"/>
          <p:cNvSpPr>
            <a:spLocks/>
          </p:cNvSpPr>
          <p:nvPr/>
        </p:nvSpPr>
        <p:spPr bwMode="auto">
          <a:xfrm>
            <a:off x="6629400" y="3025775"/>
            <a:ext cx="1066800" cy="512763"/>
          </a:xfrm>
          <a:custGeom>
            <a:avLst/>
            <a:gdLst>
              <a:gd name="T0" fmla="*/ 0 w 672"/>
              <a:gd name="T1" fmla="*/ 2147483647 h 323"/>
              <a:gd name="T2" fmla="*/ 2147483647 w 672"/>
              <a:gd name="T3" fmla="*/ 2147483647 h 323"/>
              <a:gd name="T4" fmla="*/ 2147483647 w 672"/>
              <a:gd name="T5" fmla="*/ 2147483647 h 323"/>
              <a:gd name="T6" fmla="*/ 2147483647 w 672"/>
              <a:gd name="T7" fmla="*/ 2147483647 h 323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323"/>
              <a:gd name="T14" fmla="*/ 672 w 672"/>
              <a:gd name="T15" fmla="*/ 323 h 3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323">
                <a:moveTo>
                  <a:pt x="0" y="14"/>
                </a:moveTo>
                <a:cubicBezTo>
                  <a:pt x="88" y="19"/>
                  <a:pt x="439" y="0"/>
                  <a:pt x="525" y="44"/>
                </a:cubicBezTo>
                <a:cubicBezTo>
                  <a:pt x="611" y="88"/>
                  <a:pt x="492" y="237"/>
                  <a:pt x="517" y="280"/>
                </a:cubicBezTo>
                <a:cubicBezTo>
                  <a:pt x="542" y="323"/>
                  <a:pt x="640" y="298"/>
                  <a:pt x="672" y="302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5853" name="Text Box 23"/>
          <p:cNvSpPr txBox="1">
            <a:spLocks noChangeArrowheads="1"/>
          </p:cNvSpPr>
          <p:nvPr/>
        </p:nvSpPr>
        <p:spPr bwMode="auto">
          <a:xfrm>
            <a:off x="3733800" y="34893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g(f)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5854" name="Text Box 24"/>
          <p:cNvSpPr txBox="1">
            <a:spLocks noChangeArrowheads="1"/>
          </p:cNvSpPr>
          <p:nvPr/>
        </p:nvSpPr>
        <p:spPr bwMode="auto">
          <a:xfrm>
            <a:off x="3733800" y="4572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en-US" sz="2000">
                <a:solidFill>
                  <a:schemeClr val="tx1"/>
                </a:solidFill>
              </a:rPr>
              <a:t>h(3)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5855" name="Text Box 25"/>
          <p:cNvSpPr txBox="1">
            <a:spLocks noChangeArrowheads="1"/>
          </p:cNvSpPr>
          <p:nvPr/>
        </p:nvSpPr>
        <p:spPr bwMode="auto">
          <a:xfrm>
            <a:off x="5257800" y="51816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</a:rPr>
              <a:t>x * y</a:t>
            </a:r>
            <a:endParaRPr lang="en-US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5257800" y="3886200"/>
            <a:ext cx="1828800" cy="457200"/>
            <a:chOff x="3312" y="1056"/>
            <a:chExt cx="1152" cy="2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5868" name="Rectangle 27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5869" name="Rectangle 28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7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35857" name="Freeform 29"/>
          <p:cNvSpPr>
            <a:spLocks/>
          </p:cNvSpPr>
          <p:nvPr/>
        </p:nvSpPr>
        <p:spPr bwMode="auto">
          <a:xfrm>
            <a:off x="6629400" y="2225675"/>
            <a:ext cx="1062038" cy="1533525"/>
          </a:xfrm>
          <a:custGeom>
            <a:avLst/>
            <a:gdLst>
              <a:gd name="T0" fmla="*/ 0 w 669"/>
              <a:gd name="T1" fmla="*/ 2147483647 h 966"/>
              <a:gd name="T2" fmla="*/ 2147483647 w 669"/>
              <a:gd name="T3" fmla="*/ 2147483647 h 966"/>
              <a:gd name="T4" fmla="*/ 2147483647 w 669"/>
              <a:gd name="T5" fmla="*/ 2147483647 h 966"/>
              <a:gd name="T6" fmla="*/ 2147483647 w 669"/>
              <a:gd name="T7" fmla="*/ 0 h 966"/>
              <a:gd name="T8" fmla="*/ 0 60000 65536"/>
              <a:gd name="T9" fmla="*/ 0 60000 65536"/>
              <a:gd name="T10" fmla="*/ 0 60000 65536"/>
              <a:gd name="T11" fmla="*/ 0 60000 65536"/>
              <a:gd name="T12" fmla="*/ 0 w 669"/>
              <a:gd name="T13" fmla="*/ 0 h 966"/>
              <a:gd name="T14" fmla="*/ 669 w 669"/>
              <a:gd name="T15" fmla="*/ 966 h 9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9" h="966">
                <a:moveTo>
                  <a:pt x="0" y="904"/>
                </a:moveTo>
                <a:cubicBezTo>
                  <a:pt x="65" y="895"/>
                  <a:pt x="304" y="966"/>
                  <a:pt x="388" y="851"/>
                </a:cubicBezTo>
                <a:cubicBezTo>
                  <a:pt x="472" y="736"/>
                  <a:pt x="455" y="355"/>
                  <a:pt x="502" y="213"/>
                </a:cubicBezTo>
                <a:cubicBezTo>
                  <a:pt x="549" y="71"/>
                  <a:pt x="634" y="44"/>
                  <a:pt x="669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5858" name="Oval 30"/>
          <p:cNvSpPr>
            <a:spLocks noChangeArrowheads="1"/>
          </p:cNvSpPr>
          <p:nvPr/>
        </p:nvSpPr>
        <p:spPr bwMode="auto">
          <a:xfrm>
            <a:off x="5715000" y="5257800"/>
            <a:ext cx="381000" cy="3048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5859" name="Freeform 31"/>
          <p:cNvSpPr>
            <a:spLocks/>
          </p:cNvSpPr>
          <p:nvPr/>
        </p:nvSpPr>
        <p:spPr bwMode="auto">
          <a:xfrm>
            <a:off x="3756025" y="1803400"/>
            <a:ext cx="1990725" cy="3810000"/>
          </a:xfrm>
          <a:custGeom>
            <a:avLst/>
            <a:gdLst>
              <a:gd name="T0" fmla="*/ 2147483647 w 1254"/>
              <a:gd name="T1" fmla="*/ 2147483647 h 2400"/>
              <a:gd name="T2" fmla="*/ 2147483647 w 1254"/>
              <a:gd name="T3" fmla="*/ 2147483647 h 2400"/>
              <a:gd name="T4" fmla="*/ 2147483647 w 1254"/>
              <a:gd name="T5" fmla="*/ 2147483647 h 2400"/>
              <a:gd name="T6" fmla="*/ 2147483647 w 1254"/>
              <a:gd name="T7" fmla="*/ 2147483647 h 2400"/>
              <a:gd name="T8" fmla="*/ 0 60000 65536"/>
              <a:gd name="T9" fmla="*/ 0 60000 65536"/>
              <a:gd name="T10" fmla="*/ 0 60000 65536"/>
              <a:gd name="T11" fmla="*/ 0 60000 65536"/>
              <a:gd name="T12" fmla="*/ 0 w 1254"/>
              <a:gd name="T13" fmla="*/ 0 h 2400"/>
              <a:gd name="T14" fmla="*/ 1254 w 1254"/>
              <a:gd name="T15" fmla="*/ 2400 h 2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54" h="2400">
                <a:moveTo>
                  <a:pt x="1254" y="2309"/>
                </a:moveTo>
                <a:cubicBezTo>
                  <a:pt x="1070" y="2269"/>
                  <a:pt x="296" y="2400"/>
                  <a:pt x="148" y="2071"/>
                </a:cubicBezTo>
                <a:cubicBezTo>
                  <a:pt x="0" y="1742"/>
                  <a:pt x="236" y="668"/>
                  <a:pt x="369" y="334"/>
                </a:cubicBezTo>
                <a:cubicBezTo>
                  <a:pt x="502" y="0"/>
                  <a:pt x="828" y="123"/>
                  <a:pt x="948" y="68"/>
                </a:cubicBezTo>
              </a:path>
            </a:pathLst>
          </a:custGeom>
          <a:noFill/>
          <a:ln w="158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5860" name="Oval 32"/>
          <p:cNvSpPr>
            <a:spLocks noChangeArrowheads="1"/>
          </p:cNvSpPr>
          <p:nvPr/>
        </p:nvSpPr>
        <p:spPr bwMode="auto">
          <a:xfrm>
            <a:off x="6248400" y="5257800"/>
            <a:ext cx="381000" cy="3048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5861" name="Freeform 33"/>
          <p:cNvSpPr>
            <a:spLocks/>
          </p:cNvSpPr>
          <p:nvPr/>
        </p:nvSpPr>
        <p:spPr bwMode="auto">
          <a:xfrm>
            <a:off x="6627813" y="4729163"/>
            <a:ext cx="1241425" cy="712787"/>
          </a:xfrm>
          <a:custGeom>
            <a:avLst/>
            <a:gdLst>
              <a:gd name="T0" fmla="*/ 0 w 782"/>
              <a:gd name="T1" fmla="*/ 2147483647 h 449"/>
              <a:gd name="T2" fmla="*/ 2147483647 w 782"/>
              <a:gd name="T3" fmla="*/ 2147483647 h 449"/>
              <a:gd name="T4" fmla="*/ 2147483647 w 782"/>
              <a:gd name="T5" fmla="*/ 0 h 449"/>
              <a:gd name="T6" fmla="*/ 0 60000 65536"/>
              <a:gd name="T7" fmla="*/ 0 60000 65536"/>
              <a:gd name="T8" fmla="*/ 0 60000 65536"/>
              <a:gd name="T9" fmla="*/ 0 w 782"/>
              <a:gd name="T10" fmla="*/ 0 h 449"/>
              <a:gd name="T11" fmla="*/ 782 w 782"/>
              <a:gd name="T12" fmla="*/ 449 h 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2" h="449">
                <a:moveTo>
                  <a:pt x="0" y="449"/>
                </a:moveTo>
                <a:cubicBezTo>
                  <a:pt x="120" y="412"/>
                  <a:pt x="680" y="303"/>
                  <a:pt x="731" y="228"/>
                </a:cubicBezTo>
                <a:cubicBezTo>
                  <a:pt x="782" y="153"/>
                  <a:pt x="394" y="47"/>
                  <a:pt x="305" y="0"/>
                </a:cubicBezTo>
              </a:path>
            </a:pathLst>
          </a:custGeom>
          <a:noFill/>
          <a:ln w="158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35862" name="Text Box 34"/>
          <p:cNvSpPr txBox="1">
            <a:spLocks noChangeArrowheads="1"/>
          </p:cNvSpPr>
          <p:nvPr/>
        </p:nvSpPr>
        <p:spPr bwMode="auto">
          <a:xfrm>
            <a:off x="3505200" y="54864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2000">
                <a:solidFill>
                  <a:schemeClr val="hlink"/>
                </a:solidFill>
                <a:latin typeface="Tahoma" pitchFamily="34" charset="0"/>
              </a:rPr>
              <a:t>follow access link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5863" name="Text Box 35"/>
          <p:cNvSpPr txBox="1">
            <a:spLocks noChangeArrowheads="1"/>
          </p:cNvSpPr>
          <p:nvPr/>
        </p:nvSpPr>
        <p:spPr bwMode="auto">
          <a:xfrm>
            <a:off x="6934200" y="5257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2000">
                <a:solidFill>
                  <a:schemeClr val="hlink"/>
                </a:solidFill>
                <a:latin typeface="Tahoma" pitchFamily="34" charset="0"/>
              </a:rPr>
              <a:t>local var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5864" name="Rectangle 36"/>
          <p:cNvSpPr>
            <a:spLocks noChangeArrowheads="1"/>
          </p:cNvSpPr>
          <p:nvPr/>
        </p:nvSpPr>
        <p:spPr bwMode="auto">
          <a:xfrm>
            <a:off x="2971800" y="60198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</a:pPr>
            <a:r>
              <a:rPr kumimoji="1" lang="en-US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</a:rPr>
              <a:t>How is access link for h(3) set?</a:t>
            </a:r>
          </a:p>
        </p:txBody>
      </p:sp>
      <p:sp>
        <p:nvSpPr>
          <p:cNvPr id="35865" name="Line 37"/>
          <p:cNvSpPr>
            <a:spLocks noChangeShapeType="1"/>
          </p:cNvSpPr>
          <p:nvPr/>
        </p:nvSpPr>
        <p:spPr bwMode="auto">
          <a:xfrm>
            <a:off x="304800" y="1981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6" name="Line 38"/>
          <p:cNvSpPr>
            <a:spLocks noChangeShapeType="1"/>
          </p:cNvSpPr>
          <p:nvPr/>
        </p:nvSpPr>
        <p:spPr bwMode="auto">
          <a:xfrm>
            <a:off x="533400" y="2514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7" name="Line 39"/>
          <p:cNvSpPr>
            <a:spLocks noChangeShapeType="1"/>
          </p:cNvSpPr>
          <p:nvPr/>
        </p:nvSpPr>
        <p:spPr bwMode="auto">
          <a:xfrm>
            <a:off x="762000" y="2895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 of function call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3" y="2133600"/>
            <a:ext cx="750093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Closures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457700"/>
          </a:xfrm>
        </p:spPr>
        <p:txBody>
          <a:bodyPr/>
          <a:lstStyle/>
          <a:p>
            <a:r>
              <a:rPr lang="en-US" smtClean="0"/>
              <a:t>Function value is pair </a:t>
            </a:r>
            <a:r>
              <a:rPr lang="en-US" i="1" smtClean="0"/>
              <a:t>closure</a:t>
            </a:r>
            <a:r>
              <a:rPr lang="en-US" smtClean="0"/>
              <a:t> = </a:t>
            </a:r>
            <a:r>
              <a:rPr lang="en-US" smtClean="0">
                <a:sym typeface="Symbol" pitchFamily="18" charset="2"/>
              </a:rPr>
              <a:t></a:t>
            </a:r>
            <a:r>
              <a:rPr lang="en-US" i="1" smtClean="0">
                <a:sym typeface="Symbol" pitchFamily="18" charset="2"/>
              </a:rPr>
              <a:t>env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i="1" smtClean="0">
                <a:sym typeface="Symbol" pitchFamily="18" charset="2"/>
              </a:rPr>
              <a:t>code </a:t>
            </a:r>
            <a:r>
              <a:rPr lang="en-US" smtClean="0">
                <a:sym typeface="Symbol" pitchFamily="18" charset="2"/>
              </a:rPr>
              <a:t></a:t>
            </a:r>
          </a:p>
          <a:p>
            <a:r>
              <a:rPr lang="en-US" smtClean="0">
                <a:sym typeface="Symbol" pitchFamily="18" charset="2"/>
              </a:rPr>
              <a:t>When a function represented by a closure is called,</a:t>
            </a:r>
          </a:p>
          <a:p>
            <a:pPr lvl="1"/>
            <a:r>
              <a:rPr lang="en-US" smtClean="0"/>
              <a:t>Allocate activation record for call (as always)</a:t>
            </a:r>
          </a:p>
          <a:p>
            <a:pPr lvl="1"/>
            <a:r>
              <a:rPr lang="en-US" smtClean="0"/>
              <a:t>Set the access link in the activation record using the environment pointer from the closure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914400"/>
          </a:xfrm>
        </p:spPr>
        <p:txBody>
          <a:bodyPr/>
          <a:lstStyle/>
          <a:p>
            <a:r>
              <a:rPr lang="en-US" smtClean="0"/>
              <a:t>Function Argument and Closures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057400"/>
            <a:ext cx="3124200" cy="38862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2000" smtClean="0"/>
              <a:t>int x = 4;</a:t>
            </a:r>
          </a:p>
          <a:p>
            <a:pPr lvl="1">
              <a:buFontTx/>
              <a:buNone/>
            </a:pPr>
            <a:r>
              <a:rPr lang="en-US" sz="2000" smtClean="0"/>
              <a:t>   fun f(y) = x*y;</a:t>
            </a:r>
          </a:p>
          <a:p>
            <a:pPr lvl="1">
              <a:buFontTx/>
              <a:buNone/>
            </a:pPr>
            <a:r>
              <a:rPr lang="en-US" sz="2000" smtClean="0"/>
              <a:t>      fun g(h) = </a:t>
            </a:r>
          </a:p>
          <a:p>
            <a:pPr lvl="1">
              <a:buFontTx/>
              <a:buNone/>
            </a:pPr>
            <a:r>
              <a:rPr lang="en-US" sz="2000" smtClean="0"/>
              <a:t>            let </a:t>
            </a:r>
          </a:p>
          <a:p>
            <a:pPr lvl="1">
              <a:buFontTx/>
              <a:buNone/>
            </a:pPr>
            <a:r>
              <a:rPr lang="en-US" sz="2000" smtClean="0"/>
              <a:t>                int x=7 </a:t>
            </a:r>
          </a:p>
          <a:p>
            <a:pPr lvl="1">
              <a:buFontTx/>
              <a:buNone/>
            </a:pPr>
            <a:r>
              <a:rPr lang="en-US" sz="2000" smtClean="0"/>
              <a:t>            in </a:t>
            </a:r>
          </a:p>
          <a:p>
            <a:pPr lvl="1">
              <a:buFontTx/>
              <a:buNone/>
            </a:pPr>
            <a:r>
              <a:rPr lang="en-US" sz="2000" smtClean="0"/>
              <a:t>                h(3) + x;</a:t>
            </a:r>
          </a:p>
          <a:p>
            <a:pPr lvl="1">
              <a:buFontTx/>
              <a:buNone/>
            </a:pPr>
            <a:r>
              <a:rPr lang="en-US" sz="2000" smtClean="0"/>
              <a:t>      g(f);</a:t>
            </a:r>
          </a:p>
          <a:p>
            <a:pPr lvl="1">
              <a:buFontTx/>
              <a:buNone/>
            </a:pPr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62400" y="2441575"/>
            <a:ext cx="1828800" cy="301625"/>
            <a:chOff x="3312" y="1056"/>
            <a:chExt cx="1152" cy="288"/>
          </a:xfrm>
        </p:grpSpPr>
        <p:sp>
          <p:nvSpPr>
            <p:cNvPr id="38990" name="Rectangle 5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8991" name="Rectangle 6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4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6553200" y="5432425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access link set from closure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8918" name="Rectangle 8"/>
          <p:cNvSpPr>
            <a:spLocks noChangeArrowheads="1"/>
          </p:cNvSpPr>
          <p:nvPr/>
        </p:nvSpPr>
        <p:spPr bwMode="auto">
          <a:xfrm>
            <a:off x="7772400" y="2536825"/>
            <a:ext cx="11430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 dirty="0">
                <a:latin typeface="Tahoma" pitchFamily="34" charset="0"/>
              </a:rPr>
              <a:t>Code </a:t>
            </a:r>
          </a:p>
          <a:p>
            <a:pPr algn="ctr">
              <a:buNone/>
            </a:pPr>
            <a:r>
              <a:rPr lang="en-US" sz="2000" dirty="0">
                <a:latin typeface="Tahoma" pitchFamily="34" charset="0"/>
              </a:rPr>
              <a:t>for f</a:t>
            </a:r>
            <a:endParaRPr lang="en-US" dirty="0">
              <a:latin typeface="Times New Roman" pitchFamily="18" charset="0"/>
            </a:endParaRPr>
          </a:p>
        </p:txBody>
      </p:sp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3962400" y="2568575"/>
            <a:ext cx="3805238" cy="958850"/>
            <a:chOff x="2208" y="1760"/>
            <a:chExt cx="2397" cy="604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208" y="1980"/>
              <a:ext cx="1152" cy="384"/>
              <a:chOff x="1680" y="1200"/>
              <a:chExt cx="1152" cy="384"/>
            </a:xfrm>
          </p:grpSpPr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1680" y="1392"/>
                <a:ext cx="1152" cy="192"/>
                <a:chOff x="3312" y="1056"/>
                <a:chExt cx="1152" cy="288"/>
              </a:xfrm>
            </p:grpSpPr>
            <p:sp>
              <p:nvSpPr>
                <p:cNvPr id="38988" name="Rectangle 13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f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89" name="Rectangle 14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>
                <a:off x="1680" y="1200"/>
                <a:ext cx="1152" cy="192"/>
                <a:chOff x="3312" y="1056"/>
                <a:chExt cx="1152" cy="288"/>
              </a:xfrm>
            </p:grpSpPr>
            <p:sp>
              <p:nvSpPr>
                <p:cNvPr id="38986" name="Rectangle 16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 dirty="0">
                      <a:solidFill>
                        <a:schemeClr val="tx1"/>
                      </a:solidFill>
                    </a:rPr>
                    <a:t>access</a:t>
                  </a:r>
                  <a:endParaRPr lang="en-US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3888" y="2076"/>
              <a:ext cx="480" cy="192"/>
              <a:chOff x="4032" y="1296"/>
              <a:chExt cx="480" cy="192"/>
            </a:xfrm>
          </p:grpSpPr>
          <p:sp>
            <p:nvSpPr>
              <p:cNvPr id="38982" name="Rectangle 19"/>
              <p:cNvSpPr>
                <a:spLocks noChangeArrowheads="1"/>
              </p:cNvSpPr>
              <p:nvPr/>
            </p:nvSpPr>
            <p:spPr bwMode="auto">
              <a:xfrm>
                <a:off x="403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8983" name="Rectangle 20"/>
              <p:cNvSpPr>
                <a:spLocks noChangeArrowheads="1"/>
              </p:cNvSpPr>
              <p:nvPr/>
            </p:nvSpPr>
            <p:spPr bwMode="auto">
              <a:xfrm>
                <a:off x="427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38978" name="Freeform 21"/>
            <p:cNvSpPr>
              <a:spLocks/>
            </p:cNvSpPr>
            <p:nvPr/>
          </p:nvSpPr>
          <p:spPr bwMode="auto">
            <a:xfrm>
              <a:off x="4224" y="1878"/>
              <a:ext cx="381" cy="312"/>
            </a:xfrm>
            <a:custGeom>
              <a:avLst/>
              <a:gdLst>
                <a:gd name="T0" fmla="*/ 0 w 381"/>
                <a:gd name="T1" fmla="*/ 312 h 312"/>
                <a:gd name="T2" fmla="*/ 199 w 381"/>
                <a:gd name="T3" fmla="*/ 48 h 312"/>
                <a:gd name="T4" fmla="*/ 381 w 381"/>
                <a:gd name="T5" fmla="*/ 25 h 312"/>
                <a:gd name="T6" fmla="*/ 0 60000 65536"/>
                <a:gd name="T7" fmla="*/ 0 60000 65536"/>
                <a:gd name="T8" fmla="*/ 0 60000 65536"/>
                <a:gd name="T9" fmla="*/ 0 w 381"/>
                <a:gd name="T10" fmla="*/ 0 h 312"/>
                <a:gd name="T11" fmla="*/ 381 w 38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1" h="312">
                  <a:moveTo>
                    <a:pt x="0" y="312"/>
                  </a:moveTo>
                  <a:cubicBezTo>
                    <a:pt x="33" y="268"/>
                    <a:pt x="136" y="96"/>
                    <a:pt x="199" y="48"/>
                  </a:cubicBezTo>
                  <a:cubicBezTo>
                    <a:pt x="262" y="0"/>
                    <a:pt x="343" y="30"/>
                    <a:pt x="381" y="25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8979" name="Freeform 22"/>
            <p:cNvSpPr>
              <a:spLocks/>
            </p:cNvSpPr>
            <p:nvPr/>
          </p:nvSpPr>
          <p:spPr bwMode="auto">
            <a:xfrm>
              <a:off x="3106" y="1760"/>
              <a:ext cx="464" cy="288"/>
            </a:xfrm>
            <a:custGeom>
              <a:avLst/>
              <a:gdLst>
                <a:gd name="T0" fmla="*/ 0 w 464"/>
                <a:gd name="T1" fmla="*/ 287 h 288"/>
                <a:gd name="T2" fmla="*/ 327 w 464"/>
                <a:gd name="T3" fmla="*/ 248 h 288"/>
                <a:gd name="T4" fmla="*/ 451 w 464"/>
                <a:gd name="T5" fmla="*/ 46 h 288"/>
                <a:gd name="T6" fmla="*/ 246 w 464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4"/>
                <a:gd name="T13" fmla="*/ 0 h 288"/>
                <a:gd name="T14" fmla="*/ 464 w 46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4" h="288">
                  <a:moveTo>
                    <a:pt x="0" y="287"/>
                  </a:moveTo>
                  <a:cubicBezTo>
                    <a:pt x="56" y="281"/>
                    <a:pt x="252" y="288"/>
                    <a:pt x="327" y="248"/>
                  </a:cubicBezTo>
                  <a:cubicBezTo>
                    <a:pt x="402" y="208"/>
                    <a:pt x="464" y="87"/>
                    <a:pt x="451" y="46"/>
                  </a:cubicBezTo>
                  <a:cubicBezTo>
                    <a:pt x="438" y="5"/>
                    <a:pt x="289" y="10"/>
                    <a:pt x="246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8980" name="Freeform 23"/>
            <p:cNvSpPr>
              <a:spLocks/>
            </p:cNvSpPr>
            <p:nvPr/>
          </p:nvSpPr>
          <p:spPr bwMode="auto">
            <a:xfrm>
              <a:off x="3370" y="2034"/>
              <a:ext cx="626" cy="135"/>
            </a:xfrm>
            <a:custGeom>
              <a:avLst/>
              <a:gdLst>
                <a:gd name="T0" fmla="*/ 626 w 626"/>
                <a:gd name="T1" fmla="*/ 135 h 135"/>
                <a:gd name="T2" fmla="*/ 397 w 626"/>
                <a:gd name="T3" fmla="*/ 13 h 135"/>
                <a:gd name="T4" fmla="*/ 0 w 626"/>
                <a:gd name="T5" fmla="*/ 60 h 135"/>
                <a:gd name="T6" fmla="*/ 0 60000 65536"/>
                <a:gd name="T7" fmla="*/ 0 60000 65536"/>
                <a:gd name="T8" fmla="*/ 0 60000 65536"/>
                <a:gd name="T9" fmla="*/ 0 w 626"/>
                <a:gd name="T10" fmla="*/ 0 h 135"/>
                <a:gd name="T11" fmla="*/ 626 w 626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6" h="135">
                  <a:moveTo>
                    <a:pt x="626" y="135"/>
                  </a:moveTo>
                  <a:cubicBezTo>
                    <a:pt x="588" y="115"/>
                    <a:pt x="501" y="26"/>
                    <a:pt x="397" y="13"/>
                  </a:cubicBezTo>
                  <a:cubicBezTo>
                    <a:pt x="293" y="0"/>
                    <a:pt x="83" y="50"/>
                    <a:pt x="0" y="6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8981" name="Freeform 24"/>
            <p:cNvSpPr>
              <a:spLocks/>
            </p:cNvSpPr>
            <p:nvPr/>
          </p:nvSpPr>
          <p:spPr bwMode="auto">
            <a:xfrm>
              <a:off x="3106" y="2179"/>
              <a:ext cx="786" cy="102"/>
            </a:xfrm>
            <a:custGeom>
              <a:avLst/>
              <a:gdLst>
                <a:gd name="T0" fmla="*/ 0 w 786"/>
                <a:gd name="T1" fmla="*/ 102 h 102"/>
                <a:gd name="T2" fmla="*/ 475 w 786"/>
                <a:gd name="T3" fmla="*/ 39 h 102"/>
                <a:gd name="T4" fmla="*/ 786 w 786"/>
                <a:gd name="T5" fmla="*/ 0 h 102"/>
                <a:gd name="T6" fmla="*/ 0 60000 65536"/>
                <a:gd name="T7" fmla="*/ 0 60000 65536"/>
                <a:gd name="T8" fmla="*/ 0 60000 65536"/>
                <a:gd name="T9" fmla="*/ 0 w 786"/>
                <a:gd name="T10" fmla="*/ 0 h 102"/>
                <a:gd name="T11" fmla="*/ 786 w 786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6" h="102">
                  <a:moveTo>
                    <a:pt x="0" y="102"/>
                  </a:moveTo>
                  <a:cubicBezTo>
                    <a:pt x="79" y="92"/>
                    <a:pt x="344" y="56"/>
                    <a:pt x="475" y="39"/>
                  </a:cubicBezTo>
                  <a:cubicBezTo>
                    <a:pt x="606" y="22"/>
                    <a:pt x="721" y="8"/>
                    <a:pt x="786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38920" name="Rectangle 25"/>
          <p:cNvSpPr>
            <a:spLocks noChangeArrowheads="1"/>
          </p:cNvSpPr>
          <p:nvPr/>
        </p:nvSpPr>
        <p:spPr bwMode="auto">
          <a:xfrm>
            <a:off x="3276600" y="1527175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Run-time stack with access links</a:t>
            </a:r>
          </a:p>
        </p:txBody>
      </p:sp>
      <p:sp>
        <p:nvSpPr>
          <p:cNvPr id="213018" name="AutoShape 26"/>
          <p:cNvSpPr>
            <a:spLocks noChangeArrowheads="1"/>
          </p:cNvSpPr>
          <p:nvPr/>
        </p:nvSpPr>
        <p:spPr bwMode="auto">
          <a:xfrm>
            <a:off x="150813" y="2184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76200" y="1600200"/>
            <a:ext cx="457200" cy="1143000"/>
            <a:chOff x="0" y="672"/>
            <a:chExt cx="288" cy="720"/>
          </a:xfrm>
        </p:grpSpPr>
        <p:sp>
          <p:nvSpPr>
            <p:cNvPr id="38974" name="AutoShape 28"/>
            <p:cNvSpPr>
              <a:spLocks noChangeArrowheads="1"/>
            </p:cNvSpPr>
            <p:nvPr/>
          </p:nvSpPr>
          <p:spPr bwMode="auto">
            <a:xfrm>
              <a:off x="47" y="1248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5" name="Rectangle 29"/>
            <p:cNvSpPr>
              <a:spLocks noChangeArrowheads="1"/>
            </p:cNvSpPr>
            <p:nvPr/>
          </p:nvSpPr>
          <p:spPr bwMode="auto">
            <a:xfrm>
              <a:off x="0" y="672"/>
              <a:ext cx="288" cy="5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23" name="Rectangle 30"/>
          <p:cNvSpPr>
            <a:spLocks noChangeArrowheads="1"/>
          </p:cNvSpPr>
          <p:nvPr/>
        </p:nvSpPr>
        <p:spPr bwMode="auto">
          <a:xfrm>
            <a:off x="7772400" y="3908425"/>
            <a:ext cx="11430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latin typeface="Tahoma" pitchFamily="34" charset="0"/>
              </a:rPr>
              <a:t>Code </a:t>
            </a:r>
          </a:p>
          <a:p>
            <a:pPr algn="ctr">
              <a:buNone/>
            </a:pPr>
            <a:r>
              <a:rPr lang="en-US" sz="2000">
                <a:latin typeface="Tahoma" pitchFamily="34" charset="0"/>
              </a:rPr>
              <a:t>for g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2590800" y="2763838"/>
            <a:ext cx="5132388" cy="3408362"/>
            <a:chOff x="1344" y="1883"/>
            <a:chExt cx="3233" cy="2147"/>
          </a:xfrm>
        </p:grpSpPr>
        <p:sp>
          <p:nvSpPr>
            <p:cNvPr id="38965" name="Text Box 63"/>
            <p:cNvSpPr txBox="1">
              <a:spLocks noChangeArrowheads="1"/>
            </p:cNvSpPr>
            <p:nvPr/>
          </p:nvSpPr>
          <p:spPr bwMode="auto">
            <a:xfrm>
              <a:off x="1344" y="3600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h(3)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10" name="Group 64"/>
            <p:cNvGrpSpPr>
              <a:grpSpLocks/>
            </p:cNvGrpSpPr>
            <p:nvPr/>
          </p:nvGrpSpPr>
          <p:grpSpPr bwMode="auto">
            <a:xfrm>
              <a:off x="2208" y="3648"/>
              <a:ext cx="1152" cy="382"/>
              <a:chOff x="2736" y="3072"/>
              <a:chExt cx="1152" cy="382"/>
            </a:xfrm>
          </p:grpSpPr>
          <p:grpSp>
            <p:nvGrpSpPr>
              <p:cNvPr id="11" name="Group 65"/>
              <p:cNvGrpSpPr>
                <a:grpSpLocks/>
              </p:cNvGrpSpPr>
              <p:nvPr/>
            </p:nvGrpSpPr>
            <p:grpSpPr bwMode="auto">
              <a:xfrm>
                <a:off x="2736" y="3264"/>
                <a:ext cx="1152" cy="190"/>
                <a:chOff x="3312" y="1056"/>
                <a:chExt cx="1152" cy="288"/>
              </a:xfrm>
            </p:grpSpPr>
            <p:sp>
              <p:nvSpPr>
                <p:cNvPr id="38972" name="Rectangle 66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y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73" name="Rectangle 67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3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" name="Group 68"/>
              <p:cNvGrpSpPr>
                <a:grpSpLocks/>
              </p:cNvGrpSpPr>
              <p:nvPr/>
            </p:nvGrpSpPr>
            <p:grpSpPr bwMode="auto">
              <a:xfrm>
                <a:off x="2736" y="3072"/>
                <a:ext cx="1152" cy="192"/>
                <a:chOff x="3312" y="1056"/>
                <a:chExt cx="1152" cy="288"/>
              </a:xfrm>
            </p:grpSpPr>
            <p:sp>
              <p:nvSpPr>
                <p:cNvPr id="38970" name="Rectangle 69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 dirty="0">
                      <a:solidFill>
                        <a:schemeClr val="tx1"/>
                      </a:solidFill>
                    </a:rPr>
                    <a:t>access</a:t>
                  </a:r>
                  <a:endParaRPr lang="en-US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71" name="Rectangle 70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8967" name="Freeform 71"/>
            <p:cNvSpPr>
              <a:spLocks/>
            </p:cNvSpPr>
            <p:nvPr/>
          </p:nvSpPr>
          <p:spPr bwMode="auto">
            <a:xfrm>
              <a:off x="3066" y="1883"/>
              <a:ext cx="1511" cy="1871"/>
            </a:xfrm>
            <a:custGeom>
              <a:avLst/>
              <a:gdLst>
                <a:gd name="T0" fmla="*/ 0 w 1511"/>
                <a:gd name="T1" fmla="*/ 1871 h 1871"/>
                <a:gd name="T2" fmla="*/ 1273 w 1511"/>
                <a:gd name="T3" fmla="*/ 1551 h 1871"/>
                <a:gd name="T4" fmla="*/ 1425 w 1511"/>
                <a:gd name="T5" fmla="*/ 485 h 1871"/>
                <a:gd name="T6" fmla="*/ 1242 w 1511"/>
                <a:gd name="T7" fmla="*/ 50 h 1871"/>
                <a:gd name="T8" fmla="*/ 437 w 1511"/>
                <a:gd name="T9" fmla="*/ 187 h 18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11"/>
                <a:gd name="T16" fmla="*/ 0 h 1871"/>
                <a:gd name="T17" fmla="*/ 1511 w 1511"/>
                <a:gd name="T18" fmla="*/ 1871 h 18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11" h="1871">
                  <a:moveTo>
                    <a:pt x="0" y="1871"/>
                  </a:moveTo>
                  <a:cubicBezTo>
                    <a:pt x="211" y="1818"/>
                    <a:pt x="1035" y="1782"/>
                    <a:pt x="1273" y="1551"/>
                  </a:cubicBezTo>
                  <a:cubicBezTo>
                    <a:pt x="1511" y="1320"/>
                    <a:pt x="1430" y="735"/>
                    <a:pt x="1425" y="485"/>
                  </a:cubicBezTo>
                  <a:cubicBezTo>
                    <a:pt x="1420" y="235"/>
                    <a:pt x="1407" y="100"/>
                    <a:pt x="1242" y="50"/>
                  </a:cubicBezTo>
                  <a:cubicBezTo>
                    <a:pt x="1077" y="0"/>
                    <a:pt x="605" y="159"/>
                    <a:pt x="437" y="187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13" name="Group 72"/>
          <p:cNvGrpSpPr>
            <a:grpSpLocks/>
          </p:cNvGrpSpPr>
          <p:nvPr/>
        </p:nvGrpSpPr>
        <p:grpSpPr bwMode="auto">
          <a:xfrm>
            <a:off x="76200" y="1524000"/>
            <a:ext cx="457200" cy="1600200"/>
            <a:chOff x="0" y="624"/>
            <a:chExt cx="288" cy="1008"/>
          </a:xfrm>
        </p:grpSpPr>
        <p:sp>
          <p:nvSpPr>
            <p:cNvPr id="38963" name="AutoShape 73"/>
            <p:cNvSpPr>
              <a:spLocks noChangeArrowheads="1"/>
            </p:cNvSpPr>
            <p:nvPr/>
          </p:nvSpPr>
          <p:spPr bwMode="auto">
            <a:xfrm>
              <a:off x="47" y="1488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4" name="Rectangle 74"/>
            <p:cNvSpPr>
              <a:spLocks noChangeArrowheads="1"/>
            </p:cNvSpPr>
            <p:nvPr/>
          </p:nvSpPr>
          <p:spPr bwMode="auto">
            <a:xfrm>
              <a:off x="0" y="624"/>
              <a:ext cx="288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76200" y="1981200"/>
            <a:ext cx="457200" cy="2971800"/>
            <a:chOff x="0" y="912"/>
            <a:chExt cx="288" cy="1872"/>
          </a:xfrm>
        </p:grpSpPr>
        <p:sp>
          <p:nvSpPr>
            <p:cNvPr id="38961" name="AutoShape 76"/>
            <p:cNvSpPr>
              <a:spLocks noChangeArrowheads="1"/>
            </p:cNvSpPr>
            <p:nvPr/>
          </p:nvSpPr>
          <p:spPr bwMode="auto">
            <a:xfrm>
              <a:off x="47" y="2640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2" name="Rectangle 77"/>
            <p:cNvSpPr>
              <a:spLocks noChangeArrowheads="1"/>
            </p:cNvSpPr>
            <p:nvPr/>
          </p:nvSpPr>
          <p:spPr bwMode="auto">
            <a:xfrm>
              <a:off x="0" y="912"/>
              <a:ext cx="288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78"/>
          <p:cNvGrpSpPr>
            <a:grpSpLocks/>
          </p:cNvGrpSpPr>
          <p:nvPr/>
        </p:nvGrpSpPr>
        <p:grpSpPr bwMode="auto">
          <a:xfrm>
            <a:off x="76200" y="3886200"/>
            <a:ext cx="1066800" cy="1295400"/>
            <a:chOff x="0" y="2112"/>
            <a:chExt cx="672" cy="816"/>
          </a:xfrm>
        </p:grpSpPr>
        <p:sp>
          <p:nvSpPr>
            <p:cNvPr id="38959" name="AutoShape 79"/>
            <p:cNvSpPr>
              <a:spLocks noChangeArrowheads="1"/>
            </p:cNvSpPr>
            <p:nvPr/>
          </p:nvSpPr>
          <p:spPr bwMode="auto">
            <a:xfrm>
              <a:off x="432" y="2400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0" name="Rectangle 80"/>
            <p:cNvSpPr>
              <a:spLocks noChangeArrowheads="1"/>
            </p:cNvSpPr>
            <p:nvPr/>
          </p:nvSpPr>
          <p:spPr bwMode="auto">
            <a:xfrm>
              <a:off x="0" y="2112"/>
              <a:ext cx="288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90"/>
          <p:cNvGrpSpPr>
            <a:grpSpLocks/>
          </p:cNvGrpSpPr>
          <p:nvPr/>
        </p:nvGrpSpPr>
        <p:grpSpPr bwMode="auto">
          <a:xfrm>
            <a:off x="2590800" y="3327400"/>
            <a:ext cx="4029075" cy="2054225"/>
            <a:chOff x="1344" y="2238"/>
            <a:chExt cx="2538" cy="1294"/>
          </a:xfrm>
        </p:grpSpPr>
        <p:sp>
          <p:nvSpPr>
            <p:cNvPr id="38945" name="Text Box 48"/>
            <p:cNvSpPr txBox="1">
              <a:spLocks noChangeArrowheads="1"/>
            </p:cNvSpPr>
            <p:nvPr/>
          </p:nvSpPr>
          <p:spPr bwMode="auto">
            <a:xfrm>
              <a:off x="1344" y="2928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g(f)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17" name="Group 49"/>
            <p:cNvGrpSpPr>
              <a:grpSpLocks/>
            </p:cNvGrpSpPr>
            <p:nvPr/>
          </p:nvGrpSpPr>
          <p:grpSpPr bwMode="auto">
            <a:xfrm>
              <a:off x="2208" y="2976"/>
              <a:ext cx="1152" cy="556"/>
              <a:chOff x="2688" y="2466"/>
              <a:chExt cx="1152" cy="556"/>
            </a:xfrm>
          </p:grpSpPr>
          <p:grpSp>
            <p:nvGrpSpPr>
              <p:cNvPr id="18" name="Group 50"/>
              <p:cNvGrpSpPr>
                <a:grpSpLocks/>
              </p:cNvGrpSpPr>
              <p:nvPr/>
            </p:nvGrpSpPr>
            <p:grpSpPr bwMode="auto">
              <a:xfrm>
                <a:off x="2688" y="2466"/>
                <a:ext cx="1152" cy="366"/>
                <a:chOff x="2736" y="2128"/>
                <a:chExt cx="1152" cy="366"/>
              </a:xfrm>
            </p:grpSpPr>
            <p:grpSp>
              <p:nvGrpSpPr>
                <p:cNvPr id="19" name="Group 51"/>
                <p:cNvGrpSpPr>
                  <a:grpSpLocks/>
                </p:cNvGrpSpPr>
                <p:nvPr/>
              </p:nvGrpSpPr>
              <p:grpSpPr bwMode="auto">
                <a:xfrm>
                  <a:off x="2736" y="2304"/>
                  <a:ext cx="1152" cy="190"/>
                  <a:chOff x="3312" y="1056"/>
                  <a:chExt cx="1152" cy="288"/>
                </a:xfrm>
              </p:grpSpPr>
              <p:sp>
                <p:nvSpPr>
                  <p:cNvPr id="38957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r>
                      <a:rPr lang="en-US" sz="2000">
                        <a:solidFill>
                          <a:schemeClr val="tx1"/>
                        </a:solidFill>
                      </a:rPr>
                      <a:t>h</a:t>
                    </a: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8958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0" name="Group 54"/>
                <p:cNvGrpSpPr>
                  <a:grpSpLocks/>
                </p:cNvGrpSpPr>
                <p:nvPr/>
              </p:nvGrpSpPr>
              <p:grpSpPr bwMode="auto">
                <a:xfrm>
                  <a:off x="2736" y="2128"/>
                  <a:ext cx="1152" cy="192"/>
                  <a:chOff x="3312" y="1056"/>
                  <a:chExt cx="1152" cy="288"/>
                </a:xfrm>
              </p:grpSpPr>
              <p:sp>
                <p:nvSpPr>
                  <p:cNvPr id="3895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r>
                      <a:rPr lang="en-US" sz="2000" dirty="0">
                        <a:solidFill>
                          <a:schemeClr val="tx1"/>
                        </a:solidFill>
                      </a:rPr>
                      <a:t>access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895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21" name="Group 57"/>
              <p:cNvGrpSpPr>
                <a:grpSpLocks/>
              </p:cNvGrpSpPr>
              <p:nvPr/>
            </p:nvGrpSpPr>
            <p:grpSpPr bwMode="auto">
              <a:xfrm>
                <a:off x="2688" y="2832"/>
                <a:ext cx="1152" cy="190"/>
                <a:chOff x="3312" y="1056"/>
                <a:chExt cx="1152" cy="288"/>
              </a:xfrm>
            </p:grpSpPr>
            <p:sp>
              <p:nvSpPr>
                <p:cNvPr id="38951" name="Rectangle 58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x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52" name="Rectangle 59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7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8947" name="Freeform 60"/>
            <p:cNvSpPr>
              <a:spLocks/>
            </p:cNvSpPr>
            <p:nvPr/>
          </p:nvSpPr>
          <p:spPr bwMode="auto">
            <a:xfrm>
              <a:off x="3079" y="2605"/>
              <a:ext cx="519" cy="478"/>
            </a:xfrm>
            <a:custGeom>
              <a:avLst/>
              <a:gdLst>
                <a:gd name="T0" fmla="*/ 0 w 519"/>
                <a:gd name="T1" fmla="*/ 444 h 478"/>
                <a:gd name="T2" fmla="*/ 408 w 519"/>
                <a:gd name="T3" fmla="*/ 415 h 478"/>
                <a:gd name="T4" fmla="*/ 509 w 519"/>
                <a:gd name="T5" fmla="*/ 65 h 478"/>
                <a:gd name="T6" fmla="*/ 346 w 519"/>
                <a:gd name="T7" fmla="*/ 26 h 4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9"/>
                <a:gd name="T13" fmla="*/ 0 h 478"/>
                <a:gd name="T14" fmla="*/ 519 w 519"/>
                <a:gd name="T15" fmla="*/ 478 h 4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9" h="478">
                  <a:moveTo>
                    <a:pt x="0" y="444"/>
                  </a:moveTo>
                  <a:cubicBezTo>
                    <a:pt x="68" y="439"/>
                    <a:pt x="323" y="478"/>
                    <a:pt x="408" y="415"/>
                  </a:cubicBezTo>
                  <a:cubicBezTo>
                    <a:pt x="493" y="352"/>
                    <a:pt x="519" y="130"/>
                    <a:pt x="509" y="65"/>
                  </a:cubicBezTo>
                  <a:cubicBezTo>
                    <a:pt x="499" y="0"/>
                    <a:pt x="380" y="34"/>
                    <a:pt x="346" y="2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8948" name="Freeform 61"/>
            <p:cNvSpPr>
              <a:spLocks/>
            </p:cNvSpPr>
            <p:nvPr/>
          </p:nvSpPr>
          <p:spPr bwMode="auto">
            <a:xfrm>
              <a:off x="3072" y="2238"/>
              <a:ext cx="810" cy="1082"/>
            </a:xfrm>
            <a:custGeom>
              <a:avLst/>
              <a:gdLst>
                <a:gd name="T0" fmla="*/ 0 w 810"/>
                <a:gd name="T1" fmla="*/ 1030 h 1082"/>
                <a:gd name="T2" fmla="*/ 490 w 810"/>
                <a:gd name="T3" fmla="*/ 960 h 1082"/>
                <a:gd name="T4" fmla="*/ 631 w 810"/>
                <a:gd name="T5" fmla="*/ 299 h 1082"/>
                <a:gd name="T6" fmla="*/ 669 w 810"/>
                <a:gd name="T7" fmla="*/ 55 h 1082"/>
                <a:gd name="T8" fmla="*/ 810 w 810"/>
                <a:gd name="T9" fmla="*/ 0 h 10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0"/>
                <a:gd name="T16" fmla="*/ 0 h 1082"/>
                <a:gd name="T17" fmla="*/ 810 w 810"/>
                <a:gd name="T18" fmla="*/ 1082 h 10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0" h="1082">
                  <a:moveTo>
                    <a:pt x="0" y="1030"/>
                  </a:moveTo>
                  <a:cubicBezTo>
                    <a:pt x="82" y="1018"/>
                    <a:pt x="385" y="1082"/>
                    <a:pt x="490" y="960"/>
                  </a:cubicBezTo>
                  <a:cubicBezTo>
                    <a:pt x="595" y="838"/>
                    <a:pt x="601" y="450"/>
                    <a:pt x="631" y="299"/>
                  </a:cubicBezTo>
                  <a:cubicBezTo>
                    <a:pt x="661" y="148"/>
                    <a:pt x="639" y="105"/>
                    <a:pt x="669" y="55"/>
                  </a:cubicBezTo>
                  <a:cubicBezTo>
                    <a:pt x="699" y="5"/>
                    <a:pt x="781" y="11"/>
                    <a:pt x="810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22" name="Group 86"/>
          <p:cNvGrpSpPr>
            <a:grpSpLocks/>
          </p:cNvGrpSpPr>
          <p:nvPr/>
        </p:nvGrpSpPr>
        <p:grpSpPr bwMode="auto">
          <a:xfrm>
            <a:off x="3962400" y="3154363"/>
            <a:ext cx="3794125" cy="1801812"/>
            <a:chOff x="2208" y="2129"/>
            <a:chExt cx="2390" cy="1135"/>
          </a:xfrm>
        </p:grpSpPr>
        <p:grpSp>
          <p:nvGrpSpPr>
            <p:cNvPr id="23" name="Group 84"/>
            <p:cNvGrpSpPr>
              <a:grpSpLocks/>
            </p:cNvGrpSpPr>
            <p:nvPr/>
          </p:nvGrpSpPr>
          <p:grpSpPr bwMode="auto">
            <a:xfrm>
              <a:off x="2208" y="2129"/>
              <a:ext cx="1296" cy="729"/>
              <a:chOff x="2208" y="2129"/>
              <a:chExt cx="1296" cy="729"/>
            </a:xfrm>
          </p:grpSpPr>
          <p:grpSp>
            <p:nvGrpSpPr>
              <p:cNvPr id="24" name="Group 34"/>
              <p:cNvGrpSpPr>
                <a:grpSpLocks/>
              </p:cNvGrpSpPr>
              <p:nvPr/>
            </p:nvGrpSpPr>
            <p:grpSpPr bwMode="auto">
              <a:xfrm>
                <a:off x="2208" y="2474"/>
                <a:ext cx="1152" cy="384"/>
                <a:chOff x="2736" y="1584"/>
                <a:chExt cx="1152" cy="384"/>
              </a:xfrm>
            </p:grpSpPr>
            <p:grpSp>
              <p:nvGrpSpPr>
                <p:cNvPr id="25" name="Group 35"/>
                <p:cNvGrpSpPr>
                  <a:grpSpLocks/>
                </p:cNvGrpSpPr>
                <p:nvPr/>
              </p:nvGrpSpPr>
              <p:grpSpPr bwMode="auto">
                <a:xfrm>
                  <a:off x="2736" y="1776"/>
                  <a:ext cx="1152" cy="192"/>
                  <a:chOff x="3312" y="1056"/>
                  <a:chExt cx="1152" cy="288"/>
                </a:xfrm>
              </p:grpSpPr>
              <p:sp>
                <p:nvSpPr>
                  <p:cNvPr id="38943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r>
                      <a:rPr lang="en-US" sz="2000">
                        <a:solidFill>
                          <a:schemeClr val="tx1"/>
                        </a:solidFill>
                      </a:rPr>
                      <a:t>g</a:t>
                    </a: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8944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6" name="Group 38"/>
                <p:cNvGrpSpPr>
                  <a:grpSpLocks/>
                </p:cNvGrpSpPr>
                <p:nvPr/>
              </p:nvGrpSpPr>
              <p:grpSpPr bwMode="auto">
                <a:xfrm>
                  <a:off x="2736" y="1584"/>
                  <a:ext cx="1152" cy="192"/>
                  <a:chOff x="3312" y="1056"/>
                  <a:chExt cx="1152" cy="288"/>
                </a:xfrm>
              </p:grpSpPr>
              <p:sp>
                <p:nvSpPr>
                  <p:cNvPr id="3894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r>
                      <a:rPr lang="en-US" sz="2000" dirty="0">
                        <a:solidFill>
                          <a:schemeClr val="tx1"/>
                        </a:solidFill>
                      </a:rPr>
                      <a:t>access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894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38938" name="Freeform 32"/>
              <p:cNvSpPr>
                <a:spLocks/>
              </p:cNvSpPr>
              <p:nvPr/>
            </p:nvSpPr>
            <p:spPr bwMode="auto">
              <a:xfrm>
                <a:off x="3079" y="2129"/>
                <a:ext cx="425" cy="457"/>
              </a:xfrm>
              <a:custGeom>
                <a:avLst/>
                <a:gdLst>
                  <a:gd name="T0" fmla="*/ 0 w 425"/>
                  <a:gd name="T1" fmla="*/ 457 h 457"/>
                  <a:gd name="T2" fmla="*/ 358 w 425"/>
                  <a:gd name="T3" fmla="*/ 389 h 457"/>
                  <a:gd name="T4" fmla="*/ 404 w 425"/>
                  <a:gd name="T5" fmla="*/ 176 h 457"/>
                  <a:gd name="T6" fmla="*/ 267 w 425"/>
                  <a:gd name="T7" fmla="*/ 0 h 4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457"/>
                  <a:gd name="T14" fmla="*/ 425 w 425"/>
                  <a:gd name="T15" fmla="*/ 457 h 4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457">
                    <a:moveTo>
                      <a:pt x="0" y="457"/>
                    </a:moveTo>
                    <a:cubicBezTo>
                      <a:pt x="60" y="446"/>
                      <a:pt x="291" y="436"/>
                      <a:pt x="358" y="389"/>
                    </a:cubicBezTo>
                    <a:cubicBezTo>
                      <a:pt x="425" y="342"/>
                      <a:pt x="419" y="241"/>
                      <a:pt x="404" y="176"/>
                    </a:cubicBezTo>
                    <a:cubicBezTo>
                      <a:pt x="389" y="111"/>
                      <a:pt x="296" y="37"/>
                      <a:pt x="267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grpSp>
          <p:nvGrpSpPr>
            <p:cNvPr id="27" name="Group 41"/>
            <p:cNvGrpSpPr>
              <a:grpSpLocks/>
            </p:cNvGrpSpPr>
            <p:nvPr/>
          </p:nvGrpSpPr>
          <p:grpSpPr bwMode="auto">
            <a:xfrm>
              <a:off x="3888" y="3072"/>
              <a:ext cx="480" cy="192"/>
              <a:chOff x="4032" y="1296"/>
              <a:chExt cx="480" cy="192"/>
            </a:xfrm>
          </p:grpSpPr>
          <p:sp>
            <p:nvSpPr>
              <p:cNvPr id="38935" name="Rectangle 42"/>
              <p:cNvSpPr>
                <a:spLocks noChangeArrowheads="1"/>
              </p:cNvSpPr>
              <p:nvPr/>
            </p:nvSpPr>
            <p:spPr bwMode="auto">
              <a:xfrm>
                <a:off x="403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8936" name="Rectangle 43"/>
              <p:cNvSpPr>
                <a:spLocks noChangeArrowheads="1"/>
              </p:cNvSpPr>
              <p:nvPr/>
            </p:nvSpPr>
            <p:spPr bwMode="auto">
              <a:xfrm>
                <a:off x="427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38932" name="Freeform 45"/>
            <p:cNvSpPr>
              <a:spLocks/>
            </p:cNvSpPr>
            <p:nvPr/>
          </p:nvSpPr>
          <p:spPr bwMode="auto">
            <a:xfrm>
              <a:off x="3363" y="2563"/>
              <a:ext cx="667" cy="598"/>
            </a:xfrm>
            <a:custGeom>
              <a:avLst/>
              <a:gdLst>
                <a:gd name="T0" fmla="*/ 667 w 667"/>
                <a:gd name="T1" fmla="*/ 598 h 598"/>
                <a:gd name="T2" fmla="*/ 393 w 667"/>
                <a:gd name="T3" fmla="*/ 88 h 598"/>
                <a:gd name="T4" fmla="*/ 0 w 667"/>
                <a:gd name="T5" fmla="*/ 68 h 598"/>
                <a:gd name="T6" fmla="*/ 0 60000 65536"/>
                <a:gd name="T7" fmla="*/ 0 60000 65536"/>
                <a:gd name="T8" fmla="*/ 0 60000 65536"/>
                <a:gd name="T9" fmla="*/ 0 w 667"/>
                <a:gd name="T10" fmla="*/ 0 h 598"/>
                <a:gd name="T11" fmla="*/ 667 w 667"/>
                <a:gd name="T12" fmla="*/ 598 h 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7" h="598">
                  <a:moveTo>
                    <a:pt x="667" y="598"/>
                  </a:moveTo>
                  <a:cubicBezTo>
                    <a:pt x="621" y="513"/>
                    <a:pt x="504" y="176"/>
                    <a:pt x="393" y="88"/>
                  </a:cubicBezTo>
                  <a:cubicBezTo>
                    <a:pt x="282" y="0"/>
                    <a:pt x="82" y="72"/>
                    <a:pt x="0" y="68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8933" name="Freeform 46"/>
            <p:cNvSpPr>
              <a:spLocks/>
            </p:cNvSpPr>
            <p:nvPr/>
          </p:nvSpPr>
          <p:spPr bwMode="auto">
            <a:xfrm>
              <a:off x="4221" y="2694"/>
              <a:ext cx="377" cy="452"/>
            </a:xfrm>
            <a:custGeom>
              <a:avLst/>
              <a:gdLst>
                <a:gd name="T0" fmla="*/ 0 w 377"/>
                <a:gd name="T1" fmla="*/ 452 h 452"/>
                <a:gd name="T2" fmla="*/ 137 w 377"/>
                <a:gd name="T3" fmla="*/ 71 h 452"/>
                <a:gd name="T4" fmla="*/ 377 w 377"/>
                <a:gd name="T5" fmla="*/ 24 h 452"/>
                <a:gd name="T6" fmla="*/ 0 60000 65536"/>
                <a:gd name="T7" fmla="*/ 0 60000 65536"/>
                <a:gd name="T8" fmla="*/ 0 60000 65536"/>
                <a:gd name="T9" fmla="*/ 0 w 377"/>
                <a:gd name="T10" fmla="*/ 0 h 452"/>
                <a:gd name="T11" fmla="*/ 377 w 377"/>
                <a:gd name="T12" fmla="*/ 452 h 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7" h="452">
                  <a:moveTo>
                    <a:pt x="0" y="452"/>
                  </a:moveTo>
                  <a:cubicBezTo>
                    <a:pt x="23" y="389"/>
                    <a:pt x="74" y="142"/>
                    <a:pt x="137" y="71"/>
                  </a:cubicBezTo>
                  <a:cubicBezTo>
                    <a:pt x="200" y="0"/>
                    <a:pt x="327" y="34"/>
                    <a:pt x="377" y="24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8934" name="Freeform 44"/>
            <p:cNvSpPr>
              <a:spLocks/>
            </p:cNvSpPr>
            <p:nvPr/>
          </p:nvSpPr>
          <p:spPr bwMode="auto">
            <a:xfrm>
              <a:off x="3089" y="2771"/>
              <a:ext cx="781" cy="383"/>
            </a:xfrm>
            <a:custGeom>
              <a:avLst/>
              <a:gdLst>
                <a:gd name="T0" fmla="*/ 0 w 781"/>
                <a:gd name="T1" fmla="*/ 0 h 383"/>
                <a:gd name="T2" fmla="*/ 461 w 781"/>
                <a:gd name="T3" fmla="*/ 124 h 383"/>
                <a:gd name="T4" fmla="*/ 614 w 781"/>
                <a:gd name="T5" fmla="*/ 269 h 383"/>
                <a:gd name="T6" fmla="*/ 781 w 781"/>
                <a:gd name="T7" fmla="*/ 383 h 3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1"/>
                <a:gd name="T13" fmla="*/ 0 h 383"/>
                <a:gd name="T14" fmla="*/ 781 w 781"/>
                <a:gd name="T15" fmla="*/ 383 h 3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1" h="383">
                  <a:moveTo>
                    <a:pt x="0" y="0"/>
                  </a:moveTo>
                  <a:cubicBezTo>
                    <a:pt x="77" y="21"/>
                    <a:pt x="359" y="79"/>
                    <a:pt x="461" y="124"/>
                  </a:cubicBezTo>
                  <a:cubicBezTo>
                    <a:pt x="563" y="169"/>
                    <a:pt x="561" y="226"/>
                    <a:pt x="614" y="269"/>
                  </a:cubicBezTo>
                  <a:cubicBezTo>
                    <a:pt x="667" y="312"/>
                    <a:pt x="746" y="359"/>
                    <a:pt x="781" y="383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9" grpId="0" autoUpdateAnimBg="0"/>
      <p:bldP spid="2130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0"/>
          <p:cNvSpPr>
            <a:spLocks noChangeArrowheads="1"/>
          </p:cNvSpPr>
          <p:nvPr/>
        </p:nvSpPr>
        <p:spPr bwMode="auto">
          <a:xfrm>
            <a:off x="76200" y="1905000"/>
            <a:ext cx="441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{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var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4;</a:t>
            </a:r>
          </a:p>
          <a:p>
            <a:pPr marL="742950" lvl="1" indent="-285750" algn="l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{ function f(y){return x*y};</a:t>
            </a:r>
          </a:p>
          <a:p>
            <a:pPr marL="742950" lvl="1" indent="-285750" algn="l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{ function g(h) {</a:t>
            </a:r>
          </a:p>
          <a:p>
            <a:pPr marL="742950" lvl="1" indent="-285750" algn="l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int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x=7;</a:t>
            </a:r>
          </a:p>
          <a:p>
            <a:pPr marL="742950" lvl="1" indent="-285750" algn="l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return h(3)+x;</a:t>
            </a:r>
          </a:p>
          <a:p>
            <a:pPr marL="742950" lvl="1" indent="-285750" algn="l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};</a:t>
            </a:r>
          </a:p>
          <a:p>
            <a:pPr marL="742950" lvl="1" indent="-285750" algn="l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g(f);</a:t>
            </a:r>
          </a:p>
          <a:p>
            <a:pPr marL="742950" lvl="1" indent="-285750" algn="l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}}}</a:t>
            </a:r>
          </a:p>
          <a:p>
            <a:pPr marL="742950" lvl="1" indent="-285750" algn="l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endParaRPr kumimoji="1" lang="en-US" sz="2000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914400"/>
          </a:xfrm>
        </p:spPr>
        <p:txBody>
          <a:bodyPr/>
          <a:lstStyle/>
          <a:p>
            <a:r>
              <a:rPr lang="en-US" smtClean="0"/>
              <a:t>Function Argument and Closures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62400" y="2438400"/>
            <a:ext cx="1828800" cy="301625"/>
            <a:chOff x="3312" y="1056"/>
            <a:chExt cx="1152" cy="288"/>
          </a:xfrm>
        </p:grpSpPr>
        <p:sp>
          <p:nvSpPr>
            <p:cNvPr id="40014" name="Rectangle 5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x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0015" name="Rectangle 6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4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6553200" y="542925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access link set from closure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7772400" y="2533650"/>
            <a:ext cx="11430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 dirty="0">
                <a:latin typeface="Tahoma" pitchFamily="34" charset="0"/>
              </a:rPr>
              <a:t>Code </a:t>
            </a:r>
          </a:p>
          <a:p>
            <a:pPr algn="ctr">
              <a:buNone/>
            </a:pPr>
            <a:r>
              <a:rPr lang="en-US" sz="2000" dirty="0">
                <a:latin typeface="Tahoma" pitchFamily="34" charset="0"/>
              </a:rPr>
              <a:t>for f</a:t>
            </a:r>
            <a:endParaRPr lang="en-US" dirty="0">
              <a:latin typeface="Times New Roman" pitchFamily="18" charset="0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62400" y="2565400"/>
            <a:ext cx="3805238" cy="958850"/>
            <a:chOff x="2208" y="1760"/>
            <a:chExt cx="2397" cy="604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208" y="1980"/>
              <a:ext cx="1152" cy="384"/>
              <a:chOff x="1680" y="1200"/>
              <a:chExt cx="1152" cy="384"/>
            </a:xfrm>
          </p:grpSpPr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680" y="1392"/>
                <a:ext cx="1152" cy="192"/>
                <a:chOff x="3312" y="1056"/>
                <a:chExt cx="1152" cy="288"/>
              </a:xfrm>
            </p:grpSpPr>
            <p:sp>
              <p:nvSpPr>
                <p:cNvPr id="40012" name="Rectangle 12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f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013" name="Rectangle 13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1680" y="1200"/>
                <a:ext cx="1152" cy="192"/>
                <a:chOff x="3312" y="1056"/>
                <a:chExt cx="1152" cy="288"/>
              </a:xfrm>
            </p:grpSpPr>
            <p:sp>
              <p:nvSpPr>
                <p:cNvPr id="4001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 dirty="0">
                      <a:solidFill>
                        <a:schemeClr val="tx1"/>
                      </a:solidFill>
                    </a:rPr>
                    <a:t>access</a:t>
                  </a:r>
                  <a:endParaRPr lang="en-US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011" name="Rectangle 16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3888" y="2076"/>
              <a:ext cx="480" cy="192"/>
              <a:chOff x="4032" y="1296"/>
              <a:chExt cx="480" cy="192"/>
            </a:xfrm>
          </p:grpSpPr>
          <p:sp>
            <p:nvSpPr>
              <p:cNvPr id="40006" name="Rectangle 18"/>
              <p:cNvSpPr>
                <a:spLocks noChangeArrowheads="1"/>
              </p:cNvSpPr>
              <p:nvPr/>
            </p:nvSpPr>
            <p:spPr bwMode="auto">
              <a:xfrm>
                <a:off x="403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0007" name="Rectangle 19"/>
              <p:cNvSpPr>
                <a:spLocks noChangeArrowheads="1"/>
              </p:cNvSpPr>
              <p:nvPr/>
            </p:nvSpPr>
            <p:spPr bwMode="auto">
              <a:xfrm>
                <a:off x="427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40002" name="Freeform 20"/>
            <p:cNvSpPr>
              <a:spLocks/>
            </p:cNvSpPr>
            <p:nvPr/>
          </p:nvSpPr>
          <p:spPr bwMode="auto">
            <a:xfrm>
              <a:off x="4224" y="1878"/>
              <a:ext cx="381" cy="312"/>
            </a:xfrm>
            <a:custGeom>
              <a:avLst/>
              <a:gdLst>
                <a:gd name="T0" fmla="*/ 0 w 381"/>
                <a:gd name="T1" fmla="*/ 312 h 312"/>
                <a:gd name="T2" fmla="*/ 199 w 381"/>
                <a:gd name="T3" fmla="*/ 48 h 312"/>
                <a:gd name="T4" fmla="*/ 381 w 381"/>
                <a:gd name="T5" fmla="*/ 25 h 312"/>
                <a:gd name="T6" fmla="*/ 0 60000 65536"/>
                <a:gd name="T7" fmla="*/ 0 60000 65536"/>
                <a:gd name="T8" fmla="*/ 0 60000 65536"/>
                <a:gd name="T9" fmla="*/ 0 w 381"/>
                <a:gd name="T10" fmla="*/ 0 h 312"/>
                <a:gd name="T11" fmla="*/ 381 w 38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1" h="312">
                  <a:moveTo>
                    <a:pt x="0" y="312"/>
                  </a:moveTo>
                  <a:cubicBezTo>
                    <a:pt x="33" y="268"/>
                    <a:pt x="136" y="96"/>
                    <a:pt x="199" y="48"/>
                  </a:cubicBezTo>
                  <a:cubicBezTo>
                    <a:pt x="262" y="0"/>
                    <a:pt x="343" y="30"/>
                    <a:pt x="381" y="25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40003" name="Freeform 21"/>
            <p:cNvSpPr>
              <a:spLocks/>
            </p:cNvSpPr>
            <p:nvPr/>
          </p:nvSpPr>
          <p:spPr bwMode="auto">
            <a:xfrm>
              <a:off x="3106" y="1760"/>
              <a:ext cx="464" cy="288"/>
            </a:xfrm>
            <a:custGeom>
              <a:avLst/>
              <a:gdLst>
                <a:gd name="T0" fmla="*/ 0 w 464"/>
                <a:gd name="T1" fmla="*/ 287 h 288"/>
                <a:gd name="T2" fmla="*/ 327 w 464"/>
                <a:gd name="T3" fmla="*/ 248 h 288"/>
                <a:gd name="T4" fmla="*/ 451 w 464"/>
                <a:gd name="T5" fmla="*/ 46 h 288"/>
                <a:gd name="T6" fmla="*/ 246 w 464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4"/>
                <a:gd name="T13" fmla="*/ 0 h 288"/>
                <a:gd name="T14" fmla="*/ 464 w 46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4" h="288">
                  <a:moveTo>
                    <a:pt x="0" y="287"/>
                  </a:moveTo>
                  <a:cubicBezTo>
                    <a:pt x="56" y="281"/>
                    <a:pt x="252" y="288"/>
                    <a:pt x="327" y="248"/>
                  </a:cubicBezTo>
                  <a:cubicBezTo>
                    <a:pt x="402" y="208"/>
                    <a:pt x="464" y="87"/>
                    <a:pt x="451" y="46"/>
                  </a:cubicBezTo>
                  <a:cubicBezTo>
                    <a:pt x="438" y="5"/>
                    <a:pt x="289" y="10"/>
                    <a:pt x="246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40004" name="Freeform 22"/>
            <p:cNvSpPr>
              <a:spLocks/>
            </p:cNvSpPr>
            <p:nvPr/>
          </p:nvSpPr>
          <p:spPr bwMode="auto">
            <a:xfrm>
              <a:off x="3370" y="2034"/>
              <a:ext cx="626" cy="135"/>
            </a:xfrm>
            <a:custGeom>
              <a:avLst/>
              <a:gdLst>
                <a:gd name="T0" fmla="*/ 626 w 626"/>
                <a:gd name="T1" fmla="*/ 135 h 135"/>
                <a:gd name="T2" fmla="*/ 397 w 626"/>
                <a:gd name="T3" fmla="*/ 13 h 135"/>
                <a:gd name="T4" fmla="*/ 0 w 626"/>
                <a:gd name="T5" fmla="*/ 60 h 135"/>
                <a:gd name="T6" fmla="*/ 0 60000 65536"/>
                <a:gd name="T7" fmla="*/ 0 60000 65536"/>
                <a:gd name="T8" fmla="*/ 0 60000 65536"/>
                <a:gd name="T9" fmla="*/ 0 w 626"/>
                <a:gd name="T10" fmla="*/ 0 h 135"/>
                <a:gd name="T11" fmla="*/ 626 w 626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6" h="135">
                  <a:moveTo>
                    <a:pt x="626" y="135"/>
                  </a:moveTo>
                  <a:cubicBezTo>
                    <a:pt x="588" y="115"/>
                    <a:pt x="501" y="26"/>
                    <a:pt x="397" y="13"/>
                  </a:cubicBezTo>
                  <a:cubicBezTo>
                    <a:pt x="293" y="0"/>
                    <a:pt x="83" y="50"/>
                    <a:pt x="0" y="6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40005" name="Freeform 23"/>
            <p:cNvSpPr>
              <a:spLocks/>
            </p:cNvSpPr>
            <p:nvPr/>
          </p:nvSpPr>
          <p:spPr bwMode="auto">
            <a:xfrm>
              <a:off x="3106" y="2179"/>
              <a:ext cx="786" cy="102"/>
            </a:xfrm>
            <a:custGeom>
              <a:avLst/>
              <a:gdLst>
                <a:gd name="T0" fmla="*/ 0 w 786"/>
                <a:gd name="T1" fmla="*/ 102 h 102"/>
                <a:gd name="T2" fmla="*/ 475 w 786"/>
                <a:gd name="T3" fmla="*/ 39 h 102"/>
                <a:gd name="T4" fmla="*/ 786 w 786"/>
                <a:gd name="T5" fmla="*/ 0 h 102"/>
                <a:gd name="T6" fmla="*/ 0 60000 65536"/>
                <a:gd name="T7" fmla="*/ 0 60000 65536"/>
                <a:gd name="T8" fmla="*/ 0 60000 65536"/>
                <a:gd name="T9" fmla="*/ 0 w 786"/>
                <a:gd name="T10" fmla="*/ 0 h 102"/>
                <a:gd name="T11" fmla="*/ 786 w 786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6" h="102">
                  <a:moveTo>
                    <a:pt x="0" y="102"/>
                  </a:moveTo>
                  <a:cubicBezTo>
                    <a:pt x="79" y="92"/>
                    <a:pt x="344" y="56"/>
                    <a:pt x="475" y="39"/>
                  </a:cubicBezTo>
                  <a:cubicBezTo>
                    <a:pt x="606" y="22"/>
                    <a:pt x="721" y="8"/>
                    <a:pt x="786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39944" name="Rectangle 24"/>
          <p:cNvSpPr>
            <a:spLocks noChangeArrowheads="1"/>
          </p:cNvSpPr>
          <p:nvPr/>
        </p:nvSpPr>
        <p:spPr bwMode="auto">
          <a:xfrm>
            <a:off x="3276600" y="15240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Run-time stack with access links</a:t>
            </a:r>
          </a:p>
        </p:txBody>
      </p:sp>
      <p:sp>
        <p:nvSpPr>
          <p:cNvPr id="231449" name="AutoShape 25"/>
          <p:cNvSpPr>
            <a:spLocks noChangeArrowheads="1"/>
          </p:cNvSpPr>
          <p:nvPr/>
        </p:nvSpPr>
        <p:spPr bwMode="auto">
          <a:xfrm>
            <a:off x="150813" y="2032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76200" y="1447800"/>
            <a:ext cx="457200" cy="1143000"/>
            <a:chOff x="0" y="672"/>
            <a:chExt cx="288" cy="720"/>
          </a:xfrm>
        </p:grpSpPr>
        <p:sp>
          <p:nvSpPr>
            <p:cNvPr id="39998" name="AutoShape 27"/>
            <p:cNvSpPr>
              <a:spLocks noChangeArrowheads="1"/>
            </p:cNvSpPr>
            <p:nvPr/>
          </p:nvSpPr>
          <p:spPr bwMode="auto">
            <a:xfrm>
              <a:off x="47" y="1248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9999" name="Rectangle 28"/>
            <p:cNvSpPr>
              <a:spLocks noChangeArrowheads="1"/>
            </p:cNvSpPr>
            <p:nvPr/>
          </p:nvSpPr>
          <p:spPr bwMode="auto">
            <a:xfrm>
              <a:off x="0" y="672"/>
              <a:ext cx="288" cy="5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39947" name="Rectangle 29"/>
          <p:cNvSpPr>
            <a:spLocks noChangeArrowheads="1"/>
          </p:cNvSpPr>
          <p:nvPr/>
        </p:nvSpPr>
        <p:spPr bwMode="auto">
          <a:xfrm>
            <a:off x="7772400" y="3905250"/>
            <a:ext cx="11430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latin typeface="Tahoma" pitchFamily="34" charset="0"/>
              </a:rPr>
              <a:t>Code </a:t>
            </a:r>
          </a:p>
          <a:p>
            <a:pPr algn="ctr">
              <a:buNone/>
            </a:pPr>
            <a:r>
              <a:rPr lang="en-US" sz="2000">
                <a:latin typeface="Tahoma" pitchFamily="34" charset="0"/>
              </a:rPr>
              <a:t>for g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2590800" y="2760663"/>
            <a:ext cx="5132388" cy="3408362"/>
            <a:chOff x="1344" y="1883"/>
            <a:chExt cx="3233" cy="2147"/>
          </a:xfrm>
        </p:grpSpPr>
        <p:sp>
          <p:nvSpPr>
            <p:cNvPr id="39989" name="Text Box 31"/>
            <p:cNvSpPr txBox="1">
              <a:spLocks noChangeArrowheads="1"/>
            </p:cNvSpPr>
            <p:nvPr/>
          </p:nvSpPr>
          <p:spPr bwMode="auto">
            <a:xfrm>
              <a:off x="1344" y="3600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h(3)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10" name="Group 32"/>
            <p:cNvGrpSpPr>
              <a:grpSpLocks/>
            </p:cNvGrpSpPr>
            <p:nvPr/>
          </p:nvGrpSpPr>
          <p:grpSpPr bwMode="auto">
            <a:xfrm>
              <a:off x="2208" y="3648"/>
              <a:ext cx="1152" cy="382"/>
              <a:chOff x="2736" y="3072"/>
              <a:chExt cx="1152" cy="382"/>
            </a:xfrm>
          </p:grpSpPr>
          <p:grpSp>
            <p:nvGrpSpPr>
              <p:cNvPr id="11" name="Group 33"/>
              <p:cNvGrpSpPr>
                <a:grpSpLocks/>
              </p:cNvGrpSpPr>
              <p:nvPr/>
            </p:nvGrpSpPr>
            <p:grpSpPr bwMode="auto">
              <a:xfrm>
                <a:off x="2736" y="3264"/>
                <a:ext cx="1152" cy="190"/>
                <a:chOff x="3312" y="1056"/>
                <a:chExt cx="1152" cy="288"/>
              </a:xfrm>
            </p:grpSpPr>
            <p:sp>
              <p:nvSpPr>
                <p:cNvPr id="39996" name="Rectangle 34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y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97" name="Rectangle 35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3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" name="Group 36"/>
              <p:cNvGrpSpPr>
                <a:grpSpLocks/>
              </p:cNvGrpSpPr>
              <p:nvPr/>
            </p:nvGrpSpPr>
            <p:grpSpPr bwMode="auto">
              <a:xfrm>
                <a:off x="2736" y="3072"/>
                <a:ext cx="1152" cy="192"/>
                <a:chOff x="3312" y="1056"/>
                <a:chExt cx="1152" cy="288"/>
              </a:xfrm>
            </p:grpSpPr>
            <p:sp>
              <p:nvSpPr>
                <p:cNvPr id="39994" name="Rectangle 37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 dirty="0">
                      <a:solidFill>
                        <a:schemeClr val="tx1"/>
                      </a:solidFill>
                    </a:rPr>
                    <a:t>access</a:t>
                  </a:r>
                  <a:endParaRPr lang="en-US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95" name="Rectangle 38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9991" name="Freeform 39"/>
            <p:cNvSpPr>
              <a:spLocks/>
            </p:cNvSpPr>
            <p:nvPr/>
          </p:nvSpPr>
          <p:spPr bwMode="auto">
            <a:xfrm>
              <a:off x="3066" y="1883"/>
              <a:ext cx="1511" cy="1871"/>
            </a:xfrm>
            <a:custGeom>
              <a:avLst/>
              <a:gdLst>
                <a:gd name="T0" fmla="*/ 0 w 1511"/>
                <a:gd name="T1" fmla="*/ 1871 h 1871"/>
                <a:gd name="T2" fmla="*/ 1273 w 1511"/>
                <a:gd name="T3" fmla="*/ 1551 h 1871"/>
                <a:gd name="T4" fmla="*/ 1425 w 1511"/>
                <a:gd name="T5" fmla="*/ 485 h 1871"/>
                <a:gd name="T6" fmla="*/ 1242 w 1511"/>
                <a:gd name="T7" fmla="*/ 50 h 1871"/>
                <a:gd name="T8" fmla="*/ 437 w 1511"/>
                <a:gd name="T9" fmla="*/ 187 h 18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11"/>
                <a:gd name="T16" fmla="*/ 0 h 1871"/>
                <a:gd name="T17" fmla="*/ 1511 w 1511"/>
                <a:gd name="T18" fmla="*/ 1871 h 18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11" h="1871">
                  <a:moveTo>
                    <a:pt x="0" y="1871"/>
                  </a:moveTo>
                  <a:cubicBezTo>
                    <a:pt x="211" y="1818"/>
                    <a:pt x="1035" y="1782"/>
                    <a:pt x="1273" y="1551"/>
                  </a:cubicBezTo>
                  <a:cubicBezTo>
                    <a:pt x="1511" y="1320"/>
                    <a:pt x="1430" y="735"/>
                    <a:pt x="1425" y="485"/>
                  </a:cubicBezTo>
                  <a:cubicBezTo>
                    <a:pt x="1420" y="235"/>
                    <a:pt x="1407" y="100"/>
                    <a:pt x="1242" y="50"/>
                  </a:cubicBezTo>
                  <a:cubicBezTo>
                    <a:pt x="1077" y="0"/>
                    <a:pt x="605" y="159"/>
                    <a:pt x="437" y="187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13" name="Group 40"/>
          <p:cNvGrpSpPr>
            <a:grpSpLocks/>
          </p:cNvGrpSpPr>
          <p:nvPr/>
        </p:nvGrpSpPr>
        <p:grpSpPr bwMode="auto">
          <a:xfrm>
            <a:off x="76200" y="1371600"/>
            <a:ext cx="457200" cy="1600200"/>
            <a:chOff x="0" y="624"/>
            <a:chExt cx="288" cy="1008"/>
          </a:xfrm>
        </p:grpSpPr>
        <p:sp>
          <p:nvSpPr>
            <p:cNvPr id="39987" name="AutoShape 41"/>
            <p:cNvSpPr>
              <a:spLocks noChangeArrowheads="1"/>
            </p:cNvSpPr>
            <p:nvPr/>
          </p:nvSpPr>
          <p:spPr bwMode="auto">
            <a:xfrm>
              <a:off x="47" y="1488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9988" name="Rectangle 42"/>
            <p:cNvSpPr>
              <a:spLocks noChangeArrowheads="1"/>
            </p:cNvSpPr>
            <p:nvPr/>
          </p:nvSpPr>
          <p:spPr bwMode="auto">
            <a:xfrm>
              <a:off x="0" y="624"/>
              <a:ext cx="288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76200" y="1828800"/>
            <a:ext cx="457200" cy="2971800"/>
            <a:chOff x="0" y="912"/>
            <a:chExt cx="288" cy="1872"/>
          </a:xfrm>
        </p:grpSpPr>
        <p:sp>
          <p:nvSpPr>
            <p:cNvPr id="39985" name="AutoShape 44"/>
            <p:cNvSpPr>
              <a:spLocks noChangeArrowheads="1"/>
            </p:cNvSpPr>
            <p:nvPr/>
          </p:nvSpPr>
          <p:spPr bwMode="auto">
            <a:xfrm>
              <a:off x="47" y="2640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9986" name="Rectangle 45"/>
            <p:cNvSpPr>
              <a:spLocks noChangeArrowheads="1"/>
            </p:cNvSpPr>
            <p:nvPr/>
          </p:nvSpPr>
          <p:spPr bwMode="auto">
            <a:xfrm>
              <a:off x="0" y="912"/>
              <a:ext cx="288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15" name="Group 46"/>
          <p:cNvGrpSpPr>
            <a:grpSpLocks/>
          </p:cNvGrpSpPr>
          <p:nvPr/>
        </p:nvGrpSpPr>
        <p:grpSpPr bwMode="auto">
          <a:xfrm>
            <a:off x="76200" y="3124200"/>
            <a:ext cx="1066800" cy="1676400"/>
            <a:chOff x="0" y="2112"/>
            <a:chExt cx="672" cy="816"/>
          </a:xfrm>
        </p:grpSpPr>
        <p:sp>
          <p:nvSpPr>
            <p:cNvPr id="39983" name="AutoShape 47"/>
            <p:cNvSpPr>
              <a:spLocks noChangeArrowheads="1"/>
            </p:cNvSpPr>
            <p:nvPr/>
          </p:nvSpPr>
          <p:spPr bwMode="auto">
            <a:xfrm>
              <a:off x="432" y="2400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9984" name="Rectangle 48"/>
            <p:cNvSpPr>
              <a:spLocks noChangeArrowheads="1"/>
            </p:cNvSpPr>
            <p:nvPr/>
          </p:nvSpPr>
          <p:spPr bwMode="auto">
            <a:xfrm>
              <a:off x="0" y="2112"/>
              <a:ext cx="288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2590800" y="3324225"/>
            <a:ext cx="4029075" cy="2054225"/>
            <a:chOff x="1344" y="2238"/>
            <a:chExt cx="2538" cy="1294"/>
          </a:xfrm>
        </p:grpSpPr>
        <p:sp>
          <p:nvSpPr>
            <p:cNvPr id="39969" name="Text Box 50"/>
            <p:cNvSpPr txBox="1">
              <a:spLocks noChangeArrowheads="1"/>
            </p:cNvSpPr>
            <p:nvPr/>
          </p:nvSpPr>
          <p:spPr bwMode="auto">
            <a:xfrm>
              <a:off x="1344" y="2928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g(f)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17" name="Group 51"/>
            <p:cNvGrpSpPr>
              <a:grpSpLocks/>
            </p:cNvGrpSpPr>
            <p:nvPr/>
          </p:nvGrpSpPr>
          <p:grpSpPr bwMode="auto">
            <a:xfrm>
              <a:off x="2208" y="2976"/>
              <a:ext cx="1152" cy="556"/>
              <a:chOff x="2688" y="2466"/>
              <a:chExt cx="1152" cy="556"/>
            </a:xfrm>
          </p:grpSpPr>
          <p:grpSp>
            <p:nvGrpSpPr>
              <p:cNvPr id="18" name="Group 52"/>
              <p:cNvGrpSpPr>
                <a:grpSpLocks/>
              </p:cNvGrpSpPr>
              <p:nvPr/>
            </p:nvGrpSpPr>
            <p:grpSpPr bwMode="auto">
              <a:xfrm>
                <a:off x="2688" y="2466"/>
                <a:ext cx="1152" cy="366"/>
                <a:chOff x="2736" y="2128"/>
                <a:chExt cx="1152" cy="366"/>
              </a:xfrm>
            </p:grpSpPr>
            <p:grpSp>
              <p:nvGrpSpPr>
                <p:cNvPr id="19" name="Group 53"/>
                <p:cNvGrpSpPr>
                  <a:grpSpLocks/>
                </p:cNvGrpSpPr>
                <p:nvPr/>
              </p:nvGrpSpPr>
              <p:grpSpPr bwMode="auto">
                <a:xfrm>
                  <a:off x="2736" y="2304"/>
                  <a:ext cx="1152" cy="190"/>
                  <a:chOff x="3312" y="1056"/>
                  <a:chExt cx="1152" cy="288"/>
                </a:xfrm>
              </p:grpSpPr>
              <p:sp>
                <p:nvSpPr>
                  <p:cNvPr id="3998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r>
                      <a:rPr lang="en-US" sz="2000">
                        <a:solidFill>
                          <a:schemeClr val="tx1"/>
                        </a:solidFill>
                      </a:rPr>
                      <a:t>h</a:t>
                    </a: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9982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0" name="Group 56"/>
                <p:cNvGrpSpPr>
                  <a:grpSpLocks/>
                </p:cNvGrpSpPr>
                <p:nvPr/>
              </p:nvGrpSpPr>
              <p:grpSpPr bwMode="auto">
                <a:xfrm>
                  <a:off x="2736" y="2128"/>
                  <a:ext cx="1152" cy="192"/>
                  <a:chOff x="3312" y="1056"/>
                  <a:chExt cx="1152" cy="288"/>
                </a:xfrm>
              </p:grpSpPr>
              <p:sp>
                <p:nvSpPr>
                  <p:cNvPr id="39979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r>
                      <a:rPr lang="en-US" sz="2000" dirty="0">
                        <a:solidFill>
                          <a:schemeClr val="tx1"/>
                        </a:solidFill>
                      </a:rPr>
                      <a:t>access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9980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21" name="Group 59"/>
              <p:cNvGrpSpPr>
                <a:grpSpLocks/>
              </p:cNvGrpSpPr>
              <p:nvPr/>
            </p:nvGrpSpPr>
            <p:grpSpPr bwMode="auto">
              <a:xfrm>
                <a:off x="2688" y="2832"/>
                <a:ext cx="1152" cy="190"/>
                <a:chOff x="3312" y="1056"/>
                <a:chExt cx="1152" cy="288"/>
              </a:xfrm>
            </p:grpSpPr>
            <p:sp>
              <p:nvSpPr>
                <p:cNvPr id="39975" name="Rectangle 60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x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6" name="Rectangle 61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7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9971" name="Freeform 62"/>
            <p:cNvSpPr>
              <a:spLocks/>
            </p:cNvSpPr>
            <p:nvPr/>
          </p:nvSpPr>
          <p:spPr bwMode="auto">
            <a:xfrm>
              <a:off x="3079" y="2605"/>
              <a:ext cx="519" cy="478"/>
            </a:xfrm>
            <a:custGeom>
              <a:avLst/>
              <a:gdLst>
                <a:gd name="T0" fmla="*/ 0 w 519"/>
                <a:gd name="T1" fmla="*/ 444 h 478"/>
                <a:gd name="T2" fmla="*/ 408 w 519"/>
                <a:gd name="T3" fmla="*/ 415 h 478"/>
                <a:gd name="T4" fmla="*/ 509 w 519"/>
                <a:gd name="T5" fmla="*/ 65 h 478"/>
                <a:gd name="T6" fmla="*/ 346 w 519"/>
                <a:gd name="T7" fmla="*/ 26 h 4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9"/>
                <a:gd name="T13" fmla="*/ 0 h 478"/>
                <a:gd name="T14" fmla="*/ 519 w 519"/>
                <a:gd name="T15" fmla="*/ 478 h 4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9" h="478">
                  <a:moveTo>
                    <a:pt x="0" y="444"/>
                  </a:moveTo>
                  <a:cubicBezTo>
                    <a:pt x="68" y="439"/>
                    <a:pt x="323" y="478"/>
                    <a:pt x="408" y="415"/>
                  </a:cubicBezTo>
                  <a:cubicBezTo>
                    <a:pt x="493" y="352"/>
                    <a:pt x="519" y="130"/>
                    <a:pt x="509" y="65"/>
                  </a:cubicBezTo>
                  <a:cubicBezTo>
                    <a:pt x="499" y="0"/>
                    <a:pt x="380" y="34"/>
                    <a:pt x="346" y="26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9972" name="Freeform 63"/>
            <p:cNvSpPr>
              <a:spLocks/>
            </p:cNvSpPr>
            <p:nvPr/>
          </p:nvSpPr>
          <p:spPr bwMode="auto">
            <a:xfrm>
              <a:off x="3072" y="2238"/>
              <a:ext cx="810" cy="1082"/>
            </a:xfrm>
            <a:custGeom>
              <a:avLst/>
              <a:gdLst>
                <a:gd name="T0" fmla="*/ 0 w 810"/>
                <a:gd name="T1" fmla="*/ 1030 h 1082"/>
                <a:gd name="T2" fmla="*/ 490 w 810"/>
                <a:gd name="T3" fmla="*/ 960 h 1082"/>
                <a:gd name="T4" fmla="*/ 631 w 810"/>
                <a:gd name="T5" fmla="*/ 299 h 1082"/>
                <a:gd name="T6" fmla="*/ 669 w 810"/>
                <a:gd name="T7" fmla="*/ 55 h 1082"/>
                <a:gd name="T8" fmla="*/ 810 w 810"/>
                <a:gd name="T9" fmla="*/ 0 h 10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0"/>
                <a:gd name="T16" fmla="*/ 0 h 1082"/>
                <a:gd name="T17" fmla="*/ 810 w 810"/>
                <a:gd name="T18" fmla="*/ 1082 h 10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0" h="1082">
                  <a:moveTo>
                    <a:pt x="0" y="1030"/>
                  </a:moveTo>
                  <a:cubicBezTo>
                    <a:pt x="82" y="1018"/>
                    <a:pt x="385" y="1082"/>
                    <a:pt x="490" y="960"/>
                  </a:cubicBezTo>
                  <a:cubicBezTo>
                    <a:pt x="595" y="838"/>
                    <a:pt x="601" y="450"/>
                    <a:pt x="631" y="299"/>
                  </a:cubicBezTo>
                  <a:cubicBezTo>
                    <a:pt x="661" y="148"/>
                    <a:pt x="639" y="105"/>
                    <a:pt x="669" y="55"/>
                  </a:cubicBezTo>
                  <a:cubicBezTo>
                    <a:pt x="699" y="5"/>
                    <a:pt x="781" y="11"/>
                    <a:pt x="810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22" name="Group 64"/>
          <p:cNvGrpSpPr>
            <a:grpSpLocks/>
          </p:cNvGrpSpPr>
          <p:nvPr/>
        </p:nvGrpSpPr>
        <p:grpSpPr bwMode="auto">
          <a:xfrm>
            <a:off x="3962400" y="3151188"/>
            <a:ext cx="3794125" cy="1801812"/>
            <a:chOff x="2208" y="2129"/>
            <a:chExt cx="2390" cy="1135"/>
          </a:xfrm>
        </p:grpSpPr>
        <p:grpSp>
          <p:nvGrpSpPr>
            <p:cNvPr id="23" name="Group 65"/>
            <p:cNvGrpSpPr>
              <a:grpSpLocks/>
            </p:cNvGrpSpPr>
            <p:nvPr/>
          </p:nvGrpSpPr>
          <p:grpSpPr bwMode="auto">
            <a:xfrm>
              <a:off x="2208" y="2129"/>
              <a:ext cx="1296" cy="729"/>
              <a:chOff x="2208" y="2129"/>
              <a:chExt cx="1296" cy="729"/>
            </a:xfrm>
          </p:grpSpPr>
          <p:grpSp>
            <p:nvGrpSpPr>
              <p:cNvPr id="24" name="Group 66"/>
              <p:cNvGrpSpPr>
                <a:grpSpLocks/>
              </p:cNvGrpSpPr>
              <p:nvPr/>
            </p:nvGrpSpPr>
            <p:grpSpPr bwMode="auto">
              <a:xfrm>
                <a:off x="2208" y="2474"/>
                <a:ext cx="1152" cy="384"/>
                <a:chOff x="2736" y="1584"/>
                <a:chExt cx="1152" cy="384"/>
              </a:xfrm>
            </p:grpSpPr>
            <p:grpSp>
              <p:nvGrpSpPr>
                <p:cNvPr id="25" name="Group 67"/>
                <p:cNvGrpSpPr>
                  <a:grpSpLocks/>
                </p:cNvGrpSpPr>
                <p:nvPr/>
              </p:nvGrpSpPr>
              <p:grpSpPr bwMode="auto">
                <a:xfrm>
                  <a:off x="2736" y="1776"/>
                  <a:ext cx="1152" cy="192"/>
                  <a:chOff x="3312" y="1056"/>
                  <a:chExt cx="1152" cy="288"/>
                </a:xfrm>
              </p:grpSpPr>
              <p:sp>
                <p:nvSpPr>
                  <p:cNvPr id="39967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r>
                      <a:rPr lang="en-US" sz="2000">
                        <a:solidFill>
                          <a:schemeClr val="tx1"/>
                        </a:solidFill>
                      </a:rPr>
                      <a:t>g</a:t>
                    </a: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9968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6" name="Group 70"/>
                <p:cNvGrpSpPr>
                  <a:grpSpLocks/>
                </p:cNvGrpSpPr>
                <p:nvPr/>
              </p:nvGrpSpPr>
              <p:grpSpPr bwMode="auto">
                <a:xfrm>
                  <a:off x="2736" y="1584"/>
                  <a:ext cx="1152" cy="192"/>
                  <a:chOff x="3312" y="1056"/>
                  <a:chExt cx="1152" cy="288"/>
                </a:xfrm>
              </p:grpSpPr>
              <p:sp>
                <p:nvSpPr>
                  <p:cNvPr id="39965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r>
                      <a:rPr lang="en-US" sz="2000" dirty="0">
                        <a:solidFill>
                          <a:schemeClr val="tx1"/>
                        </a:solidFill>
                      </a:rPr>
                      <a:t>access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9966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39962" name="Freeform 73"/>
              <p:cNvSpPr>
                <a:spLocks/>
              </p:cNvSpPr>
              <p:nvPr/>
            </p:nvSpPr>
            <p:spPr bwMode="auto">
              <a:xfrm>
                <a:off x="3079" y="2129"/>
                <a:ext cx="425" cy="457"/>
              </a:xfrm>
              <a:custGeom>
                <a:avLst/>
                <a:gdLst>
                  <a:gd name="T0" fmla="*/ 0 w 425"/>
                  <a:gd name="T1" fmla="*/ 457 h 457"/>
                  <a:gd name="T2" fmla="*/ 358 w 425"/>
                  <a:gd name="T3" fmla="*/ 389 h 457"/>
                  <a:gd name="T4" fmla="*/ 404 w 425"/>
                  <a:gd name="T5" fmla="*/ 176 h 457"/>
                  <a:gd name="T6" fmla="*/ 267 w 425"/>
                  <a:gd name="T7" fmla="*/ 0 h 4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457"/>
                  <a:gd name="T14" fmla="*/ 425 w 425"/>
                  <a:gd name="T15" fmla="*/ 457 h 4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457">
                    <a:moveTo>
                      <a:pt x="0" y="457"/>
                    </a:moveTo>
                    <a:cubicBezTo>
                      <a:pt x="60" y="446"/>
                      <a:pt x="291" y="436"/>
                      <a:pt x="358" y="389"/>
                    </a:cubicBezTo>
                    <a:cubicBezTo>
                      <a:pt x="425" y="342"/>
                      <a:pt x="419" y="241"/>
                      <a:pt x="404" y="176"/>
                    </a:cubicBezTo>
                    <a:cubicBezTo>
                      <a:pt x="389" y="111"/>
                      <a:pt x="296" y="37"/>
                      <a:pt x="267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grpSp>
          <p:nvGrpSpPr>
            <p:cNvPr id="27" name="Group 74"/>
            <p:cNvGrpSpPr>
              <a:grpSpLocks/>
            </p:cNvGrpSpPr>
            <p:nvPr/>
          </p:nvGrpSpPr>
          <p:grpSpPr bwMode="auto">
            <a:xfrm>
              <a:off x="3888" y="3072"/>
              <a:ext cx="480" cy="192"/>
              <a:chOff x="4032" y="1296"/>
              <a:chExt cx="480" cy="192"/>
            </a:xfrm>
          </p:grpSpPr>
          <p:sp>
            <p:nvSpPr>
              <p:cNvPr id="39959" name="Rectangle 75"/>
              <p:cNvSpPr>
                <a:spLocks noChangeArrowheads="1"/>
              </p:cNvSpPr>
              <p:nvPr/>
            </p:nvSpPr>
            <p:spPr bwMode="auto">
              <a:xfrm>
                <a:off x="403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9960" name="Rectangle 76"/>
              <p:cNvSpPr>
                <a:spLocks noChangeArrowheads="1"/>
              </p:cNvSpPr>
              <p:nvPr/>
            </p:nvSpPr>
            <p:spPr bwMode="auto">
              <a:xfrm>
                <a:off x="427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39956" name="Freeform 77"/>
            <p:cNvSpPr>
              <a:spLocks/>
            </p:cNvSpPr>
            <p:nvPr/>
          </p:nvSpPr>
          <p:spPr bwMode="auto">
            <a:xfrm>
              <a:off x="3363" y="2563"/>
              <a:ext cx="667" cy="598"/>
            </a:xfrm>
            <a:custGeom>
              <a:avLst/>
              <a:gdLst>
                <a:gd name="T0" fmla="*/ 667 w 667"/>
                <a:gd name="T1" fmla="*/ 598 h 598"/>
                <a:gd name="T2" fmla="*/ 393 w 667"/>
                <a:gd name="T3" fmla="*/ 88 h 598"/>
                <a:gd name="T4" fmla="*/ 0 w 667"/>
                <a:gd name="T5" fmla="*/ 68 h 598"/>
                <a:gd name="T6" fmla="*/ 0 60000 65536"/>
                <a:gd name="T7" fmla="*/ 0 60000 65536"/>
                <a:gd name="T8" fmla="*/ 0 60000 65536"/>
                <a:gd name="T9" fmla="*/ 0 w 667"/>
                <a:gd name="T10" fmla="*/ 0 h 598"/>
                <a:gd name="T11" fmla="*/ 667 w 667"/>
                <a:gd name="T12" fmla="*/ 598 h 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7" h="598">
                  <a:moveTo>
                    <a:pt x="667" y="598"/>
                  </a:moveTo>
                  <a:cubicBezTo>
                    <a:pt x="621" y="513"/>
                    <a:pt x="504" y="176"/>
                    <a:pt x="393" y="88"/>
                  </a:cubicBezTo>
                  <a:cubicBezTo>
                    <a:pt x="282" y="0"/>
                    <a:pt x="82" y="72"/>
                    <a:pt x="0" y="68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9957" name="Freeform 78"/>
            <p:cNvSpPr>
              <a:spLocks/>
            </p:cNvSpPr>
            <p:nvPr/>
          </p:nvSpPr>
          <p:spPr bwMode="auto">
            <a:xfrm>
              <a:off x="4221" y="2694"/>
              <a:ext cx="377" cy="452"/>
            </a:xfrm>
            <a:custGeom>
              <a:avLst/>
              <a:gdLst>
                <a:gd name="T0" fmla="*/ 0 w 377"/>
                <a:gd name="T1" fmla="*/ 452 h 452"/>
                <a:gd name="T2" fmla="*/ 137 w 377"/>
                <a:gd name="T3" fmla="*/ 71 h 452"/>
                <a:gd name="T4" fmla="*/ 377 w 377"/>
                <a:gd name="T5" fmla="*/ 24 h 452"/>
                <a:gd name="T6" fmla="*/ 0 60000 65536"/>
                <a:gd name="T7" fmla="*/ 0 60000 65536"/>
                <a:gd name="T8" fmla="*/ 0 60000 65536"/>
                <a:gd name="T9" fmla="*/ 0 w 377"/>
                <a:gd name="T10" fmla="*/ 0 h 452"/>
                <a:gd name="T11" fmla="*/ 377 w 377"/>
                <a:gd name="T12" fmla="*/ 452 h 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7" h="452">
                  <a:moveTo>
                    <a:pt x="0" y="452"/>
                  </a:moveTo>
                  <a:cubicBezTo>
                    <a:pt x="23" y="389"/>
                    <a:pt x="74" y="142"/>
                    <a:pt x="137" y="71"/>
                  </a:cubicBezTo>
                  <a:cubicBezTo>
                    <a:pt x="200" y="0"/>
                    <a:pt x="327" y="34"/>
                    <a:pt x="377" y="24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9958" name="Freeform 79"/>
            <p:cNvSpPr>
              <a:spLocks/>
            </p:cNvSpPr>
            <p:nvPr/>
          </p:nvSpPr>
          <p:spPr bwMode="auto">
            <a:xfrm>
              <a:off x="3089" y="2771"/>
              <a:ext cx="781" cy="383"/>
            </a:xfrm>
            <a:custGeom>
              <a:avLst/>
              <a:gdLst>
                <a:gd name="T0" fmla="*/ 0 w 781"/>
                <a:gd name="T1" fmla="*/ 0 h 383"/>
                <a:gd name="T2" fmla="*/ 461 w 781"/>
                <a:gd name="T3" fmla="*/ 124 h 383"/>
                <a:gd name="T4" fmla="*/ 614 w 781"/>
                <a:gd name="T5" fmla="*/ 269 h 383"/>
                <a:gd name="T6" fmla="*/ 781 w 781"/>
                <a:gd name="T7" fmla="*/ 383 h 3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1"/>
                <a:gd name="T13" fmla="*/ 0 h 383"/>
                <a:gd name="T14" fmla="*/ 781 w 781"/>
                <a:gd name="T15" fmla="*/ 383 h 3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1" h="383">
                  <a:moveTo>
                    <a:pt x="0" y="0"/>
                  </a:moveTo>
                  <a:cubicBezTo>
                    <a:pt x="77" y="21"/>
                    <a:pt x="359" y="79"/>
                    <a:pt x="461" y="124"/>
                  </a:cubicBezTo>
                  <a:cubicBezTo>
                    <a:pt x="563" y="169"/>
                    <a:pt x="561" y="226"/>
                    <a:pt x="614" y="269"/>
                  </a:cubicBezTo>
                  <a:cubicBezTo>
                    <a:pt x="667" y="312"/>
                    <a:pt x="746" y="359"/>
                    <a:pt x="781" y="383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1" grpId="0" autoUpdateAnimBg="0"/>
      <p:bldP spid="23144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Summary: Function Arguments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closure to maintain a pointer to the static environment of a function body</a:t>
            </a:r>
          </a:p>
          <a:p>
            <a:r>
              <a:rPr lang="en-US" smtClean="0"/>
              <a:t>When called, set access link from closure</a:t>
            </a:r>
          </a:p>
          <a:p>
            <a:r>
              <a:rPr lang="en-US" smtClean="0"/>
              <a:t>All access links point “up” in stack</a:t>
            </a:r>
          </a:p>
          <a:p>
            <a:pPr lvl="1"/>
            <a:r>
              <a:rPr lang="en-US" smtClean="0"/>
              <a:t>May jump past activ records to find global vars</a:t>
            </a:r>
          </a:p>
          <a:p>
            <a:pPr lvl="1"/>
            <a:r>
              <a:rPr lang="en-US" smtClean="0"/>
              <a:t>Still deallocate activ records using stack (lifo)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Block-Structured Languages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543800" cy="5791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Nested blocks, local variables</a:t>
            </a:r>
          </a:p>
          <a:p>
            <a:pPr lvl="1"/>
            <a:r>
              <a:rPr lang="en-US" sz="2400" dirty="0" smtClean="0"/>
              <a:t>Example</a:t>
            </a:r>
          </a:p>
          <a:p>
            <a:pPr lvl="1">
              <a:buFontTx/>
              <a:buNone/>
            </a:pPr>
            <a:r>
              <a:rPr lang="en-US" sz="2400" dirty="0" smtClean="0"/>
              <a:t>      { </a:t>
            </a:r>
            <a:r>
              <a:rPr lang="en-US" sz="2400" dirty="0" err="1" smtClean="0"/>
              <a:t>int</a:t>
            </a:r>
            <a:r>
              <a:rPr lang="en-US" sz="2400" dirty="0" smtClean="0"/>
              <a:t> x = 2;</a:t>
            </a:r>
          </a:p>
          <a:p>
            <a:pPr lvl="1">
              <a:buFontTx/>
              <a:buNone/>
            </a:pPr>
            <a:r>
              <a:rPr lang="en-US" sz="2400" dirty="0" smtClean="0"/>
              <a:t>		      { </a:t>
            </a:r>
            <a:r>
              <a:rPr lang="en-US" sz="2400" dirty="0" err="1" smtClean="0"/>
              <a:t>int</a:t>
            </a:r>
            <a:r>
              <a:rPr lang="en-US" sz="2400" dirty="0" smtClean="0"/>
              <a:t> y = 3;</a:t>
            </a:r>
          </a:p>
          <a:p>
            <a:pPr lvl="1">
              <a:buFontTx/>
              <a:buNone/>
            </a:pPr>
            <a:r>
              <a:rPr lang="en-US" sz="2400" dirty="0" smtClean="0"/>
              <a:t>	          x = y+2;</a:t>
            </a:r>
          </a:p>
          <a:p>
            <a:pPr lvl="1">
              <a:buFontTx/>
              <a:buNone/>
            </a:pPr>
            <a:r>
              <a:rPr lang="en-US" sz="2400" dirty="0" smtClean="0"/>
              <a:t>           }</a:t>
            </a:r>
          </a:p>
          <a:p>
            <a:pPr lvl="1">
              <a:buFontTx/>
              <a:buNone/>
            </a:pPr>
            <a:r>
              <a:rPr lang="en-US" sz="2400" dirty="0" smtClean="0"/>
              <a:t>       }</a:t>
            </a:r>
          </a:p>
          <a:p>
            <a:pPr lvl="1">
              <a:buFontTx/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Storage management</a:t>
            </a:r>
          </a:p>
          <a:p>
            <a:pPr lvl="2"/>
            <a:r>
              <a:rPr lang="en-US" sz="2000" dirty="0" smtClean="0"/>
              <a:t>Enter block: allocate space for variables</a:t>
            </a:r>
          </a:p>
          <a:p>
            <a:pPr lvl="2"/>
            <a:r>
              <a:rPr lang="en-US" sz="2000" dirty="0" smtClean="0"/>
              <a:t>Exits block: some or all space may be </a:t>
            </a:r>
            <a:r>
              <a:rPr lang="en-US" sz="2000" dirty="0" err="1" smtClean="0"/>
              <a:t>deallocated</a:t>
            </a:r>
            <a:endParaRPr lang="en-US" sz="2000" dirty="0" smtClean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438400" y="2181225"/>
            <a:ext cx="6313488" cy="942975"/>
            <a:chOff x="1536" y="1374"/>
            <a:chExt cx="3977" cy="594"/>
          </a:xfrm>
        </p:grpSpPr>
        <p:sp>
          <p:nvSpPr>
            <p:cNvPr id="5139" name="Text Box 4"/>
            <p:cNvSpPr txBox="1">
              <a:spLocks noChangeArrowheads="1"/>
            </p:cNvSpPr>
            <p:nvPr/>
          </p:nvSpPr>
          <p:spPr bwMode="auto">
            <a:xfrm>
              <a:off x="2528" y="1374"/>
              <a:ext cx="298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000" dirty="0">
                  <a:solidFill>
                    <a:schemeClr val="hlink"/>
                  </a:solidFill>
                </a:rPr>
                <a:t>new variables declared </a:t>
              </a:r>
              <a:r>
                <a:rPr lang="en-US" sz="2000" dirty="0" smtClean="0">
                  <a:solidFill>
                    <a:schemeClr val="hlink"/>
                  </a:solidFill>
                </a:rPr>
                <a:t>in </a:t>
              </a:r>
              <a:r>
                <a:rPr lang="en-US" sz="2000" dirty="0">
                  <a:solidFill>
                    <a:schemeClr val="hlink"/>
                  </a:solidFill>
                </a:rPr>
                <a:t>nested </a:t>
              </a:r>
              <a:r>
                <a:rPr lang="en-US" sz="2000" dirty="0" smtClean="0">
                  <a:solidFill>
                    <a:schemeClr val="hlink"/>
                  </a:solidFill>
                </a:rPr>
                <a:t>blocks</a:t>
              </a:r>
              <a:endParaRPr lang="en-US" sz="2000" dirty="0">
                <a:solidFill>
                  <a:schemeClr val="hlink"/>
                </a:solidFill>
              </a:endParaRPr>
            </a:p>
          </p:txBody>
        </p:sp>
        <p:sp>
          <p:nvSpPr>
            <p:cNvPr id="5140" name="Line 5"/>
            <p:cNvSpPr>
              <a:spLocks noChangeShapeType="1"/>
            </p:cNvSpPr>
            <p:nvPr/>
          </p:nvSpPr>
          <p:spPr bwMode="auto">
            <a:xfrm flipH="1">
              <a:off x="1536" y="1488"/>
              <a:ext cx="965" cy="19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5141" name="Line 6"/>
            <p:cNvSpPr>
              <a:spLocks noChangeShapeType="1"/>
            </p:cNvSpPr>
            <p:nvPr/>
          </p:nvSpPr>
          <p:spPr bwMode="auto">
            <a:xfrm flipH="1">
              <a:off x="1781" y="1488"/>
              <a:ext cx="720" cy="4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276600" y="2895600"/>
            <a:ext cx="1219200" cy="1447800"/>
            <a:chOff x="2352" y="1824"/>
            <a:chExt cx="768" cy="912"/>
          </a:xfrm>
        </p:grpSpPr>
        <p:sp>
          <p:nvSpPr>
            <p:cNvPr id="5137" name="AutoShape 11"/>
            <p:cNvSpPr>
              <a:spLocks/>
            </p:cNvSpPr>
            <p:nvPr/>
          </p:nvSpPr>
          <p:spPr bwMode="auto">
            <a:xfrm>
              <a:off x="2352" y="1824"/>
              <a:ext cx="48" cy="912"/>
            </a:xfrm>
            <a:prstGeom prst="rightBracket">
              <a:avLst>
                <a:gd name="adj" fmla="val 158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>
                <a:solidFill>
                  <a:srgbClr val="869406"/>
                </a:solidFill>
              </a:endParaRPr>
            </a:p>
          </p:txBody>
        </p:sp>
        <p:sp>
          <p:nvSpPr>
            <p:cNvPr id="5138" name="Text Box 12"/>
            <p:cNvSpPr txBox="1">
              <a:spLocks noChangeArrowheads="1"/>
            </p:cNvSpPr>
            <p:nvPr/>
          </p:nvSpPr>
          <p:spPr bwMode="auto">
            <a:xfrm>
              <a:off x="2486" y="1968"/>
              <a:ext cx="63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None/>
              </a:pPr>
              <a:r>
                <a:rPr lang="en-US">
                  <a:solidFill>
                    <a:srgbClr val="869406"/>
                  </a:solidFill>
                </a:rPr>
                <a:t>inner block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8600" y="2667000"/>
            <a:ext cx="1006475" cy="2057400"/>
            <a:chOff x="326" y="1680"/>
            <a:chExt cx="634" cy="1296"/>
          </a:xfrm>
        </p:grpSpPr>
        <p:sp>
          <p:nvSpPr>
            <p:cNvPr id="5135" name="Text Box 9"/>
            <p:cNvSpPr txBox="1">
              <a:spLocks noChangeArrowheads="1"/>
            </p:cNvSpPr>
            <p:nvPr/>
          </p:nvSpPr>
          <p:spPr bwMode="auto">
            <a:xfrm>
              <a:off x="326" y="1920"/>
              <a:ext cx="63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None/>
              </a:pPr>
              <a:r>
                <a:rPr lang="en-US" dirty="0">
                  <a:solidFill>
                    <a:srgbClr val="869406"/>
                  </a:solidFill>
                </a:rPr>
                <a:t>outer block</a:t>
              </a:r>
            </a:p>
          </p:txBody>
        </p:sp>
        <p:sp>
          <p:nvSpPr>
            <p:cNvPr id="5136" name="AutoShape 14"/>
            <p:cNvSpPr>
              <a:spLocks/>
            </p:cNvSpPr>
            <p:nvPr/>
          </p:nvSpPr>
          <p:spPr bwMode="auto">
            <a:xfrm>
              <a:off x="912" y="1680"/>
              <a:ext cx="48" cy="1296"/>
            </a:xfrm>
            <a:prstGeom prst="leftBracket">
              <a:avLst>
                <a:gd name="adj" fmla="val 2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>
                <a:solidFill>
                  <a:srgbClr val="869406"/>
                </a:solidFill>
              </a:endParaRP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362200" y="3276600"/>
            <a:ext cx="4664076" cy="609600"/>
            <a:chOff x="1728" y="2064"/>
            <a:chExt cx="2938" cy="384"/>
          </a:xfrm>
        </p:grpSpPr>
        <p:sp>
          <p:nvSpPr>
            <p:cNvPr id="5132" name="Text Box 19"/>
            <p:cNvSpPr txBox="1">
              <a:spLocks noChangeArrowheads="1"/>
            </p:cNvSpPr>
            <p:nvPr/>
          </p:nvSpPr>
          <p:spPr bwMode="auto">
            <a:xfrm>
              <a:off x="3491" y="2064"/>
              <a:ext cx="11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000" dirty="0">
                  <a:solidFill>
                    <a:schemeClr val="hlink"/>
                  </a:solidFill>
                </a:rPr>
                <a:t>local </a:t>
              </a:r>
              <a:r>
                <a:rPr lang="en-US" sz="2000" dirty="0" smtClean="0">
                  <a:solidFill>
                    <a:schemeClr val="hlink"/>
                  </a:solidFill>
                </a:rPr>
                <a:t>variable y</a:t>
              </a:r>
              <a:endParaRPr lang="en-US" sz="2000" dirty="0">
                <a:solidFill>
                  <a:schemeClr val="hlink"/>
                </a:solidFill>
              </a:endParaRPr>
            </a:p>
          </p:txBody>
        </p:sp>
        <p:sp>
          <p:nvSpPr>
            <p:cNvPr id="5133" name="Oval 20"/>
            <p:cNvSpPr>
              <a:spLocks noChangeArrowheads="1"/>
            </p:cNvSpPr>
            <p:nvPr/>
          </p:nvSpPr>
          <p:spPr bwMode="auto">
            <a:xfrm>
              <a:off x="1728" y="2208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5134" name="Line 21"/>
            <p:cNvSpPr>
              <a:spLocks noChangeShapeType="1"/>
            </p:cNvSpPr>
            <p:nvPr/>
          </p:nvSpPr>
          <p:spPr bwMode="auto">
            <a:xfrm flipH="1" flipV="1">
              <a:off x="1776" y="211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600200" y="2895600"/>
            <a:ext cx="5719763" cy="1277937"/>
            <a:chOff x="1162" y="1847"/>
            <a:chExt cx="3603" cy="805"/>
          </a:xfrm>
        </p:grpSpPr>
        <p:sp>
          <p:nvSpPr>
            <p:cNvPr id="5129" name="Oval 16"/>
            <p:cNvSpPr>
              <a:spLocks noChangeArrowheads="1"/>
            </p:cNvSpPr>
            <p:nvPr/>
          </p:nvSpPr>
          <p:spPr bwMode="auto">
            <a:xfrm>
              <a:off x="1374" y="2199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5130" name="Text Box 18"/>
            <p:cNvSpPr txBox="1">
              <a:spLocks noChangeArrowheads="1"/>
            </p:cNvSpPr>
            <p:nvPr/>
          </p:nvSpPr>
          <p:spPr bwMode="auto">
            <a:xfrm>
              <a:off x="3488" y="2400"/>
              <a:ext cx="127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000" dirty="0">
                  <a:solidFill>
                    <a:schemeClr val="hlink"/>
                  </a:solidFill>
                </a:rPr>
                <a:t>global </a:t>
              </a:r>
              <a:r>
                <a:rPr lang="en-US" sz="2000" dirty="0" smtClean="0">
                  <a:solidFill>
                    <a:schemeClr val="hlink"/>
                  </a:solidFill>
                </a:rPr>
                <a:t>variable x</a:t>
              </a:r>
              <a:endParaRPr lang="en-US" sz="2000" dirty="0">
                <a:solidFill>
                  <a:schemeClr val="hlink"/>
                </a:solidFill>
              </a:endParaRPr>
            </a:p>
          </p:txBody>
        </p:sp>
        <p:sp>
          <p:nvSpPr>
            <p:cNvPr id="5131" name="Freeform 23"/>
            <p:cNvSpPr>
              <a:spLocks/>
            </p:cNvSpPr>
            <p:nvPr/>
          </p:nvSpPr>
          <p:spPr bwMode="auto">
            <a:xfrm>
              <a:off x="1162" y="1847"/>
              <a:ext cx="246" cy="476"/>
            </a:xfrm>
            <a:custGeom>
              <a:avLst/>
              <a:gdLst>
                <a:gd name="T0" fmla="*/ 200 w 246"/>
                <a:gd name="T1" fmla="*/ 475 h 476"/>
                <a:gd name="T2" fmla="*/ 27 w 246"/>
                <a:gd name="T3" fmla="*/ 420 h 476"/>
                <a:gd name="T4" fmla="*/ 36 w 246"/>
                <a:gd name="T5" fmla="*/ 137 h 476"/>
                <a:gd name="T6" fmla="*/ 246 w 246"/>
                <a:gd name="T7" fmla="*/ 0 h 4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"/>
                <a:gd name="T13" fmla="*/ 0 h 476"/>
                <a:gd name="T14" fmla="*/ 246 w 246"/>
                <a:gd name="T15" fmla="*/ 476 h 4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" h="476">
                  <a:moveTo>
                    <a:pt x="200" y="475"/>
                  </a:moveTo>
                  <a:cubicBezTo>
                    <a:pt x="171" y="466"/>
                    <a:pt x="54" y="476"/>
                    <a:pt x="27" y="420"/>
                  </a:cubicBezTo>
                  <a:cubicBezTo>
                    <a:pt x="0" y="364"/>
                    <a:pt x="0" y="207"/>
                    <a:pt x="36" y="137"/>
                  </a:cubicBezTo>
                  <a:cubicBezTo>
                    <a:pt x="72" y="67"/>
                    <a:pt x="202" y="29"/>
                    <a:pt x="24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Return Function as Result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Language feature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Functions that return “new” functions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Need to maintain environment of function</a:t>
            </a:r>
          </a:p>
          <a:p>
            <a:pPr>
              <a:lnSpc>
                <a:spcPct val="90000"/>
              </a:lnSpc>
            </a:pPr>
            <a:r>
              <a:rPr lang="en-US" smtClean="0"/>
              <a:t>Example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   function compose(f,g)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              {return  function(x) { return g(f (x)) }};</a:t>
            </a:r>
          </a:p>
          <a:p>
            <a:pPr>
              <a:lnSpc>
                <a:spcPct val="90000"/>
              </a:lnSpc>
            </a:pPr>
            <a:r>
              <a:rPr lang="en-US" smtClean="0"/>
              <a:t>Function “created” dynamically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expression with free variables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/>
              <a:t>values are determined at run time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function value is closure = </a:t>
            </a:r>
            <a:r>
              <a:rPr lang="en-US" smtClean="0">
                <a:sym typeface="Symbol" pitchFamily="18" charset="2"/>
              </a:rPr>
              <a:t>env, code</a:t>
            </a: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code </a:t>
            </a:r>
            <a:r>
              <a:rPr lang="en-US" i="1" smtClean="0"/>
              <a:t>not </a:t>
            </a:r>
            <a:r>
              <a:rPr lang="en-US" smtClean="0"/>
              <a:t> compiled dynamically (in most languages)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914400"/>
          </a:xfrm>
        </p:spPr>
        <p:txBody>
          <a:bodyPr/>
          <a:lstStyle/>
          <a:p>
            <a:r>
              <a:rPr lang="en-US" smtClean="0"/>
              <a:t>Example: </a:t>
            </a:r>
            <a:r>
              <a:rPr lang="en-US" sz="3600" smtClean="0"/>
              <a:t>Return fctn with private state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96200" cy="4457700"/>
          </a:xfrm>
        </p:spPr>
        <p:txBody>
          <a:bodyPr>
            <a:normAutofit lnSpcReduction="10000"/>
          </a:bodyPr>
          <a:lstStyle/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mk_counter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=  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 let 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count = ref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fun counter(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inc:int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=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(count := !count +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inc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; !count)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 in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      counter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 end;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 =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mk_counter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(1); 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c(2) + c(2);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343400" y="4114800"/>
            <a:ext cx="4419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6075" lvl="1" indent="-231775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Function to “make counter” returns a closure</a:t>
            </a:r>
          </a:p>
          <a:p>
            <a:pPr marL="346075" lvl="1" indent="-231775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How is correct value of count determined in c(2) ?</a:t>
            </a: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152400" y="1371600"/>
            <a:ext cx="609600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>
              <a:buNone/>
            </a:pPr>
            <a:r>
              <a:rPr lang="en-US" sz="2000" dirty="0">
                <a:solidFill>
                  <a:schemeClr val="tx1"/>
                </a:solidFill>
              </a:rPr>
              <a:t>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914400"/>
          </a:xfrm>
        </p:spPr>
        <p:txBody>
          <a:bodyPr/>
          <a:lstStyle/>
          <a:p>
            <a:r>
              <a:rPr lang="en-US" smtClean="0"/>
              <a:t>Example: </a:t>
            </a:r>
            <a:r>
              <a:rPr lang="en-US" sz="3600" smtClean="0"/>
              <a:t>Return fctn with private state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44577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function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mk_counter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{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count =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function counter(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inc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 {count=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count+inc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; return count};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return counter};</a:t>
            </a:r>
          </a:p>
          <a:p>
            <a:pPr lvl="1">
              <a:buFontTx/>
              <a:buNone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  =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mk_counter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(1);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c(2) + c(2);</a:t>
            </a:r>
          </a:p>
          <a:p>
            <a:pPr lvl="1">
              <a:buFontTx/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152400" y="1371600"/>
            <a:ext cx="609600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>
              <a:buNone/>
            </a:pPr>
            <a:r>
              <a:rPr lang="en-US" sz="2000" dirty="0">
                <a:solidFill>
                  <a:schemeClr val="tx1"/>
                </a:solidFill>
              </a:rPr>
              <a:t>JS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4114800" y="4267200"/>
            <a:ext cx="4419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6075" lvl="1" indent="-231775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Function to “make counter” returns a closure</a:t>
            </a:r>
          </a:p>
          <a:p>
            <a:pPr marL="346075" lvl="1" indent="-231775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How is correct value of count determined in c(2)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914400"/>
          </a:xfrm>
        </p:spPr>
        <p:txBody>
          <a:bodyPr/>
          <a:lstStyle/>
          <a:p>
            <a:r>
              <a:rPr lang="en-US" smtClean="0"/>
              <a:t>Function Results and Closures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371600"/>
            <a:ext cx="8763000" cy="1752600"/>
          </a:xfrm>
        </p:spPr>
        <p:txBody>
          <a:bodyPr>
            <a:normAutofit fontScale="77500" lnSpcReduction="20000"/>
          </a:bodyPr>
          <a:lstStyle/>
          <a:p>
            <a:pPr lvl="1"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fun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mk_counter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init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: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) =   </a:t>
            </a:r>
          </a:p>
          <a:p>
            <a:pPr lvl="1"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let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val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count = ref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init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	    fun counter(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inc:int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) = (count := !count +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inc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; !count)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	    in  counter end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end;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val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c =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mk_counter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(1); 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c(2) + c(2);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38600" y="2859088"/>
            <a:ext cx="2076450" cy="874712"/>
            <a:chOff x="2544" y="1801"/>
            <a:chExt cx="1308" cy="55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544" y="1968"/>
              <a:ext cx="1152" cy="384"/>
              <a:chOff x="2736" y="1584"/>
              <a:chExt cx="1152" cy="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736" y="1776"/>
                <a:ext cx="1152" cy="192"/>
                <a:chOff x="3312" y="1056"/>
                <a:chExt cx="1152" cy="288"/>
              </a:xfrm>
            </p:grpSpPr>
            <p:sp>
              <p:nvSpPr>
                <p:cNvPr id="45119" name="Rectangle 8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c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5120" name="Rectangle 9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736" y="1584"/>
                <a:ext cx="1152" cy="192"/>
                <a:chOff x="3312" y="1056"/>
                <a:chExt cx="1152" cy="288"/>
              </a:xfrm>
            </p:grpSpPr>
            <p:sp>
              <p:nvSpPr>
                <p:cNvPr id="45117" name="Rectangle 11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 dirty="0">
                      <a:solidFill>
                        <a:schemeClr val="tx1"/>
                      </a:solidFill>
                    </a:rPr>
                    <a:t>access</a:t>
                  </a:r>
                  <a:endParaRPr lang="en-US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5118" name="Rectangle 12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5114" name="Freeform 13"/>
            <p:cNvSpPr>
              <a:spLocks/>
            </p:cNvSpPr>
            <p:nvPr/>
          </p:nvSpPr>
          <p:spPr bwMode="auto">
            <a:xfrm>
              <a:off x="3412" y="1801"/>
              <a:ext cx="440" cy="261"/>
            </a:xfrm>
            <a:custGeom>
              <a:avLst/>
              <a:gdLst>
                <a:gd name="T0" fmla="*/ 0 w 440"/>
                <a:gd name="T1" fmla="*/ 259 h 261"/>
                <a:gd name="T2" fmla="*/ 352 w 440"/>
                <a:gd name="T3" fmla="*/ 231 h 261"/>
                <a:gd name="T4" fmla="*/ 428 w 440"/>
                <a:gd name="T5" fmla="*/ 79 h 261"/>
                <a:gd name="T6" fmla="*/ 282 w 440"/>
                <a:gd name="T7" fmla="*/ 0 h 2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0"/>
                <a:gd name="T13" fmla="*/ 0 h 261"/>
                <a:gd name="T14" fmla="*/ 440 w 440"/>
                <a:gd name="T15" fmla="*/ 261 h 2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0" h="261">
                  <a:moveTo>
                    <a:pt x="0" y="259"/>
                  </a:moveTo>
                  <a:cubicBezTo>
                    <a:pt x="59" y="254"/>
                    <a:pt x="281" y="261"/>
                    <a:pt x="352" y="231"/>
                  </a:cubicBezTo>
                  <a:cubicBezTo>
                    <a:pt x="423" y="201"/>
                    <a:pt x="440" y="117"/>
                    <a:pt x="428" y="79"/>
                  </a:cubicBezTo>
                  <a:cubicBezTo>
                    <a:pt x="416" y="41"/>
                    <a:pt x="312" y="16"/>
                    <a:pt x="282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45061" name="Rectangle 14"/>
          <p:cNvSpPr>
            <a:spLocks noChangeArrowheads="1"/>
          </p:cNvSpPr>
          <p:nvPr/>
        </p:nvSpPr>
        <p:spPr bwMode="auto">
          <a:xfrm>
            <a:off x="7467600" y="5943600"/>
            <a:ext cx="14478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latin typeface="Tahoma" pitchFamily="34" charset="0"/>
              </a:rPr>
              <a:t>Code for </a:t>
            </a:r>
          </a:p>
          <a:p>
            <a:pPr algn="ctr">
              <a:buNone/>
            </a:pPr>
            <a:r>
              <a:rPr lang="en-US" sz="2000">
                <a:latin typeface="Tahoma" pitchFamily="34" charset="0"/>
              </a:rPr>
              <a:t>counter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62" name="Rectangle 15"/>
          <p:cNvSpPr>
            <a:spLocks noChangeArrowheads="1"/>
          </p:cNvSpPr>
          <p:nvPr/>
        </p:nvSpPr>
        <p:spPr bwMode="auto">
          <a:xfrm>
            <a:off x="7467600" y="2667000"/>
            <a:ext cx="14478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latin typeface="Tahoma" pitchFamily="34" charset="0"/>
              </a:rPr>
              <a:t>Code for </a:t>
            </a:r>
          </a:p>
          <a:p>
            <a:pPr algn="ctr">
              <a:buNone/>
            </a:pPr>
            <a:r>
              <a:rPr lang="en-US" sz="2000">
                <a:latin typeface="Tahoma" pitchFamily="34" charset="0"/>
              </a:rPr>
              <a:t>mk_counter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2667000" y="4160838"/>
            <a:ext cx="4103688" cy="1855787"/>
            <a:chOff x="1680" y="2621"/>
            <a:chExt cx="2585" cy="1169"/>
          </a:xfrm>
        </p:grpSpPr>
        <p:sp>
          <p:nvSpPr>
            <p:cNvPr id="45104" name="Text Box 27"/>
            <p:cNvSpPr txBox="1">
              <a:spLocks noChangeArrowheads="1"/>
            </p:cNvSpPr>
            <p:nvPr/>
          </p:nvSpPr>
          <p:spPr bwMode="auto">
            <a:xfrm>
              <a:off x="1680" y="3360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c(2)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544" y="3408"/>
              <a:ext cx="1152" cy="382"/>
              <a:chOff x="2544" y="3408"/>
              <a:chExt cx="1152" cy="382"/>
            </a:xfrm>
          </p:grpSpPr>
          <p:grpSp>
            <p:nvGrpSpPr>
              <p:cNvPr id="8" name="Group 29"/>
              <p:cNvGrpSpPr>
                <a:grpSpLocks/>
              </p:cNvGrpSpPr>
              <p:nvPr/>
            </p:nvGrpSpPr>
            <p:grpSpPr bwMode="auto">
              <a:xfrm>
                <a:off x="2544" y="3408"/>
                <a:ext cx="1152" cy="192"/>
                <a:chOff x="3312" y="1056"/>
                <a:chExt cx="1152" cy="288"/>
              </a:xfrm>
            </p:grpSpPr>
            <p:sp>
              <p:nvSpPr>
                <p:cNvPr id="4511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access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5112" name="Rectangle 31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2544" y="3600"/>
                <a:ext cx="1152" cy="190"/>
                <a:chOff x="3312" y="1056"/>
                <a:chExt cx="1152" cy="288"/>
              </a:xfrm>
            </p:grpSpPr>
            <p:sp>
              <p:nvSpPr>
                <p:cNvPr id="45109" name="Rectangle 33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inc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5110" name="Rectangle 34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2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5106" name="Freeform 35"/>
            <p:cNvSpPr>
              <a:spLocks/>
            </p:cNvSpPr>
            <p:nvPr/>
          </p:nvSpPr>
          <p:spPr bwMode="auto">
            <a:xfrm>
              <a:off x="3420" y="2621"/>
              <a:ext cx="845" cy="888"/>
            </a:xfrm>
            <a:custGeom>
              <a:avLst/>
              <a:gdLst>
                <a:gd name="T0" fmla="*/ 0 w 845"/>
                <a:gd name="T1" fmla="*/ 888 h 888"/>
                <a:gd name="T2" fmla="*/ 709 w 845"/>
                <a:gd name="T3" fmla="*/ 777 h 888"/>
                <a:gd name="T4" fmla="*/ 816 w 845"/>
                <a:gd name="T5" fmla="*/ 411 h 888"/>
                <a:gd name="T6" fmla="*/ 694 w 845"/>
                <a:gd name="T7" fmla="*/ 76 h 888"/>
                <a:gd name="T8" fmla="*/ 473 w 845"/>
                <a:gd name="T9" fmla="*/ 0 h 8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5"/>
                <a:gd name="T16" fmla="*/ 0 h 888"/>
                <a:gd name="T17" fmla="*/ 845 w 845"/>
                <a:gd name="T18" fmla="*/ 888 h 8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5" h="888">
                  <a:moveTo>
                    <a:pt x="0" y="888"/>
                  </a:moveTo>
                  <a:cubicBezTo>
                    <a:pt x="118" y="870"/>
                    <a:pt x="573" y="856"/>
                    <a:pt x="709" y="777"/>
                  </a:cubicBezTo>
                  <a:cubicBezTo>
                    <a:pt x="845" y="698"/>
                    <a:pt x="818" y="528"/>
                    <a:pt x="816" y="411"/>
                  </a:cubicBezTo>
                  <a:cubicBezTo>
                    <a:pt x="814" y="294"/>
                    <a:pt x="751" y="144"/>
                    <a:pt x="694" y="76"/>
                  </a:cubicBezTo>
                  <a:cubicBezTo>
                    <a:pt x="637" y="8"/>
                    <a:pt x="519" y="16"/>
                    <a:pt x="473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219140" name="Freeform 4"/>
          <p:cNvSpPr>
            <a:spLocks/>
          </p:cNvSpPr>
          <p:nvPr/>
        </p:nvSpPr>
        <p:spPr bwMode="auto">
          <a:xfrm>
            <a:off x="5410200" y="3544888"/>
            <a:ext cx="1966913" cy="1473200"/>
          </a:xfrm>
          <a:custGeom>
            <a:avLst/>
            <a:gdLst>
              <a:gd name="T0" fmla="*/ 0 w 1239"/>
              <a:gd name="T1" fmla="*/ 2147483647 h 928"/>
              <a:gd name="T2" fmla="*/ 2147483647 w 1239"/>
              <a:gd name="T3" fmla="*/ 2147483647 h 928"/>
              <a:gd name="T4" fmla="*/ 2147483647 w 1239"/>
              <a:gd name="T5" fmla="*/ 2147483647 h 928"/>
              <a:gd name="T6" fmla="*/ 2147483647 w 1239"/>
              <a:gd name="T7" fmla="*/ 2147483647 h 928"/>
              <a:gd name="T8" fmla="*/ 0 60000 65536"/>
              <a:gd name="T9" fmla="*/ 0 60000 65536"/>
              <a:gd name="T10" fmla="*/ 0 60000 65536"/>
              <a:gd name="T11" fmla="*/ 0 60000 65536"/>
              <a:gd name="T12" fmla="*/ 0 w 1239"/>
              <a:gd name="T13" fmla="*/ 0 h 928"/>
              <a:gd name="T14" fmla="*/ 1239 w 1239"/>
              <a:gd name="T15" fmla="*/ 928 h 9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39" h="928">
                <a:moveTo>
                  <a:pt x="0" y="48"/>
                </a:moveTo>
                <a:cubicBezTo>
                  <a:pt x="100" y="57"/>
                  <a:pt x="426" y="0"/>
                  <a:pt x="599" y="101"/>
                </a:cubicBezTo>
                <a:cubicBezTo>
                  <a:pt x="772" y="202"/>
                  <a:pt x="934" y="516"/>
                  <a:pt x="1041" y="654"/>
                </a:cubicBezTo>
                <a:cubicBezTo>
                  <a:pt x="1148" y="792"/>
                  <a:pt x="1206" y="882"/>
                  <a:pt x="1239" y="92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2286000" y="2667000"/>
            <a:ext cx="5867400" cy="3538538"/>
            <a:chOff x="1440" y="1670"/>
            <a:chExt cx="3696" cy="2229"/>
          </a:xfrm>
        </p:grpSpPr>
        <p:sp>
          <p:nvSpPr>
            <p:cNvPr id="45080" name="Rectangle 39"/>
            <p:cNvSpPr>
              <a:spLocks noChangeArrowheads="1"/>
            </p:cNvSpPr>
            <p:nvPr/>
          </p:nvSpPr>
          <p:spPr bwMode="auto">
            <a:xfrm>
              <a:off x="4800" y="2379"/>
              <a:ext cx="336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>
                  <a:solidFill>
                    <a:schemeClr val="tx1"/>
                  </a:solidFill>
                </a:rPr>
                <a:t>1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11" name="Group 68"/>
            <p:cNvGrpSpPr>
              <a:grpSpLocks/>
            </p:cNvGrpSpPr>
            <p:nvPr/>
          </p:nvGrpSpPr>
          <p:grpSpPr bwMode="auto">
            <a:xfrm>
              <a:off x="1440" y="1670"/>
              <a:ext cx="3696" cy="2229"/>
              <a:chOff x="1440" y="1670"/>
              <a:chExt cx="3696" cy="2229"/>
            </a:xfrm>
          </p:grpSpPr>
          <p:sp>
            <p:nvSpPr>
              <p:cNvPr id="45082" name="Text Box 41"/>
              <p:cNvSpPr txBox="1">
                <a:spLocks noChangeArrowheads="1"/>
              </p:cNvSpPr>
              <p:nvPr/>
            </p:nvSpPr>
            <p:spPr bwMode="auto">
              <a:xfrm>
                <a:off x="1440" y="2475"/>
                <a:ext cx="124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</a:rPr>
                  <a:t>mk_counter</a:t>
                </a:r>
                <a:r>
                  <a:rPr lang="en-US" sz="2000" dirty="0">
                    <a:solidFill>
                      <a:schemeClr val="tx1"/>
                    </a:solidFill>
                  </a:rPr>
                  <a:t>(1)</a:t>
                </a:r>
                <a:endParaRPr lang="en-US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12" name="Group 42"/>
              <p:cNvGrpSpPr>
                <a:grpSpLocks/>
              </p:cNvGrpSpPr>
              <p:nvPr/>
            </p:nvGrpSpPr>
            <p:grpSpPr bwMode="auto">
              <a:xfrm>
                <a:off x="2736" y="2475"/>
                <a:ext cx="1152" cy="766"/>
                <a:chOff x="2736" y="2496"/>
                <a:chExt cx="1152" cy="766"/>
              </a:xfrm>
            </p:grpSpPr>
            <p:grpSp>
              <p:nvGrpSpPr>
                <p:cNvPr id="13" name="Group 43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1152" cy="190"/>
                  <a:chOff x="3312" y="1056"/>
                  <a:chExt cx="1152" cy="288"/>
                </a:xfrm>
              </p:grpSpPr>
              <p:sp>
                <p:nvSpPr>
                  <p:cNvPr id="45102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r>
                      <a:rPr lang="en-US" sz="2000">
                        <a:solidFill>
                          <a:schemeClr val="tx1"/>
                        </a:solidFill>
                      </a:rPr>
                      <a:t>count</a:t>
                    </a: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10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45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2736" y="2688"/>
                  <a:ext cx="576" cy="19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init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5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3312" y="2688"/>
                  <a:ext cx="576" cy="19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1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14" name="Group 48"/>
                <p:cNvGrpSpPr>
                  <a:grpSpLocks/>
                </p:cNvGrpSpPr>
                <p:nvPr/>
              </p:nvGrpSpPr>
              <p:grpSpPr bwMode="auto">
                <a:xfrm>
                  <a:off x="2736" y="2496"/>
                  <a:ext cx="1152" cy="192"/>
                  <a:chOff x="3312" y="1056"/>
                  <a:chExt cx="1152" cy="288"/>
                </a:xfrm>
              </p:grpSpPr>
              <p:sp>
                <p:nvSpPr>
                  <p:cNvPr id="45100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r>
                      <a:rPr lang="en-US" sz="2000">
                        <a:solidFill>
                          <a:schemeClr val="tx1"/>
                        </a:solidFill>
                      </a:rPr>
                      <a:t>access</a:t>
                    </a: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101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5" name="Group 51"/>
                <p:cNvGrpSpPr>
                  <a:grpSpLocks/>
                </p:cNvGrpSpPr>
                <p:nvPr/>
              </p:nvGrpSpPr>
              <p:grpSpPr bwMode="auto">
                <a:xfrm>
                  <a:off x="2736" y="3072"/>
                  <a:ext cx="1152" cy="190"/>
                  <a:chOff x="3312" y="1056"/>
                  <a:chExt cx="1152" cy="288"/>
                </a:xfrm>
              </p:grpSpPr>
              <p:sp>
                <p:nvSpPr>
                  <p:cNvPr id="4509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r>
                      <a:rPr lang="en-US" sz="2000">
                        <a:solidFill>
                          <a:schemeClr val="tx1"/>
                        </a:solidFill>
                      </a:rPr>
                      <a:t>counter</a:t>
                    </a: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9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576" cy="288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45084" name="Freeform 40"/>
              <p:cNvSpPr>
                <a:spLocks/>
              </p:cNvSpPr>
              <p:nvPr/>
            </p:nvSpPr>
            <p:spPr bwMode="auto">
              <a:xfrm>
                <a:off x="3634" y="2504"/>
                <a:ext cx="1180" cy="454"/>
              </a:xfrm>
              <a:custGeom>
                <a:avLst/>
                <a:gdLst>
                  <a:gd name="T0" fmla="*/ 0 w 1180"/>
                  <a:gd name="T1" fmla="*/ 454 h 454"/>
                  <a:gd name="T2" fmla="*/ 465 w 1180"/>
                  <a:gd name="T3" fmla="*/ 423 h 454"/>
                  <a:gd name="T4" fmla="*/ 663 w 1180"/>
                  <a:gd name="T5" fmla="*/ 324 h 454"/>
                  <a:gd name="T6" fmla="*/ 815 w 1180"/>
                  <a:gd name="T7" fmla="*/ 172 h 454"/>
                  <a:gd name="T8" fmla="*/ 945 w 1180"/>
                  <a:gd name="T9" fmla="*/ 42 h 454"/>
                  <a:gd name="T10" fmla="*/ 1180 w 1180"/>
                  <a:gd name="T11" fmla="*/ 0 h 4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80"/>
                  <a:gd name="T19" fmla="*/ 0 h 454"/>
                  <a:gd name="T20" fmla="*/ 1180 w 1180"/>
                  <a:gd name="T21" fmla="*/ 454 h 45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80" h="454">
                    <a:moveTo>
                      <a:pt x="0" y="454"/>
                    </a:moveTo>
                    <a:cubicBezTo>
                      <a:pt x="77" y="449"/>
                      <a:pt x="355" y="445"/>
                      <a:pt x="465" y="423"/>
                    </a:cubicBezTo>
                    <a:cubicBezTo>
                      <a:pt x="575" y="401"/>
                      <a:pt x="605" y="366"/>
                      <a:pt x="663" y="324"/>
                    </a:cubicBezTo>
                    <a:cubicBezTo>
                      <a:pt x="721" y="282"/>
                      <a:pt x="768" y="219"/>
                      <a:pt x="815" y="172"/>
                    </a:cubicBezTo>
                    <a:cubicBezTo>
                      <a:pt x="862" y="125"/>
                      <a:pt x="884" y="71"/>
                      <a:pt x="945" y="42"/>
                    </a:cubicBezTo>
                    <a:cubicBezTo>
                      <a:pt x="1006" y="13"/>
                      <a:pt x="1131" y="9"/>
                      <a:pt x="1180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grpSp>
            <p:nvGrpSpPr>
              <p:cNvPr id="16" name="Group 54"/>
              <p:cNvGrpSpPr>
                <a:grpSpLocks/>
              </p:cNvGrpSpPr>
              <p:nvPr/>
            </p:nvGrpSpPr>
            <p:grpSpPr bwMode="auto">
              <a:xfrm>
                <a:off x="3634" y="2497"/>
                <a:ext cx="1502" cy="1402"/>
                <a:chOff x="3634" y="2518"/>
                <a:chExt cx="1502" cy="1402"/>
              </a:xfrm>
            </p:grpSpPr>
            <p:grpSp>
              <p:nvGrpSpPr>
                <p:cNvPr id="17" name="Group 55"/>
                <p:cNvGrpSpPr>
                  <a:grpSpLocks/>
                </p:cNvGrpSpPr>
                <p:nvPr/>
              </p:nvGrpSpPr>
              <p:grpSpPr bwMode="auto">
                <a:xfrm>
                  <a:off x="4656" y="3120"/>
                  <a:ext cx="480" cy="192"/>
                  <a:chOff x="4032" y="1296"/>
                  <a:chExt cx="480" cy="192"/>
                </a:xfrm>
              </p:grpSpPr>
              <p:sp>
                <p:nvSpPr>
                  <p:cNvPr id="45091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296"/>
                    <a:ext cx="240" cy="192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92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1296"/>
                    <a:ext cx="240" cy="192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None/>
                    </a:pPr>
                    <a:endParaRPr lang="en-US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45088" name="Freeform 58"/>
                <p:cNvSpPr>
                  <a:spLocks/>
                </p:cNvSpPr>
                <p:nvPr/>
              </p:nvSpPr>
              <p:spPr bwMode="auto">
                <a:xfrm>
                  <a:off x="3877" y="2518"/>
                  <a:ext cx="923" cy="689"/>
                </a:xfrm>
                <a:custGeom>
                  <a:avLst/>
                  <a:gdLst>
                    <a:gd name="T0" fmla="*/ 923 w 923"/>
                    <a:gd name="T1" fmla="*/ 689 h 689"/>
                    <a:gd name="T2" fmla="*/ 701 w 923"/>
                    <a:gd name="T3" fmla="*/ 121 h 689"/>
                    <a:gd name="T4" fmla="*/ 305 w 923"/>
                    <a:gd name="T5" fmla="*/ 14 h 689"/>
                    <a:gd name="T6" fmla="*/ 0 w 923"/>
                    <a:gd name="T7" fmla="*/ 37 h 6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23"/>
                    <a:gd name="T13" fmla="*/ 0 h 689"/>
                    <a:gd name="T14" fmla="*/ 923 w 923"/>
                    <a:gd name="T15" fmla="*/ 689 h 6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23" h="689">
                      <a:moveTo>
                        <a:pt x="923" y="689"/>
                      </a:moveTo>
                      <a:cubicBezTo>
                        <a:pt x="886" y="596"/>
                        <a:pt x="804" y="233"/>
                        <a:pt x="701" y="121"/>
                      </a:cubicBezTo>
                      <a:cubicBezTo>
                        <a:pt x="598" y="9"/>
                        <a:pt x="422" y="28"/>
                        <a:pt x="305" y="14"/>
                      </a:cubicBezTo>
                      <a:cubicBezTo>
                        <a:pt x="188" y="0"/>
                        <a:pt x="64" y="32"/>
                        <a:pt x="0" y="37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  <p:sp>
              <p:nvSpPr>
                <p:cNvPr id="45089" name="Freeform 59"/>
                <p:cNvSpPr>
                  <a:spLocks/>
                </p:cNvSpPr>
                <p:nvPr/>
              </p:nvSpPr>
              <p:spPr bwMode="auto">
                <a:xfrm>
                  <a:off x="4481" y="3258"/>
                  <a:ext cx="651" cy="662"/>
                </a:xfrm>
                <a:custGeom>
                  <a:avLst/>
                  <a:gdLst>
                    <a:gd name="T0" fmla="*/ 531 w 651"/>
                    <a:gd name="T1" fmla="*/ 0 h 662"/>
                    <a:gd name="T2" fmla="*/ 572 w 651"/>
                    <a:gd name="T3" fmla="*/ 221 h 662"/>
                    <a:gd name="T4" fmla="*/ 59 w 651"/>
                    <a:gd name="T5" fmla="*/ 434 h 662"/>
                    <a:gd name="T6" fmla="*/ 219 w 651"/>
                    <a:gd name="T7" fmla="*/ 662 h 6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51"/>
                    <a:gd name="T13" fmla="*/ 0 h 662"/>
                    <a:gd name="T14" fmla="*/ 651 w 651"/>
                    <a:gd name="T15" fmla="*/ 662 h 6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51" h="662">
                      <a:moveTo>
                        <a:pt x="531" y="0"/>
                      </a:moveTo>
                      <a:cubicBezTo>
                        <a:pt x="539" y="37"/>
                        <a:pt x="651" y="149"/>
                        <a:pt x="572" y="221"/>
                      </a:cubicBezTo>
                      <a:cubicBezTo>
                        <a:pt x="493" y="293"/>
                        <a:pt x="118" y="361"/>
                        <a:pt x="59" y="434"/>
                      </a:cubicBezTo>
                      <a:cubicBezTo>
                        <a:pt x="0" y="507"/>
                        <a:pt x="186" y="615"/>
                        <a:pt x="219" y="662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  <p:sp>
              <p:nvSpPr>
                <p:cNvPr id="45090" name="Freeform 60"/>
                <p:cNvSpPr>
                  <a:spLocks/>
                </p:cNvSpPr>
                <p:nvPr/>
              </p:nvSpPr>
              <p:spPr bwMode="auto">
                <a:xfrm>
                  <a:off x="3634" y="3177"/>
                  <a:ext cx="998" cy="76"/>
                </a:xfrm>
                <a:custGeom>
                  <a:avLst/>
                  <a:gdLst>
                    <a:gd name="T0" fmla="*/ 0 w 998"/>
                    <a:gd name="T1" fmla="*/ 0 h 76"/>
                    <a:gd name="T2" fmla="*/ 564 w 998"/>
                    <a:gd name="T3" fmla="*/ 53 h 76"/>
                    <a:gd name="T4" fmla="*/ 998 w 998"/>
                    <a:gd name="T5" fmla="*/ 76 h 76"/>
                    <a:gd name="T6" fmla="*/ 0 60000 65536"/>
                    <a:gd name="T7" fmla="*/ 0 60000 65536"/>
                    <a:gd name="T8" fmla="*/ 0 60000 65536"/>
                    <a:gd name="T9" fmla="*/ 0 w 998"/>
                    <a:gd name="T10" fmla="*/ 0 h 76"/>
                    <a:gd name="T11" fmla="*/ 998 w 998"/>
                    <a:gd name="T12" fmla="*/ 76 h 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98" h="76">
                      <a:moveTo>
                        <a:pt x="0" y="0"/>
                      </a:moveTo>
                      <a:cubicBezTo>
                        <a:pt x="94" y="9"/>
                        <a:pt x="398" y="40"/>
                        <a:pt x="564" y="53"/>
                      </a:cubicBezTo>
                      <a:cubicBezTo>
                        <a:pt x="730" y="66"/>
                        <a:pt x="908" y="71"/>
                        <a:pt x="998" y="76"/>
                      </a:cubicBezTo>
                    </a:path>
                  </a:pathLst>
                </a:cu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</p:grpSp>
          <p:sp>
            <p:nvSpPr>
              <p:cNvPr id="45086" name="Freeform 37"/>
              <p:cNvSpPr>
                <a:spLocks/>
              </p:cNvSpPr>
              <p:nvPr/>
            </p:nvSpPr>
            <p:spPr bwMode="auto">
              <a:xfrm>
                <a:off x="3600" y="1670"/>
                <a:ext cx="344" cy="886"/>
              </a:xfrm>
              <a:custGeom>
                <a:avLst/>
                <a:gdLst>
                  <a:gd name="T0" fmla="*/ 0 w 344"/>
                  <a:gd name="T1" fmla="*/ 886 h 886"/>
                  <a:gd name="T2" fmla="*/ 257 w 344"/>
                  <a:gd name="T3" fmla="*/ 681 h 886"/>
                  <a:gd name="T4" fmla="*/ 339 w 344"/>
                  <a:gd name="T5" fmla="*/ 395 h 886"/>
                  <a:gd name="T6" fmla="*/ 287 w 344"/>
                  <a:gd name="T7" fmla="*/ 81 h 886"/>
                  <a:gd name="T8" fmla="*/ 205 w 344"/>
                  <a:gd name="T9" fmla="*/ 0 h 8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4"/>
                  <a:gd name="T16" fmla="*/ 0 h 886"/>
                  <a:gd name="T17" fmla="*/ 344 w 344"/>
                  <a:gd name="T18" fmla="*/ 886 h 8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4" h="886">
                    <a:moveTo>
                      <a:pt x="0" y="886"/>
                    </a:moveTo>
                    <a:cubicBezTo>
                      <a:pt x="43" y="852"/>
                      <a:pt x="201" y="763"/>
                      <a:pt x="257" y="681"/>
                    </a:cubicBezTo>
                    <a:cubicBezTo>
                      <a:pt x="313" y="599"/>
                      <a:pt x="334" y="495"/>
                      <a:pt x="339" y="395"/>
                    </a:cubicBezTo>
                    <a:cubicBezTo>
                      <a:pt x="344" y="295"/>
                      <a:pt x="309" y="147"/>
                      <a:pt x="287" y="81"/>
                    </a:cubicBezTo>
                    <a:cubicBezTo>
                      <a:pt x="265" y="15"/>
                      <a:pt x="222" y="17"/>
                      <a:pt x="205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</p:grpSp>
      <p:grpSp>
        <p:nvGrpSpPr>
          <p:cNvPr id="18" name="Group 67"/>
          <p:cNvGrpSpPr>
            <a:grpSpLocks/>
          </p:cNvGrpSpPr>
          <p:nvPr/>
        </p:nvGrpSpPr>
        <p:grpSpPr bwMode="auto">
          <a:xfrm>
            <a:off x="4038600" y="2636838"/>
            <a:ext cx="3422650" cy="334962"/>
            <a:chOff x="2544" y="1661"/>
            <a:chExt cx="2156" cy="211"/>
          </a:xfrm>
        </p:grpSpPr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4032" y="1680"/>
              <a:ext cx="480" cy="192"/>
              <a:chOff x="4032" y="1296"/>
              <a:chExt cx="480" cy="192"/>
            </a:xfrm>
          </p:grpSpPr>
          <p:sp>
            <p:nvSpPr>
              <p:cNvPr id="45078" name="Rectangle 18"/>
              <p:cNvSpPr>
                <a:spLocks noChangeArrowheads="1"/>
              </p:cNvSpPr>
              <p:nvPr/>
            </p:nvSpPr>
            <p:spPr bwMode="auto">
              <a:xfrm>
                <a:off x="403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5079" name="Rectangle 19"/>
              <p:cNvSpPr>
                <a:spLocks noChangeArrowheads="1"/>
              </p:cNvSpPr>
              <p:nvPr/>
            </p:nvSpPr>
            <p:spPr bwMode="auto">
              <a:xfrm>
                <a:off x="427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45072" name="Freeform 20"/>
            <p:cNvSpPr>
              <a:spLocks/>
            </p:cNvSpPr>
            <p:nvPr/>
          </p:nvSpPr>
          <p:spPr bwMode="auto">
            <a:xfrm>
              <a:off x="4410" y="1770"/>
              <a:ext cx="290" cy="39"/>
            </a:xfrm>
            <a:custGeom>
              <a:avLst/>
              <a:gdLst>
                <a:gd name="T0" fmla="*/ 0 w 290"/>
                <a:gd name="T1" fmla="*/ 0 h 39"/>
                <a:gd name="T2" fmla="*/ 290 w 290"/>
                <a:gd name="T3" fmla="*/ 39 h 39"/>
                <a:gd name="T4" fmla="*/ 0 60000 65536"/>
                <a:gd name="T5" fmla="*/ 0 60000 65536"/>
                <a:gd name="T6" fmla="*/ 0 w 290"/>
                <a:gd name="T7" fmla="*/ 0 h 39"/>
                <a:gd name="T8" fmla="*/ 290 w 290"/>
                <a:gd name="T9" fmla="*/ 39 h 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0" h="39">
                  <a:moveTo>
                    <a:pt x="0" y="0"/>
                  </a:moveTo>
                  <a:cubicBezTo>
                    <a:pt x="48" y="6"/>
                    <a:pt x="230" y="31"/>
                    <a:pt x="290" y="39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2544" y="1680"/>
              <a:ext cx="1152" cy="190"/>
              <a:chOff x="3312" y="1056"/>
              <a:chExt cx="1152" cy="288"/>
            </a:xfrm>
          </p:grpSpPr>
          <p:sp>
            <p:nvSpPr>
              <p:cNvPr id="45076" name="Rectangle 23"/>
              <p:cNvSpPr>
                <a:spLocks noChangeArrowheads="1"/>
              </p:cNvSpPr>
              <p:nvPr/>
            </p:nvSpPr>
            <p:spPr bwMode="auto">
              <a:xfrm>
                <a:off x="3312" y="1056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mk_c</a:t>
                </a:r>
                <a:endParaRPr lang="en-US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077" name="Rectangle 24"/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5074" name="Freeform 25"/>
            <p:cNvSpPr>
              <a:spLocks/>
            </p:cNvSpPr>
            <p:nvPr/>
          </p:nvSpPr>
          <p:spPr bwMode="auto">
            <a:xfrm>
              <a:off x="3462" y="1744"/>
              <a:ext cx="568" cy="27"/>
            </a:xfrm>
            <a:custGeom>
              <a:avLst/>
              <a:gdLst>
                <a:gd name="T0" fmla="*/ 0 w 568"/>
                <a:gd name="T1" fmla="*/ 19 h 27"/>
                <a:gd name="T2" fmla="*/ 390 w 568"/>
                <a:gd name="T3" fmla="*/ 1 h 27"/>
                <a:gd name="T4" fmla="*/ 568 w 568"/>
                <a:gd name="T5" fmla="*/ 27 h 27"/>
                <a:gd name="T6" fmla="*/ 0 60000 65536"/>
                <a:gd name="T7" fmla="*/ 0 60000 65536"/>
                <a:gd name="T8" fmla="*/ 0 60000 65536"/>
                <a:gd name="T9" fmla="*/ 0 w 568"/>
                <a:gd name="T10" fmla="*/ 0 h 27"/>
                <a:gd name="T11" fmla="*/ 568 w 568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8" h="27">
                  <a:moveTo>
                    <a:pt x="0" y="19"/>
                  </a:moveTo>
                  <a:cubicBezTo>
                    <a:pt x="65" y="16"/>
                    <a:pt x="295" y="0"/>
                    <a:pt x="390" y="1"/>
                  </a:cubicBezTo>
                  <a:cubicBezTo>
                    <a:pt x="485" y="2"/>
                    <a:pt x="531" y="22"/>
                    <a:pt x="568" y="27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45075" name="Freeform 21"/>
            <p:cNvSpPr>
              <a:spLocks/>
            </p:cNvSpPr>
            <p:nvPr/>
          </p:nvSpPr>
          <p:spPr bwMode="auto">
            <a:xfrm>
              <a:off x="3706" y="1661"/>
              <a:ext cx="463" cy="95"/>
            </a:xfrm>
            <a:custGeom>
              <a:avLst/>
              <a:gdLst>
                <a:gd name="T0" fmla="*/ 463 w 463"/>
                <a:gd name="T1" fmla="*/ 95 h 95"/>
                <a:gd name="T2" fmla="*/ 198 w 463"/>
                <a:gd name="T3" fmla="*/ 9 h 95"/>
                <a:gd name="T4" fmla="*/ 0 w 463"/>
                <a:gd name="T5" fmla="*/ 38 h 95"/>
                <a:gd name="T6" fmla="*/ 0 60000 65536"/>
                <a:gd name="T7" fmla="*/ 0 60000 65536"/>
                <a:gd name="T8" fmla="*/ 0 60000 65536"/>
                <a:gd name="T9" fmla="*/ 0 w 463"/>
                <a:gd name="T10" fmla="*/ 0 h 95"/>
                <a:gd name="T11" fmla="*/ 463 w 463"/>
                <a:gd name="T12" fmla="*/ 95 h 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3" h="95">
                  <a:moveTo>
                    <a:pt x="463" y="95"/>
                  </a:moveTo>
                  <a:cubicBezTo>
                    <a:pt x="419" y="81"/>
                    <a:pt x="275" y="18"/>
                    <a:pt x="198" y="9"/>
                  </a:cubicBezTo>
                  <a:cubicBezTo>
                    <a:pt x="121" y="0"/>
                    <a:pt x="41" y="32"/>
                    <a:pt x="0" y="38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21" name="Group 61"/>
          <p:cNvGrpSpPr>
            <a:grpSpLocks/>
          </p:cNvGrpSpPr>
          <p:nvPr/>
        </p:nvGrpSpPr>
        <p:grpSpPr bwMode="auto">
          <a:xfrm>
            <a:off x="1447800" y="3794125"/>
            <a:ext cx="6705600" cy="2835275"/>
            <a:chOff x="912" y="2400"/>
            <a:chExt cx="4224" cy="1786"/>
          </a:xfrm>
        </p:grpSpPr>
        <p:sp>
          <p:nvSpPr>
            <p:cNvPr id="45069" name="Text Box 62"/>
            <p:cNvSpPr txBox="1">
              <a:spLocks noChangeArrowheads="1"/>
            </p:cNvSpPr>
            <p:nvPr/>
          </p:nvSpPr>
          <p:spPr bwMode="auto">
            <a:xfrm>
              <a:off x="912" y="3744"/>
              <a:ext cx="14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</a:rPr>
                <a:t>Call changes cell value from 1 to 3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45070" name="Rectangle 63"/>
            <p:cNvSpPr>
              <a:spLocks noChangeArrowheads="1"/>
            </p:cNvSpPr>
            <p:nvPr/>
          </p:nvSpPr>
          <p:spPr bwMode="auto">
            <a:xfrm>
              <a:off x="4800" y="2400"/>
              <a:ext cx="336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45068" name="Oval 63"/>
          <p:cNvSpPr>
            <a:spLocks noChangeArrowheads="1"/>
          </p:cNvSpPr>
          <p:nvPr/>
        </p:nvSpPr>
        <p:spPr bwMode="auto">
          <a:xfrm>
            <a:off x="8382000" y="152400"/>
            <a:ext cx="609600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>
              <a:buNone/>
            </a:pPr>
            <a:r>
              <a:rPr lang="en-US" sz="2000" dirty="0">
                <a:solidFill>
                  <a:schemeClr val="tx1"/>
                </a:solidFill>
              </a:rPr>
              <a:t>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914400"/>
          </a:xfrm>
        </p:spPr>
        <p:txBody>
          <a:bodyPr/>
          <a:lstStyle/>
          <a:p>
            <a:r>
              <a:rPr lang="en-US" smtClean="0"/>
              <a:t>Function Results and Closures</a:t>
            </a:r>
          </a:p>
        </p:txBody>
      </p:sp>
      <p:sp>
        <p:nvSpPr>
          <p:cNvPr id="45067" name="Rectangle 1089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2209800"/>
          </a:xfrm>
        </p:spPr>
        <p:txBody>
          <a:bodyPr rtlCol="0">
            <a:normAutofit/>
          </a:bodyPr>
          <a:lstStyle/>
          <a:p>
            <a:pPr marL="457200" lvl="1" fontAlgn="auto"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function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mk_counter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(init) {</a:t>
            </a:r>
          </a:p>
          <a:p>
            <a:pPr marL="457200" lvl="1" fontAlgn="auto"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count = init;</a:t>
            </a:r>
          </a:p>
          <a:p>
            <a:pPr marL="457200" lvl="1" fontAlgn="auto"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function counter(inc) {count=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count+inc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; return count};</a:t>
            </a:r>
          </a:p>
          <a:p>
            <a:pPr marL="457200" lvl="1" fontAlgn="auto"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return counter};</a:t>
            </a:r>
          </a:p>
          <a:p>
            <a:pPr marL="457200" lvl="1" fontAlgn="auto">
              <a:spcAft>
                <a:spcPts val="0"/>
              </a:spcAft>
              <a:buFontTx/>
              <a:buNone/>
              <a:defRPr/>
            </a:pP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c  =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mk_counter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(1);</a:t>
            </a:r>
          </a:p>
          <a:p>
            <a:pPr marL="457200" lvl="1" fontAlgn="auto"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c(2) + c(2);</a:t>
            </a:r>
          </a:p>
          <a:p>
            <a:pPr lvl="1" indent="-628650" fontAlgn="auto"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4038600" y="2859088"/>
            <a:ext cx="2076450" cy="874712"/>
            <a:chOff x="2544" y="1801"/>
            <a:chExt cx="1308" cy="551"/>
          </a:xfrm>
        </p:grpSpPr>
        <p:grpSp>
          <p:nvGrpSpPr>
            <p:cNvPr id="3" name="Group 1029"/>
            <p:cNvGrpSpPr>
              <a:grpSpLocks/>
            </p:cNvGrpSpPr>
            <p:nvPr/>
          </p:nvGrpSpPr>
          <p:grpSpPr bwMode="auto">
            <a:xfrm>
              <a:off x="2544" y="1968"/>
              <a:ext cx="1152" cy="384"/>
              <a:chOff x="2736" y="1584"/>
              <a:chExt cx="1152" cy="384"/>
            </a:xfrm>
          </p:grpSpPr>
          <p:grpSp>
            <p:nvGrpSpPr>
              <p:cNvPr id="4" name="Group 1030"/>
              <p:cNvGrpSpPr>
                <a:grpSpLocks/>
              </p:cNvGrpSpPr>
              <p:nvPr/>
            </p:nvGrpSpPr>
            <p:grpSpPr bwMode="auto">
              <a:xfrm>
                <a:off x="2736" y="1776"/>
                <a:ext cx="1152" cy="192"/>
                <a:chOff x="3312" y="1056"/>
                <a:chExt cx="1152" cy="288"/>
              </a:xfrm>
            </p:grpSpPr>
            <p:sp>
              <p:nvSpPr>
                <p:cNvPr id="46138" name="Rectangle 1031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c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6139" name="Rectangle 1032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5" name="Group 1033"/>
              <p:cNvGrpSpPr>
                <a:grpSpLocks/>
              </p:cNvGrpSpPr>
              <p:nvPr/>
            </p:nvGrpSpPr>
            <p:grpSpPr bwMode="auto">
              <a:xfrm>
                <a:off x="2736" y="1584"/>
                <a:ext cx="1152" cy="192"/>
                <a:chOff x="3312" y="1056"/>
                <a:chExt cx="1152" cy="288"/>
              </a:xfrm>
            </p:grpSpPr>
            <p:sp>
              <p:nvSpPr>
                <p:cNvPr id="46136" name="Rectangle 1034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 dirty="0">
                      <a:solidFill>
                        <a:schemeClr val="tx1"/>
                      </a:solidFill>
                    </a:rPr>
                    <a:t>access</a:t>
                  </a:r>
                  <a:endParaRPr lang="en-US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6137" name="Rectangle 1035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6133" name="Freeform 1036"/>
            <p:cNvSpPr>
              <a:spLocks/>
            </p:cNvSpPr>
            <p:nvPr/>
          </p:nvSpPr>
          <p:spPr bwMode="auto">
            <a:xfrm>
              <a:off x="3412" y="1801"/>
              <a:ext cx="440" cy="261"/>
            </a:xfrm>
            <a:custGeom>
              <a:avLst/>
              <a:gdLst>
                <a:gd name="T0" fmla="*/ 0 w 440"/>
                <a:gd name="T1" fmla="*/ 259 h 261"/>
                <a:gd name="T2" fmla="*/ 352 w 440"/>
                <a:gd name="T3" fmla="*/ 231 h 261"/>
                <a:gd name="T4" fmla="*/ 428 w 440"/>
                <a:gd name="T5" fmla="*/ 79 h 261"/>
                <a:gd name="T6" fmla="*/ 282 w 440"/>
                <a:gd name="T7" fmla="*/ 0 h 2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0"/>
                <a:gd name="T13" fmla="*/ 0 h 261"/>
                <a:gd name="T14" fmla="*/ 440 w 440"/>
                <a:gd name="T15" fmla="*/ 261 h 2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0" h="261">
                  <a:moveTo>
                    <a:pt x="0" y="259"/>
                  </a:moveTo>
                  <a:cubicBezTo>
                    <a:pt x="59" y="254"/>
                    <a:pt x="281" y="261"/>
                    <a:pt x="352" y="231"/>
                  </a:cubicBezTo>
                  <a:cubicBezTo>
                    <a:pt x="423" y="201"/>
                    <a:pt x="440" y="117"/>
                    <a:pt x="428" y="79"/>
                  </a:cubicBezTo>
                  <a:cubicBezTo>
                    <a:pt x="416" y="41"/>
                    <a:pt x="312" y="16"/>
                    <a:pt x="282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46085" name="Rectangle 1037"/>
          <p:cNvSpPr>
            <a:spLocks noChangeArrowheads="1"/>
          </p:cNvSpPr>
          <p:nvPr/>
        </p:nvSpPr>
        <p:spPr bwMode="auto">
          <a:xfrm>
            <a:off x="7467600" y="5943600"/>
            <a:ext cx="14478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latin typeface="Tahoma" pitchFamily="34" charset="0"/>
              </a:rPr>
              <a:t>Code for </a:t>
            </a:r>
          </a:p>
          <a:p>
            <a:pPr algn="ctr">
              <a:buNone/>
            </a:pPr>
            <a:r>
              <a:rPr lang="en-US" sz="2000">
                <a:latin typeface="Tahoma" pitchFamily="34" charset="0"/>
              </a:rPr>
              <a:t>counter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6" name="Rectangle 1038"/>
          <p:cNvSpPr>
            <a:spLocks noChangeArrowheads="1"/>
          </p:cNvSpPr>
          <p:nvPr/>
        </p:nvSpPr>
        <p:spPr bwMode="auto">
          <a:xfrm>
            <a:off x="7467600" y="2667000"/>
            <a:ext cx="14478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>
                <a:latin typeface="Tahoma" pitchFamily="34" charset="0"/>
              </a:rPr>
              <a:t>Code for </a:t>
            </a:r>
          </a:p>
          <a:p>
            <a:pPr algn="ctr">
              <a:buNone/>
            </a:pPr>
            <a:r>
              <a:rPr lang="en-US" sz="2000">
                <a:latin typeface="Tahoma" pitchFamily="34" charset="0"/>
              </a:rPr>
              <a:t>mk_counter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6" name="Group 1039"/>
          <p:cNvGrpSpPr>
            <a:grpSpLocks/>
          </p:cNvGrpSpPr>
          <p:nvPr/>
        </p:nvGrpSpPr>
        <p:grpSpPr bwMode="auto">
          <a:xfrm>
            <a:off x="2667000" y="4160838"/>
            <a:ext cx="4103688" cy="1855787"/>
            <a:chOff x="1680" y="2621"/>
            <a:chExt cx="2585" cy="1169"/>
          </a:xfrm>
        </p:grpSpPr>
        <p:sp>
          <p:nvSpPr>
            <p:cNvPr id="46123" name="Text Box 1040"/>
            <p:cNvSpPr txBox="1">
              <a:spLocks noChangeArrowheads="1"/>
            </p:cNvSpPr>
            <p:nvPr/>
          </p:nvSpPr>
          <p:spPr bwMode="auto">
            <a:xfrm>
              <a:off x="1680" y="3360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c(2)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1041"/>
            <p:cNvGrpSpPr>
              <a:grpSpLocks/>
            </p:cNvGrpSpPr>
            <p:nvPr/>
          </p:nvGrpSpPr>
          <p:grpSpPr bwMode="auto">
            <a:xfrm>
              <a:off x="2544" y="3408"/>
              <a:ext cx="1152" cy="382"/>
              <a:chOff x="2544" y="3408"/>
              <a:chExt cx="1152" cy="382"/>
            </a:xfrm>
          </p:grpSpPr>
          <p:grpSp>
            <p:nvGrpSpPr>
              <p:cNvPr id="8" name="Group 1042"/>
              <p:cNvGrpSpPr>
                <a:grpSpLocks/>
              </p:cNvGrpSpPr>
              <p:nvPr/>
            </p:nvGrpSpPr>
            <p:grpSpPr bwMode="auto">
              <a:xfrm>
                <a:off x="2544" y="3408"/>
                <a:ext cx="1152" cy="192"/>
                <a:chOff x="3312" y="1056"/>
                <a:chExt cx="1152" cy="288"/>
              </a:xfrm>
            </p:grpSpPr>
            <p:sp>
              <p:nvSpPr>
                <p:cNvPr id="46130" name="Rectangle 1043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 dirty="0">
                      <a:solidFill>
                        <a:schemeClr val="tx1"/>
                      </a:solidFill>
                    </a:rPr>
                    <a:t>access</a:t>
                  </a:r>
                  <a:endParaRPr lang="en-US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6131" name="Rectangle 1044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" name="Group 1045"/>
              <p:cNvGrpSpPr>
                <a:grpSpLocks/>
              </p:cNvGrpSpPr>
              <p:nvPr/>
            </p:nvGrpSpPr>
            <p:grpSpPr bwMode="auto">
              <a:xfrm>
                <a:off x="2544" y="3600"/>
                <a:ext cx="1152" cy="190"/>
                <a:chOff x="3312" y="1056"/>
                <a:chExt cx="1152" cy="288"/>
              </a:xfrm>
            </p:grpSpPr>
            <p:sp>
              <p:nvSpPr>
                <p:cNvPr id="46128" name="Rectangle 1046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inc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6129" name="Rectangle 1047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2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6125" name="Freeform 1048"/>
            <p:cNvSpPr>
              <a:spLocks/>
            </p:cNvSpPr>
            <p:nvPr/>
          </p:nvSpPr>
          <p:spPr bwMode="auto">
            <a:xfrm>
              <a:off x="3420" y="2621"/>
              <a:ext cx="845" cy="888"/>
            </a:xfrm>
            <a:custGeom>
              <a:avLst/>
              <a:gdLst>
                <a:gd name="T0" fmla="*/ 0 w 845"/>
                <a:gd name="T1" fmla="*/ 888 h 888"/>
                <a:gd name="T2" fmla="*/ 709 w 845"/>
                <a:gd name="T3" fmla="*/ 777 h 888"/>
                <a:gd name="T4" fmla="*/ 816 w 845"/>
                <a:gd name="T5" fmla="*/ 411 h 888"/>
                <a:gd name="T6" fmla="*/ 694 w 845"/>
                <a:gd name="T7" fmla="*/ 76 h 888"/>
                <a:gd name="T8" fmla="*/ 473 w 845"/>
                <a:gd name="T9" fmla="*/ 0 h 8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5"/>
                <a:gd name="T16" fmla="*/ 0 h 888"/>
                <a:gd name="T17" fmla="*/ 845 w 845"/>
                <a:gd name="T18" fmla="*/ 888 h 8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5" h="888">
                  <a:moveTo>
                    <a:pt x="0" y="888"/>
                  </a:moveTo>
                  <a:cubicBezTo>
                    <a:pt x="118" y="870"/>
                    <a:pt x="573" y="856"/>
                    <a:pt x="709" y="777"/>
                  </a:cubicBezTo>
                  <a:cubicBezTo>
                    <a:pt x="845" y="698"/>
                    <a:pt x="818" y="528"/>
                    <a:pt x="816" y="411"/>
                  </a:cubicBezTo>
                  <a:cubicBezTo>
                    <a:pt x="814" y="294"/>
                    <a:pt x="751" y="144"/>
                    <a:pt x="694" y="76"/>
                  </a:cubicBezTo>
                  <a:cubicBezTo>
                    <a:pt x="637" y="8"/>
                    <a:pt x="519" y="16"/>
                    <a:pt x="473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241689" name="Freeform 1049"/>
          <p:cNvSpPr>
            <a:spLocks/>
          </p:cNvSpPr>
          <p:nvPr/>
        </p:nvSpPr>
        <p:spPr bwMode="auto">
          <a:xfrm>
            <a:off x="5410200" y="3544888"/>
            <a:ext cx="1966913" cy="1473200"/>
          </a:xfrm>
          <a:custGeom>
            <a:avLst/>
            <a:gdLst>
              <a:gd name="T0" fmla="*/ 0 w 1239"/>
              <a:gd name="T1" fmla="*/ 2147483647 h 928"/>
              <a:gd name="T2" fmla="*/ 2147483647 w 1239"/>
              <a:gd name="T3" fmla="*/ 2147483647 h 928"/>
              <a:gd name="T4" fmla="*/ 2147483647 w 1239"/>
              <a:gd name="T5" fmla="*/ 2147483647 h 928"/>
              <a:gd name="T6" fmla="*/ 2147483647 w 1239"/>
              <a:gd name="T7" fmla="*/ 2147483647 h 928"/>
              <a:gd name="T8" fmla="*/ 0 60000 65536"/>
              <a:gd name="T9" fmla="*/ 0 60000 65536"/>
              <a:gd name="T10" fmla="*/ 0 60000 65536"/>
              <a:gd name="T11" fmla="*/ 0 60000 65536"/>
              <a:gd name="T12" fmla="*/ 0 w 1239"/>
              <a:gd name="T13" fmla="*/ 0 h 928"/>
              <a:gd name="T14" fmla="*/ 1239 w 1239"/>
              <a:gd name="T15" fmla="*/ 928 h 9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39" h="928">
                <a:moveTo>
                  <a:pt x="0" y="48"/>
                </a:moveTo>
                <a:cubicBezTo>
                  <a:pt x="100" y="57"/>
                  <a:pt x="426" y="0"/>
                  <a:pt x="599" y="101"/>
                </a:cubicBezTo>
                <a:cubicBezTo>
                  <a:pt x="772" y="202"/>
                  <a:pt x="934" y="516"/>
                  <a:pt x="1041" y="654"/>
                </a:cubicBezTo>
                <a:cubicBezTo>
                  <a:pt x="1148" y="792"/>
                  <a:pt x="1206" y="882"/>
                  <a:pt x="1239" y="92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2286000" y="2667000"/>
            <a:ext cx="5867400" cy="3538538"/>
            <a:chOff x="2286000" y="2667000"/>
            <a:chExt cx="5867400" cy="3538538"/>
          </a:xfrm>
        </p:grpSpPr>
        <p:sp>
          <p:nvSpPr>
            <p:cNvPr id="46102" name="Text Box 1053"/>
            <p:cNvSpPr txBox="1">
              <a:spLocks noChangeArrowheads="1"/>
            </p:cNvSpPr>
            <p:nvPr/>
          </p:nvSpPr>
          <p:spPr bwMode="auto">
            <a:xfrm>
              <a:off x="2286000" y="3944938"/>
              <a:ext cx="1981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None/>
              </a:pPr>
              <a:r>
                <a:rPr lang="en-US" sz="2000" dirty="0" err="1">
                  <a:solidFill>
                    <a:schemeClr val="tx1"/>
                  </a:solidFill>
                  <a:latin typeface="Tahoma" pitchFamily="34" charset="0"/>
                </a:rPr>
                <a:t>mk_counter</a:t>
              </a:r>
              <a:r>
                <a:rPr lang="en-US" sz="2000" dirty="0">
                  <a:solidFill>
                    <a:schemeClr val="tx1"/>
                  </a:solidFill>
                </a:rPr>
                <a:t>(1)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11" name="Group 1054"/>
            <p:cNvGrpSpPr>
              <a:grpSpLocks/>
            </p:cNvGrpSpPr>
            <p:nvPr/>
          </p:nvGrpSpPr>
          <p:grpSpPr bwMode="auto">
            <a:xfrm>
              <a:off x="4343400" y="3944938"/>
              <a:ext cx="1828800" cy="1216025"/>
              <a:chOff x="2736" y="2496"/>
              <a:chExt cx="1152" cy="766"/>
            </a:xfrm>
          </p:grpSpPr>
          <p:grpSp>
            <p:nvGrpSpPr>
              <p:cNvPr id="12" name="Group 1055"/>
              <p:cNvGrpSpPr>
                <a:grpSpLocks/>
              </p:cNvGrpSpPr>
              <p:nvPr/>
            </p:nvGrpSpPr>
            <p:grpSpPr bwMode="auto">
              <a:xfrm>
                <a:off x="2736" y="2880"/>
                <a:ext cx="1152" cy="190"/>
                <a:chOff x="3312" y="1056"/>
                <a:chExt cx="1152" cy="288"/>
              </a:xfrm>
            </p:grpSpPr>
            <p:sp>
              <p:nvSpPr>
                <p:cNvPr id="46121" name="Rectangle 1056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count</a:t>
                  </a: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6122" name="Rectangle 1057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>
                      <a:solidFill>
                        <a:schemeClr val="tx1"/>
                      </a:solidFill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46113" name="Rectangle 1058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576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init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114" name="Rectangle 1059"/>
              <p:cNvSpPr>
                <a:spLocks noChangeArrowheads="1"/>
              </p:cNvSpPr>
              <p:nvPr/>
            </p:nvSpPr>
            <p:spPr bwMode="auto">
              <a:xfrm>
                <a:off x="3312" y="2688"/>
                <a:ext cx="576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1</a:t>
                </a: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13" name="Group 1060"/>
              <p:cNvGrpSpPr>
                <a:grpSpLocks/>
              </p:cNvGrpSpPr>
              <p:nvPr/>
            </p:nvGrpSpPr>
            <p:grpSpPr bwMode="auto">
              <a:xfrm>
                <a:off x="2736" y="2496"/>
                <a:ext cx="1152" cy="192"/>
                <a:chOff x="3312" y="1056"/>
                <a:chExt cx="1152" cy="288"/>
              </a:xfrm>
            </p:grpSpPr>
            <p:sp>
              <p:nvSpPr>
                <p:cNvPr id="46119" name="Rectangle 1061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 dirty="0">
                      <a:solidFill>
                        <a:schemeClr val="tx1"/>
                      </a:solidFill>
                    </a:rPr>
                    <a:t>access</a:t>
                  </a:r>
                  <a:endParaRPr lang="en-US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6120" name="Rectangle 1062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" name="Group 1063"/>
              <p:cNvGrpSpPr>
                <a:grpSpLocks/>
              </p:cNvGrpSpPr>
              <p:nvPr/>
            </p:nvGrpSpPr>
            <p:grpSpPr bwMode="auto">
              <a:xfrm>
                <a:off x="2736" y="3072"/>
                <a:ext cx="1152" cy="190"/>
                <a:chOff x="3312" y="1056"/>
                <a:chExt cx="1152" cy="288"/>
              </a:xfrm>
            </p:grpSpPr>
            <p:sp>
              <p:nvSpPr>
                <p:cNvPr id="46117" name="Rectangle 1064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r>
                    <a:rPr lang="en-US" sz="2000" dirty="0">
                      <a:solidFill>
                        <a:schemeClr val="tx1"/>
                      </a:solidFill>
                    </a:rPr>
                    <a:t>counter</a:t>
                  </a:r>
                  <a:endParaRPr lang="en-US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6118" name="Rectangle 1065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5" name="Group 1067"/>
            <p:cNvGrpSpPr>
              <a:grpSpLocks/>
            </p:cNvGrpSpPr>
            <p:nvPr/>
          </p:nvGrpSpPr>
          <p:grpSpPr bwMode="auto">
            <a:xfrm>
              <a:off x="5768975" y="3979863"/>
              <a:ext cx="2384425" cy="2225675"/>
              <a:chOff x="3634" y="2518"/>
              <a:chExt cx="1502" cy="1402"/>
            </a:xfrm>
          </p:grpSpPr>
          <p:grpSp>
            <p:nvGrpSpPr>
              <p:cNvPr id="16" name="Group 1068"/>
              <p:cNvGrpSpPr>
                <a:grpSpLocks/>
              </p:cNvGrpSpPr>
              <p:nvPr/>
            </p:nvGrpSpPr>
            <p:grpSpPr bwMode="auto">
              <a:xfrm>
                <a:off x="4656" y="3120"/>
                <a:ext cx="480" cy="192"/>
                <a:chOff x="4032" y="1296"/>
                <a:chExt cx="480" cy="192"/>
              </a:xfrm>
            </p:grpSpPr>
            <p:sp>
              <p:nvSpPr>
                <p:cNvPr id="46110" name="Rectangle 1069"/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240" cy="19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46111" name="Rectangle 1070"/>
                <p:cNvSpPr>
                  <a:spLocks noChangeArrowheads="1"/>
                </p:cNvSpPr>
                <p:nvPr/>
              </p:nvSpPr>
              <p:spPr bwMode="auto">
                <a:xfrm>
                  <a:off x="4272" y="1296"/>
                  <a:ext cx="240" cy="19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None/>
                  </a:pPr>
                  <a:endParaRPr lang="en-US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6107" name="Freeform 1071"/>
              <p:cNvSpPr>
                <a:spLocks/>
              </p:cNvSpPr>
              <p:nvPr/>
            </p:nvSpPr>
            <p:spPr bwMode="auto">
              <a:xfrm>
                <a:off x="3877" y="2518"/>
                <a:ext cx="923" cy="689"/>
              </a:xfrm>
              <a:custGeom>
                <a:avLst/>
                <a:gdLst>
                  <a:gd name="T0" fmla="*/ 923 w 923"/>
                  <a:gd name="T1" fmla="*/ 689 h 689"/>
                  <a:gd name="T2" fmla="*/ 701 w 923"/>
                  <a:gd name="T3" fmla="*/ 121 h 689"/>
                  <a:gd name="T4" fmla="*/ 305 w 923"/>
                  <a:gd name="T5" fmla="*/ 14 h 689"/>
                  <a:gd name="T6" fmla="*/ 0 w 923"/>
                  <a:gd name="T7" fmla="*/ 37 h 6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3"/>
                  <a:gd name="T13" fmla="*/ 0 h 689"/>
                  <a:gd name="T14" fmla="*/ 923 w 923"/>
                  <a:gd name="T15" fmla="*/ 689 h 6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3" h="689">
                    <a:moveTo>
                      <a:pt x="923" y="689"/>
                    </a:moveTo>
                    <a:cubicBezTo>
                      <a:pt x="886" y="596"/>
                      <a:pt x="804" y="233"/>
                      <a:pt x="701" y="121"/>
                    </a:cubicBezTo>
                    <a:cubicBezTo>
                      <a:pt x="598" y="9"/>
                      <a:pt x="422" y="28"/>
                      <a:pt x="305" y="14"/>
                    </a:cubicBezTo>
                    <a:cubicBezTo>
                      <a:pt x="188" y="0"/>
                      <a:pt x="64" y="32"/>
                      <a:pt x="0" y="37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46108" name="Freeform 1072"/>
              <p:cNvSpPr>
                <a:spLocks/>
              </p:cNvSpPr>
              <p:nvPr/>
            </p:nvSpPr>
            <p:spPr bwMode="auto">
              <a:xfrm>
                <a:off x="4481" y="3258"/>
                <a:ext cx="651" cy="662"/>
              </a:xfrm>
              <a:custGeom>
                <a:avLst/>
                <a:gdLst>
                  <a:gd name="T0" fmla="*/ 531 w 651"/>
                  <a:gd name="T1" fmla="*/ 0 h 662"/>
                  <a:gd name="T2" fmla="*/ 572 w 651"/>
                  <a:gd name="T3" fmla="*/ 221 h 662"/>
                  <a:gd name="T4" fmla="*/ 59 w 651"/>
                  <a:gd name="T5" fmla="*/ 434 h 662"/>
                  <a:gd name="T6" fmla="*/ 219 w 651"/>
                  <a:gd name="T7" fmla="*/ 662 h 6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51"/>
                  <a:gd name="T13" fmla="*/ 0 h 662"/>
                  <a:gd name="T14" fmla="*/ 651 w 651"/>
                  <a:gd name="T15" fmla="*/ 662 h 6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51" h="662">
                    <a:moveTo>
                      <a:pt x="531" y="0"/>
                    </a:moveTo>
                    <a:cubicBezTo>
                      <a:pt x="539" y="37"/>
                      <a:pt x="651" y="149"/>
                      <a:pt x="572" y="221"/>
                    </a:cubicBezTo>
                    <a:cubicBezTo>
                      <a:pt x="493" y="293"/>
                      <a:pt x="118" y="361"/>
                      <a:pt x="59" y="434"/>
                    </a:cubicBezTo>
                    <a:cubicBezTo>
                      <a:pt x="0" y="507"/>
                      <a:pt x="186" y="615"/>
                      <a:pt x="219" y="662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46109" name="Freeform 1073"/>
              <p:cNvSpPr>
                <a:spLocks/>
              </p:cNvSpPr>
              <p:nvPr/>
            </p:nvSpPr>
            <p:spPr bwMode="auto">
              <a:xfrm>
                <a:off x="3634" y="3177"/>
                <a:ext cx="998" cy="76"/>
              </a:xfrm>
              <a:custGeom>
                <a:avLst/>
                <a:gdLst>
                  <a:gd name="T0" fmla="*/ 0 w 998"/>
                  <a:gd name="T1" fmla="*/ 0 h 76"/>
                  <a:gd name="T2" fmla="*/ 564 w 998"/>
                  <a:gd name="T3" fmla="*/ 53 h 76"/>
                  <a:gd name="T4" fmla="*/ 998 w 998"/>
                  <a:gd name="T5" fmla="*/ 76 h 76"/>
                  <a:gd name="T6" fmla="*/ 0 60000 65536"/>
                  <a:gd name="T7" fmla="*/ 0 60000 65536"/>
                  <a:gd name="T8" fmla="*/ 0 60000 65536"/>
                  <a:gd name="T9" fmla="*/ 0 w 998"/>
                  <a:gd name="T10" fmla="*/ 0 h 76"/>
                  <a:gd name="T11" fmla="*/ 998 w 998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98" h="76">
                    <a:moveTo>
                      <a:pt x="0" y="0"/>
                    </a:moveTo>
                    <a:cubicBezTo>
                      <a:pt x="94" y="9"/>
                      <a:pt x="398" y="40"/>
                      <a:pt x="564" y="53"/>
                    </a:cubicBezTo>
                    <a:cubicBezTo>
                      <a:pt x="730" y="66"/>
                      <a:pt x="908" y="71"/>
                      <a:pt x="998" y="7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sp>
          <p:nvSpPr>
            <p:cNvPr id="46105" name="Freeform 1074"/>
            <p:cNvSpPr>
              <a:spLocks/>
            </p:cNvSpPr>
            <p:nvPr/>
          </p:nvSpPr>
          <p:spPr bwMode="auto">
            <a:xfrm>
              <a:off x="5715000" y="2667000"/>
              <a:ext cx="546100" cy="1406525"/>
            </a:xfrm>
            <a:custGeom>
              <a:avLst/>
              <a:gdLst>
                <a:gd name="T0" fmla="*/ 0 w 344"/>
                <a:gd name="T1" fmla="*/ 2147483647 h 886"/>
                <a:gd name="T2" fmla="*/ 2147483647 w 344"/>
                <a:gd name="T3" fmla="*/ 2147483647 h 886"/>
                <a:gd name="T4" fmla="*/ 2147483647 w 344"/>
                <a:gd name="T5" fmla="*/ 2147483647 h 886"/>
                <a:gd name="T6" fmla="*/ 2147483647 w 344"/>
                <a:gd name="T7" fmla="*/ 2147483647 h 886"/>
                <a:gd name="T8" fmla="*/ 2147483647 w 344"/>
                <a:gd name="T9" fmla="*/ 0 h 8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"/>
                <a:gd name="T16" fmla="*/ 0 h 886"/>
                <a:gd name="T17" fmla="*/ 344 w 344"/>
                <a:gd name="T18" fmla="*/ 886 h 8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" h="886">
                  <a:moveTo>
                    <a:pt x="0" y="886"/>
                  </a:moveTo>
                  <a:cubicBezTo>
                    <a:pt x="43" y="852"/>
                    <a:pt x="201" y="763"/>
                    <a:pt x="257" y="681"/>
                  </a:cubicBezTo>
                  <a:cubicBezTo>
                    <a:pt x="313" y="599"/>
                    <a:pt x="334" y="495"/>
                    <a:pt x="339" y="395"/>
                  </a:cubicBezTo>
                  <a:cubicBezTo>
                    <a:pt x="344" y="295"/>
                    <a:pt x="309" y="147"/>
                    <a:pt x="287" y="81"/>
                  </a:cubicBezTo>
                  <a:cubicBezTo>
                    <a:pt x="265" y="15"/>
                    <a:pt x="222" y="17"/>
                    <a:pt x="205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17" name="Group 1075"/>
          <p:cNvGrpSpPr>
            <a:grpSpLocks/>
          </p:cNvGrpSpPr>
          <p:nvPr/>
        </p:nvGrpSpPr>
        <p:grpSpPr bwMode="auto">
          <a:xfrm>
            <a:off x="4038600" y="2636838"/>
            <a:ext cx="3422650" cy="334962"/>
            <a:chOff x="2544" y="1661"/>
            <a:chExt cx="2156" cy="211"/>
          </a:xfrm>
        </p:grpSpPr>
        <p:grpSp>
          <p:nvGrpSpPr>
            <p:cNvPr id="18" name="Group 1076"/>
            <p:cNvGrpSpPr>
              <a:grpSpLocks/>
            </p:cNvGrpSpPr>
            <p:nvPr/>
          </p:nvGrpSpPr>
          <p:grpSpPr bwMode="auto">
            <a:xfrm>
              <a:off x="4032" y="1680"/>
              <a:ext cx="480" cy="192"/>
              <a:chOff x="4032" y="1296"/>
              <a:chExt cx="480" cy="192"/>
            </a:xfrm>
          </p:grpSpPr>
          <p:sp>
            <p:nvSpPr>
              <p:cNvPr id="46100" name="Rectangle 1077"/>
              <p:cNvSpPr>
                <a:spLocks noChangeArrowheads="1"/>
              </p:cNvSpPr>
              <p:nvPr/>
            </p:nvSpPr>
            <p:spPr bwMode="auto">
              <a:xfrm>
                <a:off x="403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6101" name="Rectangle 1078"/>
              <p:cNvSpPr>
                <a:spLocks noChangeArrowheads="1"/>
              </p:cNvSpPr>
              <p:nvPr/>
            </p:nvSpPr>
            <p:spPr bwMode="auto">
              <a:xfrm>
                <a:off x="4272" y="1296"/>
                <a:ext cx="240" cy="1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46094" name="Freeform 1079"/>
            <p:cNvSpPr>
              <a:spLocks/>
            </p:cNvSpPr>
            <p:nvPr/>
          </p:nvSpPr>
          <p:spPr bwMode="auto">
            <a:xfrm>
              <a:off x="4410" y="1770"/>
              <a:ext cx="290" cy="39"/>
            </a:xfrm>
            <a:custGeom>
              <a:avLst/>
              <a:gdLst>
                <a:gd name="T0" fmla="*/ 0 w 290"/>
                <a:gd name="T1" fmla="*/ 0 h 39"/>
                <a:gd name="T2" fmla="*/ 290 w 290"/>
                <a:gd name="T3" fmla="*/ 39 h 39"/>
                <a:gd name="T4" fmla="*/ 0 60000 65536"/>
                <a:gd name="T5" fmla="*/ 0 60000 65536"/>
                <a:gd name="T6" fmla="*/ 0 w 290"/>
                <a:gd name="T7" fmla="*/ 0 h 39"/>
                <a:gd name="T8" fmla="*/ 290 w 290"/>
                <a:gd name="T9" fmla="*/ 39 h 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0" h="39">
                  <a:moveTo>
                    <a:pt x="0" y="0"/>
                  </a:moveTo>
                  <a:cubicBezTo>
                    <a:pt x="48" y="6"/>
                    <a:pt x="230" y="31"/>
                    <a:pt x="290" y="39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19" name="Group 1080"/>
            <p:cNvGrpSpPr>
              <a:grpSpLocks/>
            </p:cNvGrpSpPr>
            <p:nvPr/>
          </p:nvGrpSpPr>
          <p:grpSpPr bwMode="auto">
            <a:xfrm>
              <a:off x="2544" y="1680"/>
              <a:ext cx="1152" cy="190"/>
              <a:chOff x="3312" y="1056"/>
              <a:chExt cx="1152" cy="288"/>
            </a:xfrm>
          </p:grpSpPr>
          <p:sp>
            <p:nvSpPr>
              <p:cNvPr id="46098" name="Rectangle 1081"/>
              <p:cNvSpPr>
                <a:spLocks noChangeArrowheads="1"/>
              </p:cNvSpPr>
              <p:nvPr/>
            </p:nvSpPr>
            <p:spPr bwMode="auto">
              <a:xfrm>
                <a:off x="3312" y="1056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mk_c</a:t>
                </a:r>
                <a:endParaRPr lang="en-US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099" name="Rectangle 1082"/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576" cy="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None/>
                </a:pPr>
                <a:endParaRPr 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6096" name="Freeform 1083"/>
            <p:cNvSpPr>
              <a:spLocks/>
            </p:cNvSpPr>
            <p:nvPr/>
          </p:nvSpPr>
          <p:spPr bwMode="auto">
            <a:xfrm>
              <a:off x="3462" y="1744"/>
              <a:ext cx="568" cy="27"/>
            </a:xfrm>
            <a:custGeom>
              <a:avLst/>
              <a:gdLst>
                <a:gd name="T0" fmla="*/ 0 w 568"/>
                <a:gd name="T1" fmla="*/ 19 h 27"/>
                <a:gd name="T2" fmla="*/ 390 w 568"/>
                <a:gd name="T3" fmla="*/ 1 h 27"/>
                <a:gd name="T4" fmla="*/ 568 w 568"/>
                <a:gd name="T5" fmla="*/ 27 h 27"/>
                <a:gd name="T6" fmla="*/ 0 60000 65536"/>
                <a:gd name="T7" fmla="*/ 0 60000 65536"/>
                <a:gd name="T8" fmla="*/ 0 60000 65536"/>
                <a:gd name="T9" fmla="*/ 0 w 568"/>
                <a:gd name="T10" fmla="*/ 0 h 27"/>
                <a:gd name="T11" fmla="*/ 568 w 568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8" h="27">
                  <a:moveTo>
                    <a:pt x="0" y="19"/>
                  </a:moveTo>
                  <a:cubicBezTo>
                    <a:pt x="65" y="16"/>
                    <a:pt x="295" y="0"/>
                    <a:pt x="390" y="1"/>
                  </a:cubicBezTo>
                  <a:cubicBezTo>
                    <a:pt x="485" y="2"/>
                    <a:pt x="531" y="22"/>
                    <a:pt x="568" y="27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46097" name="Freeform 1084"/>
            <p:cNvSpPr>
              <a:spLocks/>
            </p:cNvSpPr>
            <p:nvPr/>
          </p:nvSpPr>
          <p:spPr bwMode="auto">
            <a:xfrm>
              <a:off x="3706" y="1661"/>
              <a:ext cx="463" cy="95"/>
            </a:xfrm>
            <a:custGeom>
              <a:avLst/>
              <a:gdLst>
                <a:gd name="T0" fmla="*/ 463 w 463"/>
                <a:gd name="T1" fmla="*/ 95 h 95"/>
                <a:gd name="T2" fmla="*/ 198 w 463"/>
                <a:gd name="T3" fmla="*/ 9 h 95"/>
                <a:gd name="T4" fmla="*/ 0 w 463"/>
                <a:gd name="T5" fmla="*/ 38 h 95"/>
                <a:gd name="T6" fmla="*/ 0 60000 65536"/>
                <a:gd name="T7" fmla="*/ 0 60000 65536"/>
                <a:gd name="T8" fmla="*/ 0 60000 65536"/>
                <a:gd name="T9" fmla="*/ 0 w 463"/>
                <a:gd name="T10" fmla="*/ 0 h 95"/>
                <a:gd name="T11" fmla="*/ 463 w 463"/>
                <a:gd name="T12" fmla="*/ 95 h 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3" h="95">
                  <a:moveTo>
                    <a:pt x="463" y="95"/>
                  </a:moveTo>
                  <a:cubicBezTo>
                    <a:pt x="419" y="81"/>
                    <a:pt x="275" y="18"/>
                    <a:pt x="198" y="9"/>
                  </a:cubicBezTo>
                  <a:cubicBezTo>
                    <a:pt x="121" y="0"/>
                    <a:pt x="41" y="32"/>
                    <a:pt x="0" y="38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46091" name="Oval 63"/>
          <p:cNvSpPr>
            <a:spLocks noChangeArrowheads="1"/>
          </p:cNvSpPr>
          <p:nvPr/>
        </p:nvSpPr>
        <p:spPr bwMode="auto">
          <a:xfrm>
            <a:off x="8382000" y="152400"/>
            <a:ext cx="609600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JS</a:t>
            </a:r>
          </a:p>
        </p:txBody>
      </p:sp>
      <p:sp>
        <p:nvSpPr>
          <p:cNvPr id="65" name="Rectangle 1057"/>
          <p:cNvSpPr>
            <a:spLocks noChangeArrowheads="1"/>
          </p:cNvSpPr>
          <p:nvPr/>
        </p:nvSpPr>
        <p:spPr bwMode="auto">
          <a:xfrm>
            <a:off x="5257800" y="4565650"/>
            <a:ext cx="914400" cy="301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89" grpId="0" animBg="1"/>
      <p:bldP spid="6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 in Web programming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Useful for event handlers in Web programming: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function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AppendButton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(container, name, message) {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   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var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btn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document.createElement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('button');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   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btn.innerHTML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= name;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   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btn.onclick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= function (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evt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) { alert(message); }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   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container.appendChild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btn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}</a:t>
            </a:r>
          </a:p>
          <a:p>
            <a:endParaRPr lang="en-US" dirty="0" smtClean="0"/>
          </a:p>
          <a:p>
            <a:r>
              <a:rPr lang="en-US" sz="2800" dirty="0" smtClean="0"/>
              <a:t>Environment pointer lets the button’s click handler find the message to display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914400"/>
          </a:xfrm>
        </p:spPr>
        <p:txBody>
          <a:bodyPr/>
          <a:lstStyle/>
          <a:p>
            <a:r>
              <a:rPr lang="en-US" smtClean="0"/>
              <a:t>Summary: Return Function Results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Use closure to maintain static environment </a:t>
            </a:r>
          </a:p>
          <a:p>
            <a:r>
              <a:rPr lang="en-US" smtClean="0"/>
              <a:t>May need to keep activation records after return</a:t>
            </a:r>
          </a:p>
          <a:p>
            <a:pPr lvl="1"/>
            <a:r>
              <a:rPr lang="en-US" smtClean="0"/>
              <a:t>Stack (lifo) order fails!</a:t>
            </a:r>
          </a:p>
          <a:p>
            <a:r>
              <a:rPr lang="en-US" smtClean="0"/>
              <a:t>Possible “stack” implementation</a:t>
            </a:r>
          </a:p>
          <a:p>
            <a:pPr lvl="1"/>
            <a:r>
              <a:rPr lang="en-US" smtClean="0"/>
              <a:t>Forget about explicit deallocation</a:t>
            </a:r>
          </a:p>
          <a:p>
            <a:pPr lvl="1"/>
            <a:r>
              <a:rPr lang="en-US" smtClean="0"/>
              <a:t>Put activation records on heap</a:t>
            </a:r>
          </a:p>
          <a:p>
            <a:pPr lvl="1"/>
            <a:r>
              <a:rPr lang="en-US" smtClean="0"/>
              <a:t>Invoke garbage collector as needed</a:t>
            </a:r>
          </a:p>
          <a:p>
            <a:pPr lvl="1"/>
            <a:r>
              <a:rPr lang="en-US" smtClean="0"/>
              <a:t>Not as totally crazy as is sounds</a:t>
            </a:r>
          </a:p>
          <a:p>
            <a:pPr lvl="2">
              <a:buFontTx/>
              <a:buNone/>
            </a:pPr>
            <a:r>
              <a:rPr lang="en-US" smtClean="0"/>
              <a:t>May only need to search reachable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scope issues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4577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Block-structured lang uses stack of activ records</a:t>
            </a:r>
          </a:p>
          <a:p>
            <a:pPr lvl="1"/>
            <a:r>
              <a:rPr lang="en-US" smtClean="0"/>
              <a:t>Activation records contain parameters, local vars, …</a:t>
            </a:r>
          </a:p>
          <a:p>
            <a:pPr lvl="1"/>
            <a:r>
              <a:rPr lang="en-US" smtClean="0"/>
              <a:t>Also pointers to enclosing scope</a:t>
            </a:r>
          </a:p>
          <a:p>
            <a:r>
              <a:rPr lang="en-US" smtClean="0"/>
              <a:t>Several different parameter passing mechanisms</a:t>
            </a:r>
          </a:p>
          <a:p>
            <a:r>
              <a:rPr lang="en-US" smtClean="0"/>
              <a:t>Tail calls may be optimized</a:t>
            </a:r>
          </a:p>
          <a:p>
            <a:r>
              <a:rPr lang="en-US" smtClean="0"/>
              <a:t>Function parameters/results require closures</a:t>
            </a:r>
          </a:p>
          <a:p>
            <a:pPr lvl="1"/>
            <a:r>
              <a:rPr lang="en-US" smtClean="0"/>
              <a:t>Closure environment pointer used on function call</a:t>
            </a:r>
          </a:p>
          <a:p>
            <a:pPr lvl="1"/>
            <a:r>
              <a:rPr lang="en-US" smtClean="0"/>
              <a:t>Stack deallocation may fail if function returned from call</a:t>
            </a:r>
          </a:p>
          <a:p>
            <a:pPr lvl="1"/>
            <a:r>
              <a:rPr lang="en-US" smtClean="0"/>
              <a:t>Closures </a:t>
            </a:r>
            <a:r>
              <a:rPr lang="en-US" i="1" smtClean="0"/>
              <a:t>not</a:t>
            </a:r>
            <a:r>
              <a:rPr lang="en-US" smtClean="0"/>
              <a:t>  needed if functions not in nested blocks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4577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Blocks in common languages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C, JavaScript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*</a:t>
            </a:r>
            <a:r>
              <a:rPr lang="en-US" dirty="0" smtClean="0"/>
              <a:t>   { … }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Algol</a:t>
            </a:r>
            <a:r>
              <a:rPr lang="en-US" dirty="0" smtClean="0"/>
              <a:t>                 begin … end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ML, Haskell      let … in … end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forms of blocks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In-line blocks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Blocks associated with functions or procedures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Topic: block-based memory management, access to local variables, parameters, global variables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 smtClean="0"/>
          </a:p>
        </p:txBody>
      </p:sp>
      <p:cxnSp>
        <p:nvCxnSpPr>
          <p:cNvPr id="6148" name="Straight Connector 6"/>
          <p:cNvCxnSpPr>
            <a:cxnSpLocks noChangeShapeType="1"/>
          </p:cNvCxnSpPr>
          <p:nvPr/>
        </p:nvCxnSpPr>
        <p:spPr bwMode="auto">
          <a:xfrm>
            <a:off x="1600200" y="2133600"/>
            <a:ext cx="1447800" cy="228600"/>
          </a:xfrm>
          <a:prstGeom prst="line">
            <a:avLst/>
          </a:prstGeom>
          <a:noFill/>
          <a:ln w="28575" algn="ctr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6" name="TextBox 5"/>
          <p:cNvSpPr txBox="1"/>
          <p:nvPr/>
        </p:nvSpPr>
        <p:spPr>
          <a:xfrm>
            <a:off x="926933" y="6248400"/>
            <a:ext cx="51755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*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JavaScript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functions provide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Simplified Machine Model</a:t>
            </a: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762000" y="4876800"/>
            <a:ext cx="11430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381000" y="1524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Registers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381000" y="53340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Environment Pointer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381000" y="41148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Program Counter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5486400" y="1524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>
                <a:solidFill>
                  <a:schemeClr val="accent3">
                    <a:lumMod val="75000"/>
                  </a:schemeClr>
                </a:solidFill>
              </a:rPr>
              <a:t>Data</a:t>
            </a:r>
            <a:endParaRPr lang="en-US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2971800" y="1524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>
                <a:solidFill>
                  <a:schemeClr val="accent3">
                    <a:lumMod val="75000"/>
                  </a:schemeClr>
                </a:solidFill>
              </a:rPr>
              <a:t>Code</a:t>
            </a:r>
            <a:endParaRPr lang="en-US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77" name="Text Box 14"/>
          <p:cNvSpPr txBox="1">
            <a:spLocks noChangeArrowheads="1"/>
          </p:cNvSpPr>
          <p:nvPr/>
        </p:nvSpPr>
        <p:spPr bwMode="auto">
          <a:xfrm>
            <a:off x="7924800" y="5181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>
                <a:solidFill>
                  <a:schemeClr val="accent3">
                    <a:lumMod val="75000"/>
                  </a:schemeClr>
                </a:solidFill>
              </a:rPr>
              <a:t>Heap</a:t>
            </a:r>
            <a:endParaRPr lang="en-US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78" name="Text Box 15"/>
          <p:cNvSpPr txBox="1">
            <a:spLocks noChangeArrowheads="1"/>
          </p:cNvSpPr>
          <p:nvPr/>
        </p:nvSpPr>
        <p:spPr bwMode="auto">
          <a:xfrm>
            <a:off x="7924800" y="2743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>
                <a:solidFill>
                  <a:schemeClr val="accent3">
                    <a:lumMod val="75000"/>
                  </a:schemeClr>
                </a:solidFill>
              </a:rPr>
              <a:t>Stack</a:t>
            </a:r>
            <a:endParaRPr lang="en-US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79" name="Rectangle 16"/>
          <p:cNvSpPr>
            <a:spLocks noChangeArrowheads="1"/>
          </p:cNvSpPr>
          <p:nvPr/>
        </p:nvSpPr>
        <p:spPr bwMode="auto">
          <a:xfrm>
            <a:off x="762000" y="6096000"/>
            <a:ext cx="11430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27"/>
          <p:cNvSpPr>
            <a:spLocks noChangeArrowheads="1"/>
          </p:cNvSpPr>
          <p:nvPr/>
        </p:nvSpPr>
        <p:spPr bwMode="auto">
          <a:xfrm>
            <a:off x="762000" y="2971800"/>
            <a:ext cx="11430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4"/>
          <p:cNvSpPr>
            <a:spLocks noChangeArrowheads="1"/>
          </p:cNvSpPr>
          <p:nvPr/>
        </p:nvSpPr>
        <p:spPr bwMode="auto">
          <a:xfrm>
            <a:off x="762000" y="2057400"/>
            <a:ext cx="11430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5"/>
          <p:cNvSpPr>
            <a:spLocks noChangeArrowheads="1"/>
          </p:cNvSpPr>
          <p:nvPr/>
        </p:nvSpPr>
        <p:spPr bwMode="auto">
          <a:xfrm>
            <a:off x="762000" y="2362200"/>
            <a:ext cx="11430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6"/>
          <p:cNvSpPr>
            <a:spLocks noChangeArrowheads="1"/>
          </p:cNvSpPr>
          <p:nvPr/>
        </p:nvSpPr>
        <p:spPr bwMode="auto">
          <a:xfrm>
            <a:off x="762000" y="2667000"/>
            <a:ext cx="11430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18"/>
          <p:cNvSpPr>
            <a:spLocks noChangeArrowheads="1"/>
          </p:cNvSpPr>
          <p:nvPr/>
        </p:nvSpPr>
        <p:spPr bwMode="auto">
          <a:xfrm>
            <a:off x="762000" y="3581400"/>
            <a:ext cx="11430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276600" y="2057400"/>
            <a:ext cx="1143000" cy="2819400"/>
            <a:chOff x="1872" y="1296"/>
            <a:chExt cx="720" cy="177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207" name="Rectangle 32"/>
            <p:cNvSpPr>
              <a:spLocks noChangeArrowheads="1"/>
            </p:cNvSpPr>
            <p:nvPr/>
          </p:nvSpPr>
          <p:spPr bwMode="auto">
            <a:xfrm>
              <a:off x="1872" y="2880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Rectangle 33"/>
            <p:cNvSpPr>
              <a:spLocks noChangeArrowheads="1"/>
            </p:cNvSpPr>
            <p:nvPr/>
          </p:nvSpPr>
          <p:spPr bwMode="auto">
            <a:xfrm>
              <a:off x="1872" y="1488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Rectangle 34"/>
            <p:cNvSpPr>
              <a:spLocks noChangeArrowheads="1"/>
            </p:cNvSpPr>
            <p:nvPr/>
          </p:nvSpPr>
          <p:spPr bwMode="auto">
            <a:xfrm>
              <a:off x="1872" y="1296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35"/>
            <p:cNvSpPr>
              <a:spLocks noChangeArrowheads="1"/>
            </p:cNvSpPr>
            <p:nvPr/>
          </p:nvSpPr>
          <p:spPr bwMode="auto">
            <a:xfrm>
              <a:off x="1872" y="2256"/>
              <a:ext cx="720" cy="62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Rectangle 36"/>
            <p:cNvSpPr>
              <a:spLocks noChangeArrowheads="1"/>
            </p:cNvSpPr>
            <p:nvPr/>
          </p:nvSpPr>
          <p:spPr bwMode="auto">
            <a:xfrm>
              <a:off x="1872" y="1680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Rectangle 37"/>
            <p:cNvSpPr>
              <a:spLocks noChangeArrowheads="1"/>
            </p:cNvSpPr>
            <p:nvPr/>
          </p:nvSpPr>
          <p:spPr bwMode="auto">
            <a:xfrm>
              <a:off x="1872" y="1872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Rectangle 38"/>
            <p:cNvSpPr>
              <a:spLocks noChangeArrowheads="1"/>
            </p:cNvSpPr>
            <p:nvPr/>
          </p:nvSpPr>
          <p:spPr bwMode="auto">
            <a:xfrm>
              <a:off x="1872" y="2064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791200" y="2057400"/>
            <a:ext cx="1143000" cy="4343400"/>
            <a:chOff x="3216" y="1296"/>
            <a:chExt cx="720" cy="273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195" name="Rectangle 19"/>
            <p:cNvSpPr>
              <a:spLocks noChangeArrowheads="1"/>
            </p:cNvSpPr>
            <p:nvPr/>
          </p:nvSpPr>
          <p:spPr bwMode="auto">
            <a:xfrm>
              <a:off x="3216" y="3072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Rectangle 21"/>
            <p:cNvSpPr>
              <a:spLocks noChangeArrowheads="1"/>
            </p:cNvSpPr>
            <p:nvPr/>
          </p:nvSpPr>
          <p:spPr bwMode="auto">
            <a:xfrm>
              <a:off x="3216" y="1488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Rectangle 22"/>
            <p:cNvSpPr>
              <a:spLocks noChangeArrowheads="1"/>
            </p:cNvSpPr>
            <p:nvPr/>
          </p:nvSpPr>
          <p:spPr bwMode="auto">
            <a:xfrm>
              <a:off x="3216" y="1296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Rectangle 24"/>
            <p:cNvSpPr>
              <a:spLocks noChangeArrowheads="1"/>
            </p:cNvSpPr>
            <p:nvPr/>
          </p:nvSpPr>
          <p:spPr bwMode="auto">
            <a:xfrm>
              <a:off x="3216" y="2448"/>
              <a:ext cx="720" cy="62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Rectangle 20"/>
            <p:cNvSpPr>
              <a:spLocks noChangeArrowheads="1"/>
            </p:cNvSpPr>
            <p:nvPr/>
          </p:nvSpPr>
          <p:spPr bwMode="auto">
            <a:xfrm>
              <a:off x="3216" y="1680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Rectangle 25"/>
            <p:cNvSpPr>
              <a:spLocks noChangeArrowheads="1"/>
            </p:cNvSpPr>
            <p:nvPr/>
          </p:nvSpPr>
          <p:spPr bwMode="auto">
            <a:xfrm>
              <a:off x="3216" y="1872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26"/>
            <p:cNvSpPr>
              <a:spLocks noChangeArrowheads="1"/>
            </p:cNvSpPr>
            <p:nvPr/>
          </p:nvSpPr>
          <p:spPr bwMode="auto">
            <a:xfrm>
              <a:off x="3216" y="2064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Rectangle 28"/>
            <p:cNvSpPr>
              <a:spLocks noChangeArrowheads="1"/>
            </p:cNvSpPr>
            <p:nvPr/>
          </p:nvSpPr>
          <p:spPr bwMode="auto">
            <a:xfrm>
              <a:off x="3216" y="3456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Rectangle 29"/>
            <p:cNvSpPr>
              <a:spLocks noChangeArrowheads="1"/>
            </p:cNvSpPr>
            <p:nvPr/>
          </p:nvSpPr>
          <p:spPr bwMode="auto">
            <a:xfrm>
              <a:off x="3216" y="3264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Rectangle 30"/>
            <p:cNvSpPr>
              <a:spLocks noChangeArrowheads="1"/>
            </p:cNvSpPr>
            <p:nvPr/>
          </p:nvSpPr>
          <p:spPr bwMode="auto">
            <a:xfrm>
              <a:off x="3216" y="3648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Rectangle 31"/>
            <p:cNvSpPr>
              <a:spLocks noChangeArrowheads="1"/>
            </p:cNvSpPr>
            <p:nvPr/>
          </p:nvSpPr>
          <p:spPr bwMode="auto">
            <a:xfrm>
              <a:off x="3216" y="3840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40"/>
            <p:cNvSpPr>
              <a:spLocks noChangeArrowheads="1"/>
            </p:cNvSpPr>
            <p:nvPr/>
          </p:nvSpPr>
          <p:spPr bwMode="auto">
            <a:xfrm>
              <a:off x="3216" y="2256"/>
              <a:ext cx="72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7" name="AutoShape 41"/>
          <p:cNvSpPr>
            <a:spLocks/>
          </p:cNvSpPr>
          <p:nvPr/>
        </p:nvSpPr>
        <p:spPr bwMode="auto">
          <a:xfrm>
            <a:off x="7391400" y="2057400"/>
            <a:ext cx="533400" cy="1905000"/>
          </a:xfrm>
          <a:prstGeom prst="rightBrace">
            <a:avLst>
              <a:gd name="adj1" fmla="val 297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AutoShape 42"/>
          <p:cNvSpPr>
            <a:spLocks/>
          </p:cNvSpPr>
          <p:nvPr/>
        </p:nvSpPr>
        <p:spPr bwMode="auto">
          <a:xfrm>
            <a:off x="7315200" y="4572000"/>
            <a:ext cx="533400" cy="1752600"/>
          </a:xfrm>
          <a:prstGeom prst="rightBrace">
            <a:avLst>
              <a:gd name="adj1" fmla="val 2738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45"/>
          <p:cNvSpPr>
            <a:spLocks noChangeShapeType="1"/>
          </p:cNvSpPr>
          <p:nvPr/>
        </p:nvSpPr>
        <p:spPr bwMode="auto">
          <a:xfrm>
            <a:off x="1295400" y="50292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47"/>
          <p:cNvSpPr>
            <a:spLocks noChangeShapeType="1"/>
          </p:cNvSpPr>
          <p:nvPr/>
        </p:nvSpPr>
        <p:spPr bwMode="auto">
          <a:xfrm>
            <a:off x="2514600" y="2819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8"/>
          <p:cNvSpPr>
            <a:spLocks noChangeShapeType="1"/>
          </p:cNvSpPr>
          <p:nvPr/>
        </p:nvSpPr>
        <p:spPr bwMode="auto">
          <a:xfrm flipV="1">
            <a:off x="2514600" y="2819400"/>
            <a:ext cx="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9"/>
          <p:cNvSpPr>
            <a:spLocks noChangeShapeType="1"/>
          </p:cNvSpPr>
          <p:nvPr/>
        </p:nvSpPr>
        <p:spPr bwMode="auto">
          <a:xfrm>
            <a:off x="1295400" y="62484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50"/>
          <p:cNvSpPr>
            <a:spLocks noChangeShapeType="1"/>
          </p:cNvSpPr>
          <p:nvPr/>
        </p:nvSpPr>
        <p:spPr bwMode="auto">
          <a:xfrm>
            <a:off x="5029200" y="34290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51"/>
          <p:cNvSpPr>
            <a:spLocks noChangeShapeType="1"/>
          </p:cNvSpPr>
          <p:nvPr/>
        </p:nvSpPr>
        <p:spPr bwMode="auto">
          <a:xfrm flipV="1">
            <a:off x="5029200" y="34290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Interested in Memory Mgmt Only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4577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Registers, Code segment, Program counter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Ignore registers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Details of instruction set will not matter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Data Segment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Stack contains data related to block entry/exit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Heap contains data of varying lifetime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Environment pointer points to current stack position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Block entry: add new activation record to stack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Block exit: remove most recent activation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basic concepts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78800" cy="1981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Scope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Region of program text where declaration is visible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Lifetime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Period of time when location is allocated to program</a:t>
            </a:r>
          </a:p>
        </p:txBody>
      </p:sp>
      <p:sp>
        <p:nvSpPr>
          <p:cNvPr id="9220" name="Rectangle 1028"/>
          <p:cNvSpPr>
            <a:spLocks noChangeArrowheads="1"/>
          </p:cNvSpPr>
          <p:nvPr/>
        </p:nvSpPr>
        <p:spPr bwMode="auto">
          <a:xfrm>
            <a:off x="3505200" y="3886200"/>
            <a:ext cx="5638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Inner declaration of x hides outer one.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Called “hole in scope”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Lifetime of outer x includes time when inner block is executed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Lifetime </a:t>
            </a: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sym typeface="Symbol" pitchFamily="18" charset="2"/>
              </a:rPr>
              <a:t> scope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sym typeface="Symbol" pitchFamily="18" charset="2"/>
              </a:rPr>
              <a:t>Lines indicate “contour model” of scope.</a:t>
            </a:r>
            <a:endParaRPr kumimoji="1" lang="en-US" sz="20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9221" name="Rectangle 1029"/>
          <p:cNvSpPr>
            <a:spLocks noChangeArrowheads="1"/>
          </p:cNvSpPr>
          <p:nvPr/>
        </p:nvSpPr>
        <p:spPr bwMode="auto">
          <a:xfrm>
            <a:off x="304800" y="38100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{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int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… ;  </a:t>
            </a:r>
          </a:p>
          <a:p>
            <a:pPr marL="742950" lvl="1" indent="-285750" algn="l">
              <a:lnSpc>
                <a:spcPct val="70000"/>
              </a:lnSpc>
              <a:spcBef>
                <a:spcPct val="5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{ 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int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y = … ; </a:t>
            </a:r>
          </a:p>
          <a:p>
            <a:pPr marL="742950" lvl="1" indent="-285750" algn="l">
              <a:lnSpc>
                <a:spcPct val="70000"/>
              </a:lnSpc>
              <a:spcBef>
                <a:spcPct val="5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{  </a:t>
            </a:r>
            <a:r>
              <a:rPr kumimoji="1" lang="en-US" sz="2000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int</a:t>
            </a: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x = … ;</a:t>
            </a:r>
          </a:p>
          <a:p>
            <a:pPr marL="742950" lvl="1" indent="-285750" algn="l">
              <a:lnSpc>
                <a:spcPct val="70000"/>
              </a:lnSpc>
              <a:spcBef>
                <a:spcPct val="5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 ….</a:t>
            </a:r>
          </a:p>
          <a:p>
            <a:pPr marL="742950" lvl="1" indent="-285750" algn="l">
              <a:lnSpc>
                <a:spcPct val="70000"/>
              </a:lnSpc>
              <a:spcBef>
                <a:spcPct val="5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       };</a:t>
            </a:r>
          </a:p>
          <a:p>
            <a:pPr marL="742950" lvl="1" indent="-285750" algn="l">
              <a:lnSpc>
                <a:spcPct val="70000"/>
              </a:lnSpc>
              <a:spcBef>
                <a:spcPct val="5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     };</a:t>
            </a:r>
          </a:p>
          <a:p>
            <a:pPr marL="742950" lvl="1" indent="-285750" algn="l">
              <a:lnSpc>
                <a:spcPct val="70000"/>
              </a:lnSpc>
              <a:spcBef>
                <a:spcPct val="50000"/>
              </a:spcBef>
              <a:buClr>
                <a:schemeClr val="accent2"/>
              </a:buClr>
              <a:buNone/>
            </a:pPr>
            <a:r>
              <a:rPr kumimoji="1" lang="en-US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};</a:t>
            </a:r>
            <a:endParaRPr kumimoji="1" lang="en-US" dirty="0">
              <a:solidFill>
                <a:schemeClr val="accent1">
                  <a:lumMod val="50000"/>
                </a:schemeClr>
              </a:solidFill>
              <a:latin typeface="Tahoma" pitchFamily="34" charset="0"/>
            </a:endParaRP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endParaRPr kumimoji="1" lang="en-US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9222" name="Line 1030"/>
          <p:cNvSpPr>
            <a:spLocks noChangeShapeType="1"/>
          </p:cNvSpPr>
          <p:nvPr/>
        </p:nvSpPr>
        <p:spPr bwMode="auto">
          <a:xfrm>
            <a:off x="1676400" y="4572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9223" name="Line 1031"/>
          <p:cNvSpPr>
            <a:spLocks noChangeShapeType="1"/>
          </p:cNvSpPr>
          <p:nvPr/>
        </p:nvSpPr>
        <p:spPr bwMode="auto">
          <a:xfrm>
            <a:off x="1219200" y="4191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9224" name="Line 1032"/>
          <p:cNvSpPr>
            <a:spLocks noChangeShapeType="1"/>
          </p:cNvSpPr>
          <p:nvPr/>
        </p:nvSpPr>
        <p:spPr bwMode="auto">
          <a:xfrm>
            <a:off x="762000" y="3886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In-line Blocks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78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Activation record</a:t>
            </a:r>
          </a:p>
          <a:p>
            <a:pPr lvl="1"/>
            <a:r>
              <a:rPr lang="en-US" smtClean="0"/>
              <a:t>Data structure stored on run-time stack</a:t>
            </a:r>
          </a:p>
          <a:p>
            <a:pPr lvl="1"/>
            <a:r>
              <a:rPr lang="en-US" smtClean="0"/>
              <a:t>Contains space for local variables</a:t>
            </a:r>
          </a:p>
          <a:p>
            <a:r>
              <a:rPr lang="en-US" smtClean="0"/>
              <a:t>Example</a:t>
            </a: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533400" y="6248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2000">
                <a:latin typeface="Tahoma" pitchFamily="34" charset="0"/>
              </a:rPr>
              <a:t>May need space for variables and intermediate results like (x+y), (x-y</a:t>
            </a:r>
            <a:r>
              <a:rPr kumimoji="1" lang="en-US">
                <a:latin typeface="Tahoma" pitchFamily="34" charset="0"/>
              </a:rPr>
              <a:t>) </a:t>
            </a:r>
            <a:endParaRPr kumimoji="1" lang="en-US" sz="2800">
              <a:latin typeface="Tahoma" pitchFamily="34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04800" y="3657600"/>
            <a:ext cx="3657600" cy="2438400"/>
            <a:chOff x="192" y="2304"/>
            <a:chExt cx="2304" cy="1536"/>
          </a:xfrm>
        </p:grpSpPr>
        <p:sp>
          <p:nvSpPr>
            <p:cNvPr id="10250" name="Rectangle 9"/>
            <p:cNvSpPr>
              <a:spLocks noChangeArrowheads="1"/>
            </p:cNvSpPr>
            <p:nvPr/>
          </p:nvSpPr>
          <p:spPr bwMode="auto">
            <a:xfrm>
              <a:off x="192" y="2304"/>
              <a:ext cx="2304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 algn="l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{ 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int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x=0;  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  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int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y=x+1; 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       {  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int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z=(</a:t>
              </a:r>
              <a:r>
                <a:rPr kumimoji="1" lang="en-US" sz="2000" dirty="0" err="1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x+y</a:t>
              </a: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)*(x-y);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         };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</a:rPr>
                <a:t>};</a:t>
              </a:r>
              <a:endParaRPr kumimoji="1" lang="en-US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endParaRPr>
            </a:p>
            <a:p>
              <a:pPr marL="742950" lvl="1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None/>
              </a:pPr>
              <a:endParaRPr kumimoji="1" lang="en-US" dirty="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10251" name="Line 10"/>
            <p:cNvSpPr>
              <a:spLocks noChangeShapeType="1"/>
            </p:cNvSpPr>
            <p:nvPr/>
          </p:nvSpPr>
          <p:spPr bwMode="auto">
            <a:xfrm>
              <a:off x="432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1"/>
            <p:cNvSpPr>
              <a:spLocks noChangeShapeType="1"/>
            </p:cNvSpPr>
            <p:nvPr/>
          </p:nvSpPr>
          <p:spPr bwMode="auto">
            <a:xfrm>
              <a:off x="864" y="288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114800" y="3581400"/>
            <a:ext cx="4648200" cy="2590800"/>
            <a:chOff x="2496" y="2256"/>
            <a:chExt cx="2928" cy="1632"/>
          </a:xfrm>
        </p:grpSpPr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496" y="2256"/>
              <a:ext cx="2928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Push record with space for x, y </a:t>
              </a:r>
            </a:p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Set values of x, y</a:t>
              </a:r>
            </a:p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       Push record for inner block</a:t>
              </a:r>
            </a:p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       Set value of z</a:t>
              </a:r>
            </a:p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       Pop record for inner block</a:t>
              </a:r>
            </a:p>
            <a:p>
              <a:pPr marL="742950" lvl="1" indent="-285750" algn="l">
                <a:spcBef>
                  <a:spcPct val="20000"/>
                </a:spcBef>
                <a:buClr>
                  <a:schemeClr val="accent2"/>
                </a:buClr>
                <a:buNone/>
              </a:pPr>
              <a:r>
                <a:rPr kumimoji="1" lang="en-US" sz="2000" dirty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</a:rPr>
                <a:t>Pop record for outer block</a:t>
              </a:r>
              <a:endParaRPr kumimoji="1" lang="en-US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endParaRPr>
            </a:p>
          </p:txBody>
        </p:sp>
        <p:sp>
          <p:nvSpPr>
            <p:cNvPr id="10248" name="Line 12"/>
            <p:cNvSpPr>
              <a:spLocks noChangeShapeType="1"/>
            </p:cNvSpPr>
            <p:nvPr/>
          </p:nvSpPr>
          <p:spPr bwMode="auto">
            <a:xfrm>
              <a:off x="2688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13"/>
            <p:cNvSpPr>
              <a:spLocks noChangeShapeType="1"/>
            </p:cNvSpPr>
            <p:nvPr/>
          </p:nvSpPr>
          <p:spPr bwMode="auto">
            <a:xfrm>
              <a:off x="3072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13520</TotalTime>
  <Words>3066</Words>
  <Application>Microsoft Office PowerPoint</Application>
  <PresentationFormat>On-screen Show (4:3)</PresentationFormat>
  <Paragraphs>850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Scope, Function Calls and Storage Management</vt:lpstr>
      <vt:lpstr>Announcements</vt:lpstr>
      <vt:lpstr>Topics</vt:lpstr>
      <vt:lpstr>Block-Structured Languages</vt:lpstr>
      <vt:lpstr>Examples</vt:lpstr>
      <vt:lpstr>Simplified Machine Model</vt:lpstr>
      <vt:lpstr>Interested in Memory Mgmt Only</vt:lpstr>
      <vt:lpstr>Some basic concepts</vt:lpstr>
      <vt:lpstr>In-line Blocks</vt:lpstr>
      <vt:lpstr>Activation record  for in-line block</vt:lpstr>
      <vt:lpstr>Example</vt:lpstr>
      <vt:lpstr>Scoping rules</vt:lpstr>
      <vt:lpstr>Functions and procedures</vt:lpstr>
      <vt:lpstr>Activation record  for function</vt:lpstr>
      <vt:lpstr>Example</vt:lpstr>
      <vt:lpstr>Function call</vt:lpstr>
      <vt:lpstr>Function return</vt:lpstr>
      <vt:lpstr>Topics for first-order functions</vt:lpstr>
      <vt:lpstr>Parameter passing</vt:lpstr>
      <vt:lpstr>Example</vt:lpstr>
      <vt:lpstr>Access to global variables</vt:lpstr>
      <vt:lpstr>Activation record  for static scope</vt:lpstr>
      <vt:lpstr>Static scope with access links</vt:lpstr>
      <vt:lpstr>Tail recursion            (first-order case) </vt:lpstr>
      <vt:lpstr>Example    Calculate least power of 2 greater than y</vt:lpstr>
      <vt:lpstr>Tail recursion elimination   </vt:lpstr>
      <vt:lpstr>Tail recursion and iteration   </vt:lpstr>
      <vt:lpstr>Higher-Order Functions</vt:lpstr>
      <vt:lpstr>Complex nesting structure</vt:lpstr>
      <vt:lpstr>JavaScript blocks and scopes</vt:lpstr>
      <vt:lpstr>Translating examples to JS</vt:lpstr>
      <vt:lpstr>Pass function as argument</vt:lpstr>
      <vt:lpstr>Static Scope for Function Argument</vt:lpstr>
      <vt:lpstr>Static Scope for Function Argument</vt:lpstr>
      <vt:lpstr>Result of function call</vt:lpstr>
      <vt:lpstr>Closures</vt:lpstr>
      <vt:lpstr>Function Argument and Closures</vt:lpstr>
      <vt:lpstr>Function Argument and Closures</vt:lpstr>
      <vt:lpstr>Summary: Function Arguments</vt:lpstr>
      <vt:lpstr>Return Function as Result</vt:lpstr>
      <vt:lpstr>Example: Return fctn with private state</vt:lpstr>
      <vt:lpstr>Example: Return fctn with private state</vt:lpstr>
      <vt:lpstr>Function Results and Closures</vt:lpstr>
      <vt:lpstr>Function Results and Closures</vt:lpstr>
      <vt:lpstr>Closures in Web programming</vt:lpstr>
      <vt:lpstr>Summary: Return Function Results</vt:lpstr>
      <vt:lpstr>Summary of scope issues</vt:lpstr>
      <vt:lpstr>PowerPoint Presentation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CS242 ML</dc:title>
  <dc:creator>John C Mitchell</dc:creator>
  <cp:lastModifiedBy>John C Mitchell</cp:lastModifiedBy>
  <cp:revision>4551</cp:revision>
  <cp:lastPrinted>1997-10-16T17:56:12Z</cp:lastPrinted>
  <dcterms:created xsi:type="dcterms:W3CDTF">1997-09-07T20:51:32Z</dcterms:created>
  <dcterms:modified xsi:type="dcterms:W3CDTF">2011-10-05T18:26:15Z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D:\Documents\stanford\cs242\slides</vt:lpwstr>
  </property>
</Properties>
</file>