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13.xml" ContentType="application/vnd.openxmlformats-officedocument.presentationml.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4.gif" ContentType="image/gif"/>
  <Override PartName="/ppt/media/image3.gif" ContentType="image/gif"/>
  <Override PartName="/ppt/media/image2.png" ContentType="image/png"/>
  <Override PartName="/ppt/media/image1.png" ContentType="image/png"/>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27" name="PlaceHolder 2"/>
          <p:cNvSpPr>
            <a:spLocks noGrp="1"/>
          </p:cNvSpPr>
          <p:nvPr>
            <p:ph type="body"/>
          </p:nvPr>
        </p:nvSpPr>
        <p:spPr>
          <a:xfrm>
            <a:off x="504000" y="1769040"/>
            <a:ext cx="9071640" cy="2091240"/>
          </a:xfrm>
          <a:prstGeom prst="rect">
            <a:avLst/>
          </a:prstGeom>
        </p:spPr>
        <p:txBody>
          <a:bodyPr wrap="none" lIns="0" rIns="0" tIns="0" bIns="0"/>
          <a:p>
            <a:endParaRPr/>
          </a:p>
        </p:txBody>
      </p:sp>
      <p:sp>
        <p:nvSpPr>
          <p:cNvPr id="28" name="PlaceHolder 3"/>
          <p:cNvSpPr>
            <a:spLocks noGrp="1"/>
          </p:cNvSpPr>
          <p:nvPr>
            <p:ph type="body"/>
          </p:nvPr>
        </p:nvSpPr>
        <p:spPr>
          <a:xfrm>
            <a:off x="504000" y="4059360"/>
            <a:ext cx="9071640" cy="2091240"/>
          </a:xfrm>
          <a:prstGeom prst="rect">
            <a:avLst/>
          </a:prstGeom>
        </p:spPr>
        <p:txBody>
          <a:bodyPr wrap="none"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30" name="PlaceHolder 2"/>
          <p:cNvSpPr>
            <a:spLocks noGrp="1"/>
          </p:cNvSpPr>
          <p:nvPr>
            <p:ph type="body"/>
          </p:nvPr>
        </p:nvSpPr>
        <p:spPr>
          <a:xfrm>
            <a:off x="504000" y="1769040"/>
            <a:ext cx="4426920" cy="2091240"/>
          </a:xfrm>
          <a:prstGeom prst="rect">
            <a:avLst/>
          </a:prstGeom>
        </p:spPr>
        <p:txBody>
          <a:bodyPr wrap="none" lIns="0" rIns="0" tIns="0" bIns="0"/>
          <a:p>
            <a:endParaRPr/>
          </a:p>
        </p:txBody>
      </p:sp>
      <p:sp>
        <p:nvSpPr>
          <p:cNvPr id="31" name="PlaceHolder 3"/>
          <p:cNvSpPr>
            <a:spLocks noGrp="1"/>
          </p:cNvSpPr>
          <p:nvPr>
            <p:ph type="body"/>
          </p:nvPr>
        </p:nvSpPr>
        <p:spPr>
          <a:xfrm>
            <a:off x="5152680" y="1769040"/>
            <a:ext cx="4426920" cy="2091240"/>
          </a:xfrm>
          <a:prstGeom prst="rect">
            <a:avLst/>
          </a:prstGeom>
        </p:spPr>
        <p:txBody>
          <a:bodyPr wrap="none" lIns="0" rIns="0" tIns="0" bIns="0"/>
          <a:p>
            <a:endParaRPr/>
          </a:p>
        </p:txBody>
      </p:sp>
      <p:sp>
        <p:nvSpPr>
          <p:cNvPr id="32" name="PlaceHolder 4"/>
          <p:cNvSpPr>
            <a:spLocks noGrp="1"/>
          </p:cNvSpPr>
          <p:nvPr>
            <p:ph type="body"/>
          </p:nvPr>
        </p:nvSpPr>
        <p:spPr>
          <a:xfrm>
            <a:off x="5152680" y="4059360"/>
            <a:ext cx="4426920" cy="2091240"/>
          </a:xfrm>
          <a:prstGeom prst="rect">
            <a:avLst/>
          </a:prstGeom>
        </p:spPr>
        <p:txBody>
          <a:bodyPr wrap="none" lIns="0" rIns="0" tIns="0" bIns="0"/>
          <a:p>
            <a:endParaRPr/>
          </a:p>
        </p:txBody>
      </p:sp>
      <p:sp>
        <p:nvSpPr>
          <p:cNvPr id="33" name="PlaceHolder 5"/>
          <p:cNvSpPr>
            <a:spLocks noGrp="1"/>
          </p:cNvSpPr>
          <p:nvPr>
            <p:ph type="body"/>
          </p:nvPr>
        </p:nvSpPr>
        <p:spPr>
          <a:xfrm>
            <a:off x="504000" y="4059360"/>
            <a:ext cx="4426920" cy="2091240"/>
          </a:xfrm>
          <a:prstGeom prst="rect">
            <a:avLst/>
          </a:prstGeom>
        </p:spPr>
        <p:txBody>
          <a:bodyPr wrap="none"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35" name="PlaceHolder 2"/>
          <p:cNvSpPr>
            <a:spLocks noGrp="1"/>
          </p:cNvSpPr>
          <p:nvPr>
            <p:ph type="body"/>
          </p:nvPr>
        </p:nvSpPr>
        <p:spPr>
          <a:xfrm>
            <a:off x="504000" y="1769040"/>
            <a:ext cx="9071640" cy="4384440"/>
          </a:xfrm>
          <a:prstGeom prst="rect">
            <a:avLst/>
          </a:prstGeom>
        </p:spPr>
        <p:txBody>
          <a:bodyPr wrap="none" lIns="0" rIns="0" tIns="0" bIns="0"/>
          <a:p>
            <a:endParaRPr/>
          </a:p>
        </p:txBody>
      </p:sp>
      <p:sp>
        <p:nvSpPr>
          <p:cNvPr id="36" name="PlaceHolder 3"/>
          <p:cNvSpPr>
            <a:spLocks noGrp="1"/>
          </p:cNvSpPr>
          <p:nvPr>
            <p:ph type="body"/>
          </p:nvPr>
        </p:nvSpPr>
        <p:spPr>
          <a:xfrm>
            <a:off x="504000" y="1769040"/>
            <a:ext cx="9071640" cy="4384440"/>
          </a:xfrm>
          <a:prstGeom prst="rect">
            <a:avLst/>
          </a:prstGeom>
        </p:spPr>
        <p:txBody>
          <a:bodyPr wrap="none" lIns="0" rIns="0" tIns="0" bIns="0"/>
          <a:p>
            <a:endParaRPr/>
          </a:p>
        </p:txBody>
      </p:sp>
      <p:pic>
        <p:nvPicPr>
          <p:cNvPr id="37" name="" descr=""/>
          <p:cNvPicPr/>
          <p:nvPr/>
        </p:nvPicPr>
        <p:blipFill>
          <a:blip r:embed="rId2"/>
          <a:stretch>
            <a:fillRect/>
          </a:stretch>
        </p:blipFill>
        <p:spPr>
          <a:xfrm>
            <a:off x="2292120" y="1768680"/>
            <a:ext cx="5495040" cy="4384440"/>
          </a:xfrm>
          <a:prstGeom prst="rect">
            <a:avLst/>
          </a:prstGeom>
          <a:ln>
            <a:noFill/>
          </a:ln>
        </p:spPr>
      </p:pic>
      <p:pic>
        <p:nvPicPr>
          <p:cNvPr id="38" name="" descr=""/>
          <p:cNvPicPr/>
          <p:nvPr/>
        </p:nvPicPr>
        <p:blipFill>
          <a:blip r:embed="rId3"/>
          <a:stretch>
            <a:fillRect/>
          </a:stretch>
        </p:blipFill>
        <p:spPr>
          <a:xfrm>
            <a:off x="2292120" y="1768680"/>
            <a:ext cx="5495040" cy="4384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6" name="PlaceHolder 2"/>
          <p:cNvSpPr>
            <a:spLocks noGrp="1"/>
          </p:cNvSpPr>
          <p:nvPr>
            <p:ph type="subTitle"/>
          </p:nvPr>
        </p:nvSpPr>
        <p:spPr>
          <a:xfrm>
            <a:off x="504000" y="1769040"/>
            <a:ext cx="9071640" cy="4384800"/>
          </a:xfrm>
          <a:prstGeom prst="rect">
            <a:avLst/>
          </a:prstGeom>
        </p:spPr>
        <p:txBody>
          <a:bodyPr wrap="none"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8" name="PlaceHolder 2"/>
          <p:cNvSpPr>
            <a:spLocks noGrp="1"/>
          </p:cNvSpPr>
          <p:nvPr>
            <p:ph type="body"/>
          </p:nvPr>
        </p:nvSpPr>
        <p:spPr>
          <a:xfrm>
            <a:off x="504000" y="1769040"/>
            <a:ext cx="9071640" cy="4384440"/>
          </a:xfrm>
          <a:prstGeom prst="rect">
            <a:avLst/>
          </a:prstGeom>
        </p:spPr>
        <p:txBody>
          <a:bodyPr wrap="none"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10" name="PlaceHolder 2"/>
          <p:cNvSpPr>
            <a:spLocks noGrp="1"/>
          </p:cNvSpPr>
          <p:nvPr>
            <p:ph type="body"/>
          </p:nvPr>
        </p:nvSpPr>
        <p:spPr>
          <a:xfrm>
            <a:off x="504000" y="1769040"/>
            <a:ext cx="4426920" cy="4384440"/>
          </a:xfrm>
          <a:prstGeom prst="rect">
            <a:avLst/>
          </a:prstGeom>
        </p:spPr>
        <p:txBody>
          <a:bodyPr wrap="none" lIns="0" rIns="0" tIns="0" bIns="0"/>
          <a:p>
            <a:endParaRPr/>
          </a:p>
        </p:txBody>
      </p:sp>
      <p:sp>
        <p:nvSpPr>
          <p:cNvPr id="11" name="PlaceHolder 3"/>
          <p:cNvSpPr>
            <a:spLocks noGrp="1"/>
          </p:cNvSpPr>
          <p:nvPr>
            <p:ph type="body"/>
          </p:nvPr>
        </p:nvSpPr>
        <p:spPr>
          <a:xfrm>
            <a:off x="5152680" y="1769040"/>
            <a:ext cx="4426920" cy="4384440"/>
          </a:xfrm>
          <a:prstGeom prst="rect">
            <a:avLst/>
          </a:prstGeom>
        </p:spPr>
        <p:txBody>
          <a:bodyPr wrap="none"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160"/>
          </a:xfrm>
          <a:prstGeom prst="rect">
            <a:avLst/>
          </a:prstGeom>
        </p:spPr>
        <p:txBody>
          <a:bodyPr wrap="none"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15" name="PlaceHolder 2"/>
          <p:cNvSpPr>
            <a:spLocks noGrp="1"/>
          </p:cNvSpPr>
          <p:nvPr>
            <p:ph type="body"/>
          </p:nvPr>
        </p:nvSpPr>
        <p:spPr>
          <a:xfrm>
            <a:off x="504000" y="1769040"/>
            <a:ext cx="4426920" cy="2091240"/>
          </a:xfrm>
          <a:prstGeom prst="rect">
            <a:avLst/>
          </a:prstGeom>
        </p:spPr>
        <p:txBody>
          <a:bodyPr wrap="none" lIns="0" rIns="0" tIns="0" bIns="0"/>
          <a:p>
            <a:endParaRPr/>
          </a:p>
        </p:txBody>
      </p:sp>
      <p:sp>
        <p:nvSpPr>
          <p:cNvPr id="16" name="PlaceHolder 3"/>
          <p:cNvSpPr>
            <a:spLocks noGrp="1"/>
          </p:cNvSpPr>
          <p:nvPr>
            <p:ph type="body"/>
          </p:nvPr>
        </p:nvSpPr>
        <p:spPr>
          <a:xfrm>
            <a:off x="504000" y="4059360"/>
            <a:ext cx="4426920" cy="2091240"/>
          </a:xfrm>
          <a:prstGeom prst="rect">
            <a:avLst/>
          </a:prstGeom>
        </p:spPr>
        <p:txBody>
          <a:bodyPr wrap="none" lIns="0" rIns="0" tIns="0" bIns="0"/>
          <a:p>
            <a:endParaRPr/>
          </a:p>
        </p:txBody>
      </p:sp>
      <p:sp>
        <p:nvSpPr>
          <p:cNvPr id="17" name="PlaceHolder 4"/>
          <p:cNvSpPr>
            <a:spLocks noGrp="1"/>
          </p:cNvSpPr>
          <p:nvPr>
            <p:ph type="body"/>
          </p:nvPr>
        </p:nvSpPr>
        <p:spPr>
          <a:xfrm>
            <a:off x="5152680" y="1769040"/>
            <a:ext cx="4426920" cy="4384440"/>
          </a:xfrm>
          <a:prstGeom prst="rect">
            <a:avLst/>
          </a:prstGeom>
        </p:spPr>
        <p:txBody>
          <a:bodyPr wrap="none"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19" name="PlaceHolder 2"/>
          <p:cNvSpPr>
            <a:spLocks noGrp="1"/>
          </p:cNvSpPr>
          <p:nvPr>
            <p:ph type="body"/>
          </p:nvPr>
        </p:nvSpPr>
        <p:spPr>
          <a:xfrm>
            <a:off x="504000" y="1769040"/>
            <a:ext cx="4426920" cy="4384440"/>
          </a:xfrm>
          <a:prstGeom prst="rect">
            <a:avLst/>
          </a:prstGeom>
        </p:spPr>
        <p:txBody>
          <a:bodyPr wrap="none" lIns="0" rIns="0" tIns="0" bIns="0"/>
          <a:p>
            <a:endParaRPr/>
          </a:p>
        </p:txBody>
      </p:sp>
      <p:sp>
        <p:nvSpPr>
          <p:cNvPr id="20" name="PlaceHolder 3"/>
          <p:cNvSpPr>
            <a:spLocks noGrp="1"/>
          </p:cNvSpPr>
          <p:nvPr>
            <p:ph type="body"/>
          </p:nvPr>
        </p:nvSpPr>
        <p:spPr>
          <a:xfrm>
            <a:off x="5152680" y="1769040"/>
            <a:ext cx="4426920" cy="2091240"/>
          </a:xfrm>
          <a:prstGeom prst="rect">
            <a:avLst/>
          </a:prstGeom>
        </p:spPr>
        <p:txBody>
          <a:bodyPr wrap="none" lIns="0" rIns="0" tIns="0" bIns="0"/>
          <a:p>
            <a:endParaRPr/>
          </a:p>
        </p:txBody>
      </p:sp>
      <p:sp>
        <p:nvSpPr>
          <p:cNvPr id="21" name="PlaceHolder 4"/>
          <p:cNvSpPr>
            <a:spLocks noGrp="1"/>
          </p:cNvSpPr>
          <p:nvPr>
            <p:ph type="body"/>
          </p:nvPr>
        </p:nvSpPr>
        <p:spPr>
          <a:xfrm>
            <a:off x="5152680" y="4059360"/>
            <a:ext cx="4426920" cy="2091240"/>
          </a:xfrm>
          <a:prstGeom prst="rect">
            <a:avLst/>
          </a:prstGeom>
        </p:spPr>
        <p:txBody>
          <a:bodyPr wrap="none"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wrap="none" lIns="0" rIns="0" tIns="0" bIns="0" anchor="ctr"/>
          <a:p>
            <a:pPr algn="ctr"/>
            <a:endParaRPr/>
          </a:p>
        </p:txBody>
      </p:sp>
      <p:sp>
        <p:nvSpPr>
          <p:cNvPr id="23" name="PlaceHolder 2"/>
          <p:cNvSpPr>
            <a:spLocks noGrp="1"/>
          </p:cNvSpPr>
          <p:nvPr>
            <p:ph type="body"/>
          </p:nvPr>
        </p:nvSpPr>
        <p:spPr>
          <a:xfrm>
            <a:off x="504000" y="1769040"/>
            <a:ext cx="4426920" cy="2091240"/>
          </a:xfrm>
          <a:prstGeom prst="rect">
            <a:avLst/>
          </a:prstGeom>
        </p:spPr>
        <p:txBody>
          <a:bodyPr wrap="none" lIns="0" rIns="0" tIns="0" bIns="0"/>
          <a:p>
            <a:endParaRPr/>
          </a:p>
        </p:txBody>
      </p:sp>
      <p:sp>
        <p:nvSpPr>
          <p:cNvPr id="24" name="PlaceHolder 3"/>
          <p:cNvSpPr>
            <a:spLocks noGrp="1"/>
          </p:cNvSpPr>
          <p:nvPr>
            <p:ph type="body"/>
          </p:nvPr>
        </p:nvSpPr>
        <p:spPr>
          <a:xfrm>
            <a:off x="5152680" y="1769040"/>
            <a:ext cx="4426920" cy="2091240"/>
          </a:xfrm>
          <a:prstGeom prst="rect">
            <a:avLst/>
          </a:prstGeom>
        </p:spPr>
        <p:txBody>
          <a:bodyPr wrap="none" lIns="0" rIns="0" tIns="0" bIns="0"/>
          <a:p>
            <a:endParaRPr/>
          </a:p>
        </p:txBody>
      </p:sp>
      <p:sp>
        <p:nvSpPr>
          <p:cNvPr id="25" name="PlaceHolder 4"/>
          <p:cNvSpPr>
            <a:spLocks noGrp="1"/>
          </p:cNvSpPr>
          <p:nvPr>
            <p:ph type="body"/>
          </p:nvPr>
        </p:nvSpPr>
        <p:spPr>
          <a:xfrm>
            <a:off x="504000" y="4059360"/>
            <a:ext cx="9071640" cy="2091240"/>
          </a:xfrm>
          <a:prstGeom prst="rect">
            <a:avLst/>
          </a:prstGeom>
        </p:spPr>
        <p:txBody>
          <a:bodyPr wrap="none"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wrap="none" lIns="0" rIns="0" tIns="0" bIns="0" anchor="ctr"/>
          <a:p>
            <a:pPr algn="ctr"/>
            <a:r>
              <a:rPr lang="en-GB"/>
              <a:t>Click to edit the title text format</a:t>
            </a:r>
            <a:endParaRPr/>
          </a:p>
        </p:txBody>
      </p:sp>
      <p:sp>
        <p:nvSpPr>
          <p:cNvPr id="1" name="PlaceHolder 2"/>
          <p:cNvSpPr>
            <a:spLocks noGrp="1"/>
          </p:cNvSpPr>
          <p:nvPr>
            <p:ph type="body"/>
          </p:nvPr>
        </p:nvSpPr>
        <p:spPr>
          <a:xfrm>
            <a:off x="504000" y="1769040"/>
            <a:ext cx="9071640" cy="4384440"/>
          </a:xfrm>
          <a:prstGeom prst="rect">
            <a:avLst/>
          </a:prstGeom>
        </p:spPr>
        <p:txBody>
          <a:bodyPr wrap="none" lIns="0" rIns="0" tIns="0" bIns="0"/>
          <a:p>
            <a:pPr>
              <a:buSzPct val="25000"/>
              <a:buFont typeface="StarSymbol"/>
              <a:buChar char=""/>
            </a:pPr>
            <a:r>
              <a:rPr lang="en-GB"/>
              <a:t>Click to edit the outline text format</a:t>
            </a:r>
            <a:endParaRPr/>
          </a:p>
          <a:p>
            <a:pPr lvl="1">
              <a:buSzPct val="25000"/>
              <a:buFont typeface="StarSymbol"/>
              <a:buChar char=""/>
            </a:pPr>
            <a:r>
              <a:rPr lang="en-GB"/>
              <a:t>Second Outline Level</a:t>
            </a:r>
            <a:endParaRPr/>
          </a:p>
          <a:p>
            <a:pPr lvl="2">
              <a:buSzPct val="25000"/>
              <a:buFont typeface="StarSymbol"/>
              <a:buChar char=""/>
            </a:pPr>
            <a:r>
              <a:rPr lang="en-GB"/>
              <a:t>Third Outline Level</a:t>
            </a:r>
            <a:endParaRPr/>
          </a:p>
          <a:p>
            <a:pPr lvl="3">
              <a:buSzPct val="25000"/>
              <a:buFont typeface="StarSymbol"/>
              <a:buChar char=""/>
            </a:pPr>
            <a:r>
              <a:rPr lang="en-GB"/>
              <a:t>Fourth Outline Level</a:t>
            </a:r>
            <a:endParaRPr/>
          </a:p>
          <a:p>
            <a:pPr lvl="4">
              <a:buSzPct val="25000"/>
              <a:buFont typeface="StarSymbol"/>
              <a:buChar char=""/>
            </a:pPr>
            <a:r>
              <a:rPr lang="en-GB"/>
              <a:t>Fifth Outline Level</a:t>
            </a:r>
            <a:endParaRPr/>
          </a:p>
          <a:p>
            <a:pPr lvl="5">
              <a:buSzPct val="25000"/>
              <a:buFont typeface="StarSymbol"/>
              <a:buChar char=""/>
            </a:pPr>
            <a:r>
              <a:rPr lang="en-GB"/>
              <a:t>Sixth Outline Level</a:t>
            </a:r>
            <a:endParaRPr/>
          </a:p>
          <a:p>
            <a:pPr lvl="6">
              <a:buSzPct val="25000"/>
              <a:buFont typeface="StarSymbol"/>
              <a:buChar char=""/>
            </a:pPr>
            <a:r>
              <a:rPr lang="en-GB"/>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wrap="none" lIns="0" rIns="0" tIns="0" bIns="0"/>
          <a:p>
            <a:r>
              <a:rPr lang="en-GB"/>
              <a:t>&lt;date/time&gt;</a:t>
            </a:r>
            <a:endParaRPr/>
          </a:p>
        </p:txBody>
      </p:sp>
      <p:sp>
        <p:nvSpPr>
          <p:cNvPr id="3" name="PlaceHolder 4"/>
          <p:cNvSpPr>
            <a:spLocks noGrp="1"/>
          </p:cNvSpPr>
          <p:nvPr>
            <p:ph type="ftr"/>
          </p:nvPr>
        </p:nvSpPr>
        <p:spPr>
          <a:xfrm>
            <a:off x="3447360" y="6887160"/>
            <a:ext cx="3195000" cy="521280"/>
          </a:xfrm>
          <a:prstGeom prst="rect">
            <a:avLst/>
          </a:prstGeom>
        </p:spPr>
        <p:txBody>
          <a:bodyPr wrap="none" lIns="0" rIns="0" tIns="0" bIns="0"/>
          <a:p>
            <a:pPr algn="ctr"/>
            <a:r>
              <a:rPr lang="en-GB"/>
              <a:t>&lt;footer&gt;</a:t>
            </a:r>
            <a:endParaRPr/>
          </a:p>
        </p:txBody>
      </p:sp>
      <p:sp>
        <p:nvSpPr>
          <p:cNvPr id="4" name="PlaceHolder 5"/>
          <p:cNvSpPr>
            <a:spLocks noGrp="1"/>
          </p:cNvSpPr>
          <p:nvPr>
            <p:ph type="sldNum"/>
          </p:nvPr>
        </p:nvSpPr>
        <p:spPr>
          <a:xfrm>
            <a:off x="7227360" y="6887160"/>
            <a:ext cx="2348280" cy="521280"/>
          </a:xfrm>
          <a:prstGeom prst="rect">
            <a:avLst/>
          </a:prstGeom>
        </p:spPr>
        <p:txBody>
          <a:bodyPr wrap="none" lIns="0" rIns="0" tIns="0" bIns="0"/>
          <a:p>
            <a:pPr algn="r"/>
            <a:fld id="{F3117EC7-F058-4609-B2FF-57EC94E6C6F0}" type="slidenum">
              <a:rPr lang="en-GB"/>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gif"/><Relationship Id="rId2" Type="http://schemas.openxmlformats.org/officeDocument/2006/relationships/image" Target="../media/image4.gif"/><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p:spPr>
        <p:txBody>
          <a:bodyPr wrap="none" lIns="0" rIns="0" tIns="0" bIns="0" anchor="ctr"/>
          <a:p>
            <a:pPr algn="ctr"/>
            <a:r>
              <a:rPr b="1" lang="en-GB" sz="3600"/>
              <a:t>CAP Reform</a:t>
            </a:r>
            <a:endParaRPr/>
          </a:p>
        </p:txBody>
      </p:sp>
      <p:sp>
        <p:nvSpPr>
          <p:cNvPr id="40" name="TextShape 2"/>
          <p:cNvSpPr txBox="1"/>
          <p:nvPr/>
        </p:nvSpPr>
        <p:spPr>
          <a:xfrm>
            <a:off x="504000" y="1134720"/>
            <a:ext cx="9071640" cy="5653080"/>
          </a:xfrm>
          <a:prstGeom prst="rect">
            <a:avLst/>
          </a:prstGeom>
        </p:spPr>
        <p:txBody>
          <a:bodyPr wrap="none" lIns="0" rIns="0" tIns="0" bIns="0" anchor="ctr"/>
          <a:p>
            <a:pPr algn="ctr"/>
            <a:endParaRPr/>
          </a:p>
          <a:p>
            <a:pPr algn="ctr"/>
            <a:endParaRPr/>
          </a:p>
          <a:p>
            <a:pPr algn="ctr"/>
            <a:endParaRPr/>
          </a:p>
          <a:p>
            <a:pPr algn="ctr"/>
            <a:r>
              <a:rPr lang="en-GB"/>
              <a:t>High level plan</a:t>
            </a:r>
            <a:endParaRPr/>
          </a:p>
          <a:p>
            <a:endParaRPr/>
          </a:p>
          <a:p>
            <a:endParaRPr/>
          </a:p>
          <a:p>
            <a:endParaRPr/>
          </a:p>
          <a:p>
            <a:endParaRPr/>
          </a:p>
          <a:p>
            <a:endParaRPr/>
          </a:p>
          <a:p>
            <a:r>
              <a:rPr lang="en-GB"/>
              <a:t>Author: Mr. Oscar Calafato</a:t>
            </a:r>
            <a:endParaRPr/>
          </a:p>
          <a:p>
            <a:r>
              <a:rPr lang="en-GB"/>
              <a:t>Version: 0.1</a:t>
            </a:r>
            <a:endParaRPr/>
          </a:p>
          <a:p>
            <a:r>
              <a:rPr lang="en-GB"/>
              <a:t>Date: Friday, 14</a:t>
            </a:r>
            <a:r>
              <a:rPr lang="en-GB" baseline="101000"/>
              <a:t>th</a:t>
            </a:r>
            <a:r>
              <a:rPr lang="en-GB"/>
              <a:t> February 2014</a:t>
            </a:r>
            <a:endParaRPr/>
          </a:p>
        </p:txBody>
      </p:sp>
      <p:pic>
        <p:nvPicPr>
          <p:cNvPr id="41" name="" descr=""/>
          <p:cNvPicPr/>
          <p:nvPr/>
        </p:nvPicPr>
        <p:blipFill>
          <a:blip r:embed="rId1"/>
          <a:stretch>
            <a:fillRect/>
          </a:stretch>
        </p:blipFill>
        <p:spPr>
          <a:xfrm>
            <a:off x="8064000" y="234720"/>
            <a:ext cx="1800000" cy="1534320"/>
          </a:xfrm>
          <a:prstGeom prst="rect">
            <a:avLst/>
          </a:prstGeom>
          <a:ln>
            <a:noFill/>
          </a:ln>
        </p:spPr>
      </p:pic>
      <p:pic>
        <p:nvPicPr>
          <p:cNvPr id="42" name="" descr=""/>
          <p:cNvPicPr/>
          <p:nvPr/>
        </p:nvPicPr>
        <p:blipFill>
          <a:blip r:embed="rId2"/>
          <a:stretch>
            <a:fillRect/>
          </a:stretch>
        </p:blipFill>
        <p:spPr>
          <a:xfrm>
            <a:off x="8130600" y="1872000"/>
            <a:ext cx="1085400" cy="23760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60"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b="1" lang="en-GB" sz="2400">
                <a:latin typeface="Arial"/>
              </a:rPr>
              <a:t>Changes in payment schemes and targets include:</a:t>
            </a:r>
            <a:endParaRPr/>
          </a:p>
          <a:p>
            <a:pPr>
              <a:buSzPct val="25000"/>
              <a:buFont typeface="StarSymbol"/>
              <a:buChar char=""/>
            </a:pPr>
            <a:r>
              <a:rPr lang="en-GB" sz="2400"/>
              <a:t>Basic payment system, which dedicates up to 70% of Direct Payments national envelope to the new Basic Payments Scheme.  SAPS will be extended until 2020.</a:t>
            </a:r>
            <a:endParaRPr/>
          </a:p>
          <a:p>
            <a:pPr>
              <a:buSzPct val="25000"/>
              <a:buFont typeface="StarSymbol"/>
              <a:buChar char=""/>
            </a:pPr>
            <a:r>
              <a:rPr lang="en-GB" sz="2400"/>
              <a:t>Member states where the average payment in € per hectare is currently below 90% of the EU average will see a gradual increase in their envelope by 1/3rd of the difference between their current rate and 90% of the EU average.  This check validates that there is not such a wide gap between members states in the average payment per hectare.  Every member state is expected to reach a </a:t>
            </a:r>
            <a:r>
              <a:rPr lang="en-GB" sz="2400" u="sng"/>
              <a:t>minimum level</a:t>
            </a:r>
            <a:r>
              <a:rPr lang="en-GB" sz="2400"/>
              <a:t> by 2019.</a:t>
            </a:r>
            <a:endParaRPr/>
          </a:p>
          <a:p>
            <a:pPr>
              <a:buSzPct val="25000"/>
              <a:buFont typeface="StarSymbol"/>
              <a:buChar char=""/>
            </a:pPr>
            <a:endParaRPr/>
          </a:p>
          <a:p>
            <a:pPr>
              <a:buSzPct val="25000"/>
              <a:buFont typeface="StarSymbol"/>
              <a:buChar char=""/>
            </a:pPr>
            <a:endParaRPr/>
          </a:p>
          <a:p>
            <a:pPr>
              <a:buSzPct val="25000"/>
              <a:buFont typeface="StarSymbol"/>
              <a:buChar char=""/>
            </a:pPr>
            <a:endParaRPr/>
          </a:p>
          <a:p>
            <a:pPr>
              <a:buSzPct val="25000"/>
              <a:buFont typeface="StarSymbol"/>
              <a:buChar char=""/>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62"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b="1" lang="en-GB" sz="2400">
                <a:latin typeface="Arial"/>
              </a:rPr>
              <a:t>Changes in payment schemes and targets include:</a:t>
            </a:r>
            <a:endParaRPr/>
          </a:p>
          <a:p>
            <a:pPr>
              <a:buSzPct val="25000"/>
              <a:buFont typeface="StarSymbol"/>
              <a:buChar char=""/>
            </a:pPr>
            <a:r>
              <a:rPr lang="en-GB" sz="2400">
                <a:latin typeface="Arial"/>
              </a:rPr>
              <a:t>Achieving a regional/national rate by 2019 or to ensure that those farms getting less than 90% of the regional/national average rate see a gradual increase by one third of the difference between their current rate and 90% of the national/regional average, with the additional guarantee that each payment entitlement reaches a minimum value of 60% of the national/regional average, unless the Member states decide to limit the decrease in value of entitlements.</a:t>
            </a:r>
            <a:endParaRPr/>
          </a:p>
          <a:p>
            <a:pPr>
              <a:buSzPct val="25000"/>
              <a:buFont typeface="StarSymbol"/>
              <a:buChar char=""/>
            </a:pPr>
            <a:endParaRPr/>
          </a:p>
          <a:p>
            <a:pPr>
              <a:buSzPct val="25000"/>
              <a:buFont typeface="StarSymbol"/>
              <a:buChar char=""/>
            </a:pPr>
            <a:r>
              <a:rPr lang="en-GB" sz="2400">
                <a:latin typeface="Arial"/>
              </a:rPr>
              <a:t>The amounts payable to farmers receiving more than the regional/national average will be adjusted proportionally, with an option to Member states to limit any losses to 30%.</a:t>
            </a:r>
            <a:endParaRPr/>
          </a:p>
          <a:p>
            <a:pPr>
              <a:buSzPct val="25000"/>
              <a:buFont typeface="StarSymbol"/>
              <a:buChar char=""/>
            </a:pPr>
            <a:r>
              <a:rPr lang="en-GB" sz="2400">
                <a:latin typeface="Arial"/>
              </a:rPr>
              <a:t>Member states also have the right to use a redistributive payment for the first hectares where they can take up to 30% of the national envelope and re-distribute it to farmers on their first 30 hectares or up to the average farm size in a Member State if higher than 30ha, and thus the </a:t>
            </a:r>
            <a:r>
              <a:rPr i="1" lang="en-GB" sz="2400">
                <a:latin typeface="Arial"/>
              </a:rPr>
              <a:t>redistributive effect</a:t>
            </a:r>
            <a:r>
              <a:rPr lang="en-GB" sz="2400">
                <a:latin typeface="Arial"/>
              </a:rPr>
              <a:t> shall be monitored by end-users.</a:t>
            </a:r>
            <a:endParaRPr/>
          </a:p>
          <a:p>
            <a:pPr>
              <a:buSzPct val="25000"/>
              <a:buFont typeface="StarSymbol"/>
              <a:buChar char=""/>
            </a:pPr>
            <a:r>
              <a:rPr lang="en-GB" sz="2400">
                <a:latin typeface="Arial"/>
              </a:rPr>
              <a:t>Agreement has been reached on compulsory reduction of the payments for individual firms above 150,000 €, as they will be reduced by gradual amounts.  Salary costs may be deducted prior to the payment being made.  The amount of support that an individual farm holding receives as basic payment will be reduced by at least 5% for the amounts above 150,000€.  The reduction does not need to apply to Member States which apply the </a:t>
            </a:r>
            <a:r>
              <a:rPr i="1" lang="en-GB" sz="2400">
                <a:latin typeface="Arial"/>
              </a:rPr>
              <a:t>redistributive payment</a:t>
            </a:r>
            <a:r>
              <a:rPr lang="en-GB" sz="2400">
                <a:latin typeface="Arial"/>
              </a:rPr>
              <a:t> under which at least 5% of their national envelope is held back for redistribution on the first hectares of all farms.</a:t>
            </a:r>
            <a:endParaRPr/>
          </a:p>
          <a:p>
            <a:pPr>
              <a:buSzPct val="25000"/>
              <a:buFont typeface="StarSymbol"/>
              <a:buChar char=""/>
            </a:pPr>
            <a:endParaRPr/>
          </a:p>
          <a:p>
            <a:pPr>
              <a:buSzPct val="25000"/>
              <a:buFont typeface="StarSymbol"/>
              <a:buChar char=""/>
            </a:pPr>
            <a:endParaRPr/>
          </a:p>
          <a:p>
            <a:pPr>
              <a:buSzPct val="25000"/>
              <a:buFont typeface="StarSymbol"/>
              <a:buChar char=""/>
            </a:pPr>
            <a:endParaRPr/>
          </a:p>
          <a:p>
            <a:pPr>
              <a:buSzPct val="25000"/>
              <a:buFont typeface="StarSymbol"/>
              <a:buChar char=""/>
            </a:pP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64"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lang="en-GB" sz="2400">
                <a:latin typeface="Arial"/>
              </a:rPr>
              <a:t>Changes in payment schemes and targets include:</a:t>
            </a:r>
            <a:endParaRPr/>
          </a:p>
          <a:p>
            <a:pPr>
              <a:buSzPct val="25000"/>
              <a:buFont typeface="StarSymbol"/>
              <a:buChar char=""/>
            </a:pPr>
            <a:r>
              <a:rPr lang="en-GB" sz="2400">
                <a:latin typeface="Arial"/>
              </a:rPr>
              <a:t>Basic payment is awarded to </a:t>
            </a:r>
            <a:r>
              <a:rPr b="1" lang="en-GB" sz="2400">
                <a:latin typeface="Arial"/>
              </a:rPr>
              <a:t>Young Farmers</a:t>
            </a:r>
            <a:r>
              <a:rPr lang="en-GB" sz="2400">
                <a:latin typeface="Arial"/>
              </a:rPr>
              <a:t> (not older than 40 years of age), which should be topped up by an additional payment available for a period not exceeding 5 years.  This shall be funded by 2% of the national envelope and is </a:t>
            </a:r>
            <a:r>
              <a:rPr lang="en-GB" sz="2400" u="sng">
                <a:latin typeface="Arial"/>
              </a:rPr>
              <a:t>compulsory</a:t>
            </a:r>
            <a:r>
              <a:rPr lang="en-GB" sz="2400">
                <a:latin typeface="Arial"/>
              </a:rPr>
              <a:t> for all Member states.</a:t>
            </a:r>
            <a:endParaRPr/>
          </a:p>
          <a:p>
            <a:pPr>
              <a:buSzPct val="25000"/>
              <a:buFont typeface="StarSymbol"/>
              <a:buChar char=""/>
            </a:pPr>
            <a:r>
              <a:rPr b="1" lang="en-GB" sz="2400">
                <a:latin typeface="Arial"/>
              </a:rPr>
              <a:t>Small Farmers Scheme</a:t>
            </a:r>
            <a:r>
              <a:rPr lang="en-GB" sz="2400">
                <a:latin typeface="Arial"/>
              </a:rPr>
              <a:t> is an optional </a:t>
            </a:r>
            <a:r>
              <a:rPr lang="en-GB" sz="2400" u="sng">
                <a:latin typeface="Arial"/>
              </a:rPr>
              <a:t>simplification scheme</a:t>
            </a:r>
            <a:r>
              <a:rPr lang="en-GB" sz="2400">
                <a:latin typeface="Arial"/>
              </a:rPr>
              <a:t> for Member States, and, stipulates that any farmer claiming support may decide to participate in the Small Farmers Scheme, thereby receiving an </a:t>
            </a:r>
            <a:r>
              <a:rPr lang="en-GB" sz="2400" u="sng">
                <a:latin typeface="Arial"/>
              </a:rPr>
              <a:t>annual payment</a:t>
            </a:r>
            <a:r>
              <a:rPr lang="en-GB" sz="2400">
                <a:latin typeface="Arial"/>
              </a:rPr>
              <a:t> fixed by the Member State normally between 500€ and €1,250, regardless of the firm size.   Participants would </a:t>
            </a:r>
            <a:r>
              <a:rPr lang="en-GB" sz="2400" u="sng">
                <a:latin typeface="Arial"/>
              </a:rPr>
              <a:t>not be subject to cross-compliance controls</a:t>
            </a:r>
            <a:r>
              <a:rPr lang="en-GB" sz="2400">
                <a:latin typeface="Arial"/>
              </a:rPr>
              <a:t> and sanctions, and may be exempt from greening.</a:t>
            </a:r>
            <a:endParaRPr/>
          </a:p>
          <a:p>
            <a:pPr>
              <a:buSzPct val="25000"/>
              <a:buFont typeface="StarSymbol"/>
              <a:buChar char=""/>
            </a:pPr>
            <a:r>
              <a:rPr b="1" lang="en-GB" sz="2400">
                <a:latin typeface="Arial"/>
              </a:rPr>
              <a:t>Voluntary coupled support</a:t>
            </a:r>
            <a:r>
              <a:rPr lang="en-GB" sz="2400">
                <a:latin typeface="Arial"/>
              </a:rPr>
              <a:t> will require Member states to avail from the option of providing limited amounts of coupled payments i.e. a payment linked to a specific product.  This will be limited by up to 8% of the national envelope or up to 13% if the current level of couples support in a Member state is higher than 5%.  The Commission has flexibility to approve a higher rate where justified, and, there is a possibility of providing an additional amount of up to 2% of coupled support for protein crops.</a:t>
            </a:r>
            <a:endParaRPr/>
          </a:p>
          <a:p>
            <a:pPr>
              <a:buSzPct val="25000"/>
              <a:buFont typeface="StarSymbol"/>
              <a:buChar char=""/>
            </a:pPr>
            <a:r>
              <a:rPr b="1" lang="en-GB" sz="2400">
                <a:latin typeface="Arial"/>
              </a:rPr>
              <a:t>Areas with natural constraints (ANCs) and Less Favoured Areas (LFAs)</a:t>
            </a:r>
            <a:r>
              <a:rPr lang="en-GB" sz="2400">
                <a:latin typeface="Arial"/>
              </a:rPr>
              <a:t> schemes imply that member states or regions may  grant additional payment for areas with natural constraints as defined under the Rural Development rules of up to 5% of the national envelope.  This is optional and does not affect the ANC/LFA options available under Rural Development.</a:t>
            </a:r>
            <a:endParaRPr/>
          </a:p>
          <a:p>
            <a:pPr>
              <a:buSzPct val="25000"/>
              <a:buFont typeface="StarSymbol"/>
              <a:buChar char=""/>
            </a:pPr>
            <a:r>
              <a:rPr b="1" lang="en-GB" sz="2400">
                <a:latin typeface="Arial"/>
              </a:rPr>
              <a:t>Greening</a:t>
            </a:r>
            <a:r>
              <a:rPr lang="en-GB" sz="2400">
                <a:latin typeface="Arial"/>
              </a:rPr>
              <a:t>.  In addition to the Basic Payment Scheme/SAPS is a </a:t>
            </a:r>
            <a:r>
              <a:rPr lang="en-GB" sz="2400" u="sng">
                <a:latin typeface="Arial"/>
              </a:rPr>
              <a:t>compulsory </a:t>
            </a:r>
            <a:r>
              <a:rPr lang="en-GB" sz="2400">
                <a:latin typeface="Arial"/>
              </a:rPr>
              <a:t>requirement which stipulates that each holding will receive a payment per hectare declared for the purpose of the basic payment for respecting certain agricultural practices beneficial for the climate and the environment.  Member states will use 30% of their national envelope in order to pay for this. Double funding shall be avoided.    </a:t>
            </a:r>
            <a:endParaRPr/>
          </a:p>
          <a:p>
            <a:pPr>
              <a:buSzPct val="25000"/>
              <a:buFont typeface="StarSymbol"/>
              <a:buChar char=""/>
            </a:pPr>
            <a:r>
              <a:rPr lang="en-GB" sz="2400">
                <a:latin typeface="Arial"/>
              </a:rPr>
              <a:t>Other changes, terms and conditions may apply.</a:t>
            </a:r>
            <a:endParaRPr/>
          </a:p>
          <a:p>
            <a:pPr>
              <a:buSzPct val="25000"/>
              <a:buFont typeface="StarSymbol"/>
              <a:buChar char=""/>
            </a:pPr>
            <a:endParaRPr/>
          </a:p>
          <a:p>
            <a:pPr>
              <a:buSzPct val="25000"/>
              <a:buFont typeface="StarSymbol"/>
              <a:buChar char=""/>
            </a:pPr>
            <a:endParaRPr/>
          </a:p>
          <a:p>
            <a:pPr>
              <a:buSzPct val="25000"/>
              <a:buFont typeface="StarSymbol"/>
              <a:buChar char=""/>
            </a:pPr>
            <a:endParaRPr/>
          </a:p>
          <a:p>
            <a:pPr>
              <a:buSzPct val="25000"/>
              <a:buFont typeface="StarSymbol"/>
              <a:buChar char=""/>
            </a:pPr>
            <a:endParaRPr/>
          </a:p>
          <a:p>
            <a:pPr>
              <a:buSzPct val="25000"/>
              <a:buFont typeface="StarSymbol"/>
              <a:buChar char=""/>
            </a:pP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66" name="TextShape 2"/>
          <p:cNvSpPr txBox="1"/>
          <p:nvPr/>
        </p:nvSpPr>
        <p:spPr>
          <a:xfrm>
            <a:off x="504000" y="1769040"/>
            <a:ext cx="9071640" cy="4384440"/>
          </a:xfrm>
          <a:prstGeom prst="rect">
            <a:avLst/>
          </a:prstGeom>
        </p:spPr>
        <p:txBody>
          <a:bodyPr wrap="none" lIns="0" rIns="0" tIns="0" bIns="0"/>
          <a:p>
            <a:pPr>
              <a:buSzPct val="25000"/>
              <a:buFont typeface="StarSymbol"/>
              <a:buChar char=""/>
            </a:pPr>
            <a:endParaRPr/>
          </a:p>
          <a:p>
            <a:pPr>
              <a:buSzPct val="25000"/>
              <a:buFont typeface="StarSymbol"/>
              <a:buChar char=""/>
            </a:pPr>
            <a:r>
              <a:rPr lang="en-GB"/>
              <a:t>References</a:t>
            </a:r>
            <a:endParaRPr/>
          </a:p>
          <a:p>
            <a:pPr>
              <a:buSzPct val="25000"/>
              <a:buFont typeface="StarSymbol"/>
              <a:buChar char=""/>
            </a:pPr>
            <a:r>
              <a:rPr lang="en-GB" sz="1200">
                <a:latin typeface="Arial"/>
              </a:rPr>
              <a:t>Agricultural and rural development, available [online] at </a:t>
            </a:r>
            <a:r>
              <a:rPr lang="en-GB" sz="1200">
                <a:latin typeface="Arial"/>
              </a:rPr>
              <a:t>http://ec.europa.eu/agriculture/cap-post-2013/</a:t>
            </a:r>
            <a:r>
              <a:rPr lang="en-GB" sz="1200">
                <a:latin typeface="Arial"/>
              </a:rPr>
              <a:t>. .</a:t>
            </a:r>
            <a:endParaRPr/>
          </a:p>
          <a:p>
            <a:pPr>
              <a:buSzPct val="25000"/>
              <a:buFont typeface="StarSymbol"/>
              <a:buChar char=""/>
            </a:pPr>
            <a:r>
              <a:rPr lang="en-GB" sz="1200">
                <a:latin typeface="Arial"/>
              </a:rPr>
              <a:t>Political agreement on new direction for common agricultural policy, available [online] at </a:t>
            </a:r>
            <a:r>
              <a:rPr lang="en-GB" sz="1200">
                <a:latin typeface="Arial"/>
              </a:rPr>
              <a:t>http://europa.eu/rapid/press-release_IP-13-613_en.htm</a:t>
            </a:r>
            <a:r>
              <a:rPr lang="en-GB" sz="1200">
                <a:latin typeface="Arial"/>
              </a:rPr>
              <a:t>. ..</a:t>
            </a:r>
            <a:endParaRPr/>
          </a:p>
          <a:p>
            <a:pPr>
              <a:buSzPct val="25000"/>
              <a:buFont typeface="StarSymbol"/>
              <a:buChar char=""/>
            </a:pPr>
            <a:r>
              <a:rPr lang="en-GB" sz="1200">
                <a:latin typeface="Arial"/>
              </a:rPr>
              <a:t>The Common Agricutural Policy (CAP) Frequently Asked Questions, available [online] at </a:t>
            </a:r>
            <a:r>
              <a:rPr lang="en-GB" sz="1200">
                <a:latin typeface="Arial"/>
              </a:rPr>
              <a:t>http://europa.eu/rapid/press-release_MEMO-13-631_en.htm</a:t>
            </a:r>
            <a:r>
              <a:rPr lang="en-GB" sz="1200">
                <a:latin typeface="Arial"/>
              </a:rPr>
              <a:t>. </a:t>
            </a:r>
            <a:endParaRPr/>
          </a:p>
          <a:p>
            <a:pPr>
              <a:buSzPct val="25000"/>
              <a:buFont typeface="StarSymbol"/>
              <a:buChar char=""/>
            </a:pPr>
            <a:r>
              <a:rPr lang="en-GB" sz="1000"/>
              <a:t>Directive 2009/128/EC of the European Parliament and of the Council of Europe of 21 October 2009, available [online] at </a:t>
            </a:r>
            <a:r>
              <a:rPr lang="en-GB" sz="1000"/>
              <a:t>http://eur-lex.europa.eu/LexUriServ/LexUriServ.do?uri=OJ:L:2009:309:0071:0086:en:PDF</a:t>
            </a:r>
            <a:r>
              <a:rPr lang="en-GB" sz="1000"/>
              <a:t>. </a:t>
            </a:r>
            <a:endParaRPr/>
          </a:p>
          <a:p>
            <a:pPr>
              <a:buSzPct val="25000"/>
              <a:buFont typeface="StarSymbol"/>
              <a:buChar char=""/>
            </a:pPr>
            <a:r>
              <a:rPr lang="en-GB" sz="1000"/>
              <a:t>High level Group on Wine conclusions (European Commission – IP/12/1378 dated 14/12/2012, available [online] at </a:t>
            </a:r>
            <a:r>
              <a:rPr lang="en-GB" sz="1000"/>
              <a:t>http://europa.eu/rapid/press-release_IP-12-1378_en.htm</a:t>
            </a:r>
            <a:r>
              <a:rPr lang="en-GB" sz="1000"/>
              <a:t>. </a:t>
            </a:r>
            <a:endParaRPr/>
          </a:p>
          <a:p>
            <a:pPr>
              <a:buSzPct val="25000"/>
              <a:buFont typeface="StarSymbol"/>
              <a:buChar char=""/>
            </a:pPr>
            <a:r>
              <a:rPr lang="en-GB" sz="1000"/>
              <a:t>Reform of the EU Wine Market available [online] at </a:t>
            </a:r>
            <a:r>
              <a:rPr lang="en-GB" sz="1000"/>
              <a:t>http://ec.europa.eu/agriculture/capreform/wine/index_en.htm</a:t>
            </a:r>
            <a:r>
              <a:rPr lang="en-GB" sz="1000"/>
              <a:t>. </a:t>
            </a:r>
            <a:endParaRPr/>
          </a:p>
          <a:p>
            <a:pPr>
              <a:buSzPct val="25000"/>
              <a:buFont typeface="StarSymbol"/>
              <a:buChar char=""/>
            </a:pPr>
            <a:endParaRPr/>
          </a:p>
          <a:p>
            <a:pPr>
              <a:buSzPct val="25000"/>
              <a:buFont typeface="StarSymbol"/>
              <a:buChar char=""/>
            </a:pPr>
            <a:r>
              <a:rPr lang="en-GB"/>
              <a:t>Questions?</a:t>
            </a:r>
            <a:endParaRPr/>
          </a:p>
          <a:p>
            <a:pPr>
              <a:buSzPct val="25000"/>
              <a:buFont typeface="StarSymbol"/>
              <a:buChar char=""/>
            </a:pP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44"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lang="en-GB"/>
              <a:t>The delivery of the </a:t>
            </a:r>
            <a:r>
              <a:rPr i="1" lang="en-GB"/>
              <a:t>CAP Reform</a:t>
            </a:r>
            <a:r>
              <a:rPr lang="en-GB"/>
              <a:t> activities include:</a:t>
            </a:r>
            <a:endParaRPr/>
          </a:p>
          <a:p>
            <a:pPr>
              <a:buSzPct val="25000"/>
              <a:buFont typeface="StarSymbol"/>
              <a:buChar char=""/>
            </a:pPr>
            <a:r>
              <a:rPr lang="en-GB"/>
              <a:t>Inputs derived from user-input </a:t>
            </a:r>
            <a:r>
              <a:rPr i="1" lang="en-GB"/>
              <a:t>inter alia</a:t>
            </a:r>
            <a:r>
              <a:rPr lang="en-GB"/>
              <a:t>.</a:t>
            </a:r>
            <a:endParaRPr/>
          </a:p>
          <a:p>
            <a:pPr>
              <a:buSzPct val="25000"/>
              <a:buFont typeface="StarSymbol"/>
              <a:buChar char=""/>
            </a:pPr>
            <a:r>
              <a:rPr lang="en-GB"/>
              <a:t>Assumptions being taken by the implementation team.</a:t>
            </a:r>
            <a:endParaRPr/>
          </a:p>
          <a:p>
            <a:pPr>
              <a:buSzPct val="25000"/>
              <a:buFont typeface="StarSymbol"/>
              <a:buChar char=""/>
            </a:pPr>
            <a:r>
              <a:rPr lang="en-GB"/>
              <a:t>Outputs generated by the information system.</a:t>
            </a:r>
            <a:endParaRPr/>
          </a:p>
          <a:p>
            <a:pPr>
              <a:buSzPct val="25000"/>
              <a:buFont typeface="StarSymbol"/>
              <a:buChar char=""/>
            </a:pPr>
            <a:r>
              <a:rPr lang="en-GB"/>
              <a:t>Resource considerations.</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46"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lang="en-GB"/>
              <a:t>We are proposing an 8 weeks (circa) exercise to:</a:t>
            </a:r>
            <a:endParaRPr/>
          </a:p>
          <a:p>
            <a:pPr>
              <a:buSzPct val="25000"/>
              <a:buFont typeface="StarSymbol"/>
              <a:buChar char=""/>
            </a:pPr>
            <a:r>
              <a:rPr lang="en-GB"/>
              <a:t>Assess and prove the economic and technical feasibility of the Siti-Agri product for customization, implementation and delivery.</a:t>
            </a:r>
            <a:endParaRPr/>
          </a:p>
          <a:p>
            <a:pPr>
              <a:buSzPct val="25000"/>
              <a:buFont typeface="StarSymbol"/>
              <a:buChar char=""/>
            </a:pPr>
            <a:r>
              <a:rPr lang="en-GB"/>
              <a:t>Optionally, provide alternative re-uses of existing information systems.</a:t>
            </a:r>
            <a:endParaRPr/>
          </a:p>
          <a:p>
            <a:pPr>
              <a:buSzPct val="25000"/>
              <a:buFont typeface="StarSymbol"/>
              <a:buChar char=""/>
            </a:pPr>
            <a:r>
              <a:rPr lang="en-GB"/>
              <a:t>The plan and the availability of resources have been determined and it is necessary to re-baseline the plan accordingly.</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48"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lang="en-GB"/>
              <a:t>During the </a:t>
            </a:r>
            <a:r>
              <a:rPr lang="en-GB" u="sng"/>
              <a:t>discovery phase</a:t>
            </a:r>
            <a:r>
              <a:rPr lang="en-GB"/>
              <a:t>, we have:</a:t>
            </a:r>
            <a:endParaRPr/>
          </a:p>
          <a:p>
            <a:pPr>
              <a:buSzPct val="25000"/>
              <a:buFont typeface="StarSymbol"/>
              <a:buChar char=""/>
            </a:pPr>
            <a:r>
              <a:rPr lang="en-GB"/>
              <a:t>Identified Abaco personnel who can collaborate on the project.</a:t>
            </a:r>
            <a:endParaRPr/>
          </a:p>
          <a:p>
            <a:pPr>
              <a:buSzPct val="25000"/>
              <a:buFont typeface="StarSymbol"/>
              <a:buChar char=""/>
            </a:pPr>
            <a:r>
              <a:rPr lang="en-GB"/>
              <a:t>Identified DEFRA personnel who can collaborate on the project.</a:t>
            </a:r>
            <a:endParaRPr/>
          </a:p>
          <a:p>
            <a:pPr>
              <a:buSzPct val="25000"/>
              <a:buFont typeface="StarSymbol"/>
              <a:buChar char=""/>
            </a:pPr>
            <a:r>
              <a:rPr lang="en-GB"/>
              <a:t>Prepared an updated project plan, establishing a time-to-implement of 8 weeks (circa).</a:t>
            </a:r>
            <a:endParaRPr/>
          </a:p>
          <a:p>
            <a:pPr>
              <a:buSzPct val="25000"/>
              <a:buFont typeface="StarSymbol"/>
              <a:buChar char=""/>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50"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lang="en-GB">
                <a:latin typeface="Arial"/>
              </a:rPr>
              <a:t>We do not know what the limits of SitiAgri are, and, we would like to discuss possible risks and options for mitigating these risks, including technical risks, business risks, and, other project delivery risks.</a:t>
            </a:r>
            <a:endParaRPr/>
          </a:p>
          <a:p>
            <a:pPr>
              <a:buSzPct val="25000"/>
              <a:buFont typeface="StarSymbol"/>
              <a:buChar char=""/>
            </a:pPr>
            <a:r>
              <a:rPr lang="en-GB">
                <a:latin typeface="Arial"/>
              </a:rPr>
              <a:t>Estimates for how long it will take us to implement a scheme according to Abaco estimated as:</a:t>
            </a:r>
            <a:endParaRPr/>
          </a:p>
          <a:p>
            <a:pPr lvl="1">
              <a:buSzPct val="25000"/>
              <a:buFont typeface="StarSymbol"/>
              <a:buChar char=""/>
            </a:pPr>
            <a:r>
              <a:rPr lang="en-GB">
                <a:latin typeface="Arial"/>
              </a:rPr>
              <a:t>Low i.e. 10 to 15 days</a:t>
            </a:r>
            <a:endParaRPr/>
          </a:p>
          <a:p>
            <a:pPr lvl="1">
              <a:buSzPct val="25000"/>
              <a:buFont typeface="StarSymbol"/>
              <a:buChar char=""/>
            </a:pPr>
            <a:r>
              <a:rPr lang="en-GB">
                <a:latin typeface="Arial"/>
              </a:rPr>
              <a:t>Medium i.e. 15 to 20 days</a:t>
            </a:r>
            <a:endParaRPr/>
          </a:p>
          <a:p>
            <a:pPr lvl="1">
              <a:buSzPct val="25000"/>
              <a:buFont typeface="StarSymbol"/>
              <a:buChar char=""/>
            </a:pPr>
            <a:r>
              <a:rPr lang="en-GB">
                <a:latin typeface="Arial"/>
              </a:rPr>
              <a:t>High i.e. 20 to 25 days</a:t>
            </a:r>
            <a:endParaRPr/>
          </a:p>
          <a:p>
            <a:pPr>
              <a:buSzPct val="25000"/>
              <a:buFont typeface="StarSymbol"/>
              <a:buChar char=""/>
            </a:pPr>
            <a:r>
              <a:rPr lang="en-GB">
                <a:latin typeface="Arial"/>
              </a:rPr>
              <a:t>We need to understand what data is required for migration, for cross compliance, eligibility etc. in detail.  </a:t>
            </a:r>
            <a:endParaRPr/>
          </a:p>
          <a:p>
            <a:pPr>
              <a:buSzPct val="25000"/>
              <a:buFont typeface="StarSymbol"/>
              <a:buChar char=""/>
            </a:pPr>
            <a:r>
              <a:rPr lang="en-GB">
                <a:latin typeface="Arial"/>
              </a:rPr>
              <a:t>Is the data available as yet?  Who maintains the </a:t>
            </a:r>
            <a:r>
              <a:rPr lang="en-GB" u="sng">
                <a:latin typeface="Arial"/>
              </a:rPr>
              <a:t>source data</a:t>
            </a:r>
            <a:r>
              <a:rPr lang="en-GB">
                <a:latin typeface="Arial"/>
              </a:rPr>
              <a:t>?</a:t>
            </a:r>
            <a:endParaRPr/>
          </a:p>
          <a:p>
            <a:pPr>
              <a:buSzPct val="25000"/>
              <a:buFont typeface="StarSymbol"/>
              <a:buChar char=""/>
            </a:pPr>
            <a:r>
              <a:rPr lang="en-GB">
                <a:latin typeface="Arial"/>
              </a:rPr>
              <a:t>We are hereby proposing an initial estimate establishing the expected duration of the project.  At this early stage accuracy of the estimates is expected to be low to medium.</a:t>
            </a:r>
            <a:endParaRPr/>
          </a:p>
          <a:p>
            <a:pPr>
              <a:buSzPct val="25000"/>
              <a:buFont typeface="StarSymbol"/>
              <a:buChar char=""/>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52"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lang="en-GB"/>
              <a:t>As a result of a technical and economic feasibility review, we have established that:</a:t>
            </a:r>
            <a:endParaRPr/>
          </a:p>
          <a:p>
            <a:pPr>
              <a:buSzPct val="25000"/>
              <a:buFont typeface="StarSymbol"/>
              <a:buChar char=""/>
            </a:pPr>
            <a:r>
              <a:rPr lang="en-GB"/>
              <a:t>existing agreements may be reviewed and that we need to restart in new schemes, keeping in mind regulatory, legal and political influences on the project.</a:t>
            </a:r>
            <a:endParaRPr/>
          </a:p>
          <a:p>
            <a:pPr>
              <a:buSzPct val="25000"/>
              <a:buFont typeface="StarSymbol"/>
              <a:buChar char=""/>
            </a:pPr>
            <a:r>
              <a:rPr lang="en-GB"/>
              <a:t>leaving existing legacy systems may not be feasible as this may lead to high support costs and lack of compliance with EU standards.</a:t>
            </a:r>
            <a:endParaRPr/>
          </a:p>
          <a:p>
            <a:pPr>
              <a:buSzPct val="25000"/>
              <a:buFont typeface="StarSymbol"/>
              <a:buChar char=""/>
            </a:pPr>
            <a:r>
              <a:rPr lang="en-GB"/>
              <a:t>We shall implement Siti Agri using a bespoke solution built using Java EE, coded using PL/SQL, and, we shall extract, transform and load the data from the legacy system to Siti Agri.</a:t>
            </a:r>
            <a:endParaRPr/>
          </a:p>
          <a:p>
            <a:pPr>
              <a:buSzPct val="25000"/>
              <a:buFont typeface="StarSymbol"/>
              <a:buChar char=""/>
            </a:pPr>
            <a:r>
              <a:rPr lang="en-GB"/>
              <a:t>We might use legacy systems as a source of reference, and, seek to replace the existing legacy systems with Siti Agri, through automated procedures, supported by documented manual procedures.</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54" name="TextShape 2"/>
          <p:cNvSpPr txBox="1"/>
          <p:nvPr/>
        </p:nvSpPr>
        <p:spPr>
          <a:xfrm>
            <a:off x="504000" y="1769040"/>
            <a:ext cx="9071640" cy="4384440"/>
          </a:xfrm>
          <a:prstGeom prst="rect">
            <a:avLst/>
          </a:prstGeom>
        </p:spPr>
        <p:txBody>
          <a:bodyPr wrap="none" lIns="0" rIns="0" tIns="0" bIns="0"/>
          <a:p>
            <a:pPr>
              <a:buSzPct val="25000"/>
              <a:buFont typeface="StarSymbol"/>
              <a:buChar char=""/>
            </a:pPr>
            <a:r>
              <a:rPr lang="en-GB"/>
              <a:t>The exercise consists of three work activities:</a:t>
            </a:r>
            <a:endParaRPr/>
          </a:p>
          <a:p>
            <a:pPr>
              <a:buSzPct val="25000"/>
              <a:buFont typeface="StarSymbol"/>
              <a:buChar char=""/>
            </a:pPr>
            <a:r>
              <a:rPr lang="en-GB"/>
              <a:t>Selection, design and implementation of a suite of pillar 2 options in Abaco Siti-Agri and the development of an estimation model for the implementation, based on function point analysis.</a:t>
            </a:r>
            <a:endParaRPr/>
          </a:p>
          <a:p>
            <a:pPr>
              <a:buSzPct val="25000"/>
              <a:buFont typeface="StarSymbol"/>
              <a:buChar char=""/>
            </a:pPr>
            <a:r>
              <a:rPr lang="en-GB"/>
              <a:t>Cross checking, validation and verification of requirements between the old and new data schemes taking into consideration the most recent CAP regulations.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graphicFrame>
        <p:nvGraphicFramePr>
          <p:cNvPr id="56" name="Table 2"/>
          <p:cNvGraphicFramePr/>
          <p:nvPr/>
        </p:nvGraphicFramePr>
        <p:xfrm>
          <a:off x="504000" y="1769040"/>
          <a:ext cx="9216000" cy="699480"/>
        </p:xfrm>
        <a:graphic>
          <a:graphicData uri="http://schemas.openxmlformats.org/drawingml/2006/table">
            <a:tbl>
              <a:tblPr/>
              <a:tblGrid>
                <a:gridCol w="1023840"/>
                <a:gridCol w="1023840"/>
                <a:gridCol w="986040"/>
                <a:gridCol w="1061640"/>
                <a:gridCol w="1023840"/>
                <a:gridCol w="1023840"/>
                <a:gridCol w="1023840"/>
                <a:gridCol w="1023840"/>
                <a:gridCol w="1023840"/>
              </a:tblGrid>
              <a:tr h="337320">
                <a:tc>
                  <a:tcPr/>
                </a:tc>
                <a:tc>
                  <a:txBody>
                    <a:bodyPr wrap="none" lIns="90000" rIns="90000" tIns="46800" bIns="46800"/>
                    <a:p>
                      <a:r>
                        <a:rPr lang="en-GB"/>
                        <a:t>10/02</a:t>
                      </a:r>
                      <a:endParaRPr/>
                    </a:p>
                  </a:txBody>
                  <a:tcPr/>
                </a:tc>
                <a:tc>
                  <a:txBody>
                    <a:bodyPr wrap="none" lIns="90000" rIns="90000" tIns="46800" bIns="46800"/>
                    <a:p>
                      <a:r>
                        <a:rPr lang="en-GB"/>
                        <a:t>17/02</a:t>
                      </a:r>
                      <a:endParaRPr/>
                    </a:p>
                  </a:txBody>
                  <a:tcPr/>
                </a:tc>
                <a:tc>
                  <a:txBody>
                    <a:bodyPr wrap="none" lIns="90000" rIns="90000" tIns="46800" bIns="46800"/>
                    <a:p>
                      <a:r>
                        <a:rPr lang="en-GB"/>
                        <a:t>24/02</a:t>
                      </a:r>
                      <a:endParaRPr/>
                    </a:p>
                  </a:txBody>
                  <a:tcPr/>
                </a:tc>
                <a:tc>
                  <a:txBody>
                    <a:bodyPr wrap="none" lIns="90000" rIns="90000" tIns="46800" bIns="46800"/>
                    <a:p>
                      <a:r>
                        <a:rPr lang="en-GB"/>
                        <a:t>03/03</a:t>
                      </a:r>
                      <a:endParaRPr/>
                    </a:p>
                  </a:txBody>
                  <a:tcPr/>
                </a:tc>
                <a:tc>
                  <a:txBody>
                    <a:bodyPr wrap="none" lIns="90000" rIns="90000" tIns="46800" bIns="46800"/>
                    <a:p>
                      <a:r>
                        <a:rPr lang="en-GB"/>
                        <a:t>10/03</a:t>
                      </a:r>
                      <a:endParaRPr/>
                    </a:p>
                  </a:txBody>
                  <a:tcPr/>
                </a:tc>
                <a:tc>
                  <a:txBody>
                    <a:bodyPr wrap="none" lIns="90000" rIns="90000" tIns="46800" bIns="46800"/>
                    <a:p>
                      <a:r>
                        <a:rPr lang="en-GB"/>
                        <a:t>17/03</a:t>
                      </a:r>
                      <a:endParaRPr/>
                    </a:p>
                  </a:txBody>
                  <a:tcPr/>
                </a:tc>
                <a:tc>
                  <a:txBody>
                    <a:bodyPr wrap="none" lIns="90000" rIns="90000" tIns="46800" bIns="46800"/>
                    <a:p>
                      <a:r>
                        <a:rPr lang="en-GB"/>
                        <a:t>24/03</a:t>
                      </a:r>
                      <a:endParaRPr/>
                    </a:p>
                  </a:txBody>
                  <a:tcPr/>
                </a:tc>
                <a:tc>
                  <a:txBody>
                    <a:bodyPr wrap="none" lIns="90000" rIns="90000" tIns="46800" bIns="46800"/>
                    <a:p>
                      <a:r>
                        <a:rPr lang="en-GB"/>
                        <a:t>14/04</a:t>
                      </a:r>
                      <a:endParaRPr/>
                    </a:p>
                  </a:txBody>
                  <a:tcPr/>
                </a:tc>
              </a:tr>
              <a:tr h="337320">
                <a:tc>
                  <a:txBody>
                    <a:bodyPr wrap="none" lIns="90000" rIns="90000" tIns="46800" bIns="46800"/>
                    <a:p>
                      <a:r>
                        <a:rPr lang="en-GB"/>
                        <a:t>Siti Agri (est.)</a:t>
                      </a:r>
                      <a:endParaRPr/>
                    </a:p>
                  </a:txBody>
                  <a:tcPr/>
                </a:tc>
                <a:tc>
                  <a:tcPr/>
                </a:tc>
                <a:tc>
                  <a:txBody>
                    <a:bodyPr wrap="none" lIns="90000" rIns="90000" tIns="46800" bIns="46800"/>
                    <a:p>
                      <a:r>
                        <a:rPr lang="en-GB"/>
                        <a:t>Mobilisation </a:t>
                      </a:r>
                      <a:endParaRPr/>
                    </a:p>
                    <a:p>
                      <a:r>
                        <a:rPr lang="en-GB"/>
                        <a:t>of </a:t>
                      </a:r>
                      <a:endParaRPr/>
                    </a:p>
                    <a:p>
                      <a:r>
                        <a:rPr lang="en-GB"/>
                        <a:t>resources</a:t>
                      </a:r>
                      <a:endParaRPr/>
                    </a:p>
                    <a:p>
                      <a:r>
                        <a:rPr lang="en-GB"/>
                        <a:t>(2 weeks)</a:t>
                      </a:r>
                      <a:endParaRPr/>
                    </a:p>
                  </a:txBody>
                  <a:tcPr/>
                </a:tc>
                <a:tc>
                  <a:txBody>
                    <a:bodyPr wrap="none" lIns="90000" rIns="90000" tIns="46800" bIns="46800"/>
                    <a:p>
                      <a:r>
                        <a:rPr lang="en-GB"/>
                        <a:t>Mapping schemes', </a:t>
                      </a:r>
                      <a:endParaRPr/>
                    </a:p>
                    <a:p>
                      <a:r>
                        <a:rPr lang="en-GB"/>
                        <a:t>data sources, rules and dimensions/indicators</a:t>
                      </a:r>
                      <a:endParaRPr/>
                    </a:p>
                    <a:p>
                      <a:r>
                        <a:rPr lang="en-GB"/>
                        <a:t>(1 week)</a:t>
                      </a:r>
                      <a:endParaRPr/>
                    </a:p>
                    <a:p>
                      <a:endParaRPr/>
                    </a:p>
                  </a:txBody>
                  <a:tcPr/>
                </a:tc>
                <a:tc>
                  <a:txBody>
                    <a:bodyPr wrap="none" lIns="90000" rIns="90000" tIns="46800" bIns="46800"/>
                    <a:p>
                      <a:r>
                        <a:rPr lang="en-GB"/>
                        <a:t>Normalisation of data sources</a:t>
                      </a:r>
                      <a:endParaRPr/>
                    </a:p>
                    <a:p>
                      <a:r>
                        <a:rPr lang="en-GB"/>
                        <a:t>(1 week)</a:t>
                      </a:r>
                      <a:endParaRPr/>
                    </a:p>
                  </a:txBody>
                  <a:tcPr/>
                </a:tc>
                <a:tc>
                  <a:tcPr/>
                </a:tc>
                <a:tc>
                  <a:txBody>
                    <a:bodyPr wrap="none" lIns="90000" rIns="90000" tIns="46800" bIns="46800"/>
                    <a:p>
                      <a:pPr algn="ctr"/>
                      <a:r>
                        <a:rPr lang="en-GB"/>
                        <a:t>Analysis of data domain and computing services</a:t>
                      </a:r>
                      <a:endParaRPr/>
                    </a:p>
                    <a:p>
                      <a:pPr algn="ctr"/>
                      <a:r>
                        <a:rPr lang="en-GB"/>
                        <a:t>(2 weeks)</a:t>
                      </a:r>
                      <a:endParaRPr/>
                    </a:p>
                  </a:txBody>
                  <a:tcPr/>
                </a:tc>
                <a:tc>
                  <a:txBody>
                    <a:bodyPr wrap="none" lIns="90000" rIns="90000" tIns="46800" bIns="46800"/>
                    <a:p>
                      <a:pPr algn="ctr"/>
                      <a:r>
                        <a:rPr lang="en-GB"/>
                        <a:t>Classification of Pillar II Schemes/Options</a:t>
                      </a:r>
                      <a:endParaRPr/>
                    </a:p>
                    <a:p>
                      <a:pPr algn="ctr"/>
                      <a:r>
                        <a:rPr lang="en-GB"/>
                        <a:t>(1 week)</a:t>
                      </a:r>
                      <a:endParaRPr/>
                    </a:p>
                  </a:txBody>
                  <a:tcPr/>
                </a:tc>
                <a:tc>
                  <a:txBody>
                    <a:bodyPr wrap="none" lIns="90000" rIns="90000" tIns="46800" bIns="46800"/>
                    <a:p>
                      <a:r>
                        <a:rPr lang="en-GB" sz="1000"/>
                        <a:t>Implement</a:t>
                      </a:r>
                      <a:endParaRPr/>
                    </a:p>
                    <a:p>
                      <a:r>
                        <a:rPr lang="en-GB" sz="1000"/>
                        <a:t>(3 weeks)</a:t>
                      </a:r>
                      <a:endParaRPr/>
                    </a:p>
                  </a:txBody>
                  <a:tcPr/>
                </a:tc>
              </a:tr>
              <a:tr h="337320">
                <a:tc>
                  <a:txBody>
                    <a:bodyPr wrap="none" lIns="90000" rIns="90000" tIns="46800" bIns="46800"/>
                    <a:p>
                      <a:r>
                        <a:rPr lang="en-GB"/>
                        <a:t>Siti Agri</a:t>
                      </a:r>
                      <a:endParaRPr/>
                    </a:p>
                    <a:p>
                      <a:r>
                        <a:rPr lang="en-GB"/>
                        <a:t>(actual)</a:t>
                      </a:r>
                      <a:endParaRPr/>
                    </a:p>
                  </a:txBody>
                  <a:tcPr/>
                </a:tc>
                <a:tc>
                  <a:tcPr/>
                </a:tc>
                <a:tc>
                  <a:tcPr/>
                </a:tc>
                <a:tc>
                  <a:tcPr/>
                </a:tc>
                <a:tc>
                  <a:tcPr/>
                </a:tc>
                <a:tc>
                  <a:tcPr/>
                </a:tc>
                <a:tc>
                  <a:tcPr/>
                </a:tc>
                <a:tc>
                  <a:tcPr/>
                </a:tc>
                <a:tc>
                  <a:tcPr/>
                </a:tc>
              </a:tr>
            </a:tbl>
          </a:graphicData>
        </a:graphic>
      </p:graphicFrame>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4000" y="301320"/>
            <a:ext cx="9071640" cy="1262160"/>
          </a:xfrm>
          <a:prstGeom prst="rect">
            <a:avLst/>
          </a:prstGeom>
        </p:spPr>
        <p:txBody>
          <a:bodyPr wrap="none" lIns="0" rIns="0" tIns="0" bIns="0" anchor="ctr"/>
          <a:p>
            <a:pPr algn="ctr"/>
            <a:r>
              <a:rPr lang="en-GB"/>
              <a:t>CAP Reform</a:t>
            </a:r>
            <a:endParaRPr/>
          </a:p>
        </p:txBody>
      </p:sp>
      <p:sp>
        <p:nvSpPr>
          <p:cNvPr id="58" name="TextShape 2"/>
          <p:cNvSpPr txBox="1"/>
          <p:nvPr/>
        </p:nvSpPr>
        <p:spPr>
          <a:xfrm>
            <a:off x="504000" y="1769040"/>
            <a:ext cx="9071640" cy="4384440"/>
          </a:xfrm>
          <a:prstGeom prst="rect">
            <a:avLst/>
          </a:prstGeom>
        </p:spPr>
        <p:txBody>
          <a:bodyPr wrap="none" lIns="0" rIns="0" tIns="0" bIns="0"/>
          <a:p>
            <a:pPr>
              <a:buSzPct val="25000"/>
              <a:buFont typeface="StarSymbol"/>
              <a:buChar char=""/>
            </a:pPr>
            <a:endParaRPr/>
          </a:p>
          <a:p>
            <a:r>
              <a:rPr lang="en-GB">
                <a:latin typeface="Arial"/>
              </a:rPr>
              <a:t>Iterative approach based on fortnightly delivery cycle, using an Agile software development methodology and pre-emptive </a:t>
            </a:r>
            <a:r>
              <a:rPr i="1" lang="en-GB">
                <a:latin typeface="Arial"/>
              </a:rPr>
              <a:t>test driven development</a:t>
            </a:r>
            <a:r>
              <a:rPr lang="en-GB">
                <a:latin typeface="Arial"/>
              </a:rPr>
              <a:t> quality assurance for software products, that meets ISQETB testing standards (British Computer Society).</a:t>
            </a:r>
            <a:endParaRPr/>
          </a:p>
          <a:p>
            <a:endParaRPr/>
          </a:p>
          <a:p>
            <a:r>
              <a:rPr lang="en-GB">
                <a:latin typeface="Arial"/>
              </a:rPr>
              <a:t>Progress reporting fortnightly </a:t>
            </a:r>
            <a:endParaRPr/>
          </a:p>
          <a:p>
            <a:r>
              <a:rPr lang="en-GB">
                <a:latin typeface="Arial"/>
              </a:rPr>
              <a:t>Early and iterative communication of findings for verification.</a:t>
            </a:r>
            <a:endParaRPr/>
          </a:p>
          <a:p>
            <a:r>
              <a:rPr lang="en-GB">
                <a:latin typeface="Arial"/>
              </a:rPr>
              <a:t>Working group for cross-checking, verification and compliance providing ongoing quality assurance of activities and outputs, using </a:t>
            </a:r>
            <a:r>
              <a:rPr i="1" lang="en-GB">
                <a:latin typeface="Arial"/>
              </a:rPr>
              <a:t> validation</a:t>
            </a:r>
            <a:r>
              <a:rPr lang="en-GB">
                <a:latin typeface="Arial"/>
              </a:rPr>
              <a:t>, </a:t>
            </a:r>
            <a:r>
              <a:rPr i="1" lang="en-GB">
                <a:latin typeface="Arial"/>
              </a:rPr>
              <a:t>verification</a:t>
            </a:r>
            <a:r>
              <a:rPr lang="en-GB">
                <a:latin typeface="Arial"/>
              </a:rPr>
              <a:t> and </a:t>
            </a:r>
            <a:r>
              <a:rPr i="1" lang="en-GB">
                <a:latin typeface="Arial"/>
              </a:rPr>
              <a:t>compliance testing</a:t>
            </a:r>
            <a:r>
              <a:rPr lang="en-GB">
                <a:latin typeface="Arial"/>
              </a:rPr>
              <a:t> of software products.</a:t>
            </a:r>
            <a:endParaRPr/>
          </a:p>
          <a:p>
            <a:endParaRPr/>
          </a:p>
          <a:p>
            <a:r>
              <a:rPr lang="en-GB">
                <a:latin typeface="Arial"/>
              </a:rPr>
              <a:t>Rules and data mapping normalisation to include review by Abaco against Siti-Agri product representative of user-acceptance testing.</a:t>
            </a:r>
            <a:endParaRPr/>
          </a:p>
          <a:p>
            <a:endParaRPr/>
          </a:p>
          <a:p>
            <a:r>
              <a:rPr lang="en-GB">
                <a:latin typeface="Arial"/>
              </a:rPr>
              <a:t>Estimation model according to Abaco design estimation model.</a:t>
            </a:r>
            <a:endParaRPr/>
          </a:p>
          <a:p>
            <a:pPr>
              <a:buSzPct val="25000"/>
              <a:buFont typeface="StarSymbol"/>
              <a:buChar char=""/>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