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4"/>
  </p:notesMasterIdLst>
  <p:sldIdLst>
    <p:sldId id="263" r:id="rId2"/>
    <p:sldId id="279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22719" autoAdjust="0"/>
    <p:restoredTop sz="94718" autoAdjust="0"/>
  </p:normalViewPr>
  <p:slideViewPr>
    <p:cSldViewPr>
      <p:cViewPr>
        <p:scale>
          <a:sx n="66" d="100"/>
          <a:sy n="66" d="100"/>
        </p:scale>
        <p:origin x="-1320" y="-1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0CC757-01A1-465D-8114-0C32FA88497E}" type="datetimeFigureOut">
              <a:rPr lang="ru-RU" smtClean="0"/>
              <a:pPr/>
              <a:t>03.02.2014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9654ED-B0B7-46A3-A76C-893CEE2F56F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78093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Пространственная</a:t>
            </a:r>
            <a:r>
              <a:rPr lang="ru-RU" baseline="0" dirty="0" smtClean="0"/>
              <a:t> периодичность колебания состава, симметричное значений концентрации кислорода и кальция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9654ED-B0B7-46A3-A76C-893CEE2F56FB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119BF-384A-463A-824D-9CA6D502A1C8}" type="datetimeFigureOut">
              <a:rPr lang="ru-RU" smtClean="0"/>
              <a:pPr/>
              <a:t>03.02.2014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E6ED7-C451-4C21-9778-FE8E9ADF6F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119BF-384A-463A-824D-9CA6D502A1C8}" type="datetimeFigureOut">
              <a:rPr lang="ru-RU" smtClean="0"/>
              <a:pPr/>
              <a:t>03.02.2014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E6ED7-C451-4C21-9778-FE8E9ADF6F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119BF-384A-463A-824D-9CA6D502A1C8}" type="datetimeFigureOut">
              <a:rPr lang="ru-RU" smtClean="0"/>
              <a:pPr/>
              <a:t>03.02.2014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E6ED7-C451-4C21-9778-FE8E9ADF6F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119BF-384A-463A-824D-9CA6D502A1C8}" type="datetimeFigureOut">
              <a:rPr lang="ru-RU" smtClean="0"/>
              <a:pPr/>
              <a:t>03.02.2014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E6ED7-C451-4C21-9778-FE8E9ADF6F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119BF-384A-463A-824D-9CA6D502A1C8}" type="datetimeFigureOut">
              <a:rPr lang="ru-RU" smtClean="0"/>
              <a:pPr/>
              <a:t>03.02.2014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E6ED7-C451-4C21-9778-FE8E9ADF6F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119BF-384A-463A-824D-9CA6D502A1C8}" type="datetimeFigureOut">
              <a:rPr lang="ru-RU" smtClean="0"/>
              <a:pPr/>
              <a:t>03.02.2014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E6ED7-C451-4C21-9778-FE8E9ADF6F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119BF-384A-463A-824D-9CA6D502A1C8}" type="datetimeFigureOut">
              <a:rPr lang="ru-RU" smtClean="0"/>
              <a:pPr/>
              <a:t>03.02.2014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E6ED7-C451-4C21-9778-FE8E9ADF6F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119BF-384A-463A-824D-9CA6D502A1C8}" type="datetimeFigureOut">
              <a:rPr lang="ru-RU" smtClean="0"/>
              <a:pPr/>
              <a:t>03.02.2014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E6ED7-C451-4C21-9778-FE8E9ADF6F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119BF-384A-463A-824D-9CA6D502A1C8}" type="datetimeFigureOut">
              <a:rPr lang="ru-RU" smtClean="0"/>
              <a:pPr/>
              <a:t>03.02.2014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E6ED7-C451-4C21-9778-FE8E9ADF6F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119BF-384A-463A-824D-9CA6D502A1C8}" type="datetimeFigureOut">
              <a:rPr lang="ru-RU" smtClean="0"/>
              <a:pPr/>
              <a:t>03.02.2014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E6ED7-C451-4C21-9778-FE8E9ADF6F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119BF-384A-463A-824D-9CA6D502A1C8}" type="datetimeFigureOut">
              <a:rPr lang="ru-RU" smtClean="0"/>
              <a:pPr/>
              <a:t>03.02.2014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E6ED7-C451-4C21-9778-FE8E9ADF6F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8119BF-384A-463A-824D-9CA6D502A1C8}" type="datetimeFigureOut">
              <a:rPr lang="ru-RU" smtClean="0"/>
              <a:pPr/>
              <a:t>03.02.2014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FE6ED7-C451-4C21-9778-FE8E9ADF6F3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3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792088"/>
          </a:xfrm>
        </p:spPr>
        <p:txBody>
          <a:bodyPr>
            <a:normAutofit/>
          </a:bodyPr>
          <a:lstStyle/>
          <a:p>
            <a:r>
              <a:rPr lang="ru-RU" dirty="0" smtClean="0"/>
              <a:t>Резец</a:t>
            </a:r>
            <a:endParaRPr lang="ru-RU" dirty="0"/>
          </a:p>
        </p:txBody>
      </p:sp>
      <p:pic>
        <p:nvPicPr>
          <p:cNvPr id="3074" name="Picture 2" descr="D:\MAIN\PAPER\Teeth\Процесс диффузия при реминерализации\ready resultat\Incisor\view\Incisor_panorama_SEM.jpg"/>
          <p:cNvPicPr>
            <a:picLocks noChangeAspect="1" noChangeArrowheads="1"/>
          </p:cNvPicPr>
          <p:nvPr/>
        </p:nvPicPr>
        <p:blipFill>
          <a:blip r:embed="rId4" cstate="print">
            <a:lum bright="41000"/>
          </a:blip>
          <a:srcRect/>
          <a:stretch>
            <a:fillRect/>
          </a:stretch>
        </p:blipFill>
        <p:spPr bwMode="auto">
          <a:xfrm>
            <a:off x="0" y="629816"/>
            <a:ext cx="4716016" cy="4716016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899592" y="5589240"/>
            <a:ext cx="748883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Поверхность эмали резца обрабатывалась 10% раствором </a:t>
            </a:r>
            <a:r>
              <a:rPr lang="ru-RU" sz="2800" dirty="0" err="1" smtClean="0">
                <a:solidFill>
                  <a:srgbClr val="FF0000"/>
                </a:solidFill>
              </a:rPr>
              <a:t>глюконата</a:t>
            </a:r>
            <a:r>
              <a:rPr lang="ru-RU" sz="2800" dirty="0" smtClean="0">
                <a:solidFill>
                  <a:srgbClr val="FF0000"/>
                </a:solidFill>
              </a:rPr>
              <a:t> кальция</a:t>
            </a:r>
            <a:endParaRPr lang="ru-RU" sz="2800" dirty="0">
              <a:solidFill>
                <a:srgbClr val="FF0000"/>
              </a:solidFill>
            </a:endParaRPr>
          </a:p>
        </p:txBody>
      </p:sp>
      <p:cxnSp>
        <p:nvCxnSpPr>
          <p:cNvPr id="8" name="Прямая со стрелкой 7"/>
          <p:cNvCxnSpPr/>
          <p:nvPr/>
        </p:nvCxnSpPr>
        <p:spPr>
          <a:xfrm flipH="1">
            <a:off x="2123728" y="1916832"/>
            <a:ext cx="216024" cy="57606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9" name="Прямоугольная выноска 8"/>
          <p:cNvSpPr/>
          <p:nvPr/>
        </p:nvSpPr>
        <p:spPr>
          <a:xfrm>
            <a:off x="1619672" y="836712"/>
            <a:ext cx="2088232" cy="792088"/>
          </a:xfrm>
          <a:prstGeom prst="wedgeRectCallout">
            <a:avLst>
              <a:gd name="adj1" fmla="val -18053"/>
              <a:gd name="adj2" fmla="val 9365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1763688" y="980728"/>
            <a:ext cx="18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Направление сканирования</a:t>
            </a:r>
            <a:endParaRPr lang="ru-RU" dirty="0"/>
          </a:p>
        </p:txBody>
      </p:sp>
      <p:graphicFrame>
        <p:nvGraphicFramePr>
          <p:cNvPr id="26626" name="Object 2"/>
          <p:cNvGraphicFramePr>
            <a:graphicFrameLocks noChangeAspect="1"/>
          </p:cNvGraphicFramePr>
          <p:nvPr/>
        </p:nvGraphicFramePr>
        <p:xfrm>
          <a:off x="251520" y="-243408"/>
          <a:ext cx="8510284" cy="6021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31" name="Graph" r:id="rId5" imgW="4276800" imgH="3025440" progId="Origin50.Graph">
                  <p:embed/>
                </p:oleObj>
              </mc:Choice>
              <mc:Fallback>
                <p:oleObj name="Graph" r:id="rId5" imgW="4276800" imgH="3025440" progId="Origin50.Graph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520" y="-243408"/>
                        <a:ext cx="8510284" cy="6021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26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9938" name="Object 2"/>
          <p:cNvGraphicFramePr>
            <a:graphicFrameLocks noChangeAspect="1"/>
          </p:cNvGraphicFramePr>
          <p:nvPr/>
        </p:nvGraphicFramePr>
        <p:xfrm>
          <a:off x="-252536" y="0"/>
          <a:ext cx="5966218" cy="4221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53" name="Graph" r:id="rId3" imgW="4276800" imgH="3025440" progId="Origin50.Graph">
                  <p:embed/>
                </p:oleObj>
              </mc:Choice>
              <mc:Fallback>
                <p:oleObj name="Graph" r:id="rId3" imgW="4276800" imgH="3025440" progId="Origin50.Graph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252536" y="0"/>
                        <a:ext cx="5966218" cy="4221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467544" y="188640"/>
            <a:ext cx="4032448" cy="307777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ru-RU" sz="1400" dirty="0" err="1" smtClean="0"/>
              <a:t>Интактная</a:t>
            </a:r>
            <a:r>
              <a:rPr lang="ru-RU" sz="1400" dirty="0" smtClean="0"/>
              <a:t> эмаль (неповреждённая эмаль)</a:t>
            </a:r>
            <a:endParaRPr lang="ru-RU" sz="1400" dirty="0"/>
          </a:p>
        </p:txBody>
      </p:sp>
      <p:graphicFrame>
        <p:nvGraphicFramePr>
          <p:cNvPr id="39940" name="Object 4"/>
          <p:cNvGraphicFramePr>
            <a:graphicFrameLocks noChangeAspect="1"/>
          </p:cNvGraphicFramePr>
          <p:nvPr/>
        </p:nvGraphicFramePr>
        <p:xfrm>
          <a:off x="683568" y="548680"/>
          <a:ext cx="7236297" cy="51196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54" name="Graph" r:id="rId5" imgW="4276800" imgH="3025440" progId="Origin50.Graph">
                  <p:embed/>
                </p:oleObj>
              </mc:Choice>
              <mc:Fallback>
                <p:oleObj name="Graph" r:id="rId5" imgW="4276800" imgH="3025440" progId="Origin50.Graph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3568" y="548680"/>
                        <a:ext cx="7236297" cy="511966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1403648" y="836712"/>
            <a:ext cx="3096344" cy="338554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/>
              <a:t>Область дефекта </a:t>
            </a:r>
            <a:endParaRPr lang="ru-RU" sz="1600" dirty="0"/>
          </a:p>
        </p:txBody>
      </p:sp>
      <p:graphicFrame>
        <p:nvGraphicFramePr>
          <p:cNvPr id="39939" name="Object 3"/>
          <p:cNvGraphicFramePr>
            <a:graphicFrameLocks noChangeAspect="1"/>
          </p:cNvGraphicFramePr>
          <p:nvPr/>
        </p:nvGraphicFramePr>
        <p:xfrm>
          <a:off x="1907704" y="1886948"/>
          <a:ext cx="7433354" cy="52590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55" name="Graph" r:id="rId7" imgW="4276800" imgH="3025440" progId="Origin50.Graph">
                  <p:embed/>
                </p:oleObj>
              </mc:Choice>
              <mc:Fallback>
                <p:oleObj name="Graph" r:id="rId7" imgW="4276800" imgH="3025440" progId="Origin50.Graph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7704" y="1886948"/>
                        <a:ext cx="7433354" cy="525908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2915816" y="2132856"/>
            <a:ext cx="3096344" cy="338554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/>
              <a:t>Обработанная область </a:t>
            </a:r>
            <a:endParaRPr lang="ru-RU" sz="1600" dirty="0"/>
          </a:p>
        </p:txBody>
      </p:sp>
      <p:sp>
        <p:nvSpPr>
          <p:cNvPr id="15" name="TextBox 14"/>
          <p:cNvSpPr txBox="1"/>
          <p:nvPr/>
        </p:nvSpPr>
        <p:spPr>
          <a:xfrm>
            <a:off x="5364088" y="0"/>
            <a:ext cx="37799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b="1" dirty="0" smtClean="0"/>
              <a:t>!!!Подтверждено увеличение степени минерализации</a:t>
            </a:r>
            <a:endParaRPr lang="ru-RU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0" y="5301208"/>
            <a:ext cx="24117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b="1" dirty="0" smtClean="0"/>
              <a:t>!!!!Обнаружено кластерное распределение элементов в эмали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99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99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99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99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99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99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8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0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1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3" grpId="0" animBg="1"/>
      <p:bldP spid="14" grpId="0" animBg="1"/>
      <p:bldP spid="15" grpId="0"/>
      <p:bldP spid="17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2444</TotalTime>
  <Words>46</Words>
  <Application>Microsoft Office PowerPoint</Application>
  <PresentationFormat>Экран (4:3)</PresentationFormat>
  <Paragraphs>10</Paragraphs>
  <Slides>2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4" baseType="lpstr">
      <vt:lpstr>Тема Office</vt:lpstr>
      <vt:lpstr>Graph</vt:lpstr>
      <vt:lpstr>Резец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Dead man</dc:creator>
  <cp:lastModifiedBy>Gottfried Lenz</cp:lastModifiedBy>
  <cp:revision>171</cp:revision>
  <dcterms:created xsi:type="dcterms:W3CDTF">2011-10-24T17:36:26Z</dcterms:created>
  <dcterms:modified xsi:type="dcterms:W3CDTF">2014-02-02T20:18:47Z</dcterms:modified>
</cp:coreProperties>
</file>