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834" r:id="rId1"/>
  </p:sldMasterIdLst>
  <p:notesMasterIdLst>
    <p:notesMasterId r:id="rId67"/>
  </p:notesMasterIdLst>
  <p:sldIdLst>
    <p:sldId id="290" r:id="rId4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9EB1793A-0E07-4713-8207-7CE5A3764533}">
          <p14:sldIdLst>
            <p14:sldId id="29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Помір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E9639D4-E3E2-4D34-9284-5A2195B3D0D7}" styleName="Светлый стиль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793D81CF-94F2-401A-BA57-92F5A7B2D0C5}" styleName="Средний стиль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158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
  <Relationship Id="rId47" Type="http://schemas.openxmlformats.org/officeDocument/2006/relationships/slide" Target="slides/slide46.xml"/>
  <Relationship Id="rId68" Type="http://schemas.openxmlformats.org/officeDocument/2006/relationships/presProps" Target="presProps.xml"/>
  <Relationship Id="rId7" Type="http://schemas.openxmlformats.org/officeDocument/2006/relationships/slide" Target="slides/slide6.xml"/>
  <Relationship Id="rId71" Type="http://schemas.openxmlformats.org/officeDocument/2006/relationships/tableStyles" Target="tableStyles.xml"/>
  <Relationship Id="rId1" Type="http://schemas.openxmlformats.org/officeDocument/2006/relationships/slideMaster" Target="slideMasters/slideMaster1.xml"/>
  <Relationship Id="rId70" Type="http://schemas.openxmlformats.org/officeDocument/2006/relationships/theme" Target="theme/theme1.xml"/>
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3369F4-BA49-458E-A220-BE2B15793381}" type="datetimeFigureOut">
              <a:rPr lang="ru-RU" smtClean="0"/>
              <a:t>29.09.2013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1642D5-1458-4840-BB09-8455797892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84779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1642D5-1458-4840-BB09-8455797892C4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21750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065EA-82AF-44CB-A472-29457B7A38A6}" type="datetime1">
              <a:rPr lang="en-US" smtClean="0"/>
              <a:t>9/29/2013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4835C-F2C2-4BD2-8CCC-A7C6B87D1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2630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29BA1-539F-4FD0-804C-7CAB1D9D3789}" type="datetime1">
              <a:rPr lang="en-US" smtClean="0"/>
              <a:t>9/29/2013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4835C-F2C2-4BD2-8CCC-A7C6B87D1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2481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3AC14-BF72-40D6-9052-637E1E71E870}" type="datetime1">
              <a:rPr lang="en-US" smtClean="0"/>
              <a:t>9/29/2013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4835C-F2C2-4BD2-8CCC-A7C6B87D1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4342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448177" y="3771174"/>
            <a:ext cx="546115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D761E-3DC4-4D3F-8CA8-5FC28D1D43A1}" type="datetime1">
              <a:rPr lang="en-US" smtClean="0"/>
              <a:t>9/29/2013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4835C-F2C2-4BD2-8CCC-A7C6B87D1573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238544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637FE-4AFA-4294-B90F-0270AC7A1F70}" type="datetime1">
              <a:rPr lang="en-US" smtClean="0"/>
              <a:t>9/29/2013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4835C-F2C2-4BD2-8CCC-A7C6B87D1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52759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EF738-F903-4CEE-AFAF-4587CB1221DE}" type="datetime1">
              <a:rPr lang="en-US" smtClean="0"/>
              <a:t>9/29/2013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4835C-F2C2-4BD2-8CCC-A7C6B87D1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35767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BC45F-FD11-4C2B-A825-55EAE579B84E}" type="datetime1">
              <a:rPr lang="en-US" smtClean="0"/>
              <a:t>9/29/2013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4835C-F2C2-4BD2-8CCC-A7C6B87D1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3354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329A2-70B6-4711-874E-90C0DD2C023A}" type="datetime1">
              <a:rPr lang="en-US" smtClean="0"/>
              <a:t>9/29/2013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4835C-F2C2-4BD2-8CCC-A7C6B87D1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2237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0D6E3-C9F8-45E0-9730-5C092749C66C}" type="datetime1">
              <a:rPr lang="en-US" smtClean="0"/>
              <a:t>9/29/2013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4835C-F2C2-4BD2-8CCC-A7C6B87D1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50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A2753-6387-4C06-BC42-B64E0189F701}" type="datetime1">
              <a:rPr lang="en-US" smtClean="0"/>
              <a:t>9/29/2013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4835C-F2C2-4BD2-8CCC-A7C6B87D1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5522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963C4-E01F-4AC5-9FAC-D8CBE545708D}" type="datetime1">
              <a:rPr lang="en-US" smtClean="0"/>
              <a:t>9/29/2013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4835C-F2C2-4BD2-8CCC-A7C6B87D1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4380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C182F-DA4C-4C12-91C1-1A7A0E1E1978}" type="datetime1">
              <a:rPr lang="en-US" smtClean="0"/>
              <a:t>9/29/2013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4835C-F2C2-4BD2-8CCC-A7C6B87D1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1614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65DB5-B760-4DFE-860B-2ED3A5E4D36A}" type="datetime1">
              <a:rPr lang="en-US" smtClean="0"/>
              <a:t>9/29/2013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4835C-F2C2-4BD2-8CCC-A7C6B87D1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1533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73331-F304-4B3E-8C3C-08399C374DA5}" type="datetime1">
              <a:rPr lang="en-US" smtClean="0"/>
              <a:t>9/29/2013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4835C-F2C2-4BD2-8CCC-A7C6B87D1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3287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D7085-4A84-4F26-A430-8E03A3CD9EAA}" type="datetime1">
              <a:rPr lang="en-US" smtClean="0"/>
              <a:t>9/29/2013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4835C-F2C2-4BD2-8CCC-A7C6B87D1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9263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AD981-D136-4376-867A-7679B54933A4}" type="datetime1">
              <a:rPr lang="en-US" smtClean="0"/>
              <a:t>9/29/2013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4835C-F2C2-4BD2-8CCC-A7C6B87D1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4105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6EED6-5C44-4D31-8068-35F6B461819E}" type="datetime1">
              <a:rPr lang="en-US" smtClean="0"/>
              <a:t>9/29/2013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4835C-F2C2-4BD2-8CCC-A7C6B87D1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1287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4000"/>
                </a:schemeClr>
              </a:gs>
              <a:gs pos="73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9000"/>
                </a:schemeClr>
              </a:gs>
              <a:gs pos="66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1000"/>
                </a:schemeClr>
              </a:gs>
              <a:gs pos="75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8000"/>
                </a:schemeClr>
              </a:gs>
              <a:gs pos="72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7A71CDEA-8700-4E1D-B57D-2E33898CB117}" type="datetime1">
              <a:rPr lang="en-US" smtClean="0"/>
              <a:t>9/29/2013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14835C-F2C2-4BD2-8CCC-A7C6B87D1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91589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35" r:id="rId1"/>
    <p:sldLayoutId id="2147483836" r:id="rId2"/>
    <p:sldLayoutId id="2147483837" r:id="rId3"/>
    <p:sldLayoutId id="2147483838" r:id="rId4"/>
    <p:sldLayoutId id="2147483839" r:id="rId5"/>
    <p:sldLayoutId id="2147483840" r:id="rId6"/>
    <p:sldLayoutId id="2147483841" r:id="rId7"/>
    <p:sldLayoutId id="2147483842" r:id="rId8"/>
    <p:sldLayoutId id="2147483843" r:id="rId9"/>
    <p:sldLayoutId id="2147483844" r:id="rId10"/>
    <p:sldLayoutId id="2147483845" r:id="rId11"/>
    <p:sldLayoutId id="2147483846" r:id="rId12"/>
    <p:sldLayoutId id="2147483847" r:id="rId13"/>
    <p:sldLayoutId id="2147483848" r:id="rId14"/>
    <p:sldLayoutId id="2147483849" r:id="rId15"/>
    <p:sldLayoutId id="2147483850" r:id="rId16"/>
    <p:sldLayoutId id="2147483851" r:id="rId17"/>
  </p:sldLayoutIdLst>
  <p:hf hdr="0" ftr="0" dt="0"/>
  <p:txStyles>
    <p:titleStyle>
      <a:lvl1pPr algn="l" defTabSz="457207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6" indent="-342906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62" indent="-285755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20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2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3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42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49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5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6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7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5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2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38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46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53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6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vladbez.spaces.live.com/" TargetMode="External"/><Relationship Id="rId2" Type="http://schemas.openxmlformats.org/officeDocument/2006/relationships/hyperlink" Target="mailto:cybercop@outlook.com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hyperlink" Target="http://bit.ly/1dNYNSr" TargetMode="Externa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hyperlink" Target="http://bit.ly/15Zn4mE" TargetMode="Externa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ocesslibrary.com/" TargetMode="External"/><Relationship Id="rId2" Type="http://schemas.openxmlformats.org/officeDocument/2006/relationships/hyperlink" Target="http://www.filespecs.com/" TargetMode="Externa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3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hyperlink" Target="http://technet.microsoft.com/ru-ru/sysinternals/bb897332.aspx" TargetMode="External"/><Relationship Id="rId2" Type="http://schemas.openxmlformats.org/officeDocument/2006/relationships/hyperlink" Target="http://technet.microsoft.com/ru-ru/sysinternals/bb664922.asp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technet.microsoft.com/ru-ru/sysinternals/bb963902.aspx" TargetMode="Externa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hyperlink" Target="http://technet.microsoft.com/ru-ru/sysinternals/bb896650.aspx" TargetMode="External"/><Relationship Id="rId2" Type="http://schemas.openxmlformats.org/officeDocument/2006/relationships/hyperlink" Target="http://technet.microsoft.com/ru-ru/sysinternals/bb896646.asp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technet.microsoft.com/ru-ru/sysinternals/bb896655.aspx" TargetMode="External"/><Relationship Id="rId5" Type="http://schemas.openxmlformats.org/officeDocument/2006/relationships/hyperlink" Target="http://technet.microsoft.com/ru-ru/sysinternals/bb896645.aspx" TargetMode="External"/><Relationship Id="rId4" Type="http://schemas.openxmlformats.org/officeDocument/2006/relationships/hyperlink" Target="http://technet.microsoft.com/ru-ru/sysinternals/bb896651.aspx" TargetMode="Externa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hyperlink" Target="http://technet.microsoft.com/ru-ru/sysinternals/bb896769.aspx" TargetMode="External"/><Relationship Id="rId2" Type="http://schemas.openxmlformats.org/officeDocument/2006/relationships/hyperlink" Target="http://go.microsoft.com/?linkId=6013259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blogs.technet.com/b/ru_forum_support/archive/2010/12/17/psexec.aspx" TargetMode="External"/><Relationship Id="rId5" Type="http://schemas.openxmlformats.org/officeDocument/2006/relationships/hyperlink" Target="http://technet.microsoft.com/ru-ru/sysinternals/bb896644.aspx" TargetMode="External"/><Relationship Id="rId4" Type="http://schemas.openxmlformats.org/officeDocument/2006/relationships/hyperlink" Target="http://technet.microsoft.com/ru-ru/sysinternals/bb897556.aspx" TargetMode="External"/></Relationships>
</file>

<file path=ppt/slides/_rels/slide63.xml.rels><?xml version="1.0" encoding="UTF-8" standalone="yes"?>
<Relationships xmlns="http://schemas.openxmlformats.org/package/2006/relationships"><Relationship Id="rId8" Type="http://schemas.openxmlformats.org/officeDocument/2006/relationships/hyperlink" Target="http://technet.microsoft.com/ru-ru/sysinternals/bb897542.aspx" TargetMode="External"/><Relationship Id="rId3" Type="http://schemas.openxmlformats.org/officeDocument/2006/relationships/hyperlink" Target="http://technet.microsoft.com/ru-ru/sysinternals/bb897552.aspx" TargetMode="External"/><Relationship Id="rId7" Type="http://schemas.openxmlformats.org/officeDocument/2006/relationships/hyperlink" Target="http://technet.microsoft.com/ru-ru/sysinternals/bb897544.aspx" TargetMode="External"/><Relationship Id="rId2" Type="http://schemas.openxmlformats.org/officeDocument/2006/relationships/hyperlink" Target="http://go.microsoft.com/?linkId=6013259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technet.microsoft.com/ru-ru/sysinternals/bb897545.aspx" TargetMode="External"/><Relationship Id="rId5" Type="http://schemas.openxmlformats.org/officeDocument/2006/relationships/hyperlink" Target="http://technet.microsoft.com/ru-ru/sysinternals/bb896682.aspx" TargetMode="External"/><Relationship Id="rId4" Type="http://schemas.openxmlformats.org/officeDocument/2006/relationships/hyperlink" Target="http://technet.microsoft.com/ru-ru/sysinternals/bb897550.aspx" TargetMode="External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hyperlink" Target="http://technet.microsoft.com/ru-ru/sysinternals/bb897442.aspx" TargetMode="External"/><Relationship Id="rId7" Type="http://schemas.openxmlformats.org/officeDocument/2006/relationships/hyperlink" Target="http://technet.microsoft.com/ru-ru/sysinternals/bb897437.aspx" TargetMode="External"/><Relationship Id="rId2" Type="http://schemas.openxmlformats.org/officeDocument/2006/relationships/hyperlink" Target="http://technet.microsoft.com/ru-ru/sysinternals/bb897445.asp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technet.microsoft.com/ru-ru/sysinternals/bb897439" TargetMode="External"/><Relationship Id="rId5" Type="http://schemas.openxmlformats.org/officeDocument/2006/relationships/hyperlink" Target="http://technet.microsoft.com/ru-ru/sysinternals/bb897440.aspx" TargetMode="External"/><Relationship Id="rId4" Type="http://schemas.openxmlformats.org/officeDocument/2006/relationships/hyperlink" Target="http://go.microsoft.com/?linkId=6013259" TargetMode="External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hyperlink" Target="http://vladbez.spaces.live.com/" TargetMode="External"/><Relationship Id="rId2" Type="http://schemas.openxmlformats.org/officeDocument/2006/relationships/hyperlink" Target="mailto:cybercop@outlook.com" TargetMode="Externa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Анализируйте сетевые данные</a:t>
            </a:r>
            <a:endParaRPr lang="en-US" sz="33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556792"/>
            <a:ext cx="8496944" cy="4400411"/>
          </a:xfrm>
        </p:spPr>
        <p:txBody>
          <a:bodyPr>
            <a:normAutofit/>
          </a:bodyPr>
          <a:lstStyle/>
          <a:p>
            <a:r>
              <a:rPr lang="ru-RU" sz="1800" dirty="0" smtClean="0"/>
              <a:t>Исследуйте сетевые лог-файлы на наличие любых событий, которые могут представлять для вас интерес. </a:t>
            </a:r>
          </a:p>
          <a:p>
            <a:r>
              <a:rPr lang="ru-RU" sz="1800" dirty="0" smtClean="0"/>
              <a:t>Исследуйте систему сетевой защиты.</a:t>
            </a:r>
          </a:p>
          <a:p>
            <a:r>
              <a:rPr lang="ru-RU" sz="1800" dirty="0" smtClean="0"/>
              <a:t>Рассмотрите лог-файлы сетевого монитора для определения событий, произошедших в сети.</a:t>
            </a:r>
          </a:p>
          <a:p>
            <a:r>
              <a:rPr lang="ru-RU" sz="1800" dirty="0" smtClean="0"/>
              <a:t>С помощью </a:t>
            </a:r>
            <a:r>
              <a:rPr lang="ru-RU" sz="1800" dirty="0" err="1" smtClean="0"/>
              <a:t>сниффера</a:t>
            </a:r>
            <a:r>
              <a:rPr lang="ru-RU" sz="1800" dirty="0" smtClean="0"/>
              <a:t> рассмотрите сетевые пакеты.</a:t>
            </a:r>
          </a:p>
          <a:p>
            <a:r>
              <a:rPr lang="ru-RU" sz="1800" dirty="0" smtClean="0"/>
              <a:t>Определите, зашифрованы ли исследуемые сетевые подключения.</a:t>
            </a:r>
          </a:p>
          <a:p>
            <a:endParaRPr lang="en-US" sz="18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4835C-F2C2-4BD2-8CCC-A7C6B87D1573}" type="slidenum">
              <a:rPr lang="en-US" smtClean="0"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680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">
  <a:themeElements>
    <a:clrScheme name="Ион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Ион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он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0</TotalTime>
  <Words>3256</Words>
  <Application>Microsoft Office PowerPoint</Application>
  <PresentationFormat>Экран (4:3)</PresentationFormat>
  <Paragraphs>397</Paragraphs>
  <Slides>65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65</vt:i4>
      </vt:variant>
    </vt:vector>
  </HeadingPairs>
  <TitlesOfParts>
    <vt:vector size="71" baseType="lpstr">
      <vt:lpstr>Arial</vt:lpstr>
      <vt:lpstr>Calibri</vt:lpstr>
      <vt:lpstr>Century Gothic</vt:lpstr>
      <vt:lpstr>Times New Roman</vt:lpstr>
      <vt:lpstr>Wingdings 3</vt:lpstr>
      <vt:lpstr>Ион</vt:lpstr>
      <vt:lpstr>Расследование инцидентов в ОС Windows</vt:lpstr>
      <vt:lpstr>Cтруктурный и плановый подход </vt:lpstr>
      <vt:lpstr>Термины и  определения</vt:lpstr>
      <vt:lpstr>Термины и определения</vt:lpstr>
      <vt:lpstr>Термины и определения</vt:lpstr>
      <vt:lpstr>Термины и определения</vt:lpstr>
      <vt:lpstr>Цели менеджмента инцидентов ИБ</vt:lpstr>
      <vt:lpstr>Цели менеджмента инцидентов ИБ</vt:lpstr>
      <vt:lpstr>Компьютерная модель расследования</vt:lpstr>
      <vt:lpstr>Четыре стадии расследования</vt:lpstr>
      <vt:lpstr>Четыре стадии расследования</vt:lpstr>
      <vt:lpstr>Инициирование процесса расследования</vt:lpstr>
      <vt:lpstr>Оценка ситуации</vt:lpstr>
      <vt:lpstr>Уведомление руководства организации</vt:lpstr>
      <vt:lpstr>Документирование всех действий, связанных с расследованием.</vt:lpstr>
      <vt:lpstr>Главная задача</vt:lpstr>
      <vt:lpstr>Обзор политик и процедур</vt:lpstr>
      <vt:lpstr>Потенциальные проблемы неправильной обработки результатов проведенного расследования</vt:lpstr>
      <vt:lpstr>Гарантируйте конфиденциальность клиентских данных </vt:lpstr>
      <vt:lpstr>Создание группы проведения расследований</vt:lpstr>
      <vt:lpstr>Создание группы проведения расследований</vt:lpstr>
      <vt:lpstr>Создание группы проведения расследований</vt:lpstr>
      <vt:lpstr>Полная оценка ситуации</vt:lpstr>
      <vt:lpstr>Полная оценка ситуации</vt:lpstr>
      <vt:lpstr>Полная оценка ситуации</vt:lpstr>
      <vt:lpstr>Проведение компьютеров, затронутых инцидентом</vt:lpstr>
      <vt:lpstr>Проведение идентификации, анализа и документирования сетевой инфраструктуры и компьютеров, затронутых инцидентом</vt:lpstr>
      <vt:lpstr>Проведение идентификации, анализа и документирования сетевой инфраструктуры и компьютеров, затронутых инцидентом</vt:lpstr>
      <vt:lpstr>Получение завершенного понимания ситуации </vt:lpstr>
      <vt:lpstr>Сбор доказательств</vt:lpstr>
      <vt:lpstr>Сбор доказательств</vt:lpstr>
      <vt:lpstr>Сбор доказательств</vt:lpstr>
      <vt:lpstr>Сбор доказательств</vt:lpstr>
      <vt:lpstr>Сбор данных</vt:lpstr>
      <vt:lpstr>Формируйте компьютерный инструментарий для проведения расследования</vt:lpstr>
      <vt:lpstr>Сбор доказательств</vt:lpstr>
      <vt:lpstr>Рекомендуемый процесс сбора данных</vt:lpstr>
      <vt:lpstr>Рекомендуемый процесс сбора данных</vt:lpstr>
      <vt:lpstr>Рекомендуемый процесс сбора данных</vt:lpstr>
      <vt:lpstr>Рекомендуемый процесс сбора данных</vt:lpstr>
      <vt:lpstr>Рекомендуемый процесс сбора данных</vt:lpstr>
      <vt:lpstr>Рекомендуемый процесс сбора данных</vt:lpstr>
      <vt:lpstr>Хранение и архив</vt:lpstr>
      <vt:lpstr>Хранение и архив</vt:lpstr>
      <vt:lpstr>Анализ данных</vt:lpstr>
      <vt:lpstr>Анализируйте сетевые данные</vt:lpstr>
      <vt:lpstr>Анализируйте данные рабочих станций</vt:lpstr>
      <vt:lpstr>Анализируйте данные рабочих станций</vt:lpstr>
      <vt:lpstr>Анализируйте данные рабочих станций</vt:lpstr>
      <vt:lpstr>Анализируйте носители данных</vt:lpstr>
      <vt:lpstr>Процедура анализа носителей данных</vt:lpstr>
      <vt:lpstr>Процедура анализа носителей данных</vt:lpstr>
      <vt:lpstr>Процедура анализа носителей данных</vt:lpstr>
      <vt:lpstr>Процедура анализа носителей данных</vt:lpstr>
      <vt:lpstr>Подготовка отчета о расследовании </vt:lpstr>
      <vt:lpstr>Сбор и упорядочение информации для отчета</vt:lpstr>
      <vt:lpstr>Разделы отчета</vt:lpstr>
      <vt:lpstr>Разделы отчета</vt:lpstr>
      <vt:lpstr>Разделы отчета</vt:lpstr>
      <vt:lpstr>Утилиты Sysinternals </vt:lpstr>
      <vt:lpstr>Утилиты Sysinternals </vt:lpstr>
      <vt:lpstr>Утилиты Sysinernals</vt:lpstr>
      <vt:lpstr>Утилиты Sysinernals</vt:lpstr>
      <vt:lpstr>Утилиты Sysinernals</vt:lpstr>
      <vt:lpstr>Спасибо за внимание. Вопросы?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2013-09-22T06:16:57Z</dcterms:created>
  <dcterms:modified xsi:type="dcterms:W3CDTF">2013-09-29T17:12:28Z</dcterms:modified>
</cp:coreProperties>
</file>