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media/image6.png" ContentType="image/png"/>
  <Override PartName="/ppt/media/image3.png" ContentType="image/png"/>
  <Override PartName="/ppt/media/image7.png" ContentType="image/png"/>
  <Override PartName="/ppt/media/image4.png" ContentType="image/png"/>
  <Override PartName="/ppt/media/image1.png" ContentType="image/png"/>
  <Override PartName="/ppt/media/image5.png" ContentType="image/png"/>
  <Override PartName="/ppt/media/image2.png" ContentType="image/pn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</p:sp>
      <p:sp>
        <p:nvSpPr>
          <p:cNvPr id="40" name="CustomShape 2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</p:sp>
      <p:sp>
        <p:nvSpPr>
          <p:cNvPr id="41" name="CustomShape 3"/>
          <p:cNvSpPr/>
          <p:nvPr/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42" name="PlaceHolder 4"/>
          <p:cNvSpPr>
            <a:spLocks noGrp="1"/>
          </p:cNvSpPr>
          <p:nvPr>
            <p:ph type="dt"/>
          </p:nvPr>
        </p:nvSpPr>
        <p:spPr>
          <a:xfrm>
            <a:off x="3884760" y="0"/>
            <a:ext cx="2970000" cy="455760"/>
          </a:xfrm>
          <a:prstGeom prst="rect">
            <a:avLst/>
          </a:prstGeom>
        </p:spPr>
        <p:txBody>
          <a:bodyPr bIns="46800" lIns="90000" rIns="90000" tIns="46800"/>
          <a:p>
            <a:pPr algn="r">
              <a:buFont typeface="Calibri"/>
              <a:buChar char="•"/>
            </a:pPr>
            <a:r>
              <a:rPr lang="en-US" sz="1200">
                <a:solidFill>
                  <a:srgbClr val="898989"/>
                </a:solidFill>
                <a:ea typeface="Segoe UI"/>
              </a:rPr>
              <a:t>&lt;data/ora&gt;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bIns="46800" lIns="90000" rIns="90000" tIns="46800"/>
          <a:p>
            <a:r>
              <a:rPr lang="it-IT"/>
              <a:t>Fate clic per modificare il formato delle note</a:t>
            </a:r>
            <a:endParaRPr/>
          </a:p>
        </p:txBody>
      </p:sp>
      <p:sp>
        <p:nvSpPr>
          <p:cNvPr id="44" name="CustomShape 6"/>
          <p:cNvSpPr/>
          <p:nvPr/>
        </p:nvSpPr>
        <p:spPr>
          <a:xfrm>
            <a:off x="0" y="8685360"/>
            <a:ext cx="297180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45" name="PlaceHolder 7"/>
          <p:cNvSpPr>
            <a:spLocks noGrp="1"/>
          </p:cNvSpPr>
          <p:nvPr>
            <p:ph type="sldNum"/>
          </p:nvPr>
        </p:nvSpPr>
        <p:spPr>
          <a:xfrm>
            <a:off x="3884760" y="8685000"/>
            <a:ext cx="2970000" cy="45540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buFont typeface="Calibri"/>
              <a:buChar char="•"/>
            </a:pPr>
            <a:fld id="{C66D7280-D40B-454A-B0C3-97B8E101A4A7}" type="slidenum">
              <a:rPr lang="en-US" sz="1200">
                <a:solidFill>
                  <a:srgbClr val="898989"/>
                </a:solidFill>
                <a:ea typeface="Segoe UI"/>
              </a:rPr>
              <a:t>&lt;numero&gt;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ustomShape 1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buFont typeface="Calibri"/>
              <a:buChar char="-"/>
            </a:pPr>
            <a:r>
              <a:rPr lang="en-US" sz="1100"/>
              <a:t> </a:t>
            </a:r>
            <a:r>
              <a:rPr lang="en-US" sz="1100"/>
              <a:t>If we are going to study compilers, better decide what exactly they are</a:t>
            </a:r>
            <a:endParaRPr/>
          </a:p>
          <a:p>
            <a:pPr>
              <a:buFont typeface="Calibri"/>
              <a:buChar char="-"/>
            </a:pPr>
            <a:r>
              <a:rPr lang="en-US" sz="1100"/>
              <a:t> “</a:t>
            </a:r>
            <a:r>
              <a:rPr lang="en-US" sz="1100"/>
              <a:t>I’m sure that you all know what they are”, so ask for definitions</a:t>
            </a:r>
            <a:endParaRPr/>
          </a:p>
          <a:p>
            <a:pPr>
              <a:buFont typeface="Calibri"/>
              <a:buChar char="-"/>
            </a:pPr>
            <a:r>
              <a:rPr lang="en-US" sz="1100"/>
              <a:t> </a:t>
            </a:r>
            <a:r>
              <a:rPr lang="en-US" sz="1100"/>
              <a:t>[Advance animation]</a:t>
            </a:r>
            <a:endParaRPr/>
          </a:p>
          <a:p>
            <a:pPr>
              <a:buFont typeface="Calibri"/>
              <a:buChar char="-"/>
            </a:pPr>
            <a:r>
              <a:rPr lang="en-US" sz="1100"/>
              <a:t> </a:t>
            </a:r>
            <a:r>
              <a:rPr lang="en-US" sz="1100"/>
              <a:t>We’ll use the following definition: A compiler is a program that translates another program written in some source language to one written in a target language</a:t>
            </a:r>
            <a:endParaRPr/>
          </a:p>
          <a:p>
            <a:pPr>
              <a:buFont typeface="Calibri"/>
              <a:buChar char="-"/>
            </a:pPr>
            <a:r>
              <a:rPr lang="en-US" sz="1100"/>
              <a:t> </a:t>
            </a:r>
            <a:r>
              <a:rPr lang="en-US" sz="1100"/>
              <a:t>Engineering a Compiler imposes two other requirements</a:t>
            </a:r>
            <a:endParaRPr/>
          </a:p>
          <a:p>
            <a:pPr lvl="1">
              <a:lnSpc>
                <a:spcPct val="100000"/>
              </a:lnSpc>
              <a:buFont typeface="Calibri"/>
              <a:buChar char="-"/>
            </a:pPr>
            <a:r>
              <a:rPr lang="en-US" sz="110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1100">
                <a:solidFill>
                  <a:srgbClr val="000000"/>
                </a:solidFill>
                <a:latin typeface="Calibri"/>
                <a:ea typeface="Microsoft YaHei"/>
              </a:rPr>
              <a:t>The meaning is the same</a:t>
            </a:r>
            <a:endParaRPr/>
          </a:p>
          <a:p>
            <a:pPr lvl="1">
              <a:lnSpc>
                <a:spcPct val="100000"/>
              </a:lnSpc>
              <a:buFont typeface="Calibri"/>
              <a:buChar char="-"/>
            </a:pPr>
            <a:r>
              <a:rPr lang="en-US" sz="110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1100">
                <a:solidFill>
                  <a:srgbClr val="000000"/>
                </a:solidFill>
                <a:latin typeface="Calibri"/>
                <a:ea typeface="Microsoft YaHei"/>
              </a:rPr>
              <a:t>The target program is improved</a:t>
            </a:r>
            <a:endParaRPr/>
          </a:p>
          <a:p>
            <a:pPr>
              <a:buFont typeface="Calibri"/>
              <a:buChar char="-"/>
            </a:pPr>
            <a:r>
              <a:rPr lang="en-US" sz="1100"/>
              <a:t> </a:t>
            </a:r>
            <a:r>
              <a:rPr lang="en-US" sz="1100"/>
              <a:t>We usually think of a compiler as translating to machine code (or maybe bytecode) but this needn’t be the case</a:t>
            </a:r>
            <a:endParaRPr/>
          </a:p>
        </p:txBody>
      </p:sp>
      <p:sp>
        <p:nvSpPr>
          <p:cNvPr id="57" name="CustomShape 2"/>
          <p:cNvSpPr/>
          <p:nvPr/>
        </p:nvSpPr>
        <p:spPr>
          <a:xfrm>
            <a:off x="3884760" y="868536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="b" bIns="46800" lIns="90000" rIns="90000" tIns="46800"/>
          <a:p>
            <a:pPr algn="r">
              <a:buFont typeface="Calibri"/>
              <a:buChar char="•"/>
            </a:pPr>
            <a:fld id="{3787BB70-E32E-4634-A316-4AD2C60F1298}" type="slidenum">
              <a:rPr lang="en-US" sz="1200"/>
              <a:t>&lt;numero&gt;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8160" cy="12351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8160" cy="2157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3240"/>
            <a:ext cx="8228160" cy="2157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8160" cy="12351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080" cy="2157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160" y="1600200"/>
            <a:ext cx="4015080" cy="2157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160" y="3963240"/>
            <a:ext cx="4015080" cy="2157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3240"/>
            <a:ext cx="4015080" cy="2157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8160" cy="12351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080" cy="2157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160" y="1600200"/>
            <a:ext cx="4015080" cy="2157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pic>
        <p:nvPicPr>
          <p:cNvPr descr="" id="37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328360" y="3963240"/>
            <a:ext cx="2704320" cy="2157840"/>
          </a:xfrm>
          <a:prstGeom prst="rect">
            <a:avLst/>
          </a:prstGeom>
          <a:ln>
            <a:noFill/>
          </a:ln>
        </p:spPr>
      </p:pic>
      <p:pic>
        <p:nvPicPr>
          <p:cNvPr descr="" id="38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112400" y="3963240"/>
            <a:ext cx="2704320" cy="21578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8160" cy="12351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8160" cy="4524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8160" cy="12351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8160" cy="452448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8160" cy="12351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080" cy="452448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160" y="1600200"/>
            <a:ext cx="4015080" cy="452448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8160" cy="12351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8160" cy="5850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8160" cy="12351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080" cy="2157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3240"/>
            <a:ext cx="4015080" cy="2157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160" y="1600200"/>
            <a:ext cx="4015080" cy="452448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8160" cy="12351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080" cy="452448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160" y="1600200"/>
            <a:ext cx="4015080" cy="2157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160" y="3963240"/>
            <a:ext cx="4015080" cy="2157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8160" cy="12351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080" cy="2157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160" y="1600200"/>
            <a:ext cx="4015080" cy="2157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3240"/>
            <a:ext cx="8227800" cy="2157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eece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160" cy="1141200"/>
          </a:xfrm>
          <a:prstGeom prst="rect">
            <a:avLst/>
          </a:prstGeom>
        </p:spPr>
        <p:txBody>
          <a:bodyPr anchor="ctr" bIns="46800" lIns="90000" rIns="90000" tIns="46800"/>
          <a:p>
            <a:pPr algn="ctr"/>
            <a:r>
              <a:rPr lang="it-IT"/>
              <a:t>Fate clic per modificare il formato del testo del titolo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8160" cy="4524480"/>
          </a:xfrm>
          <a:prstGeom prst="rect">
            <a:avLst/>
          </a:prstGeom>
        </p:spPr>
        <p:txBody>
          <a:bodyPr bIns="46800" lIns="90000" rIns="90000" tIns="46800"/>
          <a:p>
            <a:pPr>
              <a:buFont typeface="Times New Roman"/>
              <a:buChar char="•"/>
            </a:pPr>
            <a:r>
              <a:rPr lang="it-IT"/>
              <a:t>Fate clic per modificare il formato del testo della struttura</a:t>
            </a:r>
            <a:endParaRPr/>
          </a:p>
          <a:p>
            <a:pPr lvl="1">
              <a:buFont typeface="Times New Roman"/>
              <a:buChar char="–"/>
            </a:pPr>
            <a:r>
              <a:rPr lang="it-IT"/>
              <a:t>Secondo livello struttura</a:t>
            </a:r>
            <a:endParaRPr/>
          </a:p>
          <a:p>
            <a:pPr lvl="2">
              <a:buFont typeface="Times New Roman"/>
              <a:buChar char="•"/>
            </a:pPr>
            <a:r>
              <a:rPr lang="it-IT"/>
              <a:t>Terzo livello struttura</a:t>
            </a:r>
            <a:endParaRPr/>
          </a:p>
          <a:p>
            <a:pPr lvl="3">
              <a:buFont typeface="Times New Roman"/>
              <a:buChar char="–"/>
            </a:pPr>
            <a:r>
              <a:rPr lang="it-IT"/>
              <a:t>Quarto livello struttura</a:t>
            </a:r>
            <a:endParaRPr/>
          </a:p>
          <a:p>
            <a:pPr lvl="4">
              <a:buFont typeface="Times New Roman"/>
              <a:buChar char="»"/>
            </a:pPr>
            <a:r>
              <a:rPr lang="it-IT"/>
              <a:t>Quinto livello struttura</a:t>
            </a:r>
            <a:endParaRPr/>
          </a:p>
          <a:p>
            <a:pPr lvl="5">
              <a:buFont typeface="Times New Roman"/>
              <a:buChar char="»"/>
            </a:pPr>
            <a:r>
              <a:rPr lang="it-IT"/>
              <a:t>Sesto livello struttura</a:t>
            </a:r>
            <a:endParaRPr/>
          </a:p>
          <a:p>
            <a:pPr lvl="6">
              <a:buFont typeface="Times New Roman"/>
              <a:buChar char="»"/>
            </a:pPr>
            <a:r>
              <a:rPr lang="it-IT"/>
              <a:t>Settimo livello struttura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160"/>
            <a:ext cx="2131920" cy="363240"/>
          </a:xfrm>
          <a:prstGeom prst="rect">
            <a:avLst/>
          </a:prstGeom>
        </p:spPr>
        <p:txBody>
          <a:bodyPr anchor="ctr" bIns="46800" lIns="90000" rIns="90000" tIns="46800"/>
          <a:p>
            <a:pPr>
              <a:buFont typeface="Times New Roman"/>
              <a:buChar char="•"/>
            </a:pPr>
            <a:r>
              <a:rPr lang="en-US"/>
              <a:t>&lt;data/ora&gt;</a:t>
            </a:r>
            <a:endParaRPr/>
          </a:p>
        </p:txBody>
      </p:sp>
      <p:sp>
        <p:nvSpPr>
          <p:cNvPr id="3" name="CustomShape 4"/>
          <p:cNvSpPr/>
          <p:nvPr/>
        </p:nvSpPr>
        <p:spPr>
          <a:xfrm>
            <a:off x="3124080" y="6356520"/>
            <a:ext cx="2895840" cy="365040"/>
          </a:xfrm>
          <a:prstGeom prst="rect">
            <a:avLst/>
          </a:prstGeom>
          <a:noFill/>
          <a:ln>
            <a:noFill/>
          </a:ln>
        </p:spPr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2720" y="6356160"/>
            <a:ext cx="2132280" cy="363240"/>
          </a:xfrm>
          <a:prstGeom prst="rect">
            <a:avLst/>
          </a:prstGeom>
        </p:spPr>
        <p:txBody>
          <a:bodyPr anchor="ctr" bIns="46800" lIns="90000" rIns="90000" tIns="46800"/>
          <a:p>
            <a:pPr>
              <a:buFont typeface="Times New Roman"/>
              <a:buChar char="•"/>
            </a:pPr>
            <a:fld id="{B95F6EFB-A47C-4F11-9F04-3B51EF7AC894}" type="slidenum">
              <a:rPr lang="en-US"/>
              <a:t>&lt;numero&gt;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slideLayout" Target="../slideLayouts/slideLayout1.xml"/><Relationship Id="rId7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457200" y="83808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buFont typeface="Calibri"/>
              <a:buChar char="•"/>
            </a:pPr>
            <a:r>
              <a:rPr lang="en-US" sz="6000"/>
              <a:t>What is a compiler?</a:t>
            </a:r>
            <a:endParaRPr/>
          </a:p>
        </p:txBody>
      </p:sp>
      <p:pic>
        <p:nvPicPr>
          <p:cNvPr descr="" id="47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457200" y="2614680"/>
            <a:ext cx="1517760" cy="1671480"/>
          </a:xfrm>
          <a:prstGeom prst="rect">
            <a:avLst/>
          </a:prstGeom>
          <a:ln>
            <a:noFill/>
          </a:ln>
        </p:spPr>
      </p:pic>
      <p:pic>
        <p:nvPicPr>
          <p:cNvPr descr="" id="48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3054240" y="2766960"/>
            <a:ext cx="2724120" cy="1354320"/>
          </a:xfrm>
          <a:prstGeom prst="rect">
            <a:avLst/>
          </a:prstGeom>
          <a:ln>
            <a:noFill/>
          </a:ln>
        </p:spPr>
      </p:pic>
      <p:pic>
        <p:nvPicPr>
          <p:cNvPr descr="" id="49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6937200" y="2614680"/>
            <a:ext cx="1511640" cy="1671480"/>
          </a:xfrm>
          <a:prstGeom prst="rect">
            <a:avLst/>
          </a:prstGeom>
          <a:ln>
            <a:noFill/>
          </a:ln>
        </p:spPr>
      </p:pic>
      <p:pic>
        <p:nvPicPr>
          <p:cNvPr descr="" id="50" name=""/>
          <p:cNvPicPr/>
          <p:nvPr/>
        </p:nvPicPr>
        <p:blipFill>
          <a:blip r:embed="rId4"/>
          <a:stretch>
            <a:fillRect/>
          </a:stretch>
        </p:blipFill>
        <p:spPr>
          <a:xfrm>
            <a:off x="1968480" y="3090960"/>
            <a:ext cx="1174680" cy="674640"/>
          </a:xfrm>
          <a:prstGeom prst="rect">
            <a:avLst/>
          </a:prstGeom>
          <a:ln>
            <a:noFill/>
          </a:ln>
        </p:spPr>
      </p:pic>
      <p:sp>
        <p:nvSpPr>
          <p:cNvPr id="51" name="CustomShape 2"/>
          <p:cNvSpPr/>
          <p:nvPr/>
        </p:nvSpPr>
        <p:spPr>
          <a:xfrm>
            <a:off x="2057400" y="3314880"/>
            <a:ext cx="874800" cy="226800"/>
          </a:xfrm>
          <a:prstGeom prst="rect">
            <a:avLst/>
          </a:prstGeom>
          <a:noFill/>
          <a:ln>
            <a:noFill/>
          </a:ln>
        </p:spPr>
      </p:sp>
      <p:pic>
        <p:nvPicPr>
          <p:cNvPr descr="" id="52" name=""/>
          <p:cNvPicPr/>
          <p:nvPr/>
        </p:nvPicPr>
        <p:blipFill>
          <a:blip r:embed="rId5"/>
          <a:stretch>
            <a:fillRect/>
          </a:stretch>
        </p:blipFill>
        <p:spPr>
          <a:xfrm>
            <a:off x="5778360" y="3090960"/>
            <a:ext cx="1175040" cy="674640"/>
          </a:xfrm>
          <a:prstGeom prst="rect">
            <a:avLst/>
          </a:prstGeom>
          <a:ln>
            <a:noFill/>
          </a:ln>
        </p:spPr>
      </p:pic>
      <p:sp>
        <p:nvSpPr>
          <p:cNvPr id="53" name="CustomShape 3"/>
          <p:cNvSpPr/>
          <p:nvPr/>
        </p:nvSpPr>
        <p:spPr>
          <a:xfrm>
            <a:off x="5867280" y="3314880"/>
            <a:ext cx="874800" cy="226800"/>
          </a:xfrm>
          <a:prstGeom prst="rect">
            <a:avLst/>
          </a:prstGeom>
          <a:noFill/>
          <a:ln>
            <a:noFill/>
          </a:ln>
        </p:spPr>
      </p:sp>
      <p:sp>
        <p:nvSpPr>
          <p:cNvPr id="54" name="CustomShape 4"/>
          <p:cNvSpPr/>
          <p:nvPr/>
        </p:nvSpPr>
        <p:spPr>
          <a:xfrm>
            <a:off x="76320" y="4343400"/>
            <a:ext cx="2286000" cy="8254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buFont typeface="Calibri"/>
              <a:buChar char="•"/>
            </a:pPr>
            <a:r>
              <a:rPr lang="en-US" sz="2400"/>
              <a:t>Source code</a:t>
            </a:r>
            <a:endParaRPr/>
          </a:p>
          <a:p>
            <a:pPr algn="ctr">
              <a:buFont typeface="Calibri"/>
              <a:buChar char="•"/>
            </a:pPr>
            <a:r>
              <a:rPr lang="en-US" sz="2400"/>
              <a:t>(e.g. C++)</a:t>
            </a:r>
            <a:endParaRPr/>
          </a:p>
        </p:txBody>
      </p:sp>
      <p:sp>
        <p:nvSpPr>
          <p:cNvPr id="55" name="CustomShape 5"/>
          <p:cNvSpPr/>
          <p:nvPr/>
        </p:nvSpPr>
        <p:spPr>
          <a:xfrm>
            <a:off x="6324480" y="4343400"/>
            <a:ext cx="2743200" cy="8254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buFont typeface="Calibri"/>
              <a:buChar char="•"/>
            </a:pPr>
            <a:r>
              <a:rPr lang="en-US" sz="2400"/>
              <a:t>Target code</a:t>
            </a:r>
            <a:endParaRPr/>
          </a:p>
          <a:p>
            <a:pPr algn="ctr">
              <a:buFont typeface="Calibri"/>
              <a:buChar char="•"/>
            </a:pPr>
            <a:r>
              <a:rPr lang="en-US" sz="2400"/>
              <a:t>(e.g. machine code)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dur="indefinite" id="2" nodeType="mainSeq">
                <p:childTnLst>
                  <p:par>
                    <p:cTn dur="indefinite" fill="hold" id="3">
                      <p:stCondLst>
                        <p:cond delay="indefinite"/>
                      </p:stCondLst>
                      <p:childTnLst>
                        <p:par>
                          <p:cTn dur="indefinite" fill="hold" id="4">
                            <p:stCondLst>
                              <p:cond delay="0"/>
                            </p:stCondLst>
                            <p:childTnLst>
                              <p:par>
                                <p:cTn dur="indefinite" fill="hold" id="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dur="indefinite" fill="hold" id="7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dur="indefinite" fill="hold" id="9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dur="indefinite" fill="hold" id="11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dur="indefinite" fill="hold" id="13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