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Default Extension="doc" ContentType="application/msword"/>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comments/comment1.xml" ContentType="application/vnd.openxmlformats-officedocument.presentationml.comments+xml"/>
  <Override PartName="/ppt/tags/tag15.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8" r:id="rId2"/>
    <p:sldId id="404" r:id="rId3"/>
    <p:sldId id="394" r:id="rId4"/>
    <p:sldId id="405" r:id="rId5"/>
    <p:sldId id="411" r:id="rId6"/>
    <p:sldId id="395" r:id="rId7"/>
    <p:sldId id="397" r:id="rId8"/>
    <p:sldId id="399" r:id="rId9"/>
    <p:sldId id="382" r:id="rId10"/>
    <p:sldId id="388" r:id="rId11"/>
    <p:sldId id="412" r:id="rId12"/>
    <p:sldId id="383" r:id="rId13"/>
    <p:sldId id="401" r:id="rId14"/>
    <p:sldId id="402" r:id="rId15"/>
    <p:sldId id="403" r:id="rId16"/>
    <p:sldId id="407" r:id="rId17"/>
    <p:sldId id="408" r:id="rId18"/>
    <p:sldId id="413" r:id="rId19"/>
  </p:sldIdLst>
  <p:sldSz cx="9144000" cy="6858000" type="screen4x3"/>
  <p:notesSz cx="6797675" cy="9926638"/>
  <p:custDataLst>
    <p:tags r:id="rId22"/>
  </p:custDataLst>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E8E94"/>
    <a:srgbClr val="54B1B8"/>
    <a:srgbClr val="009900"/>
    <a:srgbClr val="006666"/>
    <a:srgbClr val="FF0000"/>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9" autoAdjust="0"/>
    <p:restoredTop sz="88586" autoAdjust="0"/>
  </p:normalViewPr>
  <p:slideViewPr>
    <p:cSldViewPr>
      <p:cViewPr>
        <p:scale>
          <a:sx n="66" d="100"/>
          <a:sy n="66" d="100"/>
        </p:scale>
        <p:origin x="-1526" y="-42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2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09-14T17:57:51.846" idx="1">
    <p:pos x="5455" y="919"/>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hdr" sz="quarter"/>
          </p:nvPr>
        </p:nvSpPr>
        <p:spPr bwMode="auto">
          <a:xfrm>
            <a:off x="0" y="0"/>
            <a:ext cx="2945862" cy="49579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l" defTabSz="955731">
              <a:defRPr sz="1300"/>
            </a:lvl1pPr>
          </a:lstStyle>
          <a:p>
            <a:pPr>
              <a:defRPr/>
            </a:pPr>
            <a:endParaRPr lang="nl-NL"/>
          </a:p>
        </p:txBody>
      </p:sp>
      <p:sp>
        <p:nvSpPr>
          <p:cNvPr id="329731" name="Rectangle 3"/>
          <p:cNvSpPr>
            <a:spLocks noGrp="1" noChangeArrowheads="1"/>
          </p:cNvSpPr>
          <p:nvPr>
            <p:ph type="dt" sz="quarter" idx="1"/>
          </p:nvPr>
        </p:nvSpPr>
        <p:spPr bwMode="auto">
          <a:xfrm>
            <a:off x="3850294" y="0"/>
            <a:ext cx="2945862" cy="49579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defTabSz="955731">
              <a:defRPr sz="1300"/>
            </a:lvl1pPr>
          </a:lstStyle>
          <a:p>
            <a:pPr>
              <a:defRPr/>
            </a:pPr>
            <a:endParaRPr lang="nl-NL"/>
          </a:p>
        </p:txBody>
      </p:sp>
      <p:sp>
        <p:nvSpPr>
          <p:cNvPr id="329732" name="Rectangle 4"/>
          <p:cNvSpPr>
            <a:spLocks noGrp="1" noChangeArrowheads="1"/>
          </p:cNvSpPr>
          <p:nvPr>
            <p:ph type="ftr" sz="quarter" idx="2"/>
          </p:nvPr>
        </p:nvSpPr>
        <p:spPr bwMode="auto">
          <a:xfrm>
            <a:off x="0" y="942930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l" defTabSz="955731">
              <a:defRPr sz="1300"/>
            </a:lvl1pPr>
          </a:lstStyle>
          <a:p>
            <a:pPr>
              <a:defRPr/>
            </a:pPr>
            <a:endParaRPr lang="nl-NL"/>
          </a:p>
        </p:txBody>
      </p:sp>
      <p:sp>
        <p:nvSpPr>
          <p:cNvPr id="329733" name="Rectangle 5"/>
          <p:cNvSpPr>
            <a:spLocks noGrp="1" noChangeArrowheads="1"/>
          </p:cNvSpPr>
          <p:nvPr>
            <p:ph type="sldNum" sz="quarter" idx="3"/>
          </p:nvPr>
        </p:nvSpPr>
        <p:spPr bwMode="auto">
          <a:xfrm>
            <a:off x="3850294" y="942930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defTabSz="955731">
              <a:defRPr sz="1300"/>
            </a:lvl1pPr>
          </a:lstStyle>
          <a:p>
            <a:pPr>
              <a:defRPr/>
            </a:pPr>
            <a:fld id="{CEBAC4AA-87DA-4EF1-9A5C-DFB3D8033D57}" type="slidenum">
              <a:rPr lang="nl-NL"/>
              <a:pPr>
                <a:defRPr/>
              </a:pPr>
              <a:t>‹#›</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862" cy="49579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l" defTabSz="955731">
              <a:defRPr sz="1300"/>
            </a:lvl1pPr>
          </a:lstStyle>
          <a:p>
            <a:pPr>
              <a:defRPr/>
            </a:pPr>
            <a:endParaRPr lang="nl-NL"/>
          </a:p>
        </p:txBody>
      </p:sp>
      <p:sp>
        <p:nvSpPr>
          <p:cNvPr id="4099" name="Rectangle 3"/>
          <p:cNvSpPr>
            <a:spLocks noGrp="1" noChangeArrowheads="1"/>
          </p:cNvSpPr>
          <p:nvPr>
            <p:ph type="dt" idx="1"/>
          </p:nvPr>
        </p:nvSpPr>
        <p:spPr bwMode="auto">
          <a:xfrm>
            <a:off x="3850294" y="0"/>
            <a:ext cx="2945862" cy="49579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defTabSz="955731">
              <a:defRPr sz="1300"/>
            </a:lvl1pPr>
          </a:lstStyle>
          <a:p>
            <a:pPr>
              <a:defRPr/>
            </a:pPr>
            <a:endParaRPr lang="nl-NL"/>
          </a:p>
        </p:txBody>
      </p:sp>
      <p:sp>
        <p:nvSpPr>
          <p:cNvPr id="2048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64" y="4713113"/>
            <a:ext cx="5438748" cy="4468296"/>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4102" name="Rectangle 6"/>
          <p:cNvSpPr>
            <a:spLocks noGrp="1" noChangeArrowheads="1"/>
          </p:cNvSpPr>
          <p:nvPr>
            <p:ph type="ftr" sz="quarter" idx="4"/>
          </p:nvPr>
        </p:nvSpPr>
        <p:spPr bwMode="auto">
          <a:xfrm>
            <a:off x="0" y="942930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l" defTabSz="955731">
              <a:defRPr sz="1300"/>
            </a:lvl1pPr>
          </a:lstStyle>
          <a:p>
            <a:pPr>
              <a:defRPr/>
            </a:pPr>
            <a:endParaRPr lang="nl-NL"/>
          </a:p>
        </p:txBody>
      </p:sp>
      <p:sp>
        <p:nvSpPr>
          <p:cNvPr id="4103" name="Rectangle 7"/>
          <p:cNvSpPr>
            <a:spLocks noGrp="1" noChangeArrowheads="1"/>
          </p:cNvSpPr>
          <p:nvPr>
            <p:ph type="sldNum" sz="quarter" idx="5"/>
          </p:nvPr>
        </p:nvSpPr>
        <p:spPr bwMode="auto">
          <a:xfrm>
            <a:off x="3850294" y="942930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defTabSz="955731">
              <a:defRPr sz="1300"/>
            </a:lvl1pPr>
          </a:lstStyle>
          <a:p>
            <a:pPr>
              <a:defRPr/>
            </a:pPr>
            <a:fld id="{089B372D-7781-4775-8157-E202C99BB06D}" type="slidenum">
              <a:rPr lang="nl-NL"/>
              <a:pPr>
                <a:defRPr/>
              </a:pPr>
              <a:t>‹#›</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656C0B0-B84A-46CA-A4BB-03B1F0B8CA6D}" type="slidenum">
              <a:rPr lang="nl-NL" smtClean="0"/>
              <a:pPr/>
              <a:t>1</a:t>
            </a:fld>
            <a:endParaRPr lang="nl-NL" smtClean="0"/>
          </a:p>
        </p:txBody>
      </p:sp>
      <p:sp>
        <p:nvSpPr>
          <p:cNvPr id="21507" name="Rectangle 2"/>
          <p:cNvSpPr>
            <a:spLocks noGrp="1" noRot="1" noChangeAspect="1" noChangeArrowheads="1" noTextEdit="1"/>
          </p:cNvSpPr>
          <p:nvPr>
            <p:ph type="sldImg"/>
          </p:nvPr>
        </p:nvSpPr>
        <p:spPr>
          <a:xfrm>
            <a:off x="919163" y="744538"/>
            <a:ext cx="4960937" cy="3722687"/>
          </a:xfrm>
          <a:ln/>
        </p:spPr>
      </p:sp>
      <p:sp>
        <p:nvSpPr>
          <p:cNvPr id="21508" name="Rectangle 3"/>
          <p:cNvSpPr>
            <a:spLocks noGrp="1" noChangeArrowheads="1"/>
          </p:cNvSpPr>
          <p:nvPr>
            <p:ph type="body" idx="1"/>
          </p:nvPr>
        </p:nvSpPr>
        <p:spPr>
          <a:xfrm>
            <a:off x="905952" y="4713113"/>
            <a:ext cx="4985772" cy="4468296"/>
          </a:xfrm>
          <a:noFill/>
          <a:ln/>
        </p:spPr>
        <p:txBody>
          <a:bodyPr/>
          <a:lstStyle/>
          <a:p>
            <a:pPr eaLnBrk="1" hangingPunct="1"/>
            <a:r>
              <a:rPr lang="en-US" smtClean="0"/>
              <a:t>In this week we will discuss some item and test statistics that are often used in test research. We consider some general statistics such as the difficulty of parameter of an item, the variance of an item score, the covariance of two item scores and various statistics and transformations on the test scores. Unfortunately traditional measures of association are not doing very well with categorical data. We discuss why and introduce better measures of association such as biserial, and tetrachoric correlations. </a:t>
            </a:r>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CDB196B-FE90-4520-B02E-9EE4D65FAA3B}" type="slidenum">
              <a:rPr lang="nl-NL" smtClean="0"/>
              <a:pPr/>
              <a:t>10</a:t>
            </a:fld>
            <a:endParaRPr lang="nl-NL" smtClean="0"/>
          </a:p>
        </p:txBody>
      </p:sp>
      <p:sp>
        <p:nvSpPr>
          <p:cNvPr id="30723" name="Rectangle 2"/>
          <p:cNvSpPr>
            <a:spLocks noGrp="1" noRot="1" noChangeAspect="1" noChangeArrowheads="1" noTextEdit="1"/>
          </p:cNvSpPr>
          <p:nvPr>
            <p:ph type="sldImg"/>
          </p:nvPr>
        </p:nvSpPr>
        <p:spPr>
          <a:xfrm>
            <a:off x="919163" y="744538"/>
            <a:ext cx="4960937" cy="3722687"/>
          </a:xfrm>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5F43FD6-5371-41DD-8752-1CBF549B3485}" type="slidenum">
              <a:rPr lang="nl-NL" smtClean="0"/>
              <a:pPr/>
              <a:t>11</a:t>
            </a:fld>
            <a:endParaRPr lang="nl-NL" smtClean="0"/>
          </a:p>
        </p:txBody>
      </p:sp>
      <p:sp>
        <p:nvSpPr>
          <p:cNvPr id="31747" name="Rectangle 2"/>
          <p:cNvSpPr>
            <a:spLocks noGrp="1" noRot="1" noChangeAspect="1" noChangeArrowheads="1" noTextEdit="1"/>
          </p:cNvSpPr>
          <p:nvPr>
            <p:ph type="sldImg"/>
          </p:nvPr>
        </p:nvSpPr>
        <p:spPr>
          <a:xfrm>
            <a:off x="919163" y="744538"/>
            <a:ext cx="4960937" cy="3722687"/>
          </a:xfrm>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2BAF7F9-816F-4AD9-B53C-9D0CD628A8D3}" type="slidenum">
              <a:rPr lang="nl-NL" smtClean="0"/>
              <a:pPr/>
              <a:t>12</a:t>
            </a:fld>
            <a:endParaRPr lang="nl-NL" smtClean="0"/>
          </a:p>
        </p:txBody>
      </p:sp>
      <p:sp>
        <p:nvSpPr>
          <p:cNvPr id="32771" name="Rectangle 2"/>
          <p:cNvSpPr>
            <a:spLocks noGrp="1" noRot="1" noChangeAspect="1" noChangeArrowheads="1" noTextEdit="1"/>
          </p:cNvSpPr>
          <p:nvPr>
            <p:ph type="sldImg"/>
          </p:nvPr>
        </p:nvSpPr>
        <p:spPr>
          <a:xfrm>
            <a:off x="919163" y="744538"/>
            <a:ext cx="4960937" cy="3722687"/>
          </a:xfrm>
          <a:ln/>
        </p:spPr>
      </p:sp>
      <p:sp>
        <p:nvSpPr>
          <p:cNvPr id="32772" name="Rectangle 3"/>
          <p:cNvSpPr>
            <a:spLocks noGrp="1" noChangeArrowheads="1"/>
          </p:cNvSpPr>
          <p:nvPr>
            <p:ph type="body" idx="1"/>
          </p:nvPr>
        </p:nvSpPr>
        <p:spPr>
          <a:xfrm>
            <a:off x="905952" y="4713113"/>
            <a:ext cx="4985772" cy="4468296"/>
          </a:xfrm>
          <a:noFill/>
          <a:ln/>
        </p:spPr>
        <p:txBody>
          <a:bodyPr/>
          <a:lstStyle/>
          <a:p>
            <a:pPr eaLnBrk="1" hangingPunct="1"/>
            <a:r>
              <a:rPr lang="en-US" smtClean="0"/>
              <a:t>Het een-factor model bevat zowel het item-score models als het lineair model voor de relatie tussen factor en betrouwbare scores. We hebben dat in deze grafiek weergegeven. Omdat de betrouwbare scores helemaal vastliggen door de  persoons parameter t</a:t>
            </a:r>
            <a:r>
              <a:rPr lang="en-US" baseline="-25000" smtClean="0"/>
              <a:t>j</a:t>
            </a:r>
            <a:r>
              <a:rPr lang="en-US" smtClean="0"/>
              <a:t> en de item parameters a</a:t>
            </a:r>
            <a:r>
              <a:rPr lang="en-US" baseline="-25000" smtClean="0"/>
              <a:t>i</a:t>
            </a:r>
            <a:r>
              <a:rPr lang="en-US" smtClean="0"/>
              <a:t> en b</a:t>
            </a:r>
            <a:r>
              <a:rPr lang="en-US" baseline="-25000" smtClean="0"/>
              <a:t>i</a:t>
            </a:r>
            <a:r>
              <a:rPr lang="en-US" smtClean="0"/>
              <a:t>, kunnen we het model beschrijven als een rechtstreekste relatie tussen factor en geoserveerde responses. Dat laten we zien in de volgende sheet. </a:t>
            </a:r>
            <a:endParaRPr lang="nl-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830536A-9779-42D4-BCA5-6832E93103DD}" type="slidenum">
              <a:rPr lang="nl-NL" smtClean="0"/>
              <a:pPr/>
              <a:t>13</a:t>
            </a:fld>
            <a:endParaRPr lang="nl-NL" smtClean="0"/>
          </a:p>
        </p:txBody>
      </p:sp>
      <p:sp>
        <p:nvSpPr>
          <p:cNvPr id="33795" name="Rectangle 2"/>
          <p:cNvSpPr>
            <a:spLocks noGrp="1" noRot="1" noChangeAspect="1" noChangeArrowheads="1" noTextEdit="1"/>
          </p:cNvSpPr>
          <p:nvPr>
            <p:ph type="sldImg"/>
          </p:nvPr>
        </p:nvSpPr>
        <p:spPr>
          <a:xfrm>
            <a:off x="919163" y="744538"/>
            <a:ext cx="4960937" cy="3722687"/>
          </a:xfrm>
          <a:ln/>
        </p:spPr>
      </p:sp>
      <p:sp>
        <p:nvSpPr>
          <p:cNvPr id="33796" name="Rectangle 3"/>
          <p:cNvSpPr>
            <a:spLocks noGrp="1" noChangeArrowheads="1"/>
          </p:cNvSpPr>
          <p:nvPr>
            <p:ph type="body" idx="1"/>
          </p:nvPr>
        </p:nvSpPr>
        <p:spPr>
          <a:xfrm>
            <a:off x="905952" y="4713113"/>
            <a:ext cx="4985772" cy="4468296"/>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3C6FE3E-A565-4425-935E-489E3FE2E16F}" type="slidenum">
              <a:rPr lang="nl-NL" smtClean="0"/>
              <a:pPr/>
              <a:t>14</a:t>
            </a:fld>
            <a:endParaRPr lang="nl-NL" smtClean="0"/>
          </a:p>
        </p:txBody>
      </p:sp>
      <p:sp>
        <p:nvSpPr>
          <p:cNvPr id="34819" name="Rectangle 2"/>
          <p:cNvSpPr>
            <a:spLocks noGrp="1" noRot="1" noChangeAspect="1" noChangeArrowheads="1" noTextEdit="1"/>
          </p:cNvSpPr>
          <p:nvPr>
            <p:ph type="sldImg"/>
          </p:nvPr>
        </p:nvSpPr>
        <p:spPr>
          <a:xfrm>
            <a:off x="919163" y="744538"/>
            <a:ext cx="4960937" cy="3722687"/>
          </a:xfrm>
          <a:ln/>
        </p:spPr>
      </p:sp>
      <p:sp>
        <p:nvSpPr>
          <p:cNvPr id="34820" name="Rectangle 3"/>
          <p:cNvSpPr>
            <a:spLocks noGrp="1" noChangeArrowheads="1"/>
          </p:cNvSpPr>
          <p:nvPr>
            <p:ph type="body" idx="1"/>
          </p:nvPr>
        </p:nvSpPr>
        <p:spPr>
          <a:xfrm>
            <a:off x="905952" y="4713113"/>
            <a:ext cx="4985772" cy="4468296"/>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60C34BB-9384-4169-8F8D-55C8673A1AF3}" type="slidenum">
              <a:rPr lang="nl-NL" smtClean="0"/>
              <a:pPr/>
              <a:t>15</a:t>
            </a:fld>
            <a:endParaRPr lang="nl-NL" smtClean="0"/>
          </a:p>
        </p:txBody>
      </p:sp>
      <p:sp>
        <p:nvSpPr>
          <p:cNvPr id="35843" name="Rectangle 2"/>
          <p:cNvSpPr>
            <a:spLocks noGrp="1" noRot="1" noChangeAspect="1" noChangeArrowheads="1" noTextEdit="1"/>
          </p:cNvSpPr>
          <p:nvPr>
            <p:ph type="sldImg"/>
          </p:nvPr>
        </p:nvSpPr>
        <p:spPr>
          <a:xfrm>
            <a:off x="919163" y="744538"/>
            <a:ext cx="4960937" cy="3722687"/>
          </a:xfrm>
          <a:ln/>
        </p:spPr>
      </p:sp>
      <p:sp>
        <p:nvSpPr>
          <p:cNvPr id="35844" name="Rectangle 3"/>
          <p:cNvSpPr>
            <a:spLocks noGrp="1" noChangeArrowheads="1"/>
          </p:cNvSpPr>
          <p:nvPr>
            <p:ph type="body" idx="1"/>
          </p:nvPr>
        </p:nvSpPr>
        <p:spPr>
          <a:xfrm>
            <a:off x="905952" y="4713113"/>
            <a:ext cx="4985772" cy="4468296"/>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46AAE67-AE59-43DE-9B67-4C38915A0B0F}" type="slidenum">
              <a:rPr lang="nl-NL" smtClean="0"/>
              <a:pPr/>
              <a:t>2</a:t>
            </a:fld>
            <a:endParaRPr lang="nl-NL" smtClean="0"/>
          </a:p>
        </p:txBody>
      </p:sp>
      <p:sp>
        <p:nvSpPr>
          <p:cNvPr id="22531" name="Rectangle 2"/>
          <p:cNvSpPr>
            <a:spLocks noGrp="1" noRot="1" noChangeAspect="1" noChangeArrowheads="1" noTextEdit="1"/>
          </p:cNvSpPr>
          <p:nvPr>
            <p:ph type="sldImg"/>
          </p:nvPr>
        </p:nvSpPr>
        <p:spPr>
          <a:xfrm>
            <a:off x="919163" y="744538"/>
            <a:ext cx="4960937" cy="3722687"/>
          </a:xfrm>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12F8166-4C41-4E07-8D69-7F0B61935A78}" type="slidenum">
              <a:rPr lang="nl-NL" smtClean="0"/>
              <a:pPr/>
              <a:t>3</a:t>
            </a:fld>
            <a:endParaRPr lang="nl-NL" smtClean="0"/>
          </a:p>
        </p:txBody>
      </p:sp>
      <p:sp>
        <p:nvSpPr>
          <p:cNvPr id="23555" name="Rectangle 2"/>
          <p:cNvSpPr>
            <a:spLocks noGrp="1" noRot="1" noChangeAspect="1" noChangeArrowheads="1" noTextEdit="1"/>
          </p:cNvSpPr>
          <p:nvPr>
            <p:ph type="sldImg"/>
          </p:nvPr>
        </p:nvSpPr>
        <p:spPr>
          <a:xfrm>
            <a:off x="919163" y="744538"/>
            <a:ext cx="4960937" cy="3722687"/>
          </a:xfrm>
          <a:ln/>
        </p:spPr>
      </p:sp>
      <p:sp>
        <p:nvSpPr>
          <p:cNvPr id="23556" name="Rectangle 3"/>
          <p:cNvSpPr>
            <a:spLocks noGrp="1" noChangeArrowheads="1"/>
          </p:cNvSpPr>
          <p:nvPr>
            <p:ph type="body" idx="1"/>
          </p:nvPr>
        </p:nvSpPr>
        <p:spPr>
          <a:xfrm>
            <a:off x="905952" y="4713113"/>
            <a:ext cx="4985772" cy="4468296"/>
          </a:xfrm>
          <a:noFill/>
          <a:ln/>
        </p:spPr>
        <p:txBody>
          <a:bodyPr/>
          <a:lstStyle/>
          <a:p>
            <a:pPr eaLnBrk="1" hangingPunct="1"/>
            <a:r>
              <a:rPr lang="en-US" smtClean="0"/>
              <a:t>Het een-factor model bevat zowel het item-score models als het lineair model voor de relatie tussen factor en betrouwbare scores. We hebben dat in deze grafiek weergegeven. Omdat de betrouwbare scores helemaal vastliggen door de  persoons parameter t</a:t>
            </a:r>
            <a:r>
              <a:rPr lang="en-US" baseline="-25000" smtClean="0"/>
              <a:t>j</a:t>
            </a:r>
            <a:r>
              <a:rPr lang="en-US" smtClean="0"/>
              <a:t> en de item parameters a</a:t>
            </a:r>
            <a:r>
              <a:rPr lang="en-US" baseline="-25000" smtClean="0"/>
              <a:t>i</a:t>
            </a:r>
            <a:r>
              <a:rPr lang="en-US" smtClean="0"/>
              <a:t> en b</a:t>
            </a:r>
            <a:r>
              <a:rPr lang="en-US" baseline="-25000" smtClean="0"/>
              <a:t>i</a:t>
            </a:r>
            <a:r>
              <a:rPr lang="en-US" smtClean="0"/>
              <a:t>, kunnen we het model beschrijven als een rechtstreekste relatie tussen factor en geoserveerde responses. Dat laten we zien in de volgende sheet. </a:t>
            </a:r>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F95C478-A39A-4197-9276-374E221EC154}" type="slidenum">
              <a:rPr lang="nl-NL" smtClean="0"/>
              <a:pPr/>
              <a:t>4</a:t>
            </a:fld>
            <a:endParaRPr lang="nl-NL" smtClean="0"/>
          </a:p>
        </p:txBody>
      </p:sp>
      <p:sp>
        <p:nvSpPr>
          <p:cNvPr id="24579" name="Rectangle 2"/>
          <p:cNvSpPr>
            <a:spLocks noGrp="1" noRot="1" noChangeAspect="1" noChangeArrowheads="1" noTextEdit="1"/>
          </p:cNvSpPr>
          <p:nvPr>
            <p:ph type="sldImg"/>
          </p:nvPr>
        </p:nvSpPr>
        <p:spPr>
          <a:xfrm>
            <a:off x="919163" y="744538"/>
            <a:ext cx="4962525" cy="3722687"/>
          </a:xfrm>
          <a:ln/>
        </p:spPr>
      </p:sp>
      <p:sp>
        <p:nvSpPr>
          <p:cNvPr id="24580" name="Rectangle 3"/>
          <p:cNvSpPr>
            <a:spLocks noGrp="1" noChangeArrowheads="1"/>
          </p:cNvSpPr>
          <p:nvPr>
            <p:ph type="body" idx="1"/>
          </p:nvPr>
        </p:nvSpPr>
        <p:spPr>
          <a:xfrm>
            <a:off x="905952" y="4713113"/>
            <a:ext cx="4985772" cy="4468296"/>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2F13180-111D-47D4-93E2-244FFAF28715}" type="slidenum">
              <a:rPr lang="nl-NL" smtClean="0"/>
              <a:pPr/>
              <a:t>5</a:t>
            </a:fld>
            <a:endParaRPr lang="nl-NL" smtClean="0"/>
          </a:p>
        </p:txBody>
      </p:sp>
      <p:sp>
        <p:nvSpPr>
          <p:cNvPr id="25603" name="Rectangle 2"/>
          <p:cNvSpPr>
            <a:spLocks noGrp="1" noRot="1" noChangeAspect="1" noChangeArrowheads="1" noTextEdit="1"/>
          </p:cNvSpPr>
          <p:nvPr>
            <p:ph type="sldImg"/>
          </p:nvPr>
        </p:nvSpPr>
        <p:spPr>
          <a:xfrm>
            <a:off x="919163" y="744538"/>
            <a:ext cx="4960937" cy="3722687"/>
          </a:xfrm>
          <a:ln/>
        </p:spPr>
      </p:sp>
      <p:sp>
        <p:nvSpPr>
          <p:cNvPr id="25604" name="Rectangle 3"/>
          <p:cNvSpPr>
            <a:spLocks noGrp="1" noChangeArrowheads="1"/>
          </p:cNvSpPr>
          <p:nvPr>
            <p:ph type="body" idx="1"/>
          </p:nvPr>
        </p:nvSpPr>
        <p:spPr>
          <a:xfrm>
            <a:off x="905952" y="4713113"/>
            <a:ext cx="4985772" cy="4468296"/>
          </a:xfrm>
          <a:noFill/>
          <a:ln/>
        </p:spPr>
        <p:txBody>
          <a:bodyPr/>
          <a:lstStyle/>
          <a:p>
            <a:pPr eaLnBrk="1" hangingPunct="1"/>
            <a:r>
              <a:rPr lang="en-US" smtClean="0"/>
              <a:t>Het een-factor model bevat zowel het item-score models als het lineair model voor de relatie tussen factor en betrouwbare scores. We hebben dat in deze grafiek weergegeven. Omdat de betrouwbare scores helemaal vastliggen door de  persoons parameter t</a:t>
            </a:r>
            <a:r>
              <a:rPr lang="en-US" baseline="-25000" smtClean="0"/>
              <a:t>j</a:t>
            </a:r>
            <a:r>
              <a:rPr lang="en-US" smtClean="0"/>
              <a:t> en de item parameters a</a:t>
            </a:r>
            <a:r>
              <a:rPr lang="en-US" baseline="-25000" smtClean="0"/>
              <a:t>i</a:t>
            </a:r>
            <a:r>
              <a:rPr lang="en-US" smtClean="0"/>
              <a:t> en b</a:t>
            </a:r>
            <a:r>
              <a:rPr lang="en-US" baseline="-25000" smtClean="0"/>
              <a:t>i</a:t>
            </a:r>
            <a:r>
              <a:rPr lang="en-US" smtClean="0"/>
              <a:t>, kunnen we het model beschrijven als een rechtstreekste relatie tussen factor en geoserveerde responses. Dat laten we zien in de volgende sheet. </a:t>
            </a:r>
            <a:endParaRPr 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EB34205-5C3D-4E34-870F-38FDD22CFF36}" type="slidenum">
              <a:rPr lang="nl-NL" smtClean="0"/>
              <a:pPr/>
              <a:t>6</a:t>
            </a:fld>
            <a:endParaRPr lang="nl-NL" smtClean="0"/>
          </a:p>
        </p:txBody>
      </p:sp>
      <p:sp>
        <p:nvSpPr>
          <p:cNvPr id="26627" name="Rectangle 2"/>
          <p:cNvSpPr>
            <a:spLocks noGrp="1" noRot="1" noChangeAspect="1" noChangeArrowheads="1" noTextEdit="1"/>
          </p:cNvSpPr>
          <p:nvPr>
            <p:ph type="sldImg"/>
          </p:nvPr>
        </p:nvSpPr>
        <p:spPr>
          <a:xfrm>
            <a:off x="919163" y="744538"/>
            <a:ext cx="4960937" cy="3722687"/>
          </a:xfrm>
          <a:ln/>
        </p:spPr>
      </p:sp>
      <p:sp>
        <p:nvSpPr>
          <p:cNvPr id="26628" name="Rectangle 3"/>
          <p:cNvSpPr>
            <a:spLocks noGrp="1" noChangeArrowheads="1"/>
          </p:cNvSpPr>
          <p:nvPr>
            <p:ph type="body" idx="1"/>
          </p:nvPr>
        </p:nvSpPr>
        <p:spPr>
          <a:xfrm>
            <a:off x="905952" y="4713113"/>
            <a:ext cx="4985772" cy="4468296"/>
          </a:xfrm>
          <a:noFill/>
          <a:ln/>
        </p:spPr>
        <p:txBody>
          <a:bodyPr/>
          <a:lstStyle/>
          <a:p>
            <a:pPr eaLnBrk="1" hangingPunct="1"/>
            <a:r>
              <a:rPr lang="en-US" smtClean="0"/>
              <a:t>For a gaat naar oneindig gaat omega naar 1.</a:t>
            </a:r>
            <a:endParaRPr lang="nl-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7858BBE-C339-4B5E-AFB5-3B5B67499623}" type="slidenum">
              <a:rPr lang="nl-NL" smtClean="0"/>
              <a:pPr/>
              <a:t>7</a:t>
            </a:fld>
            <a:endParaRPr lang="nl-NL" smtClean="0"/>
          </a:p>
        </p:txBody>
      </p:sp>
      <p:sp>
        <p:nvSpPr>
          <p:cNvPr id="27651" name="Rectangle 2"/>
          <p:cNvSpPr>
            <a:spLocks noGrp="1" noRot="1" noChangeAspect="1" noChangeArrowheads="1" noTextEdit="1"/>
          </p:cNvSpPr>
          <p:nvPr>
            <p:ph type="sldImg"/>
          </p:nvPr>
        </p:nvSpPr>
        <p:spPr>
          <a:xfrm>
            <a:off x="919163" y="744538"/>
            <a:ext cx="4960937" cy="3722687"/>
          </a:xfrm>
          <a:ln/>
        </p:spPr>
      </p:sp>
      <p:sp>
        <p:nvSpPr>
          <p:cNvPr id="27652" name="Rectangle 3"/>
          <p:cNvSpPr>
            <a:spLocks noGrp="1" noChangeArrowheads="1"/>
          </p:cNvSpPr>
          <p:nvPr>
            <p:ph type="body" idx="1"/>
          </p:nvPr>
        </p:nvSpPr>
        <p:spPr>
          <a:xfrm>
            <a:off x="905952" y="4713113"/>
            <a:ext cx="4985772" cy="4468296"/>
          </a:xfrm>
          <a:noFill/>
          <a:ln/>
        </p:spPr>
        <p:txBody>
          <a:bodyPr/>
          <a:lstStyle/>
          <a:p>
            <a:pPr eaLnBrk="1" hangingPunct="1"/>
            <a:r>
              <a:rPr lang="en-US" smtClean="0"/>
              <a:t>Het een-factor model bevat zowel het item-score models als het lineair model voor de relatie tussen factor en betrouwbare scores. We hebben dat in deze grafiek weergegeven. Omdat de betrouwbare scores helemaal vastliggen door de  persoons parameter t</a:t>
            </a:r>
            <a:r>
              <a:rPr lang="en-US" baseline="-25000" smtClean="0"/>
              <a:t>j</a:t>
            </a:r>
            <a:r>
              <a:rPr lang="en-US" smtClean="0"/>
              <a:t> en de item parameters a</a:t>
            </a:r>
            <a:r>
              <a:rPr lang="en-US" baseline="-25000" smtClean="0"/>
              <a:t>i</a:t>
            </a:r>
            <a:r>
              <a:rPr lang="en-US" smtClean="0"/>
              <a:t> en b</a:t>
            </a:r>
            <a:r>
              <a:rPr lang="en-US" baseline="-25000" smtClean="0"/>
              <a:t>i</a:t>
            </a:r>
            <a:r>
              <a:rPr lang="en-US" smtClean="0"/>
              <a:t>, kunnen we het model beschrijven als een rechtstreekste relatie tussen factor en geoserveerde responses. Dat laten we zien in de volgende sheet. </a:t>
            </a:r>
            <a:endParaRPr 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DEF7A1-AC80-4827-B2E8-AF285EA35C7D}" type="slidenum">
              <a:rPr lang="nl-NL" smtClean="0"/>
              <a:pPr/>
              <a:t>8</a:t>
            </a:fld>
            <a:endParaRPr lang="nl-NL" smtClean="0"/>
          </a:p>
        </p:txBody>
      </p:sp>
      <p:sp>
        <p:nvSpPr>
          <p:cNvPr id="28675" name="Rectangle 2"/>
          <p:cNvSpPr>
            <a:spLocks noGrp="1" noRot="1" noChangeAspect="1" noChangeArrowheads="1" noTextEdit="1"/>
          </p:cNvSpPr>
          <p:nvPr>
            <p:ph type="sldImg"/>
          </p:nvPr>
        </p:nvSpPr>
        <p:spPr>
          <a:xfrm>
            <a:off x="919163" y="744538"/>
            <a:ext cx="4960937" cy="3722687"/>
          </a:xfrm>
          <a:ln/>
        </p:spPr>
      </p:sp>
      <p:sp>
        <p:nvSpPr>
          <p:cNvPr id="28676" name="Rectangle 3"/>
          <p:cNvSpPr>
            <a:spLocks noGrp="1" noChangeArrowheads="1"/>
          </p:cNvSpPr>
          <p:nvPr>
            <p:ph type="body" idx="1"/>
          </p:nvPr>
        </p:nvSpPr>
        <p:spPr>
          <a:xfrm>
            <a:off x="905952" y="4713113"/>
            <a:ext cx="4985772" cy="4468296"/>
          </a:xfrm>
          <a:noFill/>
          <a:ln/>
        </p:spPr>
        <p:txBody>
          <a:bodyPr/>
          <a:lstStyle/>
          <a:p>
            <a:pPr eaLnBrk="1" hangingPunct="1"/>
            <a:r>
              <a:rPr lang="en-US" smtClean="0"/>
              <a:t>Het een-factor model bevat zowel het item-score models als het lineair model voor de relatie tussen factor en betrouwbare scores. We hebben dat in deze grafiek weergegeven. Omdat de betrouwbare scores helemaal vastliggen door de  persoons parameter t</a:t>
            </a:r>
            <a:r>
              <a:rPr lang="en-US" baseline="-25000" smtClean="0"/>
              <a:t>j</a:t>
            </a:r>
            <a:r>
              <a:rPr lang="en-US" smtClean="0"/>
              <a:t> en de item parameters a</a:t>
            </a:r>
            <a:r>
              <a:rPr lang="en-US" baseline="-25000" smtClean="0"/>
              <a:t>i</a:t>
            </a:r>
            <a:r>
              <a:rPr lang="en-US" smtClean="0"/>
              <a:t> en b</a:t>
            </a:r>
            <a:r>
              <a:rPr lang="en-US" baseline="-25000" smtClean="0"/>
              <a:t>i</a:t>
            </a:r>
            <a:r>
              <a:rPr lang="en-US" smtClean="0"/>
              <a:t>, kunnen we het model beschrijven als een rechtstreekste relatie tussen factor en geoserveerde responses. Dat laten we zien in de volgende sheet. </a:t>
            </a:r>
            <a:endParaRPr lang="nl-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2F388DD-9993-4A38-A7A2-B3596E3E214F}" type="slidenum">
              <a:rPr lang="nl-NL" smtClean="0"/>
              <a:pPr/>
              <a:t>9</a:t>
            </a:fld>
            <a:endParaRPr lang="nl-NL" smtClean="0"/>
          </a:p>
        </p:txBody>
      </p:sp>
      <p:sp>
        <p:nvSpPr>
          <p:cNvPr id="29699" name="Rectangle 2"/>
          <p:cNvSpPr>
            <a:spLocks noGrp="1" noRot="1" noChangeAspect="1" noChangeArrowheads="1" noTextEdit="1"/>
          </p:cNvSpPr>
          <p:nvPr>
            <p:ph type="sldImg"/>
          </p:nvPr>
        </p:nvSpPr>
        <p:spPr>
          <a:xfrm>
            <a:off x="919163" y="744538"/>
            <a:ext cx="4960937" cy="3722687"/>
          </a:xfrm>
          <a:ln/>
        </p:spPr>
      </p:sp>
      <p:sp>
        <p:nvSpPr>
          <p:cNvPr id="29700" name="Rectangle 3"/>
          <p:cNvSpPr>
            <a:spLocks noGrp="1" noChangeArrowheads="1"/>
          </p:cNvSpPr>
          <p:nvPr>
            <p:ph type="body" idx="1"/>
          </p:nvPr>
        </p:nvSpPr>
        <p:spPr>
          <a:xfrm>
            <a:off x="905952" y="4713113"/>
            <a:ext cx="4985772" cy="4468296"/>
          </a:xfrm>
          <a:noFill/>
          <a:ln/>
        </p:spPr>
        <p:txBody>
          <a:bodyPr/>
          <a:lstStyle/>
          <a:p>
            <a:pPr eaLnBrk="1" hangingPunct="1"/>
            <a:r>
              <a:rPr lang="en-US" smtClean="0"/>
              <a:t>Het een-factor model bevat zowel het item-score models als het lineair model voor de relatie tussen factor en betrouwbare scores. We hebben dat in deze grafiek weergegeven. Omdat de betrouwbare scores helemaal vastliggen door de  persoons parameter t</a:t>
            </a:r>
            <a:r>
              <a:rPr lang="en-US" baseline="-25000" smtClean="0"/>
              <a:t>j</a:t>
            </a:r>
            <a:r>
              <a:rPr lang="en-US" smtClean="0"/>
              <a:t> en de item parameters a</a:t>
            </a:r>
            <a:r>
              <a:rPr lang="en-US" baseline="-25000" smtClean="0"/>
              <a:t>i</a:t>
            </a:r>
            <a:r>
              <a:rPr lang="en-US" smtClean="0"/>
              <a:t> en b</a:t>
            </a:r>
            <a:r>
              <a:rPr lang="en-US" baseline="-25000" smtClean="0"/>
              <a:t>i</a:t>
            </a:r>
            <a:r>
              <a:rPr lang="en-US" smtClean="0"/>
              <a:t>, kunnen we het model beschrijven als een rechtstreekste relatie tussen factor en geoserveerde responses. Dat laten we zien in de volgende sheet. </a:t>
            </a:r>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ECBF1E1A-2F29-4977-92DE-748AFCF3FC1F}" type="slidenum">
              <a:rPr lang="nl-NL"/>
              <a:pPr>
                <a:defRPr/>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AEE7225-85D3-4402-8C21-E6B47BAA0343}" type="slidenum">
              <a:rPr lang="nl-NL"/>
              <a:pPr>
                <a:defRPr/>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4F936E1F-5BC2-4D3E-B02C-D2C03AB84ECC}" type="slidenum">
              <a:rPr lang="nl-NL"/>
              <a:pPr>
                <a:defRPr/>
              </a:pPr>
              <a:t>‹#›</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nl-NL"/>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999A8F13-4ACC-479A-BACC-01FD4D0487F6}" type="slidenum">
              <a:rPr lang="nl-NL"/>
              <a:pPr>
                <a:defRPr/>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643AF72-F621-49E5-932B-A0A459EB19DD}" type="slidenum">
              <a:rPr lang="nl-NL"/>
              <a:pPr>
                <a:defRPr/>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557FFA22-5FE0-4C03-8176-CD66DA76D3B8}" type="slidenum">
              <a:rPr lang="nl-NL"/>
              <a:pPr>
                <a:defRPr/>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9577F6EA-C410-473A-8220-BE7EA6E3C693}" type="slidenum">
              <a:rPr lang="nl-NL"/>
              <a:pPr>
                <a:defRPr/>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B868CDBC-7147-42F6-BFE9-FA5AF419DC00}" type="slidenum">
              <a:rPr lang="nl-NL"/>
              <a:pPr>
                <a:defRPr/>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E4FDC057-2B65-412F-83DB-6DA7794F63BE}" type="slidenum">
              <a:rPr lang="nl-NL"/>
              <a:pPr>
                <a:defRPr/>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48053807-7243-4AC8-9614-F23EEEAF430B}" type="slidenum">
              <a:rPr lang="nl-NL"/>
              <a:pPr>
                <a:defRPr/>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149AB3A2-D3BC-48DC-92E1-1A028466F2B4}" type="slidenum">
              <a:rPr lang="nl-NL"/>
              <a:pPr>
                <a:defRPr/>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B30A09B2-0A0E-40DB-90A5-F1237B83C730}" type="slidenum">
              <a:rPr lang="nl-NL"/>
              <a:pPr>
                <a:defRPr/>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18ACFAD-7348-4764-98F8-E57D053A4117}"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29.xml"/><Relationship Id="rId7" Type="http://schemas.openxmlformats.org/officeDocument/2006/relationships/image" Target="../media/image33.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32.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39.png"/><Relationship Id="rId3" Type="http://schemas.openxmlformats.org/officeDocument/2006/relationships/tags" Target="../tags/tag32.xml"/><Relationship Id="rId7" Type="http://schemas.openxmlformats.org/officeDocument/2006/relationships/slideLayout" Target="../slideLayouts/slideLayout2.xml"/><Relationship Id="rId12" Type="http://schemas.openxmlformats.org/officeDocument/2006/relationships/image" Target="../media/image38.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37.png"/><Relationship Id="rId5" Type="http://schemas.openxmlformats.org/officeDocument/2006/relationships/tags" Target="../tags/tag34.xml"/><Relationship Id="rId10" Type="http://schemas.openxmlformats.org/officeDocument/2006/relationships/image" Target="../media/image36.png"/><Relationship Id="rId4" Type="http://schemas.openxmlformats.org/officeDocument/2006/relationships/tags" Target="../tags/tag33.xml"/><Relationship Id="rId9" Type="http://schemas.openxmlformats.org/officeDocument/2006/relationships/image" Target="../media/image35.png"/><Relationship Id="rId1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2.xml"/><Relationship Id="rId7" Type="http://schemas.openxmlformats.org/officeDocument/2006/relationships/image" Target="../media/image43.jpeg"/><Relationship Id="rId2" Type="http://schemas.openxmlformats.org/officeDocument/2006/relationships/tags" Target="../tags/tag36.xml"/><Relationship Id="rId1" Type="http://schemas.openxmlformats.org/officeDocument/2006/relationships/vmlDrawing" Target="../drawings/vmlDrawing4.vml"/><Relationship Id="rId6" Type="http://schemas.openxmlformats.org/officeDocument/2006/relationships/oleObject" Target="../embeddings/Microsoft_Office_Word_97_-_2003_Document2.doc"/><Relationship Id="rId5" Type="http://schemas.openxmlformats.org/officeDocument/2006/relationships/image" Target="../media/image4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2.png"/><Relationship Id="rId5" Type="http://schemas.openxmlformats.org/officeDocument/2006/relationships/oleObject" Target="../embeddings/Microsoft_Office_Word_97_-_2003_Document3.doc"/><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2.xml"/><Relationship Id="rId7" Type="http://schemas.openxmlformats.org/officeDocument/2006/relationships/image" Target="../media/image42.png"/><Relationship Id="rId2" Type="http://schemas.openxmlformats.org/officeDocument/2006/relationships/tags" Target="../tags/tag37.xml"/><Relationship Id="rId1" Type="http://schemas.openxmlformats.org/officeDocument/2006/relationships/vmlDrawing" Target="../drawings/vmlDrawing6.vml"/><Relationship Id="rId6" Type="http://schemas.openxmlformats.org/officeDocument/2006/relationships/oleObject" Target="../embeddings/Microsoft_Office_Word_97_-_2003_Document4.doc"/><Relationship Id="rId5" Type="http://schemas.openxmlformats.org/officeDocument/2006/relationships/image" Target="../media/image46.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40.xml"/><Relationship Id="rId7" Type="http://schemas.openxmlformats.org/officeDocument/2006/relationships/image" Target="../media/image49.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11" Type="http://schemas.openxmlformats.org/officeDocument/2006/relationships/image" Target="../media/image53.png"/><Relationship Id="rId5" Type="http://schemas.openxmlformats.org/officeDocument/2006/relationships/tags" Target="../tags/tag42.xml"/><Relationship Id="rId10" Type="http://schemas.openxmlformats.org/officeDocument/2006/relationships/image" Target="../media/image52.png"/><Relationship Id="rId4" Type="http://schemas.openxmlformats.org/officeDocument/2006/relationships/tags" Target="../tags/tag41.xml"/><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45.xml"/><Relationship Id="rId7" Type="http://schemas.openxmlformats.org/officeDocument/2006/relationships/image" Target="../media/image54.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11" Type="http://schemas.openxmlformats.org/officeDocument/2006/relationships/image" Target="../media/image58.png"/><Relationship Id="rId5" Type="http://schemas.openxmlformats.org/officeDocument/2006/relationships/tags" Target="../tags/tag47.xml"/><Relationship Id="rId10" Type="http://schemas.openxmlformats.org/officeDocument/2006/relationships/image" Target="../media/image57.png"/><Relationship Id="rId4" Type="http://schemas.openxmlformats.org/officeDocument/2006/relationships/tags" Target="../tags/tag46.xml"/><Relationship Id="rId9" Type="http://schemas.openxmlformats.org/officeDocument/2006/relationships/image" Target="../media/image5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oleObject" Target="../embeddings/Microsoft_Office_Word_97_-_2003_Document1.doc"/><Relationship Id="rId5" Type="http://schemas.openxmlformats.org/officeDocument/2006/relationships/notesSlide" Target="../notesSlides/notesSlide4.xml"/><Relationship Id="rId4" Type="http://schemas.openxmlformats.org/officeDocument/2006/relationships/slideLayout" Target="../slideLayouts/slideLayout12.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6.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5.xml"/><Relationship Id="rId11" Type="http://schemas.openxmlformats.org/officeDocument/2006/relationships/image" Target="../media/image12.png"/><Relationship Id="rId5" Type="http://schemas.openxmlformats.org/officeDocument/2006/relationships/slideLayout" Target="../slideLayouts/slideLayout2.xml"/><Relationship Id="rId10" Type="http://schemas.openxmlformats.org/officeDocument/2006/relationships/image" Target="../media/image11.png"/><Relationship Id="rId4" Type="http://schemas.openxmlformats.org/officeDocument/2006/relationships/tags" Target="../tags/tag7.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8.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17.png"/><Relationship Id="rId2" Type="http://schemas.openxmlformats.org/officeDocument/2006/relationships/tags" Target="../tags/tag11.xml"/><Relationship Id="rId16" Type="http://schemas.openxmlformats.org/officeDocument/2006/relationships/image" Target="../media/image21.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16.png"/><Relationship Id="rId5" Type="http://schemas.openxmlformats.org/officeDocument/2006/relationships/tags" Target="../tags/tag14.xml"/><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tags" Target="../tags/tag13.xml"/><Relationship Id="rId9" Type="http://schemas.openxmlformats.org/officeDocument/2006/relationships/notesSlide" Target="../notesSlides/notesSlide7.xml"/><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9.xml"/><Relationship Id="rId7" Type="http://schemas.openxmlformats.org/officeDocument/2006/relationships/image" Target="../media/image2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2.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8.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27.png"/><Relationship Id="rId2" Type="http://schemas.openxmlformats.org/officeDocument/2006/relationships/tags" Target="../tags/tag21.xml"/><Relationship Id="rId16" Type="http://schemas.openxmlformats.org/officeDocument/2006/relationships/image" Target="../media/image31.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26.png"/><Relationship Id="rId5" Type="http://schemas.openxmlformats.org/officeDocument/2006/relationships/tags" Target="../tags/tag24.xml"/><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tags" Target="../tags/tag23.xml"/><Relationship Id="rId9" Type="http://schemas.openxmlformats.org/officeDocument/2006/relationships/notesSlide" Target="../notesSlides/notesSlide9.xml"/><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1979613" y="2420938"/>
            <a:ext cx="6227762" cy="4319587"/>
          </a:xfrm>
        </p:spPr>
        <p:txBody>
          <a:bodyPr/>
          <a:lstStyle/>
          <a:p>
            <a:pPr algn="l" eaLnBrk="1" hangingPunct="1"/>
            <a:r>
              <a:rPr lang="nl-NL" sz="2400" b="1" smtClean="0">
                <a:solidFill>
                  <a:srgbClr val="0066FF"/>
                </a:solidFill>
              </a:rPr>
              <a:t>Psychometrics: Testheory</a:t>
            </a:r>
          </a:p>
          <a:p>
            <a:pPr algn="l" eaLnBrk="1" hangingPunct="1"/>
            <a:r>
              <a:rPr lang="en-US" b="1" smtClean="0"/>
              <a:t>Classical test theory: Model and applications</a:t>
            </a:r>
            <a:endParaRPr lang="nl-NL" b="1" smtClean="0"/>
          </a:p>
          <a:p>
            <a:pPr algn="just" eaLnBrk="1" hangingPunct="1"/>
            <a:endParaRPr lang="nl-NL" sz="3600" b="1" smtClean="0"/>
          </a:p>
        </p:txBody>
      </p:sp>
      <p:pic>
        <p:nvPicPr>
          <p:cNvPr id="1028" name="Picture 6"/>
          <p:cNvPicPr>
            <a:picLocks noChangeAspect="1" noChangeArrowheads="1"/>
          </p:cNvPicPr>
          <p:nvPr/>
        </p:nvPicPr>
        <p:blipFill>
          <a:blip r:embed="rId4" cstate="print"/>
          <a:srcRect/>
          <a:stretch>
            <a:fillRect/>
          </a:stretch>
        </p:blipFill>
        <p:spPr bwMode="auto">
          <a:xfrm>
            <a:off x="4762500" y="4741863"/>
            <a:ext cx="1104900" cy="847725"/>
          </a:xfrm>
          <a:prstGeom prst="rect">
            <a:avLst/>
          </a:prstGeom>
          <a:noFill/>
          <a:ln w="15875" algn="ctr">
            <a:noFill/>
            <a:miter lim="800000"/>
            <a:headEnd/>
            <a:tailEnd/>
          </a:ln>
        </p:spPr>
      </p:pic>
      <p:graphicFrame>
        <p:nvGraphicFramePr>
          <p:cNvPr id="1026" name="Object 7"/>
          <p:cNvGraphicFramePr>
            <a:graphicFrameLocks noChangeAspect="1"/>
          </p:cNvGraphicFramePr>
          <p:nvPr/>
        </p:nvGraphicFramePr>
        <p:xfrm>
          <a:off x="2916238" y="4292600"/>
          <a:ext cx="877887" cy="1296988"/>
        </p:xfrm>
        <a:graphic>
          <a:graphicData uri="http://schemas.openxmlformats.org/presentationml/2006/ole">
            <p:oleObj spid="_x0000_s1026" name="Bitmap Image" r:id="rId5" imgW="1038370" imgH="1533739" progId="PBrush">
              <p:embed/>
            </p:oleObj>
          </a:graphicData>
        </a:graphic>
      </p:graphicFrame>
      <p:pic>
        <p:nvPicPr>
          <p:cNvPr id="1029" name="Picture 8"/>
          <p:cNvPicPr>
            <a:picLocks noChangeAspect="1" noChangeArrowheads="1"/>
          </p:cNvPicPr>
          <p:nvPr/>
        </p:nvPicPr>
        <p:blipFill>
          <a:blip r:embed="rId6" cstate="print"/>
          <a:srcRect/>
          <a:stretch>
            <a:fillRect/>
          </a:stretch>
        </p:blipFill>
        <p:spPr bwMode="auto">
          <a:xfrm>
            <a:off x="3924300" y="4591050"/>
            <a:ext cx="706438" cy="998538"/>
          </a:xfrm>
          <a:prstGeom prst="rect">
            <a:avLst/>
          </a:prstGeom>
          <a:noFill/>
          <a:ln w="15875" algn="ctr">
            <a:noFill/>
            <a:miter lim="800000"/>
            <a:headEnd/>
            <a:tailEnd/>
          </a:ln>
        </p:spPr>
      </p:pic>
      <p:sp>
        <p:nvSpPr>
          <p:cNvPr id="1030" name="Text Box 9"/>
          <p:cNvSpPr txBox="1">
            <a:spLocks noChangeArrowheads="1"/>
          </p:cNvSpPr>
          <p:nvPr/>
        </p:nvSpPr>
        <p:spPr bwMode="auto">
          <a:xfrm>
            <a:off x="2779713" y="5661025"/>
            <a:ext cx="1001712" cy="517525"/>
          </a:xfrm>
          <a:prstGeom prst="rect">
            <a:avLst/>
          </a:prstGeom>
          <a:noFill/>
          <a:ln w="9525">
            <a:noFill/>
            <a:miter lim="800000"/>
            <a:headEnd/>
            <a:tailEnd/>
          </a:ln>
        </p:spPr>
        <p:txBody>
          <a:bodyPr wrap="none">
            <a:spAutoFit/>
          </a:bodyPr>
          <a:lstStyle/>
          <a:p>
            <a:pPr algn="ctr"/>
            <a:r>
              <a:rPr lang="nl-NL" sz="1400"/>
              <a:t>Charles </a:t>
            </a:r>
          </a:p>
          <a:p>
            <a:pPr algn="ctr"/>
            <a:r>
              <a:rPr lang="nl-NL" sz="1400"/>
              <a:t>Spearman</a:t>
            </a:r>
          </a:p>
        </p:txBody>
      </p:sp>
      <p:sp>
        <p:nvSpPr>
          <p:cNvPr id="1031" name="Text Box 10"/>
          <p:cNvSpPr txBox="1">
            <a:spLocks noChangeArrowheads="1"/>
          </p:cNvSpPr>
          <p:nvPr/>
        </p:nvSpPr>
        <p:spPr bwMode="auto">
          <a:xfrm>
            <a:off x="3787775" y="5661025"/>
            <a:ext cx="863600" cy="517525"/>
          </a:xfrm>
          <a:prstGeom prst="rect">
            <a:avLst/>
          </a:prstGeom>
          <a:noFill/>
          <a:ln w="9525">
            <a:noFill/>
            <a:miter lim="800000"/>
            <a:headEnd/>
            <a:tailEnd/>
          </a:ln>
        </p:spPr>
        <p:txBody>
          <a:bodyPr wrap="none">
            <a:spAutoFit/>
          </a:bodyPr>
          <a:lstStyle/>
          <a:p>
            <a:pPr algn="ctr"/>
            <a:r>
              <a:rPr lang="nl-NL" sz="1400"/>
              <a:t>Louis</a:t>
            </a:r>
          </a:p>
          <a:p>
            <a:pPr algn="ctr"/>
            <a:r>
              <a:rPr lang="nl-NL" sz="1400"/>
              <a:t>Guttman</a:t>
            </a:r>
          </a:p>
        </p:txBody>
      </p:sp>
      <p:sp>
        <p:nvSpPr>
          <p:cNvPr id="1032" name="Text Box 11"/>
          <p:cNvSpPr txBox="1">
            <a:spLocks noChangeArrowheads="1"/>
          </p:cNvSpPr>
          <p:nvPr/>
        </p:nvSpPr>
        <p:spPr bwMode="auto">
          <a:xfrm>
            <a:off x="4859338" y="5661025"/>
            <a:ext cx="1001712" cy="517525"/>
          </a:xfrm>
          <a:prstGeom prst="rect">
            <a:avLst/>
          </a:prstGeom>
          <a:noFill/>
          <a:ln w="9525">
            <a:noFill/>
            <a:miter lim="800000"/>
            <a:headEnd/>
            <a:tailEnd/>
          </a:ln>
        </p:spPr>
        <p:txBody>
          <a:bodyPr wrap="none">
            <a:spAutoFit/>
          </a:bodyPr>
          <a:lstStyle/>
          <a:p>
            <a:pPr algn="ctr"/>
            <a:r>
              <a:rPr lang="nl-NL" sz="1400"/>
              <a:t>Lee </a:t>
            </a:r>
          </a:p>
          <a:p>
            <a:pPr algn="ctr"/>
            <a:r>
              <a:rPr lang="nl-NL" sz="1400"/>
              <a:t>Cronbach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3"/>
          <p:cNvSpPr>
            <a:spLocks noGrp="1" noChangeArrowheads="1"/>
          </p:cNvSpPr>
          <p:nvPr>
            <p:ph type="body" idx="1"/>
          </p:nvPr>
        </p:nvSpPr>
        <p:spPr>
          <a:xfrm>
            <a:off x="457200" y="1412875"/>
            <a:ext cx="8229600" cy="4525963"/>
          </a:xfrm>
        </p:spPr>
        <p:txBody>
          <a:bodyPr/>
          <a:lstStyle/>
          <a:p>
            <a:pPr eaLnBrk="1" hangingPunct="1"/>
            <a:r>
              <a:rPr lang="en-GB" sz="2400" smtClean="0"/>
              <a:t>Problem: Estimate the correlation between true scores</a:t>
            </a:r>
          </a:p>
          <a:p>
            <a:pPr eaLnBrk="1" hangingPunct="1"/>
            <a:endParaRPr lang="en-GB" sz="2400" smtClean="0"/>
          </a:p>
          <a:p>
            <a:pPr eaLnBrk="1" hangingPunct="1"/>
            <a:endParaRPr lang="en-GB" sz="2400" smtClean="0"/>
          </a:p>
          <a:p>
            <a:pPr eaLnBrk="1" hangingPunct="1"/>
            <a:endParaRPr lang="en-GB" sz="2400" smtClean="0"/>
          </a:p>
          <a:p>
            <a:pPr eaLnBrk="1" hangingPunct="1"/>
            <a:endParaRPr lang="en-GB" sz="2400" smtClean="0"/>
          </a:p>
          <a:p>
            <a:pPr eaLnBrk="1" hangingPunct="1"/>
            <a:endParaRPr lang="en-GB" sz="2400" smtClean="0"/>
          </a:p>
          <a:p>
            <a:pPr eaLnBrk="1" hangingPunct="1"/>
            <a:endParaRPr lang="en-GB" sz="2400" smtClean="0"/>
          </a:p>
          <a:p>
            <a:pPr eaLnBrk="1" hangingPunct="1"/>
            <a:endParaRPr lang="en-GB" sz="2400" smtClean="0"/>
          </a:p>
          <a:p>
            <a:pPr eaLnBrk="1" hangingPunct="1"/>
            <a:endParaRPr lang="en-GB" sz="2400" smtClean="0"/>
          </a:p>
          <a:p>
            <a:pPr eaLnBrk="1" hangingPunct="1"/>
            <a:endParaRPr lang="en-GB" sz="2400" smtClean="0"/>
          </a:p>
        </p:txBody>
      </p:sp>
      <p:sp>
        <p:nvSpPr>
          <p:cNvPr id="324664" name="AutoShape 56"/>
          <p:cNvSpPr>
            <a:spLocks noChangeArrowheads="1"/>
          </p:cNvSpPr>
          <p:nvPr/>
        </p:nvSpPr>
        <p:spPr bwMode="auto">
          <a:xfrm>
            <a:off x="2555875" y="2205038"/>
            <a:ext cx="3960813" cy="976312"/>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endParaRPr lang="nl-NL"/>
          </a:p>
        </p:txBody>
      </p:sp>
      <p:sp>
        <p:nvSpPr>
          <p:cNvPr id="14340" name="Rectangle 2"/>
          <p:cNvSpPr>
            <a:spLocks noGrp="1" noChangeArrowheads="1"/>
          </p:cNvSpPr>
          <p:nvPr>
            <p:ph type="title"/>
          </p:nvPr>
        </p:nvSpPr>
        <p:spPr/>
        <p:txBody>
          <a:bodyPr/>
          <a:lstStyle/>
          <a:p>
            <a:pPr eaLnBrk="1" hangingPunct="1"/>
            <a:r>
              <a:rPr lang="en-GB" sz="3200" b="1" smtClean="0">
                <a:solidFill>
                  <a:srgbClr val="0066FF"/>
                </a:solidFill>
              </a:rPr>
              <a:t>Correcting a correlation for unreliability (attenuation)</a:t>
            </a:r>
          </a:p>
        </p:txBody>
      </p:sp>
      <p:sp>
        <p:nvSpPr>
          <p:cNvPr id="324614" name="Rectangle 6"/>
          <p:cNvSpPr>
            <a:spLocks noChangeArrowheads="1"/>
          </p:cNvSpPr>
          <p:nvPr/>
        </p:nvSpPr>
        <p:spPr bwMode="auto">
          <a:xfrm>
            <a:off x="6938963" y="2109788"/>
            <a:ext cx="990600" cy="533400"/>
          </a:xfrm>
          <a:prstGeom prst="rect">
            <a:avLst/>
          </a:prstGeom>
          <a:solidFill>
            <a:srgbClr val="99CC00"/>
          </a:solidFill>
          <a:ln w="9525">
            <a:solidFill>
              <a:srgbClr val="000000"/>
            </a:solidFill>
            <a:miter lim="800000"/>
            <a:headEnd/>
            <a:tailEnd/>
          </a:ln>
        </p:spPr>
        <p:txBody>
          <a:bodyPr/>
          <a:lstStyle/>
          <a:p>
            <a:pPr eaLnBrk="0" hangingPunct="0"/>
            <a:r>
              <a:rPr lang="nl-NL" sz="2900">
                <a:solidFill>
                  <a:srgbClr val="000000"/>
                </a:solidFill>
                <a:latin typeface="Times New Roman" pitchFamily="18" charset="0"/>
              </a:rPr>
              <a:t>  X</a:t>
            </a:r>
            <a:r>
              <a:rPr lang="nl-NL" sz="2900" baseline="-25000">
                <a:solidFill>
                  <a:srgbClr val="000000"/>
                </a:solidFill>
                <a:latin typeface="Times New Roman" pitchFamily="18" charset="0"/>
              </a:rPr>
              <a:t>21</a:t>
            </a:r>
            <a:endParaRPr lang="nl-NL" sz="1200" baseline="-25000">
              <a:solidFill>
                <a:srgbClr val="000000"/>
              </a:solidFill>
              <a:latin typeface="Times New Roman" pitchFamily="18" charset="0"/>
            </a:endParaRPr>
          </a:p>
        </p:txBody>
      </p:sp>
      <p:sp>
        <p:nvSpPr>
          <p:cNvPr id="324615" name="Rectangle 7"/>
          <p:cNvSpPr>
            <a:spLocks noChangeArrowheads="1"/>
          </p:cNvSpPr>
          <p:nvPr/>
        </p:nvSpPr>
        <p:spPr bwMode="auto">
          <a:xfrm>
            <a:off x="6938963" y="3405188"/>
            <a:ext cx="990600" cy="533400"/>
          </a:xfrm>
          <a:prstGeom prst="rect">
            <a:avLst/>
          </a:prstGeom>
          <a:solidFill>
            <a:srgbClr val="99CC00"/>
          </a:solidFill>
          <a:ln w="9525">
            <a:solidFill>
              <a:srgbClr val="000000"/>
            </a:solidFill>
            <a:miter lim="800000"/>
            <a:headEnd/>
            <a:tailEnd/>
          </a:ln>
        </p:spPr>
        <p:txBody>
          <a:bodyPr/>
          <a:lstStyle/>
          <a:p>
            <a:pPr eaLnBrk="0" hangingPunct="0"/>
            <a:r>
              <a:rPr lang="nl-NL" sz="2900">
                <a:solidFill>
                  <a:srgbClr val="000000"/>
                </a:solidFill>
                <a:latin typeface="Times New Roman" pitchFamily="18" charset="0"/>
              </a:rPr>
              <a:t>  X</a:t>
            </a:r>
            <a:r>
              <a:rPr lang="nl-NL" sz="2900" baseline="-25000">
                <a:solidFill>
                  <a:srgbClr val="000000"/>
                </a:solidFill>
                <a:latin typeface="Times New Roman" pitchFamily="18" charset="0"/>
              </a:rPr>
              <a:t>22</a:t>
            </a:r>
            <a:endParaRPr lang="nl-NL" sz="1200" baseline="-25000">
              <a:solidFill>
                <a:srgbClr val="000000"/>
              </a:solidFill>
              <a:latin typeface="Times New Roman" pitchFamily="18" charset="0"/>
            </a:endParaRPr>
          </a:p>
        </p:txBody>
      </p:sp>
      <p:sp>
        <p:nvSpPr>
          <p:cNvPr id="324616" name="Line 8"/>
          <p:cNvSpPr>
            <a:spLocks noChangeShapeType="1"/>
          </p:cNvSpPr>
          <p:nvPr/>
        </p:nvSpPr>
        <p:spPr bwMode="auto">
          <a:xfrm>
            <a:off x="7307263" y="3862388"/>
            <a:ext cx="1587" cy="228600"/>
          </a:xfrm>
          <a:prstGeom prst="line">
            <a:avLst/>
          </a:prstGeom>
          <a:noFill/>
          <a:ln w="9525">
            <a:solidFill>
              <a:srgbClr val="000000"/>
            </a:solidFill>
            <a:prstDash val="sysDot"/>
            <a:round/>
            <a:headEnd/>
            <a:tailEnd/>
          </a:ln>
        </p:spPr>
        <p:txBody>
          <a:bodyPr/>
          <a:lstStyle/>
          <a:p>
            <a:endParaRPr lang="nl-NL"/>
          </a:p>
        </p:txBody>
      </p:sp>
      <p:sp>
        <p:nvSpPr>
          <p:cNvPr id="324618" name="Text Box 10"/>
          <p:cNvSpPr txBox="1">
            <a:spLocks noChangeArrowheads="1"/>
          </p:cNvSpPr>
          <p:nvPr/>
        </p:nvSpPr>
        <p:spPr bwMode="auto">
          <a:xfrm>
            <a:off x="8651875" y="2133600"/>
            <a:ext cx="573088" cy="457200"/>
          </a:xfrm>
          <a:prstGeom prst="rect">
            <a:avLst/>
          </a:prstGeom>
          <a:noFill/>
          <a:ln w="9525">
            <a:noFill/>
            <a:miter lim="800000"/>
            <a:headEnd/>
            <a:tailEnd/>
          </a:ln>
        </p:spPr>
        <p:txBody>
          <a:bodyPr wrap="none">
            <a:spAutoFit/>
          </a:bodyPr>
          <a:lstStyle/>
          <a:p>
            <a:pPr eaLnBrk="0" hangingPunct="0"/>
            <a:r>
              <a:rPr lang="nl-NL" sz="2400">
                <a:solidFill>
                  <a:srgbClr val="000000"/>
                </a:solidFill>
                <a:latin typeface="Times New Roman" pitchFamily="18" charset="0"/>
              </a:rPr>
              <a:t>E</a:t>
            </a:r>
            <a:r>
              <a:rPr lang="nl-NL" sz="2400" baseline="-25000">
                <a:solidFill>
                  <a:srgbClr val="000000"/>
                </a:solidFill>
                <a:latin typeface="Times New Roman" pitchFamily="18" charset="0"/>
              </a:rPr>
              <a:t>21</a:t>
            </a:r>
            <a:endParaRPr lang="nl-NL" sz="2400">
              <a:solidFill>
                <a:srgbClr val="000000"/>
              </a:solidFill>
              <a:latin typeface="Times New Roman" pitchFamily="18" charset="0"/>
            </a:endParaRPr>
          </a:p>
        </p:txBody>
      </p:sp>
      <p:sp>
        <p:nvSpPr>
          <p:cNvPr id="324620" name="Text Box 12"/>
          <p:cNvSpPr txBox="1">
            <a:spLocks noChangeArrowheads="1"/>
          </p:cNvSpPr>
          <p:nvPr/>
        </p:nvSpPr>
        <p:spPr bwMode="auto">
          <a:xfrm>
            <a:off x="8651875" y="3429000"/>
            <a:ext cx="573088" cy="457200"/>
          </a:xfrm>
          <a:prstGeom prst="rect">
            <a:avLst/>
          </a:prstGeom>
          <a:noFill/>
          <a:ln w="9525" cap="rnd">
            <a:noFill/>
            <a:prstDash val="sysDot"/>
            <a:miter lim="800000"/>
            <a:headEnd/>
            <a:tailEnd/>
          </a:ln>
        </p:spPr>
        <p:txBody>
          <a:bodyPr wrap="none">
            <a:spAutoFit/>
          </a:bodyPr>
          <a:lstStyle/>
          <a:p>
            <a:pPr eaLnBrk="0" hangingPunct="0"/>
            <a:r>
              <a:rPr lang="nl-NL" sz="2400">
                <a:solidFill>
                  <a:srgbClr val="000000"/>
                </a:solidFill>
                <a:latin typeface="Times New Roman" pitchFamily="18" charset="0"/>
              </a:rPr>
              <a:t>E</a:t>
            </a:r>
            <a:r>
              <a:rPr lang="nl-NL" sz="2400" baseline="-25000">
                <a:solidFill>
                  <a:srgbClr val="000000"/>
                </a:solidFill>
                <a:latin typeface="Times New Roman" pitchFamily="18" charset="0"/>
              </a:rPr>
              <a:t>22</a:t>
            </a:r>
            <a:endParaRPr lang="nl-NL" sz="2400">
              <a:solidFill>
                <a:srgbClr val="000000"/>
              </a:solidFill>
              <a:latin typeface="Times New Roman" pitchFamily="18" charset="0"/>
            </a:endParaRPr>
          </a:p>
        </p:txBody>
      </p:sp>
      <p:sp>
        <p:nvSpPr>
          <p:cNvPr id="324625" name="Rectangle 17"/>
          <p:cNvSpPr>
            <a:spLocks noChangeArrowheads="1"/>
          </p:cNvSpPr>
          <p:nvPr/>
        </p:nvSpPr>
        <p:spPr bwMode="auto">
          <a:xfrm>
            <a:off x="6938963" y="4624388"/>
            <a:ext cx="990600" cy="533400"/>
          </a:xfrm>
          <a:prstGeom prst="rect">
            <a:avLst/>
          </a:prstGeom>
          <a:solidFill>
            <a:srgbClr val="99CC00"/>
          </a:solidFill>
          <a:ln w="9525">
            <a:solidFill>
              <a:srgbClr val="000000"/>
            </a:solidFill>
            <a:miter lim="800000"/>
            <a:headEnd/>
            <a:tailEnd/>
          </a:ln>
        </p:spPr>
        <p:txBody>
          <a:bodyPr/>
          <a:lstStyle/>
          <a:p>
            <a:pPr eaLnBrk="0" hangingPunct="0"/>
            <a:r>
              <a:rPr lang="nl-NL" sz="2900">
                <a:solidFill>
                  <a:srgbClr val="000000"/>
                </a:solidFill>
                <a:latin typeface="Times New Roman" pitchFamily="18" charset="0"/>
              </a:rPr>
              <a:t> X</a:t>
            </a:r>
            <a:r>
              <a:rPr lang="nl-NL" sz="2900" baseline="-25000">
                <a:solidFill>
                  <a:srgbClr val="000000"/>
                </a:solidFill>
                <a:latin typeface="Times New Roman" pitchFamily="18" charset="0"/>
              </a:rPr>
              <a:t>2m2</a:t>
            </a:r>
            <a:endParaRPr lang="nl-NL" sz="1200" baseline="-25000">
              <a:solidFill>
                <a:srgbClr val="000000"/>
              </a:solidFill>
              <a:latin typeface="Times New Roman" pitchFamily="18" charset="0"/>
            </a:endParaRPr>
          </a:p>
        </p:txBody>
      </p:sp>
      <p:sp>
        <p:nvSpPr>
          <p:cNvPr id="324626" name="Line 18"/>
          <p:cNvSpPr>
            <a:spLocks noChangeShapeType="1"/>
          </p:cNvSpPr>
          <p:nvPr/>
        </p:nvSpPr>
        <p:spPr bwMode="auto">
          <a:xfrm>
            <a:off x="7307263" y="4878388"/>
            <a:ext cx="1587" cy="228600"/>
          </a:xfrm>
          <a:prstGeom prst="line">
            <a:avLst/>
          </a:prstGeom>
          <a:noFill/>
          <a:ln w="9525">
            <a:solidFill>
              <a:srgbClr val="000000"/>
            </a:solidFill>
            <a:prstDash val="sysDot"/>
            <a:round/>
            <a:headEnd/>
            <a:tailEnd/>
          </a:ln>
        </p:spPr>
        <p:txBody>
          <a:bodyPr/>
          <a:lstStyle/>
          <a:p>
            <a:endParaRPr lang="nl-NL"/>
          </a:p>
        </p:txBody>
      </p:sp>
      <p:sp>
        <p:nvSpPr>
          <p:cNvPr id="324627" name="Text Box 19"/>
          <p:cNvSpPr txBox="1">
            <a:spLocks noChangeArrowheads="1"/>
          </p:cNvSpPr>
          <p:nvPr/>
        </p:nvSpPr>
        <p:spPr bwMode="auto">
          <a:xfrm>
            <a:off x="8651875" y="4648200"/>
            <a:ext cx="630238" cy="457200"/>
          </a:xfrm>
          <a:prstGeom prst="rect">
            <a:avLst/>
          </a:prstGeom>
          <a:noFill/>
          <a:ln w="9525">
            <a:noFill/>
            <a:miter lim="800000"/>
            <a:headEnd/>
            <a:tailEnd/>
          </a:ln>
        </p:spPr>
        <p:txBody>
          <a:bodyPr wrap="none">
            <a:spAutoFit/>
          </a:bodyPr>
          <a:lstStyle/>
          <a:p>
            <a:pPr eaLnBrk="0" hangingPunct="0"/>
            <a:r>
              <a:rPr lang="nl-NL" sz="2400">
                <a:solidFill>
                  <a:srgbClr val="000000"/>
                </a:solidFill>
                <a:latin typeface="Times New Roman" pitchFamily="18" charset="0"/>
              </a:rPr>
              <a:t>E</a:t>
            </a:r>
            <a:r>
              <a:rPr lang="nl-NL" sz="2400" baseline="-25000">
                <a:solidFill>
                  <a:srgbClr val="000000"/>
                </a:solidFill>
                <a:latin typeface="Times New Roman" pitchFamily="18" charset="0"/>
              </a:rPr>
              <a:t>2</a:t>
            </a:r>
            <a:r>
              <a:rPr lang="nl-NL" sz="2400" baseline="-25000">
                <a:latin typeface="Times New Roman" pitchFamily="18" charset="0"/>
              </a:rPr>
              <a:t>m</a:t>
            </a:r>
            <a:endParaRPr lang="nl-NL" sz="2400">
              <a:solidFill>
                <a:srgbClr val="000000"/>
              </a:solidFill>
              <a:latin typeface="Times New Roman" pitchFamily="18" charset="0"/>
            </a:endParaRPr>
          </a:p>
        </p:txBody>
      </p:sp>
      <p:sp>
        <p:nvSpPr>
          <p:cNvPr id="324628" name="Line 20"/>
          <p:cNvSpPr>
            <a:spLocks noChangeShapeType="1"/>
          </p:cNvSpPr>
          <p:nvPr/>
        </p:nvSpPr>
        <p:spPr bwMode="auto">
          <a:xfrm flipH="1" flipV="1">
            <a:off x="7956550" y="4930775"/>
            <a:ext cx="708025" cy="11113"/>
          </a:xfrm>
          <a:prstGeom prst="line">
            <a:avLst/>
          </a:prstGeom>
          <a:noFill/>
          <a:ln w="9525">
            <a:solidFill>
              <a:srgbClr val="000000"/>
            </a:solidFill>
            <a:round/>
            <a:headEnd/>
            <a:tailEnd type="triangle" w="med" len="med"/>
          </a:ln>
        </p:spPr>
        <p:txBody>
          <a:bodyPr/>
          <a:lstStyle/>
          <a:p>
            <a:endParaRPr lang="nl-NL"/>
          </a:p>
        </p:txBody>
      </p:sp>
      <p:sp>
        <p:nvSpPr>
          <p:cNvPr id="324631" name="Line 23"/>
          <p:cNvSpPr>
            <a:spLocks noChangeShapeType="1"/>
          </p:cNvSpPr>
          <p:nvPr/>
        </p:nvSpPr>
        <p:spPr bwMode="auto">
          <a:xfrm>
            <a:off x="8842375" y="4191000"/>
            <a:ext cx="1588" cy="228600"/>
          </a:xfrm>
          <a:prstGeom prst="line">
            <a:avLst/>
          </a:prstGeom>
          <a:noFill/>
          <a:ln w="9525">
            <a:solidFill>
              <a:srgbClr val="000000"/>
            </a:solidFill>
            <a:prstDash val="sysDot"/>
            <a:round/>
            <a:headEnd/>
            <a:tailEnd/>
          </a:ln>
        </p:spPr>
        <p:txBody>
          <a:bodyPr/>
          <a:lstStyle/>
          <a:p>
            <a:endParaRPr lang="nl-NL"/>
          </a:p>
        </p:txBody>
      </p:sp>
      <p:sp>
        <p:nvSpPr>
          <p:cNvPr id="324632" name="Line 24"/>
          <p:cNvSpPr>
            <a:spLocks noChangeShapeType="1"/>
          </p:cNvSpPr>
          <p:nvPr/>
        </p:nvSpPr>
        <p:spPr bwMode="auto">
          <a:xfrm>
            <a:off x="7421563" y="4243388"/>
            <a:ext cx="1587" cy="228600"/>
          </a:xfrm>
          <a:prstGeom prst="line">
            <a:avLst/>
          </a:prstGeom>
          <a:noFill/>
          <a:ln w="9525">
            <a:solidFill>
              <a:srgbClr val="000000"/>
            </a:solidFill>
            <a:prstDash val="sysDot"/>
            <a:round/>
            <a:headEnd/>
            <a:tailEnd/>
          </a:ln>
        </p:spPr>
        <p:txBody>
          <a:bodyPr/>
          <a:lstStyle/>
          <a:p>
            <a:endParaRPr lang="nl-NL"/>
          </a:p>
        </p:txBody>
      </p:sp>
      <p:sp>
        <p:nvSpPr>
          <p:cNvPr id="324634" name="Oval 26"/>
          <p:cNvSpPr>
            <a:spLocks noChangeArrowheads="1"/>
          </p:cNvSpPr>
          <p:nvPr/>
        </p:nvSpPr>
        <p:spPr bwMode="auto">
          <a:xfrm>
            <a:off x="5043488" y="3278188"/>
            <a:ext cx="762000" cy="762000"/>
          </a:xfrm>
          <a:prstGeom prst="ellipse">
            <a:avLst/>
          </a:prstGeom>
          <a:solidFill>
            <a:srgbClr val="FF6600"/>
          </a:solidFill>
          <a:ln w="9525">
            <a:solidFill>
              <a:srgbClr val="000000"/>
            </a:solidFill>
            <a:round/>
            <a:headEnd/>
            <a:tailEnd/>
          </a:ln>
        </p:spPr>
        <p:txBody>
          <a:bodyPr/>
          <a:lstStyle/>
          <a:p>
            <a:pPr eaLnBrk="0" hangingPunct="0"/>
            <a:r>
              <a:rPr lang="nl-NL" sz="2800" i="1"/>
              <a:t>T</a:t>
            </a:r>
            <a:r>
              <a:rPr lang="nl-NL" sz="2800" i="1" baseline="-25000"/>
              <a:t>2</a:t>
            </a:r>
            <a:r>
              <a:rPr lang="nl-NL" sz="2400">
                <a:solidFill>
                  <a:srgbClr val="000000"/>
                </a:solidFill>
                <a:latin typeface="Calisto MT" pitchFamily="18" charset="0"/>
              </a:rPr>
              <a:t>   </a:t>
            </a:r>
            <a:r>
              <a:rPr lang="nl-NL" sz="1600">
                <a:solidFill>
                  <a:srgbClr val="000000"/>
                </a:solidFill>
                <a:latin typeface="Calisto MT" pitchFamily="18" charset="0"/>
              </a:rPr>
              <a:t>    </a:t>
            </a:r>
          </a:p>
        </p:txBody>
      </p:sp>
      <p:sp>
        <p:nvSpPr>
          <p:cNvPr id="324635" name="Line 27"/>
          <p:cNvSpPr>
            <a:spLocks noChangeShapeType="1"/>
          </p:cNvSpPr>
          <p:nvPr/>
        </p:nvSpPr>
        <p:spPr bwMode="auto">
          <a:xfrm flipV="1">
            <a:off x="5729288" y="2592388"/>
            <a:ext cx="1219200" cy="762000"/>
          </a:xfrm>
          <a:prstGeom prst="line">
            <a:avLst/>
          </a:prstGeom>
          <a:noFill/>
          <a:ln w="9525">
            <a:solidFill>
              <a:srgbClr val="000000"/>
            </a:solidFill>
            <a:round/>
            <a:headEnd/>
            <a:tailEnd type="triangle" w="med" len="med"/>
          </a:ln>
        </p:spPr>
        <p:txBody>
          <a:bodyPr/>
          <a:lstStyle/>
          <a:p>
            <a:endParaRPr lang="nl-NL"/>
          </a:p>
        </p:txBody>
      </p:sp>
      <p:sp>
        <p:nvSpPr>
          <p:cNvPr id="324636" name="Line 28"/>
          <p:cNvSpPr>
            <a:spLocks noChangeShapeType="1"/>
          </p:cNvSpPr>
          <p:nvPr/>
        </p:nvSpPr>
        <p:spPr bwMode="auto">
          <a:xfrm>
            <a:off x="5729288" y="3963988"/>
            <a:ext cx="1219200" cy="762000"/>
          </a:xfrm>
          <a:prstGeom prst="line">
            <a:avLst/>
          </a:prstGeom>
          <a:noFill/>
          <a:ln w="9525">
            <a:solidFill>
              <a:srgbClr val="000000"/>
            </a:solidFill>
            <a:round/>
            <a:headEnd/>
            <a:tailEnd type="triangle" w="med" len="med"/>
          </a:ln>
        </p:spPr>
        <p:txBody>
          <a:bodyPr/>
          <a:lstStyle/>
          <a:p>
            <a:endParaRPr lang="nl-NL"/>
          </a:p>
        </p:txBody>
      </p:sp>
      <p:sp>
        <p:nvSpPr>
          <p:cNvPr id="324637" name="Line 29"/>
          <p:cNvSpPr>
            <a:spLocks noChangeShapeType="1"/>
          </p:cNvSpPr>
          <p:nvPr/>
        </p:nvSpPr>
        <p:spPr bwMode="auto">
          <a:xfrm>
            <a:off x="5805488" y="3659188"/>
            <a:ext cx="1066800" cy="1587"/>
          </a:xfrm>
          <a:prstGeom prst="line">
            <a:avLst/>
          </a:prstGeom>
          <a:noFill/>
          <a:ln w="9525">
            <a:solidFill>
              <a:srgbClr val="000000"/>
            </a:solidFill>
            <a:round/>
            <a:headEnd/>
            <a:tailEnd type="triangle" w="med" len="med"/>
          </a:ln>
        </p:spPr>
        <p:txBody>
          <a:bodyPr/>
          <a:lstStyle/>
          <a:p>
            <a:endParaRPr lang="nl-NL"/>
          </a:p>
        </p:txBody>
      </p:sp>
      <p:sp>
        <p:nvSpPr>
          <p:cNvPr id="14356" name="Text Box 30"/>
          <p:cNvSpPr txBox="1">
            <a:spLocks noChangeArrowheads="1"/>
          </p:cNvSpPr>
          <p:nvPr/>
        </p:nvSpPr>
        <p:spPr bwMode="auto">
          <a:xfrm>
            <a:off x="9763125" y="2238375"/>
            <a:ext cx="1001713" cy="517525"/>
          </a:xfrm>
          <a:prstGeom prst="rect">
            <a:avLst/>
          </a:prstGeom>
          <a:noFill/>
          <a:ln w="9525">
            <a:noFill/>
            <a:miter lim="800000"/>
            <a:headEnd/>
            <a:tailEnd/>
          </a:ln>
        </p:spPr>
        <p:txBody>
          <a:bodyPr wrap="none">
            <a:spAutoFit/>
          </a:bodyPr>
          <a:lstStyle/>
          <a:p>
            <a:r>
              <a:rPr lang="nl-NL" sz="1400"/>
              <a:t>Charles </a:t>
            </a:r>
          </a:p>
          <a:p>
            <a:r>
              <a:rPr lang="nl-NL" sz="1400"/>
              <a:t>Spearman</a:t>
            </a:r>
          </a:p>
        </p:txBody>
      </p:sp>
      <p:sp>
        <p:nvSpPr>
          <p:cNvPr id="324639" name="Line 31"/>
          <p:cNvSpPr>
            <a:spLocks noChangeShapeType="1"/>
          </p:cNvSpPr>
          <p:nvPr/>
        </p:nvSpPr>
        <p:spPr bwMode="auto">
          <a:xfrm flipH="1" flipV="1">
            <a:off x="7956550" y="2349500"/>
            <a:ext cx="708025" cy="11113"/>
          </a:xfrm>
          <a:prstGeom prst="line">
            <a:avLst/>
          </a:prstGeom>
          <a:noFill/>
          <a:ln w="9525">
            <a:solidFill>
              <a:srgbClr val="000000"/>
            </a:solidFill>
            <a:round/>
            <a:headEnd/>
            <a:tailEnd type="triangle" w="med" len="med"/>
          </a:ln>
        </p:spPr>
        <p:txBody>
          <a:bodyPr/>
          <a:lstStyle/>
          <a:p>
            <a:endParaRPr lang="nl-NL"/>
          </a:p>
        </p:txBody>
      </p:sp>
      <p:sp>
        <p:nvSpPr>
          <p:cNvPr id="324640" name="Line 32"/>
          <p:cNvSpPr>
            <a:spLocks noChangeShapeType="1"/>
          </p:cNvSpPr>
          <p:nvPr/>
        </p:nvSpPr>
        <p:spPr bwMode="auto">
          <a:xfrm flipH="1" flipV="1">
            <a:off x="7956550" y="3635375"/>
            <a:ext cx="708025" cy="11113"/>
          </a:xfrm>
          <a:prstGeom prst="line">
            <a:avLst/>
          </a:prstGeom>
          <a:noFill/>
          <a:ln w="9525">
            <a:solidFill>
              <a:srgbClr val="000000"/>
            </a:solidFill>
            <a:round/>
            <a:headEnd/>
            <a:tailEnd type="triangle" w="med" len="med"/>
          </a:ln>
        </p:spPr>
        <p:txBody>
          <a:bodyPr/>
          <a:lstStyle/>
          <a:p>
            <a:endParaRPr lang="nl-NL"/>
          </a:p>
        </p:txBody>
      </p:sp>
      <p:sp>
        <p:nvSpPr>
          <p:cNvPr id="324641" name="Text Box 33"/>
          <p:cNvSpPr txBox="1">
            <a:spLocks noChangeArrowheads="1"/>
          </p:cNvSpPr>
          <p:nvPr/>
        </p:nvSpPr>
        <p:spPr bwMode="auto">
          <a:xfrm>
            <a:off x="34925" y="1989138"/>
            <a:ext cx="573088" cy="457200"/>
          </a:xfrm>
          <a:prstGeom prst="rect">
            <a:avLst/>
          </a:prstGeom>
          <a:noFill/>
          <a:ln w="9525">
            <a:noFill/>
            <a:miter lim="800000"/>
            <a:headEnd/>
            <a:tailEnd/>
          </a:ln>
        </p:spPr>
        <p:txBody>
          <a:bodyPr wrap="none">
            <a:spAutoFit/>
          </a:bodyPr>
          <a:lstStyle/>
          <a:p>
            <a:pPr eaLnBrk="0" hangingPunct="0"/>
            <a:r>
              <a:rPr lang="nl-NL" sz="2400">
                <a:solidFill>
                  <a:srgbClr val="000000"/>
                </a:solidFill>
                <a:latin typeface="Times New Roman" pitchFamily="18" charset="0"/>
              </a:rPr>
              <a:t>E</a:t>
            </a:r>
            <a:r>
              <a:rPr lang="nl-NL" sz="2400" baseline="-25000">
                <a:solidFill>
                  <a:srgbClr val="000000"/>
                </a:solidFill>
                <a:latin typeface="Times New Roman" pitchFamily="18" charset="0"/>
              </a:rPr>
              <a:t>11</a:t>
            </a:r>
            <a:endParaRPr lang="nl-NL" sz="2400">
              <a:solidFill>
                <a:srgbClr val="000000"/>
              </a:solidFill>
              <a:latin typeface="Times New Roman" pitchFamily="18" charset="0"/>
            </a:endParaRPr>
          </a:p>
        </p:txBody>
      </p:sp>
      <p:sp>
        <p:nvSpPr>
          <p:cNvPr id="324642" name="Text Box 34"/>
          <p:cNvSpPr txBox="1">
            <a:spLocks noChangeArrowheads="1"/>
          </p:cNvSpPr>
          <p:nvPr/>
        </p:nvSpPr>
        <p:spPr bwMode="auto">
          <a:xfrm>
            <a:off x="34925" y="3284538"/>
            <a:ext cx="573088" cy="457200"/>
          </a:xfrm>
          <a:prstGeom prst="rect">
            <a:avLst/>
          </a:prstGeom>
          <a:noFill/>
          <a:ln w="9525" cap="rnd">
            <a:noFill/>
            <a:prstDash val="sysDot"/>
            <a:miter lim="800000"/>
            <a:headEnd/>
            <a:tailEnd/>
          </a:ln>
        </p:spPr>
        <p:txBody>
          <a:bodyPr wrap="none">
            <a:spAutoFit/>
          </a:bodyPr>
          <a:lstStyle/>
          <a:p>
            <a:pPr eaLnBrk="0" hangingPunct="0"/>
            <a:r>
              <a:rPr lang="nl-NL" sz="2400">
                <a:solidFill>
                  <a:srgbClr val="000000"/>
                </a:solidFill>
                <a:latin typeface="Times New Roman" pitchFamily="18" charset="0"/>
              </a:rPr>
              <a:t>E</a:t>
            </a:r>
            <a:r>
              <a:rPr lang="nl-NL" sz="2400" baseline="-25000">
                <a:solidFill>
                  <a:srgbClr val="000000"/>
                </a:solidFill>
                <a:latin typeface="Times New Roman" pitchFamily="18" charset="0"/>
              </a:rPr>
              <a:t>12</a:t>
            </a:r>
            <a:endParaRPr lang="nl-NL" sz="2400">
              <a:solidFill>
                <a:srgbClr val="000000"/>
              </a:solidFill>
              <a:latin typeface="Times New Roman" pitchFamily="18" charset="0"/>
            </a:endParaRPr>
          </a:p>
        </p:txBody>
      </p:sp>
      <p:sp>
        <p:nvSpPr>
          <p:cNvPr id="324643" name="Text Box 35"/>
          <p:cNvSpPr txBox="1">
            <a:spLocks noChangeArrowheads="1"/>
          </p:cNvSpPr>
          <p:nvPr/>
        </p:nvSpPr>
        <p:spPr bwMode="auto">
          <a:xfrm>
            <a:off x="34925" y="4503738"/>
            <a:ext cx="630238" cy="457200"/>
          </a:xfrm>
          <a:prstGeom prst="rect">
            <a:avLst/>
          </a:prstGeom>
          <a:noFill/>
          <a:ln w="9525">
            <a:noFill/>
            <a:miter lim="800000"/>
            <a:headEnd/>
            <a:tailEnd/>
          </a:ln>
        </p:spPr>
        <p:txBody>
          <a:bodyPr wrap="none">
            <a:spAutoFit/>
          </a:bodyPr>
          <a:lstStyle/>
          <a:p>
            <a:pPr eaLnBrk="0" hangingPunct="0"/>
            <a:r>
              <a:rPr lang="nl-NL" sz="2400">
                <a:solidFill>
                  <a:srgbClr val="000000"/>
                </a:solidFill>
                <a:latin typeface="Times New Roman" pitchFamily="18" charset="0"/>
              </a:rPr>
              <a:t>E</a:t>
            </a:r>
            <a:r>
              <a:rPr lang="nl-NL" sz="2400" baseline="-25000">
                <a:solidFill>
                  <a:srgbClr val="000000"/>
                </a:solidFill>
                <a:latin typeface="Times New Roman" pitchFamily="18" charset="0"/>
              </a:rPr>
              <a:t>1</a:t>
            </a:r>
            <a:r>
              <a:rPr lang="nl-NL" sz="2400" baseline="-25000">
                <a:latin typeface="Times New Roman" pitchFamily="18" charset="0"/>
              </a:rPr>
              <a:t>m</a:t>
            </a:r>
            <a:endParaRPr lang="nl-NL" sz="2400">
              <a:solidFill>
                <a:srgbClr val="000000"/>
              </a:solidFill>
              <a:latin typeface="Times New Roman" pitchFamily="18" charset="0"/>
            </a:endParaRPr>
          </a:p>
        </p:txBody>
      </p:sp>
      <p:sp>
        <p:nvSpPr>
          <p:cNvPr id="324644" name="Line 36"/>
          <p:cNvSpPr>
            <a:spLocks noChangeShapeType="1"/>
          </p:cNvSpPr>
          <p:nvPr/>
        </p:nvSpPr>
        <p:spPr bwMode="auto">
          <a:xfrm>
            <a:off x="225425" y="4046538"/>
            <a:ext cx="1588" cy="228600"/>
          </a:xfrm>
          <a:prstGeom prst="line">
            <a:avLst/>
          </a:prstGeom>
          <a:noFill/>
          <a:ln w="9525">
            <a:solidFill>
              <a:srgbClr val="000000"/>
            </a:solidFill>
            <a:prstDash val="sysDot"/>
            <a:round/>
            <a:headEnd/>
            <a:tailEnd/>
          </a:ln>
        </p:spPr>
        <p:txBody>
          <a:bodyPr/>
          <a:lstStyle/>
          <a:p>
            <a:endParaRPr lang="nl-NL"/>
          </a:p>
        </p:txBody>
      </p:sp>
      <p:sp>
        <p:nvSpPr>
          <p:cNvPr id="324645" name="Line 37"/>
          <p:cNvSpPr>
            <a:spLocks noChangeShapeType="1"/>
          </p:cNvSpPr>
          <p:nvPr/>
        </p:nvSpPr>
        <p:spPr bwMode="auto">
          <a:xfrm flipH="1" flipV="1">
            <a:off x="466725" y="4857750"/>
            <a:ext cx="708025" cy="11113"/>
          </a:xfrm>
          <a:prstGeom prst="line">
            <a:avLst/>
          </a:prstGeom>
          <a:noFill/>
          <a:ln w="9525">
            <a:solidFill>
              <a:srgbClr val="000000"/>
            </a:solidFill>
            <a:round/>
            <a:headEnd type="triangle" w="med" len="med"/>
            <a:tailEnd/>
          </a:ln>
        </p:spPr>
        <p:txBody>
          <a:bodyPr/>
          <a:lstStyle/>
          <a:p>
            <a:endParaRPr lang="nl-NL"/>
          </a:p>
        </p:txBody>
      </p:sp>
      <p:sp>
        <p:nvSpPr>
          <p:cNvPr id="324646" name="Line 38"/>
          <p:cNvSpPr>
            <a:spLocks noChangeShapeType="1"/>
          </p:cNvSpPr>
          <p:nvPr/>
        </p:nvSpPr>
        <p:spPr bwMode="auto">
          <a:xfrm flipH="1" flipV="1">
            <a:off x="466725" y="2276475"/>
            <a:ext cx="708025" cy="11113"/>
          </a:xfrm>
          <a:prstGeom prst="line">
            <a:avLst/>
          </a:prstGeom>
          <a:noFill/>
          <a:ln w="9525">
            <a:solidFill>
              <a:srgbClr val="000000"/>
            </a:solidFill>
            <a:round/>
            <a:headEnd type="triangle" w="med" len="med"/>
            <a:tailEnd/>
          </a:ln>
        </p:spPr>
        <p:txBody>
          <a:bodyPr/>
          <a:lstStyle/>
          <a:p>
            <a:endParaRPr lang="nl-NL"/>
          </a:p>
        </p:txBody>
      </p:sp>
      <p:sp>
        <p:nvSpPr>
          <p:cNvPr id="324647" name="Line 39"/>
          <p:cNvSpPr>
            <a:spLocks noChangeShapeType="1"/>
          </p:cNvSpPr>
          <p:nvPr/>
        </p:nvSpPr>
        <p:spPr bwMode="auto">
          <a:xfrm flipH="1" flipV="1">
            <a:off x="466725" y="3562350"/>
            <a:ext cx="708025" cy="11113"/>
          </a:xfrm>
          <a:prstGeom prst="line">
            <a:avLst/>
          </a:prstGeom>
          <a:noFill/>
          <a:ln w="9525">
            <a:solidFill>
              <a:srgbClr val="000000"/>
            </a:solidFill>
            <a:round/>
            <a:headEnd type="triangle" w="med" len="med"/>
            <a:tailEnd/>
          </a:ln>
        </p:spPr>
        <p:txBody>
          <a:bodyPr/>
          <a:lstStyle/>
          <a:p>
            <a:endParaRPr lang="nl-NL"/>
          </a:p>
        </p:txBody>
      </p:sp>
      <p:sp>
        <p:nvSpPr>
          <p:cNvPr id="324648" name="Rectangle 40"/>
          <p:cNvSpPr>
            <a:spLocks noChangeArrowheads="1"/>
          </p:cNvSpPr>
          <p:nvPr/>
        </p:nvSpPr>
        <p:spPr bwMode="auto">
          <a:xfrm>
            <a:off x="1349375" y="2060575"/>
            <a:ext cx="990600" cy="533400"/>
          </a:xfrm>
          <a:prstGeom prst="rect">
            <a:avLst/>
          </a:prstGeom>
          <a:solidFill>
            <a:srgbClr val="99CC00"/>
          </a:solidFill>
          <a:ln w="9525">
            <a:solidFill>
              <a:srgbClr val="000000"/>
            </a:solidFill>
            <a:miter lim="800000"/>
            <a:headEnd/>
            <a:tailEnd/>
          </a:ln>
        </p:spPr>
        <p:txBody>
          <a:bodyPr/>
          <a:lstStyle/>
          <a:p>
            <a:pPr eaLnBrk="0" hangingPunct="0"/>
            <a:r>
              <a:rPr lang="nl-NL" sz="2900">
                <a:solidFill>
                  <a:srgbClr val="000000"/>
                </a:solidFill>
                <a:latin typeface="Times New Roman" pitchFamily="18" charset="0"/>
              </a:rPr>
              <a:t>  X</a:t>
            </a:r>
            <a:r>
              <a:rPr lang="nl-NL" sz="2900" baseline="-25000">
                <a:solidFill>
                  <a:srgbClr val="000000"/>
                </a:solidFill>
                <a:latin typeface="Times New Roman" pitchFamily="18" charset="0"/>
              </a:rPr>
              <a:t>11</a:t>
            </a:r>
            <a:endParaRPr lang="nl-NL" sz="1200" baseline="-25000">
              <a:solidFill>
                <a:srgbClr val="000000"/>
              </a:solidFill>
              <a:latin typeface="Times New Roman" pitchFamily="18" charset="0"/>
            </a:endParaRPr>
          </a:p>
        </p:txBody>
      </p:sp>
      <p:sp>
        <p:nvSpPr>
          <p:cNvPr id="324649" name="Rectangle 41"/>
          <p:cNvSpPr>
            <a:spLocks noChangeArrowheads="1"/>
          </p:cNvSpPr>
          <p:nvPr/>
        </p:nvSpPr>
        <p:spPr bwMode="auto">
          <a:xfrm>
            <a:off x="1349375" y="3355975"/>
            <a:ext cx="990600" cy="533400"/>
          </a:xfrm>
          <a:prstGeom prst="rect">
            <a:avLst/>
          </a:prstGeom>
          <a:solidFill>
            <a:srgbClr val="99CC00"/>
          </a:solidFill>
          <a:ln w="9525">
            <a:solidFill>
              <a:srgbClr val="000000"/>
            </a:solidFill>
            <a:miter lim="800000"/>
            <a:headEnd/>
            <a:tailEnd/>
          </a:ln>
        </p:spPr>
        <p:txBody>
          <a:bodyPr/>
          <a:lstStyle/>
          <a:p>
            <a:pPr eaLnBrk="0" hangingPunct="0"/>
            <a:r>
              <a:rPr lang="nl-NL" sz="2900">
                <a:solidFill>
                  <a:srgbClr val="000000"/>
                </a:solidFill>
                <a:latin typeface="Times New Roman" pitchFamily="18" charset="0"/>
              </a:rPr>
              <a:t>  X</a:t>
            </a:r>
            <a:r>
              <a:rPr lang="nl-NL" sz="2900" baseline="-25000">
                <a:solidFill>
                  <a:srgbClr val="000000"/>
                </a:solidFill>
                <a:latin typeface="Times New Roman" pitchFamily="18" charset="0"/>
              </a:rPr>
              <a:t>12</a:t>
            </a:r>
            <a:endParaRPr lang="nl-NL" sz="1200" baseline="-25000">
              <a:solidFill>
                <a:srgbClr val="000000"/>
              </a:solidFill>
              <a:latin typeface="Times New Roman" pitchFamily="18" charset="0"/>
            </a:endParaRPr>
          </a:p>
        </p:txBody>
      </p:sp>
      <p:sp>
        <p:nvSpPr>
          <p:cNvPr id="324650" name="Line 42"/>
          <p:cNvSpPr>
            <a:spLocks noChangeShapeType="1"/>
          </p:cNvSpPr>
          <p:nvPr/>
        </p:nvSpPr>
        <p:spPr bwMode="auto">
          <a:xfrm>
            <a:off x="1717675" y="3813175"/>
            <a:ext cx="1588" cy="228600"/>
          </a:xfrm>
          <a:prstGeom prst="line">
            <a:avLst/>
          </a:prstGeom>
          <a:noFill/>
          <a:ln w="9525">
            <a:solidFill>
              <a:srgbClr val="000000"/>
            </a:solidFill>
            <a:prstDash val="sysDot"/>
            <a:round/>
            <a:headEnd/>
            <a:tailEnd/>
          </a:ln>
        </p:spPr>
        <p:txBody>
          <a:bodyPr/>
          <a:lstStyle/>
          <a:p>
            <a:endParaRPr lang="nl-NL"/>
          </a:p>
        </p:txBody>
      </p:sp>
      <p:sp>
        <p:nvSpPr>
          <p:cNvPr id="324651" name="Rectangle 43"/>
          <p:cNvSpPr>
            <a:spLocks noChangeArrowheads="1"/>
          </p:cNvSpPr>
          <p:nvPr/>
        </p:nvSpPr>
        <p:spPr bwMode="auto">
          <a:xfrm>
            <a:off x="1349375" y="4575175"/>
            <a:ext cx="990600" cy="533400"/>
          </a:xfrm>
          <a:prstGeom prst="rect">
            <a:avLst/>
          </a:prstGeom>
          <a:solidFill>
            <a:srgbClr val="99CC00"/>
          </a:solidFill>
          <a:ln w="9525">
            <a:solidFill>
              <a:srgbClr val="000000"/>
            </a:solidFill>
            <a:miter lim="800000"/>
            <a:headEnd/>
            <a:tailEnd/>
          </a:ln>
        </p:spPr>
        <p:txBody>
          <a:bodyPr/>
          <a:lstStyle/>
          <a:p>
            <a:pPr eaLnBrk="0" hangingPunct="0"/>
            <a:r>
              <a:rPr lang="nl-NL" sz="2900">
                <a:solidFill>
                  <a:srgbClr val="000000"/>
                </a:solidFill>
                <a:latin typeface="Times New Roman" pitchFamily="18" charset="0"/>
              </a:rPr>
              <a:t> X</a:t>
            </a:r>
            <a:r>
              <a:rPr lang="nl-NL" sz="2900" baseline="-25000">
                <a:solidFill>
                  <a:srgbClr val="000000"/>
                </a:solidFill>
                <a:latin typeface="Times New Roman" pitchFamily="18" charset="0"/>
              </a:rPr>
              <a:t>1m1</a:t>
            </a:r>
            <a:endParaRPr lang="nl-NL" sz="1200" baseline="-25000">
              <a:solidFill>
                <a:srgbClr val="000000"/>
              </a:solidFill>
              <a:latin typeface="Times New Roman" pitchFamily="18" charset="0"/>
            </a:endParaRPr>
          </a:p>
        </p:txBody>
      </p:sp>
      <p:sp>
        <p:nvSpPr>
          <p:cNvPr id="324652" name="Line 44"/>
          <p:cNvSpPr>
            <a:spLocks noChangeShapeType="1"/>
          </p:cNvSpPr>
          <p:nvPr/>
        </p:nvSpPr>
        <p:spPr bwMode="auto">
          <a:xfrm>
            <a:off x="1717675" y="4829175"/>
            <a:ext cx="1588" cy="228600"/>
          </a:xfrm>
          <a:prstGeom prst="line">
            <a:avLst/>
          </a:prstGeom>
          <a:noFill/>
          <a:ln w="9525">
            <a:solidFill>
              <a:srgbClr val="000000"/>
            </a:solidFill>
            <a:prstDash val="sysDot"/>
            <a:round/>
            <a:headEnd/>
            <a:tailEnd/>
          </a:ln>
        </p:spPr>
        <p:txBody>
          <a:bodyPr/>
          <a:lstStyle/>
          <a:p>
            <a:endParaRPr lang="nl-NL"/>
          </a:p>
        </p:txBody>
      </p:sp>
      <p:sp>
        <p:nvSpPr>
          <p:cNvPr id="324653" name="Line 45"/>
          <p:cNvSpPr>
            <a:spLocks noChangeShapeType="1"/>
          </p:cNvSpPr>
          <p:nvPr/>
        </p:nvSpPr>
        <p:spPr bwMode="auto">
          <a:xfrm>
            <a:off x="1831975" y="4194175"/>
            <a:ext cx="1588" cy="228600"/>
          </a:xfrm>
          <a:prstGeom prst="line">
            <a:avLst/>
          </a:prstGeom>
          <a:noFill/>
          <a:ln w="9525">
            <a:solidFill>
              <a:srgbClr val="000000"/>
            </a:solidFill>
            <a:prstDash val="sysDot"/>
            <a:round/>
            <a:headEnd/>
            <a:tailEnd/>
          </a:ln>
        </p:spPr>
        <p:txBody>
          <a:bodyPr/>
          <a:lstStyle/>
          <a:p>
            <a:endParaRPr lang="nl-NL"/>
          </a:p>
        </p:txBody>
      </p:sp>
      <p:sp>
        <p:nvSpPr>
          <p:cNvPr id="324654" name="Oval 46"/>
          <p:cNvSpPr>
            <a:spLocks noChangeArrowheads="1"/>
          </p:cNvSpPr>
          <p:nvPr/>
        </p:nvSpPr>
        <p:spPr bwMode="auto">
          <a:xfrm>
            <a:off x="3563938" y="3284538"/>
            <a:ext cx="762000" cy="762000"/>
          </a:xfrm>
          <a:prstGeom prst="ellipse">
            <a:avLst/>
          </a:prstGeom>
          <a:solidFill>
            <a:srgbClr val="FF6600"/>
          </a:solidFill>
          <a:ln w="9525">
            <a:solidFill>
              <a:srgbClr val="000000"/>
            </a:solidFill>
            <a:round/>
            <a:headEnd/>
            <a:tailEnd/>
          </a:ln>
        </p:spPr>
        <p:txBody>
          <a:bodyPr/>
          <a:lstStyle/>
          <a:p>
            <a:pPr eaLnBrk="0" hangingPunct="0"/>
            <a:r>
              <a:rPr lang="nl-NL" sz="2800" i="1"/>
              <a:t>T</a:t>
            </a:r>
            <a:r>
              <a:rPr lang="nl-NL" sz="2800" i="1" baseline="-25000"/>
              <a:t>1</a:t>
            </a:r>
            <a:r>
              <a:rPr lang="nl-NL" sz="2400">
                <a:solidFill>
                  <a:srgbClr val="000000"/>
                </a:solidFill>
                <a:latin typeface="Calisto MT" pitchFamily="18" charset="0"/>
              </a:rPr>
              <a:t> </a:t>
            </a:r>
            <a:r>
              <a:rPr lang="nl-NL" sz="1600">
                <a:solidFill>
                  <a:srgbClr val="000000"/>
                </a:solidFill>
                <a:latin typeface="Calisto MT" pitchFamily="18" charset="0"/>
              </a:rPr>
              <a:t>      </a:t>
            </a:r>
          </a:p>
        </p:txBody>
      </p:sp>
      <p:sp>
        <p:nvSpPr>
          <p:cNvPr id="324655" name="Line 47"/>
          <p:cNvSpPr>
            <a:spLocks noChangeShapeType="1"/>
          </p:cNvSpPr>
          <p:nvPr/>
        </p:nvSpPr>
        <p:spPr bwMode="auto">
          <a:xfrm flipH="1" flipV="1">
            <a:off x="2411413" y="2347913"/>
            <a:ext cx="1152525" cy="1009650"/>
          </a:xfrm>
          <a:prstGeom prst="line">
            <a:avLst/>
          </a:prstGeom>
          <a:noFill/>
          <a:ln w="9525">
            <a:solidFill>
              <a:srgbClr val="000000"/>
            </a:solidFill>
            <a:round/>
            <a:headEnd/>
            <a:tailEnd type="triangle" w="med" len="med"/>
          </a:ln>
        </p:spPr>
        <p:txBody>
          <a:bodyPr/>
          <a:lstStyle/>
          <a:p>
            <a:endParaRPr lang="nl-NL"/>
          </a:p>
        </p:txBody>
      </p:sp>
      <p:sp>
        <p:nvSpPr>
          <p:cNvPr id="324656" name="Line 48"/>
          <p:cNvSpPr>
            <a:spLocks noChangeShapeType="1"/>
          </p:cNvSpPr>
          <p:nvPr/>
        </p:nvSpPr>
        <p:spPr bwMode="auto">
          <a:xfrm flipH="1">
            <a:off x="2339975" y="4005263"/>
            <a:ext cx="1295400" cy="863600"/>
          </a:xfrm>
          <a:prstGeom prst="line">
            <a:avLst/>
          </a:prstGeom>
          <a:noFill/>
          <a:ln w="9525">
            <a:solidFill>
              <a:srgbClr val="000000"/>
            </a:solidFill>
            <a:round/>
            <a:headEnd/>
            <a:tailEnd type="triangle" w="med" len="med"/>
          </a:ln>
        </p:spPr>
        <p:txBody>
          <a:bodyPr/>
          <a:lstStyle/>
          <a:p>
            <a:endParaRPr lang="nl-NL"/>
          </a:p>
        </p:txBody>
      </p:sp>
      <p:sp>
        <p:nvSpPr>
          <p:cNvPr id="324657" name="Line 49"/>
          <p:cNvSpPr>
            <a:spLocks noChangeShapeType="1"/>
          </p:cNvSpPr>
          <p:nvPr/>
        </p:nvSpPr>
        <p:spPr bwMode="auto">
          <a:xfrm flipH="1" flipV="1">
            <a:off x="2484438" y="3644900"/>
            <a:ext cx="935037" cy="0"/>
          </a:xfrm>
          <a:prstGeom prst="line">
            <a:avLst/>
          </a:prstGeom>
          <a:noFill/>
          <a:ln w="9525">
            <a:solidFill>
              <a:srgbClr val="000000"/>
            </a:solidFill>
            <a:round/>
            <a:headEnd/>
            <a:tailEnd type="triangle" w="med" len="med"/>
          </a:ln>
        </p:spPr>
        <p:txBody>
          <a:bodyPr/>
          <a:lstStyle/>
          <a:p>
            <a:endParaRPr lang="nl-NL"/>
          </a:p>
        </p:txBody>
      </p:sp>
      <p:sp>
        <p:nvSpPr>
          <p:cNvPr id="324658" name="Line 50"/>
          <p:cNvSpPr>
            <a:spLocks noChangeShapeType="1"/>
          </p:cNvSpPr>
          <p:nvPr/>
        </p:nvSpPr>
        <p:spPr bwMode="auto">
          <a:xfrm>
            <a:off x="4356100" y="3644900"/>
            <a:ext cx="647700" cy="0"/>
          </a:xfrm>
          <a:prstGeom prst="line">
            <a:avLst/>
          </a:prstGeom>
          <a:noFill/>
          <a:ln w="9525">
            <a:solidFill>
              <a:schemeClr val="tx1"/>
            </a:solidFill>
            <a:round/>
            <a:headEnd type="triangle" w="med" len="med"/>
            <a:tailEnd type="triangle" w="med" len="med"/>
          </a:ln>
        </p:spPr>
        <p:txBody>
          <a:bodyPr/>
          <a:lstStyle/>
          <a:p>
            <a:endParaRPr lang="nl-NL"/>
          </a:p>
        </p:txBody>
      </p:sp>
      <p:pic>
        <p:nvPicPr>
          <p:cNvPr id="324659" name="Picture 51" descr="txp_fig"/>
          <p:cNvPicPr>
            <a:picLocks noChangeAspect="1" noChangeArrowheads="1"/>
          </p:cNvPicPr>
          <p:nvPr>
            <p:custDataLst>
              <p:tags r:id="rId1"/>
            </p:custDataLst>
          </p:nvPr>
        </p:nvPicPr>
        <p:blipFill>
          <a:blip r:embed="rId6" cstate="print"/>
          <a:srcRect/>
          <a:stretch>
            <a:fillRect/>
          </a:stretch>
        </p:blipFill>
        <p:spPr bwMode="auto">
          <a:xfrm>
            <a:off x="971550" y="5300663"/>
            <a:ext cx="1800225" cy="360362"/>
          </a:xfrm>
          <a:prstGeom prst="rect">
            <a:avLst/>
          </a:prstGeom>
          <a:noFill/>
          <a:ln w="9525">
            <a:noFill/>
            <a:miter lim="800000"/>
            <a:headEnd/>
            <a:tailEnd/>
          </a:ln>
        </p:spPr>
      </p:pic>
      <p:pic>
        <p:nvPicPr>
          <p:cNvPr id="324661" name="Picture 53" descr="txp_fig"/>
          <p:cNvPicPr>
            <a:picLocks noChangeAspect="1" noChangeArrowheads="1"/>
          </p:cNvPicPr>
          <p:nvPr>
            <p:custDataLst>
              <p:tags r:id="rId2"/>
            </p:custDataLst>
          </p:nvPr>
        </p:nvPicPr>
        <p:blipFill>
          <a:blip r:embed="rId7" cstate="print"/>
          <a:srcRect/>
          <a:stretch>
            <a:fillRect/>
          </a:stretch>
        </p:blipFill>
        <p:spPr bwMode="auto">
          <a:xfrm>
            <a:off x="6734175" y="5372100"/>
            <a:ext cx="1800225" cy="360363"/>
          </a:xfrm>
          <a:prstGeom prst="rect">
            <a:avLst/>
          </a:prstGeom>
          <a:noFill/>
          <a:ln w="9525">
            <a:noFill/>
            <a:miter lim="800000"/>
            <a:headEnd/>
            <a:tailEnd/>
          </a:ln>
        </p:spPr>
      </p:pic>
      <p:pic>
        <p:nvPicPr>
          <p:cNvPr id="324663" name="Picture 55" descr="txp_fig"/>
          <p:cNvPicPr>
            <a:picLocks noChangeAspect="1" noChangeArrowheads="1"/>
          </p:cNvPicPr>
          <p:nvPr>
            <p:custDataLst>
              <p:tags r:id="rId3"/>
            </p:custDataLst>
          </p:nvPr>
        </p:nvPicPr>
        <p:blipFill>
          <a:blip r:embed="rId8" cstate="print"/>
          <a:srcRect/>
          <a:stretch>
            <a:fillRect/>
          </a:stretch>
        </p:blipFill>
        <p:spPr bwMode="auto">
          <a:xfrm>
            <a:off x="3597275" y="2420938"/>
            <a:ext cx="1911350" cy="496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animEffect transition="in" filter="blinds(horizontal)">
                                      <p:cBhvr>
                                        <p:cTn id="7" dur="500"/>
                                        <p:tgtEl>
                                          <p:spTgt spid="324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4614"/>
                                        </p:tgtEl>
                                        <p:attrNameLst>
                                          <p:attrName>style.visibility</p:attrName>
                                        </p:attrNameLst>
                                      </p:cBhvr>
                                      <p:to>
                                        <p:strVal val="visible"/>
                                      </p:to>
                                    </p:set>
                                    <p:animEffect transition="in" filter="blinds(horizontal)">
                                      <p:cBhvr>
                                        <p:cTn id="12" dur="500"/>
                                        <p:tgtEl>
                                          <p:spTgt spid="32461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24615"/>
                                        </p:tgtEl>
                                        <p:attrNameLst>
                                          <p:attrName>style.visibility</p:attrName>
                                        </p:attrNameLst>
                                      </p:cBhvr>
                                      <p:to>
                                        <p:strVal val="visible"/>
                                      </p:to>
                                    </p:set>
                                    <p:animEffect transition="in" filter="blinds(horizontal)">
                                      <p:cBhvr>
                                        <p:cTn id="15" dur="500"/>
                                        <p:tgtEl>
                                          <p:spTgt spid="32461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24616"/>
                                        </p:tgtEl>
                                        <p:attrNameLst>
                                          <p:attrName>style.visibility</p:attrName>
                                        </p:attrNameLst>
                                      </p:cBhvr>
                                      <p:to>
                                        <p:strVal val="visible"/>
                                      </p:to>
                                    </p:set>
                                    <p:animEffect transition="in" filter="blinds(horizontal)">
                                      <p:cBhvr>
                                        <p:cTn id="18" dur="500"/>
                                        <p:tgtEl>
                                          <p:spTgt spid="3246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24618"/>
                                        </p:tgtEl>
                                        <p:attrNameLst>
                                          <p:attrName>style.visibility</p:attrName>
                                        </p:attrNameLst>
                                      </p:cBhvr>
                                      <p:to>
                                        <p:strVal val="visible"/>
                                      </p:to>
                                    </p:set>
                                    <p:animEffect transition="in" filter="blinds(horizontal)">
                                      <p:cBhvr>
                                        <p:cTn id="21" dur="500"/>
                                        <p:tgtEl>
                                          <p:spTgt spid="32461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24620"/>
                                        </p:tgtEl>
                                        <p:attrNameLst>
                                          <p:attrName>style.visibility</p:attrName>
                                        </p:attrNameLst>
                                      </p:cBhvr>
                                      <p:to>
                                        <p:strVal val="visible"/>
                                      </p:to>
                                    </p:set>
                                    <p:animEffect transition="in" filter="blinds(horizontal)">
                                      <p:cBhvr>
                                        <p:cTn id="24" dur="500"/>
                                        <p:tgtEl>
                                          <p:spTgt spid="32462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24625"/>
                                        </p:tgtEl>
                                        <p:attrNameLst>
                                          <p:attrName>style.visibility</p:attrName>
                                        </p:attrNameLst>
                                      </p:cBhvr>
                                      <p:to>
                                        <p:strVal val="visible"/>
                                      </p:to>
                                    </p:set>
                                    <p:animEffect transition="in" filter="blinds(horizontal)">
                                      <p:cBhvr>
                                        <p:cTn id="27" dur="500"/>
                                        <p:tgtEl>
                                          <p:spTgt spid="32462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24626"/>
                                        </p:tgtEl>
                                        <p:attrNameLst>
                                          <p:attrName>style.visibility</p:attrName>
                                        </p:attrNameLst>
                                      </p:cBhvr>
                                      <p:to>
                                        <p:strVal val="visible"/>
                                      </p:to>
                                    </p:set>
                                    <p:animEffect transition="in" filter="blinds(horizontal)">
                                      <p:cBhvr>
                                        <p:cTn id="30" dur="500"/>
                                        <p:tgtEl>
                                          <p:spTgt spid="32462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24627"/>
                                        </p:tgtEl>
                                        <p:attrNameLst>
                                          <p:attrName>style.visibility</p:attrName>
                                        </p:attrNameLst>
                                      </p:cBhvr>
                                      <p:to>
                                        <p:strVal val="visible"/>
                                      </p:to>
                                    </p:set>
                                    <p:animEffect transition="in" filter="blinds(horizontal)">
                                      <p:cBhvr>
                                        <p:cTn id="33" dur="500"/>
                                        <p:tgtEl>
                                          <p:spTgt spid="32462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24628"/>
                                        </p:tgtEl>
                                        <p:attrNameLst>
                                          <p:attrName>style.visibility</p:attrName>
                                        </p:attrNameLst>
                                      </p:cBhvr>
                                      <p:to>
                                        <p:strVal val="visible"/>
                                      </p:to>
                                    </p:set>
                                    <p:animEffect transition="in" filter="blinds(horizontal)">
                                      <p:cBhvr>
                                        <p:cTn id="36" dur="500"/>
                                        <p:tgtEl>
                                          <p:spTgt spid="32462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24631"/>
                                        </p:tgtEl>
                                        <p:attrNameLst>
                                          <p:attrName>style.visibility</p:attrName>
                                        </p:attrNameLst>
                                      </p:cBhvr>
                                      <p:to>
                                        <p:strVal val="visible"/>
                                      </p:to>
                                    </p:set>
                                    <p:animEffect transition="in" filter="blinds(horizontal)">
                                      <p:cBhvr>
                                        <p:cTn id="39" dur="500"/>
                                        <p:tgtEl>
                                          <p:spTgt spid="32463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24632"/>
                                        </p:tgtEl>
                                        <p:attrNameLst>
                                          <p:attrName>style.visibility</p:attrName>
                                        </p:attrNameLst>
                                      </p:cBhvr>
                                      <p:to>
                                        <p:strVal val="visible"/>
                                      </p:to>
                                    </p:set>
                                    <p:animEffect transition="in" filter="blinds(horizontal)">
                                      <p:cBhvr>
                                        <p:cTn id="42" dur="500"/>
                                        <p:tgtEl>
                                          <p:spTgt spid="324632"/>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24634"/>
                                        </p:tgtEl>
                                        <p:attrNameLst>
                                          <p:attrName>style.visibility</p:attrName>
                                        </p:attrNameLst>
                                      </p:cBhvr>
                                      <p:to>
                                        <p:strVal val="visible"/>
                                      </p:to>
                                    </p:set>
                                    <p:animEffect transition="in" filter="blinds(horizontal)">
                                      <p:cBhvr>
                                        <p:cTn id="45" dur="500"/>
                                        <p:tgtEl>
                                          <p:spTgt spid="32463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24635"/>
                                        </p:tgtEl>
                                        <p:attrNameLst>
                                          <p:attrName>style.visibility</p:attrName>
                                        </p:attrNameLst>
                                      </p:cBhvr>
                                      <p:to>
                                        <p:strVal val="visible"/>
                                      </p:to>
                                    </p:set>
                                    <p:animEffect transition="in" filter="blinds(horizontal)">
                                      <p:cBhvr>
                                        <p:cTn id="48" dur="500"/>
                                        <p:tgtEl>
                                          <p:spTgt spid="32463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24636"/>
                                        </p:tgtEl>
                                        <p:attrNameLst>
                                          <p:attrName>style.visibility</p:attrName>
                                        </p:attrNameLst>
                                      </p:cBhvr>
                                      <p:to>
                                        <p:strVal val="visible"/>
                                      </p:to>
                                    </p:set>
                                    <p:animEffect transition="in" filter="blinds(horizontal)">
                                      <p:cBhvr>
                                        <p:cTn id="51" dur="500"/>
                                        <p:tgtEl>
                                          <p:spTgt spid="324636"/>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324637"/>
                                        </p:tgtEl>
                                        <p:attrNameLst>
                                          <p:attrName>style.visibility</p:attrName>
                                        </p:attrNameLst>
                                      </p:cBhvr>
                                      <p:to>
                                        <p:strVal val="visible"/>
                                      </p:to>
                                    </p:set>
                                    <p:animEffect transition="in" filter="blinds(horizontal)">
                                      <p:cBhvr>
                                        <p:cTn id="54" dur="500"/>
                                        <p:tgtEl>
                                          <p:spTgt spid="324637"/>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24639"/>
                                        </p:tgtEl>
                                        <p:attrNameLst>
                                          <p:attrName>style.visibility</p:attrName>
                                        </p:attrNameLst>
                                      </p:cBhvr>
                                      <p:to>
                                        <p:strVal val="visible"/>
                                      </p:to>
                                    </p:set>
                                    <p:animEffect transition="in" filter="blinds(horizontal)">
                                      <p:cBhvr>
                                        <p:cTn id="57" dur="500"/>
                                        <p:tgtEl>
                                          <p:spTgt spid="32463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24640"/>
                                        </p:tgtEl>
                                        <p:attrNameLst>
                                          <p:attrName>style.visibility</p:attrName>
                                        </p:attrNameLst>
                                      </p:cBhvr>
                                      <p:to>
                                        <p:strVal val="visible"/>
                                      </p:to>
                                    </p:set>
                                    <p:animEffect transition="in" filter="blinds(horizontal)">
                                      <p:cBhvr>
                                        <p:cTn id="60" dur="500"/>
                                        <p:tgtEl>
                                          <p:spTgt spid="324640"/>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324641"/>
                                        </p:tgtEl>
                                        <p:attrNameLst>
                                          <p:attrName>style.visibility</p:attrName>
                                        </p:attrNameLst>
                                      </p:cBhvr>
                                      <p:to>
                                        <p:strVal val="visible"/>
                                      </p:to>
                                    </p:set>
                                    <p:animEffect transition="in" filter="blinds(horizontal)">
                                      <p:cBhvr>
                                        <p:cTn id="63" dur="500"/>
                                        <p:tgtEl>
                                          <p:spTgt spid="32464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324642"/>
                                        </p:tgtEl>
                                        <p:attrNameLst>
                                          <p:attrName>style.visibility</p:attrName>
                                        </p:attrNameLst>
                                      </p:cBhvr>
                                      <p:to>
                                        <p:strVal val="visible"/>
                                      </p:to>
                                    </p:set>
                                    <p:animEffect transition="in" filter="blinds(horizontal)">
                                      <p:cBhvr>
                                        <p:cTn id="66" dur="500"/>
                                        <p:tgtEl>
                                          <p:spTgt spid="324642"/>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24643"/>
                                        </p:tgtEl>
                                        <p:attrNameLst>
                                          <p:attrName>style.visibility</p:attrName>
                                        </p:attrNameLst>
                                      </p:cBhvr>
                                      <p:to>
                                        <p:strVal val="visible"/>
                                      </p:to>
                                    </p:set>
                                    <p:animEffect transition="in" filter="blinds(horizontal)">
                                      <p:cBhvr>
                                        <p:cTn id="69" dur="500"/>
                                        <p:tgtEl>
                                          <p:spTgt spid="324643"/>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324644"/>
                                        </p:tgtEl>
                                        <p:attrNameLst>
                                          <p:attrName>style.visibility</p:attrName>
                                        </p:attrNameLst>
                                      </p:cBhvr>
                                      <p:to>
                                        <p:strVal val="visible"/>
                                      </p:to>
                                    </p:set>
                                    <p:animEffect transition="in" filter="blinds(horizontal)">
                                      <p:cBhvr>
                                        <p:cTn id="72" dur="500"/>
                                        <p:tgtEl>
                                          <p:spTgt spid="32464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324645"/>
                                        </p:tgtEl>
                                        <p:attrNameLst>
                                          <p:attrName>style.visibility</p:attrName>
                                        </p:attrNameLst>
                                      </p:cBhvr>
                                      <p:to>
                                        <p:strVal val="visible"/>
                                      </p:to>
                                    </p:set>
                                    <p:animEffect transition="in" filter="blinds(horizontal)">
                                      <p:cBhvr>
                                        <p:cTn id="75" dur="500"/>
                                        <p:tgtEl>
                                          <p:spTgt spid="324645"/>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324646"/>
                                        </p:tgtEl>
                                        <p:attrNameLst>
                                          <p:attrName>style.visibility</p:attrName>
                                        </p:attrNameLst>
                                      </p:cBhvr>
                                      <p:to>
                                        <p:strVal val="visible"/>
                                      </p:to>
                                    </p:set>
                                    <p:animEffect transition="in" filter="blinds(horizontal)">
                                      <p:cBhvr>
                                        <p:cTn id="78" dur="500"/>
                                        <p:tgtEl>
                                          <p:spTgt spid="324646"/>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324647"/>
                                        </p:tgtEl>
                                        <p:attrNameLst>
                                          <p:attrName>style.visibility</p:attrName>
                                        </p:attrNameLst>
                                      </p:cBhvr>
                                      <p:to>
                                        <p:strVal val="visible"/>
                                      </p:to>
                                    </p:set>
                                    <p:animEffect transition="in" filter="blinds(horizontal)">
                                      <p:cBhvr>
                                        <p:cTn id="81" dur="500"/>
                                        <p:tgtEl>
                                          <p:spTgt spid="324647"/>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324648"/>
                                        </p:tgtEl>
                                        <p:attrNameLst>
                                          <p:attrName>style.visibility</p:attrName>
                                        </p:attrNameLst>
                                      </p:cBhvr>
                                      <p:to>
                                        <p:strVal val="visible"/>
                                      </p:to>
                                    </p:set>
                                    <p:animEffect transition="in" filter="blinds(horizontal)">
                                      <p:cBhvr>
                                        <p:cTn id="84" dur="500"/>
                                        <p:tgtEl>
                                          <p:spTgt spid="324648"/>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324649"/>
                                        </p:tgtEl>
                                        <p:attrNameLst>
                                          <p:attrName>style.visibility</p:attrName>
                                        </p:attrNameLst>
                                      </p:cBhvr>
                                      <p:to>
                                        <p:strVal val="visible"/>
                                      </p:to>
                                    </p:set>
                                    <p:animEffect transition="in" filter="blinds(horizontal)">
                                      <p:cBhvr>
                                        <p:cTn id="87" dur="500"/>
                                        <p:tgtEl>
                                          <p:spTgt spid="324649"/>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24650"/>
                                        </p:tgtEl>
                                        <p:attrNameLst>
                                          <p:attrName>style.visibility</p:attrName>
                                        </p:attrNameLst>
                                      </p:cBhvr>
                                      <p:to>
                                        <p:strVal val="visible"/>
                                      </p:to>
                                    </p:set>
                                    <p:animEffect transition="in" filter="blinds(horizontal)">
                                      <p:cBhvr>
                                        <p:cTn id="90" dur="500"/>
                                        <p:tgtEl>
                                          <p:spTgt spid="324650"/>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324651"/>
                                        </p:tgtEl>
                                        <p:attrNameLst>
                                          <p:attrName>style.visibility</p:attrName>
                                        </p:attrNameLst>
                                      </p:cBhvr>
                                      <p:to>
                                        <p:strVal val="visible"/>
                                      </p:to>
                                    </p:set>
                                    <p:animEffect transition="in" filter="blinds(horizontal)">
                                      <p:cBhvr>
                                        <p:cTn id="93" dur="500"/>
                                        <p:tgtEl>
                                          <p:spTgt spid="324651"/>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324652"/>
                                        </p:tgtEl>
                                        <p:attrNameLst>
                                          <p:attrName>style.visibility</p:attrName>
                                        </p:attrNameLst>
                                      </p:cBhvr>
                                      <p:to>
                                        <p:strVal val="visible"/>
                                      </p:to>
                                    </p:set>
                                    <p:animEffect transition="in" filter="blinds(horizontal)">
                                      <p:cBhvr>
                                        <p:cTn id="96" dur="500"/>
                                        <p:tgtEl>
                                          <p:spTgt spid="324652"/>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324653"/>
                                        </p:tgtEl>
                                        <p:attrNameLst>
                                          <p:attrName>style.visibility</p:attrName>
                                        </p:attrNameLst>
                                      </p:cBhvr>
                                      <p:to>
                                        <p:strVal val="visible"/>
                                      </p:to>
                                    </p:set>
                                    <p:animEffect transition="in" filter="blinds(horizontal)">
                                      <p:cBhvr>
                                        <p:cTn id="99" dur="500"/>
                                        <p:tgtEl>
                                          <p:spTgt spid="324653"/>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324654"/>
                                        </p:tgtEl>
                                        <p:attrNameLst>
                                          <p:attrName>style.visibility</p:attrName>
                                        </p:attrNameLst>
                                      </p:cBhvr>
                                      <p:to>
                                        <p:strVal val="visible"/>
                                      </p:to>
                                    </p:set>
                                    <p:animEffect transition="in" filter="blinds(horizontal)">
                                      <p:cBhvr>
                                        <p:cTn id="102" dur="500"/>
                                        <p:tgtEl>
                                          <p:spTgt spid="324654"/>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324655"/>
                                        </p:tgtEl>
                                        <p:attrNameLst>
                                          <p:attrName>style.visibility</p:attrName>
                                        </p:attrNameLst>
                                      </p:cBhvr>
                                      <p:to>
                                        <p:strVal val="visible"/>
                                      </p:to>
                                    </p:set>
                                    <p:animEffect transition="in" filter="blinds(horizontal)">
                                      <p:cBhvr>
                                        <p:cTn id="105" dur="500"/>
                                        <p:tgtEl>
                                          <p:spTgt spid="324655"/>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324656"/>
                                        </p:tgtEl>
                                        <p:attrNameLst>
                                          <p:attrName>style.visibility</p:attrName>
                                        </p:attrNameLst>
                                      </p:cBhvr>
                                      <p:to>
                                        <p:strVal val="visible"/>
                                      </p:to>
                                    </p:set>
                                    <p:animEffect transition="in" filter="blinds(horizontal)">
                                      <p:cBhvr>
                                        <p:cTn id="108" dur="500"/>
                                        <p:tgtEl>
                                          <p:spTgt spid="324656"/>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324657"/>
                                        </p:tgtEl>
                                        <p:attrNameLst>
                                          <p:attrName>style.visibility</p:attrName>
                                        </p:attrNameLst>
                                      </p:cBhvr>
                                      <p:to>
                                        <p:strVal val="visible"/>
                                      </p:to>
                                    </p:set>
                                    <p:animEffect transition="in" filter="blinds(horizontal)">
                                      <p:cBhvr>
                                        <p:cTn id="111" dur="500"/>
                                        <p:tgtEl>
                                          <p:spTgt spid="324657"/>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324658"/>
                                        </p:tgtEl>
                                        <p:attrNameLst>
                                          <p:attrName>style.visibility</p:attrName>
                                        </p:attrNameLst>
                                      </p:cBhvr>
                                      <p:to>
                                        <p:strVal val="visible"/>
                                      </p:to>
                                    </p:set>
                                    <p:animEffect transition="in" filter="blinds(horizontal)">
                                      <p:cBhvr>
                                        <p:cTn id="114" dur="500"/>
                                        <p:tgtEl>
                                          <p:spTgt spid="324658"/>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nodeType="clickEffect">
                                  <p:stCondLst>
                                    <p:cond delay="0"/>
                                  </p:stCondLst>
                                  <p:childTnLst>
                                    <p:set>
                                      <p:cBhvr>
                                        <p:cTn id="118" dur="1" fill="hold">
                                          <p:stCondLst>
                                            <p:cond delay="0"/>
                                          </p:stCondLst>
                                        </p:cTn>
                                        <p:tgtEl>
                                          <p:spTgt spid="324661"/>
                                        </p:tgtEl>
                                        <p:attrNameLst>
                                          <p:attrName>style.visibility</p:attrName>
                                        </p:attrNameLst>
                                      </p:cBhvr>
                                      <p:to>
                                        <p:strVal val="visible"/>
                                      </p:to>
                                    </p:set>
                                    <p:animEffect transition="in" filter="blinds(horizontal)">
                                      <p:cBhvr>
                                        <p:cTn id="119" dur="500"/>
                                        <p:tgtEl>
                                          <p:spTgt spid="324661"/>
                                        </p:tgtEl>
                                      </p:cBhvr>
                                    </p:animEffect>
                                  </p:childTnLst>
                                </p:cTn>
                              </p:par>
                              <p:par>
                                <p:cTn id="120" presetID="3" presetClass="entr" presetSubtype="10" fill="hold" nodeType="withEffect">
                                  <p:stCondLst>
                                    <p:cond delay="0"/>
                                  </p:stCondLst>
                                  <p:childTnLst>
                                    <p:set>
                                      <p:cBhvr>
                                        <p:cTn id="121" dur="1" fill="hold">
                                          <p:stCondLst>
                                            <p:cond delay="0"/>
                                          </p:stCondLst>
                                        </p:cTn>
                                        <p:tgtEl>
                                          <p:spTgt spid="324659"/>
                                        </p:tgtEl>
                                        <p:attrNameLst>
                                          <p:attrName>style.visibility</p:attrName>
                                        </p:attrNameLst>
                                      </p:cBhvr>
                                      <p:to>
                                        <p:strVal val="visible"/>
                                      </p:to>
                                    </p:set>
                                    <p:animEffect transition="in" filter="blinds(horizontal)">
                                      <p:cBhvr>
                                        <p:cTn id="122" dur="500"/>
                                        <p:tgtEl>
                                          <p:spTgt spid="324659"/>
                                        </p:tgtEl>
                                      </p:cBhvr>
                                    </p:animEffect>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24664"/>
                                        </p:tgtEl>
                                        <p:attrNameLst>
                                          <p:attrName>style.visibility</p:attrName>
                                        </p:attrNameLst>
                                      </p:cBhvr>
                                      <p:to>
                                        <p:strVal val="visible"/>
                                      </p:to>
                                    </p:set>
                                    <p:anim calcmode="lin" valueType="num">
                                      <p:cBhvr additive="base">
                                        <p:cTn id="127" dur="500" fill="hold"/>
                                        <p:tgtEl>
                                          <p:spTgt spid="324664"/>
                                        </p:tgtEl>
                                        <p:attrNameLst>
                                          <p:attrName>ppt_x</p:attrName>
                                        </p:attrNameLst>
                                      </p:cBhvr>
                                      <p:tavLst>
                                        <p:tav tm="0">
                                          <p:val>
                                            <p:strVal val="#ppt_x"/>
                                          </p:val>
                                        </p:tav>
                                        <p:tav tm="100000">
                                          <p:val>
                                            <p:strVal val="#ppt_x"/>
                                          </p:val>
                                        </p:tav>
                                      </p:tavLst>
                                    </p:anim>
                                    <p:anim calcmode="lin" valueType="num">
                                      <p:cBhvr additive="base">
                                        <p:cTn id="128" dur="500" fill="hold"/>
                                        <p:tgtEl>
                                          <p:spTgt spid="324664"/>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324663"/>
                                        </p:tgtEl>
                                        <p:attrNameLst>
                                          <p:attrName>style.visibility</p:attrName>
                                        </p:attrNameLst>
                                      </p:cBhvr>
                                      <p:to>
                                        <p:strVal val="visible"/>
                                      </p:to>
                                    </p:set>
                                    <p:anim calcmode="lin" valueType="num">
                                      <p:cBhvr additive="base">
                                        <p:cTn id="131" dur="500" fill="hold"/>
                                        <p:tgtEl>
                                          <p:spTgt spid="324663"/>
                                        </p:tgtEl>
                                        <p:attrNameLst>
                                          <p:attrName>ppt_x</p:attrName>
                                        </p:attrNameLst>
                                      </p:cBhvr>
                                      <p:tavLst>
                                        <p:tav tm="0">
                                          <p:val>
                                            <p:strVal val="#ppt_x"/>
                                          </p:val>
                                        </p:tav>
                                        <p:tav tm="100000">
                                          <p:val>
                                            <p:strVal val="#ppt_x"/>
                                          </p:val>
                                        </p:tav>
                                      </p:tavLst>
                                    </p:anim>
                                    <p:anim calcmode="lin" valueType="num">
                                      <p:cBhvr additive="base">
                                        <p:cTn id="132" dur="500" fill="hold"/>
                                        <p:tgtEl>
                                          <p:spTgt spid="3246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64" grpId="0" animBg="1"/>
      <p:bldP spid="324614" grpId="0" animBg="1"/>
      <p:bldP spid="324615" grpId="0" animBg="1"/>
      <p:bldP spid="324616" grpId="0" animBg="1"/>
      <p:bldP spid="324618" grpId="0"/>
      <p:bldP spid="324620" grpId="0"/>
      <p:bldP spid="324625" grpId="0" animBg="1"/>
      <p:bldP spid="324626" grpId="0" animBg="1"/>
      <p:bldP spid="324627" grpId="0"/>
      <p:bldP spid="324628" grpId="0" animBg="1"/>
      <p:bldP spid="324631" grpId="0" animBg="1"/>
      <p:bldP spid="324632" grpId="0" animBg="1"/>
      <p:bldP spid="324634" grpId="0" animBg="1"/>
      <p:bldP spid="324635" grpId="0" animBg="1"/>
      <p:bldP spid="324636" grpId="0" animBg="1"/>
      <p:bldP spid="324637" grpId="0" animBg="1"/>
      <p:bldP spid="324639" grpId="0" animBg="1"/>
      <p:bldP spid="324640" grpId="0" animBg="1"/>
      <p:bldP spid="324641" grpId="0"/>
      <p:bldP spid="324642" grpId="0"/>
      <p:bldP spid="324643" grpId="0"/>
      <p:bldP spid="324644" grpId="0" animBg="1"/>
      <p:bldP spid="324645" grpId="0" animBg="1"/>
      <p:bldP spid="324646" grpId="0" animBg="1"/>
      <p:bldP spid="324647" grpId="0" animBg="1"/>
      <p:bldP spid="324648" grpId="0" animBg="1"/>
      <p:bldP spid="324649" grpId="0" animBg="1"/>
      <p:bldP spid="324650" grpId="0" animBg="1"/>
      <p:bldP spid="324651" grpId="0" animBg="1"/>
      <p:bldP spid="324652" grpId="0" animBg="1"/>
      <p:bldP spid="324653" grpId="0" animBg="1"/>
      <p:bldP spid="324654" grpId="0" animBg="1"/>
      <p:bldP spid="324655" grpId="0" animBg="1"/>
      <p:bldP spid="324656" grpId="0" animBg="1"/>
      <p:bldP spid="324657" grpId="0" animBg="1"/>
      <p:bldP spid="3246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n-GB" sz="2800" b="1" smtClean="0">
                <a:solidFill>
                  <a:schemeClr val="tx1"/>
                </a:solidFill>
              </a:rPr>
              <a:t>Correction for attenuation</a:t>
            </a:r>
          </a:p>
        </p:txBody>
      </p:sp>
      <p:sp>
        <p:nvSpPr>
          <p:cNvPr id="394284" name="Rectangle 44"/>
          <p:cNvSpPr>
            <a:spLocks noGrp="1" noChangeArrowheads="1"/>
          </p:cNvSpPr>
          <p:nvPr>
            <p:ph type="body" idx="1"/>
          </p:nvPr>
        </p:nvSpPr>
        <p:spPr/>
        <p:txBody>
          <a:bodyPr/>
          <a:lstStyle/>
          <a:p>
            <a:pPr marL="533400" indent="-533400" eaLnBrk="1" hangingPunct="1">
              <a:lnSpc>
                <a:spcPct val="90000"/>
              </a:lnSpc>
            </a:pPr>
            <a:r>
              <a:rPr lang="en-US" sz="2800" dirty="0" smtClean="0"/>
              <a:t>According to McDonald, t</a:t>
            </a:r>
            <a:r>
              <a:rPr lang="en-US" sz="2800" dirty="0" smtClean="0"/>
              <a:t>o </a:t>
            </a:r>
            <a:r>
              <a:rPr lang="en-US" sz="2800" dirty="0" smtClean="0"/>
              <a:t>avoid over- or </a:t>
            </a:r>
            <a:r>
              <a:rPr lang="en-US" sz="2800" dirty="0" err="1" smtClean="0"/>
              <a:t>undercorrection</a:t>
            </a:r>
            <a:r>
              <a:rPr lang="en-US" sz="2800" dirty="0" smtClean="0"/>
              <a:t>, three important conditions should be </a:t>
            </a:r>
            <a:r>
              <a:rPr lang="en-US" sz="2800" dirty="0" smtClean="0"/>
              <a:t>checked:</a:t>
            </a:r>
            <a:endParaRPr lang="en-US" sz="2800" dirty="0" smtClean="0"/>
          </a:p>
          <a:p>
            <a:pPr marL="914400" lvl="1" indent="-457200" eaLnBrk="1" hangingPunct="1">
              <a:lnSpc>
                <a:spcPct val="90000"/>
              </a:lnSpc>
              <a:buFontTx/>
              <a:buAutoNum type="arabicPeriod"/>
            </a:pPr>
            <a:r>
              <a:rPr lang="en-US" sz="2400" dirty="0" smtClean="0"/>
              <a:t> An unbiased and appropriate estimate of reliability should be </a:t>
            </a:r>
            <a:r>
              <a:rPr lang="en-US" sz="2400" dirty="0" smtClean="0"/>
              <a:t>used (e.g. </a:t>
            </a:r>
            <a:r>
              <a:rPr lang="el-GR" sz="2400" dirty="0" smtClean="0"/>
              <a:t>Ω</a:t>
            </a:r>
            <a:r>
              <a:rPr lang="en-US" sz="2400" dirty="0" smtClean="0"/>
              <a:t>)</a:t>
            </a:r>
            <a:endParaRPr lang="en-US" sz="2400" dirty="0" smtClean="0"/>
          </a:p>
          <a:p>
            <a:pPr marL="914400" lvl="1" indent="-457200" eaLnBrk="1" hangingPunct="1">
              <a:lnSpc>
                <a:spcPct val="90000"/>
              </a:lnSpc>
              <a:buFontTx/>
              <a:buAutoNum type="arabicPeriod"/>
            </a:pPr>
            <a:r>
              <a:rPr lang="en-US" sz="2400" dirty="0" smtClean="0"/>
              <a:t>It is theoretically feasible to augment the set of items with further items from the same conceptual domains (i.e. the true score exists)</a:t>
            </a:r>
          </a:p>
          <a:p>
            <a:pPr marL="914400" lvl="1" indent="-457200" eaLnBrk="1" hangingPunct="1">
              <a:lnSpc>
                <a:spcPct val="90000"/>
              </a:lnSpc>
              <a:buFontTx/>
              <a:buAutoNum type="arabicPeriod"/>
            </a:pPr>
            <a:r>
              <a:rPr lang="en-US" sz="2400" dirty="0" smtClean="0"/>
              <a:t>Estimates of the reliability coefficients are obtained from the same sample that yields the correlation to be corrected. </a:t>
            </a:r>
          </a:p>
          <a:p>
            <a:pPr marL="533400" indent="-533400" eaLnBrk="1" hangingPunct="1">
              <a:lnSpc>
                <a:spcPct val="90000"/>
              </a:lnSpc>
            </a:pPr>
            <a:r>
              <a:rPr lang="en-US" sz="2400" dirty="0" smtClean="0"/>
              <a:t>Note: The covariance between observed scores is equal to the covariance between true scores, that is, covariances do NOT require correction for attenuation!</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4284">
                                            <p:txEl>
                                              <p:pRg st="1" end="1"/>
                                            </p:txEl>
                                          </p:spTgt>
                                        </p:tgtEl>
                                        <p:attrNameLst>
                                          <p:attrName>style.visibility</p:attrName>
                                        </p:attrNameLst>
                                      </p:cBhvr>
                                      <p:to>
                                        <p:strVal val="visible"/>
                                      </p:to>
                                    </p:set>
                                    <p:animEffect transition="in" filter="blinds(horizontal)">
                                      <p:cBhvr>
                                        <p:cTn id="7" dur="500"/>
                                        <p:tgtEl>
                                          <p:spTgt spid="39428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4284">
                                            <p:txEl>
                                              <p:pRg st="2" end="2"/>
                                            </p:txEl>
                                          </p:spTgt>
                                        </p:tgtEl>
                                        <p:attrNameLst>
                                          <p:attrName>style.visibility</p:attrName>
                                        </p:attrNameLst>
                                      </p:cBhvr>
                                      <p:to>
                                        <p:strVal val="visible"/>
                                      </p:to>
                                    </p:set>
                                    <p:animEffect transition="in" filter="blinds(horizontal)">
                                      <p:cBhvr>
                                        <p:cTn id="12" dur="500"/>
                                        <p:tgtEl>
                                          <p:spTgt spid="39428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4284">
                                            <p:txEl>
                                              <p:pRg st="3" end="3"/>
                                            </p:txEl>
                                          </p:spTgt>
                                        </p:tgtEl>
                                        <p:attrNameLst>
                                          <p:attrName>style.visibility</p:attrName>
                                        </p:attrNameLst>
                                      </p:cBhvr>
                                      <p:to>
                                        <p:strVal val="visible"/>
                                      </p:to>
                                    </p:set>
                                    <p:animEffect transition="in" filter="blinds(horizontal)">
                                      <p:cBhvr>
                                        <p:cTn id="17" dur="500"/>
                                        <p:tgtEl>
                                          <p:spTgt spid="39428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4284">
                                            <p:txEl>
                                              <p:pRg st="4" end="4"/>
                                            </p:txEl>
                                          </p:spTgt>
                                        </p:tgtEl>
                                        <p:attrNameLst>
                                          <p:attrName>style.visibility</p:attrName>
                                        </p:attrNameLst>
                                      </p:cBhvr>
                                      <p:to>
                                        <p:strVal val="visible"/>
                                      </p:to>
                                    </p:set>
                                    <p:animEffect transition="in" filter="blinds(horizontal)">
                                      <p:cBhvr>
                                        <p:cTn id="22" dur="500"/>
                                        <p:tgtEl>
                                          <p:spTgt spid="3942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ChangeArrowheads="1"/>
          </p:cNvSpPr>
          <p:nvPr/>
        </p:nvSpPr>
        <p:spPr bwMode="auto">
          <a:xfrm>
            <a:off x="0" y="404813"/>
            <a:ext cx="8763000" cy="4537075"/>
          </a:xfrm>
          <a:prstGeom prst="rect">
            <a:avLst/>
          </a:prstGeom>
          <a:noFill/>
          <a:ln w="9525">
            <a:noFill/>
            <a:miter lim="800000"/>
            <a:headEnd/>
            <a:tailEnd/>
          </a:ln>
        </p:spPr>
        <p:txBody>
          <a:bodyPr/>
          <a:lstStyle/>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None/>
            </a:pPr>
            <a:r>
              <a:rPr lang="en-GB"/>
              <a:t>Under the one-factor model, the </a:t>
            </a:r>
            <a:r>
              <a:rPr lang="en-GB">
                <a:solidFill>
                  <a:srgbClr val="FF0000"/>
                </a:solidFill>
              </a:rPr>
              <a:t>random variable</a:t>
            </a:r>
            <a:r>
              <a:rPr lang="en-GB"/>
              <a:t> for the test score for </a:t>
            </a:r>
            <a:r>
              <a:rPr lang="en-GB">
                <a:solidFill>
                  <a:srgbClr val="FF0000"/>
                </a:solidFill>
              </a:rPr>
              <a:t>a given</a:t>
            </a:r>
            <a:r>
              <a:rPr lang="en-GB"/>
              <a:t> </a:t>
            </a:r>
            <a:r>
              <a:rPr lang="en-GB">
                <a:solidFill>
                  <a:srgbClr val="FF0000"/>
                </a:solidFill>
              </a:rPr>
              <a:t>subject </a:t>
            </a:r>
            <a:r>
              <a:rPr lang="en-GB" i="1">
                <a:solidFill>
                  <a:srgbClr val="FF0000"/>
                </a:solidFill>
              </a:rPr>
              <a:t>i</a:t>
            </a:r>
            <a:r>
              <a:rPr lang="en-GB"/>
              <a:t> is</a:t>
            </a:r>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None/>
            </a:pPr>
            <a:r>
              <a:rPr lang="en-GB"/>
              <a:t>	</a:t>
            </a:r>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None/>
            </a:pPr>
            <a:r>
              <a:rPr lang="en-GB"/>
              <a:t>A point estimate for the true score is then a </a:t>
            </a:r>
            <a:r>
              <a:rPr lang="en-GB">
                <a:solidFill>
                  <a:srgbClr val="FF0000"/>
                </a:solidFill>
              </a:rPr>
              <a:t>realization </a:t>
            </a:r>
            <a:r>
              <a:rPr lang="en-GB"/>
              <a:t>of the test score</a:t>
            </a:r>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None/>
            </a:pPr>
            <a:r>
              <a:rPr lang="en-GB"/>
              <a:t>For a subject </a:t>
            </a:r>
            <a:r>
              <a:rPr lang="en-GB" i="1"/>
              <a:t>i </a:t>
            </a:r>
            <a:r>
              <a:rPr lang="en-GB"/>
              <a:t>the variance of the </a:t>
            </a:r>
            <a:r>
              <a:rPr lang="en-GB">
                <a:solidFill>
                  <a:srgbClr val="FF0000"/>
                </a:solidFill>
              </a:rPr>
              <a:t>random variable</a:t>
            </a:r>
            <a:r>
              <a:rPr lang="en-GB"/>
              <a:t> </a:t>
            </a:r>
            <a:r>
              <a:rPr lang="en-GB" i="1"/>
              <a:t>Y</a:t>
            </a:r>
            <a:r>
              <a:rPr lang="en-GB" i="1" baseline="-25000"/>
              <a:t>i</a:t>
            </a:r>
            <a:r>
              <a:rPr lang="en-GB"/>
              <a:t> is under the CTT model</a:t>
            </a:r>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None/>
            </a:pPr>
            <a:r>
              <a:rPr lang="en-GB"/>
              <a:t>If </a:t>
            </a:r>
            <a:r>
              <a:rPr lang="en-GB" i="1"/>
              <a:t>Y</a:t>
            </a:r>
            <a:r>
              <a:rPr lang="en-GB" i="1" baseline="-25000"/>
              <a:t>i </a:t>
            </a:r>
            <a:r>
              <a:rPr lang="en-GB"/>
              <a:t>is normally distributed the 100(1-</a:t>
            </a:r>
            <a:r>
              <a:rPr lang="el-GR" i="1">
                <a:cs typeface="Arial" charset="0"/>
              </a:rPr>
              <a:t>α</a:t>
            </a:r>
            <a:r>
              <a:rPr lang="en-GB"/>
              <a:t>)% confidence interval is </a:t>
            </a:r>
            <a:endParaRPr lang="en-GB" baseline="-25000"/>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None/>
            </a:pPr>
            <a:endParaRPr lang="en-GB"/>
          </a:p>
          <a:p>
            <a:pPr marL="1143000" lvl="2" indent="-22860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1143000" lvl="2" indent="-228600">
              <a:spcBef>
                <a:spcPct val="20000"/>
              </a:spcBef>
              <a:buFont typeface="Wingdings" pitchFamily="2" charset="2"/>
              <a:buChar char="§"/>
            </a:pPr>
            <a:endParaRPr lang="en-GB">
              <a:solidFill>
                <a:schemeClr val="hlink"/>
              </a:solidFill>
              <a:latin typeface="Times New Roman" pitchFamily="18" charset="0"/>
            </a:endParaRPr>
          </a:p>
        </p:txBody>
      </p:sp>
      <p:sp>
        <p:nvSpPr>
          <p:cNvPr id="16387" name="Rectangle 4"/>
          <p:cNvSpPr>
            <a:spLocks noGrp="1" noChangeArrowheads="1"/>
          </p:cNvSpPr>
          <p:nvPr>
            <p:ph type="title"/>
          </p:nvPr>
        </p:nvSpPr>
        <p:spPr>
          <a:xfrm>
            <a:off x="107950" y="-306388"/>
            <a:ext cx="8229600" cy="1143001"/>
          </a:xfrm>
        </p:spPr>
        <p:txBody>
          <a:bodyPr/>
          <a:lstStyle/>
          <a:p>
            <a:pPr eaLnBrk="1" hangingPunct="1"/>
            <a:r>
              <a:rPr lang="en-GB" sz="2400" b="1" smtClean="0">
                <a:solidFill>
                  <a:srgbClr val="0066FF"/>
                </a:solidFill>
              </a:rPr>
              <a:t/>
            </a:r>
            <a:br>
              <a:rPr lang="en-GB" sz="2400" b="1" smtClean="0">
                <a:solidFill>
                  <a:srgbClr val="0066FF"/>
                </a:solidFill>
              </a:rPr>
            </a:br>
            <a:r>
              <a:rPr lang="en-GB" sz="2400" b="1" smtClean="0">
                <a:solidFill>
                  <a:srgbClr val="0066FF"/>
                </a:solidFill>
              </a:rPr>
              <a:t>True scores: point and interval estimates</a:t>
            </a:r>
          </a:p>
        </p:txBody>
      </p:sp>
      <p:pic>
        <p:nvPicPr>
          <p:cNvPr id="314400" name="Picture 32" descr="txp_fig"/>
          <p:cNvPicPr>
            <a:picLocks noChangeAspect="1" noChangeArrowheads="1"/>
          </p:cNvPicPr>
          <p:nvPr>
            <p:custDataLst>
              <p:tags r:id="rId1"/>
            </p:custDataLst>
          </p:nvPr>
        </p:nvPicPr>
        <p:blipFill>
          <a:blip r:embed="rId9" cstate="print"/>
          <a:srcRect/>
          <a:stretch>
            <a:fillRect/>
          </a:stretch>
        </p:blipFill>
        <p:spPr bwMode="auto">
          <a:xfrm>
            <a:off x="1573213" y="1987550"/>
            <a:ext cx="4654550" cy="420688"/>
          </a:xfrm>
          <a:prstGeom prst="rect">
            <a:avLst/>
          </a:prstGeom>
          <a:noFill/>
          <a:ln w="15875" algn="ctr">
            <a:noFill/>
            <a:miter lim="800000"/>
            <a:headEnd/>
            <a:tailEnd/>
          </a:ln>
        </p:spPr>
      </p:pic>
      <p:pic>
        <p:nvPicPr>
          <p:cNvPr id="314402" name="Picture 34" descr="txp_fig"/>
          <p:cNvPicPr>
            <a:picLocks noChangeAspect="1" noChangeArrowheads="1"/>
          </p:cNvPicPr>
          <p:nvPr>
            <p:custDataLst>
              <p:tags r:id="rId2"/>
            </p:custDataLst>
          </p:nvPr>
        </p:nvPicPr>
        <p:blipFill>
          <a:blip r:embed="rId10" cstate="print"/>
          <a:srcRect/>
          <a:stretch>
            <a:fillRect/>
          </a:stretch>
        </p:blipFill>
        <p:spPr bwMode="auto">
          <a:xfrm>
            <a:off x="2493963" y="2581275"/>
            <a:ext cx="2365375" cy="192088"/>
          </a:xfrm>
          <a:prstGeom prst="rect">
            <a:avLst/>
          </a:prstGeom>
          <a:noFill/>
          <a:ln w="15875" algn="ctr">
            <a:noFill/>
            <a:miter lim="800000"/>
            <a:headEnd/>
            <a:tailEnd/>
          </a:ln>
        </p:spPr>
      </p:pic>
      <p:pic>
        <p:nvPicPr>
          <p:cNvPr id="314404" name="Picture 36" descr="txp_fig"/>
          <p:cNvPicPr>
            <a:picLocks noChangeAspect="1" noChangeArrowheads="1"/>
          </p:cNvPicPr>
          <p:nvPr>
            <p:custDataLst>
              <p:tags r:id="rId3"/>
            </p:custDataLst>
          </p:nvPr>
        </p:nvPicPr>
        <p:blipFill>
          <a:blip r:embed="rId11" cstate="print"/>
          <a:srcRect/>
          <a:stretch>
            <a:fillRect/>
          </a:stretch>
        </p:blipFill>
        <p:spPr bwMode="auto">
          <a:xfrm>
            <a:off x="1692275" y="3522663"/>
            <a:ext cx="944563" cy="241300"/>
          </a:xfrm>
          <a:prstGeom prst="rect">
            <a:avLst/>
          </a:prstGeom>
          <a:noFill/>
          <a:ln w="15875" algn="ctr">
            <a:noFill/>
            <a:miter lim="800000"/>
            <a:headEnd/>
            <a:tailEnd/>
          </a:ln>
        </p:spPr>
      </p:pic>
      <p:pic>
        <p:nvPicPr>
          <p:cNvPr id="314406" name="Picture 38" descr="txp_fig"/>
          <p:cNvPicPr>
            <a:picLocks noChangeAspect="1" noChangeArrowheads="1"/>
          </p:cNvPicPr>
          <p:nvPr>
            <p:custDataLst>
              <p:tags r:id="rId4"/>
            </p:custDataLst>
          </p:nvPr>
        </p:nvPicPr>
        <p:blipFill>
          <a:blip r:embed="rId12" cstate="print"/>
          <a:srcRect/>
          <a:stretch>
            <a:fillRect/>
          </a:stretch>
        </p:blipFill>
        <p:spPr bwMode="auto">
          <a:xfrm>
            <a:off x="3070225" y="4473575"/>
            <a:ext cx="2078038" cy="514350"/>
          </a:xfrm>
          <a:prstGeom prst="rect">
            <a:avLst/>
          </a:prstGeom>
          <a:noFill/>
          <a:ln w="15875" algn="ctr">
            <a:noFill/>
            <a:miter lim="800000"/>
            <a:headEnd/>
            <a:tailEnd/>
          </a:ln>
        </p:spPr>
      </p:pic>
      <p:pic>
        <p:nvPicPr>
          <p:cNvPr id="314411" name="Picture 43" descr="txp_fig"/>
          <p:cNvPicPr>
            <a:picLocks noChangeAspect="1" noChangeArrowheads="1"/>
          </p:cNvPicPr>
          <p:nvPr>
            <p:custDataLst>
              <p:tags r:id="rId5"/>
            </p:custDataLst>
          </p:nvPr>
        </p:nvPicPr>
        <p:blipFill>
          <a:blip r:embed="rId13" cstate="print"/>
          <a:srcRect/>
          <a:stretch>
            <a:fillRect/>
          </a:stretch>
        </p:blipFill>
        <p:spPr bwMode="auto">
          <a:xfrm>
            <a:off x="1476375" y="5707063"/>
            <a:ext cx="5618163" cy="458787"/>
          </a:xfrm>
          <a:prstGeom prst="rect">
            <a:avLst/>
          </a:prstGeom>
          <a:noFill/>
          <a:ln w="15875" algn="ctr">
            <a:solidFill>
              <a:srgbClr val="BBE0E3"/>
            </a:solidFill>
            <a:miter lim="800000"/>
            <a:headEnd/>
            <a:tailEnd/>
          </a:ln>
        </p:spPr>
      </p:pic>
      <p:pic>
        <p:nvPicPr>
          <p:cNvPr id="314419" name="Picture 51" descr="txp_fig"/>
          <p:cNvPicPr>
            <a:picLocks noChangeAspect="1" noChangeArrowheads="1"/>
          </p:cNvPicPr>
          <p:nvPr>
            <p:custDataLst>
              <p:tags r:id="rId6"/>
            </p:custDataLst>
          </p:nvPr>
        </p:nvPicPr>
        <p:blipFill>
          <a:blip r:embed="rId14" cstate="print"/>
          <a:srcRect/>
          <a:stretch>
            <a:fillRect/>
          </a:stretch>
        </p:blipFill>
        <p:spPr bwMode="auto">
          <a:xfrm>
            <a:off x="3425825" y="3548063"/>
            <a:ext cx="5091113" cy="265112"/>
          </a:xfrm>
          <a:prstGeom prst="rect">
            <a:avLst/>
          </a:prstGeom>
          <a:noFill/>
          <a:ln w="1587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4370">
                                            <p:txEl>
                                              <p:pRg st="2" end="2"/>
                                            </p:txEl>
                                          </p:spTgt>
                                        </p:tgtEl>
                                        <p:attrNameLst>
                                          <p:attrName>style.visibility</p:attrName>
                                        </p:attrNameLst>
                                      </p:cBhvr>
                                      <p:to>
                                        <p:strVal val="visible"/>
                                      </p:to>
                                    </p:set>
                                    <p:animEffect transition="in" filter="blinds(horizontal)">
                                      <p:cBhvr>
                                        <p:cTn id="7" dur="500"/>
                                        <p:tgtEl>
                                          <p:spTgt spid="31437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4400"/>
                                        </p:tgtEl>
                                        <p:attrNameLst>
                                          <p:attrName>style.visibility</p:attrName>
                                        </p:attrNameLst>
                                      </p:cBhvr>
                                      <p:to>
                                        <p:strVal val="visible"/>
                                      </p:to>
                                    </p:set>
                                    <p:animEffect transition="in" filter="blinds(horizontal)">
                                      <p:cBhvr>
                                        <p:cTn id="12" dur="500"/>
                                        <p:tgtEl>
                                          <p:spTgt spid="3144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4402"/>
                                        </p:tgtEl>
                                        <p:attrNameLst>
                                          <p:attrName>style.visibility</p:attrName>
                                        </p:attrNameLst>
                                      </p:cBhvr>
                                      <p:to>
                                        <p:strVal val="visible"/>
                                      </p:to>
                                    </p:set>
                                    <p:animEffect transition="in" filter="blinds(horizontal)">
                                      <p:cBhvr>
                                        <p:cTn id="17" dur="500"/>
                                        <p:tgtEl>
                                          <p:spTgt spid="31440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14370">
                                            <p:txEl>
                                              <p:pRg st="7" end="7"/>
                                            </p:txEl>
                                          </p:spTgt>
                                        </p:tgtEl>
                                        <p:attrNameLst>
                                          <p:attrName>style.visibility</p:attrName>
                                        </p:attrNameLst>
                                      </p:cBhvr>
                                      <p:to>
                                        <p:strVal val="visible"/>
                                      </p:to>
                                    </p:set>
                                    <p:animEffect transition="in" filter="blinds(horizontal)">
                                      <p:cBhvr>
                                        <p:cTn id="22" dur="500"/>
                                        <p:tgtEl>
                                          <p:spTgt spid="314370">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14404"/>
                                        </p:tgtEl>
                                        <p:attrNameLst>
                                          <p:attrName>style.visibility</p:attrName>
                                        </p:attrNameLst>
                                      </p:cBhvr>
                                      <p:to>
                                        <p:strVal val="visible"/>
                                      </p:to>
                                    </p:set>
                                    <p:animEffect transition="in" filter="blinds(horizontal)">
                                      <p:cBhvr>
                                        <p:cTn id="27" dur="500"/>
                                        <p:tgtEl>
                                          <p:spTgt spid="31440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14370">
                                            <p:txEl>
                                              <p:pRg st="10" end="10"/>
                                            </p:txEl>
                                          </p:spTgt>
                                        </p:tgtEl>
                                        <p:attrNameLst>
                                          <p:attrName>style.visibility</p:attrName>
                                        </p:attrNameLst>
                                      </p:cBhvr>
                                      <p:to>
                                        <p:strVal val="visible"/>
                                      </p:to>
                                    </p:set>
                                    <p:animEffect transition="in" filter="blinds(horizontal)">
                                      <p:cBhvr>
                                        <p:cTn id="32" dur="500"/>
                                        <p:tgtEl>
                                          <p:spTgt spid="314370">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14406"/>
                                        </p:tgtEl>
                                        <p:attrNameLst>
                                          <p:attrName>style.visibility</p:attrName>
                                        </p:attrNameLst>
                                      </p:cBhvr>
                                      <p:to>
                                        <p:strVal val="visible"/>
                                      </p:to>
                                    </p:set>
                                    <p:animEffect transition="in" filter="blinds(horizontal)">
                                      <p:cBhvr>
                                        <p:cTn id="37" dur="500"/>
                                        <p:tgtEl>
                                          <p:spTgt spid="31440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14370">
                                            <p:txEl>
                                              <p:pRg st="13" end="13"/>
                                            </p:txEl>
                                          </p:spTgt>
                                        </p:tgtEl>
                                        <p:attrNameLst>
                                          <p:attrName>style.visibility</p:attrName>
                                        </p:attrNameLst>
                                      </p:cBhvr>
                                      <p:to>
                                        <p:strVal val="visible"/>
                                      </p:to>
                                    </p:set>
                                    <p:animEffect transition="in" filter="blinds(horizontal)">
                                      <p:cBhvr>
                                        <p:cTn id="42" dur="500"/>
                                        <p:tgtEl>
                                          <p:spTgt spid="314370">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14411"/>
                                        </p:tgtEl>
                                        <p:attrNameLst>
                                          <p:attrName>style.visibility</p:attrName>
                                        </p:attrNameLst>
                                      </p:cBhvr>
                                      <p:to>
                                        <p:strVal val="visible"/>
                                      </p:to>
                                    </p:set>
                                    <p:animEffect transition="in" filter="blinds(horizontal)">
                                      <p:cBhvr>
                                        <p:cTn id="47" dur="500"/>
                                        <p:tgtEl>
                                          <p:spTgt spid="3144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14419"/>
                                        </p:tgtEl>
                                        <p:attrNameLst>
                                          <p:attrName>style.visibility</p:attrName>
                                        </p:attrNameLst>
                                      </p:cBhvr>
                                      <p:to>
                                        <p:strVal val="visible"/>
                                      </p:to>
                                    </p:set>
                                    <p:animEffect transition="in" filter="blinds(horizontal)">
                                      <p:cBhvr>
                                        <p:cTn id="52" dur="500"/>
                                        <p:tgtEl>
                                          <p:spTgt spid="314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doolhoven"/>
          <p:cNvPicPr>
            <a:picLocks noChangeAspect="1" noChangeArrowheads="1"/>
          </p:cNvPicPr>
          <p:nvPr/>
        </p:nvPicPr>
        <p:blipFill>
          <a:blip r:embed="rId5" cstate="print"/>
          <a:srcRect/>
          <a:stretch>
            <a:fillRect/>
          </a:stretch>
        </p:blipFill>
        <p:spPr bwMode="auto">
          <a:xfrm>
            <a:off x="6732588" y="44450"/>
            <a:ext cx="1619250" cy="1152525"/>
          </a:xfrm>
          <a:prstGeom prst="rect">
            <a:avLst/>
          </a:prstGeom>
          <a:noFill/>
          <a:ln w="9525">
            <a:noFill/>
            <a:miter lim="800000"/>
            <a:headEnd/>
            <a:tailEnd/>
          </a:ln>
        </p:spPr>
      </p:pic>
      <p:sp>
        <p:nvSpPr>
          <p:cNvPr id="4100" name="Rectangle 3"/>
          <p:cNvSpPr>
            <a:spLocks noGrp="1" noChangeArrowheads="1"/>
          </p:cNvSpPr>
          <p:nvPr>
            <p:ph type="title"/>
          </p:nvPr>
        </p:nvSpPr>
        <p:spPr>
          <a:xfrm>
            <a:off x="-612775" y="0"/>
            <a:ext cx="8458200" cy="1143000"/>
          </a:xfrm>
        </p:spPr>
        <p:txBody>
          <a:bodyPr/>
          <a:lstStyle/>
          <a:p>
            <a:pPr eaLnBrk="1" hangingPunct="1"/>
            <a:r>
              <a:rPr lang="nl-NL" sz="2800" b="1" smtClean="0">
                <a:solidFill>
                  <a:schemeClr val="tx1"/>
                </a:solidFill>
                <a:cs typeface="Times New Roman" pitchFamily="18" charset="0"/>
              </a:rPr>
              <a:t>For Maze test</a:t>
            </a:r>
          </a:p>
        </p:txBody>
      </p:sp>
      <p:sp>
        <p:nvSpPr>
          <p:cNvPr id="364548" name="Rectangle 4"/>
          <p:cNvSpPr>
            <a:spLocks noChangeArrowheads="1"/>
          </p:cNvSpPr>
          <p:nvPr/>
        </p:nvSpPr>
        <p:spPr bwMode="auto">
          <a:xfrm>
            <a:off x="107950" y="914400"/>
            <a:ext cx="8763000" cy="5715000"/>
          </a:xfrm>
          <a:prstGeom prst="rect">
            <a:avLst/>
          </a:prstGeom>
          <a:noFill/>
          <a:ln w="9525">
            <a:noFill/>
            <a:miter lim="800000"/>
            <a:headEnd/>
            <a:tailEnd/>
          </a:ln>
        </p:spPr>
        <p:txBody>
          <a:bodyPr/>
          <a:lstStyle/>
          <a:p>
            <a:pPr marL="742950" lvl="1" indent="-285750">
              <a:spcBef>
                <a:spcPct val="20000"/>
              </a:spcBef>
              <a:buFont typeface="Wingdings" pitchFamily="2" charset="2"/>
              <a:buChar char="q"/>
            </a:pPr>
            <a:endParaRPr lang="en-US" sz="2000" b="1">
              <a:latin typeface="Times New Roman" pitchFamily="18" charset="0"/>
            </a:endParaRPr>
          </a:p>
          <a:p>
            <a:pPr marL="742950" lvl="1" indent="-285750">
              <a:spcBef>
                <a:spcPct val="20000"/>
              </a:spcBef>
              <a:buFont typeface="Wingdings" pitchFamily="2" charset="2"/>
              <a:buChar char="q"/>
            </a:pPr>
            <a:endParaRPr lang="en-US" sz="2000" b="1">
              <a:latin typeface="Times New Roman" pitchFamily="18" charset="0"/>
            </a:endParaRPr>
          </a:p>
          <a:p>
            <a:pPr marL="742950" lvl="1" indent="-285750">
              <a:spcBef>
                <a:spcPct val="20000"/>
              </a:spcBef>
              <a:buFont typeface="Wingdings" pitchFamily="2" charset="2"/>
              <a:buNone/>
            </a:pPr>
            <a:endParaRPr lang="en-US" sz="2000" b="1">
              <a:latin typeface="Times New Roman" pitchFamily="18" charset="0"/>
            </a:endParaRPr>
          </a:p>
          <a:p>
            <a:pPr marL="1143000" lvl="2" indent="-228600">
              <a:spcBef>
                <a:spcPct val="20000"/>
              </a:spcBef>
              <a:buFont typeface="Wingdings" pitchFamily="2" charset="2"/>
              <a:buNone/>
            </a:pPr>
            <a:r>
              <a:rPr lang="en-US" sz="2400">
                <a:latin typeface="Times New Roman" pitchFamily="18" charset="0"/>
              </a:rPr>
              <a:t> a</a:t>
            </a:r>
            <a:r>
              <a:rPr lang="nl-NL" sz="2400">
                <a:latin typeface="Times New Roman" pitchFamily="18" charset="0"/>
              </a:rPr>
              <a:t> 90% confidence interval is</a:t>
            </a:r>
            <a:endParaRPr lang="en-US" sz="2400">
              <a:latin typeface="Times New Roman" pitchFamily="18" charset="0"/>
            </a:endParaRPr>
          </a:p>
          <a:p>
            <a:pPr marL="742950" lvl="1" indent="-285750">
              <a:spcBef>
                <a:spcPct val="20000"/>
              </a:spcBef>
              <a:buFont typeface="Wingdings" pitchFamily="2" charset="2"/>
              <a:buNone/>
            </a:pPr>
            <a:endParaRPr lang="nl-NL" sz="2400">
              <a:latin typeface="Times New Roman" pitchFamily="18" charset="0"/>
            </a:endParaRPr>
          </a:p>
        </p:txBody>
      </p:sp>
      <p:graphicFrame>
        <p:nvGraphicFramePr>
          <p:cNvPr id="364550" name="Object 6"/>
          <p:cNvGraphicFramePr>
            <a:graphicFrameLocks noChangeAspect="1"/>
          </p:cNvGraphicFramePr>
          <p:nvPr/>
        </p:nvGraphicFramePr>
        <p:xfrm>
          <a:off x="1908175" y="3359150"/>
          <a:ext cx="9215438" cy="1008063"/>
        </p:xfrm>
        <a:graphic>
          <a:graphicData uri="http://schemas.openxmlformats.org/presentationml/2006/ole">
            <p:oleObj spid="_x0000_s4098" name="Document" r:id="rId6" imgW="5472642" imgH="600717" progId="Word.Document.8">
              <p:embed/>
            </p:oleObj>
          </a:graphicData>
        </a:graphic>
      </p:graphicFrame>
      <p:pic>
        <p:nvPicPr>
          <p:cNvPr id="364551" name="Picture 7" descr="w7295e04"/>
          <p:cNvPicPr>
            <a:picLocks noChangeAspect="1" noChangeArrowheads="1"/>
          </p:cNvPicPr>
          <p:nvPr/>
        </p:nvPicPr>
        <p:blipFill>
          <a:blip r:embed="rId7" cstate="print"/>
          <a:srcRect/>
          <a:stretch>
            <a:fillRect/>
          </a:stretch>
        </p:blipFill>
        <p:spPr bwMode="auto">
          <a:xfrm>
            <a:off x="4140200" y="2930525"/>
            <a:ext cx="3744913" cy="3633788"/>
          </a:xfrm>
          <a:prstGeom prst="rect">
            <a:avLst/>
          </a:prstGeom>
          <a:noFill/>
          <a:ln w="9525">
            <a:noFill/>
            <a:miter lim="800000"/>
            <a:headEnd/>
            <a:tailEnd/>
          </a:ln>
        </p:spPr>
      </p:pic>
      <p:sp>
        <p:nvSpPr>
          <p:cNvPr id="364552" name="Line 8"/>
          <p:cNvSpPr>
            <a:spLocks noChangeShapeType="1"/>
          </p:cNvSpPr>
          <p:nvPr/>
        </p:nvSpPr>
        <p:spPr bwMode="auto">
          <a:xfrm>
            <a:off x="6659563" y="2420938"/>
            <a:ext cx="1587" cy="2663825"/>
          </a:xfrm>
          <a:prstGeom prst="line">
            <a:avLst/>
          </a:prstGeom>
          <a:noFill/>
          <a:ln w="9525">
            <a:solidFill>
              <a:srgbClr val="0000FF"/>
            </a:solidFill>
            <a:round/>
            <a:headEnd/>
            <a:tailEnd type="triangle" w="med" len="med"/>
          </a:ln>
        </p:spPr>
        <p:txBody>
          <a:bodyPr wrap="none" anchor="ctr"/>
          <a:lstStyle/>
          <a:p>
            <a:endParaRPr lang="nl-NL"/>
          </a:p>
        </p:txBody>
      </p:sp>
      <p:sp>
        <p:nvSpPr>
          <p:cNvPr id="364553" name="Line 9"/>
          <p:cNvSpPr>
            <a:spLocks noChangeShapeType="1"/>
          </p:cNvSpPr>
          <p:nvPr/>
        </p:nvSpPr>
        <p:spPr bwMode="auto">
          <a:xfrm>
            <a:off x="7308850" y="2420938"/>
            <a:ext cx="0" cy="2663825"/>
          </a:xfrm>
          <a:prstGeom prst="line">
            <a:avLst/>
          </a:prstGeom>
          <a:noFill/>
          <a:ln w="9525">
            <a:solidFill>
              <a:srgbClr val="0000FF"/>
            </a:solidFill>
            <a:round/>
            <a:headEnd/>
            <a:tailEnd type="triangle" w="med" len="med"/>
          </a:ln>
        </p:spPr>
        <p:txBody>
          <a:bodyPr wrap="none" anchor="ctr"/>
          <a:lstStyle/>
          <a:p>
            <a:endParaRPr lang="nl-NL"/>
          </a:p>
        </p:txBody>
      </p:sp>
      <p:sp>
        <p:nvSpPr>
          <p:cNvPr id="364554" name="Text Box 10"/>
          <p:cNvSpPr txBox="1">
            <a:spLocks noChangeArrowheads="1"/>
          </p:cNvSpPr>
          <p:nvPr/>
        </p:nvSpPr>
        <p:spPr bwMode="auto">
          <a:xfrm>
            <a:off x="6721475" y="3498850"/>
            <a:ext cx="509588" cy="304800"/>
          </a:xfrm>
          <a:prstGeom prst="rect">
            <a:avLst/>
          </a:prstGeom>
          <a:noFill/>
          <a:ln w="9525" algn="ctr">
            <a:noFill/>
            <a:miter lim="800000"/>
            <a:headEnd/>
            <a:tailEnd/>
          </a:ln>
        </p:spPr>
        <p:txBody>
          <a:bodyPr wrap="none">
            <a:spAutoFit/>
          </a:bodyPr>
          <a:lstStyle/>
          <a:p>
            <a:pPr algn="ctr"/>
            <a:r>
              <a:rPr lang="nl-NL" sz="1400">
                <a:solidFill>
                  <a:srgbClr val="0066FF"/>
                </a:solidFill>
                <a:latin typeface="Times New Roman" pitchFamily="18" charset="0"/>
              </a:rPr>
              <a:t>90%</a:t>
            </a:r>
          </a:p>
        </p:txBody>
      </p:sp>
      <p:pic>
        <p:nvPicPr>
          <p:cNvPr id="4106" name="Picture 25" descr="txp_fig"/>
          <p:cNvPicPr>
            <a:picLocks noChangeAspect="1" noChangeArrowheads="1"/>
          </p:cNvPicPr>
          <p:nvPr>
            <p:custDataLst>
              <p:tags r:id="rId2"/>
            </p:custDataLst>
          </p:nvPr>
        </p:nvPicPr>
        <p:blipFill>
          <a:blip r:embed="rId8" cstate="print"/>
          <a:srcRect/>
          <a:stretch>
            <a:fillRect/>
          </a:stretch>
        </p:blipFill>
        <p:spPr bwMode="auto">
          <a:xfrm>
            <a:off x="638175" y="1498600"/>
            <a:ext cx="6305550" cy="346075"/>
          </a:xfrm>
          <a:prstGeom prst="rect">
            <a:avLst/>
          </a:prstGeom>
          <a:noFill/>
          <a:ln w="1587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4548">
                                            <p:txEl>
                                              <p:pRg st="3" end="3"/>
                                            </p:txEl>
                                          </p:spTgt>
                                        </p:tgtEl>
                                        <p:attrNameLst>
                                          <p:attrName>style.visibility</p:attrName>
                                        </p:attrNameLst>
                                      </p:cBhvr>
                                      <p:to>
                                        <p:strVal val="visible"/>
                                      </p:to>
                                    </p:set>
                                    <p:animEffect transition="in" filter="blinds(horizontal)">
                                      <p:cBhvr>
                                        <p:cTn id="7" dur="500"/>
                                        <p:tgtEl>
                                          <p:spTgt spid="36454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4550"/>
                                        </p:tgtEl>
                                        <p:attrNameLst>
                                          <p:attrName>style.visibility</p:attrName>
                                        </p:attrNameLst>
                                      </p:cBhvr>
                                      <p:to>
                                        <p:strVal val="visible"/>
                                      </p:to>
                                    </p:set>
                                    <p:animEffect transition="in" filter="blinds(horizontal)">
                                      <p:cBhvr>
                                        <p:cTn id="12" dur="500"/>
                                        <p:tgtEl>
                                          <p:spTgt spid="36455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64551"/>
                                        </p:tgtEl>
                                        <p:attrNameLst>
                                          <p:attrName>style.visibility</p:attrName>
                                        </p:attrNameLst>
                                      </p:cBhvr>
                                      <p:to>
                                        <p:strVal val="visible"/>
                                      </p:to>
                                    </p:set>
                                    <p:anim calcmode="lin" valueType="num">
                                      <p:cBhvr>
                                        <p:cTn id="17" dur="500" fill="hold"/>
                                        <p:tgtEl>
                                          <p:spTgt spid="364551"/>
                                        </p:tgtEl>
                                        <p:attrNameLst>
                                          <p:attrName>ppt_w</p:attrName>
                                        </p:attrNameLst>
                                      </p:cBhvr>
                                      <p:tavLst>
                                        <p:tav tm="0">
                                          <p:val>
                                            <p:fltVal val="0"/>
                                          </p:val>
                                        </p:tav>
                                        <p:tav tm="100000">
                                          <p:val>
                                            <p:strVal val="#ppt_w"/>
                                          </p:val>
                                        </p:tav>
                                      </p:tavLst>
                                    </p:anim>
                                    <p:anim calcmode="lin" valueType="num">
                                      <p:cBhvr>
                                        <p:cTn id="18" dur="500" fill="hold"/>
                                        <p:tgtEl>
                                          <p:spTgt spid="364551"/>
                                        </p:tgtEl>
                                        <p:attrNameLst>
                                          <p:attrName>ppt_h</p:attrName>
                                        </p:attrNameLst>
                                      </p:cBhvr>
                                      <p:tavLst>
                                        <p:tav tm="0">
                                          <p:val>
                                            <p:fltVal val="0"/>
                                          </p:val>
                                        </p:tav>
                                        <p:tav tm="100000">
                                          <p:val>
                                            <p:strVal val="#ppt_h"/>
                                          </p:val>
                                        </p:tav>
                                      </p:tavLst>
                                    </p:anim>
                                    <p:animEffect transition="in" filter="fade">
                                      <p:cBhvr>
                                        <p:cTn id="19" dur="500"/>
                                        <p:tgtEl>
                                          <p:spTgt spid="36455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64552"/>
                                        </p:tgtEl>
                                        <p:attrNameLst>
                                          <p:attrName>style.visibility</p:attrName>
                                        </p:attrNameLst>
                                      </p:cBhvr>
                                      <p:to>
                                        <p:strVal val="visible"/>
                                      </p:to>
                                    </p:set>
                                    <p:anim calcmode="lin" valueType="num">
                                      <p:cBhvr additive="base">
                                        <p:cTn id="24" dur="500" fill="hold"/>
                                        <p:tgtEl>
                                          <p:spTgt spid="364552"/>
                                        </p:tgtEl>
                                        <p:attrNameLst>
                                          <p:attrName>ppt_x</p:attrName>
                                        </p:attrNameLst>
                                      </p:cBhvr>
                                      <p:tavLst>
                                        <p:tav tm="0">
                                          <p:val>
                                            <p:strVal val="#ppt_x"/>
                                          </p:val>
                                        </p:tav>
                                        <p:tav tm="100000">
                                          <p:val>
                                            <p:strVal val="#ppt_x"/>
                                          </p:val>
                                        </p:tav>
                                      </p:tavLst>
                                    </p:anim>
                                    <p:anim calcmode="lin" valueType="num">
                                      <p:cBhvr additive="base">
                                        <p:cTn id="25" dur="500" fill="hold"/>
                                        <p:tgtEl>
                                          <p:spTgt spid="36455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64553"/>
                                        </p:tgtEl>
                                        <p:attrNameLst>
                                          <p:attrName>style.visibility</p:attrName>
                                        </p:attrNameLst>
                                      </p:cBhvr>
                                      <p:to>
                                        <p:strVal val="visible"/>
                                      </p:to>
                                    </p:set>
                                    <p:anim calcmode="lin" valueType="num">
                                      <p:cBhvr additive="base">
                                        <p:cTn id="28" dur="500" fill="hold"/>
                                        <p:tgtEl>
                                          <p:spTgt spid="364553"/>
                                        </p:tgtEl>
                                        <p:attrNameLst>
                                          <p:attrName>ppt_x</p:attrName>
                                        </p:attrNameLst>
                                      </p:cBhvr>
                                      <p:tavLst>
                                        <p:tav tm="0">
                                          <p:val>
                                            <p:strVal val="#ppt_x"/>
                                          </p:val>
                                        </p:tav>
                                        <p:tav tm="100000">
                                          <p:val>
                                            <p:strVal val="#ppt_x"/>
                                          </p:val>
                                        </p:tav>
                                      </p:tavLst>
                                    </p:anim>
                                    <p:anim calcmode="lin" valueType="num">
                                      <p:cBhvr additive="base">
                                        <p:cTn id="29" dur="500" fill="hold"/>
                                        <p:tgtEl>
                                          <p:spTgt spid="36455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64554"/>
                                        </p:tgtEl>
                                        <p:attrNameLst>
                                          <p:attrName>style.visibility</p:attrName>
                                        </p:attrNameLst>
                                      </p:cBhvr>
                                      <p:to>
                                        <p:strVal val="visible"/>
                                      </p:to>
                                    </p:set>
                                    <p:anim calcmode="lin" valueType="num">
                                      <p:cBhvr additive="base">
                                        <p:cTn id="32" dur="500" fill="hold"/>
                                        <p:tgtEl>
                                          <p:spTgt spid="364554"/>
                                        </p:tgtEl>
                                        <p:attrNameLst>
                                          <p:attrName>ppt_x</p:attrName>
                                        </p:attrNameLst>
                                      </p:cBhvr>
                                      <p:tavLst>
                                        <p:tav tm="0">
                                          <p:val>
                                            <p:strVal val="#ppt_x"/>
                                          </p:val>
                                        </p:tav>
                                        <p:tav tm="100000">
                                          <p:val>
                                            <p:strVal val="#ppt_x"/>
                                          </p:val>
                                        </p:tav>
                                      </p:tavLst>
                                    </p:anim>
                                    <p:anim calcmode="lin" valueType="num">
                                      <p:cBhvr additive="base">
                                        <p:cTn id="33" dur="500" fill="hold"/>
                                        <p:tgtEl>
                                          <p:spTgt spid="3645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52" grpId="0" animBg="1"/>
      <p:bldP spid="364553" grpId="0" animBg="1"/>
      <p:bldP spid="3645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kip_logo"/>
          <p:cNvPicPr>
            <a:picLocks noChangeAspect="1" noChangeArrowheads="1"/>
          </p:cNvPicPr>
          <p:nvPr/>
        </p:nvPicPr>
        <p:blipFill>
          <a:blip r:embed="rId4" cstate="print"/>
          <a:srcRect/>
          <a:stretch>
            <a:fillRect/>
          </a:stretch>
        </p:blipFill>
        <p:spPr bwMode="auto">
          <a:xfrm>
            <a:off x="8397875" y="304800"/>
            <a:ext cx="593725" cy="647700"/>
          </a:xfrm>
          <a:prstGeom prst="rect">
            <a:avLst/>
          </a:prstGeom>
          <a:noFill/>
          <a:ln w="9525">
            <a:noFill/>
            <a:miter lim="800000"/>
            <a:headEnd/>
            <a:tailEnd/>
          </a:ln>
        </p:spPr>
      </p:pic>
      <p:sp>
        <p:nvSpPr>
          <p:cNvPr id="5124" name="Rectangle 4"/>
          <p:cNvSpPr>
            <a:spLocks noChangeArrowheads="1"/>
          </p:cNvSpPr>
          <p:nvPr/>
        </p:nvSpPr>
        <p:spPr bwMode="auto">
          <a:xfrm>
            <a:off x="381000" y="914400"/>
            <a:ext cx="8763000" cy="5715000"/>
          </a:xfrm>
          <a:prstGeom prst="rect">
            <a:avLst/>
          </a:prstGeom>
          <a:noFill/>
          <a:ln w="9525">
            <a:noFill/>
            <a:miter lim="800000"/>
            <a:headEnd/>
            <a:tailEnd/>
          </a:ln>
        </p:spPr>
        <p:txBody>
          <a:bodyPr/>
          <a:lstStyle/>
          <a:p>
            <a:pPr marL="342900" indent="-342900">
              <a:spcBef>
                <a:spcPct val="20000"/>
              </a:spcBef>
              <a:buFont typeface="Wingdings" pitchFamily="2" charset="2"/>
              <a:buChar char="Ø"/>
            </a:pPr>
            <a:endParaRPr lang="en-US" sz="2400" b="1">
              <a:latin typeface="Times New Roman" pitchFamily="18" charset="0"/>
            </a:endParaRPr>
          </a:p>
        </p:txBody>
      </p:sp>
      <p:graphicFrame>
        <p:nvGraphicFramePr>
          <p:cNvPr id="5122" name="Object 5"/>
          <p:cNvGraphicFramePr>
            <a:graphicFrameLocks noChangeAspect="1"/>
          </p:cNvGraphicFramePr>
          <p:nvPr/>
        </p:nvGraphicFramePr>
        <p:xfrm>
          <a:off x="1547813" y="1557338"/>
          <a:ext cx="6630987" cy="5948362"/>
        </p:xfrm>
        <a:graphic>
          <a:graphicData uri="http://schemas.openxmlformats.org/presentationml/2006/ole">
            <p:oleObj spid="_x0000_s5122" name="Document" r:id="rId5" imgW="6763657" imgH="6062348" progId="Word.Document.8">
              <p:embed/>
            </p:oleObj>
          </a:graphicData>
        </a:graphic>
      </p:graphicFrame>
      <p:pic>
        <p:nvPicPr>
          <p:cNvPr id="5125" name="Picture 6" descr="doolhoven"/>
          <p:cNvPicPr>
            <a:picLocks noChangeAspect="1" noChangeArrowheads="1"/>
          </p:cNvPicPr>
          <p:nvPr/>
        </p:nvPicPr>
        <p:blipFill>
          <a:blip r:embed="rId6" cstate="print"/>
          <a:srcRect/>
          <a:stretch>
            <a:fillRect/>
          </a:stretch>
        </p:blipFill>
        <p:spPr bwMode="auto">
          <a:xfrm>
            <a:off x="7524750" y="0"/>
            <a:ext cx="1619250"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kip_logo"/>
          <p:cNvPicPr>
            <a:picLocks noChangeAspect="1" noChangeArrowheads="1"/>
          </p:cNvPicPr>
          <p:nvPr/>
        </p:nvPicPr>
        <p:blipFill>
          <a:blip r:embed="rId5" cstate="print"/>
          <a:srcRect/>
          <a:stretch>
            <a:fillRect/>
          </a:stretch>
        </p:blipFill>
        <p:spPr bwMode="auto">
          <a:xfrm>
            <a:off x="8397875" y="304800"/>
            <a:ext cx="593725" cy="647700"/>
          </a:xfrm>
          <a:prstGeom prst="rect">
            <a:avLst/>
          </a:prstGeom>
          <a:noFill/>
          <a:ln w="9525">
            <a:noFill/>
            <a:miter lim="800000"/>
            <a:headEnd/>
            <a:tailEnd/>
          </a:ln>
        </p:spPr>
      </p:pic>
      <p:sp>
        <p:nvSpPr>
          <p:cNvPr id="6148" name="Rectangle 4"/>
          <p:cNvSpPr>
            <a:spLocks noChangeArrowheads="1"/>
          </p:cNvSpPr>
          <p:nvPr/>
        </p:nvSpPr>
        <p:spPr bwMode="auto">
          <a:xfrm>
            <a:off x="381000" y="914400"/>
            <a:ext cx="8763000" cy="5715000"/>
          </a:xfrm>
          <a:prstGeom prst="rect">
            <a:avLst/>
          </a:prstGeom>
          <a:noFill/>
          <a:ln w="9525">
            <a:noFill/>
            <a:miter lim="800000"/>
            <a:headEnd/>
            <a:tailEnd/>
          </a:ln>
        </p:spPr>
        <p:txBody>
          <a:bodyPr/>
          <a:lstStyle/>
          <a:p>
            <a:pPr marL="342900" indent="-342900">
              <a:spcBef>
                <a:spcPct val="20000"/>
              </a:spcBef>
              <a:buFont typeface="Wingdings" pitchFamily="2" charset="2"/>
              <a:buChar char="Ø"/>
            </a:pPr>
            <a:endParaRPr lang="en-US" sz="2400" b="1">
              <a:latin typeface="Times New Roman" pitchFamily="18" charset="0"/>
            </a:endParaRPr>
          </a:p>
        </p:txBody>
      </p:sp>
      <p:graphicFrame>
        <p:nvGraphicFramePr>
          <p:cNvPr id="6146" name="Object 5"/>
          <p:cNvGraphicFramePr>
            <a:graphicFrameLocks noChangeAspect="1"/>
          </p:cNvGraphicFramePr>
          <p:nvPr/>
        </p:nvGraphicFramePr>
        <p:xfrm>
          <a:off x="1677988" y="1989138"/>
          <a:ext cx="6289675" cy="4692650"/>
        </p:xfrm>
        <a:graphic>
          <a:graphicData uri="http://schemas.openxmlformats.org/presentationml/2006/ole">
            <p:oleObj spid="_x0000_s6146" name="Document" r:id="rId6" imgW="7271800" imgH="5433943" progId="Word.Document.8">
              <p:embed/>
            </p:oleObj>
          </a:graphicData>
        </a:graphic>
      </p:graphicFrame>
      <p:pic>
        <p:nvPicPr>
          <p:cNvPr id="6149" name="Picture 6" descr="doolhoven"/>
          <p:cNvPicPr>
            <a:picLocks noChangeAspect="1" noChangeArrowheads="1"/>
          </p:cNvPicPr>
          <p:nvPr/>
        </p:nvPicPr>
        <p:blipFill>
          <a:blip r:embed="rId7" cstate="print"/>
          <a:srcRect/>
          <a:stretch>
            <a:fillRect/>
          </a:stretch>
        </p:blipFill>
        <p:spPr bwMode="auto">
          <a:xfrm>
            <a:off x="7524750" y="0"/>
            <a:ext cx="1619250" cy="1152525"/>
          </a:xfrm>
          <a:prstGeom prst="rect">
            <a:avLst/>
          </a:prstGeom>
          <a:noFill/>
          <a:ln w="9525">
            <a:noFill/>
            <a:miter lim="800000"/>
            <a:headEnd/>
            <a:tailEnd/>
          </a:ln>
        </p:spPr>
      </p:pic>
      <p:pic>
        <p:nvPicPr>
          <p:cNvPr id="6150" name="Picture 8" descr="txp_fig"/>
          <p:cNvPicPr>
            <a:picLocks noChangeAspect="1" noChangeArrowheads="1"/>
          </p:cNvPicPr>
          <p:nvPr>
            <p:custDataLst>
              <p:tags r:id="rId2"/>
            </p:custDataLst>
          </p:nvPr>
        </p:nvPicPr>
        <p:blipFill>
          <a:blip r:embed="rId8" cstate="print"/>
          <a:srcRect/>
          <a:stretch>
            <a:fillRect/>
          </a:stretch>
        </p:blipFill>
        <p:spPr bwMode="auto">
          <a:xfrm>
            <a:off x="2555875" y="1144588"/>
            <a:ext cx="3062288" cy="339725"/>
          </a:xfrm>
          <a:prstGeom prst="rect">
            <a:avLst/>
          </a:prstGeom>
          <a:noFill/>
          <a:ln w="15875" algn="ctr">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z="2800" b="1" smtClean="0">
                <a:solidFill>
                  <a:srgbClr val="0066FF"/>
                </a:solidFill>
              </a:rPr>
              <a:t>Errors in Difference Scores</a:t>
            </a:r>
            <a:endParaRPr lang="en-US" sz="2800" b="1" smtClean="0">
              <a:solidFill>
                <a:srgbClr val="0066FF"/>
              </a:solidFill>
            </a:endParaRPr>
          </a:p>
        </p:txBody>
      </p:sp>
      <p:sp>
        <p:nvSpPr>
          <p:cNvPr id="17411" name="Rectangle 3"/>
          <p:cNvSpPr>
            <a:spLocks noGrp="1" noChangeArrowheads="1"/>
          </p:cNvSpPr>
          <p:nvPr>
            <p:ph type="body" idx="1"/>
          </p:nvPr>
        </p:nvSpPr>
        <p:spPr/>
        <p:txBody>
          <a:bodyPr/>
          <a:lstStyle/>
          <a:p>
            <a:pPr eaLnBrk="1" hangingPunct="1">
              <a:buFontTx/>
              <a:buNone/>
            </a:pPr>
            <a:r>
              <a:rPr lang="en-US" dirty="0" smtClean="0"/>
              <a:t>Difference between two </a:t>
            </a:r>
            <a:r>
              <a:rPr lang="en-US" dirty="0" smtClean="0"/>
              <a:t>test scores </a:t>
            </a:r>
            <a:endParaRPr lang="en-US" dirty="0" smtClean="0"/>
          </a:p>
          <a:p>
            <a:pPr eaLnBrk="1" hangingPunct="1"/>
            <a:endParaRPr lang="en-US" dirty="0" smtClean="0"/>
          </a:p>
          <a:p>
            <a:pPr eaLnBrk="1" hangingPunct="1">
              <a:buFontTx/>
              <a:buNone/>
            </a:pPr>
            <a:r>
              <a:rPr lang="en-US" dirty="0" smtClean="0"/>
              <a:t>Where</a:t>
            </a:r>
          </a:p>
          <a:p>
            <a:pPr eaLnBrk="1" hangingPunct="1">
              <a:buFontTx/>
              <a:buNone/>
            </a:pPr>
            <a:endParaRPr lang="en-US" dirty="0" smtClean="0"/>
          </a:p>
          <a:p>
            <a:pPr eaLnBrk="1" hangingPunct="1">
              <a:buFontTx/>
              <a:buNone/>
            </a:pPr>
            <a:r>
              <a:rPr lang="en-US" dirty="0" smtClean="0"/>
              <a:t>with</a:t>
            </a:r>
          </a:p>
          <a:p>
            <a:pPr eaLnBrk="1" hangingPunct="1">
              <a:buFontTx/>
              <a:buNone/>
            </a:pPr>
            <a:endParaRPr lang="en-US" dirty="0" smtClean="0"/>
          </a:p>
          <a:p>
            <a:pPr eaLnBrk="1" hangingPunct="1">
              <a:buFontTx/>
              <a:buNone/>
            </a:pPr>
            <a:r>
              <a:rPr lang="en-US" dirty="0" smtClean="0"/>
              <a:t>Reliability </a:t>
            </a:r>
          </a:p>
        </p:txBody>
      </p:sp>
      <p:pic>
        <p:nvPicPr>
          <p:cNvPr id="386055" name="Picture 7" descr="txp_fig"/>
          <p:cNvPicPr>
            <a:picLocks noChangeAspect="1" noChangeArrowheads="1"/>
          </p:cNvPicPr>
          <p:nvPr>
            <p:custDataLst>
              <p:tags r:id="rId1"/>
            </p:custDataLst>
          </p:nvPr>
        </p:nvPicPr>
        <p:blipFill>
          <a:blip r:embed="rId7" cstate="print"/>
          <a:srcRect/>
          <a:stretch>
            <a:fillRect/>
          </a:stretch>
        </p:blipFill>
        <p:spPr bwMode="auto">
          <a:xfrm>
            <a:off x="3333750" y="2565400"/>
            <a:ext cx="1878013" cy="301625"/>
          </a:xfrm>
          <a:prstGeom prst="rect">
            <a:avLst/>
          </a:prstGeom>
          <a:noFill/>
          <a:ln w="15875" algn="ctr">
            <a:noFill/>
            <a:miter lim="800000"/>
            <a:headEnd/>
            <a:tailEnd/>
          </a:ln>
        </p:spPr>
      </p:pic>
      <p:pic>
        <p:nvPicPr>
          <p:cNvPr id="386056" name="Picture 8" descr="txp_fig"/>
          <p:cNvPicPr>
            <a:picLocks noChangeAspect="1" noChangeArrowheads="1"/>
          </p:cNvPicPr>
          <p:nvPr>
            <p:custDataLst>
              <p:tags r:id="rId2"/>
            </p:custDataLst>
          </p:nvPr>
        </p:nvPicPr>
        <p:blipFill>
          <a:blip r:embed="rId8" cstate="print"/>
          <a:srcRect/>
          <a:stretch>
            <a:fillRect/>
          </a:stretch>
        </p:blipFill>
        <p:spPr bwMode="auto">
          <a:xfrm>
            <a:off x="2916238" y="3281363"/>
            <a:ext cx="2403475" cy="795337"/>
          </a:xfrm>
          <a:prstGeom prst="rect">
            <a:avLst/>
          </a:prstGeom>
          <a:noFill/>
          <a:ln w="15875" algn="ctr">
            <a:noFill/>
            <a:miter lim="800000"/>
            <a:headEnd/>
            <a:tailEnd/>
          </a:ln>
        </p:spPr>
      </p:pic>
      <p:pic>
        <p:nvPicPr>
          <p:cNvPr id="386057" name="Picture 9" descr="txp_fig"/>
          <p:cNvPicPr>
            <a:picLocks noChangeAspect="1" noChangeArrowheads="1"/>
          </p:cNvPicPr>
          <p:nvPr>
            <p:custDataLst>
              <p:tags r:id="rId3"/>
            </p:custDataLst>
          </p:nvPr>
        </p:nvPicPr>
        <p:blipFill>
          <a:blip r:embed="rId9" cstate="print"/>
          <a:srcRect/>
          <a:stretch>
            <a:fillRect/>
          </a:stretch>
        </p:blipFill>
        <p:spPr bwMode="auto">
          <a:xfrm>
            <a:off x="566738" y="4710113"/>
            <a:ext cx="2133600" cy="303212"/>
          </a:xfrm>
          <a:prstGeom prst="rect">
            <a:avLst/>
          </a:prstGeom>
          <a:noFill/>
          <a:ln w="15875" algn="ctr">
            <a:noFill/>
            <a:miter lim="800000"/>
            <a:headEnd/>
            <a:tailEnd/>
          </a:ln>
        </p:spPr>
      </p:pic>
      <p:pic>
        <p:nvPicPr>
          <p:cNvPr id="386064" name="Picture 16" descr="txp_fig"/>
          <p:cNvPicPr>
            <a:picLocks noChangeAspect="1" noChangeArrowheads="1"/>
          </p:cNvPicPr>
          <p:nvPr>
            <p:custDataLst>
              <p:tags r:id="rId4"/>
            </p:custDataLst>
          </p:nvPr>
        </p:nvPicPr>
        <p:blipFill>
          <a:blip r:embed="rId10" cstate="print"/>
          <a:srcRect/>
          <a:stretch>
            <a:fillRect/>
          </a:stretch>
        </p:blipFill>
        <p:spPr bwMode="auto">
          <a:xfrm>
            <a:off x="3900488" y="4694238"/>
            <a:ext cx="4538662" cy="319087"/>
          </a:xfrm>
          <a:prstGeom prst="rect">
            <a:avLst/>
          </a:prstGeom>
          <a:noFill/>
          <a:ln w="15875" algn="ctr">
            <a:noFill/>
            <a:miter lim="800000"/>
            <a:headEnd/>
            <a:tailEnd/>
          </a:ln>
        </p:spPr>
      </p:pic>
      <p:pic>
        <p:nvPicPr>
          <p:cNvPr id="386068" name="Picture 20" descr="txp_fig"/>
          <p:cNvPicPr>
            <a:picLocks noChangeAspect="1" noChangeArrowheads="1"/>
          </p:cNvPicPr>
          <p:nvPr>
            <p:custDataLst>
              <p:tags r:id="rId5"/>
            </p:custDataLst>
          </p:nvPr>
        </p:nvPicPr>
        <p:blipFill>
          <a:blip r:embed="rId11" cstate="print"/>
          <a:srcRect/>
          <a:stretch>
            <a:fillRect/>
          </a:stretch>
        </p:blipFill>
        <p:spPr bwMode="auto">
          <a:xfrm>
            <a:off x="3198813" y="5989638"/>
            <a:ext cx="1958975" cy="557212"/>
          </a:xfrm>
          <a:prstGeom prst="rect">
            <a:avLst/>
          </a:prstGeom>
          <a:noFill/>
          <a:ln w="1587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6055"/>
                                        </p:tgtEl>
                                        <p:attrNameLst>
                                          <p:attrName>style.visibility</p:attrName>
                                        </p:attrNameLst>
                                      </p:cBhvr>
                                      <p:to>
                                        <p:strVal val="visible"/>
                                      </p:to>
                                    </p:set>
                                    <p:animEffect transition="in" filter="blinds(horizontal)">
                                      <p:cBhvr>
                                        <p:cTn id="7" dur="500"/>
                                        <p:tgtEl>
                                          <p:spTgt spid="3860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2" dur="5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6056"/>
                                        </p:tgtEl>
                                        <p:attrNameLst>
                                          <p:attrName>style.visibility</p:attrName>
                                        </p:attrNameLst>
                                      </p:cBhvr>
                                      <p:to>
                                        <p:strVal val="visible"/>
                                      </p:to>
                                    </p:set>
                                    <p:animEffect transition="in" filter="blinds(horizontal)">
                                      <p:cBhvr>
                                        <p:cTn id="17" dur="500"/>
                                        <p:tgtEl>
                                          <p:spTgt spid="38605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22" dur="500"/>
                                        <p:tgtEl>
                                          <p:spTgt spid="174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6057"/>
                                        </p:tgtEl>
                                        <p:attrNameLst>
                                          <p:attrName>style.visibility</p:attrName>
                                        </p:attrNameLst>
                                      </p:cBhvr>
                                      <p:to>
                                        <p:strVal val="visible"/>
                                      </p:to>
                                    </p:set>
                                    <p:animEffect transition="in" filter="blinds(horizontal)">
                                      <p:cBhvr>
                                        <p:cTn id="27" dur="500"/>
                                        <p:tgtEl>
                                          <p:spTgt spid="38605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86064"/>
                                        </p:tgtEl>
                                        <p:attrNameLst>
                                          <p:attrName>style.visibility</p:attrName>
                                        </p:attrNameLst>
                                      </p:cBhvr>
                                      <p:to>
                                        <p:strVal val="visible"/>
                                      </p:to>
                                    </p:set>
                                    <p:animEffect transition="in" filter="blinds(horizontal)">
                                      <p:cBhvr>
                                        <p:cTn id="32" dur="500"/>
                                        <p:tgtEl>
                                          <p:spTgt spid="38606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blinds(horizontal)">
                                      <p:cBhvr>
                                        <p:cTn id="37" dur="500"/>
                                        <p:tgtEl>
                                          <p:spTgt spid="174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86068"/>
                                        </p:tgtEl>
                                        <p:attrNameLst>
                                          <p:attrName>style.visibility</p:attrName>
                                        </p:attrNameLst>
                                      </p:cBhvr>
                                      <p:to>
                                        <p:strVal val="visible"/>
                                      </p:to>
                                    </p:set>
                                    <p:animEffect transition="in" filter="blinds(horizontal)">
                                      <p:cBhvr>
                                        <p:cTn id="42" dur="500"/>
                                        <p:tgtEl>
                                          <p:spTgt spid="386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71450"/>
            <a:ext cx="8229600" cy="1143000"/>
          </a:xfrm>
        </p:spPr>
        <p:txBody>
          <a:bodyPr/>
          <a:lstStyle/>
          <a:p>
            <a:pPr eaLnBrk="1" hangingPunct="1"/>
            <a:r>
              <a:rPr lang="en-GB" sz="2800" b="1" smtClean="0">
                <a:solidFill>
                  <a:srgbClr val="0066FF"/>
                </a:solidFill>
              </a:rPr>
              <a:t>Errors in Difference Scores</a:t>
            </a:r>
            <a:endParaRPr lang="en-US" sz="2800" b="1" smtClean="0">
              <a:solidFill>
                <a:srgbClr val="0066FF"/>
              </a:solidFill>
            </a:endParaRPr>
          </a:p>
        </p:txBody>
      </p:sp>
      <p:sp>
        <p:nvSpPr>
          <p:cNvPr id="387075" name="Rectangle 3"/>
          <p:cNvSpPr>
            <a:spLocks noGrp="1" noChangeArrowheads="1"/>
          </p:cNvSpPr>
          <p:nvPr>
            <p:ph type="body" idx="1"/>
          </p:nvPr>
        </p:nvSpPr>
        <p:spPr>
          <a:xfrm>
            <a:off x="457200" y="836613"/>
            <a:ext cx="8229600" cy="4525962"/>
          </a:xfrm>
        </p:spPr>
        <p:txBody>
          <a:bodyPr/>
          <a:lstStyle/>
          <a:p>
            <a:pPr eaLnBrk="1" hangingPunct="1">
              <a:buFontTx/>
              <a:buNone/>
            </a:pPr>
            <a:r>
              <a:rPr lang="en-US" sz="2800" dirty="0" smtClean="0"/>
              <a:t>The reliability can be very low if true scores are highly correlated</a:t>
            </a:r>
          </a:p>
          <a:p>
            <a:pPr eaLnBrk="1" hangingPunct="1">
              <a:buFontTx/>
              <a:buNone/>
            </a:pPr>
            <a:endParaRPr lang="en-US" sz="2800" dirty="0" smtClean="0"/>
          </a:p>
          <a:p>
            <a:pPr eaLnBrk="1" hangingPunct="1">
              <a:buFontTx/>
              <a:buNone/>
            </a:pPr>
            <a:endParaRPr lang="en-US" sz="2800" dirty="0" smtClean="0"/>
          </a:p>
          <a:p>
            <a:pPr eaLnBrk="1" hangingPunct="1">
              <a:buFontTx/>
              <a:buNone/>
            </a:pPr>
            <a:r>
              <a:rPr lang="en-US" sz="2800" dirty="0" smtClean="0"/>
              <a:t>gets low, but the error variance does not</a:t>
            </a:r>
          </a:p>
          <a:p>
            <a:pPr eaLnBrk="1" hangingPunct="1">
              <a:buFontTx/>
              <a:buNone/>
            </a:pPr>
            <a:endParaRPr lang="en-US" sz="2800" dirty="0" smtClean="0"/>
          </a:p>
          <a:p>
            <a:pPr eaLnBrk="1" hangingPunct="1">
              <a:buFontTx/>
              <a:buNone/>
            </a:pPr>
            <a:endParaRPr lang="en-US" sz="2800" dirty="0" smtClean="0"/>
          </a:p>
          <a:p>
            <a:pPr eaLnBrk="1" hangingPunct="1">
              <a:buFontTx/>
              <a:buNone/>
            </a:pPr>
            <a:r>
              <a:rPr lang="en-US" sz="2800" dirty="0" smtClean="0"/>
              <a:t>Reliability:</a:t>
            </a:r>
          </a:p>
          <a:p>
            <a:pPr eaLnBrk="1" hangingPunct="1">
              <a:buFontTx/>
              <a:buNone/>
            </a:pPr>
            <a:endParaRPr lang="en-US" sz="2800" dirty="0" smtClean="0"/>
          </a:p>
          <a:p>
            <a:pPr eaLnBrk="1" hangingPunct="1">
              <a:buFontTx/>
              <a:buNone/>
            </a:pPr>
            <a:endParaRPr lang="en-US" sz="2800" dirty="0" smtClean="0"/>
          </a:p>
          <a:p>
            <a:pPr eaLnBrk="1" hangingPunct="1">
              <a:buFontTx/>
              <a:buNone/>
            </a:pPr>
            <a:r>
              <a:rPr lang="en-US" sz="2800" dirty="0" smtClean="0"/>
              <a:t>So do not measure a chronic attribute in a pretest-posttest design.</a:t>
            </a:r>
          </a:p>
          <a:p>
            <a:pPr eaLnBrk="1" hangingPunct="1">
              <a:buFontTx/>
              <a:buNone/>
            </a:pPr>
            <a:endParaRPr lang="en-US" sz="2800" dirty="0" smtClean="0"/>
          </a:p>
          <a:p>
            <a:pPr eaLnBrk="1" hangingPunct="1">
              <a:buFontTx/>
              <a:buNone/>
            </a:pPr>
            <a:endParaRPr lang="en-US" sz="2800" dirty="0" smtClean="0"/>
          </a:p>
        </p:txBody>
      </p:sp>
      <p:pic>
        <p:nvPicPr>
          <p:cNvPr id="387076" name="Picture 4" descr="txp_fig"/>
          <p:cNvPicPr>
            <a:picLocks noChangeAspect="1" noChangeArrowheads="1"/>
          </p:cNvPicPr>
          <p:nvPr>
            <p:custDataLst>
              <p:tags r:id="rId1"/>
            </p:custDataLst>
          </p:nvPr>
        </p:nvPicPr>
        <p:blipFill>
          <a:blip r:embed="rId7" cstate="print"/>
          <a:srcRect/>
          <a:stretch>
            <a:fillRect/>
          </a:stretch>
        </p:blipFill>
        <p:spPr bwMode="auto">
          <a:xfrm>
            <a:off x="2733675" y="1844675"/>
            <a:ext cx="2054225" cy="303213"/>
          </a:xfrm>
          <a:prstGeom prst="rect">
            <a:avLst/>
          </a:prstGeom>
          <a:noFill/>
          <a:ln w="15875" algn="ctr">
            <a:noFill/>
            <a:miter lim="800000"/>
            <a:headEnd/>
            <a:tailEnd/>
          </a:ln>
        </p:spPr>
      </p:pic>
      <p:pic>
        <p:nvPicPr>
          <p:cNvPr id="387077" name="Picture 5" descr="txp_fig"/>
          <p:cNvPicPr>
            <a:picLocks noChangeAspect="1" noChangeArrowheads="1"/>
          </p:cNvPicPr>
          <p:nvPr>
            <p:custDataLst>
              <p:tags r:id="rId2"/>
            </p:custDataLst>
          </p:nvPr>
        </p:nvPicPr>
        <p:blipFill>
          <a:blip r:embed="rId8" cstate="print"/>
          <a:srcRect/>
          <a:stretch>
            <a:fillRect/>
          </a:stretch>
        </p:blipFill>
        <p:spPr bwMode="auto">
          <a:xfrm>
            <a:off x="2555875" y="3500438"/>
            <a:ext cx="2244725" cy="303212"/>
          </a:xfrm>
          <a:prstGeom prst="rect">
            <a:avLst/>
          </a:prstGeom>
          <a:noFill/>
          <a:ln w="15875" algn="ctr">
            <a:noFill/>
            <a:miter lim="800000"/>
            <a:headEnd/>
            <a:tailEnd/>
          </a:ln>
        </p:spPr>
      </p:pic>
      <p:pic>
        <p:nvPicPr>
          <p:cNvPr id="387078" name="Picture 6" descr="txp_fig"/>
          <p:cNvPicPr>
            <a:picLocks noChangeAspect="1" noChangeArrowheads="1"/>
          </p:cNvPicPr>
          <p:nvPr>
            <p:custDataLst>
              <p:tags r:id="rId3"/>
            </p:custDataLst>
          </p:nvPr>
        </p:nvPicPr>
        <p:blipFill>
          <a:blip r:embed="rId9" cstate="print"/>
          <a:srcRect/>
          <a:stretch>
            <a:fillRect/>
          </a:stretch>
        </p:blipFill>
        <p:spPr bwMode="auto">
          <a:xfrm>
            <a:off x="965200" y="2349500"/>
            <a:ext cx="6846888" cy="319088"/>
          </a:xfrm>
          <a:prstGeom prst="rect">
            <a:avLst/>
          </a:prstGeom>
          <a:noFill/>
          <a:ln w="15875" algn="ctr">
            <a:noFill/>
            <a:miter lim="800000"/>
            <a:headEnd/>
            <a:tailEnd/>
          </a:ln>
        </p:spPr>
      </p:pic>
      <p:pic>
        <p:nvPicPr>
          <p:cNvPr id="387082" name="Picture 10" descr="txp_fig"/>
          <p:cNvPicPr>
            <a:picLocks noChangeAspect="1" noChangeArrowheads="1"/>
          </p:cNvPicPr>
          <p:nvPr>
            <p:custDataLst>
              <p:tags r:id="rId4"/>
            </p:custDataLst>
          </p:nvPr>
        </p:nvPicPr>
        <p:blipFill>
          <a:blip r:embed="rId10" cstate="print"/>
          <a:srcRect/>
          <a:stretch>
            <a:fillRect/>
          </a:stretch>
        </p:blipFill>
        <p:spPr bwMode="auto">
          <a:xfrm>
            <a:off x="1450975" y="4076700"/>
            <a:ext cx="4489450" cy="319088"/>
          </a:xfrm>
          <a:prstGeom prst="rect">
            <a:avLst/>
          </a:prstGeom>
          <a:noFill/>
          <a:ln w="15875" algn="ctr">
            <a:noFill/>
            <a:miter lim="800000"/>
            <a:headEnd/>
            <a:tailEnd/>
          </a:ln>
        </p:spPr>
      </p:pic>
      <p:pic>
        <p:nvPicPr>
          <p:cNvPr id="387086" name="Picture 14" descr="txp_fig"/>
          <p:cNvPicPr>
            <a:picLocks noChangeAspect="1" noChangeArrowheads="1"/>
          </p:cNvPicPr>
          <p:nvPr>
            <p:custDataLst>
              <p:tags r:id="rId5"/>
            </p:custDataLst>
          </p:nvPr>
        </p:nvPicPr>
        <p:blipFill>
          <a:blip r:embed="rId11" cstate="print"/>
          <a:srcRect/>
          <a:stretch>
            <a:fillRect/>
          </a:stretch>
        </p:blipFill>
        <p:spPr bwMode="auto">
          <a:xfrm>
            <a:off x="1476375" y="4887913"/>
            <a:ext cx="4694238" cy="557212"/>
          </a:xfrm>
          <a:prstGeom prst="rect">
            <a:avLst/>
          </a:prstGeom>
          <a:noFill/>
          <a:ln w="1587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7076"/>
                                        </p:tgtEl>
                                        <p:attrNameLst>
                                          <p:attrName>style.visibility</p:attrName>
                                        </p:attrNameLst>
                                      </p:cBhvr>
                                      <p:to>
                                        <p:strVal val="visible"/>
                                      </p:to>
                                    </p:set>
                                    <p:animEffect transition="in" filter="blinds(horizontal)">
                                      <p:cBhvr>
                                        <p:cTn id="7" dur="500"/>
                                        <p:tgtEl>
                                          <p:spTgt spid="3870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7078"/>
                                        </p:tgtEl>
                                        <p:attrNameLst>
                                          <p:attrName>style.visibility</p:attrName>
                                        </p:attrNameLst>
                                      </p:cBhvr>
                                      <p:to>
                                        <p:strVal val="visible"/>
                                      </p:to>
                                    </p:set>
                                    <p:animEffect transition="in" filter="blinds(horizontal)">
                                      <p:cBhvr>
                                        <p:cTn id="12" dur="500"/>
                                        <p:tgtEl>
                                          <p:spTgt spid="387078"/>
                                        </p:tgtEl>
                                      </p:cBhvr>
                                    </p:animEffect>
                                  </p:childTnLst>
                                </p:cTn>
                              </p:par>
                              <p:par>
                                <p:cTn id="13" presetID="3" presetClass="entr" presetSubtype="10" fill="hold" nodeType="withEffect">
                                  <p:stCondLst>
                                    <p:cond delay="0"/>
                                  </p:stCondLst>
                                  <p:childTnLst>
                                    <p:set>
                                      <p:cBhvr>
                                        <p:cTn id="14" dur="1" fill="hold">
                                          <p:stCondLst>
                                            <p:cond delay="0"/>
                                          </p:stCondLst>
                                        </p:cTn>
                                        <p:tgtEl>
                                          <p:spTgt spid="387075">
                                            <p:txEl>
                                              <p:pRg st="3" end="3"/>
                                            </p:txEl>
                                          </p:spTgt>
                                        </p:tgtEl>
                                        <p:attrNameLst>
                                          <p:attrName>style.visibility</p:attrName>
                                        </p:attrNameLst>
                                      </p:cBhvr>
                                      <p:to>
                                        <p:strVal val="visible"/>
                                      </p:to>
                                    </p:set>
                                    <p:animEffect transition="in" filter="blinds(horizontal)">
                                      <p:cBhvr>
                                        <p:cTn id="15" dur="500"/>
                                        <p:tgtEl>
                                          <p:spTgt spid="38707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87077"/>
                                        </p:tgtEl>
                                        <p:attrNameLst>
                                          <p:attrName>style.visibility</p:attrName>
                                        </p:attrNameLst>
                                      </p:cBhvr>
                                      <p:to>
                                        <p:strVal val="visible"/>
                                      </p:to>
                                    </p:set>
                                    <p:animEffect transition="in" filter="blinds(horizontal)">
                                      <p:cBhvr>
                                        <p:cTn id="20" dur="500"/>
                                        <p:tgtEl>
                                          <p:spTgt spid="38707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87082"/>
                                        </p:tgtEl>
                                        <p:attrNameLst>
                                          <p:attrName>style.visibility</p:attrName>
                                        </p:attrNameLst>
                                      </p:cBhvr>
                                      <p:to>
                                        <p:strVal val="visible"/>
                                      </p:to>
                                    </p:set>
                                    <p:animEffect transition="in" filter="blinds(horizontal)">
                                      <p:cBhvr>
                                        <p:cTn id="25" dur="500"/>
                                        <p:tgtEl>
                                          <p:spTgt spid="38708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87075">
                                            <p:txEl>
                                              <p:pRg st="6" end="6"/>
                                            </p:txEl>
                                          </p:spTgt>
                                        </p:tgtEl>
                                        <p:attrNameLst>
                                          <p:attrName>style.visibility</p:attrName>
                                        </p:attrNameLst>
                                      </p:cBhvr>
                                      <p:to>
                                        <p:strVal val="visible"/>
                                      </p:to>
                                    </p:set>
                                    <p:animEffect transition="in" filter="blinds(horizontal)">
                                      <p:cBhvr>
                                        <p:cTn id="30" dur="500"/>
                                        <p:tgtEl>
                                          <p:spTgt spid="387075">
                                            <p:txEl>
                                              <p:pRg st="6" end="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87086"/>
                                        </p:tgtEl>
                                        <p:attrNameLst>
                                          <p:attrName>style.visibility</p:attrName>
                                        </p:attrNameLst>
                                      </p:cBhvr>
                                      <p:to>
                                        <p:strVal val="visible"/>
                                      </p:to>
                                    </p:set>
                                    <p:animEffect transition="in" filter="blinds(horizontal)">
                                      <p:cBhvr>
                                        <p:cTn id="33" dur="500"/>
                                        <p:tgtEl>
                                          <p:spTgt spid="38708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87075">
                                            <p:txEl>
                                              <p:pRg st="9" end="9"/>
                                            </p:txEl>
                                          </p:spTgt>
                                        </p:tgtEl>
                                        <p:attrNameLst>
                                          <p:attrName>style.visibility</p:attrName>
                                        </p:attrNameLst>
                                      </p:cBhvr>
                                      <p:to>
                                        <p:strVal val="visible"/>
                                      </p:to>
                                    </p:set>
                                    <p:animEffect transition="in" filter="blinds(horizontal)">
                                      <p:cBhvr>
                                        <p:cTn id="38" dur="500"/>
                                        <p:tgtEl>
                                          <p:spTgt spid="3870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smtClean="0"/>
          </a:p>
        </p:txBody>
      </p:sp>
      <p:sp>
        <p:nvSpPr>
          <p:cNvPr id="19459" name="Rectangle 3"/>
          <p:cNvSpPr>
            <a:spLocks noGrp="1" noChangeArrowheads="1"/>
          </p:cNvSpPr>
          <p:nvPr>
            <p:ph type="body" idx="1"/>
          </p:nvPr>
        </p:nvSpPr>
        <p:spPr/>
        <p:txBody>
          <a:bodyPr/>
          <a:lstStyle/>
          <a:p>
            <a:pPr eaLnBrk="1" hangingPunct="1">
              <a:buFontTx/>
              <a:buNone/>
            </a:pPr>
            <a:r>
              <a:rPr lang="en-US" sz="17200" smtClean="0">
                <a:solidFill>
                  <a:srgbClr val="0066FF"/>
                </a:solidFill>
              </a:rPr>
              <a:t>Thanks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nl-NL" smtClean="0">
                <a:solidFill>
                  <a:srgbClr val="0066FF"/>
                </a:solidFill>
              </a:rPr>
              <a:t>outline</a:t>
            </a:r>
          </a:p>
        </p:txBody>
      </p:sp>
      <p:sp>
        <p:nvSpPr>
          <p:cNvPr id="370691" name="Rectangle 3"/>
          <p:cNvSpPr>
            <a:spLocks noGrp="1" noChangeArrowheads="1"/>
          </p:cNvSpPr>
          <p:nvPr>
            <p:ph type="body" idx="1"/>
          </p:nvPr>
        </p:nvSpPr>
        <p:spPr>
          <a:xfrm>
            <a:off x="457200" y="2432050"/>
            <a:ext cx="8229600" cy="4525963"/>
          </a:xfrm>
        </p:spPr>
        <p:txBody>
          <a:bodyPr/>
          <a:lstStyle/>
          <a:p>
            <a:pPr eaLnBrk="1" hangingPunct="1"/>
            <a:r>
              <a:rPr lang="en-GB" sz="2400" b="1" smtClean="0">
                <a:solidFill>
                  <a:srgbClr val="0066FF"/>
                </a:solidFill>
              </a:rPr>
              <a:t>The effect of test lengthening on the reliability</a:t>
            </a:r>
          </a:p>
          <a:p>
            <a:pPr eaLnBrk="1" hangingPunct="1"/>
            <a:r>
              <a:rPr lang="en-GB" sz="2400" b="1" smtClean="0">
                <a:solidFill>
                  <a:srgbClr val="0066FF"/>
                </a:solidFill>
              </a:rPr>
              <a:t>Correcting a correlation for unreliability (attenuation)</a:t>
            </a:r>
          </a:p>
          <a:p>
            <a:pPr eaLnBrk="1" hangingPunct="1"/>
            <a:r>
              <a:rPr lang="en-GB" sz="2400" b="1" smtClean="0">
                <a:solidFill>
                  <a:srgbClr val="0066FF"/>
                </a:solidFill>
              </a:rPr>
              <a:t>True scores: point and interval estimates </a:t>
            </a:r>
          </a:p>
          <a:p>
            <a:pPr eaLnBrk="1" hangingPunct="1"/>
            <a:r>
              <a:rPr lang="en-GB" sz="2400" b="1" smtClean="0">
                <a:solidFill>
                  <a:srgbClr val="0066FF"/>
                </a:solidFill>
              </a:rPr>
              <a:t>Reliability of difference scores</a:t>
            </a:r>
          </a:p>
          <a:p>
            <a:pPr eaLnBrk="1" hangingPunct="1"/>
            <a:endParaRPr lang="en-GB" sz="2400" b="1" smtClean="0">
              <a:solidFill>
                <a:srgbClr val="00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0691">
                                            <p:txEl>
                                              <p:pRg st="0" end="0"/>
                                            </p:txEl>
                                          </p:spTgt>
                                        </p:tgtEl>
                                        <p:attrNameLst>
                                          <p:attrName>style.visibility</p:attrName>
                                        </p:attrNameLst>
                                      </p:cBhvr>
                                      <p:to>
                                        <p:strVal val="visible"/>
                                      </p:to>
                                    </p:set>
                                    <p:animEffect transition="in" filter="blinds(horizontal)">
                                      <p:cBhvr>
                                        <p:cTn id="7" dur="500"/>
                                        <p:tgtEl>
                                          <p:spTgt spid="370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0691">
                                            <p:txEl>
                                              <p:pRg st="1" end="1"/>
                                            </p:txEl>
                                          </p:spTgt>
                                        </p:tgtEl>
                                        <p:attrNameLst>
                                          <p:attrName>style.visibility</p:attrName>
                                        </p:attrNameLst>
                                      </p:cBhvr>
                                      <p:to>
                                        <p:strVal val="visible"/>
                                      </p:to>
                                    </p:set>
                                    <p:animEffect transition="in" filter="blinds(horizontal)">
                                      <p:cBhvr>
                                        <p:cTn id="12" dur="500"/>
                                        <p:tgtEl>
                                          <p:spTgt spid="370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70691">
                                            <p:txEl>
                                              <p:pRg st="2" end="2"/>
                                            </p:txEl>
                                          </p:spTgt>
                                        </p:tgtEl>
                                        <p:attrNameLst>
                                          <p:attrName>style.visibility</p:attrName>
                                        </p:attrNameLst>
                                      </p:cBhvr>
                                      <p:to>
                                        <p:strVal val="visible"/>
                                      </p:to>
                                    </p:set>
                                    <p:animEffect transition="in" filter="blinds(horizontal)">
                                      <p:cBhvr>
                                        <p:cTn id="17" dur="500"/>
                                        <p:tgtEl>
                                          <p:spTgt spid="3706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70691">
                                            <p:txEl>
                                              <p:pRg st="3" end="3"/>
                                            </p:txEl>
                                          </p:spTgt>
                                        </p:tgtEl>
                                        <p:attrNameLst>
                                          <p:attrName>style.visibility</p:attrName>
                                        </p:attrNameLst>
                                      </p:cBhvr>
                                      <p:to>
                                        <p:strVal val="visible"/>
                                      </p:to>
                                    </p:set>
                                    <p:animEffect transition="in" filter="blinds(horizontal)">
                                      <p:cBhvr>
                                        <p:cTn id="22" dur="500"/>
                                        <p:tgtEl>
                                          <p:spTgt spid="3706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07950" y="-26988"/>
            <a:ext cx="8229600" cy="1143001"/>
          </a:xfrm>
        </p:spPr>
        <p:txBody>
          <a:bodyPr/>
          <a:lstStyle/>
          <a:p>
            <a:pPr eaLnBrk="1" hangingPunct="1"/>
            <a:r>
              <a:rPr lang="nl-NL" sz="2400" b="1" smtClean="0">
                <a:solidFill>
                  <a:srgbClr val="0066FF"/>
                </a:solidFill>
              </a:rPr>
              <a:t>Spearman’s (1904) one-factor model</a:t>
            </a:r>
          </a:p>
        </p:txBody>
      </p:sp>
      <p:sp>
        <p:nvSpPr>
          <p:cNvPr id="342019" name="Rectangle 3"/>
          <p:cNvSpPr>
            <a:spLocks noChangeArrowheads="1"/>
          </p:cNvSpPr>
          <p:nvPr/>
        </p:nvSpPr>
        <p:spPr bwMode="auto">
          <a:xfrm>
            <a:off x="777875" y="5229225"/>
            <a:ext cx="8763000" cy="57150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400"/>
              <a:t>The one-factor model is </a:t>
            </a:r>
          </a:p>
          <a:p>
            <a:pPr marL="742950" lvl="1" indent="-285750">
              <a:spcBef>
                <a:spcPct val="20000"/>
              </a:spcBef>
              <a:buFont typeface="Wingdings" pitchFamily="2" charset="2"/>
              <a:buNone/>
            </a:pPr>
            <a:r>
              <a:rPr lang="nl-NL">
                <a:cs typeface="Arial" charset="0"/>
              </a:rPr>
              <a:t>	Parameters:</a:t>
            </a:r>
            <a:endParaRPr lang="el-GR">
              <a:cs typeface="Arial" charset="0"/>
            </a:endParaRPr>
          </a:p>
          <a:p>
            <a:pPr marL="742950" lvl="1" indent="-285750">
              <a:spcBef>
                <a:spcPct val="20000"/>
              </a:spcBef>
              <a:buFont typeface="Wingdings" pitchFamily="2" charset="2"/>
              <a:buNone/>
            </a:pPr>
            <a:endParaRPr lang="en-US" sz="2800">
              <a:latin typeface="Times New Roman" pitchFamily="18" charset="0"/>
            </a:endParaRPr>
          </a:p>
          <a:p>
            <a:pPr marL="342900" indent="-342900">
              <a:spcBef>
                <a:spcPct val="20000"/>
              </a:spcBef>
              <a:buFont typeface="Wingdings" pitchFamily="2" charset="2"/>
              <a:buChar char="Ø"/>
            </a:pPr>
            <a:endParaRPr lang="en-US" sz="2800">
              <a:latin typeface="Times" pitchFamily="18" charset="0"/>
              <a:cs typeface="Times New Roman" pitchFamily="18" charset="0"/>
            </a:endParaRPr>
          </a:p>
          <a:p>
            <a:pPr marL="1143000" lvl="2" indent="-228600">
              <a:spcBef>
                <a:spcPct val="20000"/>
              </a:spcBef>
              <a:buFont typeface="Wingdings" pitchFamily="2" charset="2"/>
              <a:buChar char="§"/>
            </a:pPr>
            <a:endParaRPr lang="nl-NL" sz="2800">
              <a:solidFill>
                <a:schemeClr val="hlink"/>
              </a:solidFill>
              <a:latin typeface="Times New Roman" pitchFamily="18" charset="0"/>
            </a:endParaRPr>
          </a:p>
        </p:txBody>
      </p:sp>
      <p:sp>
        <p:nvSpPr>
          <p:cNvPr id="342020" name="Rectangle 4"/>
          <p:cNvSpPr>
            <a:spLocks noChangeArrowheads="1"/>
          </p:cNvSpPr>
          <p:nvPr/>
        </p:nvSpPr>
        <p:spPr bwMode="auto">
          <a:xfrm>
            <a:off x="5275263" y="1798638"/>
            <a:ext cx="990600" cy="533400"/>
          </a:xfrm>
          <a:prstGeom prst="rect">
            <a:avLst/>
          </a:prstGeom>
          <a:solidFill>
            <a:srgbClr val="99CC00"/>
          </a:solidFill>
          <a:ln w="9525">
            <a:solidFill>
              <a:srgbClr val="000000"/>
            </a:solidFill>
            <a:miter lim="800000"/>
            <a:headEnd/>
            <a:tailEnd/>
          </a:ln>
        </p:spPr>
        <p:txBody>
          <a:bodyPr/>
          <a:lstStyle/>
          <a:p>
            <a:pPr eaLnBrk="0" hangingPunct="0"/>
            <a:r>
              <a:rPr lang="nl-NL" sz="2900">
                <a:solidFill>
                  <a:srgbClr val="000000"/>
                </a:solidFill>
                <a:latin typeface="Times New Roman" pitchFamily="18" charset="0"/>
              </a:rPr>
              <a:t>  X</a:t>
            </a:r>
            <a:r>
              <a:rPr lang="nl-NL" sz="2900" baseline="-25000">
                <a:solidFill>
                  <a:srgbClr val="000000"/>
                </a:solidFill>
                <a:latin typeface="Times New Roman" pitchFamily="18" charset="0"/>
              </a:rPr>
              <a:t>1</a:t>
            </a:r>
            <a:endParaRPr lang="nl-NL" sz="1200" baseline="-25000">
              <a:solidFill>
                <a:srgbClr val="000000"/>
              </a:solidFill>
              <a:latin typeface="Times New Roman" pitchFamily="18" charset="0"/>
            </a:endParaRPr>
          </a:p>
        </p:txBody>
      </p:sp>
      <p:sp>
        <p:nvSpPr>
          <p:cNvPr id="342021" name="Rectangle 5"/>
          <p:cNvSpPr>
            <a:spLocks noChangeArrowheads="1"/>
          </p:cNvSpPr>
          <p:nvPr/>
        </p:nvSpPr>
        <p:spPr bwMode="auto">
          <a:xfrm>
            <a:off x="5275263" y="3094038"/>
            <a:ext cx="990600" cy="533400"/>
          </a:xfrm>
          <a:prstGeom prst="rect">
            <a:avLst/>
          </a:prstGeom>
          <a:solidFill>
            <a:srgbClr val="99CC00"/>
          </a:solidFill>
          <a:ln w="9525">
            <a:solidFill>
              <a:srgbClr val="000000"/>
            </a:solidFill>
            <a:miter lim="800000"/>
            <a:headEnd/>
            <a:tailEnd/>
          </a:ln>
        </p:spPr>
        <p:txBody>
          <a:bodyPr/>
          <a:lstStyle/>
          <a:p>
            <a:pPr eaLnBrk="0" hangingPunct="0"/>
            <a:r>
              <a:rPr lang="nl-NL" sz="2900">
                <a:solidFill>
                  <a:srgbClr val="000000"/>
                </a:solidFill>
                <a:latin typeface="Times New Roman" pitchFamily="18" charset="0"/>
              </a:rPr>
              <a:t>  X</a:t>
            </a:r>
            <a:r>
              <a:rPr lang="nl-NL" sz="2900" baseline="-25000">
                <a:solidFill>
                  <a:srgbClr val="000000"/>
                </a:solidFill>
                <a:latin typeface="Times New Roman" pitchFamily="18" charset="0"/>
              </a:rPr>
              <a:t>2</a:t>
            </a:r>
            <a:endParaRPr lang="nl-NL" sz="1200" baseline="-25000">
              <a:solidFill>
                <a:srgbClr val="000000"/>
              </a:solidFill>
              <a:latin typeface="Times New Roman" pitchFamily="18" charset="0"/>
            </a:endParaRPr>
          </a:p>
        </p:txBody>
      </p:sp>
      <p:sp>
        <p:nvSpPr>
          <p:cNvPr id="342022" name="Line 6"/>
          <p:cNvSpPr>
            <a:spLocks noChangeShapeType="1"/>
          </p:cNvSpPr>
          <p:nvPr/>
        </p:nvSpPr>
        <p:spPr bwMode="auto">
          <a:xfrm>
            <a:off x="5643563" y="3551238"/>
            <a:ext cx="0" cy="228600"/>
          </a:xfrm>
          <a:prstGeom prst="line">
            <a:avLst/>
          </a:prstGeom>
          <a:noFill/>
          <a:ln w="9525">
            <a:solidFill>
              <a:srgbClr val="000000"/>
            </a:solidFill>
            <a:prstDash val="sysDot"/>
            <a:round/>
            <a:headEnd/>
            <a:tailEnd/>
          </a:ln>
        </p:spPr>
        <p:txBody>
          <a:bodyPr/>
          <a:lstStyle/>
          <a:p>
            <a:endParaRPr lang="nl-NL"/>
          </a:p>
        </p:txBody>
      </p:sp>
      <p:sp>
        <p:nvSpPr>
          <p:cNvPr id="342023" name="Oval 7"/>
          <p:cNvSpPr>
            <a:spLocks noChangeArrowheads="1"/>
          </p:cNvSpPr>
          <p:nvPr/>
        </p:nvSpPr>
        <p:spPr bwMode="auto">
          <a:xfrm>
            <a:off x="2747963" y="1646238"/>
            <a:ext cx="762000" cy="762000"/>
          </a:xfrm>
          <a:prstGeom prst="ellipse">
            <a:avLst/>
          </a:prstGeom>
          <a:solidFill>
            <a:srgbClr val="FF6600"/>
          </a:solidFill>
          <a:ln w="9525">
            <a:solidFill>
              <a:srgbClr val="000000"/>
            </a:solidFill>
            <a:round/>
            <a:headEnd/>
            <a:tailEnd/>
          </a:ln>
        </p:spPr>
        <p:txBody>
          <a:bodyPr/>
          <a:lstStyle/>
          <a:p>
            <a:pPr eaLnBrk="0" hangingPunct="0"/>
            <a:r>
              <a:rPr lang="nl-NL" i="1"/>
              <a:t>T</a:t>
            </a:r>
            <a:r>
              <a:rPr lang="fr-FR" sz="3200" baseline="-25000">
                <a:latin typeface="Times" pitchFamily="18" charset="0"/>
                <a:cs typeface="Times New Roman" pitchFamily="18" charset="0"/>
              </a:rPr>
              <a:t>1</a:t>
            </a:r>
            <a:r>
              <a:rPr lang="nl-NL" sz="2800">
                <a:latin typeface="Calisto MT" pitchFamily="18" charset="0"/>
              </a:rPr>
              <a:t> </a:t>
            </a:r>
            <a:r>
              <a:rPr lang="nl-NL" sz="1600">
                <a:solidFill>
                  <a:srgbClr val="000000"/>
                </a:solidFill>
                <a:latin typeface="Calisto MT" pitchFamily="18" charset="0"/>
              </a:rPr>
              <a:t>        </a:t>
            </a:r>
          </a:p>
        </p:txBody>
      </p:sp>
      <p:sp>
        <p:nvSpPr>
          <p:cNvPr id="342024" name="Text Box 8"/>
          <p:cNvSpPr txBox="1">
            <a:spLocks noChangeArrowheads="1"/>
          </p:cNvSpPr>
          <p:nvPr/>
        </p:nvSpPr>
        <p:spPr bwMode="auto">
          <a:xfrm>
            <a:off x="8005763" y="1874838"/>
            <a:ext cx="471487" cy="457200"/>
          </a:xfrm>
          <a:prstGeom prst="rect">
            <a:avLst/>
          </a:prstGeom>
          <a:noFill/>
          <a:ln w="9525">
            <a:noFill/>
            <a:miter lim="800000"/>
            <a:headEnd/>
            <a:tailEnd/>
          </a:ln>
        </p:spPr>
        <p:txBody>
          <a:bodyPr wrap="none">
            <a:spAutoFit/>
          </a:bodyPr>
          <a:lstStyle/>
          <a:p>
            <a:pPr eaLnBrk="0" hangingPunct="0"/>
            <a:r>
              <a:rPr lang="nl-NL" sz="2400">
                <a:solidFill>
                  <a:srgbClr val="000000"/>
                </a:solidFill>
                <a:latin typeface="Times New Roman" pitchFamily="18" charset="0"/>
              </a:rPr>
              <a:t>E</a:t>
            </a:r>
            <a:r>
              <a:rPr lang="nl-NL" sz="2400" baseline="-25000">
                <a:solidFill>
                  <a:srgbClr val="000000"/>
                </a:solidFill>
                <a:latin typeface="Times New Roman" pitchFamily="18" charset="0"/>
              </a:rPr>
              <a:t>1</a:t>
            </a:r>
            <a:endParaRPr lang="nl-NL" sz="2400">
              <a:solidFill>
                <a:srgbClr val="000000"/>
              </a:solidFill>
              <a:latin typeface="Times New Roman" pitchFamily="18" charset="0"/>
            </a:endParaRPr>
          </a:p>
        </p:txBody>
      </p:sp>
      <p:sp>
        <p:nvSpPr>
          <p:cNvPr id="342025" name="Line 9"/>
          <p:cNvSpPr>
            <a:spLocks noChangeShapeType="1"/>
          </p:cNvSpPr>
          <p:nvPr/>
        </p:nvSpPr>
        <p:spPr bwMode="auto">
          <a:xfrm flipH="1">
            <a:off x="6519863" y="2103438"/>
            <a:ext cx="1447800" cy="0"/>
          </a:xfrm>
          <a:prstGeom prst="line">
            <a:avLst/>
          </a:prstGeom>
          <a:noFill/>
          <a:ln w="9525">
            <a:solidFill>
              <a:srgbClr val="000000"/>
            </a:solidFill>
            <a:round/>
            <a:headEnd/>
            <a:tailEnd type="triangle" w="med" len="med"/>
          </a:ln>
        </p:spPr>
        <p:txBody>
          <a:bodyPr/>
          <a:lstStyle/>
          <a:p>
            <a:endParaRPr lang="nl-NL"/>
          </a:p>
        </p:txBody>
      </p:sp>
      <p:sp>
        <p:nvSpPr>
          <p:cNvPr id="342026" name="Text Box 10"/>
          <p:cNvSpPr txBox="1">
            <a:spLocks noChangeArrowheads="1"/>
          </p:cNvSpPr>
          <p:nvPr/>
        </p:nvSpPr>
        <p:spPr bwMode="auto">
          <a:xfrm>
            <a:off x="8005763" y="3170238"/>
            <a:ext cx="471487" cy="457200"/>
          </a:xfrm>
          <a:prstGeom prst="rect">
            <a:avLst/>
          </a:prstGeom>
          <a:noFill/>
          <a:ln w="9525" cap="rnd">
            <a:noFill/>
            <a:prstDash val="sysDot"/>
            <a:miter lim="800000"/>
            <a:headEnd/>
            <a:tailEnd/>
          </a:ln>
        </p:spPr>
        <p:txBody>
          <a:bodyPr wrap="none">
            <a:spAutoFit/>
          </a:bodyPr>
          <a:lstStyle/>
          <a:p>
            <a:pPr eaLnBrk="0" hangingPunct="0"/>
            <a:r>
              <a:rPr lang="nl-NL" sz="2400">
                <a:solidFill>
                  <a:srgbClr val="000000"/>
                </a:solidFill>
                <a:latin typeface="Times New Roman" pitchFamily="18" charset="0"/>
              </a:rPr>
              <a:t>E</a:t>
            </a:r>
            <a:r>
              <a:rPr lang="nl-NL" sz="2400" baseline="-25000">
                <a:solidFill>
                  <a:srgbClr val="000000"/>
                </a:solidFill>
                <a:latin typeface="Times New Roman" pitchFamily="18" charset="0"/>
              </a:rPr>
              <a:t>2</a:t>
            </a:r>
            <a:endParaRPr lang="nl-NL" sz="2400">
              <a:solidFill>
                <a:srgbClr val="000000"/>
              </a:solidFill>
              <a:latin typeface="Times New Roman" pitchFamily="18" charset="0"/>
            </a:endParaRPr>
          </a:p>
        </p:txBody>
      </p:sp>
      <p:sp>
        <p:nvSpPr>
          <p:cNvPr id="342027" name="Line 11"/>
          <p:cNvSpPr>
            <a:spLocks noChangeShapeType="1"/>
          </p:cNvSpPr>
          <p:nvPr/>
        </p:nvSpPr>
        <p:spPr bwMode="auto">
          <a:xfrm flipH="1">
            <a:off x="6519863" y="3398838"/>
            <a:ext cx="1447800" cy="0"/>
          </a:xfrm>
          <a:prstGeom prst="line">
            <a:avLst/>
          </a:prstGeom>
          <a:noFill/>
          <a:ln w="9525">
            <a:solidFill>
              <a:srgbClr val="000000"/>
            </a:solidFill>
            <a:round/>
            <a:headEnd/>
            <a:tailEnd type="triangle" w="med" len="med"/>
          </a:ln>
        </p:spPr>
        <p:txBody>
          <a:bodyPr/>
          <a:lstStyle/>
          <a:p>
            <a:endParaRPr lang="nl-NL"/>
          </a:p>
        </p:txBody>
      </p:sp>
      <p:sp>
        <p:nvSpPr>
          <p:cNvPr id="342028" name="Oval 12"/>
          <p:cNvSpPr>
            <a:spLocks noChangeArrowheads="1"/>
          </p:cNvSpPr>
          <p:nvPr/>
        </p:nvSpPr>
        <p:spPr bwMode="auto">
          <a:xfrm>
            <a:off x="2709863" y="2941638"/>
            <a:ext cx="762000" cy="762000"/>
          </a:xfrm>
          <a:prstGeom prst="ellipse">
            <a:avLst/>
          </a:prstGeom>
          <a:solidFill>
            <a:srgbClr val="FF6600"/>
          </a:solidFill>
          <a:ln w="9525">
            <a:solidFill>
              <a:srgbClr val="000000"/>
            </a:solidFill>
            <a:round/>
            <a:headEnd/>
            <a:tailEnd/>
          </a:ln>
        </p:spPr>
        <p:txBody>
          <a:bodyPr/>
          <a:lstStyle/>
          <a:p>
            <a:pPr eaLnBrk="0" hangingPunct="0"/>
            <a:r>
              <a:rPr lang="nl-NL" i="1"/>
              <a:t>T</a:t>
            </a:r>
            <a:r>
              <a:rPr lang="nl-NL"/>
              <a:t> </a:t>
            </a:r>
            <a:r>
              <a:rPr lang="nl-NL" sz="2800" baseline="-25000">
                <a:solidFill>
                  <a:srgbClr val="000000"/>
                </a:solidFill>
                <a:latin typeface="Calisto MT" pitchFamily="18" charset="0"/>
              </a:rPr>
              <a:t>2</a:t>
            </a:r>
            <a:endParaRPr lang="nl-NL" sz="1600">
              <a:solidFill>
                <a:srgbClr val="000000"/>
              </a:solidFill>
              <a:latin typeface="Calisto MT" pitchFamily="18" charset="0"/>
            </a:endParaRPr>
          </a:p>
        </p:txBody>
      </p:sp>
      <p:sp>
        <p:nvSpPr>
          <p:cNvPr id="342029" name="Line 13"/>
          <p:cNvSpPr>
            <a:spLocks noChangeShapeType="1"/>
          </p:cNvSpPr>
          <p:nvPr/>
        </p:nvSpPr>
        <p:spPr bwMode="auto">
          <a:xfrm flipH="1">
            <a:off x="3624263" y="2103438"/>
            <a:ext cx="1447800" cy="0"/>
          </a:xfrm>
          <a:prstGeom prst="line">
            <a:avLst/>
          </a:prstGeom>
          <a:noFill/>
          <a:ln w="9525">
            <a:solidFill>
              <a:srgbClr val="000000"/>
            </a:solidFill>
            <a:round/>
            <a:headEnd type="triangle" w="med" len="med"/>
            <a:tailEnd/>
          </a:ln>
        </p:spPr>
        <p:txBody>
          <a:bodyPr/>
          <a:lstStyle/>
          <a:p>
            <a:endParaRPr lang="nl-NL"/>
          </a:p>
        </p:txBody>
      </p:sp>
      <p:sp>
        <p:nvSpPr>
          <p:cNvPr id="342030" name="Line 14"/>
          <p:cNvSpPr>
            <a:spLocks noChangeShapeType="1"/>
          </p:cNvSpPr>
          <p:nvPr/>
        </p:nvSpPr>
        <p:spPr bwMode="auto">
          <a:xfrm flipH="1">
            <a:off x="3624263" y="3398838"/>
            <a:ext cx="1447800" cy="0"/>
          </a:xfrm>
          <a:prstGeom prst="line">
            <a:avLst/>
          </a:prstGeom>
          <a:noFill/>
          <a:ln w="9525">
            <a:solidFill>
              <a:srgbClr val="000000"/>
            </a:solidFill>
            <a:round/>
            <a:headEnd type="triangle" w="med" len="med"/>
            <a:tailEnd/>
          </a:ln>
        </p:spPr>
        <p:txBody>
          <a:bodyPr/>
          <a:lstStyle/>
          <a:p>
            <a:endParaRPr lang="nl-NL"/>
          </a:p>
        </p:txBody>
      </p:sp>
      <p:sp>
        <p:nvSpPr>
          <p:cNvPr id="342031" name="Rectangle 15"/>
          <p:cNvSpPr>
            <a:spLocks noChangeArrowheads="1"/>
          </p:cNvSpPr>
          <p:nvPr/>
        </p:nvSpPr>
        <p:spPr bwMode="auto">
          <a:xfrm>
            <a:off x="5275263" y="4313238"/>
            <a:ext cx="990600" cy="533400"/>
          </a:xfrm>
          <a:prstGeom prst="rect">
            <a:avLst/>
          </a:prstGeom>
          <a:solidFill>
            <a:srgbClr val="99CC00"/>
          </a:solidFill>
          <a:ln w="9525">
            <a:solidFill>
              <a:srgbClr val="000000"/>
            </a:solidFill>
            <a:miter lim="800000"/>
            <a:headEnd/>
            <a:tailEnd/>
          </a:ln>
        </p:spPr>
        <p:txBody>
          <a:bodyPr/>
          <a:lstStyle/>
          <a:p>
            <a:pPr eaLnBrk="0" hangingPunct="0"/>
            <a:r>
              <a:rPr lang="nl-NL" sz="2900">
                <a:solidFill>
                  <a:srgbClr val="000000"/>
                </a:solidFill>
                <a:latin typeface="Times New Roman" pitchFamily="18" charset="0"/>
              </a:rPr>
              <a:t>  X</a:t>
            </a:r>
            <a:r>
              <a:rPr lang="nl-NL" sz="2900" baseline="-25000">
                <a:solidFill>
                  <a:srgbClr val="000000"/>
                </a:solidFill>
                <a:latin typeface="Times New Roman" pitchFamily="18" charset="0"/>
              </a:rPr>
              <a:t>m</a:t>
            </a:r>
            <a:endParaRPr lang="nl-NL" sz="1200" baseline="-25000">
              <a:solidFill>
                <a:srgbClr val="000000"/>
              </a:solidFill>
              <a:latin typeface="Times New Roman" pitchFamily="18" charset="0"/>
            </a:endParaRPr>
          </a:p>
        </p:txBody>
      </p:sp>
      <p:sp>
        <p:nvSpPr>
          <p:cNvPr id="342032" name="Line 16"/>
          <p:cNvSpPr>
            <a:spLocks noChangeShapeType="1"/>
          </p:cNvSpPr>
          <p:nvPr/>
        </p:nvSpPr>
        <p:spPr bwMode="auto">
          <a:xfrm>
            <a:off x="5643563" y="4567238"/>
            <a:ext cx="0" cy="228600"/>
          </a:xfrm>
          <a:prstGeom prst="line">
            <a:avLst/>
          </a:prstGeom>
          <a:noFill/>
          <a:ln w="9525">
            <a:solidFill>
              <a:srgbClr val="000000"/>
            </a:solidFill>
            <a:prstDash val="sysDot"/>
            <a:round/>
            <a:headEnd/>
            <a:tailEnd/>
          </a:ln>
        </p:spPr>
        <p:txBody>
          <a:bodyPr/>
          <a:lstStyle/>
          <a:p>
            <a:endParaRPr lang="nl-NL"/>
          </a:p>
        </p:txBody>
      </p:sp>
      <p:sp>
        <p:nvSpPr>
          <p:cNvPr id="342033" name="Text Box 17"/>
          <p:cNvSpPr txBox="1">
            <a:spLocks noChangeArrowheads="1"/>
          </p:cNvSpPr>
          <p:nvPr/>
        </p:nvSpPr>
        <p:spPr bwMode="auto">
          <a:xfrm>
            <a:off x="8005763" y="4389438"/>
            <a:ext cx="528637" cy="457200"/>
          </a:xfrm>
          <a:prstGeom prst="rect">
            <a:avLst/>
          </a:prstGeom>
          <a:noFill/>
          <a:ln w="9525">
            <a:noFill/>
            <a:miter lim="800000"/>
            <a:headEnd/>
            <a:tailEnd/>
          </a:ln>
        </p:spPr>
        <p:txBody>
          <a:bodyPr wrap="none">
            <a:spAutoFit/>
          </a:bodyPr>
          <a:lstStyle/>
          <a:p>
            <a:pPr eaLnBrk="0" hangingPunct="0"/>
            <a:r>
              <a:rPr lang="nl-NL" sz="2400">
                <a:solidFill>
                  <a:srgbClr val="000000"/>
                </a:solidFill>
                <a:latin typeface="Times New Roman" pitchFamily="18" charset="0"/>
              </a:rPr>
              <a:t>E</a:t>
            </a:r>
            <a:r>
              <a:rPr lang="nl-NL" sz="2400" baseline="-25000">
                <a:latin typeface="Times New Roman" pitchFamily="18" charset="0"/>
              </a:rPr>
              <a:t>m</a:t>
            </a:r>
            <a:endParaRPr lang="nl-NL" sz="2400">
              <a:solidFill>
                <a:srgbClr val="000000"/>
              </a:solidFill>
              <a:latin typeface="Times New Roman" pitchFamily="18" charset="0"/>
            </a:endParaRPr>
          </a:p>
        </p:txBody>
      </p:sp>
      <p:sp>
        <p:nvSpPr>
          <p:cNvPr id="342034" name="Line 18"/>
          <p:cNvSpPr>
            <a:spLocks noChangeShapeType="1"/>
          </p:cNvSpPr>
          <p:nvPr/>
        </p:nvSpPr>
        <p:spPr bwMode="auto">
          <a:xfrm flipH="1">
            <a:off x="6519863" y="4618038"/>
            <a:ext cx="1447800" cy="0"/>
          </a:xfrm>
          <a:prstGeom prst="line">
            <a:avLst/>
          </a:prstGeom>
          <a:noFill/>
          <a:ln w="9525">
            <a:solidFill>
              <a:srgbClr val="000000"/>
            </a:solidFill>
            <a:round/>
            <a:headEnd/>
            <a:tailEnd type="triangle" w="med" len="med"/>
          </a:ln>
        </p:spPr>
        <p:txBody>
          <a:bodyPr/>
          <a:lstStyle/>
          <a:p>
            <a:endParaRPr lang="nl-NL"/>
          </a:p>
        </p:txBody>
      </p:sp>
      <p:sp>
        <p:nvSpPr>
          <p:cNvPr id="342035" name="Oval 19"/>
          <p:cNvSpPr>
            <a:spLocks noChangeArrowheads="1"/>
          </p:cNvSpPr>
          <p:nvPr/>
        </p:nvSpPr>
        <p:spPr bwMode="auto">
          <a:xfrm>
            <a:off x="2709863" y="4160838"/>
            <a:ext cx="762000" cy="762000"/>
          </a:xfrm>
          <a:prstGeom prst="ellipse">
            <a:avLst/>
          </a:prstGeom>
          <a:solidFill>
            <a:srgbClr val="FF6600"/>
          </a:solidFill>
          <a:ln w="9525">
            <a:solidFill>
              <a:srgbClr val="000000"/>
            </a:solidFill>
            <a:round/>
            <a:headEnd/>
            <a:tailEnd/>
          </a:ln>
        </p:spPr>
        <p:txBody>
          <a:bodyPr/>
          <a:lstStyle/>
          <a:p>
            <a:pPr eaLnBrk="0" hangingPunct="0"/>
            <a:r>
              <a:rPr lang="nl-NL" i="1"/>
              <a:t>T</a:t>
            </a:r>
            <a:r>
              <a:rPr lang="nl-NL" sz="2800" baseline="-25000">
                <a:solidFill>
                  <a:srgbClr val="000000"/>
                </a:solidFill>
                <a:latin typeface="Calisto MT" pitchFamily="18" charset="0"/>
              </a:rPr>
              <a:t>m</a:t>
            </a:r>
            <a:r>
              <a:rPr lang="nl-NL" sz="1600">
                <a:solidFill>
                  <a:srgbClr val="000000"/>
                </a:solidFill>
                <a:latin typeface="Calisto MT" pitchFamily="18" charset="0"/>
              </a:rPr>
              <a:t> </a:t>
            </a:r>
          </a:p>
        </p:txBody>
      </p:sp>
      <p:sp>
        <p:nvSpPr>
          <p:cNvPr id="342036" name="Line 20"/>
          <p:cNvSpPr>
            <a:spLocks noChangeShapeType="1"/>
          </p:cNvSpPr>
          <p:nvPr/>
        </p:nvSpPr>
        <p:spPr bwMode="auto">
          <a:xfrm flipH="1">
            <a:off x="3624263" y="4618038"/>
            <a:ext cx="1447800" cy="0"/>
          </a:xfrm>
          <a:prstGeom prst="line">
            <a:avLst/>
          </a:prstGeom>
          <a:noFill/>
          <a:ln w="9525">
            <a:solidFill>
              <a:srgbClr val="000000"/>
            </a:solidFill>
            <a:round/>
            <a:headEnd type="triangle" w="med" len="med"/>
            <a:tailEnd/>
          </a:ln>
        </p:spPr>
        <p:txBody>
          <a:bodyPr/>
          <a:lstStyle/>
          <a:p>
            <a:endParaRPr lang="nl-NL"/>
          </a:p>
        </p:txBody>
      </p:sp>
      <p:sp>
        <p:nvSpPr>
          <p:cNvPr id="342037" name="Line 21"/>
          <p:cNvSpPr>
            <a:spLocks noChangeShapeType="1"/>
          </p:cNvSpPr>
          <p:nvPr/>
        </p:nvSpPr>
        <p:spPr bwMode="auto">
          <a:xfrm>
            <a:off x="8196263" y="3932238"/>
            <a:ext cx="0" cy="228600"/>
          </a:xfrm>
          <a:prstGeom prst="line">
            <a:avLst/>
          </a:prstGeom>
          <a:noFill/>
          <a:ln w="9525">
            <a:solidFill>
              <a:srgbClr val="000000"/>
            </a:solidFill>
            <a:prstDash val="sysDot"/>
            <a:round/>
            <a:headEnd/>
            <a:tailEnd/>
          </a:ln>
        </p:spPr>
        <p:txBody>
          <a:bodyPr/>
          <a:lstStyle/>
          <a:p>
            <a:endParaRPr lang="nl-NL"/>
          </a:p>
        </p:txBody>
      </p:sp>
      <p:sp>
        <p:nvSpPr>
          <p:cNvPr id="342038" name="Line 22"/>
          <p:cNvSpPr>
            <a:spLocks noChangeShapeType="1"/>
          </p:cNvSpPr>
          <p:nvPr/>
        </p:nvSpPr>
        <p:spPr bwMode="auto">
          <a:xfrm>
            <a:off x="5757863" y="3932238"/>
            <a:ext cx="0" cy="228600"/>
          </a:xfrm>
          <a:prstGeom prst="line">
            <a:avLst/>
          </a:prstGeom>
          <a:noFill/>
          <a:ln w="9525">
            <a:solidFill>
              <a:srgbClr val="000000"/>
            </a:solidFill>
            <a:prstDash val="sysDot"/>
            <a:round/>
            <a:headEnd/>
            <a:tailEnd/>
          </a:ln>
        </p:spPr>
        <p:txBody>
          <a:bodyPr/>
          <a:lstStyle/>
          <a:p>
            <a:endParaRPr lang="nl-NL"/>
          </a:p>
        </p:txBody>
      </p:sp>
      <p:sp>
        <p:nvSpPr>
          <p:cNvPr id="342039" name="Line 23"/>
          <p:cNvSpPr>
            <a:spLocks noChangeShapeType="1"/>
          </p:cNvSpPr>
          <p:nvPr/>
        </p:nvSpPr>
        <p:spPr bwMode="auto">
          <a:xfrm>
            <a:off x="3090863" y="3856038"/>
            <a:ext cx="0" cy="228600"/>
          </a:xfrm>
          <a:prstGeom prst="line">
            <a:avLst/>
          </a:prstGeom>
          <a:noFill/>
          <a:ln w="9525">
            <a:solidFill>
              <a:srgbClr val="000000"/>
            </a:solidFill>
            <a:prstDash val="sysDot"/>
            <a:round/>
            <a:headEnd/>
            <a:tailEnd/>
          </a:ln>
        </p:spPr>
        <p:txBody>
          <a:bodyPr/>
          <a:lstStyle/>
          <a:p>
            <a:endParaRPr lang="nl-NL"/>
          </a:p>
        </p:txBody>
      </p:sp>
      <p:sp>
        <p:nvSpPr>
          <p:cNvPr id="342040" name="Oval 24"/>
          <p:cNvSpPr>
            <a:spLocks noChangeArrowheads="1"/>
          </p:cNvSpPr>
          <p:nvPr/>
        </p:nvSpPr>
        <p:spPr bwMode="auto">
          <a:xfrm>
            <a:off x="762000" y="2941638"/>
            <a:ext cx="762000" cy="762000"/>
          </a:xfrm>
          <a:prstGeom prst="ellipse">
            <a:avLst/>
          </a:prstGeom>
          <a:solidFill>
            <a:srgbClr val="FF6600"/>
          </a:solidFill>
          <a:ln w="9525">
            <a:solidFill>
              <a:srgbClr val="000000"/>
            </a:solidFill>
            <a:round/>
            <a:headEnd/>
            <a:tailEnd/>
          </a:ln>
        </p:spPr>
        <p:txBody>
          <a:bodyPr/>
          <a:lstStyle/>
          <a:p>
            <a:pPr eaLnBrk="0" hangingPunct="0"/>
            <a:r>
              <a:rPr lang="nl-NL" i="1"/>
              <a:t>F</a:t>
            </a:r>
            <a:r>
              <a:rPr lang="nl-NL" sz="2800" baseline="-25000">
                <a:latin typeface="Calisto MT" pitchFamily="18" charset="0"/>
              </a:rPr>
              <a:t>i</a:t>
            </a:r>
            <a:r>
              <a:rPr lang="nl-NL" sz="1600">
                <a:solidFill>
                  <a:srgbClr val="000000"/>
                </a:solidFill>
                <a:latin typeface="Calisto MT" pitchFamily="18" charset="0"/>
              </a:rPr>
              <a:t>        </a:t>
            </a:r>
          </a:p>
        </p:txBody>
      </p:sp>
      <p:sp>
        <p:nvSpPr>
          <p:cNvPr id="342041" name="Line 25"/>
          <p:cNvSpPr>
            <a:spLocks noChangeShapeType="1"/>
          </p:cNvSpPr>
          <p:nvPr/>
        </p:nvSpPr>
        <p:spPr bwMode="auto">
          <a:xfrm flipV="1">
            <a:off x="1447800" y="2255838"/>
            <a:ext cx="1219200" cy="762000"/>
          </a:xfrm>
          <a:prstGeom prst="line">
            <a:avLst/>
          </a:prstGeom>
          <a:noFill/>
          <a:ln w="9525">
            <a:solidFill>
              <a:srgbClr val="000000"/>
            </a:solidFill>
            <a:round/>
            <a:headEnd/>
            <a:tailEnd type="triangle" w="med" len="med"/>
          </a:ln>
        </p:spPr>
        <p:txBody>
          <a:bodyPr/>
          <a:lstStyle/>
          <a:p>
            <a:endParaRPr lang="nl-NL"/>
          </a:p>
        </p:txBody>
      </p:sp>
      <p:sp>
        <p:nvSpPr>
          <p:cNvPr id="342042" name="Line 26"/>
          <p:cNvSpPr>
            <a:spLocks noChangeShapeType="1"/>
          </p:cNvSpPr>
          <p:nvPr/>
        </p:nvSpPr>
        <p:spPr bwMode="auto">
          <a:xfrm>
            <a:off x="1447800" y="3627438"/>
            <a:ext cx="1219200" cy="762000"/>
          </a:xfrm>
          <a:prstGeom prst="line">
            <a:avLst/>
          </a:prstGeom>
          <a:noFill/>
          <a:ln w="9525">
            <a:solidFill>
              <a:srgbClr val="000000"/>
            </a:solidFill>
            <a:round/>
            <a:headEnd/>
            <a:tailEnd type="triangle" w="med" len="med"/>
          </a:ln>
        </p:spPr>
        <p:txBody>
          <a:bodyPr/>
          <a:lstStyle/>
          <a:p>
            <a:endParaRPr lang="nl-NL"/>
          </a:p>
        </p:txBody>
      </p:sp>
      <p:sp>
        <p:nvSpPr>
          <p:cNvPr id="342043" name="Line 27"/>
          <p:cNvSpPr>
            <a:spLocks noChangeShapeType="1"/>
          </p:cNvSpPr>
          <p:nvPr/>
        </p:nvSpPr>
        <p:spPr bwMode="auto">
          <a:xfrm>
            <a:off x="1524000" y="3322638"/>
            <a:ext cx="1066800" cy="0"/>
          </a:xfrm>
          <a:prstGeom prst="line">
            <a:avLst/>
          </a:prstGeom>
          <a:noFill/>
          <a:ln w="9525">
            <a:solidFill>
              <a:srgbClr val="000000"/>
            </a:solidFill>
            <a:round/>
            <a:headEnd/>
            <a:tailEnd type="triangle" w="med" len="med"/>
          </a:ln>
        </p:spPr>
        <p:txBody>
          <a:bodyPr/>
          <a:lstStyle/>
          <a:p>
            <a:endParaRPr lang="nl-NL"/>
          </a:p>
        </p:txBody>
      </p:sp>
      <p:sp>
        <p:nvSpPr>
          <p:cNvPr id="342044" name="Text Box 28"/>
          <p:cNvSpPr txBox="1">
            <a:spLocks noChangeArrowheads="1"/>
          </p:cNvSpPr>
          <p:nvPr/>
        </p:nvSpPr>
        <p:spPr bwMode="auto">
          <a:xfrm>
            <a:off x="323850" y="1128713"/>
            <a:ext cx="2336800" cy="1798637"/>
          </a:xfrm>
          <a:prstGeom prst="rect">
            <a:avLst/>
          </a:prstGeom>
          <a:noFill/>
          <a:ln w="9525">
            <a:noFill/>
            <a:miter lim="800000"/>
            <a:headEnd/>
            <a:tailEnd/>
          </a:ln>
        </p:spPr>
        <p:txBody>
          <a:bodyPr wrap="none">
            <a:spAutoFit/>
          </a:bodyPr>
          <a:lstStyle/>
          <a:p>
            <a:r>
              <a:rPr lang="nl-NL" sz="2000">
                <a:cs typeface="Times New Roman" pitchFamily="18" charset="0"/>
              </a:rPr>
              <a:t>Each true score </a:t>
            </a:r>
          </a:p>
          <a:p>
            <a:r>
              <a:rPr lang="nl-NL" sz="2000">
                <a:cs typeface="Times New Roman" pitchFamily="18" charset="0"/>
              </a:rPr>
              <a:t>is linearly related </a:t>
            </a:r>
          </a:p>
          <a:p>
            <a:r>
              <a:rPr lang="nl-NL" sz="2000">
                <a:cs typeface="Times New Roman" pitchFamily="18" charset="0"/>
              </a:rPr>
              <a:t>to a factor:</a:t>
            </a:r>
          </a:p>
          <a:p>
            <a:r>
              <a:rPr lang="nl-NL" sz="2800" i="1">
                <a:latin typeface="Symbol" pitchFamily="18" charset="2"/>
                <a:cs typeface="Times New Roman" pitchFamily="18" charset="0"/>
              </a:rPr>
              <a:t>T</a:t>
            </a:r>
            <a:r>
              <a:rPr lang="fr-FR" sz="2800" i="1" baseline="-25000">
                <a:latin typeface="Times" pitchFamily="18" charset="0"/>
                <a:cs typeface="Times New Roman" pitchFamily="18" charset="0"/>
              </a:rPr>
              <a:t>j</a:t>
            </a:r>
            <a:r>
              <a:rPr lang="fr-FR" sz="2800" i="1">
                <a:latin typeface="Times" pitchFamily="18" charset="0"/>
                <a:cs typeface="Times New Roman" pitchFamily="18" charset="0"/>
              </a:rPr>
              <a:t> = </a:t>
            </a:r>
            <a:r>
              <a:rPr lang="fr-FR" sz="2800" i="1">
                <a:latin typeface="Symbol" pitchFamily="18" charset="2"/>
                <a:cs typeface="Times New Roman" pitchFamily="18" charset="0"/>
              </a:rPr>
              <a:t>m</a:t>
            </a:r>
            <a:r>
              <a:rPr lang="fr-FR" sz="2800" i="1" baseline="-25000">
                <a:latin typeface="Times New Roman" pitchFamily="18" charset="0"/>
                <a:cs typeface="Times New Roman" pitchFamily="18" charset="0"/>
              </a:rPr>
              <a:t>j</a:t>
            </a:r>
            <a:r>
              <a:rPr lang="fr-FR" sz="2800" i="1">
                <a:latin typeface="Times" pitchFamily="18" charset="0"/>
                <a:cs typeface="Times New Roman" pitchFamily="18" charset="0"/>
              </a:rPr>
              <a:t> + </a:t>
            </a:r>
            <a:r>
              <a:rPr lang="fr-FR" sz="2800" i="1">
                <a:latin typeface="Symbol" pitchFamily="18" charset="2"/>
                <a:cs typeface="Times New Roman" pitchFamily="18" charset="0"/>
              </a:rPr>
              <a:t>l</a:t>
            </a:r>
            <a:r>
              <a:rPr lang="fr-FR" sz="2800" i="1" baseline="-25000">
                <a:latin typeface="Times" pitchFamily="18" charset="0"/>
                <a:cs typeface="Times New Roman" pitchFamily="18" charset="0"/>
              </a:rPr>
              <a:t>j</a:t>
            </a:r>
            <a:r>
              <a:rPr lang="fr-FR" sz="2800" i="1">
                <a:latin typeface="Times" pitchFamily="18" charset="0"/>
                <a:cs typeface="Times New Roman" pitchFamily="18" charset="0"/>
              </a:rPr>
              <a:t> F</a:t>
            </a:r>
            <a:r>
              <a:rPr lang="nl-NL" sz="2000">
                <a:latin typeface="Times New Roman" pitchFamily="18" charset="0"/>
              </a:rPr>
              <a:t> </a:t>
            </a:r>
          </a:p>
          <a:p>
            <a:r>
              <a:rPr lang="nl-NL" sz="2400">
                <a:latin typeface="Times New Roman" pitchFamily="18" charset="0"/>
              </a:rPr>
              <a:t>E(</a:t>
            </a:r>
            <a:r>
              <a:rPr lang="nl-NL" sz="2400" i="1">
                <a:latin typeface="Times New Roman" pitchFamily="18" charset="0"/>
              </a:rPr>
              <a:t>F</a:t>
            </a:r>
            <a:r>
              <a:rPr lang="nl-NL" sz="2400">
                <a:latin typeface="Times New Roman" pitchFamily="18" charset="0"/>
              </a:rPr>
              <a:t>)=0, var(</a:t>
            </a:r>
            <a:r>
              <a:rPr lang="nl-NL" sz="2400" i="1">
                <a:latin typeface="Times New Roman" pitchFamily="18" charset="0"/>
              </a:rPr>
              <a:t>F</a:t>
            </a:r>
            <a:r>
              <a:rPr lang="nl-NL" sz="2400">
                <a:latin typeface="Times New Roman" pitchFamily="18" charset="0"/>
              </a:rPr>
              <a:t>)=1</a:t>
            </a:r>
          </a:p>
        </p:txBody>
      </p:sp>
      <p:sp>
        <p:nvSpPr>
          <p:cNvPr id="342045" name="Text Box 29"/>
          <p:cNvSpPr txBox="1">
            <a:spLocks noChangeArrowheads="1"/>
          </p:cNvSpPr>
          <p:nvPr/>
        </p:nvSpPr>
        <p:spPr bwMode="auto">
          <a:xfrm>
            <a:off x="3924300" y="1217613"/>
            <a:ext cx="3905250" cy="457200"/>
          </a:xfrm>
          <a:prstGeom prst="rect">
            <a:avLst/>
          </a:prstGeom>
          <a:noFill/>
          <a:ln w="9525">
            <a:noFill/>
            <a:miter lim="800000"/>
            <a:headEnd/>
            <a:tailEnd/>
          </a:ln>
        </p:spPr>
        <p:txBody>
          <a:bodyPr wrap="none">
            <a:spAutoFit/>
          </a:bodyPr>
          <a:lstStyle/>
          <a:p>
            <a:r>
              <a:rPr lang="en-GB" sz="2400">
                <a:latin typeface="Times" pitchFamily="18" charset="0"/>
                <a:cs typeface="Times New Roman" pitchFamily="18" charset="0"/>
              </a:rPr>
              <a:t>True score model: </a:t>
            </a:r>
            <a:r>
              <a:rPr lang="en-GB" sz="2400" i="1">
                <a:latin typeface="Times" pitchFamily="18" charset="0"/>
                <a:cs typeface="Times New Roman" pitchFamily="18" charset="0"/>
              </a:rPr>
              <a:t>X</a:t>
            </a:r>
            <a:r>
              <a:rPr lang="en-GB" sz="2400" i="1" baseline="-25000">
                <a:latin typeface="Times" pitchFamily="18" charset="0"/>
                <a:cs typeface="Times New Roman" pitchFamily="18" charset="0"/>
              </a:rPr>
              <a:t>j</a:t>
            </a:r>
            <a:r>
              <a:rPr lang="en-GB" sz="2400" i="1">
                <a:latin typeface="Times" pitchFamily="18" charset="0"/>
                <a:cs typeface="Times New Roman" pitchFamily="18" charset="0"/>
              </a:rPr>
              <a:t> = T</a:t>
            </a:r>
            <a:r>
              <a:rPr lang="en-GB" sz="2400" i="1" baseline="-25000">
                <a:latin typeface="Times" pitchFamily="18" charset="0"/>
                <a:cs typeface="Times New Roman" pitchFamily="18" charset="0"/>
              </a:rPr>
              <a:t>j</a:t>
            </a:r>
            <a:r>
              <a:rPr lang="en-GB" sz="2400" i="1">
                <a:latin typeface="Times" pitchFamily="18" charset="0"/>
                <a:cs typeface="Times New Roman" pitchFamily="18" charset="0"/>
              </a:rPr>
              <a:t> + E</a:t>
            </a:r>
            <a:r>
              <a:rPr lang="en-GB" sz="2400" i="1" baseline="-25000">
                <a:latin typeface="Times" pitchFamily="18" charset="0"/>
                <a:cs typeface="Times New Roman" pitchFamily="18" charset="0"/>
              </a:rPr>
              <a:t>j</a:t>
            </a:r>
            <a:endParaRPr lang="nl-NL" sz="2400" i="1" baseline="-25000">
              <a:latin typeface="Times" pitchFamily="18" charset="0"/>
              <a:cs typeface="Times New Roman" pitchFamily="18" charset="0"/>
            </a:endParaRPr>
          </a:p>
        </p:txBody>
      </p:sp>
      <p:sp>
        <p:nvSpPr>
          <p:cNvPr id="342046" name="Text Box 30"/>
          <p:cNvSpPr txBox="1">
            <a:spLocks noChangeArrowheads="1"/>
          </p:cNvSpPr>
          <p:nvPr/>
        </p:nvSpPr>
        <p:spPr bwMode="auto">
          <a:xfrm>
            <a:off x="4703763" y="5218113"/>
            <a:ext cx="4440237" cy="457200"/>
          </a:xfrm>
          <a:prstGeom prst="rect">
            <a:avLst/>
          </a:prstGeom>
          <a:noFill/>
          <a:ln w="9525">
            <a:noFill/>
            <a:miter lim="800000"/>
            <a:headEnd/>
            <a:tailEnd/>
          </a:ln>
        </p:spPr>
        <p:txBody>
          <a:bodyPr>
            <a:spAutoFit/>
          </a:bodyPr>
          <a:lstStyle/>
          <a:p>
            <a:r>
              <a:rPr lang="nl-NL" sz="2400" i="1">
                <a:latin typeface="Times New Roman" pitchFamily="18" charset="0"/>
                <a:cs typeface="Times New Roman" pitchFamily="18" charset="0"/>
              </a:rPr>
              <a:t>X</a:t>
            </a:r>
            <a:r>
              <a:rPr lang="fr-FR" sz="2400" baseline="-25000">
                <a:latin typeface="Times" pitchFamily="18" charset="0"/>
                <a:cs typeface="Times New Roman" pitchFamily="18" charset="0"/>
              </a:rPr>
              <a:t>j</a:t>
            </a:r>
            <a:r>
              <a:rPr lang="fr-FR" sz="2400">
                <a:latin typeface="Times" pitchFamily="18" charset="0"/>
                <a:cs typeface="Times New Roman" pitchFamily="18" charset="0"/>
              </a:rPr>
              <a:t> = </a:t>
            </a:r>
            <a:r>
              <a:rPr lang="fr-FR" sz="2400">
                <a:latin typeface="Symbol" pitchFamily="18" charset="2"/>
                <a:cs typeface="Times New Roman" pitchFamily="18" charset="0"/>
              </a:rPr>
              <a:t>m</a:t>
            </a:r>
            <a:r>
              <a:rPr lang="fr-FR" sz="2400" baseline="-25000">
                <a:latin typeface="Times New Roman" pitchFamily="18" charset="0"/>
                <a:cs typeface="Times New Roman" pitchFamily="18" charset="0"/>
              </a:rPr>
              <a:t>j</a:t>
            </a:r>
            <a:r>
              <a:rPr lang="fr-FR" sz="2400">
                <a:latin typeface="Times" pitchFamily="18" charset="0"/>
                <a:cs typeface="Times New Roman" pitchFamily="18" charset="0"/>
              </a:rPr>
              <a:t> + </a:t>
            </a:r>
            <a:r>
              <a:rPr lang="fr-FR" sz="2400">
                <a:latin typeface="Symbol" pitchFamily="18" charset="2"/>
                <a:cs typeface="Times New Roman" pitchFamily="18" charset="0"/>
              </a:rPr>
              <a:t>l</a:t>
            </a:r>
            <a:r>
              <a:rPr lang="fr-FR" sz="2400" baseline="-25000">
                <a:latin typeface="Times" pitchFamily="18" charset="0"/>
                <a:cs typeface="Times New Roman" pitchFamily="18" charset="0"/>
              </a:rPr>
              <a:t>j</a:t>
            </a:r>
            <a:r>
              <a:rPr lang="fr-FR" sz="2400">
                <a:latin typeface="Times" pitchFamily="18" charset="0"/>
                <a:cs typeface="Times New Roman" pitchFamily="18" charset="0"/>
              </a:rPr>
              <a:t> </a:t>
            </a:r>
            <a:r>
              <a:rPr lang="fr-FR" sz="2400" i="1">
                <a:latin typeface="Times" pitchFamily="18" charset="0"/>
                <a:cs typeface="Times New Roman" pitchFamily="18" charset="0"/>
              </a:rPr>
              <a:t>F + E</a:t>
            </a:r>
            <a:r>
              <a:rPr lang="fr-FR" sz="2400" i="1" baseline="-25000">
                <a:latin typeface="Times" pitchFamily="18" charset="0"/>
                <a:cs typeface="Times New Roman" pitchFamily="18" charset="0"/>
              </a:rPr>
              <a:t>j,     </a:t>
            </a:r>
            <a:r>
              <a:rPr lang="nl-NL" sz="2400">
                <a:latin typeface="Times New Roman" pitchFamily="18" charset="0"/>
              </a:rPr>
              <a:t>Var(</a:t>
            </a:r>
            <a:r>
              <a:rPr lang="nl-NL" sz="2400" i="1">
                <a:latin typeface="Times New Roman" pitchFamily="18" charset="0"/>
              </a:rPr>
              <a:t>E</a:t>
            </a:r>
            <a:r>
              <a:rPr lang="nl-NL" sz="2400" baseline="-25000">
                <a:latin typeface="Times New Roman" pitchFamily="18" charset="0"/>
              </a:rPr>
              <a:t>j</a:t>
            </a:r>
            <a:r>
              <a:rPr lang="nl-NL" sz="2400">
                <a:latin typeface="Times New Roman" pitchFamily="18" charset="0"/>
              </a:rPr>
              <a:t>)=</a:t>
            </a:r>
            <a:r>
              <a:rPr lang="el-GR" sz="2400" i="1">
                <a:latin typeface="Times New Roman" pitchFamily="18" charset="0"/>
              </a:rPr>
              <a:t>ψ</a:t>
            </a:r>
            <a:r>
              <a:rPr lang="nl-NL" sz="2400" baseline="-25000">
                <a:latin typeface="Times New Roman" pitchFamily="18" charset="0"/>
              </a:rPr>
              <a:t>j</a:t>
            </a:r>
            <a:r>
              <a:rPr lang="nl-NL" sz="2400" baseline="30000">
                <a:latin typeface="Times New Roman" pitchFamily="18" charset="0"/>
              </a:rPr>
              <a:t>2</a:t>
            </a:r>
          </a:p>
        </p:txBody>
      </p:sp>
      <p:graphicFrame>
        <p:nvGraphicFramePr>
          <p:cNvPr id="2050" name="Object 31"/>
          <p:cNvGraphicFramePr>
            <a:graphicFrameLocks noChangeAspect="1"/>
          </p:cNvGraphicFramePr>
          <p:nvPr>
            <p:ph idx="1"/>
          </p:nvPr>
        </p:nvGraphicFramePr>
        <p:xfrm>
          <a:off x="8302625" y="-28575"/>
          <a:ext cx="877888" cy="1296988"/>
        </p:xfrm>
        <a:graphic>
          <a:graphicData uri="http://schemas.openxmlformats.org/presentationml/2006/ole">
            <p:oleObj spid="_x0000_s2050" name="Bitmap Image" r:id="rId4" imgW="1038370" imgH="1533739" progId="PBrush">
              <p:embed/>
            </p:oleObj>
          </a:graphicData>
        </a:graphic>
      </p:graphicFrame>
      <p:sp>
        <p:nvSpPr>
          <p:cNvPr id="2080" name="Text Box 32"/>
          <p:cNvSpPr txBox="1">
            <a:spLocks noChangeArrowheads="1"/>
          </p:cNvSpPr>
          <p:nvPr/>
        </p:nvSpPr>
        <p:spPr bwMode="auto">
          <a:xfrm>
            <a:off x="8243888" y="1255713"/>
            <a:ext cx="1001712" cy="517525"/>
          </a:xfrm>
          <a:prstGeom prst="rect">
            <a:avLst/>
          </a:prstGeom>
          <a:noFill/>
          <a:ln w="9525">
            <a:noFill/>
            <a:miter lim="800000"/>
            <a:headEnd/>
            <a:tailEnd/>
          </a:ln>
        </p:spPr>
        <p:txBody>
          <a:bodyPr wrap="none">
            <a:spAutoFit/>
          </a:bodyPr>
          <a:lstStyle/>
          <a:p>
            <a:r>
              <a:rPr lang="nl-NL" sz="1400"/>
              <a:t>Charles </a:t>
            </a:r>
          </a:p>
          <a:p>
            <a:r>
              <a:rPr lang="nl-NL" sz="1400"/>
              <a:t>Spearman</a:t>
            </a:r>
          </a:p>
        </p:txBody>
      </p:sp>
      <p:sp>
        <p:nvSpPr>
          <p:cNvPr id="342049" name="AutoShape 33"/>
          <p:cNvSpPr>
            <a:spLocks noChangeArrowheads="1"/>
          </p:cNvSpPr>
          <p:nvPr/>
        </p:nvSpPr>
        <p:spPr bwMode="auto">
          <a:xfrm rot="-1985823">
            <a:off x="3635375" y="5962650"/>
            <a:ext cx="1728788" cy="485775"/>
          </a:xfrm>
          <a:prstGeom prst="rightArrow">
            <a:avLst>
              <a:gd name="adj1" fmla="val 50000"/>
              <a:gd name="adj2" fmla="val 88971"/>
            </a:avLst>
          </a:prstGeom>
          <a:noFill/>
          <a:ln w="15875" algn="ctr">
            <a:solidFill>
              <a:srgbClr val="3E8E94"/>
            </a:solidFill>
            <a:miter lim="800000"/>
            <a:headEnd/>
            <a:tailEnd/>
          </a:ln>
        </p:spPr>
        <p:txBody>
          <a:bodyPr wrap="none" anchor="ctr"/>
          <a:lstStyle/>
          <a:p>
            <a:pPr algn="ctr"/>
            <a:r>
              <a:rPr lang="nl-NL"/>
              <a:t>intercept</a:t>
            </a:r>
            <a:endParaRPr lang="en-US"/>
          </a:p>
        </p:txBody>
      </p:sp>
      <p:sp>
        <p:nvSpPr>
          <p:cNvPr id="342050" name="AutoShape 34"/>
          <p:cNvSpPr>
            <a:spLocks noChangeArrowheads="1"/>
          </p:cNvSpPr>
          <p:nvPr/>
        </p:nvSpPr>
        <p:spPr bwMode="auto">
          <a:xfrm rot="-1985823">
            <a:off x="4283075" y="6053138"/>
            <a:ext cx="1728788" cy="485775"/>
          </a:xfrm>
          <a:prstGeom prst="rightArrow">
            <a:avLst>
              <a:gd name="adj1" fmla="val 50000"/>
              <a:gd name="adj2" fmla="val 88971"/>
            </a:avLst>
          </a:prstGeom>
          <a:noFill/>
          <a:ln w="15875" algn="ctr">
            <a:solidFill>
              <a:srgbClr val="3E8E94"/>
            </a:solidFill>
            <a:miter lim="800000"/>
            <a:headEnd/>
            <a:tailEnd/>
          </a:ln>
        </p:spPr>
        <p:txBody>
          <a:bodyPr wrap="none" anchor="ctr"/>
          <a:lstStyle/>
          <a:p>
            <a:pPr algn="ctr"/>
            <a:r>
              <a:rPr lang="nl-NL"/>
              <a:t>loading</a:t>
            </a:r>
            <a:endParaRPr lang="en-US"/>
          </a:p>
        </p:txBody>
      </p:sp>
      <p:sp>
        <p:nvSpPr>
          <p:cNvPr id="342051" name="AutoShape 35"/>
          <p:cNvSpPr>
            <a:spLocks noChangeArrowheads="1"/>
          </p:cNvSpPr>
          <p:nvPr/>
        </p:nvSpPr>
        <p:spPr bwMode="auto">
          <a:xfrm rot="-1986256">
            <a:off x="6421438" y="5903913"/>
            <a:ext cx="2089150" cy="585787"/>
          </a:xfrm>
          <a:prstGeom prst="rightArrow">
            <a:avLst>
              <a:gd name="adj1" fmla="val 50000"/>
              <a:gd name="adj2" fmla="val 89160"/>
            </a:avLst>
          </a:prstGeom>
          <a:noFill/>
          <a:ln w="15875" algn="ctr">
            <a:solidFill>
              <a:srgbClr val="3E8E94"/>
            </a:solidFill>
            <a:miter lim="800000"/>
            <a:headEnd/>
            <a:tailEnd/>
          </a:ln>
        </p:spPr>
        <p:txBody>
          <a:bodyPr wrap="none" anchor="ctr"/>
          <a:lstStyle/>
          <a:p>
            <a:pPr algn="ctr"/>
            <a:r>
              <a:rPr lang="nl-NL"/>
              <a:t>Residual variance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2020"/>
                                        </p:tgtEl>
                                        <p:attrNameLst>
                                          <p:attrName>style.visibility</p:attrName>
                                        </p:attrNameLst>
                                      </p:cBhvr>
                                      <p:to>
                                        <p:strVal val="visible"/>
                                      </p:to>
                                    </p:set>
                                    <p:animEffect transition="in" filter="blinds(horizontal)">
                                      <p:cBhvr>
                                        <p:cTn id="7" dur="500"/>
                                        <p:tgtEl>
                                          <p:spTgt spid="3420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2021"/>
                                        </p:tgtEl>
                                        <p:attrNameLst>
                                          <p:attrName>style.visibility</p:attrName>
                                        </p:attrNameLst>
                                      </p:cBhvr>
                                      <p:to>
                                        <p:strVal val="visible"/>
                                      </p:to>
                                    </p:set>
                                    <p:animEffect transition="in" filter="blinds(horizontal)">
                                      <p:cBhvr>
                                        <p:cTn id="10" dur="500"/>
                                        <p:tgtEl>
                                          <p:spTgt spid="3420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42022"/>
                                        </p:tgtEl>
                                        <p:attrNameLst>
                                          <p:attrName>style.visibility</p:attrName>
                                        </p:attrNameLst>
                                      </p:cBhvr>
                                      <p:to>
                                        <p:strVal val="visible"/>
                                      </p:to>
                                    </p:set>
                                    <p:animEffect transition="in" filter="blinds(horizontal)">
                                      <p:cBhvr>
                                        <p:cTn id="13" dur="500"/>
                                        <p:tgtEl>
                                          <p:spTgt spid="3420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42023"/>
                                        </p:tgtEl>
                                        <p:attrNameLst>
                                          <p:attrName>style.visibility</p:attrName>
                                        </p:attrNameLst>
                                      </p:cBhvr>
                                      <p:to>
                                        <p:strVal val="visible"/>
                                      </p:to>
                                    </p:set>
                                    <p:animEffect transition="in" filter="blinds(horizontal)">
                                      <p:cBhvr>
                                        <p:cTn id="16" dur="500"/>
                                        <p:tgtEl>
                                          <p:spTgt spid="3420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42024"/>
                                        </p:tgtEl>
                                        <p:attrNameLst>
                                          <p:attrName>style.visibility</p:attrName>
                                        </p:attrNameLst>
                                      </p:cBhvr>
                                      <p:to>
                                        <p:strVal val="visible"/>
                                      </p:to>
                                    </p:set>
                                    <p:animEffect transition="in" filter="blinds(horizontal)">
                                      <p:cBhvr>
                                        <p:cTn id="19" dur="500"/>
                                        <p:tgtEl>
                                          <p:spTgt spid="3420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42025"/>
                                        </p:tgtEl>
                                        <p:attrNameLst>
                                          <p:attrName>style.visibility</p:attrName>
                                        </p:attrNameLst>
                                      </p:cBhvr>
                                      <p:to>
                                        <p:strVal val="visible"/>
                                      </p:to>
                                    </p:set>
                                    <p:animEffect transition="in" filter="blinds(horizontal)">
                                      <p:cBhvr>
                                        <p:cTn id="22" dur="500"/>
                                        <p:tgtEl>
                                          <p:spTgt spid="34202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42026"/>
                                        </p:tgtEl>
                                        <p:attrNameLst>
                                          <p:attrName>style.visibility</p:attrName>
                                        </p:attrNameLst>
                                      </p:cBhvr>
                                      <p:to>
                                        <p:strVal val="visible"/>
                                      </p:to>
                                    </p:set>
                                    <p:animEffect transition="in" filter="blinds(horizontal)">
                                      <p:cBhvr>
                                        <p:cTn id="25" dur="500"/>
                                        <p:tgtEl>
                                          <p:spTgt spid="34202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42027"/>
                                        </p:tgtEl>
                                        <p:attrNameLst>
                                          <p:attrName>style.visibility</p:attrName>
                                        </p:attrNameLst>
                                      </p:cBhvr>
                                      <p:to>
                                        <p:strVal val="visible"/>
                                      </p:to>
                                    </p:set>
                                    <p:animEffect transition="in" filter="blinds(horizontal)">
                                      <p:cBhvr>
                                        <p:cTn id="28" dur="500"/>
                                        <p:tgtEl>
                                          <p:spTgt spid="34202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42028"/>
                                        </p:tgtEl>
                                        <p:attrNameLst>
                                          <p:attrName>style.visibility</p:attrName>
                                        </p:attrNameLst>
                                      </p:cBhvr>
                                      <p:to>
                                        <p:strVal val="visible"/>
                                      </p:to>
                                    </p:set>
                                    <p:animEffect transition="in" filter="blinds(horizontal)">
                                      <p:cBhvr>
                                        <p:cTn id="31" dur="500"/>
                                        <p:tgtEl>
                                          <p:spTgt spid="34202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42029"/>
                                        </p:tgtEl>
                                        <p:attrNameLst>
                                          <p:attrName>style.visibility</p:attrName>
                                        </p:attrNameLst>
                                      </p:cBhvr>
                                      <p:to>
                                        <p:strVal val="visible"/>
                                      </p:to>
                                    </p:set>
                                    <p:animEffect transition="in" filter="blinds(horizontal)">
                                      <p:cBhvr>
                                        <p:cTn id="34" dur="500"/>
                                        <p:tgtEl>
                                          <p:spTgt spid="34202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42030"/>
                                        </p:tgtEl>
                                        <p:attrNameLst>
                                          <p:attrName>style.visibility</p:attrName>
                                        </p:attrNameLst>
                                      </p:cBhvr>
                                      <p:to>
                                        <p:strVal val="visible"/>
                                      </p:to>
                                    </p:set>
                                    <p:animEffect transition="in" filter="blinds(horizontal)">
                                      <p:cBhvr>
                                        <p:cTn id="37" dur="500"/>
                                        <p:tgtEl>
                                          <p:spTgt spid="34203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42031"/>
                                        </p:tgtEl>
                                        <p:attrNameLst>
                                          <p:attrName>style.visibility</p:attrName>
                                        </p:attrNameLst>
                                      </p:cBhvr>
                                      <p:to>
                                        <p:strVal val="visible"/>
                                      </p:to>
                                    </p:set>
                                    <p:animEffect transition="in" filter="blinds(horizontal)">
                                      <p:cBhvr>
                                        <p:cTn id="40" dur="500"/>
                                        <p:tgtEl>
                                          <p:spTgt spid="34203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42032"/>
                                        </p:tgtEl>
                                        <p:attrNameLst>
                                          <p:attrName>style.visibility</p:attrName>
                                        </p:attrNameLst>
                                      </p:cBhvr>
                                      <p:to>
                                        <p:strVal val="visible"/>
                                      </p:to>
                                    </p:set>
                                    <p:animEffect transition="in" filter="blinds(horizontal)">
                                      <p:cBhvr>
                                        <p:cTn id="43" dur="500"/>
                                        <p:tgtEl>
                                          <p:spTgt spid="34203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42033"/>
                                        </p:tgtEl>
                                        <p:attrNameLst>
                                          <p:attrName>style.visibility</p:attrName>
                                        </p:attrNameLst>
                                      </p:cBhvr>
                                      <p:to>
                                        <p:strVal val="visible"/>
                                      </p:to>
                                    </p:set>
                                    <p:animEffect transition="in" filter="blinds(horizontal)">
                                      <p:cBhvr>
                                        <p:cTn id="46" dur="500"/>
                                        <p:tgtEl>
                                          <p:spTgt spid="342033"/>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42034"/>
                                        </p:tgtEl>
                                        <p:attrNameLst>
                                          <p:attrName>style.visibility</p:attrName>
                                        </p:attrNameLst>
                                      </p:cBhvr>
                                      <p:to>
                                        <p:strVal val="visible"/>
                                      </p:to>
                                    </p:set>
                                    <p:animEffect transition="in" filter="blinds(horizontal)">
                                      <p:cBhvr>
                                        <p:cTn id="49" dur="500"/>
                                        <p:tgtEl>
                                          <p:spTgt spid="34203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42035"/>
                                        </p:tgtEl>
                                        <p:attrNameLst>
                                          <p:attrName>style.visibility</p:attrName>
                                        </p:attrNameLst>
                                      </p:cBhvr>
                                      <p:to>
                                        <p:strVal val="visible"/>
                                      </p:to>
                                    </p:set>
                                    <p:animEffect transition="in" filter="blinds(horizontal)">
                                      <p:cBhvr>
                                        <p:cTn id="52" dur="500"/>
                                        <p:tgtEl>
                                          <p:spTgt spid="34203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42036"/>
                                        </p:tgtEl>
                                        <p:attrNameLst>
                                          <p:attrName>style.visibility</p:attrName>
                                        </p:attrNameLst>
                                      </p:cBhvr>
                                      <p:to>
                                        <p:strVal val="visible"/>
                                      </p:to>
                                    </p:set>
                                    <p:animEffect transition="in" filter="blinds(horizontal)">
                                      <p:cBhvr>
                                        <p:cTn id="55" dur="500"/>
                                        <p:tgtEl>
                                          <p:spTgt spid="34203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42037"/>
                                        </p:tgtEl>
                                        <p:attrNameLst>
                                          <p:attrName>style.visibility</p:attrName>
                                        </p:attrNameLst>
                                      </p:cBhvr>
                                      <p:to>
                                        <p:strVal val="visible"/>
                                      </p:to>
                                    </p:set>
                                    <p:animEffect transition="in" filter="blinds(horizontal)">
                                      <p:cBhvr>
                                        <p:cTn id="58" dur="500"/>
                                        <p:tgtEl>
                                          <p:spTgt spid="34203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42038"/>
                                        </p:tgtEl>
                                        <p:attrNameLst>
                                          <p:attrName>style.visibility</p:attrName>
                                        </p:attrNameLst>
                                      </p:cBhvr>
                                      <p:to>
                                        <p:strVal val="visible"/>
                                      </p:to>
                                    </p:set>
                                    <p:animEffect transition="in" filter="blinds(horizontal)">
                                      <p:cBhvr>
                                        <p:cTn id="61" dur="500"/>
                                        <p:tgtEl>
                                          <p:spTgt spid="342038"/>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342039"/>
                                        </p:tgtEl>
                                        <p:attrNameLst>
                                          <p:attrName>style.visibility</p:attrName>
                                        </p:attrNameLst>
                                      </p:cBhvr>
                                      <p:to>
                                        <p:strVal val="visible"/>
                                      </p:to>
                                    </p:set>
                                    <p:animEffect transition="in" filter="blinds(horizontal)">
                                      <p:cBhvr>
                                        <p:cTn id="64" dur="500"/>
                                        <p:tgtEl>
                                          <p:spTgt spid="342039"/>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42045"/>
                                        </p:tgtEl>
                                        <p:attrNameLst>
                                          <p:attrName>style.visibility</p:attrName>
                                        </p:attrNameLst>
                                      </p:cBhvr>
                                      <p:to>
                                        <p:strVal val="visible"/>
                                      </p:to>
                                    </p:set>
                                    <p:animEffect transition="in" filter="blinds(horizontal)">
                                      <p:cBhvr>
                                        <p:cTn id="67" dur="500"/>
                                        <p:tgtEl>
                                          <p:spTgt spid="34204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42040"/>
                                        </p:tgtEl>
                                        <p:attrNameLst>
                                          <p:attrName>style.visibility</p:attrName>
                                        </p:attrNameLst>
                                      </p:cBhvr>
                                      <p:to>
                                        <p:strVal val="visible"/>
                                      </p:to>
                                    </p:set>
                                    <p:animEffect transition="in" filter="blinds(horizontal)">
                                      <p:cBhvr>
                                        <p:cTn id="72" dur="500"/>
                                        <p:tgtEl>
                                          <p:spTgt spid="34204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342041"/>
                                        </p:tgtEl>
                                        <p:attrNameLst>
                                          <p:attrName>style.visibility</p:attrName>
                                        </p:attrNameLst>
                                      </p:cBhvr>
                                      <p:to>
                                        <p:strVal val="visible"/>
                                      </p:to>
                                    </p:set>
                                    <p:animEffect transition="in" filter="blinds(horizontal)">
                                      <p:cBhvr>
                                        <p:cTn id="75" dur="500"/>
                                        <p:tgtEl>
                                          <p:spTgt spid="342041"/>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342042"/>
                                        </p:tgtEl>
                                        <p:attrNameLst>
                                          <p:attrName>style.visibility</p:attrName>
                                        </p:attrNameLst>
                                      </p:cBhvr>
                                      <p:to>
                                        <p:strVal val="visible"/>
                                      </p:to>
                                    </p:set>
                                    <p:animEffect transition="in" filter="blinds(horizontal)">
                                      <p:cBhvr>
                                        <p:cTn id="78" dur="500"/>
                                        <p:tgtEl>
                                          <p:spTgt spid="342042"/>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342043"/>
                                        </p:tgtEl>
                                        <p:attrNameLst>
                                          <p:attrName>style.visibility</p:attrName>
                                        </p:attrNameLst>
                                      </p:cBhvr>
                                      <p:to>
                                        <p:strVal val="visible"/>
                                      </p:to>
                                    </p:set>
                                    <p:animEffect transition="in" filter="blinds(horizontal)">
                                      <p:cBhvr>
                                        <p:cTn id="81" dur="500"/>
                                        <p:tgtEl>
                                          <p:spTgt spid="342043"/>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342044"/>
                                        </p:tgtEl>
                                        <p:attrNameLst>
                                          <p:attrName>style.visibility</p:attrName>
                                        </p:attrNameLst>
                                      </p:cBhvr>
                                      <p:to>
                                        <p:strVal val="visible"/>
                                      </p:to>
                                    </p:set>
                                    <p:animEffect transition="in" filter="blinds(horizontal)">
                                      <p:cBhvr>
                                        <p:cTn id="86" dur="500"/>
                                        <p:tgtEl>
                                          <p:spTgt spid="342044"/>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nodeType="clickEffect">
                                  <p:stCondLst>
                                    <p:cond delay="0"/>
                                  </p:stCondLst>
                                  <p:childTnLst>
                                    <p:set>
                                      <p:cBhvr>
                                        <p:cTn id="90" dur="1" fill="hold">
                                          <p:stCondLst>
                                            <p:cond delay="0"/>
                                          </p:stCondLst>
                                        </p:cTn>
                                        <p:tgtEl>
                                          <p:spTgt spid="342019">
                                            <p:txEl>
                                              <p:pRg st="0" end="0"/>
                                            </p:txEl>
                                          </p:spTgt>
                                        </p:tgtEl>
                                        <p:attrNameLst>
                                          <p:attrName>style.visibility</p:attrName>
                                        </p:attrNameLst>
                                      </p:cBhvr>
                                      <p:to>
                                        <p:strVal val="visible"/>
                                      </p:to>
                                    </p:set>
                                    <p:animEffect transition="in" filter="blinds(horizontal)">
                                      <p:cBhvr>
                                        <p:cTn id="91" dur="500"/>
                                        <p:tgtEl>
                                          <p:spTgt spid="342019">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42046"/>
                                        </p:tgtEl>
                                        <p:attrNameLst>
                                          <p:attrName>style.visibility</p:attrName>
                                        </p:attrNameLst>
                                      </p:cBhvr>
                                      <p:to>
                                        <p:strVal val="visible"/>
                                      </p:to>
                                    </p:set>
                                    <p:anim calcmode="lin" valueType="num">
                                      <p:cBhvr additive="base">
                                        <p:cTn id="96" dur="500" fill="hold"/>
                                        <p:tgtEl>
                                          <p:spTgt spid="342046"/>
                                        </p:tgtEl>
                                        <p:attrNameLst>
                                          <p:attrName>ppt_x</p:attrName>
                                        </p:attrNameLst>
                                      </p:cBhvr>
                                      <p:tavLst>
                                        <p:tav tm="0">
                                          <p:val>
                                            <p:strVal val="#ppt_x"/>
                                          </p:val>
                                        </p:tav>
                                        <p:tav tm="100000">
                                          <p:val>
                                            <p:strVal val="#ppt_x"/>
                                          </p:val>
                                        </p:tav>
                                      </p:tavLst>
                                    </p:anim>
                                    <p:anim calcmode="lin" valueType="num">
                                      <p:cBhvr additive="base">
                                        <p:cTn id="97" dur="500" fill="hold"/>
                                        <p:tgtEl>
                                          <p:spTgt spid="342046"/>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342019">
                                            <p:txEl>
                                              <p:pRg st="1" end="1"/>
                                            </p:txEl>
                                          </p:spTgt>
                                        </p:tgtEl>
                                        <p:attrNameLst>
                                          <p:attrName>style.visibility</p:attrName>
                                        </p:attrNameLst>
                                      </p:cBhvr>
                                      <p:to>
                                        <p:strVal val="visible"/>
                                      </p:to>
                                    </p:set>
                                    <p:animEffect transition="in" filter="blinds(horizontal)">
                                      <p:cBhvr>
                                        <p:cTn id="102" dur="500"/>
                                        <p:tgtEl>
                                          <p:spTgt spid="342019">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342051"/>
                                        </p:tgtEl>
                                        <p:attrNameLst>
                                          <p:attrName>style.visibility</p:attrName>
                                        </p:attrNameLst>
                                      </p:cBhvr>
                                      <p:to>
                                        <p:strVal val="visible"/>
                                      </p:to>
                                    </p:set>
                                    <p:anim calcmode="lin" valueType="num">
                                      <p:cBhvr additive="base">
                                        <p:cTn id="107" dur="500" fill="hold"/>
                                        <p:tgtEl>
                                          <p:spTgt spid="342051"/>
                                        </p:tgtEl>
                                        <p:attrNameLst>
                                          <p:attrName>ppt_x</p:attrName>
                                        </p:attrNameLst>
                                      </p:cBhvr>
                                      <p:tavLst>
                                        <p:tav tm="0">
                                          <p:val>
                                            <p:strVal val="#ppt_x"/>
                                          </p:val>
                                        </p:tav>
                                        <p:tav tm="100000">
                                          <p:val>
                                            <p:strVal val="#ppt_x"/>
                                          </p:val>
                                        </p:tav>
                                      </p:tavLst>
                                    </p:anim>
                                    <p:anim calcmode="lin" valueType="num">
                                      <p:cBhvr additive="base">
                                        <p:cTn id="108" dur="500" fill="hold"/>
                                        <p:tgtEl>
                                          <p:spTgt spid="3420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42050"/>
                                        </p:tgtEl>
                                        <p:attrNameLst>
                                          <p:attrName>style.visibility</p:attrName>
                                        </p:attrNameLst>
                                      </p:cBhvr>
                                      <p:to>
                                        <p:strVal val="visible"/>
                                      </p:to>
                                    </p:set>
                                    <p:anim calcmode="lin" valueType="num">
                                      <p:cBhvr additive="base">
                                        <p:cTn id="111" dur="500" fill="hold"/>
                                        <p:tgtEl>
                                          <p:spTgt spid="342050"/>
                                        </p:tgtEl>
                                        <p:attrNameLst>
                                          <p:attrName>ppt_x</p:attrName>
                                        </p:attrNameLst>
                                      </p:cBhvr>
                                      <p:tavLst>
                                        <p:tav tm="0">
                                          <p:val>
                                            <p:strVal val="#ppt_x"/>
                                          </p:val>
                                        </p:tav>
                                        <p:tav tm="100000">
                                          <p:val>
                                            <p:strVal val="#ppt_x"/>
                                          </p:val>
                                        </p:tav>
                                      </p:tavLst>
                                    </p:anim>
                                    <p:anim calcmode="lin" valueType="num">
                                      <p:cBhvr additive="base">
                                        <p:cTn id="112" dur="500" fill="hold"/>
                                        <p:tgtEl>
                                          <p:spTgt spid="34205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42049"/>
                                        </p:tgtEl>
                                        <p:attrNameLst>
                                          <p:attrName>style.visibility</p:attrName>
                                        </p:attrNameLst>
                                      </p:cBhvr>
                                      <p:to>
                                        <p:strVal val="visible"/>
                                      </p:to>
                                    </p:set>
                                    <p:anim calcmode="lin" valueType="num">
                                      <p:cBhvr additive="base">
                                        <p:cTn id="115" dur="500" fill="hold"/>
                                        <p:tgtEl>
                                          <p:spTgt spid="342049"/>
                                        </p:tgtEl>
                                        <p:attrNameLst>
                                          <p:attrName>ppt_x</p:attrName>
                                        </p:attrNameLst>
                                      </p:cBhvr>
                                      <p:tavLst>
                                        <p:tav tm="0">
                                          <p:val>
                                            <p:strVal val="#ppt_x"/>
                                          </p:val>
                                        </p:tav>
                                        <p:tav tm="100000">
                                          <p:val>
                                            <p:strVal val="#ppt_x"/>
                                          </p:val>
                                        </p:tav>
                                      </p:tavLst>
                                    </p:anim>
                                    <p:anim calcmode="lin" valueType="num">
                                      <p:cBhvr additive="base">
                                        <p:cTn id="116" dur="500" fill="hold"/>
                                        <p:tgtEl>
                                          <p:spTgt spid="3420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0" grpId="0" animBg="1"/>
      <p:bldP spid="342021" grpId="0" animBg="1"/>
      <p:bldP spid="342022" grpId="0" animBg="1"/>
      <p:bldP spid="342023" grpId="0" animBg="1"/>
      <p:bldP spid="342024" grpId="0"/>
      <p:bldP spid="342025" grpId="0" animBg="1"/>
      <p:bldP spid="342026" grpId="0"/>
      <p:bldP spid="342027" grpId="0" animBg="1"/>
      <p:bldP spid="342028" grpId="0" animBg="1"/>
      <p:bldP spid="342029" grpId="0" animBg="1"/>
      <p:bldP spid="342030" grpId="0" animBg="1"/>
      <p:bldP spid="342031" grpId="0" animBg="1"/>
      <p:bldP spid="342032" grpId="0" animBg="1"/>
      <p:bldP spid="342033" grpId="0"/>
      <p:bldP spid="342034" grpId="0" animBg="1"/>
      <p:bldP spid="342035" grpId="0" animBg="1"/>
      <p:bldP spid="342036" grpId="0" animBg="1"/>
      <p:bldP spid="342037" grpId="0" animBg="1"/>
      <p:bldP spid="342038" grpId="0" animBg="1"/>
      <p:bldP spid="342039" grpId="0" animBg="1"/>
      <p:bldP spid="342040" grpId="0" animBg="1"/>
      <p:bldP spid="342041" grpId="0" animBg="1"/>
      <p:bldP spid="342042" grpId="0" animBg="1"/>
      <p:bldP spid="342043" grpId="0" animBg="1"/>
      <p:bldP spid="342044" grpId="0"/>
      <p:bldP spid="342045" grpId="0"/>
      <p:bldP spid="342046" grpId="0"/>
      <p:bldP spid="342049" grpId="0" animBg="1"/>
      <p:bldP spid="342050" grpId="0" animBg="1"/>
      <p:bldP spid="3420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sz="quarter"/>
          </p:nvPr>
        </p:nvSpPr>
        <p:spPr/>
        <p:txBody>
          <a:bodyPr/>
          <a:lstStyle/>
          <a:p>
            <a:pPr eaLnBrk="1" hangingPunct="1"/>
            <a:r>
              <a:rPr lang="en-GB" sz="2800" b="1" smtClean="0">
                <a:solidFill>
                  <a:schemeClr val="tx1"/>
                </a:solidFill>
              </a:rPr>
              <a:t>Example: go through the maze as fast as possible</a:t>
            </a:r>
            <a:r>
              <a:rPr lang="en-GB" sz="3600" b="1" smtClean="0">
                <a:solidFill>
                  <a:srgbClr val="0066FF"/>
                </a:solidFill>
              </a:rPr>
              <a:t> </a:t>
            </a:r>
            <a:br>
              <a:rPr lang="en-GB" sz="3600" b="1" smtClean="0">
                <a:solidFill>
                  <a:srgbClr val="0066FF"/>
                </a:solidFill>
              </a:rPr>
            </a:br>
            <a:endParaRPr lang="en-GB" sz="3600" b="1" smtClean="0">
              <a:solidFill>
                <a:srgbClr val="0066FF"/>
              </a:solidFill>
            </a:endParaRPr>
          </a:p>
        </p:txBody>
      </p:sp>
      <p:graphicFrame>
        <p:nvGraphicFramePr>
          <p:cNvPr id="373763" name="Object 3"/>
          <p:cNvGraphicFramePr>
            <a:graphicFrameLocks noChangeAspect="1"/>
          </p:cNvGraphicFramePr>
          <p:nvPr>
            <p:ph sz="quarter" idx="1"/>
          </p:nvPr>
        </p:nvGraphicFramePr>
        <p:xfrm>
          <a:off x="422275" y="2197100"/>
          <a:ext cx="8686800" cy="2133600"/>
        </p:xfrm>
        <a:graphic>
          <a:graphicData uri="http://schemas.openxmlformats.org/presentationml/2006/ole">
            <p:oleObj spid="_x0000_s3074" name="Document" r:id="rId6" imgW="10072639" imgH="2474701" progId="Word.Document.8">
              <p:embed/>
            </p:oleObj>
          </a:graphicData>
        </a:graphic>
      </p:graphicFrame>
      <p:pic>
        <p:nvPicPr>
          <p:cNvPr id="373764" name="Picture 4" descr="doolhoven"/>
          <p:cNvPicPr>
            <a:picLocks noChangeAspect="1" noChangeArrowheads="1"/>
          </p:cNvPicPr>
          <p:nvPr/>
        </p:nvPicPr>
        <p:blipFill>
          <a:blip r:embed="rId7" cstate="print"/>
          <a:srcRect/>
          <a:stretch>
            <a:fillRect/>
          </a:stretch>
        </p:blipFill>
        <p:spPr bwMode="auto">
          <a:xfrm>
            <a:off x="142875" y="869950"/>
            <a:ext cx="2484438" cy="1768475"/>
          </a:xfrm>
          <a:prstGeom prst="rect">
            <a:avLst/>
          </a:prstGeom>
          <a:noFill/>
          <a:ln w="9525">
            <a:noFill/>
            <a:miter lim="800000"/>
            <a:headEnd/>
            <a:tailEnd/>
          </a:ln>
        </p:spPr>
      </p:pic>
      <p:sp>
        <p:nvSpPr>
          <p:cNvPr id="373765" name="Text Box 5"/>
          <p:cNvSpPr txBox="1">
            <a:spLocks noChangeArrowheads="1"/>
          </p:cNvSpPr>
          <p:nvPr/>
        </p:nvSpPr>
        <p:spPr bwMode="auto">
          <a:xfrm>
            <a:off x="2700338" y="1557338"/>
            <a:ext cx="4306887" cy="396875"/>
          </a:xfrm>
          <a:prstGeom prst="rect">
            <a:avLst/>
          </a:prstGeom>
          <a:noFill/>
          <a:ln w="9525" algn="ctr">
            <a:noFill/>
            <a:miter lim="800000"/>
            <a:headEnd/>
            <a:tailEnd/>
          </a:ln>
        </p:spPr>
        <p:txBody>
          <a:bodyPr wrap="none">
            <a:spAutoFit/>
          </a:bodyPr>
          <a:lstStyle/>
          <a:p>
            <a:pPr algn="ctr"/>
            <a:r>
              <a:rPr lang="en-GB" sz="2000"/>
              <a:t>Response scores are in milliseconds</a:t>
            </a:r>
          </a:p>
        </p:txBody>
      </p:sp>
      <p:sp>
        <p:nvSpPr>
          <p:cNvPr id="373766" name="Text Box 6"/>
          <p:cNvSpPr txBox="1">
            <a:spLocks noChangeArrowheads="1"/>
          </p:cNvSpPr>
          <p:nvPr/>
        </p:nvSpPr>
        <p:spPr bwMode="auto">
          <a:xfrm>
            <a:off x="376238" y="4437063"/>
            <a:ext cx="8588375" cy="1739900"/>
          </a:xfrm>
          <a:prstGeom prst="rect">
            <a:avLst/>
          </a:prstGeom>
          <a:noFill/>
          <a:ln w="9525">
            <a:noFill/>
            <a:miter lim="800000"/>
            <a:headEnd/>
            <a:tailEnd/>
          </a:ln>
        </p:spPr>
        <p:txBody>
          <a:bodyPr>
            <a:spAutoFit/>
          </a:bodyPr>
          <a:lstStyle/>
          <a:p>
            <a:endParaRPr lang="en-GB" i="1"/>
          </a:p>
          <a:p>
            <a:r>
              <a:rPr lang="en-GB" i="1"/>
              <a:t>information measure</a:t>
            </a:r>
            <a:endParaRPr lang="en-GB"/>
          </a:p>
          <a:p>
            <a:endParaRPr lang="en-GB"/>
          </a:p>
          <a:p>
            <a:endParaRPr lang="en-GB"/>
          </a:p>
          <a:p>
            <a:endParaRPr lang="en-GB"/>
          </a:p>
          <a:p>
            <a:r>
              <a:rPr lang="en-GB" i="1"/>
              <a:t>Item Reliability</a:t>
            </a:r>
          </a:p>
        </p:txBody>
      </p:sp>
      <p:sp>
        <p:nvSpPr>
          <p:cNvPr id="3079" name="Text Box 7"/>
          <p:cNvSpPr txBox="1">
            <a:spLocks noChangeArrowheads="1"/>
          </p:cNvSpPr>
          <p:nvPr/>
        </p:nvSpPr>
        <p:spPr bwMode="auto">
          <a:xfrm>
            <a:off x="8893175" y="2708275"/>
            <a:ext cx="1008063" cy="2017713"/>
          </a:xfrm>
          <a:prstGeom prst="rect">
            <a:avLst/>
          </a:prstGeom>
          <a:solidFill>
            <a:schemeClr val="bg1"/>
          </a:solidFill>
          <a:ln w="9525">
            <a:noFill/>
            <a:miter lim="800000"/>
            <a:headEnd/>
            <a:tailEnd/>
          </a:ln>
        </p:spPr>
        <p:txBody>
          <a:bodyPr>
            <a:spAutoFit/>
          </a:bodyPr>
          <a:lstStyle/>
          <a:p>
            <a:pPr>
              <a:spcBef>
                <a:spcPct val="50000"/>
              </a:spcBef>
            </a:pPr>
            <a:endParaRPr lang="nl-NL"/>
          </a:p>
          <a:p>
            <a:pPr>
              <a:spcBef>
                <a:spcPct val="50000"/>
              </a:spcBef>
            </a:pPr>
            <a:endParaRPr lang="nl-NL"/>
          </a:p>
          <a:p>
            <a:pPr>
              <a:spcBef>
                <a:spcPct val="50000"/>
              </a:spcBef>
            </a:pPr>
            <a:endParaRPr lang="nl-NL"/>
          </a:p>
          <a:p>
            <a:pPr>
              <a:spcBef>
                <a:spcPct val="50000"/>
              </a:spcBef>
            </a:pPr>
            <a:endParaRPr lang="nl-NL"/>
          </a:p>
          <a:p>
            <a:pPr>
              <a:spcBef>
                <a:spcPct val="50000"/>
              </a:spcBef>
            </a:pPr>
            <a:endParaRPr lang="nl-NL"/>
          </a:p>
        </p:txBody>
      </p:sp>
      <p:sp>
        <p:nvSpPr>
          <p:cNvPr id="373770" name="Rectangle 10"/>
          <p:cNvSpPr>
            <a:spLocks noChangeArrowheads="1"/>
          </p:cNvSpPr>
          <p:nvPr/>
        </p:nvSpPr>
        <p:spPr bwMode="auto">
          <a:xfrm rot="-5400000">
            <a:off x="-972344" y="3069432"/>
            <a:ext cx="2447925" cy="287338"/>
          </a:xfrm>
          <a:prstGeom prst="rect">
            <a:avLst/>
          </a:prstGeom>
          <a:solidFill>
            <a:schemeClr val="accent1"/>
          </a:solidFill>
          <a:ln w="15875" algn="ctr">
            <a:solidFill>
              <a:srgbClr val="3E8E94"/>
            </a:solidFill>
            <a:miter lim="800000"/>
            <a:headEnd/>
            <a:tailEnd/>
          </a:ln>
        </p:spPr>
        <p:txBody>
          <a:bodyPr wrap="none" anchor="ctr"/>
          <a:lstStyle/>
          <a:p>
            <a:pPr algn="ctr"/>
            <a:r>
              <a:rPr lang="nl-NL"/>
              <a:t>Provided by program</a:t>
            </a:r>
          </a:p>
        </p:txBody>
      </p:sp>
      <p:sp>
        <p:nvSpPr>
          <p:cNvPr id="373771" name="Line 11"/>
          <p:cNvSpPr>
            <a:spLocks noChangeShapeType="1"/>
          </p:cNvSpPr>
          <p:nvPr/>
        </p:nvSpPr>
        <p:spPr bwMode="auto">
          <a:xfrm>
            <a:off x="395288" y="3141663"/>
            <a:ext cx="360362" cy="0"/>
          </a:xfrm>
          <a:prstGeom prst="line">
            <a:avLst/>
          </a:prstGeom>
          <a:noFill/>
          <a:ln w="15875">
            <a:solidFill>
              <a:srgbClr val="3E8E94"/>
            </a:solidFill>
            <a:round/>
            <a:headEnd/>
            <a:tailEnd type="triangle" w="med" len="med"/>
          </a:ln>
        </p:spPr>
        <p:txBody>
          <a:bodyPr wrap="none" anchor="ctr"/>
          <a:lstStyle/>
          <a:p>
            <a:endParaRPr lang="nl-NL"/>
          </a:p>
        </p:txBody>
      </p:sp>
      <p:sp>
        <p:nvSpPr>
          <p:cNvPr id="373772" name="Line 12"/>
          <p:cNvSpPr>
            <a:spLocks noChangeShapeType="1"/>
          </p:cNvSpPr>
          <p:nvPr/>
        </p:nvSpPr>
        <p:spPr bwMode="auto">
          <a:xfrm>
            <a:off x="395288" y="3573463"/>
            <a:ext cx="358775" cy="0"/>
          </a:xfrm>
          <a:prstGeom prst="line">
            <a:avLst/>
          </a:prstGeom>
          <a:noFill/>
          <a:ln w="15875">
            <a:solidFill>
              <a:srgbClr val="3E8E94"/>
            </a:solidFill>
            <a:round/>
            <a:headEnd/>
            <a:tailEnd type="triangle" w="med" len="med"/>
          </a:ln>
        </p:spPr>
        <p:txBody>
          <a:bodyPr wrap="none" anchor="ctr"/>
          <a:lstStyle/>
          <a:p>
            <a:endParaRPr lang="nl-NL"/>
          </a:p>
        </p:txBody>
      </p:sp>
      <p:pic>
        <p:nvPicPr>
          <p:cNvPr id="373779" name="Picture 19" descr="txp_fig"/>
          <p:cNvPicPr>
            <a:picLocks noChangeAspect="1" noChangeArrowheads="1"/>
          </p:cNvPicPr>
          <p:nvPr>
            <p:custDataLst>
              <p:tags r:id="rId2"/>
            </p:custDataLst>
          </p:nvPr>
        </p:nvPicPr>
        <p:blipFill>
          <a:blip r:embed="rId8" cstate="print"/>
          <a:srcRect/>
          <a:stretch>
            <a:fillRect/>
          </a:stretch>
        </p:blipFill>
        <p:spPr bwMode="auto">
          <a:xfrm>
            <a:off x="3425825" y="4510088"/>
            <a:ext cx="3487738" cy="912812"/>
          </a:xfrm>
          <a:prstGeom prst="rect">
            <a:avLst/>
          </a:prstGeom>
          <a:noFill/>
          <a:ln w="15875" algn="ctr">
            <a:noFill/>
            <a:miter lim="800000"/>
            <a:headEnd/>
            <a:tailEnd/>
          </a:ln>
        </p:spPr>
      </p:pic>
      <p:pic>
        <p:nvPicPr>
          <p:cNvPr id="373780" name="Picture 20" descr="txp_fig"/>
          <p:cNvPicPr>
            <a:picLocks noChangeAspect="1" noChangeArrowheads="1"/>
          </p:cNvPicPr>
          <p:nvPr>
            <p:custDataLst>
              <p:tags r:id="rId3"/>
            </p:custDataLst>
          </p:nvPr>
        </p:nvPicPr>
        <p:blipFill>
          <a:blip r:embed="rId9" cstate="print"/>
          <a:srcRect/>
          <a:stretch>
            <a:fillRect/>
          </a:stretch>
        </p:blipFill>
        <p:spPr bwMode="auto">
          <a:xfrm>
            <a:off x="3238500" y="5502275"/>
            <a:ext cx="4171950" cy="1022350"/>
          </a:xfrm>
          <a:prstGeom prst="rect">
            <a:avLst/>
          </a:prstGeom>
          <a:noFill/>
          <a:ln w="1587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3764"/>
                                        </p:tgtEl>
                                        <p:attrNameLst>
                                          <p:attrName>style.visibility</p:attrName>
                                        </p:attrNameLst>
                                      </p:cBhvr>
                                      <p:to>
                                        <p:strVal val="visible"/>
                                      </p:to>
                                    </p:set>
                                    <p:animEffect transition="in" filter="blinds(horizontal)">
                                      <p:cBhvr>
                                        <p:cTn id="7" dur="500"/>
                                        <p:tgtEl>
                                          <p:spTgt spid="3737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3765"/>
                                        </p:tgtEl>
                                        <p:attrNameLst>
                                          <p:attrName>style.visibility</p:attrName>
                                        </p:attrNameLst>
                                      </p:cBhvr>
                                      <p:to>
                                        <p:strVal val="visible"/>
                                      </p:to>
                                    </p:set>
                                    <p:animEffect transition="in" filter="blinds(horizontal)">
                                      <p:cBhvr>
                                        <p:cTn id="12" dur="500"/>
                                        <p:tgtEl>
                                          <p:spTgt spid="37376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73763"/>
                                        </p:tgtEl>
                                        <p:attrNameLst>
                                          <p:attrName>style.visibility</p:attrName>
                                        </p:attrNameLst>
                                      </p:cBhvr>
                                      <p:to>
                                        <p:strVal val="visible"/>
                                      </p:to>
                                    </p:set>
                                    <p:animEffect transition="in" filter="blinds(horizontal)">
                                      <p:cBhvr>
                                        <p:cTn id="17" dur="500"/>
                                        <p:tgtEl>
                                          <p:spTgt spid="37376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73770"/>
                                        </p:tgtEl>
                                        <p:attrNameLst>
                                          <p:attrName>style.visibility</p:attrName>
                                        </p:attrNameLst>
                                      </p:cBhvr>
                                      <p:to>
                                        <p:strVal val="visible"/>
                                      </p:to>
                                    </p:set>
                                    <p:animEffect transition="in" filter="blinds(horizontal)">
                                      <p:cBhvr>
                                        <p:cTn id="22" dur="500"/>
                                        <p:tgtEl>
                                          <p:spTgt spid="37377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73772"/>
                                        </p:tgtEl>
                                        <p:attrNameLst>
                                          <p:attrName>style.visibility</p:attrName>
                                        </p:attrNameLst>
                                      </p:cBhvr>
                                      <p:to>
                                        <p:strVal val="visible"/>
                                      </p:to>
                                    </p:set>
                                    <p:animEffect transition="in" filter="blinds(horizontal)">
                                      <p:cBhvr>
                                        <p:cTn id="25" dur="500"/>
                                        <p:tgtEl>
                                          <p:spTgt spid="37377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73771"/>
                                        </p:tgtEl>
                                        <p:attrNameLst>
                                          <p:attrName>style.visibility</p:attrName>
                                        </p:attrNameLst>
                                      </p:cBhvr>
                                      <p:to>
                                        <p:strVal val="visible"/>
                                      </p:to>
                                    </p:set>
                                    <p:animEffect transition="in" filter="blinds(horizontal)">
                                      <p:cBhvr>
                                        <p:cTn id="28" dur="500"/>
                                        <p:tgtEl>
                                          <p:spTgt spid="37377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73766">
                                            <p:txEl>
                                              <p:pRg st="1" end="1"/>
                                            </p:txEl>
                                          </p:spTgt>
                                        </p:tgtEl>
                                        <p:attrNameLst>
                                          <p:attrName>style.visibility</p:attrName>
                                        </p:attrNameLst>
                                      </p:cBhvr>
                                      <p:to>
                                        <p:strVal val="visible"/>
                                      </p:to>
                                    </p:set>
                                    <p:animEffect transition="in" filter="blinds(horizontal)">
                                      <p:cBhvr>
                                        <p:cTn id="33" dur="500"/>
                                        <p:tgtEl>
                                          <p:spTgt spid="37376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73766">
                                            <p:txEl>
                                              <p:pRg st="5" end="5"/>
                                            </p:txEl>
                                          </p:spTgt>
                                        </p:tgtEl>
                                        <p:attrNameLst>
                                          <p:attrName>style.visibility</p:attrName>
                                        </p:attrNameLst>
                                      </p:cBhvr>
                                      <p:to>
                                        <p:strVal val="visible"/>
                                      </p:to>
                                    </p:set>
                                    <p:animEffect transition="in" filter="blinds(horizontal)">
                                      <p:cBhvr>
                                        <p:cTn id="38" dur="500"/>
                                        <p:tgtEl>
                                          <p:spTgt spid="373766">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73779"/>
                                        </p:tgtEl>
                                        <p:attrNameLst>
                                          <p:attrName>style.visibility</p:attrName>
                                        </p:attrNameLst>
                                      </p:cBhvr>
                                      <p:to>
                                        <p:strVal val="visible"/>
                                      </p:to>
                                    </p:set>
                                    <p:animEffect transition="in" filter="blinds(horizontal)">
                                      <p:cBhvr>
                                        <p:cTn id="43" dur="500"/>
                                        <p:tgtEl>
                                          <p:spTgt spid="373779"/>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73780"/>
                                        </p:tgtEl>
                                        <p:attrNameLst>
                                          <p:attrName>style.visibility</p:attrName>
                                        </p:attrNameLst>
                                      </p:cBhvr>
                                      <p:to>
                                        <p:strVal val="visible"/>
                                      </p:to>
                                    </p:set>
                                    <p:animEffect transition="in" filter="blinds(horizontal)">
                                      <p:cBhvr>
                                        <p:cTn id="48" dur="500"/>
                                        <p:tgtEl>
                                          <p:spTgt spid="373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5" grpId="0"/>
      <p:bldP spid="373770" grpId="0" animBg="1"/>
      <p:bldP spid="373771" grpId="0" animBg="1"/>
      <p:bldP spid="3737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ChangeArrowheads="1"/>
          </p:cNvSpPr>
          <p:nvPr/>
        </p:nvSpPr>
        <p:spPr bwMode="auto">
          <a:xfrm>
            <a:off x="0" y="836613"/>
            <a:ext cx="8763000" cy="4537075"/>
          </a:xfrm>
          <a:prstGeom prst="rect">
            <a:avLst/>
          </a:prstGeom>
          <a:noFill/>
          <a:ln w="9525">
            <a:noFill/>
            <a:miter lim="800000"/>
            <a:headEnd/>
            <a:tailEnd/>
          </a:ln>
        </p:spPr>
        <p:txBody>
          <a:bodyPr/>
          <a:lstStyle/>
          <a:p>
            <a:pPr marL="742950" lvl="1" indent="-285750">
              <a:spcBef>
                <a:spcPct val="20000"/>
              </a:spcBef>
              <a:buFont typeface="Wingdings" pitchFamily="2" charset="2"/>
              <a:buNone/>
            </a:pPr>
            <a:r>
              <a:rPr lang="en-GB"/>
              <a:t>A test is called</a:t>
            </a:r>
          </a:p>
          <a:p>
            <a:pPr marL="742950" lvl="1" indent="-285750">
              <a:spcBef>
                <a:spcPct val="20000"/>
              </a:spcBef>
              <a:buFont typeface="Wingdings" pitchFamily="2" charset="2"/>
              <a:buChar char="Ø"/>
            </a:pPr>
            <a:r>
              <a:rPr lang="en-GB" i="1">
                <a:solidFill>
                  <a:srgbClr val="0066FF"/>
                </a:solidFill>
              </a:rPr>
              <a:t>Homogeneous (</a:t>
            </a:r>
            <a:r>
              <a:rPr lang="en-GB">
                <a:solidFill>
                  <a:srgbClr val="0066FF"/>
                </a:solidFill>
              </a:rPr>
              <a:t>or </a:t>
            </a:r>
            <a:r>
              <a:rPr lang="en-GB" i="1">
                <a:solidFill>
                  <a:srgbClr val="0066FF"/>
                </a:solidFill>
              </a:rPr>
              <a:t>congeneric</a:t>
            </a:r>
            <a:r>
              <a:rPr lang="en-GB" i="1"/>
              <a:t>), </a:t>
            </a:r>
            <a:r>
              <a:rPr lang="en-GB"/>
              <a:t>If a test satisfies the most general one-factor model</a:t>
            </a:r>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r>
              <a:rPr lang="en-GB" i="1">
                <a:solidFill>
                  <a:srgbClr val="0066FF"/>
                </a:solidFill>
              </a:rPr>
              <a:t>True score equivalent</a:t>
            </a:r>
            <a:r>
              <a:rPr lang="en-GB" i="1"/>
              <a:t> </a:t>
            </a:r>
            <a:r>
              <a:rPr lang="en-GB"/>
              <a:t>if </a:t>
            </a:r>
          </a:p>
          <a:p>
            <a:pPr marL="742950" lvl="1" indent="-285750">
              <a:spcBef>
                <a:spcPct val="20000"/>
              </a:spcBef>
              <a:buFont typeface="Wingdings" pitchFamily="2" charset="2"/>
              <a:buChar char="Ø"/>
            </a:pPr>
            <a:endParaRPr lang="en-GB" i="1"/>
          </a:p>
          <a:p>
            <a:pPr marL="742950" lvl="1" indent="-285750">
              <a:spcBef>
                <a:spcPct val="20000"/>
              </a:spcBef>
              <a:buFont typeface="Wingdings" pitchFamily="2" charset="2"/>
              <a:buChar char="Ø"/>
            </a:pPr>
            <a:r>
              <a:rPr lang="en-GB" i="1">
                <a:solidFill>
                  <a:srgbClr val="0066FF"/>
                </a:solidFill>
              </a:rPr>
              <a:t>Parallel</a:t>
            </a:r>
            <a:r>
              <a:rPr lang="en-GB" i="1"/>
              <a:t> </a:t>
            </a:r>
            <a:r>
              <a:rPr lang="en-GB"/>
              <a:t>if</a:t>
            </a:r>
            <a:endParaRPr lang="en-GB" i="1"/>
          </a:p>
          <a:p>
            <a:pPr marL="742950" lvl="1" indent="-285750">
              <a:spcBef>
                <a:spcPct val="20000"/>
              </a:spcBef>
              <a:buFont typeface="Wingdings" pitchFamily="2" charset="2"/>
              <a:buNone/>
            </a:pPr>
            <a:r>
              <a:rPr lang="en-GB" i="1"/>
              <a:t>	</a:t>
            </a:r>
            <a:r>
              <a:rPr lang="en-GB"/>
              <a:t>all variances are equal and covariances equal, which is equivalent to</a:t>
            </a:r>
            <a:endParaRPr lang="en-GB" i="1"/>
          </a:p>
          <a:p>
            <a:pPr marL="742950" lvl="1" indent="-285750">
              <a:spcBef>
                <a:spcPct val="20000"/>
              </a:spcBef>
              <a:buFont typeface="Wingdings" pitchFamily="2" charset="2"/>
              <a:buChar char="Ø"/>
            </a:pPr>
            <a:endParaRPr lang="en-GB" i="1"/>
          </a:p>
          <a:p>
            <a:pPr marL="742950" lvl="1" indent="-285750">
              <a:spcBef>
                <a:spcPct val="20000"/>
              </a:spcBef>
              <a:buFont typeface="Wingdings" pitchFamily="2" charset="2"/>
              <a:buChar char="Ø"/>
            </a:pPr>
            <a:endParaRPr lang="en-GB" i="1"/>
          </a:p>
          <a:p>
            <a:pPr marL="742950" lvl="1" indent="-285750">
              <a:spcBef>
                <a:spcPct val="20000"/>
              </a:spcBef>
              <a:buFont typeface="Wingdings" pitchFamily="2" charset="2"/>
              <a:buChar char="Ø"/>
            </a:pPr>
            <a:r>
              <a:rPr lang="en-GB" i="1">
                <a:solidFill>
                  <a:srgbClr val="0066FF"/>
                </a:solidFill>
              </a:rPr>
              <a:t>Strictly parallel</a:t>
            </a:r>
            <a:r>
              <a:rPr lang="en-GB" i="1"/>
              <a:t> </a:t>
            </a:r>
            <a:r>
              <a:rPr lang="en-GB"/>
              <a:t>if</a:t>
            </a:r>
            <a:endParaRPr lang="en-GB" i="1"/>
          </a:p>
          <a:p>
            <a:pPr marL="742950" lvl="1" indent="-285750">
              <a:spcBef>
                <a:spcPct val="20000"/>
              </a:spcBef>
              <a:buFont typeface="Wingdings" pitchFamily="2" charset="2"/>
              <a:buNone/>
            </a:pPr>
            <a:r>
              <a:rPr lang="en-GB" i="1"/>
              <a:t>	</a:t>
            </a:r>
            <a:r>
              <a:rPr lang="en-GB"/>
              <a:t>implies all item response distributions are interchangeable , which is equivalent to</a:t>
            </a:r>
            <a:endParaRPr lang="en-GB" i="1"/>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Char char="Ø"/>
            </a:pPr>
            <a:r>
              <a:rPr lang="en-GB" sz="2000">
                <a:solidFill>
                  <a:srgbClr val="0066FF"/>
                </a:solidFill>
              </a:rPr>
              <a:t>These restrictive models almost never fit de data but make formulae very simple, transparent, and computable in direct form!</a:t>
            </a:r>
          </a:p>
          <a:p>
            <a:pPr marL="1143000" lvl="2" indent="-228600">
              <a:spcBef>
                <a:spcPct val="20000"/>
              </a:spcBef>
              <a:buFont typeface="Wingdings" pitchFamily="2" charset="2"/>
              <a:buChar char="Ø"/>
            </a:pPr>
            <a:endParaRPr lang="en-GB" sz="2000">
              <a:solidFill>
                <a:srgbClr val="0066FF"/>
              </a:solidFill>
            </a:endParaRPr>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1143000" lvl="2" indent="-228600">
              <a:spcBef>
                <a:spcPct val="20000"/>
              </a:spcBef>
              <a:buFont typeface="Wingdings" pitchFamily="2" charset="2"/>
              <a:buChar char="§"/>
            </a:pPr>
            <a:endParaRPr lang="en-GB">
              <a:solidFill>
                <a:schemeClr val="hlink"/>
              </a:solidFill>
              <a:latin typeface="Times New Roman" pitchFamily="18" charset="0"/>
            </a:endParaRPr>
          </a:p>
        </p:txBody>
      </p:sp>
      <p:sp>
        <p:nvSpPr>
          <p:cNvPr id="9219" name="Rectangle 3"/>
          <p:cNvSpPr>
            <a:spLocks noGrp="1" noChangeArrowheads="1"/>
          </p:cNvSpPr>
          <p:nvPr>
            <p:ph type="title"/>
          </p:nvPr>
        </p:nvSpPr>
        <p:spPr>
          <a:xfrm>
            <a:off x="107950" y="-306388"/>
            <a:ext cx="8229600" cy="1143001"/>
          </a:xfrm>
        </p:spPr>
        <p:txBody>
          <a:bodyPr/>
          <a:lstStyle/>
          <a:p>
            <a:pPr eaLnBrk="1" hangingPunct="1"/>
            <a:r>
              <a:rPr lang="en-GB" sz="2400" b="1" smtClean="0">
                <a:solidFill>
                  <a:srgbClr val="0066FF"/>
                </a:solidFill>
              </a:rPr>
              <a:t/>
            </a:r>
            <a:br>
              <a:rPr lang="en-GB" sz="2400" b="1" smtClean="0">
                <a:solidFill>
                  <a:srgbClr val="0066FF"/>
                </a:solidFill>
              </a:rPr>
            </a:br>
            <a:r>
              <a:rPr lang="en-GB" sz="2400" b="1" smtClean="0">
                <a:solidFill>
                  <a:srgbClr val="0066FF"/>
                </a:solidFill>
              </a:rPr>
              <a:t> Classical Test Theory: Restricted one-factor models for tests</a:t>
            </a:r>
          </a:p>
        </p:txBody>
      </p:sp>
      <p:pic>
        <p:nvPicPr>
          <p:cNvPr id="392196" name="Picture 4" descr="txp_fig"/>
          <p:cNvPicPr>
            <a:picLocks noChangeAspect="1" noChangeArrowheads="1"/>
          </p:cNvPicPr>
          <p:nvPr>
            <p:custDataLst>
              <p:tags r:id="rId1"/>
            </p:custDataLst>
          </p:nvPr>
        </p:nvPicPr>
        <p:blipFill>
          <a:blip r:embed="rId7" cstate="print"/>
          <a:srcRect/>
          <a:stretch>
            <a:fillRect/>
          </a:stretch>
        </p:blipFill>
        <p:spPr bwMode="auto">
          <a:xfrm>
            <a:off x="3203575" y="1701800"/>
            <a:ext cx="2386013" cy="268288"/>
          </a:xfrm>
          <a:prstGeom prst="rect">
            <a:avLst/>
          </a:prstGeom>
          <a:noFill/>
          <a:ln w="9525">
            <a:noFill/>
            <a:miter lim="800000"/>
            <a:headEnd/>
            <a:tailEnd/>
          </a:ln>
        </p:spPr>
      </p:pic>
      <p:pic>
        <p:nvPicPr>
          <p:cNvPr id="392197" name="Picture 5" descr="txp_fig"/>
          <p:cNvPicPr>
            <a:picLocks noChangeAspect="1" noChangeArrowheads="1"/>
          </p:cNvPicPr>
          <p:nvPr>
            <p:custDataLst>
              <p:tags r:id="rId2"/>
            </p:custDataLst>
          </p:nvPr>
        </p:nvPicPr>
        <p:blipFill>
          <a:blip r:embed="rId8" cstate="print"/>
          <a:srcRect/>
          <a:stretch>
            <a:fillRect/>
          </a:stretch>
        </p:blipFill>
        <p:spPr bwMode="auto">
          <a:xfrm>
            <a:off x="2268538" y="2493963"/>
            <a:ext cx="5078412" cy="282575"/>
          </a:xfrm>
          <a:prstGeom prst="rect">
            <a:avLst/>
          </a:prstGeom>
          <a:noFill/>
          <a:ln w="9525">
            <a:noFill/>
            <a:miter lim="800000"/>
            <a:headEnd/>
            <a:tailEnd/>
          </a:ln>
        </p:spPr>
      </p:pic>
      <p:pic>
        <p:nvPicPr>
          <p:cNvPr id="392198" name="Picture 6" descr="txp_fig"/>
          <p:cNvPicPr>
            <a:picLocks noChangeAspect="1" noChangeArrowheads="1"/>
          </p:cNvPicPr>
          <p:nvPr>
            <p:custDataLst>
              <p:tags r:id="rId3"/>
            </p:custDataLst>
          </p:nvPr>
        </p:nvPicPr>
        <p:blipFill>
          <a:blip r:embed="rId9" cstate="print"/>
          <a:srcRect/>
          <a:stretch>
            <a:fillRect/>
          </a:stretch>
        </p:blipFill>
        <p:spPr bwMode="auto">
          <a:xfrm>
            <a:off x="2124075" y="3573463"/>
            <a:ext cx="4202113" cy="373062"/>
          </a:xfrm>
          <a:prstGeom prst="rect">
            <a:avLst/>
          </a:prstGeom>
          <a:noFill/>
          <a:ln w="9525">
            <a:noFill/>
            <a:miter lim="800000"/>
            <a:headEnd/>
            <a:tailEnd/>
          </a:ln>
        </p:spPr>
      </p:pic>
      <p:pic>
        <p:nvPicPr>
          <p:cNvPr id="392199" name="Picture 7" descr="txp_fig"/>
          <p:cNvPicPr>
            <a:picLocks noChangeAspect="1" noChangeArrowheads="1"/>
          </p:cNvPicPr>
          <p:nvPr>
            <p:custDataLst>
              <p:tags r:id="rId4"/>
            </p:custDataLst>
          </p:nvPr>
        </p:nvPicPr>
        <p:blipFill>
          <a:blip r:embed="rId10" cstate="print"/>
          <a:srcRect/>
          <a:stretch>
            <a:fillRect/>
          </a:stretch>
        </p:blipFill>
        <p:spPr bwMode="auto">
          <a:xfrm>
            <a:off x="1557338" y="5143500"/>
            <a:ext cx="5607050" cy="373063"/>
          </a:xfrm>
          <a:prstGeom prst="rect">
            <a:avLst/>
          </a:prstGeom>
          <a:noFill/>
          <a:ln w="9525">
            <a:noFill/>
            <a:miter lim="800000"/>
            <a:headEnd/>
            <a:tailEnd/>
          </a:ln>
        </p:spPr>
      </p:pic>
      <p:sp>
        <p:nvSpPr>
          <p:cNvPr id="392200" name="AutoShape 8"/>
          <p:cNvSpPr>
            <a:spLocks noChangeArrowheads="1"/>
          </p:cNvSpPr>
          <p:nvPr/>
        </p:nvSpPr>
        <p:spPr bwMode="auto">
          <a:xfrm rot="-5400000">
            <a:off x="7380287" y="3644901"/>
            <a:ext cx="2735263" cy="576262"/>
          </a:xfrm>
          <a:prstGeom prst="leftArrow">
            <a:avLst>
              <a:gd name="adj1" fmla="val 50000"/>
              <a:gd name="adj2" fmla="val 118664"/>
            </a:avLst>
          </a:prstGeom>
          <a:solidFill>
            <a:schemeClr val="accent1"/>
          </a:solidFill>
          <a:ln w="9525">
            <a:solidFill>
              <a:schemeClr val="tx1"/>
            </a:solidFill>
            <a:miter lim="800000"/>
            <a:headEnd/>
            <a:tailEnd/>
          </a:ln>
        </p:spPr>
        <p:txBody>
          <a:bodyPr wrap="none" anchor="ctr"/>
          <a:lstStyle/>
          <a:p>
            <a:pPr algn="ctr"/>
            <a:r>
              <a:rPr lang="nl-NL"/>
              <a:t>More restrictive</a:t>
            </a:r>
          </a:p>
        </p:txBody>
      </p:sp>
      <p:sp>
        <p:nvSpPr>
          <p:cNvPr id="392201" name="AutoShape 9"/>
          <p:cNvSpPr>
            <a:spLocks noChangeArrowheads="1"/>
          </p:cNvSpPr>
          <p:nvPr/>
        </p:nvSpPr>
        <p:spPr bwMode="auto">
          <a:xfrm>
            <a:off x="4427538" y="1628775"/>
            <a:ext cx="649287" cy="792163"/>
          </a:xfrm>
          <a:prstGeom prst="flowChartProcess">
            <a:avLst/>
          </a:prstGeom>
          <a:solidFill>
            <a:schemeClr val="accent1">
              <a:alpha val="39999"/>
            </a:schemeClr>
          </a:solidFill>
          <a:ln w="15875" algn="ctr">
            <a:solidFill>
              <a:schemeClr val="accent1"/>
            </a:solidFill>
            <a:miter lim="800000"/>
            <a:headEnd/>
            <a:tailEnd/>
          </a:ln>
        </p:spPr>
        <p:txBody>
          <a:bodyPr wrap="none" anchor="ctr"/>
          <a:lstStyle/>
          <a:p>
            <a:pPr algn="ctr"/>
            <a:endParaRPr lang="nl-NL" sz="1400"/>
          </a:p>
          <a:p>
            <a:pPr algn="ctr"/>
            <a:r>
              <a:rPr lang="nl-NL" sz="1400">
                <a:solidFill>
                  <a:srgbClr val="FF0000"/>
                </a:solidFill>
              </a:rPr>
              <a:t>True </a:t>
            </a:r>
          </a:p>
          <a:p>
            <a:pPr algn="ctr"/>
            <a:r>
              <a:rPr lang="nl-NL" sz="1400">
                <a:solidFill>
                  <a:srgbClr val="FF0000"/>
                </a:solidFill>
              </a:rPr>
              <a:t>score </a:t>
            </a:r>
            <a:r>
              <a:rPr lang="nl-NL" sz="1400" i="1">
                <a:solidFill>
                  <a:srgbClr val="FF0000"/>
                </a:solidFill>
              </a:rPr>
              <a:t>T</a:t>
            </a:r>
            <a:r>
              <a:rPr lang="nl-NL" sz="1400" i="1" baseline="-25000">
                <a:solidFill>
                  <a:srgbClr val="FF0000"/>
                </a:solidFill>
              </a:rPr>
              <a:t>j</a:t>
            </a:r>
            <a:endParaRPr lang="nl-NL" sz="1400" i="1">
              <a:solidFill>
                <a:srgbClr val="FF0000"/>
              </a:solidFill>
            </a:endParaRPr>
          </a:p>
        </p:txBody>
      </p:sp>
      <p:sp>
        <p:nvSpPr>
          <p:cNvPr id="392202" name="AutoShape 10"/>
          <p:cNvSpPr>
            <a:spLocks noChangeArrowheads="1"/>
          </p:cNvSpPr>
          <p:nvPr/>
        </p:nvSpPr>
        <p:spPr bwMode="auto">
          <a:xfrm rot="-2471886">
            <a:off x="7019925" y="1916113"/>
            <a:ext cx="976313" cy="485775"/>
          </a:xfrm>
          <a:prstGeom prst="leftArrow">
            <a:avLst>
              <a:gd name="adj1" fmla="val 50000"/>
              <a:gd name="adj2" fmla="val 50245"/>
            </a:avLst>
          </a:prstGeom>
          <a:noFill/>
          <a:ln w="15875" algn="ctr">
            <a:solidFill>
              <a:srgbClr val="3E8E94"/>
            </a:solidFill>
            <a:miter lim="800000"/>
            <a:headEnd/>
            <a:tailEnd/>
          </a:ln>
        </p:spPr>
        <p:txBody>
          <a:bodyPr wrap="none" anchor="ctr"/>
          <a:lstStyle/>
          <a:p>
            <a:pPr algn="ctr"/>
            <a:r>
              <a:rPr lang="en-US"/>
              <a:t>“For all” </a:t>
            </a:r>
          </a:p>
        </p:txBody>
      </p:sp>
      <p:pic>
        <p:nvPicPr>
          <p:cNvPr id="9227" name="Picture 11"/>
          <p:cNvPicPr>
            <a:picLocks noChangeAspect="1" noChangeArrowheads="1"/>
          </p:cNvPicPr>
          <p:nvPr/>
        </p:nvPicPr>
        <p:blipFill>
          <a:blip r:embed="rId11" cstate="print"/>
          <a:srcRect/>
          <a:stretch>
            <a:fillRect/>
          </a:stretch>
        </p:blipFill>
        <p:spPr bwMode="auto">
          <a:xfrm>
            <a:off x="8474075" y="-17463"/>
            <a:ext cx="706438" cy="998538"/>
          </a:xfrm>
          <a:prstGeom prst="rect">
            <a:avLst/>
          </a:prstGeom>
          <a:noFill/>
          <a:ln w="1587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2194">
                                            <p:txEl>
                                              <p:pRg st="1" end="1"/>
                                            </p:txEl>
                                          </p:spTgt>
                                        </p:tgtEl>
                                        <p:attrNameLst>
                                          <p:attrName>style.visibility</p:attrName>
                                        </p:attrNameLst>
                                      </p:cBhvr>
                                      <p:to>
                                        <p:strVal val="visible"/>
                                      </p:to>
                                    </p:set>
                                    <p:animEffect transition="in" filter="blinds(horizontal)">
                                      <p:cBhvr>
                                        <p:cTn id="7" dur="500"/>
                                        <p:tgtEl>
                                          <p:spTgt spid="39219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2196"/>
                                        </p:tgtEl>
                                        <p:attrNameLst>
                                          <p:attrName>style.visibility</p:attrName>
                                        </p:attrNameLst>
                                      </p:cBhvr>
                                      <p:to>
                                        <p:strVal val="visible"/>
                                      </p:to>
                                    </p:set>
                                    <p:animEffect transition="in" filter="blinds(horizontal)">
                                      <p:cBhvr>
                                        <p:cTn id="12" dur="500"/>
                                        <p:tgtEl>
                                          <p:spTgt spid="39219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2194">
                                            <p:txEl>
                                              <p:pRg st="3" end="3"/>
                                            </p:txEl>
                                          </p:spTgt>
                                        </p:tgtEl>
                                        <p:attrNameLst>
                                          <p:attrName>style.visibility</p:attrName>
                                        </p:attrNameLst>
                                      </p:cBhvr>
                                      <p:to>
                                        <p:strVal val="visible"/>
                                      </p:to>
                                    </p:set>
                                    <p:animEffect transition="in" filter="blinds(horizontal)">
                                      <p:cBhvr>
                                        <p:cTn id="17" dur="500"/>
                                        <p:tgtEl>
                                          <p:spTgt spid="39219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2201"/>
                                        </p:tgtEl>
                                        <p:attrNameLst>
                                          <p:attrName>style.visibility</p:attrName>
                                        </p:attrNameLst>
                                      </p:cBhvr>
                                      <p:to>
                                        <p:strVal val="visible"/>
                                      </p:to>
                                    </p:set>
                                    <p:animEffect transition="in" filter="blinds(horizontal)">
                                      <p:cBhvr>
                                        <p:cTn id="22" dur="500"/>
                                        <p:tgtEl>
                                          <p:spTgt spid="39220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92197"/>
                                        </p:tgtEl>
                                        <p:attrNameLst>
                                          <p:attrName>style.visibility</p:attrName>
                                        </p:attrNameLst>
                                      </p:cBhvr>
                                      <p:to>
                                        <p:strVal val="visible"/>
                                      </p:to>
                                    </p:set>
                                    <p:animEffect transition="in" filter="blinds(horizontal)">
                                      <p:cBhvr>
                                        <p:cTn id="27" dur="500"/>
                                        <p:tgtEl>
                                          <p:spTgt spid="39219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92202"/>
                                        </p:tgtEl>
                                        <p:attrNameLst>
                                          <p:attrName>style.visibility</p:attrName>
                                        </p:attrNameLst>
                                      </p:cBhvr>
                                      <p:to>
                                        <p:strVal val="visible"/>
                                      </p:to>
                                    </p:set>
                                    <p:animEffect transition="in" filter="blinds(horizontal)">
                                      <p:cBhvr>
                                        <p:cTn id="32" dur="500"/>
                                        <p:tgtEl>
                                          <p:spTgt spid="39220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392202"/>
                                        </p:tgtEl>
                                      </p:cBhvr>
                                    </p:animEffect>
                                    <p:set>
                                      <p:cBhvr>
                                        <p:cTn id="37" dur="1" fill="hold">
                                          <p:stCondLst>
                                            <p:cond delay="499"/>
                                          </p:stCondLst>
                                        </p:cTn>
                                        <p:tgtEl>
                                          <p:spTgt spid="392202"/>
                                        </p:tgtEl>
                                        <p:attrNameLst>
                                          <p:attrName>style.visibility</p:attrName>
                                        </p:attrNameLst>
                                      </p:cBhvr>
                                      <p:to>
                                        <p:strVal val="hidden"/>
                                      </p:to>
                                    </p:set>
                                  </p:childTnLst>
                                </p:cTn>
                              </p:par>
                              <p:par>
                                <p:cTn id="38" presetID="2" presetClass="entr" presetSubtype="1" fill="hold" grpId="0" nodeType="withEffect">
                                  <p:stCondLst>
                                    <p:cond delay="0"/>
                                  </p:stCondLst>
                                  <p:childTnLst>
                                    <p:set>
                                      <p:cBhvr>
                                        <p:cTn id="39" dur="1" fill="hold">
                                          <p:stCondLst>
                                            <p:cond delay="0"/>
                                          </p:stCondLst>
                                        </p:cTn>
                                        <p:tgtEl>
                                          <p:spTgt spid="392200"/>
                                        </p:tgtEl>
                                        <p:attrNameLst>
                                          <p:attrName>style.visibility</p:attrName>
                                        </p:attrNameLst>
                                      </p:cBhvr>
                                      <p:to>
                                        <p:strVal val="visible"/>
                                      </p:to>
                                    </p:set>
                                    <p:anim calcmode="lin" valueType="num">
                                      <p:cBhvr additive="base">
                                        <p:cTn id="40" dur="500" fill="hold"/>
                                        <p:tgtEl>
                                          <p:spTgt spid="392200"/>
                                        </p:tgtEl>
                                        <p:attrNameLst>
                                          <p:attrName>ppt_x</p:attrName>
                                        </p:attrNameLst>
                                      </p:cBhvr>
                                      <p:tavLst>
                                        <p:tav tm="0">
                                          <p:val>
                                            <p:strVal val="#ppt_x"/>
                                          </p:val>
                                        </p:tav>
                                        <p:tav tm="100000">
                                          <p:val>
                                            <p:strVal val="#ppt_x"/>
                                          </p:val>
                                        </p:tav>
                                      </p:tavLst>
                                    </p:anim>
                                    <p:anim calcmode="lin" valueType="num">
                                      <p:cBhvr additive="base">
                                        <p:cTn id="41" dur="500" fill="hold"/>
                                        <p:tgtEl>
                                          <p:spTgt spid="392200"/>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92194">
                                            <p:txEl>
                                              <p:pRg st="5" end="5"/>
                                            </p:txEl>
                                          </p:spTgt>
                                        </p:tgtEl>
                                        <p:attrNameLst>
                                          <p:attrName>style.visibility</p:attrName>
                                        </p:attrNameLst>
                                      </p:cBhvr>
                                      <p:to>
                                        <p:strVal val="visible"/>
                                      </p:to>
                                    </p:set>
                                    <p:animEffect transition="in" filter="blinds(horizontal)">
                                      <p:cBhvr>
                                        <p:cTn id="46" dur="500"/>
                                        <p:tgtEl>
                                          <p:spTgt spid="392194">
                                            <p:txEl>
                                              <p:pRg st="5" end="5"/>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392194">
                                            <p:txEl>
                                              <p:pRg st="6" end="6"/>
                                            </p:txEl>
                                          </p:spTgt>
                                        </p:tgtEl>
                                        <p:attrNameLst>
                                          <p:attrName>style.visibility</p:attrName>
                                        </p:attrNameLst>
                                      </p:cBhvr>
                                      <p:to>
                                        <p:strVal val="visible"/>
                                      </p:to>
                                    </p:set>
                                    <p:animEffect transition="in" filter="blinds(horizontal)">
                                      <p:cBhvr>
                                        <p:cTn id="49" dur="500"/>
                                        <p:tgtEl>
                                          <p:spTgt spid="392194">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392198"/>
                                        </p:tgtEl>
                                        <p:attrNameLst>
                                          <p:attrName>style.visibility</p:attrName>
                                        </p:attrNameLst>
                                      </p:cBhvr>
                                      <p:to>
                                        <p:strVal val="visible"/>
                                      </p:to>
                                    </p:set>
                                    <p:animEffect transition="in" filter="blinds(horizontal)">
                                      <p:cBhvr>
                                        <p:cTn id="54" dur="500"/>
                                        <p:tgtEl>
                                          <p:spTgt spid="39219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92194">
                                            <p:txEl>
                                              <p:pRg st="9" end="9"/>
                                            </p:txEl>
                                          </p:spTgt>
                                        </p:tgtEl>
                                        <p:attrNameLst>
                                          <p:attrName>style.visibility</p:attrName>
                                        </p:attrNameLst>
                                      </p:cBhvr>
                                      <p:to>
                                        <p:strVal val="visible"/>
                                      </p:to>
                                    </p:set>
                                    <p:animEffect transition="in" filter="blinds(horizontal)">
                                      <p:cBhvr>
                                        <p:cTn id="59" dur="500"/>
                                        <p:tgtEl>
                                          <p:spTgt spid="392194">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392194">
                                            <p:txEl>
                                              <p:pRg st="10" end="10"/>
                                            </p:txEl>
                                          </p:spTgt>
                                        </p:tgtEl>
                                        <p:attrNameLst>
                                          <p:attrName>style.visibility</p:attrName>
                                        </p:attrNameLst>
                                      </p:cBhvr>
                                      <p:to>
                                        <p:strVal val="visible"/>
                                      </p:to>
                                    </p:set>
                                    <p:animEffect transition="in" filter="blinds(horizontal)">
                                      <p:cBhvr>
                                        <p:cTn id="64" dur="500"/>
                                        <p:tgtEl>
                                          <p:spTgt spid="392194">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392199"/>
                                        </p:tgtEl>
                                        <p:attrNameLst>
                                          <p:attrName>style.visibility</p:attrName>
                                        </p:attrNameLst>
                                      </p:cBhvr>
                                      <p:to>
                                        <p:strVal val="visible"/>
                                      </p:to>
                                    </p:set>
                                    <p:animEffect transition="in" filter="blinds(horizontal)">
                                      <p:cBhvr>
                                        <p:cTn id="69" dur="500"/>
                                        <p:tgtEl>
                                          <p:spTgt spid="392199"/>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392194">
                                            <p:txEl>
                                              <p:pRg st="13" end="13"/>
                                            </p:txEl>
                                          </p:spTgt>
                                        </p:tgtEl>
                                        <p:attrNameLst>
                                          <p:attrName>style.visibility</p:attrName>
                                        </p:attrNameLst>
                                      </p:cBhvr>
                                      <p:to>
                                        <p:strVal val="visible"/>
                                      </p:to>
                                    </p:set>
                                    <p:animEffect transition="in" filter="blinds(horizontal)">
                                      <p:cBhvr>
                                        <p:cTn id="74" dur="500"/>
                                        <p:tgtEl>
                                          <p:spTgt spid="39219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00" grpId="0" animBg="1"/>
      <p:bldP spid="392201" grpId="0" animBg="1"/>
      <p:bldP spid="392202" grpId="0" animBg="1"/>
      <p:bldP spid="39220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7" name="Rectangle 3"/>
          <p:cNvSpPr>
            <a:spLocks noChangeArrowheads="1"/>
          </p:cNvSpPr>
          <p:nvPr/>
        </p:nvSpPr>
        <p:spPr bwMode="auto">
          <a:xfrm>
            <a:off x="179388" y="3068638"/>
            <a:ext cx="8763000" cy="4537075"/>
          </a:xfrm>
          <a:prstGeom prst="rect">
            <a:avLst/>
          </a:prstGeom>
          <a:noFill/>
          <a:ln w="9525">
            <a:noFill/>
            <a:miter lim="800000"/>
            <a:headEnd/>
            <a:tailEnd/>
          </a:ln>
        </p:spPr>
        <p:txBody>
          <a:bodyPr/>
          <a:lstStyle/>
          <a:p>
            <a:pPr marL="742950" lvl="1" indent="-285750">
              <a:spcBef>
                <a:spcPct val="20000"/>
              </a:spcBef>
              <a:buFont typeface="Wingdings" pitchFamily="2" charset="2"/>
              <a:buNone/>
            </a:pPr>
            <a:endParaRPr lang="en-GB" dirty="0"/>
          </a:p>
          <a:p>
            <a:pPr marL="742950" lvl="1" indent="-285750">
              <a:spcBef>
                <a:spcPct val="20000"/>
              </a:spcBef>
              <a:buFont typeface="Wingdings" pitchFamily="2" charset="2"/>
              <a:buChar char="Ø"/>
            </a:pPr>
            <a:r>
              <a:rPr lang="en-GB" dirty="0"/>
              <a:t>If the number of </a:t>
            </a:r>
            <a:r>
              <a:rPr lang="en-GB" dirty="0" err="1" smtClean="0"/>
              <a:t>congeneric</a:t>
            </a:r>
            <a:r>
              <a:rPr lang="en-GB" dirty="0" smtClean="0"/>
              <a:t> items </a:t>
            </a:r>
            <a:r>
              <a:rPr lang="en-GB" dirty="0"/>
              <a:t>increases, omega increases. </a:t>
            </a:r>
          </a:p>
          <a:p>
            <a:pPr marL="742950" lvl="1" indent="-285750">
              <a:spcBef>
                <a:spcPct val="20000"/>
              </a:spcBef>
              <a:buFont typeface="Wingdings" pitchFamily="2" charset="2"/>
              <a:buChar char="Ø"/>
            </a:pPr>
            <a:r>
              <a:rPr lang="en-GB" dirty="0"/>
              <a:t>To see this combine </a:t>
            </a:r>
            <a:r>
              <a:rPr lang="en-GB" i="1" dirty="0"/>
              <a:t>r</a:t>
            </a:r>
            <a:r>
              <a:rPr lang="en-GB" dirty="0"/>
              <a:t> </a:t>
            </a:r>
            <a:r>
              <a:rPr lang="en-GB" dirty="0" err="1"/>
              <a:t>paralell</a:t>
            </a:r>
            <a:r>
              <a:rPr lang="en-GB" dirty="0"/>
              <a:t> tests so the true score variance increases </a:t>
            </a:r>
            <a:r>
              <a:rPr lang="en-GB" dirty="0" err="1"/>
              <a:t>quadratically</a:t>
            </a:r>
            <a:r>
              <a:rPr lang="en-GB" dirty="0"/>
              <a:t> and the error variance linearly</a:t>
            </a:r>
          </a:p>
          <a:p>
            <a:pPr marL="742950" lvl="1" indent="-285750">
              <a:spcBef>
                <a:spcPct val="20000"/>
              </a:spcBef>
              <a:buFont typeface="Wingdings" pitchFamily="2" charset="2"/>
              <a:buNone/>
            </a:pPr>
            <a:endParaRPr lang="en-GB" dirty="0"/>
          </a:p>
          <a:p>
            <a:pPr marL="742950" lvl="1" indent="-285750">
              <a:spcBef>
                <a:spcPct val="20000"/>
              </a:spcBef>
              <a:buFont typeface="Wingdings" pitchFamily="2" charset="2"/>
              <a:buNone/>
            </a:pPr>
            <a:endParaRPr lang="en-GB" dirty="0"/>
          </a:p>
          <a:p>
            <a:pPr marL="742950" lvl="1" indent="-285750">
              <a:spcBef>
                <a:spcPct val="20000"/>
              </a:spcBef>
              <a:buFont typeface="Wingdings" pitchFamily="2" charset="2"/>
              <a:buNone/>
            </a:pPr>
            <a:endParaRPr lang="en-GB" dirty="0"/>
          </a:p>
          <a:p>
            <a:pPr marL="742950" lvl="1" indent="-285750">
              <a:spcBef>
                <a:spcPct val="20000"/>
              </a:spcBef>
              <a:buFont typeface="Wingdings" pitchFamily="2" charset="2"/>
              <a:buNone/>
            </a:pPr>
            <a:endParaRPr lang="en-GB" dirty="0"/>
          </a:p>
          <a:p>
            <a:pPr marL="742950" lvl="1" indent="-285750">
              <a:spcBef>
                <a:spcPct val="20000"/>
              </a:spcBef>
              <a:buFont typeface="Wingdings" pitchFamily="2" charset="2"/>
              <a:buNone/>
            </a:pPr>
            <a:endParaRPr lang="en-GB" dirty="0"/>
          </a:p>
          <a:p>
            <a:pPr marL="742950" lvl="1" indent="-285750">
              <a:spcBef>
                <a:spcPct val="20000"/>
              </a:spcBef>
              <a:buFont typeface="Wingdings" pitchFamily="2" charset="2"/>
              <a:buChar char="Ø"/>
            </a:pPr>
            <a:r>
              <a:rPr lang="en-GB" dirty="0"/>
              <a:t>Now we know how long we have to make a test to obtain a certain reliability. For desired omega solve for </a:t>
            </a:r>
            <a:r>
              <a:rPr lang="en-GB" i="1" dirty="0"/>
              <a:t>r.</a:t>
            </a:r>
            <a:endParaRPr lang="en-GB" dirty="0"/>
          </a:p>
          <a:p>
            <a:pPr marL="742950" lvl="1" indent="-285750">
              <a:spcBef>
                <a:spcPct val="20000"/>
              </a:spcBef>
              <a:buFont typeface="Wingdings" pitchFamily="2" charset="2"/>
              <a:buNone/>
            </a:pPr>
            <a:endParaRPr lang="en-GB" dirty="0"/>
          </a:p>
          <a:p>
            <a:pPr marL="742950" lvl="1" indent="-285750">
              <a:spcBef>
                <a:spcPct val="20000"/>
              </a:spcBef>
              <a:buFont typeface="Wingdings" pitchFamily="2" charset="2"/>
              <a:buChar char="Ø"/>
            </a:pPr>
            <a:endParaRPr lang="en-GB" dirty="0"/>
          </a:p>
          <a:p>
            <a:pPr marL="742950" lvl="1" indent="-285750">
              <a:spcBef>
                <a:spcPct val="20000"/>
              </a:spcBef>
              <a:buFont typeface="Wingdings" pitchFamily="2" charset="2"/>
              <a:buChar char="Ø"/>
            </a:pPr>
            <a:endParaRPr lang="en-GB" dirty="0"/>
          </a:p>
          <a:p>
            <a:pPr marL="742950" lvl="1" indent="-285750">
              <a:spcBef>
                <a:spcPct val="20000"/>
              </a:spcBef>
              <a:buFont typeface="Wingdings" pitchFamily="2" charset="2"/>
              <a:buChar char="Ø"/>
            </a:pPr>
            <a:endParaRPr lang="en-GB" dirty="0"/>
          </a:p>
          <a:p>
            <a:pPr marL="742950" lvl="1" indent="-285750">
              <a:spcBef>
                <a:spcPct val="20000"/>
              </a:spcBef>
              <a:buFont typeface="Wingdings" pitchFamily="2" charset="2"/>
              <a:buChar char="Ø"/>
            </a:pPr>
            <a:endParaRPr lang="en-GB" dirty="0"/>
          </a:p>
          <a:p>
            <a:pPr marL="742950" lvl="1" indent="-285750">
              <a:spcBef>
                <a:spcPct val="20000"/>
              </a:spcBef>
              <a:buFont typeface="Wingdings" pitchFamily="2" charset="2"/>
              <a:buChar char="Ø"/>
            </a:pPr>
            <a:endParaRPr lang="en-GB" dirty="0"/>
          </a:p>
          <a:p>
            <a:pPr marL="742950" lvl="1" indent="-285750">
              <a:spcBef>
                <a:spcPct val="20000"/>
              </a:spcBef>
              <a:buFont typeface="Wingdings" pitchFamily="2" charset="2"/>
              <a:buChar char="Ø"/>
            </a:pPr>
            <a:endParaRPr lang="en-GB" dirty="0"/>
          </a:p>
          <a:p>
            <a:pPr marL="742950" lvl="1" indent="-285750">
              <a:spcBef>
                <a:spcPct val="20000"/>
              </a:spcBef>
              <a:buFont typeface="Wingdings" pitchFamily="2" charset="2"/>
              <a:buChar char="§"/>
            </a:pPr>
            <a:r>
              <a:rPr lang="en-GB" dirty="0">
                <a:solidFill>
                  <a:schemeClr val="hlink"/>
                </a:solidFill>
                <a:latin typeface="Times New Roman" pitchFamily="18" charset="0"/>
              </a:rPr>
              <a:t>Now </a:t>
            </a:r>
          </a:p>
        </p:txBody>
      </p:sp>
      <p:sp>
        <p:nvSpPr>
          <p:cNvPr id="10243" name="Rectangle 4"/>
          <p:cNvSpPr>
            <a:spLocks noGrp="1" noChangeArrowheads="1"/>
          </p:cNvSpPr>
          <p:nvPr>
            <p:ph type="title"/>
          </p:nvPr>
        </p:nvSpPr>
        <p:spPr>
          <a:xfrm>
            <a:off x="107950" y="331788"/>
            <a:ext cx="8229600" cy="1143000"/>
          </a:xfrm>
        </p:spPr>
        <p:txBody>
          <a:bodyPr/>
          <a:lstStyle/>
          <a:p>
            <a:pPr eaLnBrk="1" hangingPunct="1"/>
            <a:r>
              <a:rPr lang="en-GB" sz="3200" b="1" smtClean="0">
                <a:solidFill>
                  <a:srgbClr val="0066FF"/>
                </a:solidFill>
              </a:rPr>
              <a:t>The effect of test lengthening on the reliability</a:t>
            </a:r>
            <a:endParaRPr lang="nl-NL" sz="3200" b="1" smtClean="0">
              <a:solidFill>
                <a:srgbClr val="0066FF"/>
              </a:solidFill>
            </a:endParaRPr>
          </a:p>
        </p:txBody>
      </p:sp>
      <p:sp>
        <p:nvSpPr>
          <p:cNvPr id="10244" name="Text Box 12"/>
          <p:cNvSpPr txBox="1">
            <a:spLocks noChangeArrowheads="1"/>
          </p:cNvSpPr>
          <p:nvPr/>
        </p:nvSpPr>
        <p:spPr bwMode="auto">
          <a:xfrm>
            <a:off x="811213" y="1627188"/>
            <a:ext cx="7670800" cy="366712"/>
          </a:xfrm>
          <a:prstGeom prst="rect">
            <a:avLst/>
          </a:prstGeom>
          <a:noFill/>
          <a:ln w="15875" algn="ctr">
            <a:noFill/>
            <a:miter lim="800000"/>
            <a:headEnd/>
            <a:tailEnd/>
          </a:ln>
        </p:spPr>
        <p:txBody>
          <a:bodyPr wrap="none">
            <a:spAutoFit/>
          </a:bodyPr>
          <a:lstStyle/>
          <a:p>
            <a:r>
              <a:rPr lang="en-GB"/>
              <a:t>Omega is the true reliability coefficient under the one-factor model &gt; alpha</a:t>
            </a:r>
          </a:p>
        </p:txBody>
      </p:sp>
      <p:sp>
        <p:nvSpPr>
          <p:cNvPr id="344077" name="Rectangle 13"/>
          <p:cNvSpPr>
            <a:spLocks noChangeArrowheads="1"/>
          </p:cNvSpPr>
          <p:nvPr/>
        </p:nvSpPr>
        <p:spPr bwMode="auto">
          <a:xfrm>
            <a:off x="2268538" y="4579938"/>
            <a:ext cx="2303462" cy="360362"/>
          </a:xfrm>
          <a:prstGeom prst="rect">
            <a:avLst/>
          </a:prstGeom>
          <a:solidFill>
            <a:schemeClr val="accent1"/>
          </a:solidFill>
          <a:ln w="15875" algn="ctr">
            <a:solidFill>
              <a:srgbClr val="3E8E94"/>
            </a:solidFill>
            <a:miter lim="800000"/>
            <a:headEnd/>
            <a:tailEnd/>
          </a:ln>
        </p:spPr>
        <p:txBody>
          <a:bodyPr wrap="none" anchor="ctr"/>
          <a:lstStyle/>
          <a:p>
            <a:pPr algn="ctr"/>
            <a:r>
              <a:rPr lang="nl-NL"/>
              <a:t>Repeat items </a:t>
            </a:r>
            <a:r>
              <a:rPr lang="nl-NL" i="1"/>
              <a:t>r </a:t>
            </a:r>
            <a:r>
              <a:rPr lang="nl-NL"/>
              <a:t>times</a:t>
            </a:r>
          </a:p>
        </p:txBody>
      </p:sp>
      <p:sp>
        <p:nvSpPr>
          <p:cNvPr id="344078" name="Line 14"/>
          <p:cNvSpPr>
            <a:spLocks noChangeShapeType="1"/>
          </p:cNvSpPr>
          <p:nvPr/>
        </p:nvSpPr>
        <p:spPr bwMode="auto">
          <a:xfrm flipH="1">
            <a:off x="3276600" y="4940300"/>
            <a:ext cx="71438" cy="358775"/>
          </a:xfrm>
          <a:prstGeom prst="line">
            <a:avLst/>
          </a:prstGeom>
          <a:noFill/>
          <a:ln w="15875">
            <a:solidFill>
              <a:srgbClr val="3E8E94"/>
            </a:solidFill>
            <a:round/>
            <a:headEnd/>
            <a:tailEnd type="triangle" w="med" len="med"/>
          </a:ln>
        </p:spPr>
        <p:txBody>
          <a:bodyPr wrap="none" anchor="ctr"/>
          <a:lstStyle/>
          <a:p>
            <a:endParaRPr lang="nl-NL"/>
          </a:p>
        </p:txBody>
      </p:sp>
      <p:sp>
        <p:nvSpPr>
          <p:cNvPr id="344071" name="Rectangle 7"/>
          <p:cNvSpPr>
            <a:spLocks noChangeArrowheads="1"/>
          </p:cNvSpPr>
          <p:nvPr/>
        </p:nvSpPr>
        <p:spPr bwMode="auto">
          <a:xfrm>
            <a:off x="5724525" y="4435475"/>
            <a:ext cx="2159000" cy="360363"/>
          </a:xfrm>
          <a:prstGeom prst="rect">
            <a:avLst/>
          </a:prstGeom>
          <a:solidFill>
            <a:schemeClr val="accent1"/>
          </a:solidFill>
          <a:ln w="15875" algn="ctr">
            <a:solidFill>
              <a:srgbClr val="3E8E94"/>
            </a:solidFill>
            <a:miter lim="800000"/>
            <a:headEnd/>
            <a:tailEnd/>
          </a:ln>
        </p:spPr>
        <p:txBody>
          <a:bodyPr wrap="none" anchor="ctr"/>
          <a:lstStyle/>
          <a:p>
            <a:pPr algn="ctr"/>
            <a:r>
              <a:rPr lang="nl-NL"/>
              <a:t>Increases faster than</a:t>
            </a:r>
          </a:p>
        </p:txBody>
      </p:sp>
      <p:sp>
        <p:nvSpPr>
          <p:cNvPr id="344074" name="Freeform 10"/>
          <p:cNvSpPr>
            <a:spLocks/>
          </p:cNvSpPr>
          <p:nvPr/>
        </p:nvSpPr>
        <p:spPr bwMode="auto">
          <a:xfrm>
            <a:off x="5292725" y="4543425"/>
            <a:ext cx="431800" cy="684213"/>
          </a:xfrm>
          <a:custGeom>
            <a:avLst/>
            <a:gdLst>
              <a:gd name="T0" fmla="*/ 272 w 272"/>
              <a:gd name="T1" fmla="*/ 23 h 431"/>
              <a:gd name="T2" fmla="*/ 181 w 272"/>
              <a:gd name="T3" fmla="*/ 68 h 431"/>
              <a:gd name="T4" fmla="*/ 0 w 272"/>
              <a:gd name="T5" fmla="*/ 431 h 431"/>
              <a:gd name="T6" fmla="*/ 0 60000 65536"/>
              <a:gd name="T7" fmla="*/ 0 60000 65536"/>
              <a:gd name="T8" fmla="*/ 0 60000 65536"/>
              <a:gd name="T9" fmla="*/ 0 w 272"/>
              <a:gd name="T10" fmla="*/ 0 h 431"/>
              <a:gd name="T11" fmla="*/ 272 w 272"/>
              <a:gd name="T12" fmla="*/ 431 h 431"/>
            </a:gdLst>
            <a:ahLst/>
            <a:cxnLst>
              <a:cxn ang="T6">
                <a:pos x="T0" y="T1"/>
              </a:cxn>
              <a:cxn ang="T7">
                <a:pos x="T2" y="T3"/>
              </a:cxn>
              <a:cxn ang="T8">
                <a:pos x="T4" y="T5"/>
              </a:cxn>
            </a:cxnLst>
            <a:rect l="T9" t="T10" r="T11" b="T12"/>
            <a:pathLst>
              <a:path w="272" h="431">
                <a:moveTo>
                  <a:pt x="272" y="23"/>
                </a:moveTo>
                <a:cubicBezTo>
                  <a:pt x="249" y="11"/>
                  <a:pt x="226" y="0"/>
                  <a:pt x="181" y="68"/>
                </a:cubicBezTo>
                <a:cubicBezTo>
                  <a:pt x="136" y="136"/>
                  <a:pt x="30" y="371"/>
                  <a:pt x="0" y="431"/>
                </a:cubicBezTo>
              </a:path>
            </a:pathLst>
          </a:custGeom>
          <a:noFill/>
          <a:ln w="15875" cap="flat" cmpd="sng">
            <a:solidFill>
              <a:srgbClr val="3E8E94"/>
            </a:solidFill>
            <a:prstDash val="solid"/>
            <a:round/>
            <a:headEnd type="triangle" w="med" len="med"/>
            <a:tailEnd type="none" w="med" len="med"/>
          </a:ln>
        </p:spPr>
        <p:txBody>
          <a:bodyPr wrap="none" anchor="ctr"/>
          <a:lstStyle/>
          <a:p>
            <a:endParaRPr lang="nl-NL"/>
          </a:p>
        </p:txBody>
      </p:sp>
      <p:pic>
        <p:nvPicPr>
          <p:cNvPr id="344083" name="Picture 19" descr="txp_fig"/>
          <p:cNvPicPr>
            <a:picLocks noChangeAspect="1" noChangeArrowheads="1"/>
          </p:cNvPicPr>
          <p:nvPr>
            <p:custDataLst>
              <p:tags r:id="rId1"/>
            </p:custDataLst>
          </p:nvPr>
        </p:nvPicPr>
        <p:blipFill>
          <a:blip r:embed="rId5" cstate="print"/>
          <a:srcRect/>
          <a:stretch>
            <a:fillRect/>
          </a:stretch>
        </p:blipFill>
        <p:spPr bwMode="auto">
          <a:xfrm>
            <a:off x="1641475" y="2374900"/>
            <a:ext cx="5410200" cy="708025"/>
          </a:xfrm>
          <a:prstGeom prst="rect">
            <a:avLst/>
          </a:prstGeom>
          <a:noFill/>
          <a:ln w="15875" algn="ctr">
            <a:noFill/>
            <a:miter lim="800000"/>
            <a:headEnd/>
            <a:tailEnd/>
          </a:ln>
        </p:spPr>
      </p:pic>
      <p:pic>
        <p:nvPicPr>
          <p:cNvPr id="344085" name="Picture 21" descr="txp_fig"/>
          <p:cNvPicPr>
            <a:picLocks noChangeAspect="1" noChangeArrowheads="1"/>
          </p:cNvPicPr>
          <p:nvPr>
            <p:custDataLst>
              <p:tags r:id="rId2"/>
            </p:custDataLst>
          </p:nvPr>
        </p:nvPicPr>
        <p:blipFill>
          <a:blip r:embed="rId6" cstate="print"/>
          <a:srcRect/>
          <a:stretch>
            <a:fillRect/>
          </a:stretch>
        </p:blipFill>
        <p:spPr bwMode="auto">
          <a:xfrm>
            <a:off x="2252663" y="5349875"/>
            <a:ext cx="5975350" cy="528638"/>
          </a:xfrm>
          <a:prstGeom prst="rect">
            <a:avLst/>
          </a:prstGeom>
          <a:noFill/>
          <a:ln w="15875" algn="ctr">
            <a:noFill/>
            <a:miter lim="800000"/>
            <a:headEnd/>
            <a:tailEnd/>
          </a:ln>
        </p:spPr>
      </p:pic>
      <p:sp>
        <p:nvSpPr>
          <p:cNvPr id="344075" name="Freeform 11"/>
          <p:cNvSpPr>
            <a:spLocks/>
          </p:cNvSpPr>
          <p:nvPr/>
        </p:nvSpPr>
        <p:spPr bwMode="auto">
          <a:xfrm>
            <a:off x="6011863" y="4795838"/>
            <a:ext cx="647700" cy="792162"/>
          </a:xfrm>
          <a:custGeom>
            <a:avLst/>
            <a:gdLst>
              <a:gd name="T0" fmla="*/ 453 w 453"/>
              <a:gd name="T1" fmla="*/ 0 h 499"/>
              <a:gd name="T2" fmla="*/ 0 w 453"/>
              <a:gd name="T3" fmla="*/ 499 h 499"/>
              <a:gd name="T4" fmla="*/ 0 60000 65536"/>
              <a:gd name="T5" fmla="*/ 0 60000 65536"/>
              <a:gd name="T6" fmla="*/ 0 w 453"/>
              <a:gd name="T7" fmla="*/ 0 h 499"/>
              <a:gd name="T8" fmla="*/ 453 w 453"/>
              <a:gd name="T9" fmla="*/ 499 h 499"/>
            </a:gdLst>
            <a:ahLst/>
            <a:cxnLst>
              <a:cxn ang="T4">
                <a:pos x="T0" y="T1"/>
              </a:cxn>
              <a:cxn ang="T5">
                <a:pos x="T2" y="T3"/>
              </a:cxn>
            </a:cxnLst>
            <a:rect l="T6" t="T7" r="T8" b="T9"/>
            <a:pathLst>
              <a:path w="453" h="499">
                <a:moveTo>
                  <a:pt x="453" y="0"/>
                </a:moveTo>
                <a:cubicBezTo>
                  <a:pt x="264" y="208"/>
                  <a:pt x="76" y="416"/>
                  <a:pt x="0" y="499"/>
                </a:cubicBezTo>
              </a:path>
            </a:pathLst>
          </a:custGeom>
          <a:noFill/>
          <a:ln w="15875" cap="flat" cmpd="sng">
            <a:solidFill>
              <a:srgbClr val="3E8E94"/>
            </a:solidFill>
            <a:prstDash val="solid"/>
            <a:round/>
            <a:headEnd/>
            <a:tailEnd type="triangle" w="med" len="med"/>
          </a:ln>
        </p:spPr>
        <p:txBody>
          <a:bodyPr wrap="none" anchor="ct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4083"/>
                                        </p:tgtEl>
                                        <p:attrNameLst>
                                          <p:attrName>style.visibility</p:attrName>
                                        </p:attrNameLst>
                                      </p:cBhvr>
                                      <p:to>
                                        <p:strVal val="visible"/>
                                      </p:to>
                                    </p:set>
                                    <p:animEffect transition="in" filter="blinds(horizontal)">
                                      <p:cBhvr>
                                        <p:cTn id="7" dur="500"/>
                                        <p:tgtEl>
                                          <p:spTgt spid="3440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4067">
                                            <p:txEl>
                                              <p:pRg st="1" end="1"/>
                                            </p:txEl>
                                          </p:spTgt>
                                        </p:tgtEl>
                                        <p:attrNameLst>
                                          <p:attrName>style.visibility</p:attrName>
                                        </p:attrNameLst>
                                      </p:cBhvr>
                                      <p:to>
                                        <p:strVal val="visible"/>
                                      </p:to>
                                    </p:set>
                                    <p:animEffect transition="in" filter="blinds(horizontal)">
                                      <p:cBhvr>
                                        <p:cTn id="12" dur="500"/>
                                        <p:tgtEl>
                                          <p:spTgt spid="344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4067">
                                            <p:txEl>
                                              <p:pRg st="2" end="2"/>
                                            </p:txEl>
                                          </p:spTgt>
                                        </p:tgtEl>
                                        <p:attrNameLst>
                                          <p:attrName>style.visibility</p:attrName>
                                        </p:attrNameLst>
                                      </p:cBhvr>
                                      <p:to>
                                        <p:strVal val="visible"/>
                                      </p:to>
                                    </p:set>
                                    <p:animEffect transition="in" filter="blinds(horizontal)">
                                      <p:cBhvr>
                                        <p:cTn id="17" dur="500"/>
                                        <p:tgtEl>
                                          <p:spTgt spid="344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4085"/>
                                        </p:tgtEl>
                                        <p:attrNameLst>
                                          <p:attrName>style.visibility</p:attrName>
                                        </p:attrNameLst>
                                      </p:cBhvr>
                                      <p:to>
                                        <p:strVal val="visible"/>
                                      </p:to>
                                    </p:set>
                                    <p:animEffect transition="in" filter="blinds(horizontal)">
                                      <p:cBhvr>
                                        <p:cTn id="22" dur="500"/>
                                        <p:tgtEl>
                                          <p:spTgt spid="34408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4077"/>
                                        </p:tgtEl>
                                        <p:attrNameLst>
                                          <p:attrName>style.visibility</p:attrName>
                                        </p:attrNameLst>
                                      </p:cBhvr>
                                      <p:to>
                                        <p:strVal val="visible"/>
                                      </p:to>
                                    </p:set>
                                    <p:animEffect transition="in" filter="blinds(horizontal)">
                                      <p:cBhvr>
                                        <p:cTn id="27" dur="500"/>
                                        <p:tgtEl>
                                          <p:spTgt spid="34407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44078"/>
                                        </p:tgtEl>
                                        <p:attrNameLst>
                                          <p:attrName>style.visibility</p:attrName>
                                        </p:attrNameLst>
                                      </p:cBhvr>
                                      <p:to>
                                        <p:strVal val="visible"/>
                                      </p:to>
                                    </p:set>
                                    <p:animEffect transition="in" filter="blinds(horizontal)">
                                      <p:cBhvr>
                                        <p:cTn id="30" dur="500"/>
                                        <p:tgtEl>
                                          <p:spTgt spid="34407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44074"/>
                                        </p:tgtEl>
                                        <p:attrNameLst>
                                          <p:attrName>style.visibility</p:attrName>
                                        </p:attrNameLst>
                                      </p:cBhvr>
                                      <p:to>
                                        <p:strVal val="visible"/>
                                      </p:to>
                                    </p:set>
                                    <p:animEffect transition="in" filter="blinds(horizontal)">
                                      <p:cBhvr>
                                        <p:cTn id="35" dur="500"/>
                                        <p:tgtEl>
                                          <p:spTgt spid="34407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44071"/>
                                        </p:tgtEl>
                                        <p:attrNameLst>
                                          <p:attrName>style.visibility</p:attrName>
                                        </p:attrNameLst>
                                      </p:cBhvr>
                                      <p:to>
                                        <p:strVal val="visible"/>
                                      </p:to>
                                    </p:set>
                                    <p:animEffect transition="in" filter="blinds(horizontal)">
                                      <p:cBhvr>
                                        <p:cTn id="38" dur="500"/>
                                        <p:tgtEl>
                                          <p:spTgt spid="34407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44075"/>
                                        </p:tgtEl>
                                        <p:attrNameLst>
                                          <p:attrName>style.visibility</p:attrName>
                                        </p:attrNameLst>
                                      </p:cBhvr>
                                      <p:to>
                                        <p:strVal val="visible"/>
                                      </p:to>
                                    </p:set>
                                    <p:animEffect transition="in" filter="blinds(horizontal)">
                                      <p:cBhvr>
                                        <p:cTn id="41" dur="500"/>
                                        <p:tgtEl>
                                          <p:spTgt spid="34407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44067">
                                            <p:txEl>
                                              <p:pRg st="8" end="8"/>
                                            </p:txEl>
                                          </p:spTgt>
                                        </p:tgtEl>
                                        <p:attrNameLst>
                                          <p:attrName>style.visibility</p:attrName>
                                        </p:attrNameLst>
                                      </p:cBhvr>
                                      <p:to>
                                        <p:strVal val="visible"/>
                                      </p:to>
                                    </p:set>
                                    <p:animEffect transition="in" filter="blinds(horizontal)">
                                      <p:cBhvr>
                                        <p:cTn id="46" dur="500"/>
                                        <p:tgtEl>
                                          <p:spTgt spid="3440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77" grpId="0" animBg="1"/>
      <p:bldP spid="344078" grpId="0" animBg="1"/>
      <p:bldP spid="344071" grpId="0" animBg="1"/>
      <p:bldP spid="344074" grpId="0" animBg="1"/>
      <p:bldP spid="3440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179388" y="836613"/>
            <a:ext cx="8763000" cy="5715000"/>
          </a:xfrm>
          <a:prstGeom prst="rect">
            <a:avLst/>
          </a:prstGeom>
          <a:noFill/>
          <a:ln w="9525">
            <a:noFill/>
            <a:miter lim="800000"/>
            <a:headEnd/>
            <a:tailEnd/>
          </a:ln>
        </p:spPr>
        <p:txBody>
          <a:bodyPr/>
          <a:lstStyle/>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r>
              <a:rPr lang="en-GB"/>
              <a:t>True score equivalence simplifies the formulae </a:t>
            </a:r>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r>
              <a:rPr lang="en-GB"/>
              <a:t>The </a:t>
            </a:r>
            <a:r>
              <a:rPr lang="en-GB" b="1"/>
              <a:t>estimates</a:t>
            </a:r>
            <a:r>
              <a:rPr lang="en-GB"/>
              <a:t> are obtained as follows. Under the factor analysis model, the covariance between two items is </a:t>
            </a:r>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r>
              <a:rPr lang="en-GB"/>
              <a:t>The ULS estimate is the mean item covariance</a:t>
            </a:r>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r>
              <a:rPr lang="en-GB"/>
              <a:t>So that omega becomes</a:t>
            </a:r>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r>
              <a:rPr lang="en-GB"/>
              <a:t>Which is equivalent to alpha defined as</a:t>
            </a:r>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None/>
            </a:pPr>
            <a:r>
              <a:rPr lang="en-GB"/>
              <a:t>	so</a:t>
            </a:r>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r>
              <a:rPr lang="en-GB"/>
              <a:t>And omega becomes in terms of parameter estimates </a:t>
            </a:r>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1143000" lvl="2" indent="-228600">
              <a:spcBef>
                <a:spcPct val="20000"/>
              </a:spcBef>
              <a:buFont typeface="Wingdings" pitchFamily="2" charset="2"/>
              <a:buChar char="§"/>
            </a:pPr>
            <a:endParaRPr lang="en-GB" sz="2000">
              <a:solidFill>
                <a:schemeClr val="hlink"/>
              </a:solidFill>
              <a:latin typeface="Times New Roman" pitchFamily="18" charset="0"/>
            </a:endParaRPr>
          </a:p>
        </p:txBody>
      </p:sp>
      <p:sp>
        <p:nvSpPr>
          <p:cNvPr id="11267" name="Rectangle 3"/>
          <p:cNvSpPr>
            <a:spLocks noGrp="1" noChangeArrowheads="1"/>
          </p:cNvSpPr>
          <p:nvPr>
            <p:ph type="title"/>
          </p:nvPr>
        </p:nvSpPr>
        <p:spPr>
          <a:xfrm>
            <a:off x="446088" y="-268288"/>
            <a:ext cx="8229600" cy="1143001"/>
          </a:xfrm>
        </p:spPr>
        <p:txBody>
          <a:bodyPr/>
          <a:lstStyle/>
          <a:p>
            <a:pPr eaLnBrk="1" hangingPunct="1"/>
            <a:r>
              <a:rPr lang="nl-NL" sz="2400" b="1" smtClean="0">
                <a:solidFill>
                  <a:schemeClr val="tx1"/>
                </a:solidFill>
              </a:rPr>
              <a:t/>
            </a:r>
            <a:br>
              <a:rPr lang="nl-NL" sz="2400" b="1" smtClean="0">
                <a:solidFill>
                  <a:schemeClr val="tx1"/>
                </a:solidFill>
              </a:rPr>
            </a:br>
            <a:r>
              <a:rPr lang="en-US" sz="2400" b="1" smtClean="0">
                <a:solidFill>
                  <a:schemeClr val="tx1"/>
                </a:solidFill>
              </a:rPr>
              <a:t>Reliability in true score equivalent tests</a:t>
            </a:r>
          </a:p>
        </p:txBody>
      </p:sp>
      <p:pic>
        <p:nvPicPr>
          <p:cNvPr id="352280" name="Picture 24" descr="txp_fig"/>
          <p:cNvPicPr>
            <a:picLocks noChangeAspect="1" noChangeArrowheads="1"/>
          </p:cNvPicPr>
          <p:nvPr>
            <p:custDataLst>
              <p:tags r:id="rId1"/>
            </p:custDataLst>
          </p:nvPr>
        </p:nvPicPr>
        <p:blipFill>
          <a:blip r:embed="rId10" cstate="print"/>
          <a:srcRect/>
          <a:stretch>
            <a:fillRect/>
          </a:stretch>
        </p:blipFill>
        <p:spPr bwMode="auto">
          <a:xfrm>
            <a:off x="1187450" y="1887538"/>
            <a:ext cx="1004888" cy="284162"/>
          </a:xfrm>
          <a:prstGeom prst="rect">
            <a:avLst/>
          </a:prstGeom>
          <a:noFill/>
          <a:ln w="15875" algn="ctr">
            <a:noFill/>
            <a:miter lim="800000"/>
            <a:headEnd/>
            <a:tailEnd/>
          </a:ln>
        </p:spPr>
      </p:pic>
      <p:pic>
        <p:nvPicPr>
          <p:cNvPr id="352281" name="Picture 25" descr="txp_fig"/>
          <p:cNvPicPr>
            <a:picLocks noChangeAspect="1" noChangeArrowheads="1"/>
          </p:cNvPicPr>
          <p:nvPr>
            <p:custDataLst>
              <p:tags r:id="rId2"/>
            </p:custDataLst>
          </p:nvPr>
        </p:nvPicPr>
        <p:blipFill>
          <a:blip r:embed="rId11" cstate="print"/>
          <a:srcRect/>
          <a:stretch>
            <a:fillRect/>
          </a:stretch>
        </p:blipFill>
        <p:spPr bwMode="auto">
          <a:xfrm>
            <a:off x="2411413" y="1716088"/>
            <a:ext cx="1847850" cy="547687"/>
          </a:xfrm>
          <a:prstGeom prst="rect">
            <a:avLst/>
          </a:prstGeom>
          <a:noFill/>
          <a:ln w="15875" algn="ctr">
            <a:noFill/>
            <a:miter lim="800000"/>
            <a:headEnd/>
            <a:tailEnd/>
          </a:ln>
        </p:spPr>
      </p:pic>
      <p:pic>
        <p:nvPicPr>
          <p:cNvPr id="352284" name="Picture 28" descr="txp_fig"/>
          <p:cNvPicPr>
            <a:picLocks noChangeAspect="1" noChangeArrowheads="1"/>
          </p:cNvPicPr>
          <p:nvPr>
            <p:custDataLst>
              <p:tags r:id="rId3"/>
            </p:custDataLst>
          </p:nvPr>
        </p:nvPicPr>
        <p:blipFill>
          <a:blip r:embed="rId12" cstate="print"/>
          <a:srcRect/>
          <a:stretch>
            <a:fillRect/>
          </a:stretch>
        </p:blipFill>
        <p:spPr bwMode="auto">
          <a:xfrm>
            <a:off x="4479925" y="1728788"/>
            <a:ext cx="3044825" cy="547687"/>
          </a:xfrm>
          <a:prstGeom prst="rect">
            <a:avLst/>
          </a:prstGeom>
          <a:noFill/>
          <a:ln w="15875" algn="ctr">
            <a:noFill/>
            <a:miter lim="800000"/>
            <a:headEnd/>
            <a:tailEnd/>
          </a:ln>
        </p:spPr>
      </p:pic>
      <p:pic>
        <p:nvPicPr>
          <p:cNvPr id="352291" name="Picture 35" descr="txp_fig"/>
          <p:cNvPicPr>
            <a:picLocks noChangeAspect="1" noChangeArrowheads="1"/>
          </p:cNvPicPr>
          <p:nvPr>
            <p:custDataLst>
              <p:tags r:id="rId4"/>
            </p:custDataLst>
          </p:nvPr>
        </p:nvPicPr>
        <p:blipFill>
          <a:blip r:embed="rId13" cstate="print"/>
          <a:srcRect/>
          <a:stretch>
            <a:fillRect/>
          </a:stretch>
        </p:blipFill>
        <p:spPr bwMode="auto">
          <a:xfrm>
            <a:off x="5867400" y="3716338"/>
            <a:ext cx="1960563" cy="455612"/>
          </a:xfrm>
          <a:prstGeom prst="rect">
            <a:avLst/>
          </a:prstGeom>
          <a:noFill/>
          <a:ln w="15875" algn="ctr">
            <a:noFill/>
            <a:miter lim="800000"/>
            <a:headEnd/>
            <a:tailEnd/>
          </a:ln>
        </p:spPr>
      </p:pic>
      <p:pic>
        <p:nvPicPr>
          <p:cNvPr id="352293" name="Picture 37" descr="txp_fig"/>
          <p:cNvPicPr>
            <a:picLocks noChangeAspect="1" noChangeArrowheads="1"/>
          </p:cNvPicPr>
          <p:nvPr>
            <p:custDataLst>
              <p:tags r:id="rId5"/>
            </p:custDataLst>
          </p:nvPr>
        </p:nvPicPr>
        <p:blipFill>
          <a:blip r:embed="rId14" cstate="print"/>
          <a:srcRect/>
          <a:stretch>
            <a:fillRect/>
          </a:stretch>
        </p:blipFill>
        <p:spPr bwMode="auto">
          <a:xfrm>
            <a:off x="1908175" y="3213100"/>
            <a:ext cx="3502025" cy="319088"/>
          </a:xfrm>
          <a:prstGeom prst="rect">
            <a:avLst/>
          </a:prstGeom>
          <a:noFill/>
          <a:ln w="15875" algn="ctr">
            <a:noFill/>
            <a:miter lim="800000"/>
            <a:headEnd/>
            <a:tailEnd/>
          </a:ln>
        </p:spPr>
      </p:pic>
      <p:pic>
        <p:nvPicPr>
          <p:cNvPr id="352303" name="Picture 47" descr="txp_fig"/>
          <p:cNvPicPr>
            <a:picLocks noChangeAspect="1" noChangeArrowheads="1"/>
          </p:cNvPicPr>
          <p:nvPr>
            <p:custDataLst>
              <p:tags r:id="rId6"/>
            </p:custDataLst>
          </p:nvPr>
        </p:nvPicPr>
        <p:blipFill>
          <a:blip r:embed="rId15" cstate="print"/>
          <a:srcRect/>
          <a:stretch>
            <a:fillRect/>
          </a:stretch>
        </p:blipFill>
        <p:spPr bwMode="auto">
          <a:xfrm>
            <a:off x="5227638" y="5557838"/>
            <a:ext cx="2873375" cy="669925"/>
          </a:xfrm>
          <a:prstGeom prst="rect">
            <a:avLst/>
          </a:prstGeom>
          <a:noFill/>
          <a:ln w="15875" algn="ctr">
            <a:noFill/>
            <a:miter lim="800000"/>
            <a:headEnd/>
            <a:tailEnd/>
          </a:ln>
        </p:spPr>
      </p:pic>
      <p:pic>
        <p:nvPicPr>
          <p:cNvPr id="352304" name="Picture 48" descr="txp_fig"/>
          <p:cNvPicPr>
            <a:picLocks noChangeAspect="1" noChangeArrowheads="1"/>
          </p:cNvPicPr>
          <p:nvPr>
            <p:custDataLst>
              <p:tags r:id="rId7"/>
            </p:custDataLst>
          </p:nvPr>
        </p:nvPicPr>
        <p:blipFill>
          <a:blip r:embed="rId16" cstate="print"/>
          <a:srcRect/>
          <a:stretch>
            <a:fillRect/>
          </a:stretch>
        </p:blipFill>
        <p:spPr bwMode="auto">
          <a:xfrm>
            <a:off x="3803650" y="4498975"/>
            <a:ext cx="4011613" cy="695325"/>
          </a:xfrm>
          <a:prstGeom prst="rect">
            <a:avLst/>
          </a:prstGeom>
          <a:noFill/>
          <a:ln w="15875" algn="ctr">
            <a:noFill/>
            <a:miter lim="800000"/>
            <a:headEnd/>
            <a:tailEnd/>
          </a:ln>
        </p:spPr>
      </p:pic>
      <p:sp>
        <p:nvSpPr>
          <p:cNvPr id="352305" name="Freeform 49"/>
          <p:cNvSpPr>
            <a:spLocks/>
          </p:cNvSpPr>
          <p:nvPr/>
        </p:nvSpPr>
        <p:spPr bwMode="auto">
          <a:xfrm>
            <a:off x="6227763" y="1831975"/>
            <a:ext cx="1631950" cy="1884363"/>
          </a:xfrm>
          <a:custGeom>
            <a:avLst/>
            <a:gdLst>
              <a:gd name="T0" fmla="*/ 0 w 1028"/>
              <a:gd name="T1" fmla="*/ 1187 h 1187"/>
              <a:gd name="T2" fmla="*/ 862 w 1028"/>
              <a:gd name="T3" fmla="*/ 915 h 1187"/>
              <a:gd name="T4" fmla="*/ 998 w 1028"/>
              <a:gd name="T5" fmla="*/ 144 h 1187"/>
              <a:gd name="T6" fmla="*/ 862 w 1028"/>
              <a:gd name="T7" fmla="*/ 53 h 1187"/>
              <a:gd name="T8" fmla="*/ 0 60000 65536"/>
              <a:gd name="T9" fmla="*/ 0 60000 65536"/>
              <a:gd name="T10" fmla="*/ 0 60000 65536"/>
              <a:gd name="T11" fmla="*/ 0 60000 65536"/>
              <a:gd name="T12" fmla="*/ 0 w 1028"/>
              <a:gd name="T13" fmla="*/ 0 h 1187"/>
              <a:gd name="T14" fmla="*/ 1028 w 1028"/>
              <a:gd name="T15" fmla="*/ 1187 h 1187"/>
            </a:gdLst>
            <a:ahLst/>
            <a:cxnLst>
              <a:cxn ang="T8">
                <a:pos x="T0" y="T1"/>
              </a:cxn>
              <a:cxn ang="T9">
                <a:pos x="T2" y="T3"/>
              </a:cxn>
              <a:cxn ang="T10">
                <a:pos x="T4" y="T5"/>
              </a:cxn>
              <a:cxn ang="T11">
                <a:pos x="T6" y="T7"/>
              </a:cxn>
            </a:cxnLst>
            <a:rect l="T12" t="T13" r="T14" b="T15"/>
            <a:pathLst>
              <a:path w="1028" h="1187">
                <a:moveTo>
                  <a:pt x="0" y="1187"/>
                </a:moveTo>
                <a:cubicBezTo>
                  <a:pt x="348" y="1138"/>
                  <a:pt x="696" y="1089"/>
                  <a:pt x="862" y="915"/>
                </a:cubicBezTo>
                <a:cubicBezTo>
                  <a:pt x="1028" y="741"/>
                  <a:pt x="998" y="288"/>
                  <a:pt x="998" y="144"/>
                </a:cubicBezTo>
                <a:cubicBezTo>
                  <a:pt x="998" y="0"/>
                  <a:pt x="885" y="68"/>
                  <a:pt x="862" y="53"/>
                </a:cubicBezTo>
              </a:path>
            </a:pathLst>
          </a:custGeom>
          <a:noFill/>
          <a:ln w="15875" cap="flat" cmpd="sng">
            <a:solidFill>
              <a:srgbClr val="3E8E94"/>
            </a:solidFill>
            <a:prstDash val="solid"/>
            <a:round/>
            <a:headEnd type="triangle" w="med" len="med"/>
            <a:tailEnd type="none" w="med" len="med"/>
          </a:ln>
        </p:spPr>
        <p:txBody>
          <a:bodyPr wrap="none" anchor="ctr"/>
          <a:lstStyle/>
          <a:p>
            <a:endParaRPr lang="nl-NL"/>
          </a:p>
        </p:txBody>
      </p:sp>
      <p:sp>
        <p:nvSpPr>
          <p:cNvPr id="352306" name="Freeform 50"/>
          <p:cNvSpPr>
            <a:spLocks/>
          </p:cNvSpPr>
          <p:nvPr/>
        </p:nvSpPr>
        <p:spPr bwMode="auto">
          <a:xfrm>
            <a:off x="5867400" y="4221163"/>
            <a:ext cx="1776413" cy="360362"/>
          </a:xfrm>
          <a:custGeom>
            <a:avLst/>
            <a:gdLst>
              <a:gd name="T0" fmla="*/ 998 w 1119"/>
              <a:gd name="T1" fmla="*/ 0 h 227"/>
              <a:gd name="T2" fmla="*/ 953 w 1119"/>
              <a:gd name="T3" fmla="*/ 91 h 227"/>
              <a:gd name="T4" fmla="*/ 0 w 1119"/>
              <a:gd name="T5" fmla="*/ 227 h 227"/>
              <a:gd name="T6" fmla="*/ 0 60000 65536"/>
              <a:gd name="T7" fmla="*/ 0 60000 65536"/>
              <a:gd name="T8" fmla="*/ 0 60000 65536"/>
              <a:gd name="T9" fmla="*/ 0 w 1119"/>
              <a:gd name="T10" fmla="*/ 0 h 227"/>
              <a:gd name="T11" fmla="*/ 1119 w 1119"/>
              <a:gd name="T12" fmla="*/ 227 h 227"/>
            </a:gdLst>
            <a:ahLst/>
            <a:cxnLst>
              <a:cxn ang="T6">
                <a:pos x="T0" y="T1"/>
              </a:cxn>
              <a:cxn ang="T7">
                <a:pos x="T2" y="T3"/>
              </a:cxn>
              <a:cxn ang="T8">
                <a:pos x="T4" y="T5"/>
              </a:cxn>
            </a:cxnLst>
            <a:rect l="T9" t="T10" r="T11" b="T12"/>
            <a:pathLst>
              <a:path w="1119" h="227">
                <a:moveTo>
                  <a:pt x="998" y="0"/>
                </a:moveTo>
                <a:cubicBezTo>
                  <a:pt x="1058" y="26"/>
                  <a:pt x="1119" y="53"/>
                  <a:pt x="953" y="91"/>
                </a:cubicBezTo>
                <a:cubicBezTo>
                  <a:pt x="787" y="129"/>
                  <a:pt x="159" y="204"/>
                  <a:pt x="0" y="227"/>
                </a:cubicBezTo>
              </a:path>
            </a:pathLst>
          </a:custGeom>
          <a:noFill/>
          <a:ln w="15875" cap="flat" cmpd="sng">
            <a:solidFill>
              <a:srgbClr val="3E8E94"/>
            </a:solidFill>
            <a:prstDash val="solid"/>
            <a:round/>
            <a:headEnd type="none" w="med" len="med"/>
            <a:tailEnd type="triangle" w="med" len="med"/>
          </a:ln>
        </p:spPr>
        <p:txBody>
          <a:bodyPr wrap="none" anchor="ctr"/>
          <a:lstStyle/>
          <a:p>
            <a:endParaRPr lang="nl-NL"/>
          </a:p>
        </p:txBody>
      </p:sp>
      <p:sp>
        <p:nvSpPr>
          <p:cNvPr id="352307" name="AutoShape 51"/>
          <p:cNvSpPr>
            <a:spLocks noChangeArrowheads="1"/>
          </p:cNvSpPr>
          <p:nvPr/>
        </p:nvSpPr>
        <p:spPr bwMode="auto">
          <a:xfrm rot="-2324501">
            <a:off x="7269163" y="2852738"/>
            <a:ext cx="2016125" cy="504825"/>
          </a:xfrm>
          <a:prstGeom prst="leftArrow">
            <a:avLst>
              <a:gd name="adj1" fmla="val 50000"/>
              <a:gd name="adj2" fmla="val 99843"/>
            </a:avLst>
          </a:prstGeom>
          <a:noFill/>
          <a:ln w="15875" algn="ctr">
            <a:solidFill>
              <a:srgbClr val="3E8E94"/>
            </a:solidFill>
            <a:miter lim="800000"/>
            <a:headEnd/>
            <a:tailEnd/>
          </a:ln>
        </p:spPr>
        <p:txBody>
          <a:bodyPr wrap="none" anchor="ctr"/>
          <a:lstStyle/>
          <a:p>
            <a:pPr algn="ctr"/>
            <a:r>
              <a:rPr lang="en-US" sz="1600"/>
              <a:t>Average covariance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2258">
                                            <p:txEl>
                                              <p:pRg st="1" end="1"/>
                                            </p:txEl>
                                          </p:spTgt>
                                        </p:tgtEl>
                                        <p:attrNameLst>
                                          <p:attrName>style.visibility</p:attrName>
                                        </p:attrNameLst>
                                      </p:cBhvr>
                                      <p:to>
                                        <p:strVal val="visible"/>
                                      </p:to>
                                    </p:set>
                                    <p:animEffect transition="in" filter="blinds(horizontal)">
                                      <p:cBhvr>
                                        <p:cTn id="7" dur="500"/>
                                        <p:tgtEl>
                                          <p:spTgt spid="3522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2280"/>
                                        </p:tgtEl>
                                        <p:attrNameLst>
                                          <p:attrName>style.visibility</p:attrName>
                                        </p:attrNameLst>
                                      </p:cBhvr>
                                      <p:to>
                                        <p:strVal val="visible"/>
                                      </p:to>
                                    </p:set>
                                    <p:animEffect transition="in" filter="blinds(horizontal)">
                                      <p:cBhvr>
                                        <p:cTn id="12" dur="500"/>
                                        <p:tgtEl>
                                          <p:spTgt spid="35228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2281"/>
                                        </p:tgtEl>
                                        <p:attrNameLst>
                                          <p:attrName>style.visibility</p:attrName>
                                        </p:attrNameLst>
                                      </p:cBhvr>
                                      <p:to>
                                        <p:strVal val="visible"/>
                                      </p:to>
                                    </p:set>
                                    <p:animEffect transition="in" filter="blinds(horizontal)">
                                      <p:cBhvr>
                                        <p:cTn id="17" dur="500"/>
                                        <p:tgtEl>
                                          <p:spTgt spid="35228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52284"/>
                                        </p:tgtEl>
                                        <p:attrNameLst>
                                          <p:attrName>style.visibility</p:attrName>
                                        </p:attrNameLst>
                                      </p:cBhvr>
                                      <p:to>
                                        <p:strVal val="visible"/>
                                      </p:to>
                                    </p:set>
                                    <p:animEffect transition="in" filter="blinds(horizontal)">
                                      <p:cBhvr>
                                        <p:cTn id="22" dur="500"/>
                                        <p:tgtEl>
                                          <p:spTgt spid="35228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52258">
                                            <p:txEl>
                                              <p:pRg st="5" end="5"/>
                                            </p:txEl>
                                          </p:spTgt>
                                        </p:tgtEl>
                                        <p:attrNameLst>
                                          <p:attrName>style.visibility</p:attrName>
                                        </p:attrNameLst>
                                      </p:cBhvr>
                                      <p:to>
                                        <p:strVal val="visible"/>
                                      </p:to>
                                    </p:set>
                                    <p:animEffect transition="in" filter="blinds(horizontal)">
                                      <p:cBhvr>
                                        <p:cTn id="27" dur="500"/>
                                        <p:tgtEl>
                                          <p:spTgt spid="3522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52293"/>
                                        </p:tgtEl>
                                        <p:attrNameLst>
                                          <p:attrName>style.visibility</p:attrName>
                                        </p:attrNameLst>
                                      </p:cBhvr>
                                      <p:to>
                                        <p:strVal val="visible"/>
                                      </p:to>
                                    </p:set>
                                    <p:animEffect transition="in" filter="blinds(horizontal)">
                                      <p:cBhvr>
                                        <p:cTn id="32" dur="500"/>
                                        <p:tgtEl>
                                          <p:spTgt spid="35229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52258">
                                            <p:txEl>
                                              <p:pRg st="8" end="8"/>
                                            </p:txEl>
                                          </p:spTgt>
                                        </p:tgtEl>
                                        <p:attrNameLst>
                                          <p:attrName>style.visibility</p:attrName>
                                        </p:attrNameLst>
                                      </p:cBhvr>
                                      <p:to>
                                        <p:strVal val="visible"/>
                                      </p:to>
                                    </p:set>
                                    <p:animEffect transition="in" filter="blinds(horizontal)">
                                      <p:cBhvr>
                                        <p:cTn id="37" dur="500"/>
                                        <p:tgtEl>
                                          <p:spTgt spid="35225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52291"/>
                                        </p:tgtEl>
                                        <p:attrNameLst>
                                          <p:attrName>style.visibility</p:attrName>
                                        </p:attrNameLst>
                                      </p:cBhvr>
                                      <p:to>
                                        <p:strVal val="visible"/>
                                      </p:to>
                                    </p:set>
                                    <p:animEffect transition="in" filter="blinds(horizontal)">
                                      <p:cBhvr>
                                        <p:cTn id="42" dur="500"/>
                                        <p:tgtEl>
                                          <p:spTgt spid="35229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52307"/>
                                        </p:tgtEl>
                                        <p:attrNameLst>
                                          <p:attrName>style.visibility</p:attrName>
                                        </p:attrNameLst>
                                      </p:cBhvr>
                                      <p:to>
                                        <p:strVal val="visible"/>
                                      </p:to>
                                    </p:set>
                                    <p:animEffect transition="in" filter="blinds(horizontal)">
                                      <p:cBhvr>
                                        <p:cTn id="47" dur="500"/>
                                        <p:tgtEl>
                                          <p:spTgt spid="35230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352307"/>
                                        </p:tgtEl>
                                      </p:cBhvr>
                                    </p:animEffect>
                                    <p:set>
                                      <p:cBhvr>
                                        <p:cTn id="52" dur="1" fill="hold">
                                          <p:stCondLst>
                                            <p:cond delay="499"/>
                                          </p:stCondLst>
                                        </p:cTn>
                                        <p:tgtEl>
                                          <p:spTgt spid="35230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52258">
                                            <p:txEl>
                                              <p:pRg st="11" end="11"/>
                                            </p:txEl>
                                          </p:spTgt>
                                        </p:tgtEl>
                                        <p:attrNameLst>
                                          <p:attrName>style.visibility</p:attrName>
                                        </p:attrNameLst>
                                      </p:cBhvr>
                                      <p:to>
                                        <p:strVal val="visible"/>
                                      </p:to>
                                    </p:set>
                                    <p:animEffect transition="in" filter="blinds(horizontal)">
                                      <p:cBhvr>
                                        <p:cTn id="57" dur="500"/>
                                        <p:tgtEl>
                                          <p:spTgt spid="352258">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52304"/>
                                        </p:tgtEl>
                                        <p:attrNameLst>
                                          <p:attrName>style.visibility</p:attrName>
                                        </p:attrNameLst>
                                      </p:cBhvr>
                                      <p:to>
                                        <p:strVal val="visible"/>
                                      </p:to>
                                    </p:set>
                                    <p:animEffect transition="in" filter="blinds(horizontal)">
                                      <p:cBhvr>
                                        <p:cTn id="62" dur="500"/>
                                        <p:tgtEl>
                                          <p:spTgt spid="35230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52305"/>
                                        </p:tgtEl>
                                        <p:attrNameLst>
                                          <p:attrName>style.visibility</p:attrName>
                                        </p:attrNameLst>
                                      </p:cBhvr>
                                      <p:to>
                                        <p:strVal val="visible"/>
                                      </p:to>
                                    </p:set>
                                    <p:animEffect transition="in" filter="blinds(horizontal)">
                                      <p:cBhvr>
                                        <p:cTn id="67" dur="500"/>
                                        <p:tgtEl>
                                          <p:spTgt spid="35230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52306"/>
                                        </p:tgtEl>
                                        <p:attrNameLst>
                                          <p:attrName>style.visibility</p:attrName>
                                        </p:attrNameLst>
                                      </p:cBhvr>
                                      <p:to>
                                        <p:strVal val="visible"/>
                                      </p:to>
                                    </p:set>
                                    <p:animEffect transition="in" filter="blinds(horizontal)">
                                      <p:cBhvr>
                                        <p:cTn id="72" dur="500"/>
                                        <p:tgtEl>
                                          <p:spTgt spid="35230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52258">
                                            <p:txEl>
                                              <p:pRg st="14" end="14"/>
                                            </p:txEl>
                                          </p:spTgt>
                                        </p:tgtEl>
                                        <p:attrNameLst>
                                          <p:attrName>style.visibility</p:attrName>
                                        </p:attrNameLst>
                                      </p:cBhvr>
                                      <p:to>
                                        <p:strVal val="visible"/>
                                      </p:to>
                                    </p:set>
                                    <p:animEffect transition="in" filter="blinds(horizontal)">
                                      <p:cBhvr>
                                        <p:cTn id="77" dur="500"/>
                                        <p:tgtEl>
                                          <p:spTgt spid="352258">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352258">
                                            <p:txEl>
                                              <p:pRg st="21" end="21"/>
                                            </p:txEl>
                                          </p:spTgt>
                                        </p:tgtEl>
                                        <p:attrNameLst>
                                          <p:attrName>style.visibility</p:attrName>
                                        </p:attrNameLst>
                                      </p:cBhvr>
                                      <p:to>
                                        <p:strVal val="visible"/>
                                      </p:to>
                                    </p:set>
                                    <p:animEffect transition="in" filter="blinds(horizontal)">
                                      <p:cBhvr>
                                        <p:cTn id="82" dur="500"/>
                                        <p:tgtEl>
                                          <p:spTgt spid="352258">
                                            <p:txEl>
                                              <p:pRg st="21" end="2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352258">
                                            <p:txEl>
                                              <p:pRg st="23" end="23"/>
                                            </p:txEl>
                                          </p:spTgt>
                                        </p:tgtEl>
                                        <p:attrNameLst>
                                          <p:attrName>style.visibility</p:attrName>
                                        </p:attrNameLst>
                                      </p:cBhvr>
                                      <p:to>
                                        <p:strVal val="visible"/>
                                      </p:to>
                                    </p:set>
                                    <p:animEffect transition="in" filter="blinds(horizontal)">
                                      <p:cBhvr>
                                        <p:cTn id="87" dur="500"/>
                                        <p:tgtEl>
                                          <p:spTgt spid="352258">
                                            <p:txEl>
                                              <p:pRg st="23" end="2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352303"/>
                                        </p:tgtEl>
                                        <p:attrNameLst>
                                          <p:attrName>style.visibility</p:attrName>
                                        </p:attrNameLst>
                                      </p:cBhvr>
                                      <p:to>
                                        <p:strVal val="visible"/>
                                      </p:to>
                                    </p:set>
                                    <p:animEffect transition="in" filter="blinds(horizontal)">
                                      <p:cBhvr>
                                        <p:cTn id="92" dur="500"/>
                                        <p:tgtEl>
                                          <p:spTgt spid="35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305" grpId="0" animBg="1"/>
      <p:bldP spid="352306" grpId="0" animBg="1"/>
      <p:bldP spid="352307" grpId="0" animBg="1"/>
      <p:bldP spid="35230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179388" y="1746250"/>
            <a:ext cx="8763000" cy="5715000"/>
          </a:xfrm>
          <a:prstGeom prst="rect">
            <a:avLst/>
          </a:prstGeom>
          <a:noFill/>
          <a:ln w="9525">
            <a:noFill/>
            <a:miter lim="800000"/>
            <a:headEnd/>
            <a:tailEnd/>
          </a:ln>
        </p:spPr>
        <p:txBody>
          <a:bodyPr/>
          <a:lstStyle/>
          <a:p>
            <a:pPr marL="742950" lvl="1" indent="-285750">
              <a:spcBef>
                <a:spcPct val="20000"/>
              </a:spcBef>
              <a:buFont typeface="Wingdings" pitchFamily="2" charset="2"/>
              <a:buChar char="Ø"/>
            </a:pPr>
            <a:endParaRPr lang="en-GB" sz="2000"/>
          </a:p>
          <a:p>
            <a:pPr marL="742950" lvl="1" indent="-285750">
              <a:spcBef>
                <a:spcPct val="20000"/>
              </a:spcBef>
              <a:buFont typeface="Wingdings" pitchFamily="2" charset="2"/>
              <a:buChar char="Ø"/>
            </a:pPr>
            <a:r>
              <a:rPr lang="en-GB" sz="2400"/>
              <a:t>Paralellism simplifies the formula</a:t>
            </a:r>
          </a:p>
          <a:p>
            <a:pPr marL="742950" lvl="1" indent="-285750">
              <a:spcBef>
                <a:spcPct val="20000"/>
              </a:spcBef>
              <a:buFont typeface="Wingdings" pitchFamily="2" charset="2"/>
              <a:buChar char="Ø"/>
            </a:pPr>
            <a:endParaRPr lang="en-GB" sz="2400"/>
          </a:p>
          <a:p>
            <a:pPr marL="742950" lvl="1" indent="-285750">
              <a:spcBef>
                <a:spcPct val="20000"/>
              </a:spcBef>
              <a:buFont typeface="Wingdings" pitchFamily="2" charset="2"/>
              <a:buChar char="Ø"/>
            </a:pPr>
            <a:endParaRPr lang="en-GB" sz="2400"/>
          </a:p>
          <a:p>
            <a:pPr marL="742950" lvl="1" indent="-285750">
              <a:spcBef>
                <a:spcPct val="20000"/>
              </a:spcBef>
              <a:buFont typeface="Wingdings" pitchFamily="2" charset="2"/>
              <a:buChar char="Ø"/>
            </a:pPr>
            <a:endParaRPr lang="en-GB" sz="2400"/>
          </a:p>
          <a:p>
            <a:pPr marL="742950" lvl="1" indent="-285750">
              <a:spcBef>
                <a:spcPct val="20000"/>
              </a:spcBef>
              <a:buFont typeface="Wingdings" pitchFamily="2" charset="2"/>
              <a:buChar char="Ø"/>
            </a:pPr>
            <a:endParaRPr lang="en-GB" sz="2400"/>
          </a:p>
          <a:p>
            <a:pPr marL="742950" lvl="1" indent="-285750">
              <a:spcBef>
                <a:spcPct val="20000"/>
              </a:spcBef>
              <a:buFont typeface="Wingdings" pitchFamily="2" charset="2"/>
              <a:buChar char="Ø"/>
            </a:pPr>
            <a:r>
              <a:rPr lang="en-GB" sz="2400"/>
              <a:t>For one item we have</a:t>
            </a:r>
          </a:p>
          <a:p>
            <a:pPr marL="742950" lvl="1" indent="-285750">
              <a:spcBef>
                <a:spcPct val="20000"/>
              </a:spcBef>
              <a:buFont typeface="Wingdings" pitchFamily="2" charset="2"/>
              <a:buChar char="Ø"/>
            </a:pPr>
            <a:endParaRPr lang="en-GB" sz="2400"/>
          </a:p>
          <a:p>
            <a:pPr marL="742950" lvl="1" indent="-285750">
              <a:spcBef>
                <a:spcPct val="20000"/>
              </a:spcBef>
              <a:buFont typeface="Wingdings" pitchFamily="2" charset="2"/>
              <a:buChar char="Ø"/>
            </a:pPr>
            <a:endParaRPr lang="en-GB" sz="2000"/>
          </a:p>
          <a:p>
            <a:pPr marL="742950" lvl="1" indent="-285750">
              <a:spcBef>
                <a:spcPct val="20000"/>
              </a:spcBef>
              <a:buFont typeface="Wingdings" pitchFamily="2" charset="2"/>
              <a:buChar char="Ø"/>
            </a:pPr>
            <a:endParaRPr lang="en-GB" sz="2000"/>
          </a:p>
          <a:p>
            <a:pPr marL="742950" lvl="1" indent="-285750">
              <a:spcBef>
                <a:spcPct val="20000"/>
              </a:spcBef>
              <a:buFont typeface="Wingdings" pitchFamily="2" charset="2"/>
              <a:buChar char="Ø"/>
            </a:pPr>
            <a:endParaRPr lang="en-GB" sz="2000"/>
          </a:p>
          <a:p>
            <a:pPr marL="742950" lvl="1" indent="-285750">
              <a:spcBef>
                <a:spcPct val="20000"/>
              </a:spcBef>
              <a:buFont typeface="Wingdings" pitchFamily="2" charset="2"/>
              <a:buChar char="Ø"/>
            </a:pPr>
            <a:endParaRPr lang="en-GB" sz="2000"/>
          </a:p>
          <a:p>
            <a:pPr marL="742950" lvl="1" indent="-285750">
              <a:spcBef>
                <a:spcPct val="20000"/>
              </a:spcBef>
              <a:buFont typeface="Wingdings" pitchFamily="2" charset="2"/>
              <a:buChar char="Ø"/>
            </a:pPr>
            <a:endParaRPr lang="en-GB" sz="2000"/>
          </a:p>
          <a:p>
            <a:pPr marL="742950" lvl="1" indent="-285750">
              <a:spcBef>
                <a:spcPct val="20000"/>
              </a:spcBef>
              <a:buFont typeface="Wingdings" pitchFamily="2" charset="2"/>
              <a:buChar char="Ø"/>
            </a:pPr>
            <a:endParaRPr lang="en-GB" sz="2000"/>
          </a:p>
          <a:p>
            <a:pPr marL="742950" lvl="1" indent="-285750">
              <a:spcBef>
                <a:spcPct val="20000"/>
              </a:spcBef>
              <a:buFont typeface="Wingdings" pitchFamily="2" charset="2"/>
              <a:buChar char="Ø"/>
            </a:pPr>
            <a:endParaRPr lang="en-GB" sz="2000"/>
          </a:p>
          <a:p>
            <a:pPr marL="742950" lvl="1" indent="-285750">
              <a:spcBef>
                <a:spcPct val="20000"/>
              </a:spcBef>
              <a:buFont typeface="Wingdings" pitchFamily="2" charset="2"/>
              <a:buChar char="Ø"/>
            </a:pPr>
            <a:endParaRPr lang="en-GB" sz="2000"/>
          </a:p>
          <a:p>
            <a:pPr marL="742950" lvl="1" indent="-285750">
              <a:spcBef>
                <a:spcPct val="20000"/>
              </a:spcBef>
              <a:buFont typeface="Wingdings" pitchFamily="2" charset="2"/>
              <a:buChar char="Ø"/>
            </a:pPr>
            <a:endParaRPr lang="en-GB" sz="2000"/>
          </a:p>
          <a:p>
            <a:pPr marL="742950" lvl="1" indent="-285750">
              <a:spcBef>
                <a:spcPct val="20000"/>
              </a:spcBef>
              <a:buFont typeface="Wingdings" pitchFamily="2" charset="2"/>
              <a:buChar char="Ø"/>
            </a:pPr>
            <a:endParaRPr lang="en-GB" sz="2000"/>
          </a:p>
          <a:p>
            <a:pPr marL="1143000" lvl="2" indent="-228600">
              <a:spcBef>
                <a:spcPct val="20000"/>
              </a:spcBef>
              <a:buFont typeface="Wingdings" pitchFamily="2" charset="2"/>
              <a:buChar char="§"/>
            </a:pPr>
            <a:endParaRPr lang="en-GB" sz="2400">
              <a:solidFill>
                <a:schemeClr val="hlink"/>
              </a:solidFill>
              <a:latin typeface="Times New Roman" pitchFamily="18" charset="0"/>
            </a:endParaRPr>
          </a:p>
        </p:txBody>
      </p:sp>
      <p:sp>
        <p:nvSpPr>
          <p:cNvPr id="12291" name="Rectangle 3"/>
          <p:cNvSpPr>
            <a:spLocks noGrp="1" noChangeArrowheads="1"/>
          </p:cNvSpPr>
          <p:nvPr>
            <p:ph type="title"/>
          </p:nvPr>
        </p:nvSpPr>
        <p:spPr>
          <a:xfrm>
            <a:off x="107950" y="-268288"/>
            <a:ext cx="8229600" cy="1143001"/>
          </a:xfrm>
        </p:spPr>
        <p:txBody>
          <a:bodyPr/>
          <a:lstStyle/>
          <a:p>
            <a:pPr eaLnBrk="1" hangingPunct="1"/>
            <a:r>
              <a:rPr lang="nl-NL" sz="2400" b="1" smtClean="0">
                <a:solidFill>
                  <a:schemeClr val="tx1"/>
                </a:solidFill>
              </a:rPr>
              <a:t/>
            </a:r>
            <a:br>
              <a:rPr lang="nl-NL" sz="2400" b="1" smtClean="0">
                <a:solidFill>
                  <a:schemeClr val="tx1"/>
                </a:solidFill>
              </a:rPr>
            </a:br>
            <a:r>
              <a:rPr lang="nl-NL" sz="2400" b="1" smtClean="0">
                <a:solidFill>
                  <a:schemeClr val="tx1"/>
                </a:solidFill>
              </a:rPr>
              <a:t>Tests with parallel items</a:t>
            </a:r>
          </a:p>
        </p:txBody>
      </p:sp>
      <p:pic>
        <p:nvPicPr>
          <p:cNvPr id="356369" name="Picture 17" descr="txp_fig"/>
          <p:cNvPicPr>
            <a:picLocks noChangeAspect="1" noChangeArrowheads="1"/>
          </p:cNvPicPr>
          <p:nvPr>
            <p:custDataLst>
              <p:tags r:id="rId1"/>
            </p:custDataLst>
          </p:nvPr>
        </p:nvPicPr>
        <p:blipFill>
          <a:blip r:embed="rId6" cstate="print"/>
          <a:srcRect/>
          <a:stretch>
            <a:fillRect/>
          </a:stretch>
        </p:blipFill>
        <p:spPr bwMode="auto">
          <a:xfrm>
            <a:off x="4643438" y="4670425"/>
            <a:ext cx="1873250" cy="630238"/>
          </a:xfrm>
          <a:prstGeom prst="rect">
            <a:avLst/>
          </a:prstGeom>
          <a:noFill/>
          <a:ln w="15875" algn="ctr">
            <a:noFill/>
            <a:miter lim="800000"/>
            <a:headEnd/>
            <a:tailEnd/>
          </a:ln>
        </p:spPr>
      </p:pic>
      <p:pic>
        <p:nvPicPr>
          <p:cNvPr id="356374" name="Picture 22" descr="txp_fig"/>
          <p:cNvPicPr>
            <a:picLocks noChangeAspect="1" noChangeArrowheads="1"/>
          </p:cNvPicPr>
          <p:nvPr>
            <p:custDataLst>
              <p:tags r:id="rId2"/>
            </p:custDataLst>
          </p:nvPr>
        </p:nvPicPr>
        <p:blipFill>
          <a:blip r:embed="rId7" cstate="print"/>
          <a:srcRect/>
          <a:stretch>
            <a:fillRect/>
          </a:stretch>
        </p:blipFill>
        <p:spPr bwMode="auto">
          <a:xfrm>
            <a:off x="2627313" y="3127375"/>
            <a:ext cx="4154487" cy="588963"/>
          </a:xfrm>
          <a:prstGeom prst="rect">
            <a:avLst/>
          </a:prstGeom>
          <a:noFill/>
          <a:ln w="15875" algn="ctr">
            <a:noFill/>
            <a:miter lim="800000"/>
            <a:headEnd/>
            <a:tailEnd/>
          </a:ln>
        </p:spPr>
      </p:pic>
      <p:pic>
        <p:nvPicPr>
          <p:cNvPr id="12294" name="Picture 23" descr="txp_fig"/>
          <p:cNvPicPr>
            <a:picLocks noChangeAspect="1" noChangeArrowheads="1"/>
          </p:cNvPicPr>
          <p:nvPr>
            <p:custDataLst>
              <p:tags r:id="rId3"/>
            </p:custDataLst>
          </p:nvPr>
        </p:nvPicPr>
        <p:blipFill>
          <a:blip r:embed="rId8" cstate="print"/>
          <a:srcRect/>
          <a:stretch>
            <a:fillRect/>
          </a:stretch>
        </p:blipFill>
        <p:spPr bwMode="auto">
          <a:xfrm>
            <a:off x="611188" y="1135063"/>
            <a:ext cx="7993062" cy="493712"/>
          </a:xfrm>
          <a:prstGeom prst="rect">
            <a:avLst/>
          </a:prstGeom>
          <a:noFill/>
          <a:ln w="1587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6374"/>
                                        </p:tgtEl>
                                        <p:attrNameLst>
                                          <p:attrName>style.visibility</p:attrName>
                                        </p:attrNameLst>
                                      </p:cBhvr>
                                      <p:to>
                                        <p:strVal val="visible"/>
                                      </p:to>
                                    </p:set>
                                    <p:animEffect transition="in" filter="blinds(horizontal)">
                                      <p:cBhvr>
                                        <p:cTn id="7" dur="500"/>
                                        <p:tgtEl>
                                          <p:spTgt spid="3563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6354">
                                            <p:txEl>
                                              <p:pRg st="6" end="6"/>
                                            </p:txEl>
                                          </p:spTgt>
                                        </p:tgtEl>
                                        <p:attrNameLst>
                                          <p:attrName>style.visibility</p:attrName>
                                        </p:attrNameLst>
                                      </p:cBhvr>
                                      <p:to>
                                        <p:strVal val="visible"/>
                                      </p:to>
                                    </p:set>
                                    <p:animEffect transition="in" filter="blinds(horizontal)">
                                      <p:cBhvr>
                                        <p:cTn id="12" dur="500"/>
                                        <p:tgtEl>
                                          <p:spTgt spid="35635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6369"/>
                                        </p:tgtEl>
                                        <p:attrNameLst>
                                          <p:attrName>style.visibility</p:attrName>
                                        </p:attrNameLst>
                                      </p:cBhvr>
                                      <p:to>
                                        <p:strVal val="visible"/>
                                      </p:to>
                                    </p:set>
                                    <p:animEffect transition="in" filter="blinds(horizontal)">
                                      <p:cBhvr>
                                        <p:cTn id="17" dur="500"/>
                                        <p:tgtEl>
                                          <p:spTgt spid="356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ChangeArrowheads="1"/>
          </p:cNvSpPr>
          <p:nvPr/>
        </p:nvSpPr>
        <p:spPr bwMode="auto">
          <a:xfrm>
            <a:off x="0" y="404813"/>
            <a:ext cx="8763000" cy="4537075"/>
          </a:xfrm>
          <a:prstGeom prst="rect">
            <a:avLst/>
          </a:prstGeom>
          <a:noFill/>
          <a:ln w="9525">
            <a:noFill/>
            <a:miter lim="800000"/>
            <a:headEnd/>
            <a:tailEnd/>
          </a:ln>
        </p:spPr>
        <p:txBody>
          <a:bodyPr/>
          <a:lstStyle/>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r>
              <a:rPr lang="en-GB"/>
              <a:t>If the items are parallel all items have the same reliability, then from </a:t>
            </a:r>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None/>
            </a:pPr>
            <a:r>
              <a:rPr lang="en-GB"/>
              <a:t>	we have the same reliability for all items</a:t>
            </a:r>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None/>
            </a:pPr>
            <a:r>
              <a:rPr lang="en-GB"/>
              <a:t>	The reliability of the test score becomes according to Spearman and Brown prophesy formula</a:t>
            </a:r>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None/>
            </a:pPr>
            <a:r>
              <a:rPr lang="en-GB"/>
              <a:t>	so that, conversely,</a:t>
            </a:r>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Char char="Ø"/>
            </a:pPr>
            <a:r>
              <a:rPr lang="en-GB"/>
              <a:t>The Spearman-Brown formula can be used to determine what number of items a test should have to reach a certain reliability.</a:t>
            </a:r>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None/>
            </a:pPr>
            <a:endParaRPr lang="en-GB"/>
          </a:p>
          <a:p>
            <a:pPr marL="742950" lvl="1" indent="-285750">
              <a:spcBef>
                <a:spcPct val="20000"/>
              </a:spcBef>
              <a:buFont typeface="Wingdings" pitchFamily="2" charset="2"/>
              <a:buNone/>
            </a:pPr>
            <a:endParaRPr lang="en-GB"/>
          </a:p>
          <a:p>
            <a:pPr marL="1143000" lvl="2" indent="-22860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742950" lvl="1" indent="-285750">
              <a:spcBef>
                <a:spcPct val="20000"/>
              </a:spcBef>
              <a:buFont typeface="Wingdings" pitchFamily="2" charset="2"/>
              <a:buChar char="Ø"/>
            </a:pPr>
            <a:endParaRPr lang="en-GB"/>
          </a:p>
          <a:p>
            <a:pPr marL="1143000" lvl="2" indent="-228600">
              <a:spcBef>
                <a:spcPct val="20000"/>
              </a:spcBef>
              <a:buFont typeface="Wingdings" pitchFamily="2" charset="2"/>
              <a:buChar char="§"/>
            </a:pPr>
            <a:endParaRPr lang="en-GB">
              <a:solidFill>
                <a:schemeClr val="hlink"/>
              </a:solidFill>
              <a:latin typeface="Times New Roman" pitchFamily="18" charset="0"/>
            </a:endParaRPr>
          </a:p>
        </p:txBody>
      </p:sp>
      <p:pic>
        <p:nvPicPr>
          <p:cNvPr id="312344" name="Picture 24" descr="txp_fig"/>
          <p:cNvPicPr>
            <a:picLocks noChangeAspect="1" noChangeArrowheads="1"/>
          </p:cNvPicPr>
          <p:nvPr>
            <p:custDataLst>
              <p:tags r:id="rId1"/>
            </p:custDataLst>
          </p:nvPr>
        </p:nvPicPr>
        <p:blipFill>
          <a:blip r:embed="rId10" cstate="print"/>
          <a:srcRect/>
          <a:stretch>
            <a:fillRect/>
          </a:stretch>
        </p:blipFill>
        <p:spPr bwMode="auto">
          <a:xfrm>
            <a:off x="1979613" y="4900613"/>
            <a:ext cx="3595687" cy="577850"/>
          </a:xfrm>
          <a:prstGeom prst="rect">
            <a:avLst/>
          </a:prstGeom>
          <a:noFill/>
          <a:ln w="9525">
            <a:noFill/>
            <a:miter lim="800000"/>
            <a:headEnd/>
            <a:tailEnd/>
          </a:ln>
        </p:spPr>
      </p:pic>
      <p:sp>
        <p:nvSpPr>
          <p:cNvPr id="13316" name="Rectangle 3"/>
          <p:cNvSpPr>
            <a:spLocks noGrp="1" noChangeArrowheads="1"/>
          </p:cNvSpPr>
          <p:nvPr>
            <p:ph type="title"/>
          </p:nvPr>
        </p:nvSpPr>
        <p:spPr>
          <a:xfrm>
            <a:off x="107950" y="-161925"/>
            <a:ext cx="9036050" cy="1143000"/>
          </a:xfrm>
        </p:spPr>
        <p:txBody>
          <a:bodyPr/>
          <a:lstStyle/>
          <a:p>
            <a:pPr eaLnBrk="1" hangingPunct="1"/>
            <a:r>
              <a:rPr lang="en-GB" sz="2400" b="1" smtClean="0">
                <a:solidFill>
                  <a:schemeClr val="tx1"/>
                </a:solidFill>
              </a:rPr>
              <a:t/>
            </a:r>
            <a:br>
              <a:rPr lang="en-GB" sz="2400" b="1" smtClean="0">
                <a:solidFill>
                  <a:schemeClr val="tx1"/>
                </a:solidFill>
              </a:rPr>
            </a:br>
            <a:r>
              <a:rPr lang="en-GB" sz="2400" b="1" smtClean="0">
                <a:solidFill>
                  <a:schemeClr val="tx1"/>
                </a:solidFill>
              </a:rPr>
              <a:t>Application:Lengthening a parallel test to give it a desired reliability</a:t>
            </a:r>
          </a:p>
        </p:txBody>
      </p:sp>
      <p:pic>
        <p:nvPicPr>
          <p:cNvPr id="312332" name="Picture 12" descr="txp_fig"/>
          <p:cNvPicPr>
            <a:picLocks noChangeAspect="1" noChangeArrowheads="1"/>
          </p:cNvPicPr>
          <p:nvPr>
            <p:custDataLst>
              <p:tags r:id="rId2"/>
            </p:custDataLst>
          </p:nvPr>
        </p:nvPicPr>
        <p:blipFill>
          <a:blip r:embed="rId11" cstate="print"/>
          <a:srcRect/>
          <a:stretch>
            <a:fillRect/>
          </a:stretch>
        </p:blipFill>
        <p:spPr bwMode="auto">
          <a:xfrm>
            <a:off x="1552575" y="1557338"/>
            <a:ext cx="5478463" cy="373062"/>
          </a:xfrm>
          <a:prstGeom prst="rect">
            <a:avLst/>
          </a:prstGeom>
          <a:noFill/>
          <a:ln w="9525">
            <a:noFill/>
            <a:miter lim="800000"/>
            <a:headEnd/>
            <a:tailEnd/>
          </a:ln>
        </p:spPr>
      </p:pic>
      <p:pic>
        <p:nvPicPr>
          <p:cNvPr id="312336" name="Picture 16" descr="txp_fig"/>
          <p:cNvPicPr>
            <a:picLocks noChangeAspect="1" noChangeArrowheads="1"/>
          </p:cNvPicPr>
          <p:nvPr>
            <p:custDataLst>
              <p:tags r:id="rId3"/>
            </p:custDataLst>
          </p:nvPr>
        </p:nvPicPr>
        <p:blipFill>
          <a:blip r:embed="rId12" cstate="print"/>
          <a:srcRect/>
          <a:stretch>
            <a:fillRect/>
          </a:stretch>
        </p:blipFill>
        <p:spPr bwMode="auto">
          <a:xfrm>
            <a:off x="2030413" y="4972050"/>
            <a:ext cx="1677987" cy="544513"/>
          </a:xfrm>
          <a:prstGeom prst="rect">
            <a:avLst/>
          </a:prstGeom>
          <a:noFill/>
          <a:ln w="9525">
            <a:noFill/>
            <a:miter lim="800000"/>
            <a:headEnd/>
            <a:tailEnd/>
          </a:ln>
        </p:spPr>
      </p:pic>
      <p:pic>
        <p:nvPicPr>
          <p:cNvPr id="312343" name="Picture 23" descr="txp_fig"/>
          <p:cNvPicPr>
            <a:picLocks noChangeAspect="1" noChangeArrowheads="1"/>
          </p:cNvPicPr>
          <p:nvPr>
            <p:custDataLst>
              <p:tags r:id="rId4"/>
            </p:custDataLst>
          </p:nvPr>
        </p:nvPicPr>
        <p:blipFill>
          <a:blip r:embed="rId13" cstate="print"/>
          <a:srcRect/>
          <a:stretch>
            <a:fillRect/>
          </a:stretch>
        </p:blipFill>
        <p:spPr bwMode="auto">
          <a:xfrm>
            <a:off x="1979613" y="4938713"/>
            <a:ext cx="5076825" cy="577850"/>
          </a:xfrm>
          <a:prstGeom prst="rect">
            <a:avLst/>
          </a:prstGeom>
          <a:noFill/>
          <a:ln w="9525">
            <a:noFill/>
            <a:miter lim="800000"/>
            <a:headEnd/>
            <a:tailEnd/>
          </a:ln>
        </p:spPr>
      </p:pic>
      <p:pic>
        <p:nvPicPr>
          <p:cNvPr id="312345" name="Picture 25" descr="txp_fig"/>
          <p:cNvPicPr>
            <a:picLocks noChangeAspect="1" noChangeArrowheads="1"/>
          </p:cNvPicPr>
          <p:nvPr>
            <p:custDataLst>
              <p:tags r:id="rId5"/>
            </p:custDataLst>
          </p:nvPr>
        </p:nvPicPr>
        <p:blipFill>
          <a:blip r:embed="rId14" cstate="print"/>
          <a:srcRect/>
          <a:stretch>
            <a:fillRect/>
          </a:stretch>
        </p:blipFill>
        <p:spPr bwMode="auto">
          <a:xfrm>
            <a:off x="1611313" y="2786063"/>
            <a:ext cx="1971675" cy="282575"/>
          </a:xfrm>
          <a:prstGeom prst="rect">
            <a:avLst/>
          </a:prstGeom>
          <a:noFill/>
          <a:ln w="15875" algn="ctr">
            <a:noFill/>
            <a:miter lim="800000"/>
            <a:headEnd/>
            <a:tailEnd/>
          </a:ln>
        </p:spPr>
      </p:pic>
      <p:pic>
        <p:nvPicPr>
          <p:cNvPr id="312346" name="Picture 26" descr="txp_fig"/>
          <p:cNvPicPr>
            <a:picLocks noChangeAspect="1" noChangeArrowheads="1"/>
          </p:cNvPicPr>
          <p:nvPr>
            <p:custDataLst>
              <p:tags r:id="rId6"/>
            </p:custDataLst>
          </p:nvPr>
        </p:nvPicPr>
        <p:blipFill>
          <a:blip r:embed="rId15" cstate="print"/>
          <a:srcRect/>
          <a:stretch>
            <a:fillRect/>
          </a:stretch>
        </p:blipFill>
        <p:spPr bwMode="auto">
          <a:xfrm>
            <a:off x="5275263" y="2713038"/>
            <a:ext cx="2397125" cy="282575"/>
          </a:xfrm>
          <a:prstGeom prst="rect">
            <a:avLst/>
          </a:prstGeom>
          <a:noFill/>
          <a:ln w="15875" algn="ctr">
            <a:noFill/>
            <a:miter lim="800000"/>
            <a:headEnd/>
            <a:tailEnd/>
          </a:ln>
        </p:spPr>
      </p:pic>
      <p:pic>
        <p:nvPicPr>
          <p:cNvPr id="312350" name="Picture 30" descr="txp_fig"/>
          <p:cNvPicPr>
            <a:picLocks noChangeAspect="1" noChangeArrowheads="1"/>
          </p:cNvPicPr>
          <p:nvPr>
            <p:custDataLst>
              <p:tags r:id="rId7"/>
            </p:custDataLst>
          </p:nvPr>
        </p:nvPicPr>
        <p:blipFill>
          <a:blip r:embed="rId16" cstate="print"/>
          <a:srcRect/>
          <a:stretch>
            <a:fillRect/>
          </a:stretch>
        </p:blipFill>
        <p:spPr bwMode="auto">
          <a:xfrm>
            <a:off x="1854200" y="4010025"/>
            <a:ext cx="5078413" cy="282575"/>
          </a:xfrm>
          <a:prstGeom prst="rect">
            <a:avLst/>
          </a:prstGeom>
          <a:noFill/>
          <a:ln w="1587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2322">
                                            <p:txEl>
                                              <p:pRg st="2" end="2"/>
                                            </p:txEl>
                                          </p:spTgt>
                                        </p:tgtEl>
                                        <p:attrNameLst>
                                          <p:attrName>style.visibility</p:attrName>
                                        </p:attrNameLst>
                                      </p:cBhvr>
                                      <p:to>
                                        <p:strVal val="visible"/>
                                      </p:to>
                                    </p:set>
                                    <p:animEffect transition="in" filter="blinds(horizontal)">
                                      <p:cBhvr>
                                        <p:cTn id="7" dur="500"/>
                                        <p:tgtEl>
                                          <p:spTgt spid="31232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2332"/>
                                        </p:tgtEl>
                                        <p:attrNameLst>
                                          <p:attrName>style.visibility</p:attrName>
                                        </p:attrNameLst>
                                      </p:cBhvr>
                                      <p:to>
                                        <p:strVal val="visible"/>
                                      </p:to>
                                    </p:set>
                                    <p:animEffect transition="in" filter="blinds(horizontal)">
                                      <p:cBhvr>
                                        <p:cTn id="12" dur="500"/>
                                        <p:tgtEl>
                                          <p:spTgt spid="3123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2322">
                                            <p:txEl>
                                              <p:pRg st="5" end="5"/>
                                            </p:txEl>
                                          </p:spTgt>
                                        </p:tgtEl>
                                        <p:attrNameLst>
                                          <p:attrName>style.visibility</p:attrName>
                                        </p:attrNameLst>
                                      </p:cBhvr>
                                      <p:to>
                                        <p:strVal val="visible"/>
                                      </p:to>
                                    </p:set>
                                    <p:animEffect transition="in" filter="blinds(horizontal)">
                                      <p:cBhvr>
                                        <p:cTn id="17" dur="500"/>
                                        <p:tgtEl>
                                          <p:spTgt spid="31232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12345"/>
                                        </p:tgtEl>
                                        <p:attrNameLst>
                                          <p:attrName>style.visibility</p:attrName>
                                        </p:attrNameLst>
                                      </p:cBhvr>
                                      <p:to>
                                        <p:strVal val="visible"/>
                                      </p:to>
                                    </p:set>
                                    <p:animEffect transition="in" filter="blinds(horizontal)">
                                      <p:cBhvr>
                                        <p:cTn id="22" dur="500"/>
                                        <p:tgtEl>
                                          <p:spTgt spid="31234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12346"/>
                                        </p:tgtEl>
                                        <p:attrNameLst>
                                          <p:attrName>style.visibility</p:attrName>
                                        </p:attrNameLst>
                                      </p:cBhvr>
                                      <p:to>
                                        <p:strVal val="visible"/>
                                      </p:to>
                                    </p:set>
                                    <p:animEffect transition="in" filter="blinds(horizontal)">
                                      <p:cBhvr>
                                        <p:cTn id="27" dur="500"/>
                                        <p:tgtEl>
                                          <p:spTgt spid="31234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12322">
                                            <p:txEl>
                                              <p:pRg st="9" end="9"/>
                                            </p:txEl>
                                          </p:spTgt>
                                        </p:tgtEl>
                                        <p:attrNameLst>
                                          <p:attrName>style.visibility</p:attrName>
                                        </p:attrNameLst>
                                      </p:cBhvr>
                                      <p:to>
                                        <p:strVal val="visible"/>
                                      </p:to>
                                    </p:set>
                                    <p:animEffect transition="in" filter="blinds(horizontal)">
                                      <p:cBhvr>
                                        <p:cTn id="32" dur="500"/>
                                        <p:tgtEl>
                                          <p:spTgt spid="31232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12350"/>
                                        </p:tgtEl>
                                        <p:attrNameLst>
                                          <p:attrName>style.visibility</p:attrName>
                                        </p:attrNameLst>
                                      </p:cBhvr>
                                      <p:to>
                                        <p:strVal val="visible"/>
                                      </p:to>
                                    </p:set>
                                    <p:animEffect transition="in" filter="blinds(horizontal)">
                                      <p:cBhvr>
                                        <p:cTn id="37" dur="500"/>
                                        <p:tgtEl>
                                          <p:spTgt spid="31235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12322">
                                            <p:txEl>
                                              <p:pRg st="11" end="11"/>
                                            </p:txEl>
                                          </p:spTgt>
                                        </p:tgtEl>
                                        <p:attrNameLst>
                                          <p:attrName>style.visibility</p:attrName>
                                        </p:attrNameLst>
                                      </p:cBhvr>
                                      <p:to>
                                        <p:strVal val="visible"/>
                                      </p:to>
                                    </p:set>
                                    <p:animEffect transition="in" filter="blinds(horizontal)">
                                      <p:cBhvr>
                                        <p:cTn id="42" dur="500"/>
                                        <p:tgtEl>
                                          <p:spTgt spid="312322">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12336"/>
                                        </p:tgtEl>
                                        <p:attrNameLst>
                                          <p:attrName>style.visibility</p:attrName>
                                        </p:attrNameLst>
                                      </p:cBhvr>
                                      <p:to>
                                        <p:strVal val="visible"/>
                                      </p:to>
                                    </p:set>
                                    <p:animEffect transition="in" filter="blinds(horizontal)">
                                      <p:cBhvr>
                                        <p:cTn id="47" dur="500"/>
                                        <p:tgtEl>
                                          <p:spTgt spid="31233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12344"/>
                                        </p:tgtEl>
                                        <p:attrNameLst>
                                          <p:attrName>style.visibility</p:attrName>
                                        </p:attrNameLst>
                                      </p:cBhvr>
                                      <p:to>
                                        <p:strVal val="visible"/>
                                      </p:to>
                                    </p:set>
                                    <p:animEffect transition="in" filter="blinds(horizontal)">
                                      <p:cBhvr>
                                        <p:cTn id="52" dur="500"/>
                                        <p:tgtEl>
                                          <p:spTgt spid="31234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12343"/>
                                        </p:tgtEl>
                                        <p:attrNameLst>
                                          <p:attrName>style.visibility</p:attrName>
                                        </p:attrNameLst>
                                      </p:cBhvr>
                                      <p:to>
                                        <p:strVal val="visible"/>
                                      </p:to>
                                    </p:set>
                                    <p:animEffect transition="in" filter="blinds(horizontal)">
                                      <p:cBhvr>
                                        <p:cTn id="57" dur="500"/>
                                        <p:tgtEl>
                                          <p:spTgt spid="31234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12322">
                                            <p:txEl>
                                              <p:pRg st="15" end="15"/>
                                            </p:txEl>
                                          </p:spTgt>
                                        </p:tgtEl>
                                        <p:attrNameLst>
                                          <p:attrName>style.visibility</p:attrName>
                                        </p:attrNameLst>
                                      </p:cBhvr>
                                      <p:to>
                                        <p:strVal val="visible"/>
                                      </p:to>
                                    </p:set>
                                    <p:animEffect transition="in" filter="blinds(horizontal)">
                                      <p:cBhvr>
                                        <p:cTn id="62" dur="500"/>
                                        <p:tgtEl>
                                          <p:spTgt spid="31232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512"/>
  <p:tag name="DEFAULTHEIGHT" val="423"/>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lambda_j&#10;=\lambda_k, \end{eqnarray*}&#10;\end{document}&#10;&#10;&#10;&#10;&#10;&#10;&#10;\documentclass{slides}\pagestyle{empty}&#10;\begin{document}&#10;\begin{eqnarray*}&#10;X_j=\mu_j+\lambda_jF+E_j\end{eqnarray*}&#10;\end{document}&#10;&#10;\documentclass{slides}\pagestyle{empty}&#10;\begin{document}&#10;\begin{eqnarray*}&#10;\sigma_{e_1}^2=\sigma_{y_1}^2(1-\rho_{r_1})\quad {\rm or}\quad\sigma_{e_1}^2=\sigma_{y_1}^2-\sigma_{t}^2\\&#10;\sigma_{e_2}^2=\sigma_{y_2}^2(2-\rho_{r_2})\quad {\rm or}\quad\sigma_{e_2}^2=\sigma_{y_2}^2-\sigma_{t}^2\\&#10;\end{eqnarray*}&#10;\end{document}&#10;&#10;&#10;&#10;\documentclass{slides}\pagestyle{empty}&#10;\begin{document}&#10;$\sigma_{e}^2=\sigma_{y}^2(1-\rho_{r})$&#10;\end{document}&#10;"/>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78"/>
  <p:tag name="PICTUREFILESIZE" val="3526"/>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and $&#10;\omega=\frac{(\sum_j\lambda_j)^2}{\sigma_Y^2}$&#10;\end{document}"/>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162"/>
  <p:tag name="PICTUREFILESIZE" val="10855"/>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gives $&#10;\omega=\frac{(\sum_{j=1}^m \lambda)^2}{\sigma_Y^2}=\frac{m^2 \lambda^2}{\sigma_Y^2}$&#10;\end{document}"/>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267"/>
  <p:tag name="PICTUREFILESIZE" val="18472"/>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 \hat{\lambda^2}=\bar{\sigma}=\frac{\sum_{j\neq k}{s_{jk}}}{m(m-1)}$&#10;\end{document}"/>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172"/>
  <p:tag name="PICTUREFILESIZE" val="11832"/>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igma_{jk}=\lambda_j\lambda_k {\rm cov}(F,F)=\sigma_T^2=\lambda^2$ &#10;\end{document}"/>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307"/>
  <p:tag name="PICTUREFILESIZE" val="15069"/>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 \alpha&#10;\equiv\frac{m}{m-1}(1-\frac{\sum_{j}\sigma_{jj}}{\sigma_Y^2})$&#10;\end{document}"/>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193"/>
  <p:tag name="PICTUREFILESIZE" val="11467"/>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 \hat{\omega}_{\rm tse}=&#10;\frac{m^2(\frac{\sum_{j\neq k}{s_{jk}}}{m(m-1)})}{s_Y^2}&#10;=\frac{m}{m-1}(\frac{\sum_{j\neq k}s_{jk}}{s_Y^2})$&#10;\end{document}"/>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352"/>
  <p:tag name="PICTUREFILESIZE" val="27457"/>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rho_1=\frac{ \lambda^2}{ \lambda^2+ \psi^2}$&#10;\end{document}"/>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110"/>
  <p:tag name="PICTUREFILESIZE" val="6649"/>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rho_m=\frac{m^2 \lambda^2}{m^2 \lambda^2+m \psi^2}=\frac{m \lambda^2}{m \lambda^2+\psi^2}$&#10;\end{document}"/>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261"/>
  <p:tag name="PICTUREFILESIZE" val="16551"/>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Assumptions: $\lambda_j =\lambda_k, \quad {\rm and} \quad \psi^2_j =\psi^2_k, \quad \forall&#10;j,k$&#10;\end{document}&#10;"/>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470"/>
  <p:tag name="PICTUREFILESIZE" val="22334"/>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I_j=\frac{\lambda_j^2}{\psi_j^2}\quad=\frac{{\rm var}(T_j)}{{\rm var}(E_j)}$&#10;\end{document}&#10;"/>
  <p:tag name="EXTERNALNAME" val="txp_fig"/>
  <p:tag name="BLEND" val="0"/>
  <p:tag name="TRANSPARENT" val="0"/>
  <p:tag name="RESOLUTION" val="1200"/>
  <p:tag name="WORKAROUNDTRANSPARENCYBUG" val="0"/>
  <p:tag name="ALLOWFONTSUBSTITUTION" val="0"/>
  <p:tag name="BITMAPFORMAT" val="pngmono"/>
  <p:tag name="ORIGWIDTH" val="191"/>
  <p:tag name="PICTUREFILESIZE" val="14132"/>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r=\frac{\rho_r/(1-\rho_r)}{\rho_1/(1-\rho_1)}=\frac{(r\lambda­)^2/(r\psi^2)}{(\lambda­)^2/\psi^2}=&#10;\end{eqnarray*}&#10;\end{document}&#10;"/>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330"/>
  <p:tag name="PICTUREFILESIZE" val="27025"/>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lambda_j =\lambda_k=\lambda, \quad {\rm and} \quad \psi^2_j =\psi^2_k=\psi^2, \quad \forall&#10;j,k&#10;\end{eqnarray*}&#10;\end{document}&#10;"/>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425"/>
  <p:tag name="PICTUREFILESIZE" val="18573"/>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r=\frac{\rho_r/(1-\rho_r)}{\rho_1/(1-\rho_1)}&#10;\end{eqnarray*}&#10;\end{document}"/>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154"/>
  <p:tag name="PICTUREFILESIZE" val="11585"/>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r=\frac{\rho_r/(1-\rho_r)}{\rho_1/(1-\rho_1)}=\frac{(r\lambda­)^2/(r\psi^2)}{(\lambda­)^2/\psi^2}=&#10;\frac{{\rm Information}_r}{{\rm Information}_1}&#10;\end{eqnarray*}&#10;\end{document}&#10;"/>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466"/>
  <p:tag name="PICTUREFILESIZE" val="38060"/>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rho_1=\lambda^2/(\lambda^2+\psi^2)&#10;\end{eqnarray*}&#10;\end{document}"/>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181"/>
  <p:tag name="PICTUREFILESIZE" val="9477"/>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1-\rho_1=\psi^2/(\lambda^2+\psi^2)&#10;\end{eqnarray*}&#10;\end{document}"/>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220"/>
  <p:tag name="PICTUREFILESIZE" val="10271"/>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eqnarray*}&#10;\rho_r=r\lambda^2/[r\lambda^2+\psi^2]=\cdots=r\rho_1/[(r-1)\rho_1+1]&#10;\end{eqnarray*}&#10;\end{document}"/>
  <p:tag name="FILENAME" val="txp_fig"/>
  <p:tag name="FORMAT" val="pngmono"/>
  <p:tag name="RES" val="1200"/>
  <p:tag name="BLEND" val="0"/>
  <p:tag name="TRANSPARENT" val="0"/>
  <p:tag name="TBUG" val="0"/>
  <p:tag name="ALLOWFS" val="0"/>
  <p:tag name="ORIGWIDTH" val="466"/>
  <p:tag name="PICTUREFILESIZE" val="17806"/>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Y_1=\sum_{j=1}^{m_1} X_{1j}$&#10;\end{document}&#10;"/>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145"/>
  <p:tag name="PICTUREFILESIZE" val="7502"/>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Y_2=\sum_{j=1}^{m_2} X_{2j}$&#10;\end{document}&#10;"/>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145"/>
  <p:tag name="PICTUREFILESIZE" val="8706"/>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rho_{T_1T_2}=\frac{\rho_{Y_1Y_2}}{\sqrt{ \rho_{Y_1} \rho_{Y_2}}}$&#10;&#10;\end{document}"/>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154"/>
  <p:tag name="PICTUREFILESIZE" val="10962"/>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omega_j=\frac{{\rm var}(T_j)}{{\rm var}(Y_j)}=\frac{\lambda_j^2}{\lambda_j^2+\psi_j^2}$&#10;\end{document}&#10;"/>
  <p:tag name="EXTERNALNAME" val="txp_fig"/>
  <p:tag name="BLEND" val="0"/>
  <p:tag name="TRANSPARENT" val="0"/>
  <p:tag name="RESOLUTION" val="1200"/>
  <p:tag name="WORKAROUNDTRANSPARENCYBUG" val="0"/>
  <p:tag name="ALLOWFONTSUBSTITUTION" val="0"/>
  <p:tag name="BITMAPFORMAT" val="pngmono"/>
  <p:tag name="ORIGWIDTH" val="204"/>
  <p:tag name="PICTUREFILESIZE" val="17078"/>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Y_i&amp;=&amp;\sum_j X_{ji}  = \sum_j \mu_j+\sum_j \lambda_j f_i + \sum_j E_{ji}= t_i + E_i&#10;\end{eqnarray*}&#10;\end{document}&#10;"/>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486"/>
  <p:tag name="PICTUREFILESIZE" val="23751"/>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rm E}(Y_i)&amp;=&amp;t_i + {\rm E}(E_i)=t_i&#10;\end{eqnarray*}&#10;\end{document}&#10;"/>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247"/>
  <p:tag name="PICTUREFILESIZE" val="9169"/>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quad\hat{t}_i&amp;=&amp;y_i\end{eqnarray*}&#10;\end{document}&#10;"/>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82"/>
  <p:tag name="PICTUREFILESIZE" val="3247"/>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quad\hat{\sigma}_{Y_i|t_i}^2=\hat{\sigma}_E^2=\sum_j \hat{\psi}_j^2&#10;\end{eqnarray*}&#10;\end{document}"/>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186"/>
  <p:tag name="PICTUREFILESIZE" val="13073"/>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hat{t_i}-z_{1/2\alpha}\hat{\sigma}_{Y_i|t_i},\quad\hat{t_i}+z_{1/2\alpha}\hat{\sigma}_{Y_i|t_i}]&#10;\end{eqnarray*}&#10;\end{document}"/>
  <p:tag name="EXTERNALNAME" val="txp_fig"/>
  <p:tag name="BLEND" val="0"/>
  <p:tag name="TRANSPARENT" val="0"/>
  <p:tag name="RESOLUTION" val="1200"/>
  <p:tag name="WORKAROUNDTRANSPARENCYBUG" val="0"/>
  <p:tag name="ALLOWFONTSUBSTITUTION" val="0"/>
  <p:tag name="BITMAPFORMAT" val="pngmono"/>
  <p:tag name="ORIGWIDTH" val="318"/>
  <p:tag name="PICTUREFILESIZE" val="12101"/>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 {\rm or~' shrunken'}  \quad \hat{t}_i=\rho_ry+(1-\rho_r)\mu_y \quad (7.21)&#10;$&#10;\end{document}&#10;"/>
  <p:tag name="FILENAME" val="txp_fig"/>
  <p:tag name="FORMAT" val="pngmono"/>
  <p:tag name="RES" val="1200"/>
  <p:tag name="BLEND" val="0"/>
  <p:tag name="TRANSPARENT" val="0"/>
  <p:tag name="TBUG" val="0"/>
  <p:tag name="ALLOWFS" val="0"/>
  <p:tag name="ORIGWIDTH" val="442"/>
  <p:tag name="PICTUREFILESIZE" val="18940"/>
</p:tagLst>
</file>

<file path=ppt/tags/tag3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i$'s standardized score: $Z_i=(Y_i-\mu)/\sigma_{Y}$&#10;\end{document}&#10;"/>
  <p:tag name="EXTERNALNAME" val="txp_fig"/>
  <p:tag name="BLEND" val="0"/>
  <p:tag name="TRANSPARENT" val="0"/>
  <p:tag name="RESOLUTION" val="1200"/>
  <p:tag name="WORKAROUNDTRANSPARENCYBUG" val="0"/>
  <p:tag name="ALLOWFONTSUBSTITUTION" val="0"/>
  <p:tag name="BITMAPFORMAT" val="pngmono"/>
  <p:tag name="ORIGWIDTH" val="401"/>
  <p:tag name="PICTUREFILESIZE" val="19285"/>
</p:tagLst>
</file>

<file path=ppt/tags/tag3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rm IQ}=15Z+100$&#10;\end{document}&#10;"/>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162"/>
  <p:tag name="PICTUREFILESIZE" val="5951"/>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D = Y_2 - Y_1$&#10;\end{document}"/>
  <p:tag name="FILENAME" val="txp_fig"/>
  <p:tag name="FORMAT" val="pngmono"/>
  <p:tag name="RES" val="1200"/>
  <p:tag name="BLEND" val="0"/>
  <p:tag name="TRANSPARENT" val="0"/>
  <p:tag name="TBUG" val="0"/>
  <p:tag name="ALLOWFS" val="0"/>
  <p:tag name="ORIGWIDTH" val="118"/>
  <p:tag name="PICTUREFILESIZE" val="4259"/>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eqnarray*}&#10;Y_1 &amp;=&amp; T_1 + E_1\\&#10;Y_2 &amp;=&amp; T_2 + E_2&#10;\end{eqnarray*}&#10;\end{document}"/>
  <p:tag name="FILENAME" val="txp_fig"/>
  <p:tag name="FORMAT" val="pngmono"/>
  <p:tag name="RES" val="1200"/>
  <p:tag name="BLEND" val="0"/>
  <p:tag name="TRANSPARENT" val="0"/>
  <p:tag name="TBUG" val="0"/>
  <p:tag name="ALLOWFS" val="0"/>
  <p:tag name="ORIGWIDTH" val="151"/>
  <p:tag name="PICTUREFILESIZE" val="9567"/>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X_j=\mu_j+\lambda_jF+E_j\end{eqnarray*}&#10;\end{document}"/>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195"/>
  <p:tag name="PICTUREFILESIZE" val="8150"/>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D=T_D+E_D$&#10;\end{document}"/>
  <p:tag name="FILENAME" val="txp_fig"/>
  <p:tag name="FORMAT" val="pngmono"/>
  <p:tag name="RES" val="1200"/>
  <p:tag name="BLEND" val="0"/>
  <p:tag name="TRANSPARENT" val="0"/>
  <p:tag name="TBUG" val="0"/>
  <p:tag name="ALLOWFS" val="0"/>
  <p:tag name="ORIGWIDTH" val="134"/>
  <p:tag name="PICTUREFILESIZE" val="4789"/>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rm var}(D)={\rm var}(T_D)+{\rm var}(E_D)$&#10;\end{document}"/>
  <p:tag name="FILENAME" val="txp_fig"/>
  <p:tag name="FORMAT" val="pngmono"/>
  <p:tag name="RES" val="1200"/>
  <p:tag name="BLEND" val="0"/>
  <p:tag name="TRANSPARENT" val="0"/>
  <p:tag name="TBUG" val="0"/>
  <p:tag name="ALLOWFS" val="0"/>
  <p:tag name="ORIGWIDTH" val="285"/>
  <p:tag name="PICTUREFILESIZE" val="13748"/>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rho_D}=\frac{{\rm var}(T_D)}{{\rm var}(D)}$&#10;\end{document}"/>
  <p:tag name="FILENAME" val="txp_fig"/>
  <p:tag name="FORMAT" val="pngmono"/>
  <p:tag name="RES" val="1200"/>
  <p:tag name="BLEND" val="0"/>
  <p:tag name="TRANSPARENT" val="0"/>
  <p:tag name="TBUG" val="0"/>
  <p:tag name="ALLOWFS" val="0"/>
  <p:tag name="ORIGWIDTH" val="123"/>
  <p:tag name="PICTUREFILESIZE" val="9246"/>
</p:tagLst>
</file>

<file path=ppt/tags/tag4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T_D=T_2-T_1$&#10;\end{document}"/>
  <p:tag name="FILENAME" val="txp_fig"/>
  <p:tag name="FORMAT" val="pngmono"/>
  <p:tag name="RES" val="1200"/>
  <p:tag name="BLEND" val="0"/>
  <p:tag name="TRANSPARENT" val="0"/>
  <p:tag name="TBUG" val="0"/>
  <p:tag name="ALLOWFS" val="0"/>
  <p:tag name="ORIGWIDTH" val="129"/>
  <p:tag name="PICTUREFILESIZE" val="4140"/>
</p:tagLst>
</file>

<file path=ppt/tags/tag4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E_D=E_2-E1$&#10;\end{document}"/>
  <p:tag name="FILENAME" val="txp_fig"/>
  <p:tag name="FORMAT" val="pngmono"/>
  <p:tag name="RES" val="1200"/>
  <p:tag name="BLEND" val="0"/>
  <p:tag name="TRANSPARENT" val="0"/>
  <p:tag name="TBUG" val="0"/>
  <p:tag name="ALLOWFS" val="0"/>
  <p:tag name="ORIGWIDTH" val="141"/>
  <p:tag name="PICTUREFILESIZE" val="4721"/>
</p:tagLst>
</file>

<file path=ppt/tags/tag4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rm var}(T_D)={\rm var}(T_1)+{\rm var}(T_2)-2{\rm cov}(T_1,T_2)$&#10;\end{document}"/>
  <p:tag name="FILENAME" val="txp_fig"/>
  <p:tag name="FORMAT" val="pngmono"/>
  <p:tag name="RES" val="1200"/>
  <p:tag name="BLEND" val="0"/>
  <p:tag name="TRANSPARENT" val="0"/>
  <p:tag name="TBUG" val="0"/>
  <p:tag name="ALLOWFS" val="0"/>
  <p:tag name="ORIGWIDTH" val="430"/>
  <p:tag name="PICTUREFILESIZE" val="18750"/>
</p:tagLst>
</file>

<file path=ppt/tags/tag4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rm var}(E_D)={\rm var}E_1)+{\rm var}(E_2)$&#10;\end{document}"/>
  <p:tag name="FILENAME" val="txp_fig"/>
  <p:tag name="FORMAT" val="pngmono"/>
  <p:tag name="RES" val="1200"/>
  <p:tag name="BLEND" val="0"/>
  <p:tag name="TRANSPARENT" val="0"/>
  <p:tag name="TBUG" val="0"/>
  <p:tag name="ALLOWFS" val="0"/>
  <p:tag name="ORIGWIDTH" val="282"/>
  <p:tag name="PICTUREFILESIZE" val="13900"/>
</p:tagLst>
</file>

<file path=ppt/tags/tag4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rho_D=\frac{{\rm var}(T_D)}{{\rm var}(D)}=\frac{{\rm var}(D)-{\rm var}(D_E)}{{\rm var}(D)}$&#10;\end{document}"/>
  <p:tag name="FILENAME" val="txp_fig"/>
  <p:tag name="FORMAT" val="pngmono"/>
  <p:tag name="RES" val="1200"/>
  <p:tag name="BLEND" val="0"/>
  <p:tag name="TRANSPARENT" val="0"/>
  <p:tag name="TBUG" val="0"/>
  <p:tag name="ALLOWFS" val="0"/>
  <p:tag name="ORIGWIDTH" val="295"/>
  <p:tag name="PICTUREFILESIZE" val="19154"/>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T_j=T_j \Leftrightarrow \lambda_j F=\lambda_k F \Leftrightarrow \lambda_j&#10;=\lambda_k, \quad \forall j,k&#10;\end{eqnarray*}&#10;\end{document}&#10;&#10;&#10;&#10;&#10;&#10;&#10;\documentclass{slides}\pagestyle{empty}&#10;\begin{document}&#10;\begin{eqnarray*}&#10;X_j=\mu_j+\lambda_jF+E_j\end{eqnarray*}&#10;\end{document}&#10;&#10;\documentclass{slides}\pagestyle{empty}&#10;\begin{document}&#10;\begin{eqnarray*}&#10;\sigma_{e_1}^2=\sigma_{y_1}^2(1-\rho_{r_1})\quad {\rm or}\quad\sigma_{e_1}^2=\sigma_{y_1}^2-\sigma_{t}^2\\&#10;\sigma_{e_2}^2=\sigma_{y_2}^2(2-\rho_{r_2})\quad {\rm or}\quad\sigma_{e_2}^2=\sigma_{y_2}^2-\sigma_{t}^2\\&#10;\end{eqnarray*}&#10;\end{document}&#10;&#10;&#10;&#10;\documentclass{slides}\pagestyle{empty}&#10;\begin{document}&#10;$\sigma_{e}^2=\sigma_{y}^2(1-\rho_{r})$&#10;\end{document}&#10;"/>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394"/>
  <p:tag name="PICTUREFILESIZE" val="16129"/>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lambda_j =\lambda_k, \quad {\rm and} \quad \psi^2_j =\psi^2_k, \quad \forall&#10;j,k&#10;\end{eqnarray*}&#10;\end{document}&#10;"/>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326"/>
  <p:tag name="PICTUREFILESIZE" val="15573"/>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lambda_j =\lambda_k, \quad \mu_j =\mu_k, \quad {\rm and} \quad \psi^2_j =\psi^2_k, \quad \forall&#10;j,k&#10;\end{eqnarray*}&#10;\end{document}&#10;"/>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435"/>
  <p:tag name="PICTUREFILESIZE" val="19304"/>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omega&amp;=&amp;\frac{(\sum_j{\lambda}_j)^2}{\sigma_Y^2}=\frac{(\sum_j{\lambda}_j)^2}{{(\sum_j{\lambda}_j)^2+\sum_j{\psi}_j^2}}=1-\frac{\sum_j{\psi_j^2}}{\sigma_Y^2}&#10;\end{eqnarray*}&#10;\end{document}"/>
  <p:tag name="EXTERNALNAME" val="txp_fig"/>
  <p:tag name="BLEND" val="Onwaar"/>
  <p:tag name="TRANSPARENT" val="Onwaar"/>
  <p:tag name="KEEPFILES" val="Onwaar"/>
  <p:tag name="DEBUGPAUSE" val="Onwaar"/>
  <p:tag name="RESOLUTION" val="1200"/>
  <p:tag name="TIMEOUT" val="(none)"/>
  <p:tag name="BOXWIDTH" val="512"/>
  <p:tag name="BOXHEIGHT" val="423"/>
  <p:tag name="BOXFONT" val="10"/>
  <p:tag name="BOXWRAP" val="Onwaar"/>
  <p:tag name="WORKAROUNDTRANSPARENCYBUG" val="Onwaar"/>
  <p:tag name="ALLOWFONTSUBSTITUTION" val="Onwaar"/>
  <p:tag name="BITMAPFORMAT" val="pngmono"/>
  <p:tag name="ORIGWIDTH" val="474"/>
  <p:tag name="PICTUREFILESIZE" val="35811"/>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omega=\frac{(r\sum_j{\lambda}_j)^2}{{(\sum_j{r\lambda}_j)^2+r\sum_j{\psi}_j^2}}=\frac{r^2(\sum_j{\lambda}_j)^2}{{r^2(\sum_j{2\lambda}_j)^2+r\sum_j{\psi}_j^2}}\rightarrow 1, \quad {\rm for} \quad r\rightarrow \infty&#10;\end{eqnarray*}&#10;\end{document}"/>
  <p:tag name="EXTERNALNAME" val="txp_fig"/>
  <p:tag name="BLEND" val="0"/>
  <p:tag name="TRANSPARENT" val="0"/>
  <p:tag name="RESOLUTION" val="1200"/>
  <p:tag name="WORKAROUNDTRANSPARENCYBUG" val="0"/>
  <p:tag name="ALLOWFONTSUBSTITUTION" val="0"/>
  <p:tag name="BITMAPFORMAT" val="pngmono"/>
  <p:tag name="ORIGWIDTH" val="678"/>
  <p:tag name="PICTUREFILESIZE" val="47104"/>
</p:tagLst>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00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5875" cap="flat" cmpd="sng" algn="ctr">
          <a:solidFill>
            <a:srgbClr val="00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15657</TotalTime>
  <Words>1101</Words>
  <Application>Microsoft Office PowerPoint</Application>
  <PresentationFormat>On-screen Show (4:3)</PresentationFormat>
  <Paragraphs>285</Paragraphs>
  <Slides>18</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Standaardontwerp</vt:lpstr>
      <vt:lpstr>Bitmap Image</vt:lpstr>
      <vt:lpstr>Document</vt:lpstr>
      <vt:lpstr>Slide 1</vt:lpstr>
      <vt:lpstr>outline</vt:lpstr>
      <vt:lpstr>Spearman’s (1904) one-factor model</vt:lpstr>
      <vt:lpstr>Example: go through the maze as fast as possible  </vt:lpstr>
      <vt:lpstr>  Classical Test Theory: Restricted one-factor models for tests</vt:lpstr>
      <vt:lpstr>The effect of test lengthening on the reliability</vt:lpstr>
      <vt:lpstr> Reliability in true score equivalent tests</vt:lpstr>
      <vt:lpstr> Tests with parallel items</vt:lpstr>
      <vt:lpstr> Application:Lengthening a parallel test to give it a desired reliability</vt:lpstr>
      <vt:lpstr>Correcting a correlation for unreliability (attenuation)</vt:lpstr>
      <vt:lpstr>Correction for attenuation</vt:lpstr>
      <vt:lpstr> True scores: point and interval estimates</vt:lpstr>
      <vt:lpstr>For Maze test</vt:lpstr>
      <vt:lpstr>Slide 14</vt:lpstr>
      <vt:lpstr>Slide 15</vt:lpstr>
      <vt:lpstr>Errors in Difference Scores</vt:lpstr>
      <vt:lpstr>Errors in Difference Scores</vt:lpstr>
      <vt:lpstr>Slide 18</vt:lpstr>
    </vt:vector>
  </TitlesOfParts>
  <Company>VU-FPP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Kelderman</dc:creator>
  <cp:lastModifiedBy>hkn700</cp:lastModifiedBy>
  <cp:revision>292</cp:revision>
  <dcterms:created xsi:type="dcterms:W3CDTF">2006-12-19T09:32:14Z</dcterms:created>
  <dcterms:modified xsi:type="dcterms:W3CDTF">2013-09-09T14:25:09Z</dcterms:modified>
</cp:coreProperties>
</file>