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7" r:id="rId2"/>
    <p:sldId id="462" r:id="rId3"/>
    <p:sldId id="463" r:id="rId4"/>
    <p:sldId id="464" r:id="rId5"/>
    <p:sldId id="478" r:id="rId6"/>
    <p:sldId id="479" r:id="rId7"/>
    <p:sldId id="480" r:id="rId8"/>
    <p:sldId id="481" r:id="rId9"/>
    <p:sldId id="482" r:id="rId10"/>
    <p:sldId id="483" r:id="rId11"/>
    <p:sldId id="485" r:id="rId12"/>
    <p:sldId id="486" r:id="rId13"/>
    <p:sldId id="487" r:id="rId14"/>
    <p:sldId id="477" r:id="rId15"/>
    <p:sldId id="476" r:id="rId16"/>
  </p:sldIdLst>
  <p:sldSz cx="9144000" cy="6858000" type="screen4x3"/>
  <p:notesSz cx="6669088" cy="9753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DBEEF4"/>
    <a:srgbClr val="595959"/>
    <a:srgbClr val="FCD5B5"/>
    <a:srgbClr val="517FA6"/>
    <a:srgbClr val="DCE6EE"/>
    <a:srgbClr val="C61E61"/>
    <a:srgbClr val="90B9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134" autoAdjust="0"/>
  </p:normalViewPr>
  <p:slideViewPr>
    <p:cSldViewPr>
      <p:cViewPr>
        <p:scale>
          <a:sx n="60" d="100"/>
          <a:sy n="60" d="100"/>
        </p:scale>
        <p:origin x="-184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6E0953-A6C0-4106-8644-9979D6C8AB07}" type="datetimeFigureOut">
              <a:rPr lang="de-DE"/>
              <a:pPr>
                <a:defRPr/>
              </a:pPr>
              <a:t>17.08.2011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481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264481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64129B-CF7A-4648-A84F-B5B4DF94D5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E2342F-2FF1-4F70-BAC5-CA252A5058C1}" type="datetimeFigureOut">
              <a:rPr lang="de-DE"/>
              <a:pPr>
                <a:defRPr/>
              </a:pPr>
              <a:t>17.08.2011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32241"/>
            <a:ext cx="5335270" cy="438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481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264481"/>
            <a:ext cx="2889938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96793F-079C-43DA-B6B7-7681117D68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FC292-55FC-48DF-8F99-E0B3BD9E467F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909" y="4632241"/>
            <a:ext cx="5332183" cy="4387682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E446A-A5DE-4972-AAD4-3CB0189C3657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909" y="4632241"/>
            <a:ext cx="5332183" cy="4387682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232088"/>
            <a:ext cx="8784976" cy="180000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4212088"/>
            <a:ext cx="8784976" cy="1665184"/>
          </a:xfrm>
        </p:spPr>
        <p:txBody>
          <a:bodyPr/>
          <a:lstStyle>
            <a:lvl1pPr marL="0" indent="0" algn="ctr">
              <a:buNone/>
              <a:defRPr>
                <a:solidFill>
                  <a:srgbClr val="5C5C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 userDrawn="1"/>
        </p:nvGraphicFramePr>
        <p:xfrm>
          <a:off x="216000" y="540000"/>
          <a:ext cx="5354638" cy="1260475"/>
        </p:xfrm>
        <a:graphic>
          <a:graphicData uri="http://schemas.openxmlformats.org/presentationml/2006/ole">
            <p:oleObj spid="_x0000_s61442" name="Bitmap" r:id="rId3" imgW="6466667" imgH="1781424" progId="PBrush">
              <p:embed/>
            </p:oleObj>
          </a:graphicData>
        </a:graphic>
      </p:graphicFrame>
      <p:pic>
        <p:nvPicPr>
          <p:cNvPr id="8" name="Grafik 7" descr="Logo_GEOkomm_academy_rg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192000" y="540000"/>
            <a:ext cx="2760304" cy="1260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6400800"/>
            <a:ext cx="8244408" cy="45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00" y="3240000"/>
            <a:ext cx="1440000" cy="1440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00000" y="630000"/>
            <a:ext cx="7020000" cy="5580000"/>
          </a:xfrm>
          <a:ln w="12700">
            <a:solidFill>
              <a:srgbClr val="5C5C5C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0000" y="4680000"/>
            <a:ext cx="1440000" cy="153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e_grosseZeichn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1800225" y="630238"/>
            <a:ext cx="7019925" cy="5580062"/>
          </a:xfrm>
          <a:prstGeom prst="roundRect">
            <a:avLst>
              <a:gd name="adj" fmla="val 2487"/>
            </a:avLst>
          </a:prstGeom>
          <a:solidFill>
            <a:srgbClr val="DCE6EE"/>
          </a:solidFill>
          <a:ln w="12700">
            <a:solidFill>
              <a:srgbClr val="5C5C5C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00" y="3240000"/>
            <a:ext cx="1440000" cy="1440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0000" y="4680000"/>
            <a:ext cx="1440000" cy="153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513" y="1439863"/>
            <a:ext cx="8820026" cy="48609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3" y="1439863"/>
            <a:ext cx="8784975" cy="4860925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512" y="1440000"/>
            <a:ext cx="4410203" cy="4860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e_kleineZeichn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4711467" y="1484784"/>
            <a:ext cx="4325029" cy="4797449"/>
          </a:xfrm>
          <a:prstGeom prst="roundRect">
            <a:avLst>
              <a:gd name="adj" fmla="val 2371"/>
            </a:avLst>
          </a:prstGeom>
          <a:solidFill>
            <a:srgbClr val="DCE6EE"/>
          </a:solidFill>
          <a:ln w="12700">
            <a:solidFill>
              <a:srgbClr val="5C5C5C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512" y="1440000"/>
            <a:ext cx="4389177" cy="4860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79512" y="269875"/>
            <a:ext cx="8748019" cy="90011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280400" y="6480174"/>
            <a:ext cx="719138" cy="288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1439863" y="269875"/>
            <a:ext cx="75596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39863" y="1439863"/>
            <a:ext cx="7559675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24000" y="6408000"/>
            <a:ext cx="989013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034" name="Object 11"/>
          <p:cNvGraphicFramePr>
            <a:graphicFrameLocks noChangeAspect="1"/>
          </p:cNvGraphicFramePr>
          <p:nvPr/>
        </p:nvGraphicFramePr>
        <p:xfrm>
          <a:off x="34925" y="6405563"/>
          <a:ext cx="1916113" cy="450850"/>
        </p:xfrm>
        <a:graphic>
          <a:graphicData uri="http://schemas.openxmlformats.org/presentationml/2006/ole">
            <p:oleObj spid="_x0000_s1034" name="Bitmap" r:id="rId17" imgW="6466667" imgH="1781424" progId="PBrush">
              <p:embed/>
            </p:oleObj>
          </a:graphicData>
        </a:graphic>
      </p:graphicFrame>
      <p:pic>
        <p:nvPicPr>
          <p:cNvPr id="9" name="Grafik 8" descr="logo_delphi11_02_entwurf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4050000" y="6408000"/>
            <a:ext cx="1052030" cy="45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SzPct val="100000"/>
        <a:buFont typeface="Wingdings" pitchFamily="2" charset="2"/>
        <a:buChar char="§"/>
        <a:defRPr sz="28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110000"/>
        <a:buFont typeface="Wingdings" pitchFamily="2" charset="2"/>
        <a:buChar char="§"/>
        <a:defRPr sz="2400" kern="1200">
          <a:solidFill>
            <a:srgbClr val="37609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•"/>
        <a:defRPr sz="2000" kern="1200">
          <a:solidFill>
            <a:srgbClr val="37609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SzPct val="80000"/>
        <a:buFont typeface="Symbol" pitchFamily="18" charset="2"/>
        <a:buChar char="-"/>
        <a:defRPr sz="16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ite.opengeospatial.org/cit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nspire-geoportal.eu/EUOSM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4800" b="1" dirty="0" smtClean="0">
                <a:latin typeface="Calibri" pitchFamily="34" charset="0"/>
              </a:rPr>
              <a:t>BASISWISSEN GDI</a:t>
            </a:r>
            <a:br>
              <a:rPr lang="de-DE" sz="4800" b="1" dirty="0" smtClean="0">
                <a:latin typeface="Calibri" pitchFamily="34" charset="0"/>
              </a:rPr>
            </a:br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Block 4: Metadaten in der GDI</a:t>
            </a:r>
            <a:endParaRPr lang="de-DE" sz="12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 descr="logo_delphi11_02_entwu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3809" y="4320000"/>
            <a:ext cx="2872381" cy="1763629"/>
          </a:xfrm>
          <a:prstGeom prst="rect">
            <a:avLst/>
          </a:prstGeom>
        </p:spPr>
      </p:pic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CSW-Konformität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analog zur Validität von Metadaten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angeboten u.a. direkt durch OGC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Erreichbar unter </a:t>
            </a:r>
            <a:r>
              <a:rPr lang="de-DE" dirty="0" smtClean="0">
                <a:solidFill>
                  <a:srgbClr val="CCCCFF"/>
                </a:solidFill>
                <a:latin typeface="Calibri" pitchFamily="34" charset="0"/>
                <a:hlinkClick r:id="rId2"/>
              </a:rPr>
              <a:t>http://cite.opengeospatial.org/cite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Voraussetzung: Test-Dokumente in zu prüfendem CSW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Syntaktische Prüfungen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Semantische Prüfungen</a:t>
            </a:r>
          </a:p>
          <a:p>
            <a:pPr lvl="2" indent="-227013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/>
              <a:t>Mögliche Definition</a:t>
            </a:r>
          </a:p>
          <a:p>
            <a:pPr marL="738188" lvl="1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„Interoperabilität ist die Fähigkeit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unabhängiger, </a:t>
            </a:r>
            <a:r>
              <a:rPr lang="de-DE" u="sng" dirty="0" smtClean="0">
                <a:latin typeface="Calibri" pitchFamily="34" charset="0"/>
              </a:rPr>
              <a:t>heterogener Systeme</a:t>
            </a:r>
            <a:r>
              <a:rPr lang="de-DE" dirty="0" smtClean="0">
                <a:latin typeface="Calibri" pitchFamily="34" charset="0"/>
              </a:rPr>
              <a:t>, möglichst </a:t>
            </a:r>
            <a:r>
              <a:rPr lang="de-DE" u="sng" dirty="0" smtClean="0">
                <a:latin typeface="Calibri" pitchFamily="34" charset="0"/>
              </a:rPr>
              <a:t>nahtlos zusammenzuarbeiten</a:t>
            </a:r>
            <a:r>
              <a:rPr lang="de-DE" dirty="0" smtClean="0">
                <a:latin typeface="Calibri" pitchFamily="34" charset="0"/>
              </a:rPr>
              <a:t>, um Informationen auf effiziente und verwertbare Art und Weise auszutauschen bzw. dem Benutzer zur Verfügung zu stellen, </a:t>
            </a:r>
            <a:r>
              <a:rPr lang="de-DE" u="sng" dirty="0" smtClean="0">
                <a:latin typeface="Calibri" pitchFamily="34" charset="0"/>
              </a:rPr>
              <a:t>ohne</a:t>
            </a:r>
            <a:r>
              <a:rPr lang="de-DE" dirty="0" smtClean="0">
                <a:latin typeface="Calibri" pitchFamily="34" charset="0"/>
              </a:rPr>
              <a:t> dass dazu </a:t>
            </a:r>
            <a:r>
              <a:rPr lang="de-DE" u="sng" dirty="0" smtClean="0">
                <a:latin typeface="Calibri" pitchFamily="34" charset="0"/>
              </a:rPr>
              <a:t>gesonderte Absprachen</a:t>
            </a:r>
            <a:r>
              <a:rPr lang="de-DE" dirty="0" smtClean="0">
                <a:latin typeface="Calibri" pitchFamily="34" charset="0"/>
              </a:rPr>
              <a:t> zwischen den Systemen notwendig sind.</a:t>
            </a:r>
          </a:p>
          <a:p>
            <a:pPr marL="738188" lvl="1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/>
              <a:t>Wikipedia.de</a:t>
            </a:r>
          </a:p>
          <a:p>
            <a:pPr marL="738188" lvl="1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Interoperabilität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/>
              <a:t>EUOSME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u="sng" dirty="0" smtClean="0">
                <a:latin typeface="Calibri" pitchFamily="34" charset="0"/>
              </a:rPr>
              <a:t>Eu</a:t>
            </a:r>
            <a:r>
              <a:rPr lang="de-DE" dirty="0" smtClean="0">
                <a:latin typeface="Calibri" pitchFamily="34" charset="0"/>
              </a:rPr>
              <a:t>ropean </a:t>
            </a:r>
            <a:r>
              <a:rPr lang="de-DE" u="sng" dirty="0" smtClean="0">
                <a:latin typeface="Calibri" pitchFamily="34" charset="0"/>
              </a:rPr>
              <a:t>O</a:t>
            </a:r>
            <a:r>
              <a:rPr lang="de-DE" dirty="0" smtClean="0">
                <a:latin typeface="Calibri" pitchFamily="34" charset="0"/>
              </a:rPr>
              <a:t>pen </a:t>
            </a:r>
            <a:r>
              <a:rPr lang="de-DE" u="sng" dirty="0" smtClean="0">
                <a:latin typeface="Calibri" pitchFamily="34" charset="0"/>
              </a:rPr>
              <a:t>S</a:t>
            </a:r>
            <a:r>
              <a:rPr lang="de-DE" dirty="0" smtClean="0">
                <a:latin typeface="Calibri" pitchFamily="34" charset="0"/>
              </a:rPr>
              <a:t>ource </a:t>
            </a:r>
            <a:r>
              <a:rPr lang="de-DE" u="sng" dirty="0" err="1" smtClean="0">
                <a:latin typeface="Calibri" pitchFamily="34" charset="0"/>
              </a:rPr>
              <a:t>M</a:t>
            </a:r>
            <a:r>
              <a:rPr lang="de-DE" dirty="0" err="1" smtClean="0">
                <a:latin typeface="Calibri" pitchFamily="34" charset="0"/>
              </a:rPr>
              <a:t>etadata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u="sng" dirty="0" smtClean="0">
                <a:latin typeface="Calibri" pitchFamily="34" charset="0"/>
              </a:rPr>
              <a:t>E</a:t>
            </a:r>
            <a:r>
              <a:rPr lang="de-DE" dirty="0" smtClean="0">
                <a:latin typeface="Calibri" pitchFamily="34" charset="0"/>
              </a:rPr>
              <a:t>ditor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solidFill>
                  <a:srgbClr val="CCCCFF"/>
                </a:solidFill>
                <a:latin typeface="Calibri" pitchFamily="34" charset="0"/>
                <a:hlinkClick r:id="rId2"/>
              </a:rPr>
              <a:t>http://inspire-geoportal.eu/EUOSME/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implementiert INSPIRE-Direktive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INSPIRE – </a:t>
            </a:r>
            <a:r>
              <a:rPr lang="de-DE" u="sng" dirty="0" smtClean="0">
                <a:latin typeface="Calibri" pitchFamily="34" charset="0"/>
              </a:rPr>
              <a:t>In</a:t>
            </a:r>
            <a:r>
              <a:rPr lang="de-DE" dirty="0" smtClean="0">
                <a:latin typeface="Calibri" pitchFamily="34" charset="0"/>
              </a:rPr>
              <a:t>frastructure </a:t>
            </a:r>
            <a:r>
              <a:rPr lang="de-DE" dirty="0" err="1" smtClean="0">
                <a:latin typeface="Calibri" pitchFamily="34" charset="0"/>
              </a:rPr>
              <a:t>for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u="sng" dirty="0" err="1" smtClean="0">
                <a:latin typeface="Calibri" pitchFamily="34" charset="0"/>
              </a:rPr>
              <a:t>Sp</a:t>
            </a:r>
            <a:r>
              <a:rPr lang="de-DE" dirty="0" err="1" smtClean="0">
                <a:latin typeface="Calibri" pitchFamily="34" charset="0"/>
              </a:rPr>
              <a:t>atial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u="sng" dirty="0" smtClean="0">
                <a:latin typeface="Calibri" pitchFamily="34" charset="0"/>
              </a:rPr>
              <a:t>I</a:t>
            </a:r>
            <a:r>
              <a:rPr lang="de-DE" dirty="0" smtClean="0">
                <a:latin typeface="Calibri" pitchFamily="34" charset="0"/>
              </a:rPr>
              <a:t>nfo</a:t>
            </a:r>
            <a:r>
              <a:rPr lang="de-DE" u="sng" dirty="0" smtClean="0">
                <a:latin typeface="Calibri" pitchFamily="34" charset="0"/>
              </a:rPr>
              <a:t>r</a:t>
            </a:r>
            <a:r>
              <a:rPr lang="de-DE" dirty="0" smtClean="0">
                <a:latin typeface="Calibri" pitchFamily="34" charset="0"/>
              </a:rPr>
              <a:t>mation in </a:t>
            </a:r>
            <a:r>
              <a:rPr lang="de-DE" u="sng" dirty="0" smtClean="0">
                <a:latin typeface="Calibri" pitchFamily="34" charset="0"/>
              </a:rPr>
              <a:t>E</a:t>
            </a:r>
            <a:r>
              <a:rPr lang="de-DE" dirty="0" smtClean="0">
                <a:latin typeface="Calibri" pitchFamily="34" charset="0"/>
              </a:rPr>
              <a:t>urope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auf internationaler Ebene: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err="1" smtClean="0">
                <a:latin typeface="Calibri" pitchFamily="34" charset="0"/>
              </a:rPr>
              <a:t>Commission</a:t>
            </a:r>
            <a:r>
              <a:rPr lang="de-DE" dirty="0" smtClean="0">
                <a:latin typeface="Calibri" pitchFamily="34" charset="0"/>
              </a:rPr>
              <a:t> Regulation (EC) </a:t>
            </a:r>
            <a:r>
              <a:rPr lang="de-DE" dirty="0" err="1" smtClean="0">
                <a:latin typeface="Calibri" pitchFamily="34" charset="0"/>
              </a:rPr>
              <a:t>No</a:t>
            </a:r>
            <a:r>
              <a:rPr lang="de-DE" dirty="0" smtClean="0">
                <a:latin typeface="Calibri" pitchFamily="34" charset="0"/>
              </a:rPr>
              <a:t> 1205/2008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auf nationaler Ebene </a:t>
            </a:r>
            <a:r>
              <a:rPr lang="de-DE" dirty="0" err="1" smtClean="0">
                <a:latin typeface="Calibri" pitchFamily="34" charset="0"/>
              </a:rPr>
              <a:t>GeoZG</a:t>
            </a:r>
            <a:r>
              <a:rPr lang="de-DE" dirty="0" smtClean="0">
                <a:latin typeface="Calibri" pitchFamily="34" charset="0"/>
              </a:rPr>
              <a:t> bzw. Landesgesetze</a:t>
            </a: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Interoperabilität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/>
              <a:t>EUOSME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Vorteile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Open Source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stark auf aktuelle Entwicklung ausgelegt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direkt eingebundene Validierung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Nachteile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nur Minimalmenge an Metadatenelementen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nicht auf konkrete Communities zugeschnitten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Validierung außerhalb der INSPIRE-Anforderungen fehlerhaft</a:t>
            </a: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Interoperabilität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8138" indent="-338138">
              <a:spcBef>
                <a:spcPts val="700"/>
              </a:spcBef>
              <a:buClr>
                <a:srgbClr val="376092"/>
              </a:buClr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800" dirty="0">
                <a:solidFill>
                  <a:srgbClr val="595959"/>
                </a:solidFill>
              </a:rPr>
              <a:t>Workflow</a:t>
            </a:r>
          </a:p>
          <a:p>
            <a:pPr marL="738188" lvl="1" indent="-280988">
              <a:spcBef>
                <a:spcPts val="600"/>
              </a:spcBef>
              <a:buClr>
                <a:srgbClr val="7F7F7F"/>
              </a:buClr>
              <a:buSzPct val="110000"/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Metadatum in </a:t>
            </a:r>
            <a:r>
              <a:rPr lang="de-DE" sz="2400" dirty="0" err="1">
                <a:solidFill>
                  <a:srgbClr val="376092"/>
                </a:solidFill>
                <a:latin typeface="Calibri" pitchFamily="34" charset="0"/>
              </a:rPr>
              <a:t>ProMIS</a:t>
            </a: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-Online erstellen</a:t>
            </a:r>
          </a:p>
          <a:p>
            <a:pPr marL="738188" lvl="1" indent="-280988">
              <a:spcBef>
                <a:spcPts val="600"/>
              </a:spcBef>
              <a:buClr>
                <a:srgbClr val="7F7F7F"/>
              </a:buClr>
              <a:buSzPct val="110000"/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Exportieren in XML-Datei</a:t>
            </a:r>
          </a:p>
          <a:p>
            <a:pPr marL="738188" lvl="1" indent="-280988">
              <a:spcBef>
                <a:spcPts val="600"/>
              </a:spcBef>
              <a:buClr>
                <a:srgbClr val="7F7F7F"/>
              </a:buClr>
              <a:buSzPct val="110000"/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Selbige in EUOSME importieren</a:t>
            </a:r>
          </a:p>
          <a:p>
            <a:pPr marL="738188" lvl="1" indent="-280988">
              <a:spcBef>
                <a:spcPts val="600"/>
              </a:spcBef>
              <a:buClr>
                <a:srgbClr val="7F7F7F"/>
              </a:buClr>
              <a:buSzPct val="110000"/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Validieren</a:t>
            </a:r>
          </a:p>
          <a:p>
            <a:pPr marL="738188" lvl="1" indent="-280988">
              <a:spcBef>
                <a:spcPts val="600"/>
              </a:spcBef>
              <a:buClr>
                <a:srgbClr val="7F7F7F"/>
              </a:buClr>
              <a:buSzPct val="110000"/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400" dirty="0">
                <a:solidFill>
                  <a:srgbClr val="376092"/>
                </a:solidFill>
                <a:latin typeface="Calibri" pitchFamily="34" charset="0"/>
              </a:rPr>
              <a:t>Wiederum exportieren</a:t>
            </a:r>
          </a:p>
          <a:p>
            <a:pPr marL="738188" lvl="1" indent="-280988">
              <a:spcBef>
                <a:spcPts val="600"/>
              </a:spcBef>
              <a:buSzPct val="11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solidFill>
                <a:srgbClr val="376092"/>
              </a:solidFill>
              <a:latin typeface="Calibri" pitchFamily="34" charset="0"/>
            </a:endParaRPr>
          </a:p>
          <a:p>
            <a:pPr marL="338138" indent="-338138">
              <a:spcBef>
                <a:spcPts val="700"/>
              </a:spcBef>
              <a:buClr>
                <a:srgbClr val="376092"/>
              </a:buClr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z="2800" dirty="0">
                <a:solidFill>
                  <a:srgbClr val="595959"/>
                </a:solidFill>
                <a:latin typeface="Calibri" pitchFamily="34" charset="0"/>
              </a:rPr>
              <a:t>Fazit: Interoperabilität ist leichter gedacht als getan!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Interoperabilität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latin typeface="Calibri" pitchFamily="34" charset="0"/>
              </a:rPr>
              <a:t>Werden Sie Teil der GDI Brandenburg</a:t>
            </a:r>
            <a:br>
              <a:rPr lang="de-DE" sz="4400" dirty="0" smtClean="0">
                <a:latin typeface="Calibri" pitchFamily="34" charset="0"/>
              </a:rPr>
            </a:br>
            <a:r>
              <a:rPr lang="de-DE" sz="4400" dirty="0" smtClean="0">
                <a:latin typeface="Calibri" pitchFamily="34" charset="0"/>
              </a:rPr>
              <a:t>und machen Sie sich fit für Europa!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EEBE41-B019-407B-86E6-4126F537858E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8" name="Grafik 7" descr="logo_delphi11_02_entwur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3809" y="4320000"/>
            <a:ext cx="2872381" cy="176362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0" y="64533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595959"/>
                </a:solidFill>
                <a:latin typeface="Calibri" pitchFamily="34" charset="0"/>
              </a:rPr>
              <a:t>[ </a:t>
            </a:r>
            <a:r>
              <a:rPr lang="de-DE" dirty="0" err="1" smtClean="0">
                <a:solidFill>
                  <a:srgbClr val="595959"/>
                </a:solidFill>
                <a:latin typeface="Calibri" pitchFamily="34" charset="0"/>
              </a:rPr>
              <a:t>rolf.lessing</a:t>
            </a:r>
            <a:r>
              <a:rPr lang="de-DE" dirty="0" smtClean="0">
                <a:solidFill>
                  <a:srgbClr val="595959"/>
                </a:solidFill>
                <a:latin typeface="Calibri" pitchFamily="34" charset="0"/>
              </a:rPr>
              <a:t> I </a:t>
            </a:r>
            <a:r>
              <a:rPr lang="de-DE" dirty="0" err="1" smtClean="0">
                <a:solidFill>
                  <a:srgbClr val="595959"/>
                </a:solidFill>
                <a:latin typeface="Calibri" pitchFamily="34" charset="0"/>
              </a:rPr>
              <a:t>matthias.friese</a:t>
            </a:r>
            <a:r>
              <a:rPr lang="de-DE" dirty="0" smtClean="0">
                <a:solidFill>
                  <a:srgbClr val="595959"/>
                </a:solidFill>
                <a:latin typeface="Calibri" pitchFamily="34" charset="0"/>
              </a:rPr>
              <a:t>]@</a:t>
            </a:r>
            <a:r>
              <a:rPr lang="de-DE" dirty="0" err="1" smtClean="0">
                <a:solidFill>
                  <a:srgbClr val="595959"/>
                </a:solidFill>
                <a:latin typeface="Calibri" pitchFamily="34" charset="0"/>
              </a:rPr>
              <a:t>delphi-imm.de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</a:p>
        </p:txBody>
      </p:sp>
      <p:sp>
        <p:nvSpPr>
          <p:cNvPr id="17411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280988">
              <a:spcBef>
                <a:spcPts val="600"/>
              </a:spcBef>
              <a:buFont typeface="Wingdings" pitchFamily="2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err="1" smtClean="0"/>
              <a:t>CatalogueService</a:t>
            </a:r>
            <a:r>
              <a:rPr lang="de-DE" dirty="0" smtClean="0"/>
              <a:t> – Web / CS-W</a:t>
            </a:r>
          </a:p>
          <a:p>
            <a:pPr lvl="1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Motivation</a:t>
            </a:r>
          </a:p>
          <a:p>
            <a:pPr lvl="1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Operationen</a:t>
            </a:r>
          </a:p>
          <a:p>
            <a:pPr lvl="1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CSW-Konformität (TEAM-Engine)</a:t>
            </a:r>
          </a:p>
          <a:p>
            <a:pPr lvl="1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Demonstration</a:t>
            </a:r>
          </a:p>
          <a:p>
            <a:pPr marL="338138" indent="-280988">
              <a:spcBef>
                <a:spcPts val="600"/>
              </a:spcBef>
              <a:buFont typeface="Wingdings" pitchFamily="2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de-DE" dirty="0" smtClean="0"/>
          </a:p>
          <a:p>
            <a:pPr marL="338138" indent="-280988">
              <a:spcBef>
                <a:spcPts val="600"/>
              </a:spcBef>
              <a:buFont typeface="Wingdings" pitchFamily="2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Interoperabilität</a:t>
            </a:r>
          </a:p>
          <a:p>
            <a:pPr lvl="1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Import/Export </a:t>
            </a:r>
            <a:r>
              <a:rPr lang="de-DE" dirty="0" err="1" smtClean="0"/>
              <a:t>ProMIS</a:t>
            </a:r>
            <a:r>
              <a:rPr lang="de-DE" dirty="0" smtClean="0"/>
              <a:t>-Online u. EUOSME</a:t>
            </a:r>
          </a:p>
          <a:p>
            <a:pPr marL="338138" indent="-280988">
              <a:spcBef>
                <a:spcPts val="600"/>
              </a:spcBef>
              <a:buFont typeface="Wingdings" pitchFamily="2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de-DE" dirty="0" smtClean="0"/>
          </a:p>
          <a:p>
            <a:pPr marL="338138" indent="-280988">
              <a:spcBef>
                <a:spcPts val="600"/>
              </a:spcBef>
              <a:buFont typeface="Wingdings" pitchFamily="2" charset="2"/>
              <a:buChar char="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de-DE" dirty="0" smtClean="0"/>
              <a:t>Diskussion</a:t>
            </a:r>
          </a:p>
          <a:p>
            <a:pPr lvl="2">
              <a:spcBef>
                <a:spcPts val="5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70FEBC-AD88-4C88-8679-142B58AA349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132138" y="6480175"/>
            <a:ext cx="5148262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>
                <a:solidFill>
                  <a:srgbClr val="595959"/>
                </a:solidFill>
                <a:latin typeface="Calibri" pitchFamily="34" charset="0"/>
              </a:rPr>
              <a:t>Potsdam, den 28.02.2011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840005" y="6592621"/>
            <a:ext cx="558226" cy="2653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8AB82AE-ECD0-46FD-A2D3-2A2D57C11196}" type="slidenum">
              <a:rPr lang="de-DE" sz="1200">
                <a:solidFill>
                  <a:srgbClr val="595959"/>
                </a:solidFill>
                <a:latin typeface="Calibri" pitchFamily="34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de-DE" sz="120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Motivation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Infrastruktur für Metadaten-Recherchen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im Geodatenbereich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plattformunabhängig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spezifiziert nur Schnittstellen,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keine Implementierungen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standardisiert durch OGC (v2.0.2)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nahtlose Einbindung in den Workflow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einer GDI durch OWS-Spezifikationen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(OGC WebServices)</a:t>
            </a:r>
          </a:p>
          <a:p>
            <a:pPr lvl="2" indent="-227013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 smtClean="0">
              <a:latin typeface="Calibri" pitchFamily="34" charset="0"/>
            </a:endParaRPr>
          </a:p>
          <a:p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132138" y="6480175"/>
            <a:ext cx="5148262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>
                <a:solidFill>
                  <a:srgbClr val="595959"/>
                </a:solidFill>
                <a:latin typeface="Calibri" pitchFamily="34" charset="0"/>
              </a:rPr>
              <a:t>Potsdam, den 28.02.2011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280400" y="6480175"/>
            <a:ext cx="719138" cy="26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5765470-633D-4C4D-86B5-51ABBC6F8CE1}" type="slidenum">
              <a:rPr lang="de-DE" sz="1200">
                <a:solidFill>
                  <a:srgbClr val="595959"/>
                </a:solidFill>
                <a:latin typeface="Calibri" pitchFamily="34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de-DE" sz="1200">
              <a:solidFill>
                <a:srgbClr val="595959"/>
              </a:solidFill>
              <a:latin typeface="Calibri" pitchFamily="34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Operationen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Discovery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GetCapabilities</a:t>
            </a:r>
            <a:endParaRPr lang="de-DE" dirty="0" smtClean="0">
              <a:latin typeface="Calibri" pitchFamily="34" charset="0"/>
            </a:endParaRP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GetRecords</a:t>
            </a:r>
            <a:endParaRPr lang="de-DE" dirty="0" smtClean="0">
              <a:latin typeface="Calibri" pitchFamily="34" charset="0"/>
            </a:endParaRP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GetRecordByID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Transaction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Insert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Update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Delete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Harvesting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GetCapabilities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Informationen über CSW-Instanz an sich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Selbstbeschreibung des Dienstes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Relevanz für generische Client-Programmierung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Semantik ähnlich zu WSDL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spezifiziert in OWS (OGC)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Informationen zu: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Dienstanbieter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Recherchemöglichkeiten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Implementierungsrelevanten Aspekten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GetRecords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zur Abfrage von Metadatensätzen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parametrisierbar hinsichtlich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zeitlichen Angaben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räumlichen Angaben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…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...und optional allen Inhalten eines Metadatensatzes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Eingrenzung des Suchergebnisses u.a. mittels Filter-</a:t>
            </a:r>
            <a:r>
              <a:rPr lang="de-DE" dirty="0" err="1" smtClean="0">
                <a:latin typeface="Calibri" pitchFamily="34" charset="0"/>
              </a:rPr>
              <a:t>Encoding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weiterhin </a:t>
            </a:r>
            <a:r>
              <a:rPr lang="de-DE" dirty="0" err="1" smtClean="0">
                <a:latin typeface="Calibri" pitchFamily="34" charset="0"/>
              </a:rPr>
              <a:t>resultSets</a:t>
            </a:r>
            <a:r>
              <a:rPr lang="de-DE" dirty="0" smtClean="0">
                <a:latin typeface="Calibri" pitchFamily="34" charset="0"/>
              </a:rPr>
              <a:t>, </a:t>
            </a:r>
            <a:r>
              <a:rPr lang="de-DE" dirty="0" err="1" smtClean="0">
                <a:latin typeface="Calibri" pitchFamily="34" charset="0"/>
              </a:rPr>
              <a:t>outputSchemas</a:t>
            </a:r>
            <a:endParaRPr lang="de-DE" dirty="0" smtClean="0">
              <a:latin typeface="Calibri" pitchFamily="34" charset="0"/>
            </a:endParaRP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Filter-</a:t>
            </a:r>
            <a:r>
              <a:rPr lang="de-DE" dirty="0" err="1" smtClean="0">
                <a:latin typeface="Calibri" pitchFamily="34" charset="0"/>
              </a:rPr>
              <a:t>Encoding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zur Konkretisierung der Recherche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erlaubt räumliche, zeitliche, inhaltliche Abfragen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BOOLE'sche</a:t>
            </a:r>
            <a:r>
              <a:rPr lang="de-DE" dirty="0" smtClean="0">
                <a:latin typeface="Calibri" pitchFamily="34" charset="0"/>
              </a:rPr>
              <a:t> Logik</a:t>
            </a: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lvl="2" indent="-227013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7199313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ogc:Filter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ogc:Not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      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ogc:BBOX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         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ogc:PropertyName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ows:BoundingBox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ogc:PropertyName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             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gml:Envelope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srsName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="urn:x-ogc:def:crs:EPSG:6.11:4326"&gt;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             	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gml:lowerCorner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&gt;60.0 12.0&lt;/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gml:lowerCorner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	  			&lt;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gml:upperCorner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&gt;70.0 20.0&lt;/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gml:upperCorner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       		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gml:Envelope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		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ogc:BBOX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	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ogc:Not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&lt;/</a:t>
            </a:r>
            <a:r>
              <a:rPr lang="de-DE" sz="1200" dirty="0" err="1">
                <a:solidFill>
                  <a:srgbClr val="000000"/>
                </a:solidFill>
                <a:latin typeface="Courier 10 Pitch" pitchFamily="1" charset="0"/>
              </a:rPr>
              <a:t>ogc:Filter</a:t>
            </a:r>
            <a:r>
              <a:rPr lang="de-DE" sz="1200" dirty="0">
                <a:solidFill>
                  <a:srgbClr val="000000"/>
                </a:solidFill>
                <a:latin typeface="Courier 10 Pitch" pitchFamily="1" charset="0"/>
              </a:rPr>
              <a:t>&gt;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err="1" smtClean="0">
                <a:latin typeface="Calibri" pitchFamily="34" charset="0"/>
              </a:rPr>
              <a:t>GetRecordByID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analog zu </a:t>
            </a:r>
            <a:r>
              <a:rPr lang="de-DE" dirty="0" err="1" smtClean="0">
                <a:latin typeface="Calibri" pitchFamily="34" charset="0"/>
              </a:rPr>
              <a:t>GetRecords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Metadatensätze jedoch nur hinsichtlich ihrer (UU)ID identifizierbar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Achtung Konflikt: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ISO 19115 verpflichtet keine UUID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Element </a:t>
            </a:r>
            <a:r>
              <a:rPr lang="de-DE" dirty="0" err="1" smtClean="0">
                <a:latin typeface="Calibri" pitchFamily="34" charset="0"/>
              </a:rPr>
              <a:t>fileIdentifier</a:t>
            </a:r>
            <a:r>
              <a:rPr lang="de-DE" dirty="0" smtClean="0">
                <a:latin typeface="Calibri" pitchFamily="34" charset="0"/>
              </a:rPr>
              <a:t> optional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INSPIRE Netzdienste kennen kein </a:t>
            </a:r>
            <a:r>
              <a:rPr lang="de-DE" dirty="0" err="1" smtClean="0">
                <a:latin typeface="Calibri" pitchFamily="34" charset="0"/>
              </a:rPr>
              <a:t>GetRecordByID</a:t>
            </a:r>
            <a:endParaRPr lang="de-DE" dirty="0" smtClean="0">
              <a:latin typeface="Calibri" pitchFamily="34" charset="0"/>
            </a:endParaRP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Vorteil: effizient implementierbar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und nutzbar</a:t>
            </a:r>
          </a:p>
          <a:p>
            <a:pPr lvl="2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 smtClean="0">
              <a:latin typeface="Calibri" pitchFamily="34" charset="0"/>
            </a:endParaRPr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7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Insert/Update/Delete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transaktionale Operationen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„push“-Operationen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beeinflussen Inhalt des CSW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zweckmäßigerweise mit Validierungsschritten verbunden</a:t>
            </a:r>
          </a:p>
          <a:p>
            <a:pPr marL="738188" lvl="1" indent="-280988">
              <a:spcBef>
                <a:spcPts val="600"/>
              </a:spcBef>
              <a:buFont typeface="Wingdings" pitchFamily="2" charset="2"/>
              <a:buChar char="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dirty="0" smtClean="0">
                <a:latin typeface="Calibri" pitchFamily="34" charset="0"/>
              </a:rPr>
              <a:t>Austauschformat ISO 19139</a:t>
            </a:r>
          </a:p>
          <a:p>
            <a:pPr marL="738188" lvl="1" indent="-280988">
              <a:spcBef>
                <a:spcPts val="6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dirty="0" smtClean="0">
              <a:latin typeface="Calibri" pitchFamily="34" charset="0"/>
            </a:endParaRPr>
          </a:p>
          <a:p>
            <a:pPr lvl="2" indent="-227013">
              <a:spcBef>
                <a:spcPts val="5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de-DE" sz="2400" dirty="0">
              <a:latin typeface="Calibri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666E6-4A91-4A88-BD23-77E506989FE9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CatalogService</a:t>
            </a:r>
            <a:r>
              <a:rPr lang="de-DE" dirty="0" smtClean="0"/>
              <a:t>-Web / CS-W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Bildschirmpräsentation (4:3)</PresentationFormat>
  <Paragraphs>147</Paragraphs>
  <Slides>15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Larissa-Design</vt:lpstr>
      <vt:lpstr>Bitmap</vt:lpstr>
      <vt:lpstr>BASISWISSEN GDI Block 4: Metadaten in der GDI</vt:lpstr>
      <vt:lpstr>Agenda</vt:lpstr>
      <vt:lpstr>CatalogService-Web / CS-W</vt:lpstr>
      <vt:lpstr>CatalogService-Web / CS-W</vt:lpstr>
      <vt:lpstr>CatalogService-Web / CS-W</vt:lpstr>
      <vt:lpstr>CatalogService-Web / CS-W</vt:lpstr>
      <vt:lpstr>CatalogService-Web / CS-W</vt:lpstr>
      <vt:lpstr>CatalogService-Web / CS-W</vt:lpstr>
      <vt:lpstr>CatalogService-Web / CS-W</vt:lpstr>
      <vt:lpstr>CatalogService-Web / CS-W</vt:lpstr>
      <vt:lpstr>Interoperabilität</vt:lpstr>
      <vt:lpstr>Interoperabilität</vt:lpstr>
      <vt:lpstr>Interoperabilität</vt:lpstr>
      <vt:lpstr>Interoperabilität</vt:lpstr>
      <vt:lpstr>Werden Sie Teil der GDI Brandenburg und machen Sie sich fit für Europa!</vt:lpstr>
    </vt:vector>
  </TitlesOfParts>
  <Company>DELPHI IMM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Lessing</dc:creator>
  <cp:lastModifiedBy>schulz</cp:lastModifiedBy>
  <cp:revision>538</cp:revision>
  <dcterms:created xsi:type="dcterms:W3CDTF">2009-02-19T15:27:28Z</dcterms:created>
  <dcterms:modified xsi:type="dcterms:W3CDTF">2011-08-17T14:34:15Z</dcterms:modified>
</cp:coreProperties>
</file>