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09DB1-E6B1-D046-9A64-AE403FBD9034}" type="doc">
      <dgm:prSet loTypeId="urn:microsoft.com/office/officeart/2005/8/layout/venn1" loCatId="relationship" qsTypeId="urn:microsoft.com/office/officeart/2005/8/quickstyle/simple4" qsCatId="simple" csTypeId="urn:microsoft.com/office/officeart/2005/8/colors/colorful2" csCatId="colorful" phldr="1"/>
      <dgm:spPr/>
    </dgm:pt>
    <dgm:pt modelId="{DF387308-34B1-C947-BDD0-0A20F66660AB}">
      <dgm:prSet phldrT="[Texte]" custT="1"/>
      <dgm:spPr/>
      <dgm:t>
        <a:bodyPr/>
        <a:lstStyle/>
        <a:p>
          <a:r>
            <a:rPr lang="fr-FR" sz="2400" dirty="0" smtClean="0"/>
            <a:t>Urbanisme</a:t>
          </a:r>
          <a:endParaRPr lang="fr-FR" sz="1600" dirty="0"/>
        </a:p>
      </dgm:t>
    </dgm:pt>
    <dgm:pt modelId="{9EE31D18-7523-7746-826B-1BB103D4A897}" type="parTrans" cxnId="{FEFB6D1A-8F73-024D-8EA8-30281E457CB2}">
      <dgm:prSet/>
      <dgm:spPr/>
      <dgm:t>
        <a:bodyPr/>
        <a:lstStyle/>
        <a:p>
          <a:endParaRPr lang="fr-FR"/>
        </a:p>
      </dgm:t>
    </dgm:pt>
    <dgm:pt modelId="{C3057CAB-C2EC-AA48-8587-6D29AF8304CD}" type="sibTrans" cxnId="{FEFB6D1A-8F73-024D-8EA8-30281E457CB2}">
      <dgm:prSet/>
      <dgm:spPr/>
      <dgm:t>
        <a:bodyPr/>
        <a:lstStyle/>
        <a:p>
          <a:endParaRPr lang="fr-FR"/>
        </a:p>
      </dgm:t>
    </dgm:pt>
    <dgm:pt modelId="{81F031B6-9522-4548-ADA0-CB75B2165A1F}">
      <dgm:prSet phldrT="[Texte]" custT="1"/>
      <dgm:spPr/>
      <dgm:t>
        <a:bodyPr/>
        <a:lstStyle/>
        <a:p>
          <a:r>
            <a:rPr lang="fr-FR" sz="1900" dirty="0" smtClean="0"/>
            <a:t>Développement des réseaux </a:t>
          </a:r>
          <a:r>
            <a:rPr lang="fr-FR" sz="1600" dirty="0" smtClean="0"/>
            <a:t>énergie et transport</a:t>
          </a:r>
          <a:endParaRPr lang="fr-FR" sz="1600" dirty="0"/>
        </a:p>
      </dgm:t>
    </dgm:pt>
    <dgm:pt modelId="{EB45A768-B785-D74D-B917-0EF5DB6D5DDE}" type="parTrans" cxnId="{9D7C24C6-495C-1640-99A2-D746CA838078}">
      <dgm:prSet/>
      <dgm:spPr/>
      <dgm:t>
        <a:bodyPr/>
        <a:lstStyle/>
        <a:p>
          <a:endParaRPr lang="fr-FR"/>
        </a:p>
      </dgm:t>
    </dgm:pt>
    <dgm:pt modelId="{8D18128F-E47E-F747-B06E-C26AF82B1933}" type="sibTrans" cxnId="{9D7C24C6-495C-1640-99A2-D746CA838078}">
      <dgm:prSet/>
      <dgm:spPr/>
      <dgm:t>
        <a:bodyPr/>
        <a:lstStyle/>
        <a:p>
          <a:endParaRPr lang="fr-FR"/>
        </a:p>
      </dgm:t>
    </dgm:pt>
    <dgm:pt modelId="{E1FF00E8-EF2A-CD4C-A4D4-DB9E417F9A5A}">
      <dgm:prSet phldrT="[Texte]" custT="1"/>
      <dgm:spPr>
        <a:solidFill>
          <a:schemeClr val="accent3">
            <a:lumMod val="75000"/>
            <a:alpha val="61000"/>
          </a:schemeClr>
        </a:solidFill>
      </dgm:spPr>
      <dgm:t>
        <a:bodyPr/>
        <a:lstStyle/>
        <a:p>
          <a:r>
            <a:rPr lang="fr-FR" sz="2300" dirty="0" smtClean="0"/>
            <a:t>Politiques </a:t>
          </a:r>
          <a:r>
            <a:rPr lang="fr-FR" sz="2300" dirty="0" err="1" smtClean="0"/>
            <a:t>Energies-Climat</a:t>
          </a:r>
          <a:endParaRPr lang="fr-FR" sz="1600" dirty="0"/>
        </a:p>
      </dgm:t>
    </dgm:pt>
    <dgm:pt modelId="{EC80A609-D141-A542-A3AE-B1D2A9D9B636}" type="parTrans" cxnId="{3AD48736-C7E4-BF41-AEC0-4060BE3F148D}">
      <dgm:prSet/>
      <dgm:spPr/>
      <dgm:t>
        <a:bodyPr/>
        <a:lstStyle/>
        <a:p>
          <a:endParaRPr lang="fr-FR"/>
        </a:p>
      </dgm:t>
    </dgm:pt>
    <dgm:pt modelId="{7A4DB1E9-758C-B14C-A74F-130B05C74961}" type="sibTrans" cxnId="{3AD48736-C7E4-BF41-AEC0-4060BE3F148D}">
      <dgm:prSet/>
      <dgm:spPr/>
      <dgm:t>
        <a:bodyPr/>
        <a:lstStyle/>
        <a:p>
          <a:endParaRPr lang="fr-FR"/>
        </a:p>
      </dgm:t>
    </dgm:pt>
    <dgm:pt modelId="{DA29692F-B4C8-804B-888A-632EA870B8C5}" type="pres">
      <dgm:prSet presAssocID="{68309DB1-E6B1-D046-9A64-AE403FBD9034}" presName="compositeShape" presStyleCnt="0">
        <dgm:presLayoutVars>
          <dgm:chMax val="7"/>
          <dgm:dir/>
          <dgm:resizeHandles val="exact"/>
        </dgm:presLayoutVars>
      </dgm:prSet>
      <dgm:spPr/>
    </dgm:pt>
    <dgm:pt modelId="{093ECC4E-E4FC-454B-B92C-B81295226527}" type="pres">
      <dgm:prSet presAssocID="{DF387308-34B1-C947-BDD0-0A20F66660AB}" presName="circ1" presStyleLbl="vennNode1" presStyleIdx="0" presStyleCnt="3"/>
      <dgm:spPr/>
      <dgm:t>
        <a:bodyPr/>
        <a:lstStyle/>
        <a:p>
          <a:endParaRPr lang="fr-FR"/>
        </a:p>
      </dgm:t>
    </dgm:pt>
    <dgm:pt modelId="{04587969-2536-3440-AFD3-26E9545CA513}" type="pres">
      <dgm:prSet presAssocID="{DF387308-34B1-C947-BDD0-0A20F66660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5A4127-C17E-224F-A65C-446DC013374A}" type="pres">
      <dgm:prSet presAssocID="{81F031B6-9522-4548-ADA0-CB75B2165A1F}" presName="circ2" presStyleLbl="vennNode1" presStyleIdx="1" presStyleCnt="3"/>
      <dgm:spPr/>
      <dgm:t>
        <a:bodyPr/>
        <a:lstStyle/>
        <a:p>
          <a:endParaRPr lang="fr-FR"/>
        </a:p>
      </dgm:t>
    </dgm:pt>
    <dgm:pt modelId="{BD3C1883-C5ED-2D45-BEF8-06FF41A8752D}" type="pres">
      <dgm:prSet presAssocID="{81F031B6-9522-4548-ADA0-CB75B2165A1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40490B-4120-7C4B-B620-EF734B792B59}" type="pres">
      <dgm:prSet presAssocID="{E1FF00E8-EF2A-CD4C-A4D4-DB9E417F9A5A}" presName="circ3" presStyleLbl="vennNode1" presStyleIdx="2" presStyleCnt="3"/>
      <dgm:spPr/>
      <dgm:t>
        <a:bodyPr/>
        <a:lstStyle/>
        <a:p>
          <a:endParaRPr lang="fr-FR"/>
        </a:p>
      </dgm:t>
    </dgm:pt>
    <dgm:pt modelId="{DB971903-D43A-0743-ADF3-42DBC796FD93}" type="pres">
      <dgm:prSet presAssocID="{E1FF00E8-EF2A-CD4C-A4D4-DB9E417F9A5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D48736-C7E4-BF41-AEC0-4060BE3F148D}" srcId="{68309DB1-E6B1-D046-9A64-AE403FBD9034}" destId="{E1FF00E8-EF2A-CD4C-A4D4-DB9E417F9A5A}" srcOrd="2" destOrd="0" parTransId="{EC80A609-D141-A542-A3AE-B1D2A9D9B636}" sibTransId="{7A4DB1E9-758C-B14C-A74F-130B05C74961}"/>
    <dgm:cxn modelId="{0B0CBBBB-F694-1E4C-BF04-002C4EFE358C}" type="presOf" srcId="{DF387308-34B1-C947-BDD0-0A20F66660AB}" destId="{04587969-2536-3440-AFD3-26E9545CA513}" srcOrd="1" destOrd="0" presId="urn:microsoft.com/office/officeart/2005/8/layout/venn1"/>
    <dgm:cxn modelId="{9D7C24C6-495C-1640-99A2-D746CA838078}" srcId="{68309DB1-E6B1-D046-9A64-AE403FBD9034}" destId="{81F031B6-9522-4548-ADA0-CB75B2165A1F}" srcOrd="1" destOrd="0" parTransId="{EB45A768-B785-D74D-B917-0EF5DB6D5DDE}" sibTransId="{8D18128F-E47E-F747-B06E-C26AF82B1933}"/>
    <dgm:cxn modelId="{DDD30DC7-6541-AF43-A48E-3D3641967EDA}" type="presOf" srcId="{81F031B6-9522-4548-ADA0-CB75B2165A1F}" destId="{135A4127-C17E-224F-A65C-446DC013374A}" srcOrd="0" destOrd="0" presId="urn:microsoft.com/office/officeart/2005/8/layout/venn1"/>
    <dgm:cxn modelId="{147A0175-8FF2-4948-B1B4-64EBF7BBDA02}" type="presOf" srcId="{E1FF00E8-EF2A-CD4C-A4D4-DB9E417F9A5A}" destId="{DB971903-D43A-0743-ADF3-42DBC796FD93}" srcOrd="1" destOrd="0" presId="urn:microsoft.com/office/officeart/2005/8/layout/venn1"/>
    <dgm:cxn modelId="{8E5417CE-D179-D94C-B2A9-DE4F9A7C84F6}" type="presOf" srcId="{68309DB1-E6B1-D046-9A64-AE403FBD9034}" destId="{DA29692F-B4C8-804B-888A-632EA870B8C5}" srcOrd="0" destOrd="0" presId="urn:microsoft.com/office/officeart/2005/8/layout/venn1"/>
    <dgm:cxn modelId="{E03E1F65-F099-9749-B889-A06FCE1F4261}" type="presOf" srcId="{DF387308-34B1-C947-BDD0-0A20F66660AB}" destId="{093ECC4E-E4FC-454B-B92C-B81295226527}" srcOrd="0" destOrd="0" presId="urn:microsoft.com/office/officeart/2005/8/layout/venn1"/>
    <dgm:cxn modelId="{FEFB6D1A-8F73-024D-8EA8-30281E457CB2}" srcId="{68309DB1-E6B1-D046-9A64-AE403FBD9034}" destId="{DF387308-34B1-C947-BDD0-0A20F66660AB}" srcOrd="0" destOrd="0" parTransId="{9EE31D18-7523-7746-826B-1BB103D4A897}" sibTransId="{C3057CAB-C2EC-AA48-8587-6D29AF8304CD}"/>
    <dgm:cxn modelId="{5689EEA7-7FC9-9E4A-8587-47DD8ED13470}" type="presOf" srcId="{81F031B6-9522-4548-ADA0-CB75B2165A1F}" destId="{BD3C1883-C5ED-2D45-BEF8-06FF41A8752D}" srcOrd="1" destOrd="0" presId="urn:microsoft.com/office/officeart/2005/8/layout/venn1"/>
    <dgm:cxn modelId="{68BE95A2-6D31-5745-9C61-42DDDA28C7F3}" type="presOf" srcId="{E1FF00E8-EF2A-CD4C-A4D4-DB9E417F9A5A}" destId="{EB40490B-4120-7C4B-B620-EF734B792B59}" srcOrd="0" destOrd="0" presId="urn:microsoft.com/office/officeart/2005/8/layout/venn1"/>
    <dgm:cxn modelId="{40C3338F-1348-0D48-B7CE-88B338AF8C72}" type="presParOf" srcId="{DA29692F-B4C8-804B-888A-632EA870B8C5}" destId="{093ECC4E-E4FC-454B-B92C-B81295226527}" srcOrd="0" destOrd="0" presId="urn:microsoft.com/office/officeart/2005/8/layout/venn1"/>
    <dgm:cxn modelId="{66460C39-FB1F-6848-8006-0D27CFFB6B0E}" type="presParOf" srcId="{DA29692F-B4C8-804B-888A-632EA870B8C5}" destId="{04587969-2536-3440-AFD3-26E9545CA513}" srcOrd="1" destOrd="0" presId="urn:microsoft.com/office/officeart/2005/8/layout/venn1"/>
    <dgm:cxn modelId="{9B68A968-96CB-7046-A1B2-96F15D87F0B2}" type="presParOf" srcId="{DA29692F-B4C8-804B-888A-632EA870B8C5}" destId="{135A4127-C17E-224F-A65C-446DC013374A}" srcOrd="2" destOrd="0" presId="urn:microsoft.com/office/officeart/2005/8/layout/venn1"/>
    <dgm:cxn modelId="{DB8DCDEB-C2C5-FE4E-80EF-20F1B5C0D68F}" type="presParOf" srcId="{DA29692F-B4C8-804B-888A-632EA870B8C5}" destId="{BD3C1883-C5ED-2D45-BEF8-06FF41A8752D}" srcOrd="3" destOrd="0" presId="urn:microsoft.com/office/officeart/2005/8/layout/venn1"/>
    <dgm:cxn modelId="{161C0B07-88A1-4F41-AB2A-696C33AC8D2D}" type="presParOf" srcId="{DA29692F-B4C8-804B-888A-632EA870B8C5}" destId="{EB40490B-4120-7C4B-B620-EF734B792B59}" srcOrd="4" destOrd="0" presId="urn:microsoft.com/office/officeart/2005/8/layout/venn1"/>
    <dgm:cxn modelId="{E5B67044-396A-E44A-9E26-8A979E07BB80}" type="presParOf" srcId="{DA29692F-B4C8-804B-888A-632EA870B8C5}" destId="{DB971903-D43A-0743-ADF3-42DBC796FD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ECC4E-E4FC-454B-B92C-B81295226527}">
      <dsp:nvSpPr>
        <dsp:cNvPr id="0" name=""/>
        <dsp:cNvSpPr/>
      </dsp:nvSpPr>
      <dsp:spPr>
        <a:xfrm>
          <a:off x="2500312" y="61515"/>
          <a:ext cx="2952750" cy="29527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Urbanisme</a:t>
          </a:r>
          <a:endParaRPr lang="fr-FR" sz="1600" kern="1200" dirty="0"/>
        </a:p>
      </dsp:txBody>
      <dsp:txXfrm>
        <a:off x="2894012" y="578246"/>
        <a:ext cx="2165350" cy="1328737"/>
      </dsp:txXfrm>
    </dsp:sp>
    <dsp:sp modelId="{135A4127-C17E-224F-A65C-446DC013374A}">
      <dsp:nvSpPr>
        <dsp:cNvPr id="0" name=""/>
        <dsp:cNvSpPr/>
      </dsp:nvSpPr>
      <dsp:spPr>
        <a:xfrm>
          <a:off x="3565763" y="1906984"/>
          <a:ext cx="2952750" cy="29527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Développement des réseaux </a:t>
          </a:r>
          <a:r>
            <a:rPr lang="fr-FR" sz="1600" kern="1200" dirty="0" smtClean="0"/>
            <a:t>énergie et transport</a:t>
          </a:r>
          <a:endParaRPr lang="fr-FR" sz="1600" kern="1200" dirty="0"/>
        </a:p>
      </dsp:txBody>
      <dsp:txXfrm>
        <a:off x="4468812" y="2669778"/>
        <a:ext cx="1771650" cy="1624012"/>
      </dsp:txXfrm>
    </dsp:sp>
    <dsp:sp modelId="{EB40490B-4120-7C4B-B620-EF734B792B59}">
      <dsp:nvSpPr>
        <dsp:cNvPr id="0" name=""/>
        <dsp:cNvSpPr/>
      </dsp:nvSpPr>
      <dsp:spPr>
        <a:xfrm>
          <a:off x="1434861" y="1906984"/>
          <a:ext cx="2952750" cy="2952750"/>
        </a:xfrm>
        <a:prstGeom prst="ellipse">
          <a:avLst/>
        </a:prstGeom>
        <a:solidFill>
          <a:schemeClr val="accent3">
            <a:lumMod val="75000"/>
            <a:alpha val="61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Politiques </a:t>
          </a:r>
          <a:r>
            <a:rPr lang="fr-FR" sz="2300" kern="1200" dirty="0" err="1" smtClean="0"/>
            <a:t>Energies-Climat</a:t>
          </a:r>
          <a:endParaRPr lang="fr-FR" sz="1600" kern="1200" dirty="0"/>
        </a:p>
      </dsp:txBody>
      <dsp:txXfrm>
        <a:off x="1712912" y="2669778"/>
        <a:ext cx="1771650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E4AFE-DADD-0F48-BB4A-D3E425346D2F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32E5-364D-7045-83FF-25F050BE4F5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2760" y="686020"/>
            <a:ext cx="5012481" cy="3428634"/>
          </a:xfrm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b="1"/>
              <a:t>Décret n° 2012-533 du 20 avril 2012 relatif aux schémas régionaux de raccordement au réseau des énergies renouvelables, prévus par l'article L. 321-7 du code de l'énergie</a:t>
            </a:r>
            <a:r>
              <a:rPr lang="fr-FR"/>
              <a:t> </a:t>
            </a:r>
            <a:br>
              <a:rPr lang="fr-FR"/>
            </a:br>
            <a:endParaRPr lang="fr-FR"/>
          </a:p>
        </p:txBody>
      </p:sp>
      <p:sp>
        <p:nvSpPr>
          <p:cNvPr id="37892" name="Espace réservé du numéro de diapositive 3"/>
          <p:cNvSpPr txBox="1">
            <a:spLocks noGrp="1"/>
          </p:cNvSpPr>
          <p:nvPr/>
        </p:nvSpPr>
        <p:spPr bwMode="auto">
          <a:xfrm>
            <a:off x="3883949" y="8685188"/>
            <a:ext cx="2972444" cy="45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9" tIns="45405" rIns="90809" bIns="45405" anchor="b">
            <a:prstTxWarp prst="textNoShape">
              <a:avLst/>
            </a:prstTxWarp>
          </a:bodyPr>
          <a:lstStyle/>
          <a:p>
            <a:pPr algn="r" defTabSz="908050"/>
            <a:fld id="{63AF501A-3F63-5049-80F9-6900E9E80993}" type="slidenum">
              <a:rPr lang="fr-FR" sz="1200"/>
              <a:pPr algn="r" defTabSz="908050"/>
              <a:t>2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b="1"/>
              <a:t>Décret n° 2012-533 du 20 avril 2012 relatif aux schémas régionaux de raccordement au réseau des énergies renouvelables, prévus par l'article L. 321-7 du code de l'énergie</a:t>
            </a:r>
            <a:r>
              <a:rPr lang="fr-FR"/>
              <a:t> </a:t>
            </a:r>
            <a:br>
              <a:rPr lang="fr-FR"/>
            </a:br>
            <a:endParaRPr lang="fr-FR"/>
          </a:p>
        </p:txBody>
      </p:sp>
      <p:sp>
        <p:nvSpPr>
          <p:cNvPr id="35844" name="Espace réservé du numéro de diapositive 3"/>
          <p:cNvSpPr txBox="1">
            <a:spLocks noGrp="1"/>
          </p:cNvSpPr>
          <p:nvPr/>
        </p:nvSpPr>
        <p:spPr bwMode="auto">
          <a:xfrm>
            <a:off x="3883949" y="8685188"/>
            <a:ext cx="2972444" cy="45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9" tIns="45405" rIns="90809" bIns="45405" anchor="b">
            <a:prstTxWarp prst="textNoShape">
              <a:avLst/>
            </a:prstTxWarp>
          </a:bodyPr>
          <a:lstStyle/>
          <a:p>
            <a:pPr algn="r" defTabSz="908050"/>
            <a:fld id="{CCFD13D3-0F3D-BB44-B387-BA22BF97D491}" type="slidenum">
              <a:rPr lang="fr-FR" sz="1200"/>
              <a:pPr algn="r" defTabSz="908050"/>
              <a:t>3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fr-FR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26F7-50FD-8142-A728-09AD868BB3C1}" type="datetimeFigureOut">
              <a:rPr lang="fr-FR" smtClean="0"/>
              <a:t>18/07/13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764B-4060-5E49-B318-D2A69D09790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e 10"/>
          <p:cNvGraphicFramePr/>
          <p:nvPr/>
        </p:nvGraphicFramePr>
        <p:xfrm>
          <a:off x="555624" y="1397000"/>
          <a:ext cx="7953375" cy="49212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5" name="Titr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800"/>
              <a:t>Premiers éléments de définition de la planification énergétique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3567113" y="3606800"/>
            <a:ext cx="1862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</a:bodyPr>
          <a:lstStyle/>
          <a:p>
            <a:r>
              <a:rPr lang="en-GB" b="1">
                <a:solidFill>
                  <a:srgbClr val="FA0E24"/>
                </a:solidFill>
                <a:latin typeface="Cambria" charset="0"/>
              </a:rPr>
              <a:t>Planification Energétique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4"/>
          <p:cNvSpPr>
            <a:spLocks noChangeArrowheads="1"/>
          </p:cNvSpPr>
          <p:nvPr/>
        </p:nvSpPr>
        <p:spPr bwMode="auto">
          <a:xfrm>
            <a:off x="4086225" y="898525"/>
            <a:ext cx="4556125" cy="273208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C9FFD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>
              <a:ea typeface="+mn-ea"/>
              <a:cs typeface="+mn-cs"/>
            </a:endParaRPr>
          </a:p>
        </p:txBody>
      </p:sp>
      <p:sp>
        <p:nvSpPr>
          <p:cNvPr id="65" name="Rectangle à coins arrondis 64"/>
          <p:cNvSpPr>
            <a:spLocks noChangeArrowheads="1"/>
          </p:cNvSpPr>
          <p:nvPr/>
        </p:nvSpPr>
        <p:spPr bwMode="auto">
          <a:xfrm>
            <a:off x="4832350" y="4486275"/>
            <a:ext cx="3786188" cy="168433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BCBCB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>
              <a:ea typeface="+mn-ea"/>
              <a:cs typeface="+mn-cs"/>
            </a:endParaRPr>
          </a:p>
        </p:txBody>
      </p:sp>
      <p:sp useBgFill="1">
        <p:nvSpPr>
          <p:cNvPr id="18" name="Rectangle à coins arrondis 17"/>
          <p:cNvSpPr/>
          <p:nvPr/>
        </p:nvSpPr>
        <p:spPr bwMode="auto">
          <a:xfrm>
            <a:off x="354013" y="2719388"/>
            <a:ext cx="3454400" cy="3424237"/>
          </a:xfrm>
          <a:prstGeom prst="roundRect">
            <a:avLst/>
          </a:prstGeom>
          <a:ln>
            <a:solidFill>
              <a:srgbClr val="CCC7F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1747838" y="3779838"/>
            <a:ext cx="1952625" cy="1192212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>
                <a:cs typeface="+mn-cs"/>
              </a:rPr>
              <a:t>PLU</a:t>
            </a: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1344613" y="3011488"/>
            <a:ext cx="1581150" cy="617537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SCOT</a:t>
            </a:r>
          </a:p>
        </p:txBody>
      </p:sp>
      <p:sp>
        <p:nvSpPr>
          <p:cNvPr id="8" name="Ellipse 7"/>
          <p:cNvSpPr>
            <a:spLocks noChangeArrowheads="1"/>
          </p:cNvSpPr>
          <p:nvPr/>
        </p:nvSpPr>
        <p:spPr bwMode="auto">
          <a:xfrm>
            <a:off x="6026150" y="1328738"/>
            <a:ext cx="1295400" cy="830262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1400" b="1" dirty="0"/>
              <a:t>Plan d’</a:t>
            </a:r>
            <a:r>
              <a:rPr lang="fr-FR" sz="1400" b="1" dirty="0" err="1"/>
              <a:t>invest</a:t>
            </a:r>
            <a:r>
              <a:rPr lang="fr-FR" sz="1400" b="1" dirty="0"/>
              <a:t> </a:t>
            </a:r>
            <a:r>
              <a:rPr lang="fr-FR" sz="1400" b="1" dirty="0" err="1"/>
              <a:t>GrDF</a:t>
            </a:r>
            <a:endParaRPr lang="fr-FR" sz="1400" b="1" dirty="0"/>
          </a:p>
        </p:txBody>
      </p:sp>
      <p:sp>
        <p:nvSpPr>
          <p:cNvPr id="12" name="Ellipse 11"/>
          <p:cNvSpPr>
            <a:spLocks noChangeArrowheads="1"/>
          </p:cNvSpPr>
          <p:nvPr/>
        </p:nvSpPr>
        <p:spPr bwMode="auto">
          <a:xfrm>
            <a:off x="6646863" y="4730750"/>
            <a:ext cx="1839912" cy="627063"/>
          </a:xfrm>
          <a:prstGeom prst="ellipse">
            <a:avLst/>
          </a:prstGeom>
          <a:gradFill rotWithShape="1">
            <a:gsLst>
              <a:gs pos="0">
                <a:srgbClr val="D9D9D9">
                  <a:alpha val="85999"/>
                </a:srgbClr>
              </a:gs>
              <a:gs pos="100000">
                <a:srgbClr val="A6A6A6">
                  <a:alpha val="89000"/>
                </a:srgbClr>
              </a:gs>
            </a:gsLst>
            <a:lin ang="5100000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SRCAE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2311400" y="4337050"/>
            <a:ext cx="1000125" cy="635000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PLH</a:t>
            </a:r>
          </a:p>
        </p:txBody>
      </p:sp>
      <p:sp>
        <p:nvSpPr>
          <p:cNvPr id="38" name="Ellipse 37"/>
          <p:cNvSpPr>
            <a:spLocks noChangeArrowheads="1"/>
          </p:cNvSpPr>
          <p:nvPr/>
        </p:nvSpPr>
        <p:spPr bwMode="auto">
          <a:xfrm>
            <a:off x="3349625" y="1768475"/>
            <a:ext cx="1349375" cy="9525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1400" b="1"/>
              <a:t>Plan d’invest RCU 1</a:t>
            </a:r>
          </a:p>
        </p:txBody>
      </p:sp>
      <p:sp>
        <p:nvSpPr>
          <p:cNvPr id="36875" name="ZoneTexte 42"/>
          <p:cNvSpPr txBox="1">
            <a:spLocks noChangeArrowheads="1"/>
          </p:cNvSpPr>
          <p:nvPr/>
        </p:nvSpPr>
        <p:spPr bwMode="auto">
          <a:xfrm rot="-3469997">
            <a:off x="2740819" y="3231356"/>
            <a:ext cx="1397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100" i="1"/>
              <a:t>Si réseaux classés</a:t>
            </a:r>
          </a:p>
        </p:txBody>
      </p:sp>
      <p:sp>
        <p:nvSpPr>
          <p:cNvPr id="32" name="Ellipse 31"/>
          <p:cNvSpPr>
            <a:spLocks noChangeArrowheads="1"/>
          </p:cNvSpPr>
          <p:nvPr/>
        </p:nvSpPr>
        <p:spPr bwMode="auto">
          <a:xfrm>
            <a:off x="330200" y="4108450"/>
            <a:ext cx="1214438" cy="673100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PDU</a:t>
            </a:r>
          </a:p>
        </p:txBody>
      </p:sp>
      <p:sp>
        <p:nvSpPr>
          <p:cNvPr id="36877" name="ZoneTexte 18"/>
          <p:cNvSpPr txBox="1">
            <a:spLocks noChangeArrowheads="1"/>
          </p:cNvSpPr>
          <p:nvPr/>
        </p:nvSpPr>
        <p:spPr bwMode="auto">
          <a:xfrm>
            <a:off x="766763" y="2208213"/>
            <a:ext cx="26622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A3A3E0"/>
                </a:solidFill>
              </a:rPr>
              <a:t>Urbanisme/ Déplacement</a:t>
            </a:r>
          </a:p>
        </p:txBody>
      </p:sp>
      <p:cxnSp>
        <p:nvCxnSpPr>
          <p:cNvPr id="36878" name="Connecteur droit avec flèche 21"/>
          <p:cNvCxnSpPr>
            <a:cxnSpLocks noChangeShapeType="1"/>
            <a:stCxn id="6" idx="4"/>
            <a:endCxn id="5" idx="0"/>
          </p:cNvCxnSpPr>
          <p:nvPr/>
        </p:nvCxnSpPr>
        <p:spPr bwMode="auto">
          <a:xfrm>
            <a:off x="2135188" y="3629025"/>
            <a:ext cx="588962" cy="1508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879" name="Connecteur droit avec flèche 24"/>
          <p:cNvCxnSpPr>
            <a:cxnSpLocks noChangeShapeType="1"/>
            <a:stCxn id="6" idx="4"/>
            <a:endCxn id="32" idx="0"/>
          </p:cNvCxnSpPr>
          <p:nvPr/>
        </p:nvCxnSpPr>
        <p:spPr bwMode="auto">
          <a:xfrm flipH="1">
            <a:off x="938213" y="3629025"/>
            <a:ext cx="1196975" cy="479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Ellipse 40"/>
          <p:cNvSpPr>
            <a:spLocks noChangeArrowheads="1"/>
          </p:cNvSpPr>
          <p:nvPr/>
        </p:nvSpPr>
        <p:spPr bwMode="auto">
          <a:xfrm>
            <a:off x="1458913" y="5133975"/>
            <a:ext cx="2276475" cy="796925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Plan modes doux</a:t>
            </a:r>
          </a:p>
        </p:txBody>
      </p:sp>
      <p:sp>
        <p:nvSpPr>
          <p:cNvPr id="10" name="Ellipse 9"/>
          <p:cNvSpPr>
            <a:spLocks noChangeArrowheads="1"/>
          </p:cNvSpPr>
          <p:nvPr/>
        </p:nvSpPr>
        <p:spPr bwMode="auto">
          <a:xfrm>
            <a:off x="4948238" y="5291138"/>
            <a:ext cx="1555750" cy="603250"/>
          </a:xfrm>
          <a:prstGeom prst="ellipse">
            <a:avLst/>
          </a:prstGeom>
          <a:gradFill rotWithShape="1">
            <a:gsLst>
              <a:gs pos="0">
                <a:srgbClr val="D9D9D9">
                  <a:alpha val="85999"/>
                </a:srgbClr>
              </a:gs>
              <a:gs pos="100000">
                <a:srgbClr val="A6A6A6">
                  <a:alpha val="89000"/>
                </a:srgbClr>
              </a:gs>
            </a:gsLst>
            <a:lin ang="5100000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dirty="0">
                <a:cs typeface="+mn-cs"/>
              </a:rPr>
              <a:t>PCET</a:t>
            </a:r>
          </a:p>
        </p:txBody>
      </p:sp>
      <p:sp>
        <p:nvSpPr>
          <p:cNvPr id="36882" name="ZoneTexte 42"/>
          <p:cNvSpPr txBox="1">
            <a:spLocks noChangeArrowheads="1"/>
          </p:cNvSpPr>
          <p:nvPr/>
        </p:nvSpPr>
        <p:spPr bwMode="auto">
          <a:xfrm>
            <a:off x="3248025" y="5859463"/>
            <a:ext cx="187325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0000FF"/>
                </a:solidFill>
              </a:rPr>
              <a:t>Plans d’actions</a:t>
            </a:r>
          </a:p>
        </p:txBody>
      </p:sp>
      <p:cxnSp>
        <p:nvCxnSpPr>
          <p:cNvPr id="36883" name="Connecteur en angle 27"/>
          <p:cNvCxnSpPr>
            <a:cxnSpLocks noChangeShapeType="1"/>
            <a:endCxn id="32" idx="4"/>
          </p:cNvCxnSpPr>
          <p:nvPr/>
        </p:nvCxnSpPr>
        <p:spPr bwMode="auto">
          <a:xfrm rot="10800000">
            <a:off x="938213" y="4781550"/>
            <a:ext cx="482600" cy="7556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884" name="Connecteur droit avec flèche 61"/>
          <p:cNvCxnSpPr>
            <a:cxnSpLocks noChangeShapeType="1"/>
          </p:cNvCxnSpPr>
          <p:nvPr/>
        </p:nvCxnSpPr>
        <p:spPr bwMode="auto">
          <a:xfrm rot="5400000">
            <a:off x="2764631" y="2913857"/>
            <a:ext cx="1184275" cy="712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885" name="ZoneTexte 72"/>
          <p:cNvSpPr txBox="1">
            <a:spLocks noChangeArrowheads="1"/>
          </p:cNvSpPr>
          <p:nvPr/>
        </p:nvSpPr>
        <p:spPr bwMode="auto">
          <a:xfrm>
            <a:off x="6883400" y="5876925"/>
            <a:ext cx="226060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2"/>
                </a:solidFill>
              </a:rPr>
              <a:t>Politiques Climat Energie</a:t>
            </a:r>
          </a:p>
        </p:txBody>
      </p:sp>
      <p:cxnSp>
        <p:nvCxnSpPr>
          <p:cNvPr id="36886" name="Connecteur droit avec flèche 69"/>
          <p:cNvCxnSpPr>
            <a:cxnSpLocks noChangeShapeType="1"/>
            <a:stCxn id="10" idx="6"/>
            <a:endCxn id="12" idx="4"/>
          </p:cNvCxnSpPr>
          <p:nvPr/>
        </p:nvCxnSpPr>
        <p:spPr bwMode="auto">
          <a:xfrm flipV="1">
            <a:off x="6503988" y="5357813"/>
            <a:ext cx="1063625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4" name="Ellipse 83"/>
          <p:cNvSpPr>
            <a:spLocks noChangeArrowheads="1"/>
          </p:cNvSpPr>
          <p:nvPr/>
        </p:nvSpPr>
        <p:spPr bwMode="auto">
          <a:xfrm>
            <a:off x="4759325" y="1371600"/>
            <a:ext cx="1247775" cy="86677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1400" b="1"/>
              <a:t>Plan d’investRCU 2</a:t>
            </a:r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7204075" y="2917825"/>
            <a:ext cx="1254125" cy="576263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1400" b="1" dirty="0">
                <a:cs typeface="+mn-cs"/>
              </a:rPr>
              <a:t>S3REnr</a:t>
            </a:r>
          </a:p>
        </p:txBody>
      </p:sp>
      <p:cxnSp>
        <p:nvCxnSpPr>
          <p:cNvPr id="36889" name="Connecteur droit avec flèche 58"/>
          <p:cNvCxnSpPr>
            <a:cxnSpLocks noChangeShapeType="1"/>
            <a:stCxn id="12" idx="0"/>
            <a:endCxn id="23" idx="4"/>
          </p:cNvCxnSpPr>
          <p:nvPr/>
        </p:nvCxnSpPr>
        <p:spPr bwMode="auto">
          <a:xfrm rot="5400000" flipH="1" flipV="1">
            <a:off x="7081045" y="3980656"/>
            <a:ext cx="1236662" cy="263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Ellipse 8"/>
          <p:cNvSpPr>
            <a:spLocks noChangeArrowheads="1"/>
          </p:cNvSpPr>
          <p:nvPr/>
        </p:nvSpPr>
        <p:spPr bwMode="auto">
          <a:xfrm>
            <a:off x="6384925" y="2339975"/>
            <a:ext cx="1322388" cy="77152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1400" b="1" dirty="0">
                <a:cs typeface="+mn-cs"/>
              </a:rPr>
              <a:t>Plan </a:t>
            </a:r>
            <a:r>
              <a:rPr lang="fr-FR" sz="1400" b="1" dirty="0" err="1">
                <a:cs typeface="+mn-cs"/>
              </a:rPr>
              <a:t>invest</a:t>
            </a:r>
            <a:r>
              <a:rPr lang="fr-FR" sz="1400" b="1" dirty="0">
                <a:cs typeface="+mn-cs"/>
              </a:rPr>
              <a:t> ERDF</a:t>
            </a:r>
          </a:p>
        </p:txBody>
      </p:sp>
      <p:sp>
        <p:nvSpPr>
          <p:cNvPr id="36891" name="ZoneTexte 72"/>
          <p:cNvSpPr txBox="1">
            <a:spLocks noChangeArrowheads="1"/>
          </p:cNvSpPr>
          <p:nvPr/>
        </p:nvSpPr>
        <p:spPr bwMode="auto">
          <a:xfrm>
            <a:off x="5800725" y="681038"/>
            <a:ext cx="20796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009900"/>
                </a:solidFill>
              </a:rPr>
              <a:t>Développement réseaux</a:t>
            </a:r>
          </a:p>
        </p:txBody>
      </p:sp>
      <p:sp>
        <p:nvSpPr>
          <p:cNvPr id="36892" name="Titre 1"/>
          <p:cNvSpPr>
            <a:spLocks/>
          </p:cNvSpPr>
          <p:nvPr/>
        </p:nvSpPr>
        <p:spPr bwMode="auto">
          <a:xfrm>
            <a:off x="-193675" y="227013"/>
            <a:ext cx="93376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fr-FR" sz="2800"/>
              <a:t>Vers une planification énergétique?</a:t>
            </a:r>
            <a:endParaRPr lang="fr-FR" sz="2800">
              <a:solidFill>
                <a:schemeClr val="tx2"/>
              </a:solidFill>
            </a:endParaRPr>
          </a:p>
        </p:txBody>
      </p:sp>
      <p:cxnSp>
        <p:nvCxnSpPr>
          <p:cNvPr id="36893" name="Connecteur droit avec flèche 22"/>
          <p:cNvCxnSpPr>
            <a:cxnSpLocks noChangeShapeType="1"/>
          </p:cNvCxnSpPr>
          <p:nvPr/>
        </p:nvCxnSpPr>
        <p:spPr bwMode="auto">
          <a:xfrm>
            <a:off x="500063" y="1603375"/>
            <a:ext cx="473075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arrow" w="med" len="med"/>
          </a:ln>
        </p:spPr>
      </p:cxnSp>
      <p:cxnSp>
        <p:nvCxnSpPr>
          <p:cNvPr id="36894" name="Connecteur droit avec flèche 26"/>
          <p:cNvCxnSpPr>
            <a:cxnSpLocks noChangeShapeType="1"/>
          </p:cNvCxnSpPr>
          <p:nvPr/>
        </p:nvCxnSpPr>
        <p:spPr bwMode="auto">
          <a:xfrm>
            <a:off x="461963" y="1231900"/>
            <a:ext cx="473075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895" name="ZoneTexte 27"/>
          <p:cNvSpPr txBox="1">
            <a:spLocks noChangeArrowheads="1"/>
          </p:cNvSpPr>
          <p:nvPr/>
        </p:nvSpPr>
        <p:spPr bwMode="auto">
          <a:xfrm>
            <a:off x="1000125" y="1457325"/>
            <a:ext cx="1941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400"/>
              <a:t>Prendre en compte …</a:t>
            </a:r>
          </a:p>
        </p:txBody>
      </p:sp>
      <p:sp>
        <p:nvSpPr>
          <p:cNvPr id="36896" name="ZoneTexte 28"/>
          <p:cNvSpPr txBox="1">
            <a:spLocks noChangeArrowheads="1"/>
          </p:cNvSpPr>
          <p:nvPr/>
        </p:nvSpPr>
        <p:spPr bwMode="auto">
          <a:xfrm>
            <a:off x="989013" y="1069975"/>
            <a:ext cx="109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400"/>
              <a:t>Compatible</a:t>
            </a:r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3889375" y="917575"/>
            <a:ext cx="1247775" cy="86677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1400" b="1"/>
              <a:t>Plan d’investRCU 3</a:t>
            </a:r>
          </a:p>
        </p:txBody>
      </p:sp>
      <p:cxnSp>
        <p:nvCxnSpPr>
          <p:cNvPr id="36898" name="Connecteur droit avec flèche 15"/>
          <p:cNvCxnSpPr>
            <a:cxnSpLocks noChangeShapeType="1"/>
          </p:cNvCxnSpPr>
          <p:nvPr/>
        </p:nvCxnSpPr>
        <p:spPr bwMode="auto">
          <a:xfrm>
            <a:off x="3436938" y="4306888"/>
            <a:ext cx="1908175" cy="11207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arrow" w="med" len="med"/>
            <a:tailEnd/>
          </a:ln>
        </p:spPr>
      </p:cxnSp>
      <p:cxnSp>
        <p:nvCxnSpPr>
          <p:cNvPr id="36899" name="Connecteur droit avec flèche 15"/>
          <p:cNvCxnSpPr>
            <a:cxnSpLocks noChangeShapeType="1"/>
            <a:endCxn id="10" idx="1"/>
          </p:cNvCxnSpPr>
          <p:nvPr/>
        </p:nvCxnSpPr>
        <p:spPr bwMode="auto">
          <a:xfrm>
            <a:off x="2624138" y="3327400"/>
            <a:ext cx="2551112" cy="20526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arrow" w="med" len="med"/>
            <a:tailEnd/>
          </a:ln>
        </p:spPr>
      </p:cxnSp>
      <p:cxnSp>
        <p:nvCxnSpPr>
          <p:cNvPr id="36900" name="Connecteur droit avec flèche 69"/>
          <p:cNvCxnSpPr>
            <a:cxnSpLocks noChangeShapeType="1"/>
          </p:cNvCxnSpPr>
          <p:nvPr/>
        </p:nvCxnSpPr>
        <p:spPr bwMode="auto">
          <a:xfrm flipV="1">
            <a:off x="6656388" y="5510213"/>
            <a:ext cx="1063625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901" name="Ellipse 23"/>
          <p:cNvSpPr>
            <a:spLocks noChangeArrowheads="1"/>
          </p:cNvSpPr>
          <p:nvPr/>
        </p:nvSpPr>
        <p:spPr bwMode="auto">
          <a:xfrm>
            <a:off x="4222750" y="3298825"/>
            <a:ext cx="2001838" cy="1477963"/>
          </a:xfrm>
          <a:prstGeom prst="ellipse">
            <a:avLst/>
          </a:prstGeom>
          <a:noFill/>
          <a:ln w="38100">
            <a:solidFill>
              <a:srgbClr val="E5051A"/>
            </a:solidFill>
            <a:prstDash val="dash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E5051A"/>
                </a:solidFill>
              </a:rPr>
              <a:t>Schéma directeur de l’Energie</a:t>
            </a:r>
          </a:p>
        </p:txBody>
      </p:sp>
      <p:sp>
        <p:nvSpPr>
          <p:cNvPr id="36902" name="Double flèche verticale 6"/>
          <p:cNvSpPr>
            <a:spLocks noChangeArrowheads="1"/>
          </p:cNvSpPr>
          <p:nvPr/>
        </p:nvSpPr>
        <p:spPr bwMode="auto">
          <a:xfrm rot="-5400000">
            <a:off x="3850482" y="3707606"/>
            <a:ext cx="381000" cy="693737"/>
          </a:xfrm>
          <a:prstGeom prst="upDownArrow">
            <a:avLst>
              <a:gd name="adj1" fmla="val 50000"/>
              <a:gd name="adj2" fmla="val 49955"/>
            </a:avLst>
          </a:prstGeom>
          <a:solidFill>
            <a:srgbClr val="E5051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eaVert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03" name="Double flèche verticale 38"/>
          <p:cNvSpPr>
            <a:spLocks noChangeArrowheads="1"/>
          </p:cNvSpPr>
          <p:nvPr/>
        </p:nvSpPr>
        <p:spPr bwMode="auto">
          <a:xfrm rot="-1829425">
            <a:off x="5883275" y="4149725"/>
            <a:ext cx="381000" cy="531813"/>
          </a:xfrm>
          <a:prstGeom prst="upDownArrow">
            <a:avLst>
              <a:gd name="adj1" fmla="val 50000"/>
              <a:gd name="adj2" fmla="val 50017"/>
            </a:avLst>
          </a:prstGeom>
          <a:solidFill>
            <a:srgbClr val="E5051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04" name="Ellipse 24"/>
          <p:cNvSpPr>
            <a:spLocks noChangeArrowheads="1"/>
          </p:cNvSpPr>
          <p:nvPr/>
        </p:nvSpPr>
        <p:spPr bwMode="auto">
          <a:xfrm>
            <a:off x="4292600" y="2073275"/>
            <a:ext cx="1160463" cy="854075"/>
          </a:xfrm>
          <a:prstGeom prst="ellipse">
            <a:avLst/>
          </a:prstGeom>
          <a:noFill/>
          <a:ln w="38100">
            <a:solidFill>
              <a:srgbClr val="E5051A"/>
            </a:solidFill>
            <a:prstDash val="dash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fr-FR" sz="1200">
                <a:solidFill>
                  <a:srgbClr val="E5051A"/>
                </a:solidFill>
              </a:rPr>
              <a:t>Schéma directeur RDC</a:t>
            </a:r>
          </a:p>
        </p:txBody>
      </p:sp>
      <p:sp>
        <p:nvSpPr>
          <p:cNvPr id="36905" name="Double flèche verticale 38"/>
          <p:cNvSpPr>
            <a:spLocks noChangeArrowheads="1"/>
          </p:cNvSpPr>
          <p:nvPr/>
        </p:nvSpPr>
        <p:spPr bwMode="auto">
          <a:xfrm>
            <a:off x="4856163" y="2987675"/>
            <a:ext cx="381000" cy="531813"/>
          </a:xfrm>
          <a:prstGeom prst="upDownArrow">
            <a:avLst>
              <a:gd name="adj1" fmla="val 50000"/>
              <a:gd name="adj2" fmla="val 50017"/>
            </a:avLst>
          </a:prstGeom>
          <a:solidFill>
            <a:srgbClr val="E5051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06" name="Rectangle à coins arrondis 25"/>
          <p:cNvSpPr>
            <a:spLocks noChangeArrowheads="1"/>
          </p:cNvSpPr>
          <p:nvPr/>
        </p:nvSpPr>
        <p:spPr bwMode="auto">
          <a:xfrm>
            <a:off x="1449388" y="5051425"/>
            <a:ext cx="5081587" cy="100012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prstDash val="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4"/>
          <p:cNvSpPr>
            <a:spLocks noChangeArrowheads="1"/>
          </p:cNvSpPr>
          <p:nvPr/>
        </p:nvSpPr>
        <p:spPr bwMode="auto">
          <a:xfrm>
            <a:off x="4816919" y="1832082"/>
            <a:ext cx="2723011" cy="163285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C9FFD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 sz="800">
              <a:ea typeface="+mn-ea"/>
              <a:cs typeface="+mn-cs"/>
            </a:endParaRPr>
          </a:p>
        </p:txBody>
      </p:sp>
      <p:sp>
        <p:nvSpPr>
          <p:cNvPr id="65" name="Rectangle à coins arrondis 64"/>
          <p:cNvSpPr>
            <a:spLocks noChangeArrowheads="1"/>
          </p:cNvSpPr>
          <p:nvPr/>
        </p:nvSpPr>
        <p:spPr bwMode="auto">
          <a:xfrm>
            <a:off x="5724448" y="4088820"/>
            <a:ext cx="1671376" cy="71755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BCBCB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 sz="800">
              <a:ea typeface="+mn-ea"/>
              <a:cs typeface="+mn-cs"/>
            </a:endParaRPr>
          </a:p>
        </p:txBody>
      </p:sp>
      <p:sp useBgFill="1">
        <p:nvSpPr>
          <p:cNvPr id="18" name="Rectangle à coins arrondis 17"/>
          <p:cNvSpPr/>
          <p:nvPr/>
        </p:nvSpPr>
        <p:spPr bwMode="auto">
          <a:xfrm>
            <a:off x="2362196" y="2810204"/>
            <a:ext cx="2289063" cy="2422169"/>
          </a:xfrm>
          <a:prstGeom prst="roundRect">
            <a:avLst/>
          </a:prstGeom>
          <a:ln>
            <a:solidFill>
              <a:srgbClr val="CCC7F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3618774" y="3628389"/>
            <a:ext cx="939454" cy="574855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>
                <a:cs typeface="+mn-cs"/>
              </a:rPr>
              <a:t>PLU</a:t>
            </a: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3168662" y="2997813"/>
            <a:ext cx="671717" cy="369077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SCOT</a:t>
            </a:r>
          </a:p>
        </p:txBody>
      </p:sp>
      <p:sp>
        <p:nvSpPr>
          <p:cNvPr id="8" name="Ellipse 7"/>
          <p:cNvSpPr>
            <a:spLocks noChangeArrowheads="1"/>
          </p:cNvSpPr>
          <p:nvPr/>
        </p:nvSpPr>
        <p:spPr bwMode="auto">
          <a:xfrm>
            <a:off x="6687306" y="2353573"/>
            <a:ext cx="852624" cy="533792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b="1" dirty="0" smtClean="0"/>
              <a:t>Gaz network</a:t>
            </a:r>
            <a:endParaRPr lang="fr-FR" sz="800" b="1" dirty="0"/>
          </a:p>
        </p:txBody>
      </p:sp>
      <p:sp>
        <p:nvSpPr>
          <p:cNvPr id="12" name="Ellipse 11"/>
          <p:cNvSpPr>
            <a:spLocks noChangeArrowheads="1"/>
          </p:cNvSpPr>
          <p:nvPr/>
        </p:nvSpPr>
        <p:spPr bwMode="auto">
          <a:xfrm>
            <a:off x="6617593" y="4217379"/>
            <a:ext cx="701971" cy="209485"/>
          </a:xfrm>
          <a:prstGeom prst="ellipse">
            <a:avLst/>
          </a:prstGeom>
          <a:gradFill rotWithShape="1">
            <a:gsLst>
              <a:gs pos="0">
                <a:srgbClr val="D9D9D9">
                  <a:alpha val="85999"/>
                </a:srgbClr>
              </a:gs>
              <a:gs pos="100000">
                <a:srgbClr val="A6A6A6">
                  <a:alpha val="89000"/>
                </a:srgbClr>
              </a:gs>
            </a:gsLst>
            <a:lin ang="5100000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SRCAE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3960492" y="3823729"/>
            <a:ext cx="597735" cy="379514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PLH</a:t>
            </a:r>
          </a:p>
        </p:txBody>
      </p:sp>
      <p:sp>
        <p:nvSpPr>
          <p:cNvPr id="38" name="Ellipse 37"/>
          <p:cNvSpPr>
            <a:spLocks noChangeArrowheads="1"/>
          </p:cNvSpPr>
          <p:nvPr/>
        </p:nvSpPr>
        <p:spPr bwMode="auto">
          <a:xfrm>
            <a:off x="4887894" y="2533700"/>
            <a:ext cx="702212" cy="339859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800" b="1" dirty="0" smtClean="0"/>
              <a:t>RCU 2</a:t>
            </a:r>
            <a:endParaRPr lang="fr-FR" sz="800" b="1" dirty="0"/>
          </a:p>
        </p:txBody>
      </p:sp>
      <p:sp>
        <p:nvSpPr>
          <p:cNvPr id="34827" name="ZoneTexte 42"/>
          <p:cNvSpPr txBox="1">
            <a:spLocks noChangeArrowheads="1"/>
          </p:cNvSpPr>
          <p:nvPr/>
        </p:nvSpPr>
        <p:spPr bwMode="auto">
          <a:xfrm rot="19273968">
            <a:off x="4473176" y="2945990"/>
            <a:ext cx="8349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800" i="1" dirty="0"/>
              <a:t>Si réseaux classés</a:t>
            </a:r>
          </a:p>
        </p:txBody>
      </p:sp>
      <p:sp>
        <p:nvSpPr>
          <p:cNvPr id="32" name="Ellipse 31"/>
          <p:cNvSpPr>
            <a:spLocks noChangeArrowheads="1"/>
          </p:cNvSpPr>
          <p:nvPr/>
        </p:nvSpPr>
        <p:spPr bwMode="auto">
          <a:xfrm>
            <a:off x="2873766" y="3840417"/>
            <a:ext cx="589792" cy="303297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PDU</a:t>
            </a:r>
          </a:p>
        </p:txBody>
      </p:sp>
      <p:sp>
        <p:nvSpPr>
          <p:cNvPr id="34829" name="ZoneTexte 18"/>
          <p:cNvSpPr txBox="1">
            <a:spLocks noChangeArrowheads="1"/>
          </p:cNvSpPr>
          <p:nvPr/>
        </p:nvSpPr>
        <p:spPr bwMode="auto">
          <a:xfrm>
            <a:off x="2043121" y="2873559"/>
            <a:ext cx="83064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800" b="1" dirty="0">
                <a:solidFill>
                  <a:srgbClr val="A3A3E0"/>
                </a:solidFill>
              </a:rPr>
              <a:t>Urbanisme/ Déplacement</a:t>
            </a:r>
          </a:p>
        </p:txBody>
      </p:sp>
      <p:cxnSp>
        <p:nvCxnSpPr>
          <p:cNvPr id="34830" name="Connecteur droit avec flèche 21"/>
          <p:cNvCxnSpPr>
            <a:cxnSpLocks noChangeShapeType="1"/>
            <a:stCxn id="6" idx="4"/>
            <a:endCxn id="5" idx="0"/>
          </p:cNvCxnSpPr>
          <p:nvPr/>
        </p:nvCxnSpPr>
        <p:spPr bwMode="auto">
          <a:xfrm rot="16200000" flipH="1">
            <a:off x="3665762" y="3205649"/>
            <a:ext cx="261499" cy="58398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1" name="Connecteur droit avec flèche 24"/>
          <p:cNvCxnSpPr>
            <a:cxnSpLocks noChangeShapeType="1"/>
            <a:stCxn id="6" idx="4"/>
            <a:endCxn id="32" idx="0"/>
          </p:cNvCxnSpPr>
          <p:nvPr/>
        </p:nvCxnSpPr>
        <p:spPr bwMode="auto">
          <a:xfrm rot="5400000">
            <a:off x="3099829" y="3435724"/>
            <a:ext cx="473527" cy="33585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Ellipse 40"/>
          <p:cNvSpPr>
            <a:spLocks noChangeArrowheads="1"/>
          </p:cNvSpPr>
          <p:nvPr/>
        </p:nvSpPr>
        <p:spPr bwMode="auto">
          <a:xfrm>
            <a:off x="2517906" y="4393234"/>
            <a:ext cx="945652" cy="354762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36000" rIns="36000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Plan modes doux</a:t>
            </a:r>
          </a:p>
        </p:txBody>
      </p:sp>
      <p:sp>
        <p:nvSpPr>
          <p:cNvPr id="10" name="Ellipse 9"/>
          <p:cNvSpPr>
            <a:spLocks noChangeArrowheads="1"/>
          </p:cNvSpPr>
          <p:nvPr/>
        </p:nvSpPr>
        <p:spPr bwMode="auto">
          <a:xfrm>
            <a:off x="5922179" y="4393234"/>
            <a:ext cx="679980" cy="204548"/>
          </a:xfrm>
          <a:prstGeom prst="ellipse">
            <a:avLst/>
          </a:prstGeom>
          <a:gradFill rotWithShape="1">
            <a:gsLst>
              <a:gs pos="0">
                <a:srgbClr val="D9D9D9">
                  <a:alpha val="85999"/>
                </a:srgbClr>
              </a:gs>
              <a:gs pos="100000">
                <a:srgbClr val="A6A6A6">
                  <a:alpha val="89000"/>
                </a:srgbClr>
              </a:gs>
            </a:gsLst>
            <a:lin ang="5100000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>
                <a:cs typeface="+mn-cs"/>
              </a:rPr>
              <a:t>PCET</a:t>
            </a:r>
          </a:p>
        </p:txBody>
      </p:sp>
      <p:cxnSp>
        <p:nvCxnSpPr>
          <p:cNvPr id="34836" name="Connecteur en angle 27"/>
          <p:cNvCxnSpPr>
            <a:cxnSpLocks noChangeShapeType="1"/>
            <a:stCxn id="41" idx="0"/>
            <a:endCxn id="32" idx="4"/>
          </p:cNvCxnSpPr>
          <p:nvPr/>
        </p:nvCxnSpPr>
        <p:spPr bwMode="auto">
          <a:xfrm rot="5400000" flipH="1" flipV="1">
            <a:off x="2954937" y="4179509"/>
            <a:ext cx="249520" cy="177930"/>
          </a:xfrm>
          <a:prstGeom prst="bentConnector3">
            <a:avLst>
              <a:gd name="adj1" fmla="val 3340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37" name="Connecteur droit avec flèche 61"/>
          <p:cNvCxnSpPr>
            <a:cxnSpLocks noChangeShapeType="1"/>
            <a:stCxn id="38" idx="4"/>
          </p:cNvCxnSpPr>
          <p:nvPr/>
        </p:nvCxnSpPr>
        <p:spPr bwMode="auto">
          <a:xfrm rot="5400000">
            <a:off x="4278756" y="2752331"/>
            <a:ext cx="839016" cy="10814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38" name="ZoneTexte 72"/>
          <p:cNvSpPr txBox="1">
            <a:spLocks noChangeArrowheads="1"/>
          </p:cNvSpPr>
          <p:nvPr/>
        </p:nvSpPr>
        <p:spPr bwMode="auto">
          <a:xfrm>
            <a:off x="6566420" y="4698655"/>
            <a:ext cx="1351070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800" b="1">
                <a:solidFill>
                  <a:schemeClr val="bg1">
                    <a:lumMod val="50000"/>
                  </a:schemeClr>
                </a:solidFill>
              </a:rPr>
              <a:t>Politiques Climat Energie</a:t>
            </a:r>
          </a:p>
        </p:txBody>
      </p:sp>
      <p:cxnSp>
        <p:nvCxnSpPr>
          <p:cNvPr id="34839" name="Connecteur droit avec flèche 69"/>
          <p:cNvCxnSpPr>
            <a:cxnSpLocks noChangeShapeType="1"/>
            <a:stCxn id="10" idx="6"/>
            <a:endCxn id="12" idx="4"/>
          </p:cNvCxnSpPr>
          <p:nvPr/>
        </p:nvCxnSpPr>
        <p:spPr bwMode="auto">
          <a:xfrm flipV="1">
            <a:off x="6602159" y="4426864"/>
            <a:ext cx="366420" cy="686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4" name="Ellipse 83"/>
          <p:cNvSpPr>
            <a:spLocks noChangeArrowheads="1"/>
          </p:cNvSpPr>
          <p:nvPr/>
        </p:nvSpPr>
        <p:spPr bwMode="auto">
          <a:xfrm>
            <a:off x="4920880" y="2094772"/>
            <a:ext cx="696836" cy="265691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800" b="1" dirty="0" smtClean="0"/>
              <a:t>RCU 1</a:t>
            </a:r>
            <a:endParaRPr lang="fr-FR" sz="800" b="1" dirty="0"/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6617593" y="2984007"/>
            <a:ext cx="738186" cy="34441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b="1" dirty="0">
                <a:cs typeface="+mn-cs"/>
              </a:rPr>
              <a:t>S3REnr</a:t>
            </a:r>
          </a:p>
        </p:txBody>
      </p:sp>
      <p:cxnSp>
        <p:nvCxnSpPr>
          <p:cNvPr id="34842" name="Connecteur droit avec flèche 58"/>
          <p:cNvCxnSpPr>
            <a:cxnSpLocks noChangeShapeType="1"/>
            <a:stCxn id="12" idx="0"/>
            <a:endCxn id="23" idx="4"/>
          </p:cNvCxnSpPr>
          <p:nvPr/>
        </p:nvCxnSpPr>
        <p:spPr bwMode="auto">
          <a:xfrm rot="5400000" flipH="1" flipV="1">
            <a:off x="6533151" y="3763845"/>
            <a:ext cx="888962" cy="1810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Ellipse 8"/>
          <p:cNvSpPr>
            <a:spLocks noChangeArrowheads="1"/>
          </p:cNvSpPr>
          <p:nvPr/>
        </p:nvSpPr>
        <p:spPr bwMode="auto">
          <a:xfrm>
            <a:off x="6344561" y="1899355"/>
            <a:ext cx="790338" cy="461109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b="1" dirty="0" err="1" smtClean="0">
                <a:cs typeface="+mn-cs"/>
              </a:rPr>
              <a:t>Electrical</a:t>
            </a:r>
            <a:r>
              <a:rPr lang="fr-FR" sz="800" b="1" dirty="0" smtClean="0">
                <a:cs typeface="+mn-cs"/>
              </a:rPr>
              <a:t> </a:t>
            </a:r>
            <a:r>
              <a:rPr lang="fr-FR" sz="800" b="1" dirty="0" err="1" smtClean="0">
                <a:cs typeface="+mn-cs"/>
              </a:rPr>
              <a:t>grid</a:t>
            </a:r>
            <a:endParaRPr lang="fr-FR" sz="800" b="1" dirty="0">
              <a:cs typeface="+mn-cs"/>
            </a:endParaRPr>
          </a:p>
        </p:txBody>
      </p:sp>
      <p:sp>
        <p:nvSpPr>
          <p:cNvPr id="34844" name="ZoneTexte 72"/>
          <p:cNvSpPr txBox="1">
            <a:spLocks noChangeArrowheads="1"/>
          </p:cNvSpPr>
          <p:nvPr/>
        </p:nvSpPr>
        <p:spPr bwMode="auto">
          <a:xfrm>
            <a:off x="5139904" y="3328417"/>
            <a:ext cx="1242907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800" b="1" dirty="0">
                <a:solidFill>
                  <a:srgbClr val="009900"/>
                </a:solidFill>
              </a:rPr>
              <a:t>Développement réseaux</a:t>
            </a:r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5617716" y="2367851"/>
            <a:ext cx="666999" cy="276298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fr-FR" sz="800" b="1" dirty="0" smtClean="0"/>
              <a:t>RCU 3</a:t>
            </a:r>
            <a:endParaRPr lang="fr-FR" sz="800" b="1" dirty="0"/>
          </a:p>
        </p:txBody>
      </p:sp>
      <p:cxnSp>
        <p:nvCxnSpPr>
          <p:cNvPr id="34851" name="Connecteur droit avec flèche 15"/>
          <p:cNvCxnSpPr>
            <a:cxnSpLocks noChangeShapeType="1"/>
            <a:stCxn id="5" idx="7"/>
          </p:cNvCxnSpPr>
          <p:nvPr/>
        </p:nvCxnSpPr>
        <p:spPr bwMode="auto">
          <a:xfrm rot="16200000" flipH="1">
            <a:off x="4840895" y="3292327"/>
            <a:ext cx="767189" cy="160768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arrow" w="med" len="med"/>
            <a:tailEnd/>
          </a:ln>
        </p:spPr>
      </p:cxnSp>
      <p:cxnSp>
        <p:nvCxnSpPr>
          <p:cNvPr id="34852" name="Connecteur droit avec flèche 15"/>
          <p:cNvCxnSpPr>
            <a:cxnSpLocks noChangeShapeType="1"/>
            <a:stCxn id="6" idx="6"/>
          </p:cNvCxnSpPr>
          <p:nvPr/>
        </p:nvCxnSpPr>
        <p:spPr bwMode="auto">
          <a:xfrm>
            <a:off x="3840379" y="3182352"/>
            <a:ext cx="2208991" cy="12132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arrow" w="med" len="med"/>
            <a:tailEnd/>
          </a:ln>
        </p:spPr>
      </p:cxnSp>
      <p:cxnSp>
        <p:nvCxnSpPr>
          <p:cNvPr id="34853" name="Connecteur droit avec flèche 69"/>
          <p:cNvCxnSpPr>
            <a:cxnSpLocks noChangeShapeType="1"/>
          </p:cNvCxnSpPr>
          <p:nvPr/>
        </p:nvCxnSpPr>
        <p:spPr bwMode="auto">
          <a:xfrm>
            <a:off x="4558227" y="4088820"/>
            <a:ext cx="1391562" cy="4503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Ellipse 51"/>
          <p:cNvSpPr>
            <a:spLocks noChangeArrowheads="1"/>
          </p:cNvSpPr>
          <p:nvPr/>
        </p:nvSpPr>
        <p:spPr bwMode="auto">
          <a:xfrm>
            <a:off x="7008025" y="3136407"/>
            <a:ext cx="531905" cy="328533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36000" rIns="36000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800" b="1" dirty="0" err="1" smtClean="0">
                <a:cs typeface="+mn-cs"/>
              </a:rPr>
              <a:t>Conf</a:t>
            </a:r>
            <a:r>
              <a:rPr lang="fr-FR" sz="800" b="1" dirty="0" smtClean="0">
                <a:cs typeface="+mn-cs"/>
              </a:rPr>
              <a:t> </a:t>
            </a:r>
            <a:r>
              <a:rPr lang="fr-FR" sz="800" b="1" dirty="0" err="1" smtClean="0">
                <a:cs typeface="+mn-cs"/>
              </a:rPr>
              <a:t>Dépt</a:t>
            </a:r>
            <a:endParaRPr lang="fr-FR" sz="800" b="1" dirty="0">
              <a:cs typeface="+mn-cs"/>
            </a:endParaRPr>
          </a:p>
        </p:txBody>
      </p:sp>
      <p:cxnSp>
        <p:nvCxnSpPr>
          <p:cNvPr id="54" name="Connecteur droit 53"/>
          <p:cNvCxnSpPr>
            <a:endCxn id="84" idx="0"/>
          </p:cNvCxnSpPr>
          <p:nvPr/>
        </p:nvCxnSpPr>
        <p:spPr>
          <a:xfrm rot="16200000" flipH="1">
            <a:off x="4491775" y="1317248"/>
            <a:ext cx="893673" cy="66137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4499742" y="484961"/>
            <a:ext cx="2187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- </a:t>
            </a:r>
            <a:r>
              <a:rPr lang="fr-FR" sz="800" u="sng" dirty="0" err="1" smtClean="0"/>
              <a:t>owner</a:t>
            </a:r>
            <a:r>
              <a:rPr lang="fr-FR" sz="800" dirty="0" smtClean="0"/>
              <a:t>: Grand Lyon (LVB – main H&amp;C-DH), </a:t>
            </a:r>
            <a:r>
              <a:rPr lang="fr-FR" sz="800" dirty="0" err="1" smtClean="0"/>
              <a:t>municipalities</a:t>
            </a:r>
            <a:r>
              <a:rPr lang="fr-FR" sz="800" dirty="0" smtClean="0"/>
              <a:t> </a:t>
            </a:r>
            <a:r>
              <a:rPr lang="fr-FR" sz="800" dirty="0" err="1" smtClean="0"/>
              <a:t>owners</a:t>
            </a:r>
            <a:r>
              <a:rPr lang="fr-FR" sz="800" dirty="0" smtClean="0"/>
              <a:t> of </a:t>
            </a:r>
            <a:r>
              <a:rPr lang="fr-FR" sz="800" dirty="0" err="1" smtClean="0"/>
              <a:t>their</a:t>
            </a:r>
            <a:r>
              <a:rPr lang="fr-FR" sz="800" dirty="0" smtClean="0"/>
              <a:t> </a:t>
            </a:r>
            <a:r>
              <a:rPr lang="fr-FR" sz="800" dirty="0" err="1" smtClean="0"/>
              <a:t>own</a:t>
            </a:r>
            <a:r>
              <a:rPr lang="fr-FR" sz="800" dirty="0" smtClean="0"/>
              <a:t> network, objectif </a:t>
            </a:r>
            <a:r>
              <a:rPr lang="fr-FR" sz="800" dirty="0" err="1" smtClean="0"/>
              <a:t>that</a:t>
            </a:r>
            <a:r>
              <a:rPr lang="fr-FR" sz="800" dirty="0" smtClean="0"/>
              <a:t> GL </a:t>
            </a:r>
            <a:r>
              <a:rPr lang="fr-FR" sz="800" dirty="0" err="1" smtClean="0"/>
              <a:t>become</a:t>
            </a:r>
            <a:r>
              <a:rPr lang="fr-FR" sz="800" dirty="0" smtClean="0"/>
              <a:t> the </a:t>
            </a:r>
            <a:r>
              <a:rPr lang="fr-FR" sz="800" dirty="0" err="1" smtClean="0"/>
              <a:t>owner</a:t>
            </a:r>
            <a:r>
              <a:rPr lang="fr-FR" sz="800" dirty="0" smtClean="0"/>
              <a:t> of all the DH&amp;C</a:t>
            </a:r>
          </a:p>
          <a:p>
            <a:pPr>
              <a:buFontTx/>
              <a:buChar char="-"/>
            </a:pPr>
            <a:r>
              <a:rPr lang="fr-FR" sz="800" dirty="0" smtClean="0"/>
              <a:t> manager: </a:t>
            </a:r>
            <a:r>
              <a:rPr lang="fr-FR" sz="800" dirty="0" err="1" smtClean="0"/>
              <a:t>private</a:t>
            </a:r>
            <a:r>
              <a:rPr lang="fr-FR" sz="800" dirty="0" smtClean="0"/>
              <a:t> </a:t>
            </a:r>
            <a:r>
              <a:rPr lang="fr-FR" sz="800" dirty="0" err="1" smtClean="0"/>
              <a:t>companies</a:t>
            </a:r>
            <a:r>
              <a:rPr lang="fr-FR" sz="800" dirty="0" smtClean="0"/>
              <a:t> </a:t>
            </a:r>
            <a:r>
              <a:rPr lang="fr-FR" sz="800" dirty="0" err="1" smtClean="0"/>
              <a:t>with</a:t>
            </a:r>
            <a:r>
              <a:rPr lang="fr-FR" sz="800" dirty="0" smtClean="0"/>
              <a:t> 25 </a:t>
            </a:r>
            <a:r>
              <a:rPr lang="fr-FR" sz="800" dirty="0" err="1" smtClean="0"/>
              <a:t>years</a:t>
            </a:r>
            <a:r>
              <a:rPr lang="fr-FR" sz="800" dirty="0" smtClean="0"/>
              <a:t> </a:t>
            </a:r>
            <a:r>
              <a:rPr lang="fr-FR" sz="800" dirty="0" err="1" smtClean="0"/>
              <a:t>contract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96200" y="954877"/>
            <a:ext cx="35222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rgbClr val="FF0000"/>
                </a:solidFill>
              </a:rPr>
              <a:t>Traduire les termes de concédant, concessionnaire, délégataire </a:t>
            </a:r>
            <a:endParaRPr lang="fr-FR" sz="1000" b="1" dirty="0">
              <a:solidFill>
                <a:srgbClr val="FF0000"/>
              </a:solidFill>
            </a:endParaRPr>
          </a:p>
        </p:txBody>
      </p:sp>
      <p:cxnSp>
        <p:nvCxnSpPr>
          <p:cNvPr id="57" name="Connecteur droit 56"/>
          <p:cNvCxnSpPr/>
          <p:nvPr/>
        </p:nvCxnSpPr>
        <p:spPr>
          <a:xfrm rot="5400000">
            <a:off x="6459710" y="1351040"/>
            <a:ext cx="944478" cy="1521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6843834" y="542219"/>
            <a:ext cx="1703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Owner</a:t>
            </a:r>
            <a:r>
              <a:rPr lang="fr-FR" sz="800" dirty="0" smtClean="0"/>
              <a:t>: </a:t>
            </a:r>
            <a:r>
              <a:rPr lang="fr-FR" sz="800" dirty="0" err="1" smtClean="0"/>
              <a:t>municipalities</a:t>
            </a:r>
            <a:endParaRPr lang="fr-FR" sz="800" dirty="0" smtClean="0"/>
          </a:p>
          <a:p>
            <a:r>
              <a:rPr lang="fr-FR" sz="800" dirty="0" smtClean="0"/>
              <a:t>Manager: ERDF (national </a:t>
            </a:r>
            <a:r>
              <a:rPr lang="fr-FR" sz="800" dirty="0" err="1" smtClean="0"/>
              <a:t>compagny</a:t>
            </a:r>
            <a:r>
              <a:rPr lang="fr-FR" sz="800" dirty="0" smtClean="0"/>
              <a:t>)</a:t>
            </a:r>
            <a:endParaRPr lang="fr-FR" sz="800" dirty="0"/>
          </a:p>
        </p:txBody>
      </p:sp>
      <p:sp>
        <p:nvSpPr>
          <p:cNvPr id="60" name="ZoneTexte 59"/>
          <p:cNvSpPr txBox="1"/>
          <p:nvPr/>
        </p:nvSpPr>
        <p:spPr>
          <a:xfrm>
            <a:off x="7695515" y="2163911"/>
            <a:ext cx="144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/>
              <a:t>Owner</a:t>
            </a:r>
            <a:r>
              <a:rPr lang="fr-FR" sz="800" dirty="0" smtClean="0"/>
              <a:t>: </a:t>
            </a:r>
            <a:r>
              <a:rPr lang="fr-FR" sz="800" dirty="0" err="1" smtClean="0"/>
              <a:t>municipalities</a:t>
            </a:r>
            <a:endParaRPr lang="fr-FR" sz="800" dirty="0" smtClean="0"/>
          </a:p>
          <a:p>
            <a:r>
              <a:rPr lang="fr-FR" sz="800" dirty="0" smtClean="0"/>
              <a:t>Manager: </a:t>
            </a:r>
            <a:r>
              <a:rPr lang="fr-FR" sz="800" dirty="0" err="1" smtClean="0"/>
              <a:t>GrDF</a:t>
            </a:r>
            <a:r>
              <a:rPr lang="fr-FR" sz="800" dirty="0" smtClean="0"/>
              <a:t> (national </a:t>
            </a:r>
            <a:r>
              <a:rPr lang="fr-FR" sz="800" dirty="0" err="1" smtClean="0"/>
              <a:t>compagny</a:t>
            </a:r>
            <a:r>
              <a:rPr lang="fr-FR" sz="800" dirty="0" smtClean="0"/>
              <a:t>)</a:t>
            </a:r>
            <a:endParaRPr lang="fr-FR" sz="800" dirty="0"/>
          </a:p>
        </p:txBody>
      </p:sp>
      <p:cxnSp>
        <p:nvCxnSpPr>
          <p:cNvPr id="61" name="Connecteur droit 60"/>
          <p:cNvCxnSpPr>
            <a:stCxn id="60" idx="1"/>
          </p:cNvCxnSpPr>
          <p:nvPr/>
        </p:nvCxnSpPr>
        <p:spPr>
          <a:xfrm rot="10800000" flipV="1">
            <a:off x="7387779" y="2394743"/>
            <a:ext cx="307737" cy="1722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>
            <a:off x="7539930" y="4181277"/>
            <a:ext cx="8643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Regional</a:t>
            </a:r>
            <a:r>
              <a:rPr lang="fr-FR" sz="800" dirty="0" smtClean="0"/>
              <a:t> </a:t>
            </a:r>
            <a:r>
              <a:rPr lang="fr-FR" sz="800" dirty="0" err="1" smtClean="0"/>
              <a:t>council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5871328" y="4991259"/>
            <a:ext cx="1338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Grand Lyon: DGDU</a:t>
            </a:r>
          </a:p>
          <a:p>
            <a:r>
              <a:rPr lang="fr-FR" sz="800" dirty="0" smtClean="0"/>
              <a:t>+ </a:t>
            </a:r>
            <a:r>
              <a:rPr lang="fr-FR" sz="800" dirty="0" err="1" smtClean="0"/>
              <a:t>most</a:t>
            </a:r>
            <a:r>
              <a:rPr lang="fr-FR" sz="800" dirty="0" smtClean="0"/>
              <a:t> of the </a:t>
            </a:r>
            <a:r>
              <a:rPr lang="fr-FR" sz="800" dirty="0" err="1" smtClean="0"/>
              <a:t>cities</a:t>
            </a:r>
            <a:r>
              <a:rPr lang="fr-FR" sz="800" dirty="0" smtClean="0"/>
              <a:t> are </a:t>
            </a:r>
            <a:r>
              <a:rPr lang="fr-FR" sz="800" dirty="0" err="1" smtClean="0"/>
              <a:t>developing</a:t>
            </a:r>
            <a:r>
              <a:rPr lang="fr-FR" sz="800" dirty="0" smtClean="0"/>
              <a:t> </a:t>
            </a:r>
            <a:r>
              <a:rPr lang="fr-FR" sz="800" dirty="0" err="1" smtClean="0"/>
              <a:t>their</a:t>
            </a:r>
            <a:r>
              <a:rPr lang="fr-FR" sz="800" dirty="0" smtClean="0"/>
              <a:t> </a:t>
            </a:r>
            <a:r>
              <a:rPr lang="fr-FR" sz="800" dirty="0" err="1" smtClean="0"/>
              <a:t>own</a:t>
            </a:r>
            <a:r>
              <a:rPr lang="fr-FR" sz="800" dirty="0" smtClean="0"/>
              <a:t> </a:t>
            </a:r>
            <a:r>
              <a:rPr lang="fr-FR" sz="800" dirty="0" err="1" smtClean="0"/>
              <a:t>strategies</a:t>
            </a:r>
            <a:endParaRPr lang="fr-FR" sz="800" dirty="0" smtClean="0"/>
          </a:p>
          <a:p>
            <a:endParaRPr lang="fr-FR" sz="800" dirty="0"/>
          </a:p>
        </p:txBody>
      </p:sp>
      <p:cxnSp>
        <p:nvCxnSpPr>
          <p:cNvPr id="86" name="Connecteur droit 85"/>
          <p:cNvCxnSpPr>
            <a:stCxn id="83" idx="1"/>
          </p:cNvCxnSpPr>
          <p:nvPr/>
        </p:nvCxnSpPr>
        <p:spPr>
          <a:xfrm rot="10800000" flipV="1">
            <a:off x="7241956" y="4288999"/>
            <a:ext cx="297974" cy="1451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>
            <a:stCxn id="10" idx="4"/>
            <a:endCxn id="85" idx="0"/>
          </p:cNvCxnSpPr>
          <p:nvPr/>
        </p:nvCxnSpPr>
        <p:spPr>
          <a:xfrm rot="16200000" flipH="1">
            <a:off x="6204754" y="4655197"/>
            <a:ext cx="393477" cy="2786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859337" y="1440636"/>
            <a:ext cx="2321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SEPAL (</a:t>
            </a:r>
            <a:r>
              <a:rPr lang="fr-FR" sz="800" b="1" dirty="0" smtClean="0"/>
              <a:t>Syndicat mixte d’études et de programmation de l’agglomération lyonnaise </a:t>
            </a:r>
            <a:r>
              <a:rPr lang="fr-FR" sz="800" dirty="0" smtClean="0"/>
              <a:t>) </a:t>
            </a:r>
            <a:r>
              <a:rPr lang="fr-FR" sz="800" dirty="0" err="1" smtClean="0"/>
              <a:t>only</a:t>
            </a:r>
            <a:r>
              <a:rPr lang="fr-FR" sz="800" dirty="0" smtClean="0"/>
              <a:t> vocation </a:t>
            </a:r>
            <a:r>
              <a:rPr lang="fr-FR" sz="800" dirty="0" err="1" smtClean="0"/>
              <a:t>is</a:t>
            </a:r>
            <a:r>
              <a:rPr lang="fr-FR" sz="800" dirty="0" smtClean="0"/>
              <a:t> to </a:t>
            </a:r>
            <a:r>
              <a:rPr lang="fr-FR" sz="800" dirty="0" err="1" smtClean="0"/>
              <a:t>produce</a:t>
            </a:r>
            <a:r>
              <a:rPr lang="fr-FR" sz="800" dirty="0" smtClean="0"/>
              <a:t> the SCOT (</a:t>
            </a:r>
            <a:r>
              <a:rPr lang="fr-FR" sz="800" dirty="0" err="1" smtClean="0"/>
              <a:t>gmain</a:t>
            </a:r>
            <a:r>
              <a:rPr lang="fr-FR" sz="800" dirty="0" smtClean="0"/>
              <a:t> orientation for the </a:t>
            </a:r>
            <a:r>
              <a:rPr lang="fr-FR" sz="800" dirty="0" err="1" smtClean="0"/>
              <a:t>development</a:t>
            </a:r>
            <a:r>
              <a:rPr lang="fr-FR" sz="800" dirty="0" smtClean="0"/>
              <a:t> of the Grand </a:t>
            </a:r>
            <a:r>
              <a:rPr lang="fr-FR" sz="800" dirty="0" err="1" smtClean="0"/>
              <a:t>lyon</a:t>
            </a:r>
            <a:r>
              <a:rPr lang="fr-FR" sz="800" dirty="0" smtClean="0"/>
              <a:t> </a:t>
            </a:r>
            <a:r>
              <a:rPr lang="fr-FR" sz="800" dirty="0" err="1" smtClean="0"/>
              <a:t>region</a:t>
            </a:r>
            <a:r>
              <a:rPr lang="fr-FR" sz="800" dirty="0" smtClean="0"/>
              <a:t> (</a:t>
            </a:r>
            <a:r>
              <a:rPr lang="fr-FR" sz="800" dirty="0" err="1" smtClean="0"/>
              <a:t>beyond</a:t>
            </a:r>
            <a:r>
              <a:rPr lang="fr-FR" sz="800" dirty="0" smtClean="0"/>
              <a:t> the grand </a:t>
            </a:r>
            <a:r>
              <a:rPr lang="fr-FR" sz="800" dirty="0" err="1" smtClean="0"/>
              <a:t>lyon</a:t>
            </a:r>
            <a:r>
              <a:rPr lang="fr-FR" sz="800" dirty="0" smtClean="0"/>
              <a:t> administrative border)</a:t>
            </a:r>
          </a:p>
          <a:p>
            <a:endParaRPr lang="fr-FR" sz="8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1532340" y="376895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/>
              <a:t>Mobility</a:t>
            </a:r>
            <a:r>
              <a:rPr lang="fr-FR" dirty="0" smtClean="0"/>
              <a:t> </a:t>
            </a:r>
            <a:r>
              <a:rPr lang="fr-FR" sz="800" dirty="0" err="1"/>
              <a:t>Dpt</a:t>
            </a:r>
            <a:endParaRPr lang="fr-FR" sz="800" dirty="0"/>
          </a:p>
        </p:txBody>
      </p:sp>
      <p:sp>
        <p:nvSpPr>
          <p:cNvPr id="120" name="Ellipse 119"/>
          <p:cNvSpPr>
            <a:spLocks noChangeArrowheads="1"/>
          </p:cNvSpPr>
          <p:nvPr/>
        </p:nvSpPr>
        <p:spPr bwMode="auto">
          <a:xfrm>
            <a:off x="3225150" y="4792571"/>
            <a:ext cx="676807" cy="379354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36000" rIns="36000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800" dirty="0" smtClean="0">
                <a:cs typeface="+mn-cs"/>
              </a:rPr>
              <a:t>Public transport</a:t>
            </a:r>
            <a:endParaRPr lang="fr-FR" sz="800" dirty="0">
              <a:cs typeface="+mn-cs"/>
            </a:endParaRPr>
          </a:p>
        </p:txBody>
      </p:sp>
      <p:cxnSp>
        <p:nvCxnSpPr>
          <p:cNvPr id="121" name="Connecteur droit 120"/>
          <p:cNvCxnSpPr>
            <a:stCxn id="120" idx="4"/>
            <a:endCxn id="124" idx="0"/>
          </p:cNvCxnSpPr>
          <p:nvPr/>
        </p:nvCxnSpPr>
        <p:spPr>
          <a:xfrm rot="5400000">
            <a:off x="3256006" y="5096827"/>
            <a:ext cx="232450" cy="3826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517906" y="5404375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Sytral</a:t>
            </a:r>
            <a:r>
              <a:rPr lang="fr-FR" sz="800" dirty="0" smtClean="0"/>
              <a:t> (Transport </a:t>
            </a:r>
            <a:r>
              <a:rPr lang="fr-FR" sz="800" dirty="0" err="1" smtClean="0"/>
              <a:t>syndictate</a:t>
            </a: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800" dirty="0" smtClean="0"/>
              <a:t> for Grand Lyon)</a:t>
            </a:r>
            <a:endParaRPr lang="fr-FR" sz="800" dirty="0"/>
          </a:p>
        </p:txBody>
      </p:sp>
      <p:cxnSp>
        <p:nvCxnSpPr>
          <p:cNvPr id="125" name="Connecteur droit 124"/>
          <p:cNvCxnSpPr>
            <a:stCxn id="32" idx="2"/>
          </p:cNvCxnSpPr>
          <p:nvPr/>
        </p:nvCxnSpPr>
        <p:spPr>
          <a:xfrm rot="10800000" flipV="1">
            <a:off x="2293928" y="3992066"/>
            <a:ext cx="579839" cy="29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en angle 27"/>
          <p:cNvCxnSpPr>
            <a:cxnSpLocks noChangeShapeType="1"/>
            <a:stCxn id="120" idx="0"/>
            <a:endCxn id="32" idx="5"/>
          </p:cNvCxnSpPr>
          <p:nvPr/>
        </p:nvCxnSpPr>
        <p:spPr bwMode="auto">
          <a:xfrm rot="16200000" flipV="1">
            <a:off x="3123733" y="4352749"/>
            <a:ext cx="693274" cy="186369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36" name="Connecteur droit 135"/>
          <p:cNvCxnSpPr>
            <a:stCxn id="41" idx="1"/>
          </p:cNvCxnSpPr>
          <p:nvPr/>
        </p:nvCxnSpPr>
        <p:spPr>
          <a:xfrm rot="16200000" flipV="1">
            <a:off x="2230530" y="4019323"/>
            <a:ext cx="423322" cy="4284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ZoneTexte 149"/>
          <p:cNvSpPr txBox="1"/>
          <p:nvPr/>
        </p:nvSpPr>
        <p:spPr>
          <a:xfrm>
            <a:off x="3912997" y="5387498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Urban</a:t>
            </a:r>
            <a:r>
              <a:rPr lang="fr-FR" sz="800" dirty="0" smtClean="0"/>
              <a:t> </a:t>
            </a:r>
            <a:r>
              <a:rPr lang="fr-FR" sz="800" dirty="0" err="1" smtClean="0"/>
              <a:t>dpt</a:t>
            </a:r>
            <a:r>
              <a:rPr lang="fr-FR" sz="800" dirty="0" smtClean="0"/>
              <a:t> GL</a:t>
            </a:r>
            <a:endParaRPr lang="fr-FR" sz="800" dirty="0"/>
          </a:p>
        </p:txBody>
      </p:sp>
      <p:cxnSp>
        <p:nvCxnSpPr>
          <p:cNvPr id="151" name="Connecteur droit 150"/>
          <p:cNvCxnSpPr>
            <a:stCxn id="13" idx="3"/>
            <a:endCxn id="150" idx="0"/>
          </p:cNvCxnSpPr>
          <p:nvPr/>
        </p:nvCxnSpPr>
        <p:spPr>
          <a:xfrm rot="16200000" flipH="1">
            <a:off x="3547826" y="4647865"/>
            <a:ext cx="1239834" cy="2394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ZoneTexte 153"/>
          <p:cNvSpPr txBox="1"/>
          <p:nvPr/>
        </p:nvSpPr>
        <p:spPr>
          <a:xfrm>
            <a:off x="4804094" y="5066706"/>
            <a:ext cx="825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Housing</a:t>
            </a:r>
            <a:r>
              <a:rPr lang="fr-FR" sz="800" dirty="0" smtClean="0"/>
              <a:t> </a:t>
            </a:r>
            <a:r>
              <a:rPr lang="fr-FR" sz="800" dirty="0" err="1" smtClean="0"/>
              <a:t>dpt</a:t>
            </a:r>
            <a:r>
              <a:rPr lang="fr-FR" sz="800" dirty="0" smtClean="0"/>
              <a:t> GL</a:t>
            </a:r>
            <a:endParaRPr lang="fr-FR" sz="800" dirty="0"/>
          </a:p>
        </p:txBody>
      </p:sp>
      <p:cxnSp>
        <p:nvCxnSpPr>
          <p:cNvPr id="155" name="Connecteur droit 154"/>
          <p:cNvCxnSpPr/>
          <p:nvPr/>
        </p:nvCxnSpPr>
        <p:spPr>
          <a:xfrm rot="16200000" flipH="1">
            <a:off x="4288450" y="4139805"/>
            <a:ext cx="902440" cy="800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ZoneTexte 156"/>
          <p:cNvSpPr txBox="1"/>
          <p:nvPr/>
        </p:nvSpPr>
        <p:spPr>
          <a:xfrm>
            <a:off x="2954101" y="2233160"/>
            <a:ext cx="16971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Agence </a:t>
            </a:r>
            <a:r>
              <a:rPr lang="fr-FR" sz="800" dirty="0" err="1" smtClean="0"/>
              <a:t>urba</a:t>
            </a:r>
            <a:endParaRPr lang="fr-FR" sz="800" dirty="0" smtClean="0"/>
          </a:p>
          <a:p>
            <a:r>
              <a:rPr lang="fr-FR" sz="700" i="1" dirty="0" smtClean="0"/>
              <a:t>(support GL and SEPAL for PLU and SCOT) </a:t>
            </a:r>
            <a:endParaRPr lang="fr-FR" sz="700" i="1" dirty="0"/>
          </a:p>
        </p:txBody>
      </p:sp>
      <p:cxnSp>
        <p:nvCxnSpPr>
          <p:cNvPr id="158" name="Connecteur droit 157"/>
          <p:cNvCxnSpPr/>
          <p:nvPr/>
        </p:nvCxnSpPr>
        <p:spPr>
          <a:xfrm rot="5400000">
            <a:off x="3586048" y="2807907"/>
            <a:ext cx="538203" cy="2106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endCxn id="5" idx="0"/>
          </p:cNvCxnSpPr>
          <p:nvPr/>
        </p:nvCxnSpPr>
        <p:spPr>
          <a:xfrm rot="16200000" flipH="1">
            <a:off x="3576145" y="3116033"/>
            <a:ext cx="984238" cy="4047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2043121" y="2233160"/>
            <a:ext cx="1182030" cy="9491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343</Words>
  <Application>Microsoft Macintosh PowerPoint</Application>
  <PresentationFormat>Présentation à l'écran (4:3)</PresentationFormat>
  <Paragraphs>68</Paragraphs>
  <Slides>3</Slides>
  <Notes>2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Premiers éléments de définition de la planification énergétique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Sylvain Koch-Mathian</dc:creator>
  <cp:lastModifiedBy>Sylvain Koch-Mathian</cp:lastModifiedBy>
  <cp:revision>2</cp:revision>
  <dcterms:created xsi:type="dcterms:W3CDTF">2013-07-18T08:00:33Z</dcterms:created>
  <dcterms:modified xsi:type="dcterms:W3CDTF">2013-07-18T13:35:32Z</dcterms:modified>
</cp:coreProperties>
</file>