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65" r:id="rId5"/>
    <p:sldId id="275" r:id="rId6"/>
    <p:sldId id="276" r:id="rId7"/>
    <p:sldId id="258" r:id="rId8"/>
    <p:sldId id="277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C33"/>
    <a:srgbClr val="B4A4C8"/>
    <a:srgbClr val="FFD597"/>
    <a:srgbClr val="FFE2B7"/>
    <a:srgbClr val="FFBD5D"/>
    <a:srgbClr val="E0A928"/>
    <a:srgbClr val="FFF0D9"/>
    <a:srgbClr val="CCB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305" autoAdjust="0"/>
  </p:normalViewPr>
  <p:slideViewPr>
    <p:cSldViewPr>
      <p:cViewPr>
        <p:scale>
          <a:sx n="60" d="100"/>
          <a:sy n="60" d="100"/>
        </p:scale>
        <p:origin x="-2448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E0F6C8B-71CF-48D2-B377-D3EAA4821AA5}" type="datetimeFigureOut">
              <a:rPr lang="en-US"/>
              <a:pPr>
                <a:defRPr/>
              </a:pPr>
              <a:t>1/27/2011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B204FE-5EB2-4A02-8B16-85316B6DE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61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204FE-5EB2-4A02-8B16-85316B6DEC1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Answers: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programming language.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IntelliSense.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clicking </a:t>
            </a:r>
            <a:r>
              <a:rPr lang="en-US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Run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Toolbar or by pressing </a:t>
            </a:r>
            <a:r>
              <a:rPr lang="en-US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F5</a:t>
            </a: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the keyboard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204FE-5EB2-4A02-8B16-85316B6DEC1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EC411D-C483-4DCC-9CE6-23BC676CA4D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0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7364D5-8D52-4E68-A740-DBE6205A5BF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+mn-lt"/>
              </a:rPr>
              <a:t>Let’s explore the different elements of the environment where you write and run your Small Basic programs.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+mn-lt"/>
              </a:rPr>
              <a:t>You can open and work with </a:t>
            </a:r>
            <a:r>
              <a:rPr lang="en-US" sz="1200" smtClean="0">
                <a:latin typeface="+mn-lt"/>
              </a:rPr>
              <a:t>multiple Editor </a:t>
            </a:r>
            <a:r>
              <a:rPr lang="en-US" sz="1200" dirty="0" smtClean="0">
                <a:latin typeface="+mn-lt"/>
              </a:rPr>
              <a:t>windows at one time.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Editor window that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contains the program you are currently working with is the </a:t>
            </a:r>
            <a:r>
              <a:rPr lang="en-US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active Editor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</a:t>
            </a: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indent your program code more consistently by highlighting it, right-clicking it, and then clicking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Program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dirty="0" smtClean="0"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You can run your program either by clicking </a:t>
            </a:r>
            <a:r>
              <a:rPr lang="en-US" sz="1200" b="1" kern="120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Run</a:t>
            </a:r>
            <a:r>
              <a:rPr lang="en-US" sz="1200" kern="120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 on the Toolbar or by pressing F5 on the keyboard.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In the next lesson, you will analyze a program in detail to learn more</a:t>
            </a:r>
            <a:r>
              <a:rPr lang="en-US" sz="1200" kern="1200" baseline="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 about it</a:t>
            </a:r>
            <a:r>
              <a:rPr lang="en-US" sz="1200" kern="120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.</a:t>
            </a:r>
          </a:p>
          <a:p>
            <a:endParaRPr lang="en-US" sz="1200" kern="1200" dirty="0" smtClean="0">
              <a:solidFill>
                <a:schemeClr val="tx1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r>
              <a:rPr lang="en-US" sz="1200" u="sng" kern="120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Code</a:t>
            </a:r>
            <a:r>
              <a:rPr lang="en-US" sz="1200" kern="1200" dirty="0" smtClean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endParaRPr lang="en-US" sz="1200" kern="1200" dirty="0" smtClean="0">
              <a:solidFill>
                <a:schemeClr val="tx1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("Hello, World!")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en-US" sz="100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should save your program frequently so that you do not lose your work if the power fails or your computer suddenly shuts down.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0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</a:t>
            </a:r>
            <a:r>
              <a: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endParaRPr lang="en-US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TextWindow.WriteLine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("Greetings to All")</a:t>
            </a:r>
            <a:endParaRPr lang="en-US" sz="100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204FE-5EB2-4A02-8B16-85316B6DEC1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E693-3821-4C6F-94C1-A9D9B4184AC6}" type="datetimeFigureOut">
              <a:rPr lang="en-US"/>
              <a:pPr>
                <a:defRPr/>
              </a:pPr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983C0-1503-41F0-ACB6-3CEC177DB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F288E-E737-4884-B953-F70AE6B9344E}" type="datetimeFigureOut">
              <a:rPr lang="en-US"/>
              <a:pPr>
                <a:defRPr/>
              </a:pPr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7CD28-DB56-4A62-B2B8-0078F14D0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30AB2-D613-4471-8D49-22BDD0528E3E}" type="datetimeFigureOut">
              <a:rPr lang="en-US"/>
              <a:pPr>
                <a:defRPr/>
              </a:pPr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B53D-D021-49E6-9560-BED1EF26A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A30E7-2C74-457C-B2BB-65F41C87F69B}" type="datetimeFigureOut">
              <a:rPr lang="en-US"/>
              <a:pPr>
                <a:defRPr/>
              </a:pPr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47923-A4B4-4DC0-9BCC-41EE3FF47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B2B45-5E71-429B-BABF-08666D508B21}" type="datetimeFigureOut">
              <a:rPr lang="en-US"/>
              <a:pPr>
                <a:defRPr/>
              </a:pPr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F905E-6F90-43A5-B4E9-A4CB4C923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0A970-E7DC-4038-9069-91858D648BDF}" type="datetimeFigureOut">
              <a:rPr lang="en-US"/>
              <a:pPr>
                <a:defRPr/>
              </a:pPr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D0A86-63F7-4A09-A3BB-4FEF6E1CA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B5EC0-D7C5-48CF-B776-E6D248544D38}" type="datetimeFigureOut">
              <a:rPr lang="en-US"/>
              <a:pPr>
                <a:defRPr/>
              </a:pPr>
              <a:t>1/27/2011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D531A-C242-4D36-840F-DB2719B7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BED35-003C-4A58-B1E5-829F85A8243A}" type="datetimeFigureOut">
              <a:rPr lang="en-US"/>
              <a:pPr>
                <a:defRPr/>
              </a:pPr>
              <a:t>1/27/2011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55FB8-A7C1-412A-B91E-469A65B27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81C31-4FEF-4A7C-AD58-36F796D68FEE}" type="datetimeFigureOut">
              <a:rPr lang="en-US"/>
              <a:pPr>
                <a:defRPr/>
              </a:pPr>
              <a:t>1/27/2011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4AFA8-A904-43C3-BBCD-8CA4EFD09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AF47B-2750-4EC9-9010-ACB665A03744}" type="datetimeFigureOut">
              <a:rPr lang="en-US"/>
              <a:pPr>
                <a:defRPr/>
              </a:pPr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F09D4-991E-476F-8D16-084841D0C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9D0E9-0297-4C39-A884-53F2147ABE11}" type="datetimeFigureOut">
              <a:rPr lang="en-US"/>
              <a:pPr>
                <a:defRPr/>
              </a:pPr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59162-F0EC-429E-B952-23CB5876E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460397C0-55EF-4EAC-8889-593472E51D6D}" type="datetimeFigureOut">
              <a:rPr lang="en-US"/>
              <a:pPr>
                <a:defRPr/>
              </a:pPr>
              <a:t>1/27/2011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TUTORIAUX | STBI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9EBCE1EC-0DFD-4A1B-8518-0C3C9BCFCD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6" descr="innernew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000" kern="1200">
          <a:solidFill>
            <a:schemeClr val="bg1"/>
          </a:solidFill>
          <a:latin typeface="Verdana" pitchFamily="34" charset="0"/>
          <a:ea typeface="+mj-ea"/>
          <a:cs typeface="Tahoma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  <a:cs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 descr="bgn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15" name="Group 17"/>
          <p:cNvGrpSpPr>
            <a:grpSpLocks/>
          </p:cNvGrpSpPr>
          <p:nvPr/>
        </p:nvGrpSpPr>
        <p:grpSpPr bwMode="auto">
          <a:xfrm>
            <a:off x="762000" y="685800"/>
            <a:ext cx="7772400" cy="1255713"/>
            <a:chOff x="838200" y="1143000"/>
            <a:chExt cx="7772400" cy="1255931"/>
          </a:xfrm>
        </p:grpSpPr>
        <p:sp>
          <p:nvSpPr>
            <p:cNvPr id="7" name="Rounded Rectangle 6"/>
            <p:cNvSpPr/>
            <p:nvPr/>
          </p:nvSpPr>
          <p:spPr>
            <a:xfrm>
              <a:off x="838200" y="1143000"/>
              <a:ext cx="7772400" cy="1066985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dirty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0" y="1371640"/>
              <a:ext cx="6553200" cy="6462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3600" b="1" dirty="0">
                  <a:latin typeface="+mj-lt"/>
                  <a:cs typeface="Tahoma" pitchFamily="34" charset="0"/>
                </a:rPr>
                <a:t>Microsoft</a:t>
              </a:r>
              <a:r>
                <a:rPr lang="en-US" sz="3600" b="1" dirty="0">
                  <a:latin typeface="+mj-lt"/>
                  <a:cs typeface="Tahoma" pitchFamily="34" charset="0"/>
                </a:rPr>
                <a:t>®</a:t>
              </a:r>
              <a:r>
                <a:rPr lang="fr-FR" sz="3600" b="1" dirty="0">
                  <a:latin typeface="+mj-lt"/>
                  <a:cs typeface="Tahoma" pitchFamily="34" charset="0"/>
                </a:rPr>
                <a:t> Small Basic</a:t>
              </a:r>
              <a:endParaRPr lang="en-US" sz="3600" b="1" dirty="0">
                <a:latin typeface="+mj-lt"/>
                <a:cs typeface="Tahoma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24000" y="1752706"/>
              <a:ext cx="6553200" cy="6462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ahoma" pitchFamily="34" charset="0"/>
              </a:endParaRPr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1447800" y="1752600"/>
            <a:ext cx="6400800" cy="838200"/>
          </a:xfrm>
          <a:prstGeom prst="round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0">
                <a:schemeClr val="bg1"/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Introduction to Small Basic</a:t>
            </a:r>
            <a:endParaRPr lang="en-US" sz="2800" dirty="0">
              <a:solidFill>
                <a:schemeClr val="accent4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981200" y="2590800"/>
            <a:ext cx="5334000" cy="658813"/>
          </a:xfrm>
          <a:prstGeom prst="roundRect">
            <a:avLst/>
          </a:prstGeom>
          <a:gradFill>
            <a:gsLst>
              <a:gs pos="0">
                <a:srgbClr val="FFE2B7"/>
              </a:gs>
              <a:gs pos="50000">
                <a:srgbClr val="FFC000"/>
              </a:gs>
            </a:gsLst>
            <a:lin ang="16200000" scaled="1"/>
          </a:gra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205D0B"/>
                </a:solidFill>
              </a:rPr>
              <a:t>Estimated </a:t>
            </a:r>
            <a:r>
              <a:rPr lang="en-US" b="1" dirty="0" smtClean="0">
                <a:solidFill>
                  <a:srgbClr val="205D0B"/>
                </a:solidFill>
              </a:rPr>
              <a:t>time </a:t>
            </a:r>
            <a:r>
              <a:rPr lang="en-US" b="1" dirty="0">
                <a:solidFill>
                  <a:srgbClr val="205D0B"/>
                </a:solidFill>
              </a:rPr>
              <a:t>to </a:t>
            </a:r>
            <a:r>
              <a:rPr lang="en-US" b="1" dirty="0" smtClean="0">
                <a:solidFill>
                  <a:srgbClr val="205D0B"/>
                </a:solidFill>
              </a:rPr>
              <a:t>complete this lesson: 30 minutes</a:t>
            </a:r>
            <a:endParaRPr lang="en-US" dirty="0">
              <a:solidFill>
                <a:srgbClr val="205D0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1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smtClean="0">
                <a:latin typeface="+mj-lt"/>
              </a:rPr>
              <a:t>Show What You Know</a:t>
            </a:r>
            <a:endParaRPr lang="en-US" sz="2400" b="1" dirty="0">
              <a:latin typeface="+mj-lt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81000" y="838199"/>
            <a:ext cx="8001000" cy="1216938"/>
            <a:chOff x="228600" y="761999"/>
            <a:chExt cx="6400800" cy="1216938"/>
          </a:xfrm>
        </p:grpSpPr>
        <p:sp>
          <p:nvSpPr>
            <p:cNvPr id="9" name="Rounded Rectangle 8"/>
            <p:cNvSpPr/>
            <p:nvPr/>
          </p:nvSpPr>
          <p:spPr bwMode="auto">
            <a:xfrm>
              <a:off x="228600" y="761999"/>
              <a:ext cx="6400800" cy="1216938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dirty="0">
                <a:latin typeface="+mj-lt"/>
              </a:endParaRPr>
            </a:p>
          </p:txBody>
        </p:sp>
        <p:sp>
          <p:nvSpPr>
            <p:cNvPr id="25607" name="TextBox 9"/>
            <p:cNvSpPr txBox="1">
              <a:spLocks noChangeArrowheads="1"/>
            </p:cNvSpPr>
            <p:nvPr/>
          </p:nvSpPr>
          <p:spPr bwMode="auto">
            <a:xfrm>
              <a:off x="317500" y="870941"/>
              <a:ext cx="6223000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200" b="1" dirty="0" smtClean="0">
                  <a:latin typeface="+mj-lt"/>
                </a:rPr>
                <a:t>Now that you know some facts about Small Basic</a:t>
              </a:r>
              <a:r>
                <a:rPr lang="en-US" sz="2200" b="1" smtClean="0">
                  <a:latin typeface="+mj-lt"/>
                </a:rPr>
                <a:t>, you can demonstrate what you’ve learned by answering </a:t>
              </a:r>
              <a:r>
                <a:rPr lang="en-US" sz="2200" b="1" dirty="0" smtClean="0">
                  <a:latin typeface="+mj-lt"/>
                </a:rPr>
                <a:t>the following questions:</a:t>
              </a:r>
              <a:endParaRPr lang="en-US" sz="2200" b="1" dirty="0">
                <a:latin typeface="+mj-lt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2301240"/>
            <a:ext cx="4495800" cy="2590800"/>
            <a:chOff x="228600" y="1676400"/>
            <a:chExt cx="5029200" cy="4648200"/>
          </a:xfrm>
        </p:grpSpPr>
        <p:sp>
          <p:nvSpPr>
            <p:cNvPr id="8" name="Rounded Rectangle 7"/>
            <p:cNvSpPr/>
            <p:nvPr/>
          </p:nvSpPr>
          <p:spPr>
            <a:xfrm>
              <a:off x="228600" y="1676400"/>
              <a:ext cx="5029200" cy="4648200"/>
            </a:xfrm>
            <a:prstGeom prst="roundRect">
              <a:avLst>
                <a:gd name="adj" fmla="val 10525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rgbClr val="C00000"/>
                  </a:solidFill>
                </a:rPr>
                <a:t>	</a:t>
              </a:r>
            </a:p>
          </p:txBody>
        </p:sp>
        <p:sp>
          <p:nvSpPr>
            <p:cNvPr id="10" name="TextBox 15"/>
            <p:cNvSpPr txBox="1">
              <a:spLocks noChangeArrowheads="1"/>
            </p:cNvSpPr>
            <p:nvPr/>
          </p:nvSpPr>
          <p:spPr bwMode="auto">
            <a:xfrm flipH="1">
              <a:off x="380998" y="2086535"/>
              <a:ext cx="4724400" cy="3478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84163" indent="-284163"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v"/>
              </a:pPr>
              <a:r>
                <a:rPr lang="en-US" sz="2000" dirty="0" smtClean="0">
                  <a:latin typeface="+mn-lt"/>
                </a:rPr>
                <a:t>What is Small Basic?</a:t>
              </a:r>
            </a:p>
            <a:p>
              <a:pPr marL="284163" indent="-284163"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v"/>
              </a:pPr>
              <a:r>
                <a:rPr lang="en-US" sz="2000" dirty="0" smtClean="0">
                  <a:latin typeface="+mn-lt"/>
                </a:rPr>
                <a:t>Which feature of Small Basic helps you type your program faster?</a:t>
              </a:r>
            </a:p>
            <a:p>
              <a:pPr marL="284163" indent="-284163">
                <a:spcBef>
                  <a:spcPts val="600"/>
                </a:spcBef>
                <a:spcAft>
                  <a:spcPts val="600"/>
                </a:spcAft>
                <a:buFont typeface="Wingdings" pitchFamily="2" charset="2"/>
                <a:buChar char="v"/>
              </a:pPr>
              <a:r>
                <a:rPr lang="en-US" sz="2000" dirty="0" smtClean="0">
                  <a:latin typeface="+mn-lt"/>
                </a:rPr>
                <a:t>How do </a:t>
              </a:r>
              <a:r>
                <a:rPr lang="en-US" sz="2000" smtClean="0">
                  <a:latin typeface="+mn-lt"/>
                </a:rPr>
                <a:t>you run </a:t>
              </a:r>
              <a:r>
                <a:rPr lang="en-US" sz="2000" dirty="0" smtClean="0">
                  <a:latin typeface="+mn-lt"/>
                </a:rPr>
                <a:t>your Small Basic program?</a:t>
              </a:r>
            </a:p>
          </p:txBody>
        </p:sp>
      </p:grpSp>
      <p:pic>
        <p:nvPicPr>
          <p:cNvPr id="13" name="Picture 12" descr="edu_colo3_7393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7505" y="2286000"/>
            <a:ext cx="3581670" cy="3048000"/>
          </a:xfrm>
          <a:prstGeom prst="roundRect">
            <a:avLst>
              <a:gd name="adj" fmla="val 3723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04800" y="762000"/>
            <a:ext cx="5410200" cy="762000"/>
            <a:chOff x="304800" y="762000"/>
            <a:chExt cx="5410200" cy="762000"/>
          </a:xfrm>
        </p:grpSpPr>
        <p:sp>
          <p:nvSpPr>
            <p:cNvPr id="9" name="Rounded Rectangle 8"/>
            <p:cNvSpPr/>
            <p:nvPr/>
          </p:nvSpPr>
          <p:spPr>
            <a:xfrm>
              <a:off x="304800" y="762000"/>
              <a:ext cx="5410200" cy="762000"/>
            </a:xfrm>
            <a:prstGeom prst="roundRect">
              <a:avLst>
                <a:gd name="adj" fmla="val 26667"/>
              </a:avLst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dirty="0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3400" y="914400"/>
              <a:ext cx="5029200" cy="4302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latin typeface="+mj-lt"/>
                </a:rPr>
                <a:t>In this lesson, you will </a:t>
              </a:r>
              <a:r>
                <a:rPr lang="en-US" sz="2200" b="1">
                  <a:latin typeface="+mj-lt"/>
                </a:rPr>
                <a:t>learn </a:t>
              </a:r>
              <a:r>
                <a:rPr lang="en-US" sz="2200" b="1" smtClean="0">
                  <a:latin typeface="+mj-lt"/>
                </a:rPr>
                <a:t>how to</a:t>
              </a:r>
              <a:r>
                <a:rPr lang="en-US" sz="2200" b="1" dirty="0" smtClean="0">
                  <a:latin typeface="+mj-lt"/>
                </a:rPr>
                <a:t>:</a:t>
              </a:r>
              <a:endParaRPr lang="en-US" sz="2200" b="1" dirty="0">
                <a:latin typeface="+mj-lt"/>
              </a:endParaRPr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381000" y="1447800"/>
            <a:ext cx="4419600" cy="6858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2000" smtClean="0">
                <a:solidFill>
                  <a:schemeClr val="tx1"/>
                </a:solidFill>
              </a:rPr>
              <a:t>Describe Small </a:t>
            </a:r>
            <a:r>
              <a:rPr lang="en-US" sz="2000" dirty="0" smtClean="0">
                <a:solidFill>
                  <a:schemeClr val="tx1"/>
                </a:solidFill>
              </a:rPr>
              <a:t>Basic.</a:t>
            </a:r>
            <a:r>
              <a:rPr lang="en-US" sz="2000" b="1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1000" y="2286000"/>
            <a:ext cx="4419600" cy="6858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endParaRPr lang="en-US" sz="2000" b="1" dirty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Explore the Small Basic environment.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81000" y="3124200"/>
            <a:ext cx="4419600" cy="6858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endParaRPr lang="en-US" sz="2000" b="1" dirty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Write a Small Basic program.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rgbClr val="C00000"/>
                </a:solidFill>
              </a:rPr>
              <a:t>	</a:t>
            </a:r>
          </a:p>
        </p:txBody>
      </p:sp>
      <p:pic>
        <p:nvPicPr>
          <p:cNvPr id="14" name="Picture 13" descr="edu_sing3_8919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24450" y="1981200"/>
            <a:ext cx="3714750" cy="2701636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76200" y="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ahoma" pitchFamily="34" charset="0"/>
              </a:rPr>
              <a:t>Introduction 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ahoma" pitchFamily="34" charset="0"/>
              </a:rPr>
              <a:t>to Small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ahoma" pitchFamily="34" charset="0"/>
              </a:rPr>
              <a:t>Basic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4800600"/>
            <a:ext cx="4419600" cy="6858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endParaRPr lang="en-US" sz="2000" b="1" dirty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Save your program.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81000" y="3962400"/>
            <a:ext cx="4419600" cy="6858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endParaRPr lang="en-US" sz="2000" b="1" dirty="0">
              <a:solidFill>
                <a:srgbClr val="C00000"/>
              </a:solidFill>
            </a:endParaRPr>
          </a:p>
          <a:p>
            <a:r>
              <a:rPr lang="en-US" sz="2000" smtClean="0">
                <a:solidFill>
                  <a:schemeClr val="tx1"/>
                </a:solidFill>
              </a:rPr>
              <a:t>Use </a:t>
            </a:r>
            <a:r>
              <a:rPr lang="en-US" sz="2000" smtClean="0"/>
              <a:t>IntelliSense® technology</a:t>
            </a:r>
            <a:r>
              <a:rPr lang="en-US" sz="200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rgbClr val="C00000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 animBg="1"/>
      <p:bldP spid="10" grpId="1"/>
      <p:bldP spid="11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700" dirty="0" smtClean="0">
                <a:latin typeface="+mj-lt"/>
              </a:rPr>
              <a:t> </a:t>
            </a:r>
            <a:r>
              <a:rPr lang="en-US" sz="2700" b="1" dirty="0" smtClean="0">
                <a:latin typeface="+mj-lt"/>
              </a:rPr>
              <a:t>What is Small Basic?</a:t>
            </a:r>
            <a:br>
              <a:rPr lang="en-US" sz="2700" b="1" dirty="0" smtClean="0">
                <a:latin typeface="+mj-lt"/>
              </a:rPr>
            </a:br>
            <a:endParaRPr lang="en-US" sz="2700" dirty="0" smtClean="0">
              <a:latin typeface="+mj-lt"/>
            </a:endParaRPr>
          </a:p>
        </p:txBody>
      </p:sp>
      <p:grpSp>
        <p:nvGrpSpPr>
          <p:cNvPr id="15365" name="Group 8"/>
          <p:cNvGrpSpPr>
            <a:grpSpLocks/>
          </p:cNvGrpSpPr>
          <p:nvPr/>
        </p:nvGrpSpPr>
        <p:grpSpPr bwMode="auto">
          <a:xfrm>
            <a:off x="228600" y="1981200"/>
            <a:ext cx="2362200" cy="1104802"/>
            <a:chOff x="152400" y="1981200"/>
            <a:chExt cx="5978013" cy="1295400"/>
          </a:xfrm>
        </p:grpSpPr>
        <p:sp>
          <p:nvSpPr>
            <p:cNvPr id="20" name="Rounded Rectangle 19"/>
            <p:cNvSpPr/>
            <p:nvPr/>
          </p:nvSpPr>
          <p:spPr>
            <a:xfrm>
              <a:off x="152400" y="1981200"/>
              <a:ext cx="5791200" cy="12954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367" name="TextBox 20"/>
            <p:cNvSpPr txBox="1">
              <a:spLocks noChangeArrowheads="1"/>
            </p:cNvSpPr>
            <p:nvPr/>
          </p:nvSpPr>
          <p:spPr bwMode="auto">
            <a:xfrm>
              <a:off x="526027" y="2056967"/>
              <a:ext cx="5604386" cy="863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smtClean="0">
                  <a:latin typeface="+mn-lt"/>
                </a:rPr>
                <a:t>Small </a:t>
              </a:r>
              <a:r>
                <a:rPr lang="en-US" sz="2000" dirty="0" smtClean="0">
                  <a:latin typeface="+mn-lt"/>
                </a:rPr>
                <a:t>Basic </a:t>
              </a:r>
              <a:r>
                <a:rPr lang="en-US" sz="2000" smtClean="0">
                  <a:latin typeface="+mn-lt"/>
                </a:rPr>
                <a:t>is a programming language…</a:t>
              </a:r>
              <a:endParaRPr lang="en-US" sz="2000" dirty="0">
                <a:latin typeface="+mn-lt"/>
              </a:endParaRPr>
            </a:p>
          </p:txBody>
        </p:sp>
      </p:grpSp>
      <p:pic>
        <p:nvPicPr>
          <p:cNvPr id="10" name="Picture 9" descr="Microsoft Small Basi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1766662"/>
            <a:ext cx="6248400" cy="44817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18" name="Group 17"/>
          <p:cNvGrpSpPr/>
          <p:nvPr/>
        </p:nvGrpSpPr>
        <p:grpSpPr>
          <a:xfrm>
            <a:off x="228600" y="685800"/>
            <a:ext cx="8686800" cy="914400"/>
            <a:chOff x="3657600" y="4191000"/>
            <a:chExt cx="8686800" cy="990600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3657600" y="4191000"/>
              <a:ext cx="8686800" cy="990600"/>
            </a:xfrm>
            <a:prstGeom prst="roundRect">
              <a:avLst>
                <a:gd name="adj" fmla="val 39744"/>
              </a:avLst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17" name="TextBox 12"/>
            <p:cNvSpPr txBox="1">
              <a:spLocks noChangeArrowheads="1"/>
            </p:cNvSpPr>
            <p:nvPr/>
          </p:nvSpPr>
          <p:spPr bwMode="auto">
            <a:xfrm>
              <a:off x="3810000" y="4321314"/>
              <a:ext cx="8458200" cy="7668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A program is a set of instructions that a computer can understand. To write that set of instructions, </a:t>
              </a:r>
              <a:r>
                <a:rPr lang="en-US" sz="2000" smtClean="0">
                  <a:latin typeface="+mn-lt"/>
                </a:rPr>
                <a:t>you use </a:t>
              </a:r>
              <a:r>
                <a:rPr lang="en-US" sz="2000" dirty="0" smtClean="0">
                  <a:latin typeface="+mn-lt"/>
                </a:rPr>
                <a:t>a programming language.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381000" y="3810000"/>
            <a:ext cx="1981200" cy="2286000"/>
          </a:xfrm>
          <a:prstGeom prst="roundRect">
            <a:avLst>
              <a:gd name="adj" fmla="val 24655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2000" smtClean="0"/>
              <a:t>…that makes </a:t>
            </a:r>
            <a:r>
              <a:rPr lang="en-US" sz="2000" dirty="0" smtClean="0"/>
              <a:t>computer programming extremely approachable, easy, and fun!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Small Basic </a:t>
            </a:r>
            <a:r>
              <a:rPr lang="en-US" sz="2400" b="1" dirty="0" smtClean="0">
                <a:latin typeface="+mj-lt"/>
                <a:sym typeface="Symbol"/>
              </a:rPr>
              <a:t> A Programming Language for Beginners</a:t>
            </a:r>
            <a:endParaRPr lang="en-US" sz="2400" b="1" dirty="0">
              <a:latin typeface="+mj-lt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28600" y="762000"/>
            <a:ext cx="8699863" cy="1472847"/>
            <a:chOff x="228600" y="762000"/>
            <a:chExt cx="8699863" cy="1219200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228600" y="762000"/>
              <a:ext cx="8686800" cy="1219200"/>
            </a:xfrm>
            <a:prstGeom prst="roundRect">
              <a:avLst>
                <a:gd name="adj" fmla="val 29167"/>
              </a:avLst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19467" name="TextBox 4"/>
            <p:cNvSpPr txBox="1">
              <a:spLocks noChangeArrowheads="1"/>
            </p:cNvSpPr>
            <p:nvPr/>
          </p:nvSpPr>
          <p:spPr bwMode="auto">
            <a:xfrm>
              <a:off x="321038" y="823838"/>
              <a:ext cx="8607425" cy="1095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In the beginning</a:t>
              </a:r>
              <a:r>
                <a:rPr lang="en-US" sz="2000" smtClean="0">
                  <a:latin typeface="+mn-lt"/>
                </a:rPr>
                <a:t>, only </a:t>
              </a:r>
              <a:r>
                <a:rPr lang="en-US" sz="2000" dirty="0" smtClean="0">
                  <a:latin typeface="+mn-lt"/>
                </a:rPr>
                <a:t>a few programming languages existed, and they were easy to learn. However</a:t>
              </a:r>
              <a:r>
                <a:rPr lang="en-US" sz="2000" smtClean="0">
                  <a:latin typeface="+mn-lt"/>
                </a:rPr>
                <a:t>, these languages became </a:t>
              </a:r>
              <a:r>
                <a:rPr lang="en-US" sz="2000" dirty="0" smtClean="0">
                  <a:latin typeface="+mn-lt"/>
                </a:rPr>
                <a:t>more and </a:t>
              </a:r>
              <a:r>
                <a:rPr lang="en-US" sz="2000" smtClean="0">
                  <a:latin typeface="+mn-lt"/>
                </a:rPr>
                <a:t>more complex, such as the Microsoft Visual C#® development tool, the Microsoft</a:t>
              </a:r>
            </a:p>
            <a:p>
              <a:r>
                <a:rPr lang="en-US" sz="2000" smtClean="0">
                  <a:latin typeface="+mn-lt"/>
                </a:rPr>
                <a:t>Visual Basic® development environment, </a:t>
              </a:r>
              <a:r>
                <a:rPr lang="en-US" sz="2000" dirty="0" smtClean="0">
                  <a:latin typeface="+mn-lt"/>
                </a:rPr>
                <a:t>and Java.</a:t>
              </a:r>
              <a:endParaRPr lang="en-US" sz="2000" dirty="0">
                <a:latin typeface="+mn-lt"/>
              </a:endParaRPr>
            </a:p>
          </p:txBody>
        </p:sp>
      </p:grpSp>
      <p:pic>
        <p:nvPicPr>
          <p:cNvPr id="24" name="Picture 23" descr="OFC09_Mary+Friends_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586" y="3581400"/>
            <a:ext cx="3403828" cy="2266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Program Files\Microsoft Office 2007\MEDIA\CAGCAT10\j023465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12971" y="2590800"/>
            <a:ext cx="1713586" cy="166786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Rounded Rectangle 11"/>
          <p:cNvSpPr/>
          <p:nvPr/>
        </p:nvSpPr>
        <p:spPr>
          <a:xfrm>
            <a:off x="228600" y="2362200"/>
            <a:ext cx="4495800" cy="990600"/>
          </a:xfrm>
          <a:prstGeom prst="roundRect">
            <a:avLst>
              <a:gd name="adj" fmla="val 27174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2000" smtClean="0"/>
              <a:t>This complexity discouraged </a:t>
            </a:r>
            <a:r>
              <a:rPr lang="en-US" sz="2000" dirty="0" smtClean="0"/>
              <a:t>people who wanted to </a:t>
            </a:r>
            <a:r>
              <a:rPr lang="en-US" sz="2000" smtClean="0"/>
              <a:t>learn how to program computers.</a:t>
            </a:r>
            <a:endParaRPr lang="en-US" sz="20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4419600" y="4572000"/>
            <a:ext cx="4343400" cy="1524000"/>
            <a:chOff x="4419600" y="4572000"/>
            <a:chExt cx="4343400" cy="1524000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4419600" y="4572000"/>
              <a:ext cx="4343400" cy="15240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572000" y="4696361"/>
              <a:ext cx="403860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Small Basic removes this complexity barrier and serves as </a:t>
              </a:r>
              <a:r>
                <a:rPr lang="en-US" sz="2000" smtClean="0">
                  <a:latin typeface="+mn-lt"/>
                </a:rPr>
                <a:t>a stepping stone </a:t>
              </a:r>
              <a:r>
                <a:rPr lang="en-US" sz="2000" dirty="0" smtClean="0">
                  <a:latin typeface="+mn-lt"/>
                </a:rPr>
                <a:t>for all beginners to the world of programming!</a:t>
              </a:r>
              <a:endParaRPr lang="en-US" sz="2000" b="1" dirty="0">
                <a:solidFill>
                  <a:srgbClr val="C00000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Small Basic Environm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1524000"/>
            <a:ext cx="5419678" cy="38514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The Small Basic Environment</a:t>
            </a:r>
            <a:endParaRPr lang="en-US" sz="2400" b="1" dirty="0">
              <a:latin typeface="+mj-lt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28600" y="685800"/>
            <a:ext cx="8686800" cy="707886"/>
            <a:chOff x="228600" y="685800"/>
            <a:chExt cx="8686800" cy="707886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228600" y="685800"/>
              <a:ext cx="8686800" cy="685800"/>
            </a:xfrm>
            <a:prstGeom prst="roundRect">
              <a:avLst>
                <a:gd name="adj" fmla="val 33334"/>
              </a:avLst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19467" name="TextBox 4"/>
            <p:cNvSpPr txBox="1">
              <a:spLocks noChangeArrowheads="1"/>
            </p:cNvSpPr>
            <p:nvPr/>
          </p:nvSpPr>
          <p:spPr bwMode="auto">
            <a:xfrm>
              <a:off x="307975" y="685800"/>
              <a:ext cx="860742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Small Basic provides you with an extremely simple yet powerful development environment with features like instant context-sensitive help.</a:t>
              </a:r>
            </a:p>
          </p:txBody>
        </p:sp>
      </p:grpSp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7970837" y="2971800"/>
            <a:ext cx="182563" cy="38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72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Calibri"/>
              </a:rPr>
              <a:t>3</a:t>
            </a:r>
            <a:endParaRPr lang="en-US" sz="3600" kern="10" spc="720" dirty="0">
              <a:ln w="9525">
                <a:solidFill>
                  <a:srgbClr val="0000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Calibri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6400800" y="1976437"/>
            <a:ext cx="182563" cy="38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72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Calibri"/>
              </a:rPr>
              <a:t>2</a:t>
            </a:r>
            <a:endParaRPr lang="en-US" sz="3600" kern="10" spc="720" dirty="0">
              <a:ln w="9525">
                <a:solidFill>
                  <a:srgbClr val="0000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Calibri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5486400" y="3733800"/>
            <a:ext cx="182562" cy="387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72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Calibri"/>
              </a:rPr>
              <a:t>1</a:t>
            </a:r>
            <a:endParaRPr lang="en-US" sz="3600" kern="10" spc="720" dirty="0">
              <a:ln w="9525">
                <a:solidFill>
                  <a:srgbClr val="0000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Calibri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04800" y="1600200"/>
            <a:ext cx="2667000" cy="1219200"/>
            <a:chOff x="263611" y="2209801"/>
            <a:chExt cx="4079789" cy="1371599"/>
          </a:xfrm>
        </p:grpSpPr>
        <p:sp>
          <p:nvSpPr>
            <p:cNvPr id="25" name="Rounded Rectangle 24"/>
            <p:cNvSpPr/>
            <p:nvPr/>
          </p:nvSpPr>
          <p:spPr bwMode="auto">
            <a:xfrm>
              <a:off x="263611" y="2209801"/>
              <a:ext cx="4079789" cy="1371599"/>
            </a:xfrm>
            <a:prstGeom prst="roundRect">
              <a:avLst>
                <a:gd name="adj" fmla="val 2125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6" name="TextBox 12"/>
            <p:cNvSpPr txBox="1">
              <a:spLocks noChangeArrowheads="1"/>
            </p:cNvSpPr>
            <p:nvPr/>
          </p:nvSpPr>
          <p:spPr bwMode="auto">
            <a:xfrm>
              <a:off x="380176" y="2321726"/>
              <a:ext cx="3852012" cy="91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smtClean="0">
                  <a:latin typeface="+mn-lt"/>
                </a:rPr>
                <a:t>1. You </a:t>
              </a:r>
              <a:r>
                <a:rPr lang="en-US" sz="2000" dirty="0" smtClean="0">
                  <a:latin typeface="+mn-lt"/>
                </a:rPr>
                <a:t>write your Small </a:t>
              </a:r>
              <a:r>
                <a:rPr lang="en-US" sz="2000" smtClean="0">
                  <a:latin typeface="+mn-lt"/>
                </a:rPr>
                <a:t>Basic programs in the Editor. 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990600" y="5562600"/>
            <a:ext cx="7924800" cy="774211"/>
            <a:chOff x="152400" y="5626589"/>
            <a:chExt cx="8763000" cy="774211"/>
          </a:xfrm>
        </p:grpSpPr>
        <p:sp>
          <p:nvSpPr>
            <p:cNvPr id="29" name="Rounded Rectangle 28"/>
            <p:cNvSpPr/>
            <p:nvPr/>
          </p:nvSpPr>
          <p:spPr bwMode="auto">
            <a:xfrm>
              <a:off x="152400" y="5626589"/>
              <a:ext cx="8763000" cy="774211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0" name="TextBox 12"/>
            <p:cNvSpPr txBox="1">
              <a:spLocks noChangeArrowheads="1"/>
            </p:cNvSpPr>
            <p:nvPr/>
          </p:nvSpPr>
          <p:spPr bwMode="auto">
            <a:xfrm>
              <a:off x="228601" y="5692914"/>
              <a:ext cx="86106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smtClean="0">
                  <a:latin typeface="+mn-lt"/>
                </a:rPr>
                <a:t>3. As you write code, you can find information about commands in the Help window.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04800" y="3429001"/>
            <a:ext cx="2743200" cy="1219200"/>
            <a:chOff x="-2743200" y="3581400"/>
            <a:chExt cx="2743200" cy="1905000"/>
          </a:xfrm>
        </p:grpSpPr>
        <p:grpSp>
          <p:nvGrpSpPr>
            <p:cNvPr id="17" name="Group 16"/>
            <p:cNvGrpSpPr/>
            <p:nvPr/>
          </p:nvGrpSpPr>
          <p:grpSpPr>
            <a:xfrm>
              <a:off x="-2743200" y="3581400"/>
              <a:ext cx="2743200" cy="1905000"/>
              <a:chOff x="152400" y="2209801"/>
              <a:chExt cx="4226010" cy="1371599"/>
            </a:xfrm>
          </p:grpSpPr>
          <p:sp>
            <p:nvSpPr>
              <p:cNvPr id="18" name="Rounded Rectangle 17"/>
              <p:cNvSpPr/>
              <p:nvPr/>
            </p:nvSpPr>
            <p:spPr bwMode="auto">
              <a:xfrm>
                <a:off x="152400" y="2209801"/>
                <a:ext cx="4191000" cy="1371599"/>
              </a:xfrm>
              <a:prstGeom prst="roundRect">
                <a:avLst>
                  <a:gd name="adj" fmla="val 20000"/>
                </a:avLst>
              </a:prstGeom>
              <a:gradFill>
                <a:gsLst>
                  <a:gs pos="0">
                    <a:srgbClr val="FFC000"/>
                  </a:gs>
                  <a:gs pos="35000">
                    <a:srgbClr val="FFC000"/>
                  </a:gs>
                  <a:gs pos="100000">
                    <a:srgbClr val="FFFFD5"/>
                  </a:gs>
                </a:gsLst>
              </a:gradFill>
              <a:ln>
                <a:solidFill>
                  <a:srgbClr val="205D0B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9" name="TextBox 12"/>
              <p:cNvSpPr txBox="1">
                <a:spLocks noChangeArrowheads="1"/>
              </p:cNvSpPr>
              <p:nvPr/>
            </p:nvSpPr>
            <p:spPr bwMode="auto">
              <a:xfrm>
                <a:off x="389344" y="2278381"/>
                <a:ext cx="3989066" cy="2880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 sz="2000" dirty="0">
                  <a:latin typeface="+mn-lt"/>
                </a:endParaRPr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-2667000" y="3702784"/>
              <a:ext cx="2667000" cy="1339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smtClean="0">
                  <a:latin typeface="+mn-lt"/>
                </a:rPr>
                <a:t>2. You can run </a:t>
              </a:r>
              <a:r>
                <a:rPr lang="en-US" sz="2000" dirty="0" smtClean="0">
                  <a:latin typeface="+mn-lt"/>
                </a:rPr>
                <a:t>various commands </a:t>
              </a:r>
              <a:r>
                <a:rPr lang="en-US" sz="2000" smtClean="0">
                  <a:latin typeface="+mn-lt"/>
                </a:rPr>
                <a:t>by clicking buttons </a:t>
              </a:r>
              <a:r>
                <a:rPr lang="en-US" sz="2000" dirty="0" smtClean="0">
                  <a:latin typeface="+mn-lt"/>
                </a:rPr>
                <a:t>on </a:t>
              </a:r>
              <a:r>
                <a:rPr lang="en-US" sz="2000" smtClean="0">
                  <a:latin typeface="+mn-lt"/>
                </a:rPr>
                <a:t>the Toolbar.</a:t>
              </a:r>
              <a:endParaRPr lang="en-US" sz="2000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0" grpId="0"/>
      <p:bldP spid="2051" grpId="0"/>
      <p:bldP spid="20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529" y="2438400"/>
            <a:ext cx="5775627" cy="3681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Your First Program</a:t>
            </a:r>
            <a:endParaRPr lang="en-US" sz="2400" b="1" dirty="0">
              <a:latin typeface="+mj-lt"/>
            </a:endParaRPr>
          </a:p>
        </p:txBody>
      </p:sp>
      <p:grpSp>
        <p:nvGrpSpPr>
          <p:cNvPr id="5" name="Group 11"/>
          <p:cNvGrpSpPr/>
          <p:nvPr/>
        </p:nvGrpSpPr>
        <p:grpSpPr>
          <a:xfrm>
            <a:off x="152399" y="4724400"/>
            <a:ext cx="4493205" cy="987287"/>
            <a:chOff x="228600" y="4267200"/>
            <a:chExt cx="4343400" cy="987287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228600" y="4267200"/>
              <a:ext cx="4343400" cy="8382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19464" name="TextBox 12"/>
            <p:cNvSpPr txBox="1">
              <a:spLocks noChangeArrowheads="1"/>
            </p:cNvSpPr>
            <p:nvPr/>
          </p:nvSpPr>
          <p:spPr bwMode="auto">
            <a:xfrm>
              <a:off x="228600" y="4546601"/>
              <a:ext cx="4343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+mj-lt"/>
                </a:rPr>
                <a:t> </a:t>
              </a:r>
              <a:r>
                <a:rPr lang="en-US" sz="2000" b="1" dirty="0" smtClean="0">
                  <a:latin typeface="+mj-lt"/>
                </a:rPr>
                <a:t>Click </a:t>
              </a:r>
              <a:r>
                <a:rPr lang="en-US" sz="2000" b="1" dirty="0">
                  <a:latin typeface="+mj-lt"/>
                </a:rPr>
                <a:t>the               button on </a:t>
              </a:r>
              <a:r>
                <a:rPr lang="en-US" sz="2000" b="1">
                  <a:latin typeface="+mj-lt"/>
                </a:rPr>
                <a:t>the </a:t>
              </a:r>
              <a:r>
                <a:rPr lang="en-US" sz="2000" b="1" dirty="0">
                  <a:latin typeface="+mj-lt"/>
                </a:rPr>
                <a:t>T</a:t>
              </a:r>
              <a:r>
                <a:rPr lang="en-US" sz="2000" b="1" smtClean="0">
                  <a:latin typeface="+mj-lt"/>
                </a:rPr>
                <a:t>oolbar</a:t>
              </a:r>
              <a:r>
                <a:rPr lang="en-US" sz="2000" b="1" dirty="0" smtClean="0">
                  <a:latin typeface="+mj-lt"/>
                </a:rPr>
                <a:t>.</a:t>
              </a:r>
              <a:endParaRPr lang="en-US" sz="2000" b="1" dirty="0">
                <a:latin typeface="+mj-lt"/>
              </a:endParaRPr>
            </a:p>
          </p:txBody>
        </p:sp>
        <p:pic>
          <p:nvPicPr>
            <p:cNvPr id="19465" name="Picture 13" descr="Run button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43024" y="4337050"/>
              <a:ext cx="714376" cy="6985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6" name="Group 13"/>
          <p:cNvGrpSpPr/>
          <p:nvPr/>
        </p:nvGrpSpPr>
        <p:grpSpPr>
          <a:xfrm>
            <a:off x="7772400" y="4114800"/>
            <a:ext cx="1295400" cy="762000"/>
            <a:chOff x="7391400" y="2514600"/>
            <a:chExt cx="1295400" cy="762000"/>
          </a:xfrm>
        </p:grpSpPr>
        <p:sp>
          <p:nvSpPr>
            <p:cNvPr id="16" name="Rectangle 15"/>
            <p:cNvSpPr/>
            <p:nvPr/>
          </p:nvSpPr>
          <p:spPr>
            <a:xfrm>
              <a:off x="7391400" y="2571690"/>
              <a:ext cx="1295400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n-US" sz="2000" b="1" cap="all" spc="0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rPr>
                <a:t>output</a:t>
              </a:r>
              <a:endParaRPr lang="en-US" sz="20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  <p:sp>
          <p:nvSpPr>
            <p:cNvPr id="17" name="Down Arrow Callout 16"/>
            <p:cNvSpPr/>
            <p:nvPr/>
          </p:nvSpPr>
          <p:spPr>
            <a:xfrm>
              <a:off x="7391400" y="2514600"/>
              <a:ext cx="1219200" cy="762000"/>
            </a:xfrm>
            <a:prstGeom prst="downArrowCallout">
              <a:avLst>
                <a:gd name="adj1" fmla="val 10600"/>
                <a:gd name="adj2" fmla="val 17800"/>
                <a:gd name="adj3" fmla="val 25000"/>
                <a:gd name="adj4" fmla="val 64977"/>
              </a:avLst>
            </a:prstGeom>
            <a:noFill/>
            <a:ln w="38100">
              <a:solidFill>
                <a:srgbClr val="FFA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57200" y="1413551"/>
            <a:ext cx="8305800" cy="740258"/>
            <a:chOff x="152400" y="1335357"/>
            <a:chExt cx="8912772" cy="705049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152400" y="1335357"/>
              <a:ext cx="8836572" cy="6858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9" name="TextBox 12"/>
            <p:cNvSpPr txBox="1">
              <a:spLocks noChangeArrowheads="1"/>
            </p:cNvSpPr>
            <p:nvPr/>
          </p:nvSpPr>
          <p:spPr bwMode="auto">
            <a:xfrm>
              <a:off x="228600" y="1366190"/>
              <a:ext cx="8836572" cy="674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As you know, </a:t>
              </a:r>
              <a:r>
                <a:rPr lang="en-US" sz="2000" smtClean="0">
                  <a:latin typeface="+mn-lt"/>
                </a:rPr>
                <a:t>the Editor </a:t>
              </a:r>
              <a:r>
                <a:rPr lang="en-US" sz="2000" dirty="0" smtClean="0">
                  <a:latin typeface="+mn-lt"/>
                </a:rPr>
                <a:t>is where you write your programs. So, let’s write the following line in </a:t>
              </a:r>
              <a:r>
                <a:rPr lang="en-US" sz="2000" smtClean="0">
                  <a:latin typeface="+mn-lt"/>
                </a:rPr>
                <a:t>the Editor</a:t>
              </a:r>
              <a:r>
                <a:rPr lang="en-US" sz="2000" dirty="0" smtClean="0">
                  <a:latin typeface="+mn-lt"/>
                </a:rPr>
                <a:t>: </a:t>
              </a:r>
              <a:r>
                <a:rPr lang="en-US" sz="2000" smtClean="0">
                  <a:latin typeface="+mn-lt"/>
                </a:rPr>
                <a:t>TextWindow.WriteLine(“Hello, World!")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6200" y="704819"/>
            <a:ext cx="9067800" cy="590581"/>
            <a:chOff x="-2971800" y="2590800"/>
            <a:chExt cx="9067800" cy="590581"/>
          </a:xfrm>
        </p:grpSpPr>
        <p:grpSp>
          <p:nvGrpSpPr>
            <p:cNvPr id="27" name="Group 26"/>
            <p:cNvGrpSpPr/>
            <p:nvPr/>
          </p:nvGrpSpPr>
          <p:grpSpPr>
            <a:xfrm>
              <a:off x="-2971800" y="2590800"/>
              <a:ext cx="8991600" cy="590581"/>
              <a:chOff x="228600" y="685800"/>
              <a:chExt cx="8686800" cy="685800"/>
            </a:xfrm>
          </p:grpSpPr>
          <p:sp>
            <p:nvSpPr>
              <p:cNvPr id="31" name="Rounded Rectangle 30"/>
              <p:cNvSpPr/>
              <p:nvPr/>
            </p:nvSpPr>
            <p:spPr bwMode="auto">
              <a:xfrm>
                <a:off x="228600" y="685800"/>
                <a:ext cx="8686800" cy="685800"/>
              </a:xfrm>
              <a:prstGeom prst="roundRect">
                <a:avLst>
                  <a:gd name="adj" fmla="val 33334"/>
                </a:avLst>
              </a:prstGeom>
              <a:solidFill>
                <a:srgbClr val="9BBB59"/>
              </a:solidFill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/>
              </a:p>
            </p:txBody>
          </p:sp>
          <p:sp>
            <p:nvSpPr>
              <p:cNvPr id="32" name="TextBox 4"/>
              <p:cNvSpPr txBox="1">
                <a:spLocks noChangeArrowheads="1"/>
              </p:cNvSpPr>
              <p:nvPr/>
            </p:nvSpPr>
            <p:spPr bwMode="auto">
              <a:xfrm>
                <a:off x="307975" y="685800"/>
                <a:ext cx="8607425" cy="4646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 sz="2000" dirty="0" smtClean="0">
                  <a:latin typeface="+mn-lt"/>
                </a:endParaRPr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-2895600" y="2724090"/>
              <a:ext cx="8991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Now that you’re familiar with the environment, you are ready to start programming!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91247" y="2438400"/>
            <a:ext cx="2018553" cy="2133600"/>
            <a:chOff x="228600" y="4191000"/>
            <a:chExt cx="2018553" cy="2133600"/>
          </a:xfrm>
        </p:grpSpPr>
        <p:sp>
          <p:nvSpPr>
            <p:cNvPr id="37" name="Rounded Rectangle 36"/>
            <p:cNvSpPr/>
            <p:nvPr/>
          </p:nvSpPr>
          <p:spPr>
            <a:xfrm>
              <a:off x="228600" y="4191000"/>
              <a:ext cx="1905000" cy="2133600"/>
            </a:xfrm>
            <a:prstGeom prst="roundRect">
              <a:avLst>
                <a:gd name="adj" fmla="val 20210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endParaRPr lang="en-US" sz="2000" dirty="0"/>
            </a:p>
          </p:txBody>
        </p:sp>
        <p:sp>
          <p:nvSpPr>
            <p:cNvPr id="38" name="TextBox 4"/>
            <p:cNvSpPr txBox="1">
              <a:spLocks noChangeArrowheads="1"/>
            </p:cNvSpPr>
            <p:nvPr/>
          </p:nvSpPr>
          <p:spPr bwMode="auto">
            <a:xfrm>
              <a:off x="304800" y="4336914"/>
              <a:ext cx="1942353" cy="1938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You have created your </a:t>
              </a:r>
              <a:r>
                <a:rPr lang="en-US" sz="2000" smtClean="0">
                  <a:latin typeface="+mn-lt"/>
                </a:rPr>
                <a:t>first program, and now you can run </a:t>
              </a:r>
              <a:r>
                <a:rPr lang="en-US" sz="2000" dirty="0" smtClean="0">
                  <a:latin typeface="+mn-lt"/>
                </a:rPr>
                <a:t>it and check the result!</a:t>
              </a:r>
              <a:endParaRPr lang="en-US" sz="2000" dirty="0">
                <a:latin typeface="+mn-lt"/>
              </a:endParaRPr>
            </a:p>
          </p:txBody>
        </p:sp>
      </p:grp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75" y="4890655"/>
            <a:ext cx="4086225" cy="1442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228600" y="762001"/>
            <a:ext cx="8686800" cy="828001"/>
            <a:chOff x="152400" y="762000"/>
            <a:chExt cx="8839200" cy="76200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152400" y="762000"/>
              <a:ext cx="8839200" cy="762000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16397" name="TextBox 8"/>
            <p:cNvSpPr txBox="1">
              <a:spLocks noChangeArrowheads="1"/>
            </p:cNvSpPr>
            <p:nvPr/>
          </p:nvSpPr>
          <p:spPr bwMode="auto">
            <a:xfrm>
              <a:off x="228600" y="825500"/>
              <a:ext cx="8605838" cy="651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smtClean="0">
                  <a:latin typeface="+mn-lt"/>
                </a:rPr>
                <a:t>While you were typing, did you notice that a list of items appeared with their explanations? 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229600" cy="5635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IntelliSense </a:t>
            </a:r>
            <a:r>
              <a:rPr lang="en-US" sz="2400" b="1" dirty="0" smtClean="0">
                <a:latin typeface="+mj-lt"/>
                <a:sym typeface="Symbol"/>
              </a:rPr>
              <a:t> Making It Easy</a:t>
            </a:r>
            <a:endParaRPr lang="en-US" sz="2400" b="1" dirty="0">
              <a:latin typeface="+mj-lt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28600" y="1752600"/>
            <a:ext cx="3188839" cy="1920180"/>
            <a:chOff x="152400" y="1752599"/>
            <a:chExt cx="2421570" cy="1505404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152400" y="1752599"/>
              <a:ext cx="2342004" cy="1194802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1" name="TextBox 12"/>
            <p:cNvSpPr txBox="1">
              <a:spLocks noChangeArrowheads="1"/>
            </p:cNvSpPr>
            <p:nvPr/>
          </p:nvSpPr>
          <p:spPr bwMode="auto">
            <a:xfrm>
              <a:off x="231966" y="1812338"/>
              <a:ext cx="2342004" cy="1445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smtClean="0">
                  <a:latin typeface="+mn-lt"/>
                </a:rPr>
                <a:t>These items are part of an “IntelliSense” list, which you can use to type your programs faster.</a:t>
              </a:r>
              <a:endParaRPr lang="en-US" sz="2000" dirty="0" smtClean="0">
                <a:latin typeface="+mn-lt"/>
              </a:endParaRPr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3581400" y="1752600"/>
            <a:ext cx="5334000" cy="1752600"/>
          </a:xfrm>
          <a:prstGeom prst="roundRect">
            <a:avLst>
              <a:gd name="adj" fmla="val 22114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2000" smtClean="0"/>
              <a:t>An </a:t>
            </a:r>
            <a:r>
              <a:rPr lang="en-US" sz="2000" dirty="0" smtClean="0"/>
              <a:t>IntelliSense </a:t>
            </a:r>
            <a:r>
              <a:rPr lang="en-US" sz="2000" smtClean="0"/>
              <a:t>list contains commands </a:t>
            </a:r>
            <a:r>
              <a:rPr lang="en-US" sz="2000" dirty="0" smtClean="0"/>
              <a:t>that you can type. You can </a:t>
            </a:r>
            <a:r>
              <a:rPr lang="en-US" sz="2000" smtClean="0"/>
              <a:t>scroll through the list by pressing </a:t>
            </a:r>
            <a:r>
              <a:rPr lang="en-US" sz="2000" dirty="0" smtClean="0"/>
              <a:t>the </a:t>
            </a:r>
            <a:r>
              <a:rPr lang="en-US" sz="2000" smtClean="0"/>
              <a:t>UP and DOWN arrows on </a:t>
            </a:r>
            <a:r>
              <a:rPr lang="en-US" sz="2000" dirty="0" smtClean="0"/>
              <a:t>your keyboard, </a:t>
            </a:r>
            <a:r>
              <a:rPr lang="en-US" sz="2000" smtClean="0"/>
              <a:t>and you can </a:t>
            </a:r>
            <a:r>
              <a:rPr lang="en-US" sz="2000" dirty="0" smtClean="0"/>
              <a:t>press ENTER to insert </a:t>
            </a:r>
            <a:r>
              <a:rPr lang="en-US" sz="2000" smtClean="0"/>
              <a:t>the highlighted </a:t>
            </a:r>
            <a:r>
              <a:rPr lang="en-US" sz="2000" dirty="0" smtClean="0"/>
              <a:t>command into your code.</a:t>
            </a:r>
            <a:endParaRPr lang="en-US" sz="2000" dirty="0"/>
          </a:p>
        </p:txBody>
      </p:sp>
      <p:pic>
        <p:nvPicPr>
          <p:cNvPr id="27" name="Picture 26" descr="Intellisen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92775" y="3886200"/>
            <a:ext cx="4855625" cy="18696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498" y="1740434"/>
            <a:ext cx="5775627" cy="3681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152400" y="762000"/>
            <a:ext cx="8839200" cy="533400"/>
            <a:chOff x="152400" y="762000"/>
            <a:chExt cx="8839200" cy="53340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152400" y="762000"/>
              <a:ext cx="8839200" cy="533400"/>
            </a:xfrm>
            <a:prstGeom prst="roundRect">
              <a:avLst>
                <a:gd name="adj" fmla="val 38096"/>
              </a:avLst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sp>
          <p:nvSpPr>
            <p:cNvPr id="16397" name="TextBox 8"/>
            <p:cNvSpPr txBox="1">
              <a:spLocks noChangeArrowheads="1"/>
            </p:cNvSpPr>
            <p:nvPr/>
          </p:nvSpPr>
          <p:spPr bwMode="auto">
            <a:xfrm>
              <a:off x="307975" y="838200"/>
              <a:ext cx="86058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After you write a program, you must </a:t>
              </a:r>
              <a:r>
                <a:rPr lang="en-US" sz="2000" smtClean="0">
                  <a:latin typeface="+mn-lt"/>
                </a:rPr>
                <a:t>save it if you want to change or run it later.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229600" cy="5635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Saving Your Program</a:t>
            </a:r>
            <a:endParaRPr lang="en-US" sz="2400" b="1" dirty="0"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221969" y="1969034"/>
            <a:ext cx="493776" cy="5212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190500" y="1620954"/>
            <a:ext cx="3276600" cy="1882687"/>
            <a:chOff x="4419600" y="5029200"/>
            <a:chExt cx="3276600" cy="1066800"/>
          </a:xfrm>
        </p:grpSpPr>
        <p:sp>
          <p:nvSpPr>
            <p:cNvPr id="34" name="Rounded Rectangle 33"/>
            <p:cNvSpPr/>
            <p:nvPr/>
          </p:nvSpPr>
          <p:spPr bwMode="auto">
            <a:xfrm>
              <a:off x="4419600" y="5029200"/>
              <a:ext cx="3276600" cy="1066800"/>
            </a:xfrm>
            <a:prstGeom prst="roundRect">
              <a:avLst>
                <a:gd name="adj" fmla="val 30000"/>
              </a:avLst>
            </a:prstGeom>
            <a:gradFill>
              <a:gsLst>
                <a:gs pos="0">
                  <a:srgbClr val="FFC000"/>
                </a:gs>
                <a:gs pos="35000">
                  <a:srgbClr val="FFC000"/>
                </a:gs>
                <a:gs pos="100000">
                  <a:srgbClr val="FFFFD5"/>
                </a:gs>
              </a:gsLst>
            </a:gradFill>
            <a:ln>
              <a:solidFill>
                <a:srgbClr val="205D0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495800" y="5105400"/>
              <a:ext cx="3200400" cy="9243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To </a:t>
              </a:r>
              <a:r>
                <a:rPr lang="en-US" sz="2000" smtClean="0">
                  <a:latin typeface="+mn-lt"/>
                </a:rPr>
                <a:t>save your program, </a:t>
              </a:r>
              <a:r>
                <a:rPr lang="en-US" sz="2000" dirty="0" smtClean="0">
                  <a:latin typeface="+mn-lt"/>
                </a:rPr>
                <a:t>you can </a:t>
              </a:r>
              <a:r>
                <a:rPr lang="en-US" sz="2000" smtClean="0">
                  <a:latin typeface="+mn-lt"/>
                </a:rPr>
                <a:t>click </a:t>
              </a:r>
              <a:r>
                <a:rPr lang="en-US" sz="2000" b="1" smtClean="0">
                  <a:latin typeface="+mn-lt"/>
                </a:rPr>
                <a:t>Save</a:t>
              </a:r>
              <a:r>
                <a:rPr lang="en-US" sz="2000" smtClean="0">
                  <a:latin typeface="+mn-lt"/>
                </a:rPr>
                <a:t> </a:t>
              </a:r>
              <a:r>
                <a:rPr lang="en-US" sz="2000" dirty="0" smtClean="0">
                  <a:latin typeface="+mn-lt"/>
                </a:rPr>
                <a:t>on </a:t>
              </a:r>
              <a:r>
                <a:rPr lang="en-US" sz="2000" smtClean="0">
                  <a:latin typeface="+mn-lt"/>
                </a:rPr>
                <a:t>the Toolbar, or you can hold down the CTRL key on the keyboard while you press the “S” key.</a:t>
              </a:r>
              <a:endParaRPr lang="en-US" sz="2000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</a:rPr>
              <a:t>Let’s Summarize…</a:t>
            </a:r>
            <a:endParaRPr lang="en-US" sz="2400" b="1" dirty="0">
              <a:latin typeface="+mj-lt"/>
            </a:endParaRPr>
          </a:p>
        </p:txBody>
      </p:sp>
      <p:pic>
        <p:nvPicPr>
          <p:cNvPr id="22530" name="Picture 2" descr="\\10.3.80.148\New Folder\Small Basic\sm\EDU_UK_cc_32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762000"/>
            <a:ext cx="335280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25604" name="Group 10"/>
          <p:cNvGrpSpPr>
            <a:grpSpLocks/>
          </p:cNvGrpSpPr>
          <p:nvPr/>
        </p:nvGrpSpPr>
        <p:grpSpPr bwMode="auto">
          <a:xfrm>
            <a:off x="381000" y="3352801"/>
            <a:ext cx="4191000" cy="1007799"/>
            <a:chOff x="457200" y="3505200"/>
            <a:chExt cx="5486400" cy="762000"/>
          </a:xfrm>
        </p:grpSpPr>
        <p:sp>
          <p:nvSpPr>
            <p:cNvPr id="9" name="Rounded Rectangle 8"/>
            <p:cNvSpPr/>
            <p:nvPr/>
          </p:nvSpPr>
          <p:spPr>
            <a:xfrm>
              <a:off x="457200" y="3505200"/>
              <a:ext cx="5486400" cy="762000"/>
            </a:xfrm>
            <a:prstGeom prst="roundRect">
              <a:avLst/>
            </a:prstGeom>
            <a:solidFill>
              <a:srgbClr val="9BBB59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dirty="0">
                <a:latin typeface="+mj-lt"/>
              </a:endParaRPr>
            </a:p>
          </p:txBody>
        </p:sp>
        <p:sp>
          <p:nvSpPr>
            <p:cNvPr id="25607" name="TextBox 9"/>
            <p:cNvSpPr txBox="1">
              <a:spLocks noChangeArrowheads="1"/>
            </p:cNvSpPr>
            <p:nvPr/>
          </p:nvSpPr>
          <p:spPr bwMode="auto">
            <a:xfrm>
              <a:off x="609599" y="3599985"/>
              <a:ext cx="5334001" cy="581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b="1" dirty="0">
                  <a:latin typeface="+mj-lt"/>
                </a:rPr>
                <a:t>Congratulations</a:t>
              </a:r>
              <a:r>
                <a:rPr lang="en-US" sz="2200" b="1" dirty="0" smtClean="0">
                  <a:latin typeface="+mj-lt"/>
                </a:rPr>
                <a:t>!</a:t>
              </a:r>
            </a:p>
            <a:p>
              <a:r>
                <a:rPr lang="en-US" sz="2200" b="1" dirty="0" smtClean="0">
                  <a:latin typeface="+mj-lt"/>
                </a:rPr>
                <a:t>Now </a:t>
              </a:r>
              <a:r>
                <a:rPr lang="en-US" sz="2200" b="1" dirty="0">
                  <a:latin typeface="+mj-lt"/>
                </a:rPr>
                <a:t>you know how to:</a:t>
              </a: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3581400" y="3886200"/>
            <a:ext cx="5105400" cy="2438400"/>
          </a:xfrm>
          <a:prstGeom prst="roundRect">
            <a:avLst>
              <a:gd name="adj" fmla="val 22114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568325" lvl="1" indent="-395288" fontAlgn="auto">
              <a:spcBef>
                <a:spcPts val="1800"/>
              </a:spcBef>
              <a:spcAft>
                <a:spcPts val="600"/>
              </a:spcAft>
              <a:buFontTx/>
              <a:buBlip>
                <a:blip r:embed="rId4"/>
              </a:buBlip>
              <a:defRPr/>
            </a:pPr>
            <a:r>
              <a:rPr lang="en-US" sz="2000" dirty="0" smtClean="0"/>
              <a:t> </a:t>
            </a:r>
            <a:r>
              <a:rPr lang="en-US" sz="2000" smtClean="0"/>
              <a:t>Define Small </a:t>
            </a:r>
            <a:r>
              <a:rPr lang="en-US" sz="2000" dirty="0" smtClean="0"/>
              <a:t>Basic.</a:t>
            </a:r>
          </a:p>
          <a:p>
            <a:pPr marL="568325" lvl="1" indent="-395288" fontAlgn="auto"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/>
            </a:pPr>
            <a:r>
              <a:rPr lang="en-US" sz="2000" dirty="0" smtClean="0"/>
              <a:t> Explore the Small Basic environment.</a:t>
            </a:r>
          </a:p>
          <a:p>
            <a:pPr marL="568325" lvl="1" indent="-395288" fontAlgn="auto"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/>
            </a:pPr>
            <a:r>
              <a:rPr lang="en-US" sz="2000" dirty="0" smtClean="0"/>
              <a:t> Write a Small Basic program.</a:t>
            </a:r>
          </a:p>
          <a:p>
            <a:pPr marL="568325" lvl="1" indent="-395288" fontAlgn="auto"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/>
            </a:pPr>
            <a:r>
              <a:rPr lang="en-US" sz="2000" dirty="0" smtClean="0"/>
              <a:t> Use IntelliSense.</a:t>
            </a:r>
          </a:p>
          <a:p>
            <a:pPr marL="568325" lvl="1" indent="-395288" fontAlgn="auto"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/>
            </a:pPr>
            <a:r>
              <a:rPr lang="en-US" sz="2000" dirty="0" smtClean="0"/>
              <a:t> Save your program.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711</Words>
  <Application>Microsoft Office PowerPoint</Application>
  <PresentationFormat>On-screen Show (4:3)</PresentationFormat>
  <Paragraphs>88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  What is Small Basic? </vt:lpstr>
      <vt:lpstr>Small Basic  A Programming Language for Beginners</vt:lpstr>
      <vt:lpstr>The Small Basic Environment</vt:lpstr>
      <vt:lpstr>Your First Program</vt:lpstr>
      <vt:lpstr>IntelliSense  Making It Easy</vt:lpstr>
      <vt:lpstr>Saving Your Program</vt:lpstr>
      <vt:lpstr>Let’s Summarize…</vt:lpstr>
      <vt:lpstr>Show What You Know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2011-01-27T18:41:19Z</dcterms:created>
  <dcterms:modified xsi:type="dcterms:W3CDTF">2011-01-27T18:41:22Z</dcterms:modified>
</cp:coreProperties>
</file>