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3.tiff" ContentType="image/tiff"/>
  <Override PartName="/ppt/media/image8.jpeg" ContentType="image/jpeg"/>
  <Override PartName="/ppt/media/image12.jpeg" ContentType="image/jpeg"/>
  <Override PartName="/ppt/media/image4.tiff" ContentType="image/tiff"/>
  <Override PartName="/ppt/media/image1.tiff" ContentType="image/tiff"/>
  <Override PartName="/ppt/media/image9.jpeg" ContentType="image/jpeg"/>
  <Override PartName="/ppt/media/image6.jpeg" ContentType="image/jpeg"/>
  <Override PartName="/ppt/media/image10.jpeg" ContentType="image/jpeg"/>
  <Override PartName="/ppt/media/image2.tiff" ContentType="image/tiff"/>
  <Override PartName="/ppt/media/image5.png" ContentType="image/png"/>
  <Override PartName="/ppt/media/image7.jpeg" ContentType="image/jpe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73432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900000" y="4235400"/>
            <a:ext cx="73432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6236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0000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900000" y="2205000"/>
            <a:ext cx="7343280" cy="388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73432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00000" y="1268280"/>
            <a:ext cx="7343280" cy="4824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90000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900000" y="2205000"/>
            <a:ext cx="7343280" cy="388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6236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900000" y="4235400"/>
            <a:ext cx="734256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73432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900000" y="4235400"/>
            <a:ext cx="73432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6236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90000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900000" y="2205000"/>
            <a:ext cx="7343280" cy="388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73432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73432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900000" y="1268280"/>
            <a:ext cx="7343280" cy="4824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90000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6236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900000" y="4235400"/>
            <a:ext cx="734256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73432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900000" y="4235400"/>
            <a:ext cx="73432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6236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90000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900000" y="1268280"/>
            <a:ext cx="7343280" cy="4824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90000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62360" y="42354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3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90000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62360" y="2205000"/>
            <a:ext cx="358308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900000" y="4235400"/>
            <a:ext cx="7342560" cy="18540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tif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tif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0" y="1125360"/>
            <a:ext cx="9144000" cy="0"/>
          </a:xfrm>
          <a:prstGeom prst="line">
            <a:avLst/>
          </a:prstGeom>
          <a:ln w="15840">
            <a:solidFill>
              <a:srgbClr val="a3adb7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900000" y="852480"/>
            <a:ext cx="7343280" cy="226800"/>
          </a:xfrm>
          <a:prstGeom prst="rect">
            <a:avLst/>
          </a:prstGeom>
        </p:spPr>
        <p:txBody>
          <a:bodyPr bIns="0" lIns="0" rIns="0" tIns="36000"/>
          <a:p>
            <a:pPr>
              <a:lnSpc>
                <a:spcPct val="100000"/>
              </a:lnSpc>
            </a:pPr>
            <a:r>
              <a:rPr b="1" lang="en-GB" sz="1400">
                <a:solidFill>
                  <a:srgbClr val="000000"/>
                </a:solidFill>
                <a:latin typeface="Arial"/>
              </a:rPr>
              <a:t>URPP Asia and Europe</a:t>
            </a:r>
            <a:endParaRPr/>
          </a:p>
        </p:txBody>
      </p:sp>
      <p:pic>
        <p:nvPicPr>
          <p:cNvPr descr="" id="2" name="Grafik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2000" y="142920"/>
            <a:ext cx="2026440" cy="684000"/>
          </a:xfrm>
          <a:prstGeom prst="rect">
            <a:avLst/>
          </a:prstGeom>
        </p:spPr>
      </p:pic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900000" y="1989000"/>
            <a:ext cx="7343280" cy="1294920"/>
          </a:xfrm>
          <a:prstGeom prst="rect">
            <a:avLst/>
          </a:prstGeom>
        </p:spPr>
        <p:txBody>
          <a:bodyPr bIns="0" lIns="0" rIns="0" tIns="36000"/>
          <a:p>
            <a:pPr>
              <a:lnSpc>
                <a:spcPct val="100000"/>
              </a:lnSpc>
            </a:pPr>
            <a:r>
              <a:rPr b="1" lang="de-CH" sz="3900">
                <a:solidFill>
                  <a:srgbClr val="0028a5"/>
                </a:solidFill>
                <a:latin typeface="Arial"/>
              </a:rPr>
              <a:t>Click to edit the title text formatTitelmasterformat durch Klicken bearbeiten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900000" y="6524640"/>
            <a:ext cx="2133360" cy="2156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</a:rPr>
              <a:t>11/09/13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399360" y="6524640"/>
            <a:ext cx="1844280" cy="2156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</a:rPr>
              <a:t>Page </a:t>
            </a:r>
            <a:fld id="{15D288A6-6CCD-4F93-A6C1-450E01EC4761}" type="slidenum">
              <a:rPr lang="en-GB" sz="1000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6" name="Line 6"/>
          <p:cNvSpPr/>
          <p:nvPr/>
        </p:nvSpPr>
        <p:spPr>
          <a:xfrm>
            <a:off x="0" y="1125360"/>
            <a:ext cx="9144000" cy="0"/>
          </a:xfrm>
          <a:prstGeom prst="line">
            <a:avLst/>
          </a:prstGeom>
          <a:ln w="15840">
            <a:solidFill>
              <a:srgbClr val="a3adb7"/>
            </a:solidFill>
            <a:round/>
          </a:ln>
        </p:spPr>
      </p:sp>
      <p:sp>
        <p:nvSpPr>
          <p:cNvPr id="7" name="CustomShape 7"/>
          <p:cNvSpPr/>
          <p:nvPr/>
        </p:nvSpPr>
        <p:spPr>
          <a:xfrm>
            <a:off x="900000" y="852480"/>
            <a:ext cx="7343280" cy="226800"/>
          </a:xfrm>
          <a:prstGeom prst="rect">
            <a:avLst/>
          </a:prstGeom>
        </p:spPr>
        <p:txBody>
          <a:bodyPr bIns="0" lIns="0" rIns="0" tIns="36000"/>
          <a:p>
            <a:pPr>
              <a:lnSpc>
                <a:spcPct val="100000"/>
              </a:lnSpc>
            </a:pPr>
            <a:r>
              <a:rPr b="1" lang="en-GB" sz="1400">
                <a:solidFill>
                  <a:srgbClr val="000000"/>
                </a:solidFill>
                <a:latin typeface="Arial"/>
              </a:rPr>
              <a:t>URPP Asia and Europe</a:t>
            </a:r>
            <a:endParaRPr/>
          </a:p>
        </p:txBody>
      </p:sp>
      <p:pic>
        <p:nvPicPr>
          <p:cNvPr descr="" id="8" name="Grafik 9"/>
          <p:cNvPicPr/>
          <p:nvPr/>
        </p:nvPicPr>
        <p:blipFill>
          <a:blip r:embed="rId3"/>
          <a:stretch>
            <a:fillRect/>
          </a:stretch>
        </p:blipFill>
        <p:spPr>
          <a:xfrm>
            <a:off x="162000" y="142920"/>
            <a:ext cx="2026440" cy="684000"/>
          </a:xfrm>
          <a:prstGeom prst="rect">
            <a:avLst/>
          </a:prstGeom>
        </p:spPr>
      </p:pic>
      <p:sp>
        <p:nvSpPr>
          <p:cNvPr id="9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CH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CH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CH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CH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CH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CH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0" y="1125360"/>
            <a:ext cx="9144000" cy="0"/>
          </a:xfrm>
          <a:prstGeom prst="line">
            <a:avLst/>
          </a:prstGeom>
          <a:ln w="15840">
            <a:solidFill>
              <a:srgbClr val="a3adb7"/>
            </a:solidFill>
            <a:round/>
          </a:ln>
        </p:spPr>
      </p:sp>
      <p:sp>
        <p:nvSpPr>
          <p:cNvPr id="43" name="CustomShape 2"/>
          <p:cNvSpPr/>
          <p:nvPr/>
        </p:nvSpPr>
        <p:spPr>
          <a:xfrm>
            <a:off x="900000" y="852480"/>
            <a:ext cx="7343280" cy="226800"/>
          </a:xfrm>
          <a:prstGeom prst="rect">
            <a:avLst/>
          </a:prstGeom>
        </p:spPr>
        <p:txBody>
          <a:bodyPr bIns="0" lIns="0" rIns="0" tIns="36000"/>
          <a:p>
            <a:pPr>
              <a:lnSpc>
                <a:spcPct val="100000"/>
              </a:lnSpc>
            </a:pPr>
            <a:r>
              <a:rPr b="1" lang="en-GB" sz="1400">
                <a:solidFill>
                  <a:srgbClr val="000000"/>
                </a:solidFill>
                <a:latin typeface="Arial"/>
              </a:rPr>
              <a:t>URPP Asia and Europe</a:t>
            </a:r>
            <a:endParaRPr/>
          </a:p>
        </p:txBody>
      </p:sp>
      <p:pic>
        <p:nvPicPr>
          <p:cNvPr descr="" id="44" name="Grafik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2000" y="142920"/>
            <a:ext cx="2026440" cy="684000"/>
          </a:xfrm>
          <a:prstGeom prst="rect">
            <a:avLst/>
          </a:prstGeom>
        </p:spPr>
      </p:pic>
      <p:sp>
        <p:nvSpPr>
          <p:cNvPr id="45" name="CustomShape 3"/>
          <p:cNvSpPr/>
          <p:nvPr/>
        </p:nvSpPr>
        <p:spPr>
          <a:xfrm>
            <a:off x="0" y="1125360"/>
            <a:ext cx="9143640" cy="5732280"/>
          </a:xfrm>
          <a:prstGeom prst="rect">
            <a:avLst/>
          </a:prstGeom>
          <a:solidFill>
            <a:srgbClr val="a3adb7"/>
          </a:solidFill>
        </p:spPr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2920"/>
          </a:xfrm>
          <a:prstGeom prst="rect">
            <a:avLst/>
          </a:prstGeom>
        </p:spPr>
        <p:txBody>
          <a:bodyPr bIns="0" lIns="0" rIns="0" tIns="36000"/>
          <a:p>
            <a:pPr>
              <a:lnSpc>
                <a:spcPct val="100000"/>
              </a:lnSpc>
            </a:pPr>
            <a:r>
              <a:rPr b="1" lang="de-CH" sz="2400">
                <a:solidFill>
                  <a:srgbClr val="ffffff"/>
                </a:solidFill>
                <a:latin typeface="Arial"/>
              </a:rPr>
              <a:t>Click to edit the title text formatTitelmasterformat durch Klicken bearbeiten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CH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CH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CH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CH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CH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CH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Line 1"/>
          <p:cNvSpPr/>
          <p:nvPr/>
        </p:nvSpPr>
        <p:spPr>
          <a:xfrm>
            <a:off x="0" y="1125360"/>
            <a:ext cx="9144000" cy="0"/>
          </a:xfrm>
          <a:prstGeom prst="line">
            <a:avLst/>
          </a:prstGeom>
          <a:ln w="15840">
            <a:solidFill>
              <a:srgbClr val="a3adb7"/>
            </a:solidFill>
            <a:round/>
          </a:ln>
        </p:spPr>
      </p:sp>
      <p:sp>
        <p:nvSpPr>
          <p:cNvPr id="81" name="CustomShape 2"/>
          <p:cNvSpPr/>
          <p:nvPr/>
        </p:nvSpPr>
        <p:spPr>
          <a:xfrm>
            <a:off x="900000" y="852480"/>
            <a:ext cx="7343280" cy="226800"/>
          </a:xfrm>
          <a:prstGeom prst="rect">
            <a:avLst/>
          </a:prstGeom>
        </p:spPr>
        <p:txBody>
          <a:bodyPr bIns="0" lIns="0" rIns="0" tIns="36000"/>
          <a:p>
            <a:pPr>
              <a:lnSpc>
                <a:spcPct val="100000"/>
              </a:lnSpc>
            </a:pPr>
            <a:r>
              <a:rPr b="1" lang="en-GB" sz="1400">
                <a:solidFill>
                  <a:srgbClr val="000000"/>
                </a:solidFill>
                <a:latin typeface="Arial"/>
              </a:rPr>
              <a:t>URPP Asia and Europe</a:t>
            </a:r>
            <a:endParaRPr/>
          </a:p>
        </p:txBody>
      </p:sp>
      <p:pic>
        <p:nvPicPr>
          <p:cNvPr descr="" id="82" name="Grafik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2000" y="142920"/>
            <a:ext cx="2026440" cy="684000"/>
          </a:xfrm>
          <a:prstGeom prst="rect">
            <a:avLst/>
          </a:prstGeom>
        </p:spPr>
      </p:pic>
      <p:sp>
        <p:nvSpPr>
          <p:cNvPr id="83" name="PlaceHolder 3"/>
          <p:cNvSpPr>
            <a:spLocks noGrp="1"/>
          </p:cNvSpPr>
          <p:nvPr>
            <p:ph type="title"/>
          </p:nvPr>
        </p:nvSpPr>
        <p:spPr>
          <a:xfrm>
            <a:off x="900000" y="1268280"/>
            <a:ext cx="7343280" cy="502920"/>
          </a:xfrm>
          <a:prstGeom prst="rect">
            <a:avLst/>
          </a:prstGeom>
        </p:spPr>
        <p:txBody>
          <a:bodyPr bIns="0" lIns="0" rIns="0" tIns="36000"/>
          <a:p>
            <a:pPr>
              <a:lnSpc>
                <a:spcPct val="100000"/>
              </a:lnSpc>
            </a:pPr>
            <a:r>
              <a:rPr b="1" lang="de-CH" sz="2400">
                <a:solidFill>
                  <a:srgbClr val="0028a5"/>
                </a:solidFill>
                <a:latin typeface="Arial"/>
              </a:rPr>
              <a:t>Click to edit the title text formatTitelmasterformat durch Klicken bearbeiten</a:t>
            </a: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900000" y="2205000"/>
            <a:ext cx="7343280" cy="3887280"/>
          </a:xfrm>
          <a:prstGeom prst="rect">
            <a:avLst/>
          </a:prstGeom>
        </p:spPr>
        <p:txBody>
          <a:bodyPr bIns="0" lIns="0" rIns="0" tIns="0"/>
          <a:p>
            <a:pPr>
              <a:buSzPct val="25000"/>
              <a:buFont typeface="StarSymbol"/>
              <a:buChar char=""/>
            </a:pPr>
            <a:r>
              <a:rPr lang="de-CH" sz="17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CH" sz="17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CH" sz="17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CH" sz="17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CH" sz="17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CH" sz="17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de-CH" sz="1700">
                <a:solidFill>
                  <a:srgbClr val="000000"/>
                </a:solidFill>
                <a:latin typeface="Arial"/>
              </a:rPr>
              <a:t>Seventh Outline LevelTextmasterformate durch Klicken bearbeiten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de-CH" sz="1700">
                <a:solidFill>
                  <a:srgbClr val="000000"/>
                </a:solidFill>
                <a:latin typeface="Arial"/>
              </a:rPr>
              <a:t>Zweite Ebene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de-CH" sz="1700">
                <a:solidFill>
                  <a:srgbClr val="000000"/>
                </a:solidFill>
                <a:latin typeface="Arial"/>
              </a:rPr>
              <a:t>Dritte Ebene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de-CH" sz="1700">
                <a:solidFill>
                  <a:srgbClr val="000000"/>
                </a:solidFill>
                <a:latin typeface="Arial"/>
              </a:rPr>
              <a:t>Vierte Ebene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de-CH" sz="1700">
                <a:solidFill>
                  <a:srgbClr val="000000"/>
                </a:solidFill>
                <a:latin typeface="Arial"/>
              </a:rPr>
              <a:t>Fünfte Ebene</a:t>
            </a:r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dt"/>
          </p:nvPr>
        </p:nvSpPr>
        <p:spPr>
          <a:xfrm>
            <a:off x="900000" y="6524640"/>
            <a:ext cx="934560" cy="2156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</a:rPr>
              <a:t>11/09/13</a:t>
            </a:r>
            <a:endParaRPr/>
          </a:p>
        </p:txBody>
      </p:sp>
      <p:sp>
        <p:nvSpPr>
          <p:cNvPr id="86" name="PlaceHolder 6"/>
          <p:cNvSpPr>
            <a:spLocks noGrp="1"/>
          </p:cNvSpPr>
          <p:nvPr>
            <p:ph type="ftr"/>
          </p:nvPr>
        </p:nvSpPr>
        <p:spPr>
          <a:xfrm>
            <a:off x="1908000" y="6524640"/>
            <a:ext cx="5256000" cy="2156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</a:rPr>
              <a:t>Title of the presentation, Author</a:t>
            </a:r>
            <a:endParaRPr/>
          </a:p>
        </p:txBody>
      </p:sp>
      <p:sp>
        <p:nvSpPr>
          <p:cNvPr id="87" name="PlaceHolder 7"/>
          <p:cNvSpPr>
            <a:spLocks noGrp="1"/>
          </p:cNvSpPr>
          <p:nvPr>
            <p:ph type="sldNum"/>
          </p:nvPr>
        </p:nvSpPr>
        <p:spPr>
          <a:xfrm>
            <a:off x="7451640" y="6524640"/>
            <a:ext cx="791640" cy="2156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</a:rPr>
              <a:t>Page </a:t>
            </a:r>
            <a:fld id="{0C508E3D-1E6F-41D5-ADF0-BD880028035D}" type="slidenum">
              <a:rPr lang="en-GB" sz="1000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2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8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900000" y="6524640"/>
            <a:ext cx="2133360" cy="2156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</a:rPr>
              <a:t>11/09/13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6399360" y="6524640"/>
            <a:ext cx="1844280" cy="2156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</a:rPr>
              <a:t>Page </a:t>
            </a:r>
            <a:fld id="{03997801-9964-4042-B80E-7A1114ED33AF}" type="slidenum">
              <a:rPr lang="en-GB" sz="1000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122" name="TextShape 3"/>
          <p:cNvSpPr txBox="1"/>
          <p:nvPr/>
        </p:nvSpPr>
        <p:spPr>
          <a:xfrm>
            <a:off x="576000" y="1368000"/>
            <a:ext cx="7740000" cy="2232000"/>
          </a:xfrm>
          <a:prstGeom prst="rect">
            <a:avLst/>
          </a:prstGeom>
        </p:spPr>
        <p:txBody>
          <a:bodyPr bIns="0" lIns="0" rIns="0" tIns="36000"/>
          <a:p>
            <a:r>
              <a:rPr b="1" lang="de-CH" sz="4400">
                <a:solidFill>
                  <a:srgbClr val="0028a5"/>
                </a:solidFill>
                <a:latin typeface="Calibri"/>
              </a:rPr>
              <a:t>Staying young and living forever?</a:t>
            </a:r>
            <a:r>
              <a:rPr b="1" lang="de-CH" sz="4400">
                <a:solidFill>
                  <a:srgbClr val="0028a5"/>
                </a:solidFill>
                <a:latin typeface="Calibri"/>
              </a:rPr>
              <a:t>
</a:t>
            </a:r>
            <a:r>
              <a:rPr lang="de-CH" sz="3200">
                <a:solidFill>
                  <a:srgbClr val="000080"/>
                </a:solidFill>
                <a:latin typeface="Calibri"/>
              </a:rPr>
              <a:t>Rejuvenation therapies in Indian alchemical and pharmaceutical traditions.</a:t>
            </a:r>
            <a:r>
              <a:rPr b="1" lang="de-CH" sz="4400">
                <a:solidFill>
                  <a:srgbClr val="0028a5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23" name="TextShape 4"/>
          <p:cNvSpPr txBox="1"/>
          <p:nvPr/>
        </p:nvSpPr>
        <p:spPr>
          <a:xfrm>
            <a:off x="216000" y="5328000"/>
            <a:ext cx="3671280" cy="576000"/>
          </a:xfrm>
          <a:prstGeom prst="rect">
            <a:avLst/>
          </a:prstGeom>
        </p:spPr>
        <p:txBody>
          <a:bodyPr bIns="0" lIns="0" rIns="0" tIns="0"/>
          <a:p>
            <a:r>
              <a:rPr lang="en-GB">
                <a:solidFill>
                  <a:srgbClr val="000000"/>
                </a:solidFill>
                <a:latin typeface="Calibri"/>
              </a:rPr>
              <a:t>Dr Dagmar Wujastyk</a:t>
            </a:r>
            <a:r>
              <a:rPr lang="en-GB" sz="4400">
                <a:solidFill>
                  <a:srgbClr val="000000"/>
                </a:solidFill>
                <a:latin typeface="Calibri"/>
              </a:rPr>
              <a:t>
</a:t>
            </a:r>
            <a:r>
              <a:rPr lang="en-GB" sz="44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/>
              </a:rPr>
              <a:t>Author/AuthorsDr</a:t>
            </a:r>
            <a:endParaRPr/>
          </a:p>
        </p:txBody>
      </p:sp>
      <p:pic>
        <p:nvPicPr>
          <p:cNvPr descr="" id="12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3528000" y="3312000"/>
            <a:ext cx="5040000" cy="316800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900000" y="1268280"/>
            <a:ext cx="2988000" cy="502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Suśruta's Collection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4662360" y="1440000"/>
            <a:ext cx="3977640" cy="51840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ca 3. century CE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Textbook on medicine and surgery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Formal division of rasāyana into three different areas of  application: 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1) to pacify all afflictions, 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2) to attain a sharp intellect and longevity, and 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3) to prevent natural disorders (hunger, thirst, senility, sleep, death).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288000" y="1297080"/>
            <a:ext cx="4320000" cy="502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Panaceas to pacify all afflictions</a:t>
            </a:r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432000" y="2088720"/>
            <a:ext cx="3240000" cy="2015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Cold water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Milk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Honey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Ghee</a:t>
            </a:r>
            <a:endParaRPr/>
          </a:p>
          <a:p>
            <a:endParaRPr/>
          </a:p>
        </p:txBody>
      </p:sp>
      <p:pic>
        <p:nvPicPr>
          <p:cNvPr descr="" id="14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736000" y="1863720"/>
            <a:ext cx="2880000" cy="2168280"/>
          </a:xfrm>
          <a:prstGeom prst="rect">
            <a:avLst/>
          </a:prstGeom>
        </p:spPr>
      </p:pic>
      <p:pic>
        <p:nvPicPr>
          <p:cNvPr descr="" id="14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336000" y="1350360"/>
            <a:ext cx="2304000" cy="2753640"/>
          </a:xfrm>
          <a:prstGeom prst="rect">
            <a:avLst/>
          </a:prstGeom>
        </p:spPr>
      </p:pic>
      <p:pic>
        <p:nvPicPr>
          <p:cNvPr descr="" id="142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792000" y="4189680"/>
            <a:ext cx="3240000" cy="2290320"/>
          </a:xfrm>
          <a:prstGeom prst="rect">
            <a:avLst/>
          </a:prstGeom>
        </p:spPr>
      </p:pic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900000" y="1268280"/>
            <a:ext cx="7343280" cy="502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Panaceas to pacify all afflictions cont'd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216000" y="2205000"/>
            <a:ext cx="4267080" cy="42750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False black pepper (Embelia Ribes, viḍaṅga) with honey and licorice root 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Country mallow root (Sida cordifolia, balā) with milk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Air potato (varāhi) root with honey and milk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Black gram with heart-wood, agnimantha root, leadwort and Indian gooseberry</a:t>
            </a:r>
            <a:endParaRPr/>
          </a:p>
        </p:txBody>
      </p:sp>
      <p:sp>
        <p:nvSpPr>
          <p:cNvPr id="145" name="TextShape 3"/>
          <p:cNvSpPr txBox="1"/>
          <p:nvPr/>
        </p:nvSpPr>
        <p:spPr>
          <a:xfrm>
            <a:off x="4696920" y="2160000"/>
            <a:ext cx="4231080" cy="4031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Each month of intake equals 100 years of increased life-span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Use for 12 days = 12 years longer life, use for 100 days = 100 years longer life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Use for 1 month, reach 100 years of age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Gain acute vision, become immensely strong and virile, reach 100 years of age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900000" y="1268280"/>
            <a:ext cx="7343280" cy="502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de-CH" sz="2200">
                <a:solidFill>
                  <a:srgbClr val="000080"/>
                </a:solidFill>
              </a:rPr>
              <a:t>Connecting theme: Indoor and outdoor treatment</a:t>
            </a: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90000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„</a:t>
            </a:r>
            <a:r>
              <a:rPr lang="de-CH" sz="2200">
                <a:solidFill>
                  <a:srgbClr val="000080"/>
                </a:solidFill>
              </a:rPr>
              <a:t>In the hut“ (</a:t>
            </a:r>
            <a:r>
              <a:rPr i="1" lang="de-CH" sz="2200">
                <a:solidFill>
                  <a:srgbClr val="000080"/>
                </a:solidFill>
              </a:rPr>
              <a:t>kuṭīpraveśika</a:t>
            </a:r>
            <a:r>
              <a:rPr lang="de-CH" sz="2200">
                <a:solidFill>
                  <a:srgbClr val="000080"/>
                </a:solidFill>
              </a:rPr>
              <a:t>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“</a:t>
            </a:r>
            <a:r>
              <a:rPr lang="de-CH" sz="2200">
                <a:solidFill>
                  <a:srgbClr val="000080"/>
                </a:solidFill>
              </a:rPr>
              <a:t>occurring in wind and sunshine” (vātātapika)</a:t>
            </a:r>
            <a:endParaRPr/>
          </a:p>
        </p:txBody>
      </p:sp>
      <p:sp>
        <p:nvSpPr>
          <p:cNvPr id="148" name="TextShape 3"/>
          <p:cNvSpPr txBox="1"/>
          <p:nvPr/>
        </p:nvSpPr>
        <p:spPr>
          <a:xfrm>
            <a:off x="4662360" y="2205000"/>
            <a:ext cx="3583080" cy="388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Cultivating the correct mindset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Performing appropriate rituals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Purging the body of waste matter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Taking the rasāyana potions with a special diet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Undergoing after-treatment (oil massages)</a:t>
            </a:r>
            <a:endParaRPr/>
          </a:p>
          <a:p>
            <a:endParaRPr/>
          </a:p>
        </p:txBody>
      </p:sp>
      <p:sp>
        <p:nvSpPr>
          <p:cNvPr id="149" name="TextShape 4"/>
          <p:cNvSpPr txBox="1"/>
          <p:nvPr/>
        </p:nvSpPr>
        <p:spPr>
          <a:xfrm>
            <a:off x="-1471320" y="3187440"/>
            <a:ext cx="5745960" cy="401760"/>
          </a:xfrm>
          <a:prstGeom prst="rect">
            <a:avLst/>
          </a:prstGeom>
        </p:spPr>
        <p:txBody>
          <a:bodyPr bIns="0" lIns="0" rIns="0" tIns="0" wrap="none"/>
          <a:p>
            <a:r>
              <a:rPr lang="de-CH" sz="2200">
                <a:solidFill>
                  <a:srgbClr val="000080"/>
                </a:solidFill>
              </a:rPr>
              <a:t>“</a:t>
            </a:r>
            <a:r>
              <a:rPr lang="de-CH" sz="2200">
                <a:solidFill>
                  <a:srgbClr val="000080"/>
                </a:solidFill>
              </a:rPr>
              <a:t>o</a:t>
            </a:r>
            <a:endParaRPr/>
          </a:p>
        </p:txBody>
      </p:sp>
      <p:pic>
        <p:nvPicPr>
          <p:cNvPr descr="" id="15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08000" y="4032000"/>
            <a:ext cx="3333240" cy="2495160"/>
          </a:xfrm>
          <a:prstGeom prst="rect">
            <a:avLst/>
          </a:prstGeom>
        </p:spPr>
      </p:pic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896000" y="5122440"/>
            <a:ext cx="3672000" cy="6375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Rasaratnasamuccaya 1.43</a:t>
            </a:r>
            <a:r>
              <a:rPr b="1" lang="de-CH" sz="2200">
                <a:solidFill>
                  <a:srgbClr val="000080"/>
                </a:solidFill>
              </a:rPr>
              <a:t>
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288000" y="2088000"/>
            <a:ext cx="4176000" cy="37440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GB" sz="3200">
                <a:solidFill>
                  <a:srgbClr val="000080"/>
                </a:solidFill>
              </a:rPr>
              <a:t>.</a:t>
            </a:r>
            <a:endParaRPr/>
          </a:p>
        </p:txBody>
      </p:sp>
      <p:sp>
        <p:nvSpPr>
          <p:cNvPr id="153" name="TextShape 3"/>
          <p:cNvSpPr txBox="1"/>
          <p:nvPr/>
        </p:nvSpPr>
        <p:spPr>
          <a:xfrm>
            <a:off x="4824000" y="1512000"/>
            <a:ext cx="3960000" cy="315288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600">
                <a:solidFill>
                  <a:srgbClr val="000080"/>
                </a:solidFill>
              </a:rPr>
              <a:t>Just as all beings are eternally absorbed in the supreme spirit, the king of essences (mercury) alone bestows agelessness and immortality to the body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2376000" y="5184000"/>
            <a:ext cx="6408000" cy="502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Rasaratnasamuccaya 1.40-41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792000" y="1800720"/>
            <a:ext cx="7343280" cy="3383280"/>
          </a:xfrm>
          <a:prstGeom prst="rect">
            <a:avLst/>
          </a:prstGeom>
        </p:spPr>
        <p:txBody>
          <a:bodyPr bIns="0" lIns="0" rIns="0" tIns="0" wrap="none"/>
          <a:p>
            <a:r>
              <a:rPr b="1" lang="de-CH" sz="2600">
                <a:solidFill>
                  <a:srgbClr val="000080"/>
                </a:solidFill>
              </a:rPr>
              <a:t>No potion of roots or metals that is itself unstable, can be burnt, rotted or dried up is capable of producing its (i.e. the body’s) stability. </a:t>
            </a:r>
            <a:endParaRPr/>
          </a:p>
          <a:p>
            <a:r>
              <a:rPr b="1" lang="de-CH" sz="2600">
                <a:solidFill>
                  <a:srgbClr val="000080"/>
                </a:solidFill>
              </a:rPr>
              <a:t>Woods and herbs are absorbed in lead, lead in tin, and tin in turn in copper, copper in silver, silver in gold and gold in mercury.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080720" y="1103760"/>
            <a:ext cx="6695280" cy="241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900000" y="1268280"/>
            <a:ext cx="3060000" cy="819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The Heart of Medicine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4680000" y="2016000"/>
            <a:ext cx="4049640" cy="4508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ca 7th century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Synopsis of Caraka's Collection and Suśruta's Collection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One of the most popular and widely disseminated ayurvedic texts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First clear mention of mercury in an Indian medical text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de-CH" sz="2200">
                <a:solidFill>
                  <a:srgbClr val="000080"/>
                </a:solidFill>
              </a:rPr>
              <a:t>Mercury is used in a rasāyana recipe</a:t>
            </a: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504000" y="1584000"/>
            <a:ext cx="8280000" cy="2016000"/>
          </a:xfrm>
          <a:prstGeom prst="rect">
            <a:avLst/>
          </a:prstGeom>
        </p:spPr>
        <p:txBody>
          <a:bodyPr bIns="0" lIns="0" rIns="0" tIns="0" wrap="none"/>
          <a:p>
            <a:r>
              <a:rPr lang="de-CH" sz="2600">
                <a:solidFill>
                  <a:srgbClr val="000080"/>
                </a:solidFill>
              </a:rPr>
              <a:t>The depleted tissues of the body of one who eats shilajit, honey, false black pepper, ghee, iron, chebulic myrobalan, mercury, and pyrites are replenished within fifteen nights like the moon.  </a:t>
            </a:r>
            <a:endParaRPr/>
          </a:p>
          <a:p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6159240" y="3312000"/>
            <a:ext cx="2696760" cy="648000"/>
          </a:xfrm>
          <a:prstGeom prst="rect">
            <a:avLst/>
          </a:prstGeom>
        </p:spPr>
        <p:txBody>
          <a:bodyPr bIns="0" lIns="0" rIns="0" tIns="0" wrap="none"/>
          <a:p>
            <a:r>
              <a:rPr lang="de-CH"/>
              <a:t>Heart of Medicine, Uttarasthāna 39.161 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288000" y="1269720"/>
            <a:ext cx="3096000" cy="513828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600">
                <a:solidFill>
                  <a:srgbClr val="000080"/>
                </a:solidFill>
              </a:rPr>
              <a:t>Development of the body tissues (</a:t>
            </a:r>
            <a:r>
              <a:rPr b="1" i="1" lang="de-CH" sz="2600">
                <a:solidFill>
                  <a:srgbClr val="000080"/>
                </a:solidFill>
              </a:rPr>
              <a:t>dhātu</a:t>
            </a:r>
            <a:r>
              <a:rPr b="1" lang="de-CH" sz="2600">
                <a:solidFill>
                  <a:srgbClr val="000080"/>
                </a:solidFill>
              </a:rPr>
              <a:t>):</a:t>
            </a:r>
            <a:r>
              <a:rPr b="1" lang="de-CH" sz="2600">
                <a:solidFill>
                  <a:srgbClr val="000080"/>
                </a:solidFill>
              </a:rPr>
              <a:t>
</a:t>
            </a:r>
            <a:r>
              <a:rPr b="1" lang="de-CH" sz="2600">
                <a:solidFill>
                  <a:srgbClr val="000080"/>
                </a:solidFill>
              </a:rPr>
              <a:t>
</a:t>
            </a:r>
            <a:r>
              <a:rPr b="1" lang="de-CH" sz="2600">
                <a:solidFill>
                  <a:srgbClr val="000080"/>
                </a:solidFill>
              </a:rPr>
              <a:t>Chyle &gt; blood &gt; flesh &gt; fat &gt; bone &gt; bone marrow &gt; semen</a:t>
            </a:r>
            <a:endParaRPr/>
          </a:p>
        </p:txBody>
      </p:sp>
      <p:pic>
        <p:nvPicPr>
          <p:cNvPr descr="" id="16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3846240" y="1317240"/>
            <a:ext cx="4721760" cy="5306760"/>
          </a:xfrm>
          <a:prstGeom prst="rect">
            <a:avLst/>
          </a:prstGeom>
        </p:spPr>
      </p:pic>
    </p:spTree>
  </p:cSld>
  <p:timing>
    <p:tnLst>
      <p:par>
        <p:cTn dur="indefinite" id="29" nodeType="tmRoot" restart="never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288000" y="1368000"/>
            <a:ext cx="3672000" cy="6480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de-CH" sz="3200">
                <a:solidFill>
                  <a:srgbClr val="000080"/>
                </a:solidFill>
              </a:rPr>
              <a:t>Caraka's Collection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4000" y="1656000"/>
            <a:ext cx="7343280" cy="3600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de-CH" sz="2200"/>
              <a:t>Carakasaṃhitā Cikitsāsthāna 1.7-8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432000" y="2160000"/>
            <a:ext cx="7704000" cy="397728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GB"/>
              <a:t>Through rasāyana (treatment), one gains longevity, memory, mental vigour, health, youthful strength, a great radiance, complexion and voice, an extremely strong body and sharp senses, perfection in speech, respect and beauty. </a:t>
            </a:r>
            <a:endParaRPr/>
          </a:p>
          <a:p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376000" y="1729080"/>
            <a:ext cx="2736000" cy="1654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800">
                <a:solidFill>
                  <a:srgbClr val="000080"/>
                </a:solidFill>
              </a:rPr>
              <a:t>Cyāvanaprāśa -</a:t>
            </a:r>
            <a:r>
              <a:rPr b="1" lang="de-CH" sz="2800">
                <a:solidFill>
                  <a:srgbClr val="000080"/>
                </a:solidFill>
              </a:rPr>
              <a:t>
</a:t>
            </a:r>
            <a:r>
              <a:rPr b="1" lang="de-CH" sz="2800">
                <a:solidFill>
                  <a:srgbClr val="000080"/>
                </a:solidFill>
              </a:rPr>
              <a:t>
</a:t>
            </a:r>
            <a:r>
              <a:rPr b="1" lang="de-CH" sz="2800">
                <a:solidFill>
                  <a:srgbClr val="000080"/>
                </a:solidFill>
              </a:rPr>
              <a:t>Chyawanprash</a:t>
            </a:r>
            <a:endParaRPr/>
          </a:p>
        </p:txBody>
      </p:sp>
      <p:pic>
        <p:nvPicPr>
          <p:cNvPr descr="" id="12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88000" y="4104000"/>
            <a:ext cx="1800000" cy="2448000"/>
          </a:xfrm>
          <a:prstGeom prst="rect">
            <a:avLst/>
          </a:prstGeom>
        </p:spPr>
      </p:pic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900000" y="1197720"/>
            <a:ext cx="7343280" cy="241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60000" y="1268280"/>
            <a:ext cx="4680000" cy="1395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de-CH" sz="3200">
                <a:solidFill>
                  <a:srgbClr val="000080"/>
                </a:solidFill>
              </a:rPr>
              <a:t>Indian Gooseberry, </a:t>
            </a:r>
            <a:r>
              <a:rPr lang="de-CH" sz="3200">
                <a:solidFill>
                  <a:srgbClr val="000080"/>
                </a:solidFill>
              </a:rPr>
              <a:t>
</a:t>
            </a:r>
            <a:r>
              <a:rPr lang="de-CH" sz="3200">
                <a:solidFill>
                  <a:srgbClr val="000080"/>
                </a:solidFill>
              </a:rPr>
              <a:t>emblic myrobalan, āmla</a:t>
            </a:r>
            <a:endParaRPr/>
          </a:p>
        </p:txBody>
      </p:sp>
      <p:pic>
        <p:nvPicPr>
          <p:cNvPr descr="" id="13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319320" y="2822760"/>
            <a:ext cx="4864680" cy="3297240"/>
          </a:xfrm>
          <a:prstGeom prst="rect">
            <a:avLst/>
          </a:prstGeom>
        </p:spPr>
      </p:pic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900000" y="1369080"/>
            <a:ext cx="7343280" cy="718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Triphala: emblic, belleric and chebulic myrobalans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900000" y="1268280"/>
            <a:ext cx="7343280" cy="502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... and a lot of other ingredients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864000" y="6210000"/>
            <a:ext cx="7343280" cy="6375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b="1" lang="de-CH" sz="2200">
                <a:solidFill>
                  <a:srgbClr val="000080"/>
                </a:solidFill>
              </a:rPr>
              <a:t>Marking nut, iron ore, long pepper, shilajit (mineral pitch)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