
<file path=[Content_Types].xml><?xml version="1.0" encoding="utf-8"?>
<Types xmlns="http://schemas.openxmlformats.org/package/2006/content-types">
  <Override PartName="/_rels/.rels" ContentType="application/vnd.openxmlformats-package.relationships+xml"/>
  <Override PartName="/ppt/notesSlides/_rels/notesSlide10.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PlaceHolder 1"/>
          <p:cNvSpPr>
            <a:spLocks noGrp="1"/>
          </p:cNvSpPr>
          <p:nvPr>
            <p:ph type="body"/>
          </p:nvPr>
        </p:nvSpPr>
        <p:spPr>
          <a:xfrm>
            <a:off x="756000" y="5078520"/>
            <a:ext cx="6047640" cy="4811040"/>
          </a:xfrm>
          <a:prstGeom prst="rect">
            <a:avLst/>
          </a:prstGeom>
        </p:spPr>
        <p:txBody>
          <a:bodyPr bIns="0" lIns="0" rIns="0" tIns="0" wrap="none"/>
          <a:p>
            <a:r>
              <a:rPr lang="en-GB"/>
              <a:t>Click to edit the notes' format</a:t>
            </a:r>
            <a:endParaRPr/>
          </a:p>
        </p:txBody>
      </p:sp>
      <p:sp>
        <p:nvSpPr>
          <p:cNvPr id="38" name="PlaceHolder 2"/>
          <p:cNvSpPr>
            <a:spLocks noGrp="1"/>
          </p:cNvSpPr>
          <p:nvPr>
            <p:ph type="hdr"/>
          </p:nvPr>
        </p:nvSpPr>
        <p:spPr>
          <a:xfrm>
            <a:off x="0" y="0"/>
            <a:ext cx="3280320" cy="534240"/>
          </a:xfrm>
          <a:prstGeom prst="rect">
            <a:avLst/>
          </a:prstGeom>
        </p:spPr>
        <p:txBody>
          <a:bodyPr bIns="0" lIns="0" rIns="0" tIns="0" wrap="none"/>
          <a:p>
            <a:r>
              <a:rPr lang="en-GB" sz="1400"/>
              <a:t>&lt;header&gt;</a:t>
            </a:r>
            <a:endParaRPr/>
          </a:p>
        </p:txBody>
      </p:sp>
      <p:sp>
        <p:nvSpPr>
          <p:cNvPr id="39" name="PlaceHolder 3"/>
          <p:cNvSpPr>
            <a:spLocks noGrp="1"/>
          </p:cNvSpPr>
          <p:nvPr>
            <p:ph type="dt"/>
          </p:nvPr>
        </p:nvSpPr>
        <p:spPr>
          <a:xfrm>
            <a:off x="4279320" y="0"/>
            <a:ext cx="3280320" cy="534240"/>
          </a:xfrm>
          <a:prstGeom prst="rect">
            <a:avLst/>
          </a:prstGeom>
        </p:spPr>
        <p:txBody>
          <a:bodyPr bIns="0" lIns="0" rIns="0" tIns="0" wrap="none"/>
          <a:p>
            <a:pPr algn="r"/>
            <a:r>
              <a:rPr lang="en-GB" sz="1400"/>
              <a:t>&lt;date/time&gt;</a:t>
            </a:r>
            <a:endParaRPr/>
          </a:p>
        </p:txBody>
      </p:sp>
      <p:sp>
        <p:nvSpPr>
          <p:cNvPr id="40" name="PlaceHolder 4"/>
          <p:cNvSpPr>
            <a:spLocks noGrp="1"/>
          </p:cNvSpPr>
          <p:nvPr>
            <p:ph type="ftr"/>
          </p:nvPr>
        </p:nvSpPr>
        <p:spPr>
          <a:xfrm>
            <a:off x="0" y="10157400"/>
            <a:ext cx="3280320" cy="534240"/>
          </a:xfrm>
          <a:prstGeom prst="rect">
            <a:avLst/>
          </a:prstGeom>
        </p:spPr>
        <p:txBody>
          <a:bodyPr anchor="b" bIns="0" lIns="0" rIns="0" tIns="0" wrap="none"/>
          <a:p>
            <a:r>
              <a:rPr lang="en-GB" sz="1400"/>
              <a:t>&lt;footer&gt;</a:t>
            </a:r>
            <a:endParaRPr/>
          </a:p>
        </p:txBody>
      </p:sp>
      <p:sp>
        <p:nvSpPr>
          <p:cNvPr id="41" name="PlaceHolder 5"/>
          <p:cNvSpPr>
            <a:spLocks noGrp="1"/>
          </p:cNvSpPr>
          <p:nvPr>
            <p:ph type="sldNum"/>
          </p:nvPr>
        </p:nvSpPr>
        <p:spPr>
          <a:xfrm>
            <a:off x="4279320" y="10157400"/>
            <a:ext cx="3280320" cy="534240"/>
          </a:xfrm>
          <a:prstGeom prst="rect">
            <a:avLst/>
          </a:prstGeom>
        </p:spPr>
        <p:txBody>
          <a:bodyPr anchor="b" bIns="0" lIns="0" rIns="0" tIns="0" wrap="none"/>
          <a:p>
            <a:pPr algn="r"/>
            <a:fld id="{C20A61DF-7C89-4ED2-B4BB-EEDD34B34500}" type="slidenum">
              <a:rPr lang="en-GB" sz="1400"/>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PlaceHolder 1"/>
          <p:cNvSpPr>
            <a:spLocks noGrp="1"/>
          </p:cNvSpPr>
          <p:nvPr>
            <p:ph type="body"/>
          </p:nvPr>
        </p:nvSpPr>
        <p:spPr>
          <a:xfrm>
            <a:off x="756000" y="5078520"/>
            <a:ext cx="6047640" cy="4811040"/>
          </a:xfrm>
          <a:prstGeom prst="rect">
            <a:avLst/>
          </a:prstGeom>
        </p:spPr>
        <p:txBody>
          <a:bodyPr bIns="0" lIns="0" rIns="0" tIns="0" wrap="none"/>
          <a:p>
            <a:r>
              <a:rPr lang="en-GB"/>
              <a:t>Previous speakers have said that Museums ought to be “telling a story”</a:t>
            </a:r>
            <a:endParaRPr/>
          </a:p>
          <a:p>
            <a:r>
              <a:rPr lang="en-GB"/>
              <a:t>I intend to show what “story” we should be telling</a:t>
            </a:r>
            <a:r>
              <a:rPr lang="en-GB"/>
              <a:t>
</a:t>
            </a:r>
            <a:r>
              <a:rPr lang="en-GB"/>
              <a:t>and how we should go about telling it.</a:t>
            </a:r>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bIns="0" lIns="0" rIns="0" tIns="0" wrap="none"/>
          <a:p>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Arial"/>
              </a:rPr>
              <a:t>►</a:t>
            </a:r>
            <a:r>
              <a:rPr lang="en-GB" sz="1200">
                <a:solidFill>
                  <a:srgbClr val="000000"/>
                </a:solidFill>
                <a:latin typeface="Arial"/>
                <a:ea typeface="Arial"/>
              </a:rPr>
              <a:t>READ</a:t>
            </a:r>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PlaceHolder 1"/>
          <p:cNvSpPr>
            <a:spLocks noGrp="1"/>
          </p:cNvSpPr>
          <p:nvPr>
            <p:ph type="body"/>
          </p:nvPr>
        </p:nvSpPr>
        <p:spPr>
          <a:xfrm>
            <a:off x="216000" y="5078520"/>
            <a:ext cx="7128000" cy="5033520"/>
          </a:xfrm>
          <a:prstGeom prst="rect">
            <a:avLst/>
          </a:prstGeom>
        </p:spPr>
        <p:txBody>
          <a:bodyPr bIns="0" lIns="0" rIns="0" tIns="0" wrap="none"/>
          <a:p>
            <a:pPr>
              <a:buFont typeface="StarSymbol"/>
              <a:buAutoNum type="arabicPlain"/>
            </a:pPr>
            <a:r>
              <a:rPr lang="en-GB"/>
              <a:t>READ</a:t>
            </a:r>
            <a:endParaRPr/>
          </a:p>
          <a:p>
            <a:pPr>
              <a:buFont typeface="StarSymbol"/>
              <a:buAutoNum type="arabicPlain"/>
            </a:pPr>
            <a:r>
              <a:rPr lang="en-GB"/>
              <a:t>READ</a:t>
            </a:r>
            <a:endParaRPr/>
          </a:p>
          <a:p>
            <a:pPr>
              <a:buFont typeface="StarSymbol"/>
              <a:buAutoNum type="arabicPlain"/>
            </a:pPr>
            <a:r>
              <a:rPr lang="en-GB">
                <a:latin typeface="Arial"/>
                <a:ea typeface="Arial"/>
              </a:rPr>
              <a:t>►</a:t>
            </a:r>
            <a:r>
              <a:rPr lang="en-GB"/>
              <a:t>READ</a:t>
            </a:r>
            <a:endParaRPr/>
          </a:p>
          <a:p>
            <a:r>
              <a:rPr lang="en-GB"/>
              <a:t>Some Museums do it well.</a:t>
            </a:r>
            <a:endParaRPr/>
          </a:p>
          <a:p>
            <a:r>
              <a:rPr lang="en-GB">
                <a:latin typeface="Arial"/>
                <a:ea typeface="Arial"/>
              </a:rPr>
              <a:t>►</a:t>
            </a:r>
            <a:r>
              <a:rPr lang="en-GB"/>
              <a:t>For example, the skills of  operating cotton machinery are well preserved at MOSI.</a:t>
            </a:r>
            <a:r>
              <a:rPr lang="en-GB"/>
              <a:t>
</a:t>
            </a:r>
            <a:r>
              <a:rPr lang="en-GB"/>
              <a:t>With computing, little happens except when pressurized by the CCS.</a:t>
            </a:r>
            <a:r>
              <a:rPr lang="en-GB"/>
              <a:t>
</a:t>
            </a:r>
            <a:r>
              <a:rPr lang="en-GB"/>
              <a:t>MOSI has the reconstructed “Baby” which is preserving the art of working with thermionic valves.</a:t>
            </a:r>
            <a:r>
              <a:rPr lang="en-GB"/>
              <a:t>
</a:t>
            </a:r>
            <a:r>
              <a:rPr lang="en-GB"/>
              <a:t>Where the pioneers have all died off,  the skills have to be rediscovered by Trial and Error, as I am discovering myself with Hartree's Differential Analyser).</a:t>
            </a:r>
            <a:endParaRPr/>
          </a:p>
          <a:p>
            <a:r>
              <a:rPr lang="en-GB">
                <a:latin typeface="Arial"/>
                <a:ea typeface="Arial"/>
              </a:rPr>
              <a:t>►</a:t>
            </a:r>
            <a:r>
              <a:rPr lang="en-GB">
                <a:latin typeface="Arial"/>
                <a:ea typeface="Arial"/>
              </a:rPr>
              <a:t>READ </a:t>
            </a:r>
            <a:r>
              <a:rPr lang="en-GB"/>
              <a:t>TNMOC</a:t>
            </a:r>
            <a:endParaRPr/>
          </a:p>
          <a:p>
            <a:r>
              <a:rPr lang="en-GB">
                <a:latin typeface="Arial"/>
                <a:ea typeface="Arial"/>
              </a:rPr>
              <a:t>►</a:t>
            </a:r>
            <a:r>
              <a:rPr lang="en-GB"/>
              <a:t>Science Museum has an ambivalent approach.</a:t>
            </a:r>
            <a:r>
              <a:rPr lang="en-GB"/>
              <a:t>
</a:t>
            </a:r>
            <a:r>
              <a:rPr lang="en-GB"/>
              <a:t>The working Pegasus (a result of CCS pressure).</a:t>
            </a:r>
            <a:r>
              <a:rPr lang="en-GB"/>
              <a:t>
</a:t>
            </a:r>
            <a:r>
              <a:rPr lang="en-GB"/>
              <a:t>Large piece of Hartree's Differential Analyser in working order was obtained in 1975, but it has lain idle  since 1976.</a:t>
            </a:r>
            <a:r>
              <a:rPr lang="en-GB"/>
              <a:t>
</a:t>
            </a:r>
            <a:r>
              <a:rPr lang="en-GB"/>
              <a:t>Replica of Babbage's (never built) 2</a:t>
            </a:r>
            <a:r>
              <a:rPr lang="en-GB"/>
              <a:t>nd</a:t>
            </a:r>
            <a:r>
              <a:rPr lang="en-GB"/>
              <a:t> difference engine, is now only cranked when somebody especially requests it.</a:t>
            </a:r>
            <a:endParaRPr/>
          </a:p>
          <a:p>
            <a:pPr>
              <a:buFont typeface="StarSymbol"/>
              <a:buAutoNum type="arabicPlain"/>
            </a:pPr>
            <a:r>
              <a:rPr lang="en-GB">
                <a:latin typeface="Arial"/>
                <a:ea typeface="Arial"/>
              </a:rPr>
              <a:t>►</a:t>
            </a:r>
            <a:r>
              <a:rPr lang="en-GB"/>
              <a:t>READ</a:t>
            </a:r>
            <a:endParaRPr/>
          </a:p>
          <a:p>
            <a:r>
              <a:rPr lang="en-GB"/>
              <a:t>This is that one is what I want to explore in this paper.</a:t>
            </a:r>
            <a:r>
              <a:rPr lang="en-GB"/>
              <a:t>
</a:t>
            </a:r>
            <a:r>
              <a:rPr lang="en-GB"/>
              <a:t>It concerns what they thought they were trying to achieve.</a:t>
            </a:r>
            <a:r>
              <a:rPr lang="en-GB"/>
              <a:t>
</a:t>
            </a:r>
            <a:r>
              <a:rPr lang="en-GB"/>
              <a:t>It concerns their view of the tools available for the purpose.</a:t>
            </a:r>
            <a:r>
              <a:rPr lang="en-GB"/>
              <a:t>
</a:t>
            </a:r>
            <a:r>
              <a:rPr lang="en-GB"/>
              <a:t>It concerns the methods they used for going about their task – the problems they considered it important to address.</a:t>
            </a:r>
            <a:endParaRPr/>
          </a:p>
          <a:p>
            <a:r>
              <a:rPr lang="en-GB"/>
              <a:t>This “mindset” is what I want to convey to the Public.</a:t>
            </a:r>
            <a:r>
              <a:rPr lang="en-GB"/>
              <a:t>
</a:t>
            </a:r>
            <a:r>
              <a:rPr lang="en-GB"/>
              <a:t>And this “mindset” is a function of time</a:t>
            </a:r>
            <a:endParaRPr/>
          </a:p>
          <a:p>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756000" y="5078520"/>
            <a:ext cx="6047640" cy="4811040"/>
          </a:xfrm>
          <a:prstGeom prst="rect">
            <a:avLst/>
          </a:prstGeom>
        </p:spPr>
        <p:txBody>
          <a:bodyPr bIns="0" lIns="0" rIns="0" tIns="0" wrap="none"/>
          <a:p>
            <a:pPr>
              <a:buFont typeface="StarSymbol"/>
              <a:buAutoNum type="arabicPlain"/>
            </a:pPr>
            <a:r>
              <a:rPr lang="en-GB" sz="1200">
                <a:solidFill>
                  <a:srgbClr val="000000"/>
                </a:solidFill>
                <a:latin typeface="Arial"/>
                <a:ea typeface="DejaVu Sans"/>
              </a:rPr>
              <a:t>READ</a:t>
            </a:r>
            <a:endParaRPr/>
          </a:p>
          <a:p>
            <a:r>
              <a:rPr lang="en-GB" sz="1200">
                <a:solidFill>
                  <a:srgbClr val="000000"/>
                </a:solidFill>
                <a:latin typeface="Arial"/>
                <a:ea typeface="DejaVu Sans"/>
              </a:rPr>
              <a:t>Romans had the abacus (a digital device)</a:t>
            </a:r>
            <a:r>
              <a:rPr lang="en-GB" sz="1200">
                <a:solidFill>
                  <a:srgbClr val="000000"/>
                </a:solidFill>
                <a:latin typeface="Arial"/>
                <a:ea typeface="DejaVu Sans"/>
              </a:rPr>
              <a:t>
</a:t>
            </a:r>
            <a:r>
              <a:rPr lang="en-GB" sz="1200">
                <a:solidFill>
                  <a:srgbClr val="000000"/>
                </a:solidFill>
                <a:latin typeface="Arial"/>
                <a:ea typeface="DejaVu Sans"/>
              </a:rPr>
              <a:t> and they weighed things by sliding weights on a long lever (an analog device).</a:t>
            </a:r>
            <a:endParaRPr/>
          </a:p>
          <a:p>
            <a:r>
              <a:rPr lang="en-GB" sz="1200">
                <a:solidFill>
                  <a:srgbClr val="000000"/>
                </a:solidFill>
                <a:latin typeface="Arial"/>
                <a:ea typeface="DejaVu Sans"/>
              </a:rPr>
              <a:t>But it was the 19 Century when things really got going - Babbage.</a:t>
            </a:r>
            <a:endParaRPr/>
          </a:p>
          <a:p>
            <a:r>
              <a:rPr lang="en-GB" sz="1200">
                <a:solidFill>
                  <a:srgbClr val="000000"/>
                </a:solidFill>
                <a:latin typeface="Arial"/>
                <a:ea typeface="DejaVu Sans"/>
              </a:rPr>
              <a:t>20</a:t>
            </a:r>
            <a:r>
              <a:rPr lang="en-GB" sz="1200">
                <a:solidFill>
                  <a:srgbClr val="000000"/>
                </a:solidFill>
                <a:latin typeface="Arial"/>
                <a:ea typeface="DejaVu Sans"/>
              </a:rPr>
              <a:t>th</a:t>
            </a:r>
            <a:r>
              <a:rPr lang="en-GB" sz="1200">
                <a:solidFill>
                  <a:srgbClr val="000000"/>
                </a:solidFill>
                <a:latin typeface="Arial"/>
                <a:ea typeface="DejaVu Sans"/>
              </a:rPr>
              <a:t> Century – Punched cards – Brunsvigas – ENIAC – Von Neuman machine architecture.</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When should History End?</a:t>
            </a:r>
            <a:endParaRPr/>
          </a:p>
          <a:p>
            <a:pPr lvl="1">
              <a:buSzPct val="25000"/>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Initially, applications were arithmetical. Artificial intelligence was just a twinkle in the eye of Alan Turing and language translation in the eye of Andrew Booth</a:t>
            </a:r>
            <a:endParaRPr/>
          </a:p>
          <a:p>
            <a:r>
              <a:rPr lang="en-GB" sz="1200">
                <a:solidFill>
                  <a:srgbClr val="000000"/>
                </a:solidFill>
                <a:latin typeface="Arial"/>
                <a:ea typeface="DejaVu Sans"/>
              </a:rPr>
              <a:t>Computers were large and bulky – and museum-friendly.</a:t>
            </a:r>
            <a:r>
              <a:rPr lang="en-GB" sz="1200">
                <a:solidFill>
                  <a:srgbClr val="000000"/>
                </a:solidFill>
                <a:latin typeface="Arial"/>
                <a:ea typeface="DejaVu Sans"/>
              </a:rPr>
              <a:t>
</a:t>
            </a:r>
            <a:r>
              <a:rPr lang="en-GB" sz="1200">
                <a:solidFill>
                  <a:srgbClr val="000000"/>
                </a:solidFill>
                <a:latin typeface="Arial"/>
                <a:ea typeface="DejaVu Sans"/>
              </a:rPr>
              <a:t> Flashing lights and knobs to twiddle (a cartoonist's dream!) so you could see and control what was happening.</a:t>
            </a:r>
            <a:endParaRPr/>
          </a:p>
          <a:p>
            <a:r>
              <a:rPr lang="en-GB" sz="1200">
                <a:solidFill>
                  <a:srgbClr val="000000"/>
                </a:solidFill>
                <a:latin typeface="Arial"/>
                <a:ea typeface="Arial"/>
              </a:rPr>
              <a:t>►</a:t>
            </a:r>
            <a:r>
              <a:rPr lang="en-GB" sz="1200">
                <a:solidFill>
                  <a:srgbClr val="000000"/>
                </a:solidFill>
                <a:latin typeface="Arial"/>
                <a:ea typeface="Arial"/>
              </a:rPr>
              <a:t>About 1980 two changes came about. Firstly the </a:t>
            </a:r>
            <a:r>
              <a:rPr lang="en-GB" sz="1200">
                <a:solidFill>
                  <a:srgbClr val="000000"/>
                </a:solidFill>
                <a:latin typeface="Arial"/>
                <a:ea typeface="DejaVu Sans"/>
              </a:rPr>
              <a:t>WIMP interface and the internet.</a:t>
            </a:r>
            <a:endParaRPr/>
          </a:p>
          <a:p>
            <a:r>
              <a:rPr lang="en-GB" sz="1200">
                <a:solidFill>
                  <a:srgbClr val="000000"/>
                </a:solidFill>
                <a:latin typeface="Arial"/>
                <a:ea typeface="DejaVu Sans"/>
              </a:rPr>
              <a:t>Computers are now mostly about Communication, and Communications are mostly performed by Computers. Alan Turing has met Claude Shannon, and you can hardly tell the difference between them.</a:t>
            </a:r>
            <a:endParaRPr/>
          </a:p>
          <a:p>
            <a:r>
              <a:rPr lang="en-GB" sz="1200">
                <a:solidFill>
                  <a:srgbClr val="000000"/>
                </a:solidFill>
                <a:latin typeface="Arial"/>
                <a:ea typeface="DejaVu Sans"/>
              </a:rPr>
              <a:t>And secondly there were Integrated Circuits – most Museum </a:t>
            </a:r>
            <a:r>
              <a:rPr i="1" lang="en-GB" sz="1200">
                <a:solidFill>
                  <a:srgbClr val="000000"/>
                </a:solidFill>
                <a:latin typeface="Arial"/>
                <a:ea typeface="DejaVu Sans"/>
              </a:rPr>
              <a:t>un</a:t>
            </a:r>
            <a:r>
              <a:rPr lang="en-GB" sz="1200">
                <a:solidFill>
                  <a:srgbClr val="000000"/>
                </a:solidFill>
                <a:latin typeface="Arial"/>
                <a:ea typeface="DejaVu Sans"/>
              </a:rPr>
              <a:t>-friendly.</a:t>
            </a:r>
            <a:endParaRPr/>
          </a:p>
          <a:p>
            <a:r>
              <a:rPr lang="en-GB" sz="1200">
                <a:solidFill>
                  <a:srgbClr val="000000"/>
                </a:solidFill>
                <a:latin typeface="Arial"/>
                <a:ea typeface="DejaVu Sans"/>
              </a:rPr>
              <a:t>Now you cannot see what is inside. IC design is an esoteric art practised by Intel, ARM and a few others. I cannot foresee how, in 200 years time, anyone will have preserved, or even be able to rediscover, that art.</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READ (both lines)</a:t>
            </a:r>
            <a:endParaRPr/>
          </a:p>
          <a:p>
            <a:r>
              <a:rPr lang="en-GB" sz="1200">
                <a:solidFill>
                  <a:srgbClr val="000000"/>
                </a:solidFill>
                <a:latin typeface="Arial"/>
                <a:ea typeface="DejaVu Sans"/>
              </a:rPr>
              <a:t>Someday, when the dust has settled and the perspectives have become clearer, that situation can be reviewed. But it won't be regarded as “Computer” History anymore, even though it is clear that whatever it is would never have come about if </a:t>
            </a:r>
            <a:r>
              <a:rPr i="1" lang="en-GB" sz="1200">
                <a:solidFill>
                  <a:srgbClr val="000000"/>
                </a:solidFill>
                <a:latin typeface="Arial"/>
                <a:ea typeface="DejaVu Sans"/>
              </a:rPr>
              <a:t>real</a:t>
            </a:r>
            <a:r>
              <a:rPr lang="en-GB" sz="1200">
                <a:solidFill>
                  <a:srgbClr val="000000"/>
                </a:solidFill>
                <a:latin typeface="Arial"/>
                <a:ea typeface="DejaVu Sans"/>
              </a:rPr>
              <a:t> computers hadn't happened first.</a:t>
            </a:r>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PlaceHolder 1"/>
          <p:cNvSpPr>
            <a:spLocks noGrp="1"/>
          </p:cNvSpPr>
          <p:nvPr>
            <p:ph type="body"/>
          </p:nvPr>
        </p:nvSpPr>
        <p:spPr>
          <a:xfrm>
            <a:off x="288000" y="4896000"/>
            <a:ext cx="6984000" cy="5616000"/>
          </a:xfrm>
          <a:prstGeom prst="rect">
            <a:avLst/>
          </a:prstGeom>
        </p:spPr>
        <p:txBody>
          <a:bodyPr bIns="0" lIns="0" rIns="0" tIns="0" wrap="none"/>
          <a:p>
            <a:r>
              <a:rPr lang="en-GB" sz="1200">
                <a:solidFill>
                  <a:srgbClr val="000000"/>
                </a:solidFill>
                <a:latin typeface="Arial"/>
                <a:ea typeface="DejaVu Sans"/>
              </a:rPr>
              <a:t>Obviously to preserve those skills.</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Static objects still have a story to tell, but r</a:t>
            </a:r>
            <a:r>
              <a:rPr lang="en-GB" sz="1200">
                <a:solidFill>
                  <a:srgbClr val="000000"/>
                </a:solidFill>
                <a:latin typeface="Arial"/>
                <a:ea typeface="DejaVu Sans"/>
              </a:rPr>
              <a:t>estoration is impractical, or impossibly expensive.</a:t>
            </a:r>
            <a:endParaRPr/>
          </a:p>
          <a:p>
            <a:r>
              <a:rPr lang="en-GB" sz="1200">
                <a:solidFill>
                  <a:srgbClr val="000000"/>
                </a:solidFill>
                <a:latin typeface="Arial"/>
                <a:ea typeface="DejaVu Sans"/>
              </a:rPr>
              <a:t> </a:t>
            </a:r>
            <a:r>
              <a:rPr lang="en-GB" sz="1200">
                <a:solidFill>
                  <a:srgbClr val="000000"/>
                </a:solidFill>
                <a:latin typeface="Arial"/>
                <a:ea typeface="DejaVu Sans"/>
              </a:rPr>
              <a:t>You cannot see what is inside</a:t>
            </a:r>
            <a:r>
              <a:rPr lang="en-GB" sz="1200">
                <a:solidFill>
                  <a:srgbClr val="000000"/>
                </a:solidFill>
                <a:latin typeface="Arial"/>
                <a:ea typeface="DejaVu Sans"/>
              </a:rPr>
              <a:t> shiny cabinets, so the doors should be left open, or the covers left off.</a:t>
            </a:r>
            <a:endParaRPr/>
          </a:p>
          <a:p>
            <a:r>
              <a:rPr lang="en-GB" sz="1200">
                <a:solidFill>
                  <a:srgbClr val="000000"/>
                </a:solidFill>
                <a:latin typeface="Arial"/>
                <a:ea typeface="DejaVu Sans"/>
              </a:rPr>
              <a:t>If is is a chain printer, then you need to be able to see the chain.</a:t>
            </a:r>
            <a:endParaRPr/>
          </a:p>
          <a:p>
            <a:r>
              <a:rPr lang="en-GB" sz="1200">
                <a:solidFill>
                  <a:srgbClr val="000000"/>
                </a:solidFill>
                <a:latin typeface="Arial"/>
                <a:ea typeface="DejaVu Sans"/>
              </a:rPr>
              <a:t>If it is a hard disc, then it needs to be sectioned.</a:t>
            </a:r>
            <a:endParaRPr/>
          </a:p>
          <a:p>
            <a:r>
              <a:rPr lang="en-GB" sz="1200">
                <a:solidFill>
                  <a:srgbClr val="000000"/>
                </a:solidFill>
                <a:latin typeface="Arial"/>
                <a:ea typeface="DejaVu Sans"/>
              </a:rPr>
              <a:t>Information should be provided to show how it used to work.</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Maybe these “Once-in-a-blue-moon”  can just about be turned over by hand – so every 50 years or so you do just that </a:t>
            </a:r>
            <a:r>
              <a:rPr i="1" lang="en-GB" sz="1200">
                <a:solidFill>
                  <a:srgbClr val="000000"/>
                </a:solidFill>
                <a:latin typeface="Arial"/>
                <a:ea typeface="DejaVu Sans"/>
              </a:rPr>
              <a:t>and then you video the operation</a:t>
            </a:r>
            <a:r>
              <a:rPr lang="en-GB" sz="1200">
                <a:solidFill>
                  <a:srgbClr val="000000"/>
                </a:solidFill>
                <a:latin typeface="Arial"/>
                <a:ea typeface="DejaVu Sans"/>
              </a:rPr>
              <a:t> and make it available at some nearby video-on-demand station.</a:t>
            </a:r>
            <a:endParaRPr/>
          </a:p>
          <a:p>
            <a:r>
              <a:rPr lang="en-GB" sz="1200">
                <a:solidFill>
                  <a:srgbClr val="000000"/>
                </a:solidFill>
                <a:latin typeface="Arial"/>
                <a:ea typeface="DejaVu Sans"/>
              </a:rPr>
              <a:t>They are usually made of shining brass and kept in glass cabinets, and I have got my beady eye on two of them in this museum:</a:t>
            </a:r>
            <a:endParaRPr/>
          </a:p>
          <a:p>
            <a:r>
              <a:rPr lang="en-GB" sz="1200">
                <a:solidFill>
                  <a:srgbClr val="000000"/>
                </a:solidFill>
                <a:latin typeface="Arial"/>
                <a:ea typeface="Arial"/>
              </a:rPr>
              <a:t>►</a:t>
            </a:r>
            <a:r>
              <a:rPr lang="en-GB" sz="1200">
                <a:solidFill>
                  <a:srgbClr val="000000"/>
                </a:solidFill>
                <a:latin typeface="Arial"/>
                <a:ea typeface="DejaVu Sans"/>
              </a:rPr>
              <a:t>The piece of Babbage's Difference Engine. “Sacrilege” I can hear the Curators saying.</a:t>
            </a:r>
            <a:endParaRPr/>
          </a:p>
          <a:p>
            <a:r>
              <a:rPr lang="en-GB" sz="1200">
                <a:solidFill>
                  <a:srgbClr val="000000"/>
                </a:solidFill>
                <a:latin typeface="Arial"/>
                <a:ea typeface="Arial"/>
              </a:rPr>
              <a:t>►</a:t>
            </a:r>
            <a:r>
              <a:rPr lang="en-GB" sz="1200">
                <a:solidFill>
                  <a:srgbClr val="000000"/>
                </a:solidFill>
                <a:latin typeface="Arial"/>
                <a:ea typeface="DejaVu Sans"/>
              </a:rPr>
              <a:t>Kelvin's Harmonic Analyser. a brilliant tool for explaining what Fourier analysis is all about.</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A replica is n</a:t>
            </a:r>
            <a:r>
              <a:rPr lang="en-GB" sz="1200">
                <a:solidFill>
                  <a:srgbClr val="000000"/>
                </a:solidFill>
                <a:latin typeface="Arial"/>
                <a:ea typeface="DejaVu Sans"/>
              </a:rPr>
              <a:t>ot an original to be preserved at all costs, and so you can experiment with it</a:t>
            </a:r>
            <a:r>
              <a:rPr lang="en-GB" sz="1200">
                <a:solidFill>
                  <a:srgbClr val="000000"/>
                </a:solidFill>
                <a:latin typeface="Arial"/>
                <a:ea typeface="DejaVu Sans"/>
              </a:rPr>
              <a:t>
</a:t>
            </a:r>
            <a:r>
              <a:rPr lang="en-GB" sz="1200">
                <a:solidFill>
                  <a:srgbClr val="000000"/>
                </a:solidFill>
                <a:latin typeface="Arial"/>
                <a:ea typeface="DejaVu Sans"/>
              </a:rPr>
              <a:t>but it still fulfils the objective of preserving the skills.</a:t>
            </a:r>
            <a:endParaRPr/>
          </a:p>
          <a:p>
            <a:r>
              <a:rPr lang="en-GB" sz="1200">
                <a:solidFill>
                  <a:srgbClr val="000000"/>
                </a:solidFill>
                <a:latin typeface="Arial"/>
                <a:ea typeface="DejaVu Sans"/>
              </a:rPr>
              <a:t>Regular demonstrations are needed (and videoed as backup).</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With original objects,</a:t>
            </a:r>
            <a:r>
              <a:rPr lang="en-GB" sz="1200">
                <a:solidFill>
                  <a:srgbClr val="000000"/>
                </a:solidFill>
                <a:latin typeface="Arial"/>
                <a:ea typeface="DejaVu Sans"/>
              </a:rPr>
              <a:t> curators can be paranoid about the destruction of valuable historical evidence. So a b</a:t>
            </a:r>
            <a:r>
              <a:rPr lang="en-GB" sz="1200">
                <a:solidFill>
                  <a:srgbClr val="000000"/>
                </a:solidFill>
                <a:latin typeface="Arial"/>
                <a:ea typeface="DejaVu Sans"/>
              </a:rPr>
              <a:t>alance to be struck between preserving and working.</a:t>
            </a:r>
            <a:endParaRPr/>
          </a:p>
          <a:p>
            <a:r>
              <a:rPr lang="en-GB" sz="1200">
                <a:solidFill>
                  <a:srgbClr val="000000"/>
                </a:solidFill>
                <a:latin typeface="Arial"/>
                <a:ea typeface="Arial"/>
              </a:rPr>
              <a:t>►</a:t>
            </a:r>
            <a:r>
              <a:rPr lang="en-GB" sz="1200">
                <a:solidFill>
                  <a:srgbClr val="000000"/>
                </a:solidFill>
                <a:latin typeface="Arial"/>
                <a:ea typeface="DejaVu Sans"/>
              </a:rPr>
              <a:t>Regular demonstrations are needed.</a:t>
            </a:r>
            <a:endParaRPr/>
          </a:p>
          <a:p>
            <a:r>
              <a:rPr lang="en-GB" sz="1200">
                <a:solidFill>
                  <a:srgbClr val="000000"/>
                </a:solidFill>
                <a:latin typeface="Arial"/>
                <a:ea typeface="DejaVu Sans"/>
              </a:rPr>
              <a:t>The public needs to see something worthwhile, to learn something new, to be impressed;</a:t>
            </a:r>
            <a:r>
              <a:rPr lang="en-GB" sz="1200">
                <a:solidFill>
                  <a:srgbClr val="000000"/>
                </a:solidFill>
                <a:latin typeface="Arial"/>
                <a:ea typeface="DejaVu Sans"/>
              </a:rPr>
              <a:t>
</a:t>
            </a:r>
            <a:r>
              <a:rPr lang="en-GB" sz="1200">
                <a:solidFill>
                  <a:srgbClr val="000000"/>
                </a:solidFill>
                <a:latin typeface="Arial"/>
                <a:ea typeface="DejaVu Sans"/>
              </a:rPr>
              <a:t>a black box that simply dishes out correct results will not do.</a:t>
            </a:r>
            <a:endParaRPr/>
          </a:p>
          <a:p>
            <a:r>
              <a:rPr lang="en-GB" sz="1200">
                <a:solidFill>
                  <a:srgbClr val="000000"/>
                </a:solidFill>
                <a:latin typeface="Arial"/>
                <a:ea typeface="DejaVu Sans"/>
              </a:rPr>
              <a:t>It should be seen solving real (but perhaps small) problems of the type it was intended for.</a:t>
            </a:r>
            <a:endParaRPr/>
          </a:p>
          <a:p>
            <a:r>
              <a:rPr lang="en-GB" sz="1200">
                <a:solidFill>
                  <a:srgbClr val="000000"/>
                </a:solidFill>
                <a:latin typeface="Arial"/>
                <a:ea typeface="DejaVu Sans"/>
              </a:rPr>
              <a:t>And video it.</a:t>
            </a:r>
            <a:endParaRPr/>
          </a:p>
          <a:p>
            <a:r>
              <a:rPr lang="en-GB" sz="1200">
                <a:solidFill>
                  <a:srgbClr val="000000"/>
                </a:solidFill>
                <a:latin typeface="Arial"/>
                <a:ea typeface="Arial"/>
              </a:rPr>
              <a:t>►</a:t>
            </a:r>
            <a:r>
              <a:rPr lang="en-GB" sz="1200">
                <a:solidFill>
                  <a:srgbClr val="000000"/>
                </a:solidFill>
                <a:latin typeface="Arial"/>
                <a:ea typeface="DejaVu Sans"/>
              </a:rPr>
              <a:t>Museums can be exceedingly fickle; priorities and visions of their “Grand Objective” can change as fast as new Directors get appointed.</a:t>
            </a:r>
            <a:endParaRPr/>
          </a:p>
          <a:p>
            <a:r>
              <a:rPr lang="en-GB" sz="1200">
                <a:solidFill>
                  <a:srgbClr val="000000"/>
                </a:solidFill>
                <a:latin typeface="Arial"/>
                <a:ea typeface="DejaVu Sans"/>
              </a:rPr>
              <a:t>So each project </a:t>
            </a:r>
            <a:r>
              <a:rPr i="1" lang="en-GB" sz="1200">
                <a:solidFill>
                  <a:srgbClr val="000000"/>
                </a:solidFill>
                <a:latin typeface="Arial"/>
                <a:ea typeface="DejaVu Sans"/>
              </a:rPr>
              <a:t>must</a:t>
            </a:r>
            <a:r>
              <a:rPr lang="en-GB" sz="1200">
                <a:solidFill>
                  <a:srgbClr val="000000"/>
                </a:solidFill>
                <a:latin typeface="Arial"/>
                <a:ea typeface="DejaVu Sans"/>
              </a:rPr>
              <a:t> have a Champion, and a fairly ruthless one at that.</a:t>
            </a:r>
            <a:endParaRPr/>
          </a:p>
          <a:p>
            <a:r>
              <a:rPr lang="en-GB" sz="1200">
                <a:solidFill>
                  <a:srgbClr val="000000"/>
                </a:solidFill>
                <a:latin typeface="Arial"/>
                <a:ea typeface="DejaVu Sans"/>
              </a:rPr>
              <a:t>Fortunately, the CSS is well placed to provide and support such Champions, and to ensure their succession as time takes its toll.</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Emulation is a possible alternative, but does not preserve all the original skills. Can be downloaded and  run at home.</a:t>
            </a:r>
            <a:endParaRPr/>
          </a:p>
          <a:p>
            <a:r>
              <a:rPr lang="en-GB" sz="1200">
                <a:solidFill>
                  <a:srgbClr val="000000"/>
                </a:solidFill>
                <a:latin typeface="Arial"/>
                <a:ea typeface="DejaVu Sans"/>
              </a:rPr>
              <a:t>An adjunct to rather than a substitute for the real thing.</a:t>
            </a:r>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PlaceHolder 1"/>
          <p:cNvSpPr>
            <a:spLocks noGrp="1"/>
          </p:cNvSpPr>
          <p:nvPr>
            <p:ph type="body"/>
          </p:nvPr>
        </p:nvSpPr>
        <p:spPr>
          <a:xfrm>
            <a:off x="288000" y="5040000"/>
            <a:ext cx="6912000" cy="4849560"/>
          </a:xfrm>
          <a:prstGeom prst="rect">
            <a:avLst/>
          </a:prstGeom>
        </p:spPr>
        <p:txBody>
          <a:bodyPr bIns="0" lIns="0" rIns="0" tIns="0" wrap="none"/>
          <a:p>
            <a:pPr>
              <a:buFont typeface="StarSymbol"/>
              <a:buAutoNum type="arabicPlain"/>
            </a:pPr>
            <a:r>
              <a:rPr lang="en-GB" sz="1200">
                <a:solidFill>
                  <a:srgbClr val="000000"/>
                </a:solidFill>
                <a:latin typeface="Arial"/>
                <a:ea typeface="DejaVu Sans"/>
              </a:rPr>
              <a:t>Mindsets change over time – </a:t>
            </a:r>
            <a:r>
              <a:rPr lang="en-GB" sz="1200">
                <a:solidFill>
                  <a:srgbClr val="000000"/>
                </a:solidFill>
                <a:latin typeface="Arial"/>
                <a:ea typeface="Arial"/>
              </a:rPr>
              <a:t>►</a:t>
            </a:r>
            <a:r>
              <a:rPr lang="en-GB" sz="1200">
                <a:solidFill>
                  <a:srgbClr val="000000"/>
                </a:solidFill>
                <a:latin typeface="Arial"/>
                <a:ea typeface="DejaVu Sans"/>
              </a:rPr>
              <a:t>even within the period from c.1950 to c.1980 upon which we are concentrating.</a:t>
            </a:r>
            <a:endParaRPr/>
          </a:p>
          <a:p>
            <a:pPr>
              <a:buFont typeface="StarSymbol"/>
              <a:buAutoNum type="arabicPlain"/>
            </a:pPr>
            <a:r>
              <a:rPr lang="en-GB" sz="1200">
                <a:solidFill>
                  <a:srgbClr val="000000"/>
                </a:solidFill>
                <a:latin typeface="Arial"/>
                <a:ea typeface="DejaVu Sans"/>
              </a:rPr>
              <a:t>What topics? Or what stories are we trying to tell?</a:t>
            </a:r>
            <a:endParaRPr/>
          </a:p>
          <a:p>
            <a:r>
              <a:rPr lang="en-GB" sz="1200">
                <a:solidFill>
                  <a:srgbClr val="000000"/>
                </a:solidFill>
                <a:latin typeface="Arial"/>
                <a:ea typeface="Arial"/>
              </a:rPr>
              <a:t>►</a:t>
            </a:r>
            <a:r>
              <a:rPr lang="en-GB" sz="1200">
                <a:solidFill>
                  <a:srgbClr val="000000"/>
                </a:solidFill>
                <a:latin typeface="Arial"/>
                <a:ea typeface="DejaVu Sans"/>
              </a:rPr>
              <a:t>They concern the issues which the computer designers of that time had to contend with,</a:t>
            </a:r>
            <a:r>
              <a:rPr lang="en-GB" sz="1200">
                <a:solidFill>
                  <a:srgbClr val="000000"/>
                </a:solidFill>
                <a:latin typeface="Arial"/>
                <a:ea typeface="DejaVu Sans"/>
              </a:rPr>
              <a:t>
</a:t>
            </a:r>
            <a:r>
              <a:rPr lang="en-GB" sz="1200">
                <a:solidFill>
                  <a:srgbClr val="000000"/>
                </a:solidFill>
                <a:latin typeface="Arial"/>
                <a:ea typeface="DejaVu Sans"/>
              </a:rPr>
              <a:t>The choices they had to make,</a:t>
            </a:r>
            <a:endParaRPr/>
          </a:p>
          <a:p>
            <a:r>
              <a:rPr lang="en-GB" sz="1200">
                <a:solidFill>
                  <a:srgbClr val="000000"/>
                </a:solidFill>
                <a:latin typeface="Arial"/>
                <a:ea typeface="DejaVu Sans"/>
              </a:rPr>
              <a:t>The technologies available to them,</a:t>
            </a:r>
            <a:r>
              <a:rPr lang="en-GB" sz="1200">
                <a:solidFill>
                  <a:srgbClr val="000000"/>
                </a:solidFill>
                <a:latin typeface="Arial"/>
                <a:ea typeface="DejaVu Sans"/>
              </a:rPr>
              <a:t>
</a:t>
            </a:r>
            <a:r>
              <a:rPr lang="en-GB" sz="1200">
                <a:solidFill>
                  <a:srgbClr val="000000"/>
                </a:solidFill>
                <a:latin typeface="Arial"/>
                <a:ea typeface="DejaVu Sans"/>
              </a:rPr>
              <a:t>The methodologies that they used</a:t>
            </a:r>
            <a:endParaRPr/>
          </a:p>
          <a:p>
            <a:r>
              <a:rPr lang="en-GB" sz="1200">
                <a:solidFill>
                  <a:srgbClr val="000000"/>
                </a:solidFill>
                <a:latin typeface="Arial"/>
                <a:ea typeface="Arial"/>
              </a:rPr>
              <a:t>►</a:t>
            </a:r>
            <a:r>
              <a:rPr lang="en-GB" sz="1200">
                <a:solidFill>
                  <a:srgbClr val="000000"/>
                </a:solidFill>
                <a:latin typeface="Arial"/>
                <a:ea typeface="DejaVu Sans"/>
              </a:rPr>
              <a:t>We need to give the Public some feel for them, because they see present day computers as communication and image manipulation/display gadgets with jazzy interfaces, for which these issues do not seem immediately relevant.</a:t>
            </a:r>
            <a:endParaRPr/>
          </a:p>
          <a:p>
            <a:r>
              <a:rPr lang="en-GB" sz="1200">
                <a:solidFill>
                  <a:srgbClr val="000000"/>
                </a:solidFill>
                <a:latin typeface="Arial"/>
                <a:ea typeface="DejaVu Sans"/>
              </a:rPr>
              <a:t>Evidently, within our timeframe, computing was much more related to Mathematics, and giving the Public some feel for Mathematics (without seeming to be preaching at them) is, in this age, an important objective in itself.</a:t>
            </a:r>
            <a:endParaRPr/>
          </a:p>
          <a:p>
            <a:pPr>
              <a:buFont typeface="StarSymbol"/>
              <a:buAutoNum type="arabicPlain"/>
            </a:pPr>
            <a:r>
              <a:rPr lang="en-GB" sz="1200">
                <a:solidFill>
                  <a:srgbClr val="000000"/>
                </a:solidFill>
                <a:latin typeface="Arial"/>
                <a:ea typeface="DejaVu Sans"/>
              </a:rPr>
              <a:t>So what are the tools available to us to convey these ideas?</a:t>
            </a:r>
            <a:endParaRPr/>
          </a:p>
          <a:p>
            <a:r>
              <a:rPr lang="en-GB" sz="1200">
                <a:solidFill>
                  <a:srgbClr val="000000"/>
                </a:solidFill>
                <a:latin typeface="Arial"/>
                <a:ea typeface="Arial"/>
              </a:rPr>
              <a:t>►</a:t>
            </a:r>
            <a:r>
              <a:rPr lang="en-GB" sz="1200">
                <a:solidFill>
                  <a:srgbClr val="000000"/>
                </a:solidFill>
                <a:latin typeface="Arial"/>
                <a:ea typeface="DejaVu Sans"/>
              </a:rPr>
              <a:t>Good written material (and handouts) associated with the Objects.</a:t>
            </a:r>
            <a:endParaRPr/>
          </a:p>
          <a:p>
            <a:r>
              <a:rPr lang="en-GB" sz="1200">
                <a:solidFill>
                  <a:srgbClr val="000000"/>
                </a:solidFill>
                <a:latin typeface="Arial"/>
                <a:ea typeface="DejaVu Sans"/>
              </a:rPr>
              <a:t>Demonstrations or working exhibits.</a:t>
            </a:r>
            <a:endParaRPr/>
          </a:p>
          <a:p>
            <a:r>
              <a:rPr lang="en-GB" sz="1200">
                <a:solidFill>
                  <a:srgbClr val="000000"/>
                </a:solidFill>
                <a:latin typeface="Arial"/>
                <a:ea typeface="Arial"/>
              </a:rPr>
              <a:t>►</a:t>
            </a:r>
            <a:r>
              <a:rPr lang="en-GB" sz="1200">
                <a:solidFill>
                  <a:srgbClr val="000000"/>
                </a:solidFill>
                <a:latin typeface="Arial"/>
                <a:ea typeface="DejaVu Sans"/>
              </a:rPr>
              <a:t>Videos (which can go beyond simple images of the demonstrations – animations).</a:t>
            </a:r>
            <a:endParaRPr/>
          </a:p>
          <a:p>
            <a:r>
              <a:rPr lang="en-GB" sz="1200">
                <a:solidFill>
                  <a:srgbClr val="000000"/>
                </a:solidFill>
                <a:latin typeface="Arial"/>
                <a:ea typeface="Arial"/>
              </a:rPr>
              <a:t>►</a:t>
            </a:r>
            <a:r>
              <a:rPr lang="en-GB" sz="1200">
                <a:solidFill>
                  <a:srgbClr val="000000"/>
                </a:solidFill>
                <a:latin typeface="Arial"/>
                <a:ea typeface="DejaVu Sans"/>
              </a:rPr>
              <a:t>Hands-on contact with small actual objects.</a:t>
            </a:r>
            <a:endParaRPr/>
          </a:p>
          <a:p>
            <a:r>
              <a:rPr lang="en-GB" sz="1200">
                <a:solidFill>
                  <a:srgbClr val="000000"/>
                </a:solidFill>
                <a:latin typeface="Arial"/>
                <a:ea typeface="DejaVu Sans"/>
              </a:rPr>
              <a:t>But, above all, interactive gadgets to illustrate the principles concerned (though they have to be of robust construction so as to be small-boy-proof).</a:t>
            </a:r>
            <a:endParaRPr/>
          </a:p>
          <a:p>
            <a:r>
              <a:rPr lang="en-GB" sz="1200">
                <a:solidFill>
                  <a:srgbClr val="000000"/>
                </a:solidFill>
                <a:latin typeface="Arial"/>
                <a:ea typeface="DejaVu Sans"/>
              </a:rPr>
              <a:t>So we shall now give some examples, and some suggestions as to how to put these topics across.</a:t>
            </a:r>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PlaceHolder 1"/>
          <p:cNvSpPr>
            <a:spLocks noGrp="1"/>
          </p:cNvSpPr>
          <p:nvPr>
            <p:ph type="body"/>
          </p:nvPr>
        </p:nvSpPr>
        <p:spPr>
          <a:xfrm>
            <a:off x="360000" y="5078520"/>
            <a:ext cx="6840000" cy="4811040"/>
          </a:xfrm>
          <a:prstGeom prst="rect">
            <a:avLst/>
          </a:prstGeom>
        </p:spPr>
        <p:txBody>
          <a:bodyPr bIns="0" lIns="0" rIns="0" tIns="0" wrap="none"/>
          <a:p>
            <a:pPr>
              <a:buFont typeface="StarSymbol"/>
              <a:buAutoNum type="arabicPlain"/>
            </a:pPr>
            <a:r>
              <a:rPr lang="en-GB" sz="1200">
                <a:solidFill>
                  <a:srgbClr val="000000"/>
                </a:solidFill>
                <a:latin typeface="Arial"/>
                <a:ea typeface="DejaVu Sans"/>
              </a:rPr>
              <a:t>Analog vs Digital</a:t>
            </a:r>
            <a:endParaRPr/>
          </a:p>
          <a:p>
            <a:r>
              <a:rPr lang="en-GB" sz="1200">
                <a:solidFill>
                  <a:srgbClr val="000000"/>
                </a:solidFill>
                <a:latin typeface="Arial"/>
                <a:ea typeface="DejaVu Sans"/>
              </a:rPr>
              <a:t>Analog computing has been going in and out of fashion for many centuries, and I don't think we have seen the last of it yet.</a:t>
            </a:r>
            <a:endParaRPr/>
          </a:p>
          <a:p>
            <a:r>
              <a:rPr lang="en-GB" sz="1200">
                <a:solidFill>
                  <a:srgbClr val="000000"/>
                </a:solidFill>
                <a:latin typeface="Arial"/>
                <a:ea typeface="Arial"/>
              </a:rPr>
              <a:t>►</a:t>
            </a:r>
            <a:r>
              <a:rPr lang="en-GB" sz="1200">
                <a:solidFill>
                  <a:srgbClr val="000000"/>
                </a:solidFill>
                <a:latin typeface="Arial"/>
                <a:ea typeface="DejaVu Sans"/>
              </a:rPr>
              <a:t>Sliderules.</a:t>
            </a:r>
            <a:r>
              <a:rPr lang="en-GB" sz="1200">
                <a:solidFill>
                  <a:srgbClr val="000000"/>
                </a:solidFill>
                <a:latin typeface="Arial"/>
                <a:ea typeface="Arial"/>
              </a:rPr>
              <a:t>►</a:t>
            </a:r>
            <a:r>
              <a:rPr lang="en-GB" sz="1200">
                <a:solidFill>
                  <a:srgbClr val="000000"/>
                </a:solidFill>
                <a:latin typeface="Arial"/>
                <a:ea typeface="DejaVu Sans"/>
              </a:rPr>
              <a:t> I have built a large one at MOSI for people to play with.</a:t>
            </a:r>
            <a:endParaRPr/>
          </a:p>
          <a:p>
            <a:r>
              <a:rPr lang="en-GB" sz="1200">
                <a:solidFill>
                  <a:srgbClr val="000000"/>
                </a:solidFill>
                <a:latin typeface="Arial"/>
                <a:ea typeface="Arial"/>
              </a:rPr>
              <a:t>►</a:t>
            </a:r>
            <a:r>
              <a:rPr lang="en-GB" sz="1200">
                <a:solidFill>
                  <a:srgbClr val="000000"/>
                </a:solidFill>
                <a:latin typeface="Arial"/>
                <a:ea typeface="Arial"/>
              </a:rPr>
              <a:t>Planimeters are another interesting analog device.</a:t>
            </a:r>
            <a:endParaRPr/>
          </a:p>
          <a:p>
            <a:r>
              <a:rPr lang="en-GB" sz="1200">
                <a:solidFill>
                  <a:srgbClr val="000000"/>
                </a:solidFill>
                <a:latin typeface="Arial"/>
                <a:ea typeface="Arial"/>
              </a:rPr>
              <a:t>►</a:t>
            </a:r>
            <a:r>
              <a:rPr lang="en-GB" sz="1200">
                <a:solidFill>
                  <a:srgbClr val="000000"/>
                </a:solidFill>
                <a:latin typeface="Arial"/>
                <a:ea typeface="DejaVu Sans"/>
              </a:rPr>
              <a:t>To illustrate digital, a simple abacus (preferably a Russian </a:t>
            </a:r>
            <a:r>
              <a:rPr i="1" lang="en-GB" sz="1200">
                <a:solidFill>
                  <a:srgbClr val="000000"/>
                </a:solidFill>
                <a:latin typeface="Arial"/>
                <a:ea typeface="DejaVu Sans"/>
              </a:rPr>
              <a:t>shoty</a:t>
            </a:r>
            <a:r>
              <a:rPr lang="en-GB" sz="1200">
                <a:solidFill>
                  <a:srgbClr val="000000"/>
                </a:solidFill>
                <a:latin typeface="Arial"/>
                <a:ea typeface="DejaVu Sans"/>
              </a:rPr>
              <a:t>).</a:t>
            </a:r>
            <a:r>
              <a:rPr lang="en-GB" sz="1200">
                <a:solidFill>
                  <a:srgbClr val="000000"/>
                </a:solidFill>
                <a:latin typeface="Arial"/>
                <a:ea typeface="DejaVu Sans"/>
              </a:rPr>
              <a:t>
</a:t>
            </a:r>
            <a:r>
              <a:rPr lang="en-GB" sz="1200">
                <a:solidFill>
                  <a:srgbClr val="000000"/>
                </a:solidFill>
                <a:latin typeface="Arial"/>
                <a:ea typeface="DejaVu Sans"/>
              </a:rPr>
              <a:t>It is an excellent tool to illustrate carry propagation (now there is an issue that caused much worry for the early computer designers);</a:t>
            </a:r>
            <a:endParaRPr/>
          </a:p>
          <a:p>
            <a:r>
              <a:rPr lang="en-GB" sz="1200">
                <a:solidFill>
                  <a:srgbClr val="000000"/>
                </a:solidFill>
                <a:latin typeface="Arial"/>
                <a:ea typeface="Arial"/>
              </a:rPr>
              <a:t>►</a:t>
            </a:r>
            <a:r>
              <a:rPr lang="en-GB" sz="1200">
                <a:solidFill>
                  <a:srgbClr val="000000"/>
                </a:solidFill>
                <a:latin typeface="Arial"/>
                <a:ea typeface="DejaVu Sans"/>
              </a:rPr>
              <a:t>A Brunsviga which again illustrates carry propagation and also multiplication, and we explain that the same basic processes must be occurring in every pocket calculator, computer and mobile telephone.</a:t>
            </a:r>
            <a:endParaRPr/>
          </a:p>
          <a:p>
            <a:r>
              <a:rPr lang="en-GB" sz="1200">
                <a:solidFill>
                  <a:srgbClr val="000000"/>
                </a:solidFill>
                <a:latin typeface="Arial"/>
                <a:ea typeface="DejaVu Sans"/>
              </a:rPr>
              <a:t>A video of Babbage's Difference Engine (earlier) is</a:t>
            </a:r>
            <a:r>
              <a:rPr lang="en-GB" sz="1200">
                <a:solidFill>
                  <a:srgbClr val="000000"/>
                </a:solidFill>
                <a:latin typeface="Arial"/>
                <a:ea typeface="DejaVu Sans"/>
              </a:rPr>
              <a:t> actually the best way to show carry propagation</a:t>
            </a:r>
            <a:r>
              <a:rPr lang="en-GB" sz="1200">
                <a:solidFill>
                  <a:srgbClr val="000000"/>
                </a:solidFill>
                <a:latin typeface="Arial"/>
                <a:ea typeface="DejaVu Sans"/>
              </a:rPr>
              <a:t>, and the hand cranked piece of his analytical engine (if working) would illustrate anticipatory carry too.</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READ</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READ</a:t>
            </a:r>
            <a:endParaRPr/>
          </a:p>
          <a:p>
            <a:r>
              <a:rPr lang="en-GB" sz="1200">
                <a:solidFill>
                  <a:srgbClr val="000000"/>
                </a:solidFill>
                <a:latin typeface="Arial"/>
                <a:ea typeface="DejaVu Sans"/>
              </a:rPr>
              <a:t>Nobody would make a serial computer these days, but if they had never been made and seen to work at the start, nobody would have attempted to make a parallel one.</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Logic is n</a:t>
            </a:r>
            <a:r>
              <a:rPr lang="en-GB" sz="1200">
                <a:solidFill>
                  <a:srgbClr val="000000"/>
                </a:solidFill>
                <a:latin typeface="Arial"/>
                <a:ea typeface="DejaVu Sans"/>
              </a:rPr>
              <a:t>ot usual Museum fare, but essential to tell how everything is built out of a small number of basic logic elements – </a:t>
            </a:r>
            <a:r>
              <a:rPr b="1" lang="en-GB" sz="1200">
                <a:solidFill>
                  <a:srgbClr val="000000"/>
                </a:solidFill>
                <a:latin typeface="Arial"/>
                <a:ea typeface="DejaVu Sans"/>
              </a:rPr>
              <a:t>and</a:t>
            </a:r>
            <a:r>
              <a:rPr lang="en-GB" sz="1200">
                <a:solidFill>
                  <a:srgbClr val="000000"/>
                </a:solidFill>
                <a:latin typeface="Arial"/>
                <a:ea typeface="DejaVu Sans"/>
              </a:rPr>
              <a:t>, </a:t>
            </a:r>
            <a:r>
              <a:rPr b="1" lang="en-GB" sz="1200">
                <a:solidFill>
                  <a:srgbClr val="000000"/>
                </a:solidFill>
                <a:latin typeface="Arial"/>
                <a:ea typeface="DejaVu Sans"/>
              </a:rPr>
              <a:t>or</a:t>
            </a:r>
            <a:r>
              <a:rPr lang="en-GB" sz="1200">
                <a:solidFill>
                  <a:srgbClr val="000000"/>
                </a:solidFill>
                <a:latin typeface="Arial"/>
                <a:ea typeface="DejaVu Sans"/>
              </a:rPr>
              <a:t> and </a:t>
            </a:r>
            <a:r>
              <a:rPr b="1" lang="en-GB" sz="1200">
                <a:solidFill>
                  <a:srgbClr val="000000"/>
                </a:solidFill>
                <a:latin typeface="Arial"/>
                <a:ea typeface="DejaVu Sans"/>
              </a:rPr>
              <a:t>not</a:t>
            </a:r>
            <a:r>
              <a:rPr lang="en-GB" sz="1200">
                <a:solidFill>
                  <a:srgbClr val="000000"/>
                </a:solidFill>
                <a:latin typeface="Arial"/>
                <a:ea typeface="DejaVu Sans"/>
              </a:rPr>
              <a:t>.</a:t>
            </a:r>
            <a:endParaRPr/>
          </a:p>
          <a:p>
            <a:r>
              <a:rPr lang="en-GB" sz="1200">
                <a:solidFill>
                  <a:srgbClr val="000000"/>
                </a:solidFill>
                <a:latin typeface="Arial"/>
                <a:ea typeface="Arial"/>
              </a:rPr>
              <a:t>►</a:t>
            </a:r>
            <a:r>
              <a:rPr lang="en-GB" sz="1200">
                <a:solidFill>
                  <a:srgbClr val="000000"/>
                </a:solidFill>
                <a:latin typeface="Arial"/>
                <a:ea typeface="Arial"/>
              </a:rPr>
              <a:t>I suggest an interactive mechanical model of an adder, with m</a:t>
            </a:r>
            <a:r>
              <a:rPr lang="en-GB" sz="1200">
                <a:solidFill>
                  <a:srgbClr val="000000"/>
                </a:solidFill>
                <a:latin typeface="Arial"/>
                <a:ea typeface="DejaVu Sans"/>
              </a:rPr>
              <a:t>echanical representations of diodes (levers A and B pushing lever C down with a spring as a pull-up resistor makes an OR-gate – turn it upside down for an AND-gate).</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DejaVu Sans"/>
              </a:rPr>
              <a:t>So examples of such packages should be on display.</a:t>
            </a:r>
            <a:endParaRPr/>
          </a:p>
          <a:p>
            <a:r>
              <a:rPr lang="en-GB" sz="1200">
                <a:solidFill>
                  <a:srgbClr val="000000"/>
                </a:solidFill>
                <a:latin typeface="Arial"/>
                <a:ea typeface="Arial"/>
              </a:rPr>
              <a:t>►</a:t>
            </a:r>
            <a:r>
              <a:rPr lang="en-GB" sz="1200">
                <a:solidFill>
                  <a:srgbClr val="000000"/>
                </a:solidFill>
                <a:latin typeface="Arial"/>
                <a:ea typeface="Arial"/>
              </a:rPr>
              <a:t>READ</a:t>
            </a:r>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bIns="0" lIns="0" rIns="0" tIns="0" wrap="none"/>
          <a:p>
            <a:pPr>
              <a:buFont typeface="StarSymbol"/>
              <a:buAutoNum type="arabicPlain"/>
            </a:pPr>
            <a:r>
              <a:rPr lang="en-GB" sz="1200">
                <a:solidFill>
                  <a:srgbClr val="000000"/>
                </a:solidFill>
                <a:latin typeface="Arial"/>
                <a:ea typeface="DejaVu Sans"/>
              </a:rPr>
              <a:t>A lot of effort was made in the early days to get Order Codes right.</a:t>
            </a:r>
            <a:endParaRPr/>
          </a:p>
          <a:p>
            <a:r>
              <a:rPr lang="en-GB" sz="1200">
                <a:solidFill>
                  <a:srgbClr val="000000"/>
                </a:solidFill>
                <a:latin typeface="Arial"/>
                <a:ea typeface="Arial"/>
              </a:rPr>
              <a:t>►</a:t>
            </a:r>
            <a:r>
              <a:rPr lang="en-GB" sz="1200">
                <a:solidFill>
                  <a:srgbClr val="000000"/>
                </a:solidFill>
                <a:latin typeface="Arial"/>
                <a:ea typeface="DejaVu Sans"/>
              </a:rPr>
              <a:t>Writing in machine code is unfashionable these days, but people need to realise that is is still there behind the scenes.</a:t>
            </a:r>
            <a:endParaRPr/>
          </a:p>
          <a:p>
            <a:r>
              <a:rPr lang="en-GB" sz="1200">
                <a:solidFill>
                  <a:srgbClr val="000000"/>
                </a:solidFill>
                <a:latin typeface="Arial"/>
                <a:ea typeface="Arial"/>
              </a:rPr>
              <a:t>►</a:t>
            </a:r>
            <a:r>
              <a:rPr lang="en-GB" sz="1200">
                <a:solidFill>
                  <a:srgbClr val="000000"/>
                </a:solidFill>
                <a:latin typeface="Arial"/>
                <a:ea typeface="DejaVu Sans"/>
              </a:rPr>
              <a:t>If you are running an emulator for something with a nice simple order code (e.g  the Baby or a Pegasus), then you should provide an opportunity for people to write their own small programs. Nothing complicated: “squares and cubes” or “Fibonacci numbers” are quite sufficient to get the basic idea across.</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DejaVu Sans"/>
              </a:rPr>
              <a:t>Nobody these days has ever seen punched paper tape, let alone a teleprinter.</a:t>
            </a:r>
            <a:r>
              <a:rPr lang="en-GB" sz="1200">
                <a:solidFill>
                  <a:srgbClr val="000000"/>
                </a:solidFill>
                <a:latin typeface="Arial"/>
                <a:ea typeface="DejaVu Sans"/>
              </a:rPr>
              <a:t>
</a:t>
            </a:r>
            <a:r>
              <a:rPr lang="en-GB" sz="1200">
                <a:solidFill>
                  <a:srgbClr val="000000"/>
                </a:solidFill>
                <a:latin typeface="Arial"/>
                <a:ea typeface="DejaVu Sans"/>
              </a:rPr>
              <a:t>So we plan to connect the MOSI Pegasus paper tape equipment to the emulator.</a:t>
            </a:r>
            <a:endParaRPr/>
          </a:p>
          <a:p>
            <a:r>
              <a:rPr lang="en-GB" sz="1200">
                <a:solidFill>
                  <a:srgbClr val="000000"/>
                </a:solidFill>
                <a:latin typeface="Arial"/>
                <a:ea typeface="Arial"/>
              </a:rPr>
              <a:t>►</a:t>
            </a:r>
            <a:r>
              <a:rPr lang="en-GB" sz="1200">
                <a:solidFill>
                  <a:srgbClr val="000000"/>
                </a:solidFill>
                <a:latin typeface="Arial"/>
                <a:ea typeface="DejaVu Sans"/>
              </a:rPr>
              <a:t>Ditto punched cards (though a full working tabulator is probably too much).</a:t>
            </a:r>
            <a:r>
              <a:rPr lang="en-GB" sz="1200">
                <a:solidFill>
                  <a:srgbClr val="000000"/>
                </a:solidFill>
                <a:latin typeface="Arial"/>
                <a:ea typeface="DejaVu Sans"/>
              </a:rPr>
              <a:t>
</a:t>
            </a:r>
            <a:r>
              <a:rPr lang="en-GB" sz="1200">
                <a:solidFill>
                  <a:srgbClr val="000000"/>
                </a:solidFill>
                <a:latin typeface="Arial"/>
                <a:ea typeface="DejaVu Sans"/>
              </a:rPr>
              <a:t>But a working card sorter would make a magnificent demonstration.</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DejaVu Sans"/>
              </a:rPr>
              <a:t>There should be exhibits to illustrate this progression.</a:t>
            </a:r>
            <a:endParaRPr/>
          </a:p>
          <a:p>
            <a:r>
              <a:rPr lang="en-GB" sz="1200">
                <a:solidFill>
                  <a:srgbClr val="000000"/>
                </a:solidFill>
                <a:latin typeface="Arial"/>
                <a:ea typeface="Arial"/>
              </a:rPr>
              <a:t>►</a:t>
            </a:r>
            <a:r>
              <a:rPr lang="en-GB" sz="1200">
                <a:solidFill>
                  <a:srgbClr val="000000"/>
                </a:solidFill>
                <a:latin typeface="Arial"/>
                <a:ea typeface="DejaVu Sans"/>
              </a:rPr>
              <a:t>An interesting interactive would be a single core plane, with pushbuttons to select a row and column for current to flow through, a knob to determine write or read, and something to show whether a 1 or a 0 had been stored there.</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READ</a:t>
            </a:r>
            <a:endParaRPr/>
          </a:p>
          <a:p>
            <a:pPr>
              <a:buFont typeface="StarSymbol"/>
              <a:buAutoNum type="arabicPlain"/>
            </a:pPr>
            <a:r>
              <a:rPr lang="en-GB" sz="1200">
                <a:solidFill>
                  <a:srgbClr val="000000"/>
                </a:solidFill>
                <a:latin typeface="Arial"/>
                <a:ea typeface="Arial"/>
              </a:rPr>
              <a:t>►</a:t>
            </a:r>
            <a:r>
              <a:rPr lang="en-GB" sz="1200">
                <a:solidFill>
                  <a:srgbClr val="000000"/>
                </a:solidFill>
                <a:latin typeface="Arial"/>
                <a:ea typeface="Arial"/>
              </a:rPr>
              <a:t>READ</a:t>
            </a:r>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PlaceHolder 1"/>
          <p:cNvSpPr>
            <a:spLocks noGrp="1"/>
          </p:cNvSpPr>
          <p:nvPr>
            <p:ph type="body"/>
          </p:nvPr>
        </p:nvSpPr>
        <p:spPr>
          <a:xfrm>
            <a:off x="756000" y="5078520"/>
            <a:ext cx="6047640" cy="4811040"/>
          </a:xfrm>
          <a:prstGeom prst="rect">
            <a:avLst/>
          </a:prstGeom>
        </p:spPr>
        <p:txBody>
          <a:bodyPr bIns="0" lIns="0" rIns="0" tIns="0" wrap="none"/>
          <a:p>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DejaVu Sans"/>
              </a:rPr>
              <a:t>Every gallery should have one, with a well-structured menu so people can choose exactly what they would like to see.</a:t>
            </a:r>
            <a:endParaRPr/>
          </a:p>
          <a:p>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Arial"/>
              </a:rPr>
              <a:t>►</a:t>
            </a:r>
            <a:r>
              <a:rPr lang="en-GB" sz="1200">
                <a:solidFill>
                  <a:srgbClr val="000000"/>
                </a:solidFill>
                <a:latin typeface="Arial"/>
                <a:ea typeface="Arial"/>
              </a:rPr>
              <a:t>READ</a:t>
            </a:r>
            <a:endParaRPr/>
          </a:p>
          <a:p>
            <a:r>
              <a:rPr lang="en-GB" sz="1200">
                <a:solidFill>
                  <a:srgbClr val="000000"/>
                </a:solidFill>
                <a:latin typeface="Arial"/>
                <a:ea typeface="Arial"/>
              </a:rPr>
              <a:t>►</a:t>
            </a:r>
            <a:r>
              <a:rPr lang="en-GB" sz="1200">
                <a:solidFill>
                  <a:srgbClr val="000000"/>
                </a:solidFill>
                <a:latin typeface="Arial"/>
                <a:ea typeface="Arial"/>
              </a:rPr>
              <a:t>READ</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9040"/>
            <a:ext cx="8870040" cy="2090880"/>
          </a:xfrm>
          <a:prstGeom prst="rect">
            <a:avLst/>
          </a:prstGeom>
        </p:spPr>
        <p:txBody>
          <a:bodyPr bIns="0" lIns="0" rIns="0" tIns="0" wrap="none"/>
          <a:p>
            <a:endParaRPr/>
          </a:p>
        </p:txBody>
      </p:sp>
      <p:sp>
        <p:nvSpPr>
          <p:cNvPr id="28" name="PlaceHolder 3"/>
          <p:cNvSpPr>
            <a:spLocks noGrp="1"/>
          </p:cNvSpPr>
          <p:nvPr>
            <p:ph type="body"/>
          </p:nvPr>
        </p:nvSpPr>
        <p:spPr>
          <a:xfrm>
            <a:off x="504000" y="4058640"/>
            <a:ext cx="8870040" cy="209088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31" name="PlaceHolder 3"/>
          <p:cNvSpPr>
            <a:spLocks noGrp="1"/>
          </p:cNvSpPr>
          <p:nvPr>
            <p:ph type="body"/>
          </p:nvPr>
        </p:nvSpPr>
        <p:spPr>
          <a:xfrm>
            <a:off x="5049000" y="1769040"/>
            <a:ext cx="4328280" cy="2090880"/>
          </a:xfrm>
          <a:prstGeom prst="rect">
            <a:avLst/>
          </a:prstGeom>
        </p:spPr>
        <p:txBody>
          <a:bodyPr bIns="0" lIns="0" rIns="0" tIns="0" wrap="none"/>
          <a:p>
            <a:endParaRPr/>
          </a:p>
        </p:txBody>
      </p:sp>
      <p:sp>
        <p:nvSpPr>
          <p:cNvPr id="32" name="PlaceHolder 4"/>
          <p:cNvSpPr>
            <a:spLocks noGrp="1"/>
          </p:cNvSpPr>
          <p:nvPr>
            <p:ph type="body"/>
          </p:nvPr>
        </p:nvSpPr>
        <p:spPr>
          <a:xfrm>
            <a:off x="5049000" y="4058640"/>
            <a:ext cx="4328280" cy="2090880"/>
          </a:xfrm>
          <a:prstGeom prst="rect">
            <a:avLst/>
          </a:prstGeom>
        </p:spPr>
        <p:txBody>
          <a:bodyPr bIns="0" lIns="0" rIns="0" tIns="0" wrap="none"/>
          <a:p>
            <a:endParaRPr/>
          </a:p>
        </p:txBody>
      </p:sp>
      <p:sp>
        <p:nvSpPr>
          <p:cNvPr id="33" name="PlaceHolder 5"/>
          <p:cNvSpPr>
            <a:spLocks noGrp="1"/>
          </p:cNvSpPr>
          <p:nvPr>
            <p:ph type="body"/>
          </p:nvPr>
        </p:nvSpPr>
        <p:spPr>
          <a:xfrm>
            <a:off x="504000" y="4058640"/>
            <a:ext cx="4328280" cy="209088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36" name="PlaceHolder 3"/>
          <p:cNvSpPr>
            <a:spLocks noGrp="1"/>
          </p:cNvSpPr>
          <p:nvPr>
            <p:ph type="body"/>
          </p:nvPr>
        </p:nvSpPr>
        <p:spPr>
          <a:xfrm>
            <a:off x="5049000" y="1769040"/>
            <a:ext cx="4328280" cy="20908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035720"/>
            <a:ext cx="8870040" cy="585144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9040"/>
            <a:ext cx="8870040" cy="43844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9040"/>
            <a:ext cx="4328280" cy="4384440"/>
          </a:xfrm>
          <a:prstGeom prst="rect">
            <a:avLst/>
          </a:prstGeom>
        </p:spPr>
        <p:txBody>
          <a:bodyPr bIns="0" lIns="0" rIns="0" tIns="0" wrap="none"/>
          <a:p>
            <a:endParaRPr/>
          </a:p>
        </p:txBody>
      </p:sp>
      <p:sp>
        <p:nvSpPr>
          <p:cNvPr id="11" name="PlaceHolder 3"/>
          <p:cNvSpPr>
            <a:spLocks noGrp="1"/>
          </p:cNvSpPr>
          <p:nvPr>
            <p:ph type="body"/>
          </p:nvPr>
        </p:nvSpPr>
        <p:spPr>
          <a:xfrm>
            <a:off x="5049000" y="1769040"/>
            <a:ext cx="4328280" cy="438444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44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16" name="PlaceHolder 3"/>
          <p:cNvSpPr>
            <a:spLocks noGrp="1"/>
          </p:cNvSpPr>
          <p:nvPr>
            <p:ph type="body"/>
          </p:nvPr>
        </p:nvSpPr>
        <p:spPr>
          <a:xfrm>
            <a:off x="504000" y="4058640"/>
            <a:ext cx="4328280" cy="2090880"/>
          </a:xfrm>
          <a:prstGeom prst="rect">
            <a:avLst/>
          </a:prstGeom>
        </p:spPr>
        <p:txBody>
          <a:bodyPr bIns="0" lIns="0" rIns="0" tIns="0" wrap="none"/>
          <a:p>
            <a:endParaRPr/>
          </a:p>
        </p:txBody>
      </p:sp>
      <p:sp>
        <p:nvSpPr>
          <p:cNvPr id="17" name="PlaceHolder 4"/>
          <p:cNvSpPr>
            <a:spLocks noGrp="1"/>
          </p:cNvSpPr>
          <p:nvPr>
            <p:ph type="body"/>
          </p:nvPr>
        </p:nvSpPr>
        <p:spPr>
          <a:xfrm>
            <a:off x="5049000" y="1769040"/>
            <a:ext cx="4328280" cy="43844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9040"/>
            <a:ext cx="4328280" cy="4384440"/>
          </a:xfrm>
          <a:prstGeom prst="rect">
            <a:avLst/>
          </a:prstGeom>
        </p:spPr>
        <p:txBody>
          <a:bodyPr bIns="0" lIns="0" rIns="0" tIns="0" wrap="none"/>
          <a:p>
            <a:endParaRPr/>
          </a:p>
        </p:txBody>
      </p:sp>
      <p:sp>
        <p:nvSpPr>
          <p:cNvPr id="20" name="PlaceHolder 3"/>
          <p:cNvSpPr>
            <a:spLocks noGrp="1"/>
          </p:cNvSpPr>
          <p:nvPr>
            <p:ph type="body"/>
          </p:nvPr>
        </p:nvSpPr>
        <p:spPr>
          <a:xfrm>
            <a:off x="5049000" y="1769040"/>
            <a:ext cx="4328280" cy="2090880"/>
          </a:xfrm>
          <a:prstGeom prst="rect">
            <a:avLst/>
          </a:prstGeom>
        </p:spPr>
        <p:txBody>
          <a:bodyPr bIns="0" lIns="0" rIns="0" tIns="0" wrap="none"/>
          <a:p>
            <a:endParaRPr/>
          </a:p>
        </p:txBody>
      </p:sp>
      <p:sp>
        <p:nvSpPr>
          <p:cNvPr id="21" name="PlaceHolder 4"/>
          <p:cNvSpPr>
            <a:spLocks noGrp="1"/>
          </p:cNvSpPr>
          <p:nvPr>
            <p:ph type="body"/>
          </p:nvPr>
        </p:nvSpPr>
        <p:spPr>
          <a:xfrm>
            <a:off x="5049000" y="4058640"/>
            <a:ext cx="4328280" cy="209088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24" name="PlaceHolder 3"/>
          <p:cNvSpPr>
            <a:spLocks noGrp="1"/>
          </p:cNvSpPr>
          <p:nvPr>
            <p:ph type="body"/>
          </p:nvPr>
        </p:nvSpPr>
        <p:spPr>
          <a:xfrm>
            <a:off x="5049000" y="1769040"/>
            <a:ext cx="4328280" cy="2090880"/>
          </a:xfrm>
          <a:prstGeom prst="rect">
            <a:avLst/>
          </a:prstGeom>
        </p:spPr>
        <p:txBody>
          <a:bodyPr bIns="0" lIns="0" rIns="0" tIns="0" wrap="none"/>
          <a:p>
            <a:endParaRPr/>
          </a:p>
        </p:txBody>
      </p:sp>
      <p:sp>
        <p:nvSpPr>
          <p:cNvPr id="25" name="PlaceHolder 4"/>
          <p:cNvSpPr>
            <a:spLocks noGrp="1"/>
          </p:cNvSpPr>
          <p:nvPr>
            <p:ph type="body"/>
          </p:nvPr>
        </p:nvSpPr>
        <p:spPr>
          <a:xfrm>
            <a:off x="504000" y="4058640"/>
            <a:ext cx="8869680" cy="209088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GB"/>
              <a:t>Click to edit the title text format</a:t>
            </a:r>
            <a:endParaRPr/>
          </a:p>
        </p:txBody>
      </p:sp>
      <p:sp>
        <p:nvSpPr>
          <p:cNvPr id="1" name="PlaceHolder 2"/>
          <p:cNvSpPr>
            <a:spLocks noGrp="1"/>
          </p:cNvSpPr>
          <p:nvPr>
            <p:ph type="body"/>
          </p:nvPr>
        </p:nvSpPr>
        <p:spPr>
          <a:xfrm>
            <a:off x="504000" y="1769040"/>
            <a:ext cx="8870040" cy="4384440"/>
          </a:xfrm>
          <a:prstGeom prst="rect">
            <a:avLst/>
          </a:prstGeom>
        </p:spPr>
        <p:txBody>
          <a:bodyPr bIns="0" lIns="0" rIns="0" tIns="0" wrap="none"/>
          <a:p>
            <a:pPr>
              <a:buFont typeface="StarSymbol"/>
              <a:buAutoNum type="arabicPeriod"/>
            </a:pPr>
            <a:r>
              <a:rPr lang="en-GB"/>
              <a:t>Click to edit the outline text format</a:t>
            </a:r>
            <a:endParaRPr/>
          </a:p>
          <a:p>
            <a:pPr lvl="1">
              <a:buFont typeface="StarSymbol"/>
              <a:buChar char=""/>
            </a:pPr>
            <a:r>
              <a:rPr lang="en-GB"/>
              <a:t>Second Outline Level</a:t>
            </a:r>
            <a:endParaRPr/>
          </a:p>
          <a:p>
            <a:pPr lvl="2">
              <a:buFont typeface="StarSymbol"/>
              <a:buChar char=""/>
            </a:pPr>
            <a:r>
              <a:rPr lang="en-GB"/>
              <a:t>Third Outline Level</a:t>
            </a:r>
            <a:endParaRPr/>
          </a:p>
          <a:p>
            <a:pPr lvl="3">
              <a:buFont typeface="StarSymbol"/>
              <a:buAutoNum type="arabicPeriod"/>
            </a:pPr>
            <a:r>
              <a:rPr lang="en-GB"/>
              <a:t>Fourth Outline Level</a:t>
            </a:r>
            <a:endParaRPr/>
          </a:p>
          <a:p>
            <a:pPr lvl="4">
              <a:buFont typeface="StarSymbol"/>
              <a:buAutoNum type="arabicPeriod"/>
            </a:pPr>
            <a:r>
              <a:rPr lang="en-GB"/>
              <a:t>Fifth Outline Level</a:t>
            </a:r>
            <a:endParaRPr/>
          </a:p>
          <a:p>
            <a:pPr lvl="5">
              <a:buFont typeface="StarSymbol"/>
              <a:buAutoNum type="arabicPeriod"/>
            </a:pPr>
            <a:r>
              <a:rPr lang="en-GB"/>
              <a:t>Sixth Outline Level</a:t>
            </a:r>
            <a:endParaRPr/>
          </a:p>
          <a:p>
            <a:pPr lvl="6">
              <a:buFont typeface="StarSymbol"/>
              <a:buAutoNum type="arabicPeriod"/>
            </a:pPr>
            <a:r>
              <a:rPr lang="en-GB"/>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GB"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GB" sz="1400"/>
              <a:t>&lt;footer&gt;</a:t>
            </a:r>
            <a:endParaRPr/>
          </a:p>
        </p:txBody>
      </p:sp>
      <p:sp>
        <p:nvSpPr>
          <p:cNvPr id="4" name="PlaceHolder 5"/>
          <p:cNvSpPr>
            <a:spLocks noGrp="1"/>
          </p:cNvSpPr>
          <p:nvPr>
            <p:ph type="sldNum"/>
          </p:nvPr>
        </p:nvSpPr>
        <p:spPr>
          <a:xfrm>
            <a:off x="7227000" y="6887160"/>
            <a:ext cx="2348280" cy="521280"/>
          </a:xfrm>
          <a:prstGeom prst="rect">
            <a:avLst/>
          </a:prstGeom>
        </p:spPr>
        <p:txBody>
          <a:bodyPr bIns="0" lIns="0" rIns="0" tIns="0" wrap="none"/>
          <a:p>
            <a:pPr algn="r"/>
            <a:fld id="{903D516A-EA91-4FC5-A5D9-96F1EBEFFD76}" type="slidenum">
              <a:rPr lang="en-GB"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3.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04000" y="327960"/>
            <a:ext cx="9071640" cy="6779520"/>
          </a:xfrm>
          <a:prstGeom prst="rect">
            <a:avLst/>
          </a:prstGeom>
        </p:spPr>
        <p:txBody>
          <a:bodyPr anchor="ctr" bIns="0" lIns="0" rIns="0" tIns="0" wrap="none"/>
          <a:p>
            <a:pPr algn="ctr"/>
            <a:r>
              <a:rPr lang="en-GB"/>
              <a:t>Making the History of Computing Relevant</a:t>
            </a:r>
            <a:endParaRPr/>
          </a:p>
          <a:p>
            <a:pPr algn="ctr"/>
            <a:r>
              <a:rPr lang="en-GB"/>
              <a:t>18</a:t>
            </a:r>
            <a:r>
              <a:rPr lang="en-GB"/>
              <a:t>th</a:t>
            </a:r>
            <a:r>
              <a:rPr lang="en-GB"/>
              <a:t> June 2013</a:t>
            </a:r>
            <a:endParaRPr/>
          </a:p>
          <a:p>
            <a:pPr algn="ctr"/>
            <a:endParaRPr/>
          </a:p>
          <a:p>
            <a:pPr algn="ctr"/>
            <a:r>
              <a:rPr b="1" lang="en-GB" sz="4000"/>
              <a:t>Museums</a:t>
            </a:r>
            <a:endParaRPr/>
          </a:p>
          <a:p>
            <a:pPr algn="ctr"/>
            <a:r>
              <a:rPr b="1" lang="en-GB" sz="4000"/>
              <a:t> </a:t>
            </a:r>
            <a:r>
              <a:rPr b="1" lang="en-GB" sz="4000"/>
              <a:t>what they </a:t>
            </a:r>
            <a:r>
              <a:rPr b="1" i="1" lang="en-GB" sz="4000"/>
              <a:t>Can</a:t>
            </a:r>
            <a:r>
              <a:rPr b="1" lang="en-GB" sz="4000"/>
              <a:t> and </a:t>
            </a:r>
            <a:r>
              <a:rPr b="1" i="1" lang="en-GB" sz="4000"/>
              <a:t>Should</a:t>
            </a:r>
            <a:r>
              <a:rPr b="1" lang="en-GB" sz="4000"/>
              <a:t> be doing</a:t>
            </a:r>
            <a:endParaRPr/>
          </a:p>
          <a:p>
            <a:pPr algn="ctr"/>
            <a:endParaRPr/>
          </a:p>
          <a:p>
            <a:pPr algn="ctr"/>
            <a:r>
              <a:rPr b="1" lang="en-GB" sz="3200"/>
              <a:t>Charles Lindsey</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504000" y="301320"/>
            <a:ext cx="9071640" cy="1262160"/>
          </a:xfrm>
          <a:prstGeom prst="rect">
            <a:avLst/>
          </a:prstGeom>
        </p:spPr>
        <p:txBody>
          <a:bodyPr anchor="ctr" bIns="0" lIns="0" rIns="0" tIns="0" wrap="none"/>
          <a:p>
            <a:pPr algn="ctr"/>
            <a:r>
              <a:rPr lang="en-GB"/>
              <a:t>And Finally ...</a:t>
            </a:r>
            <a:endParaRPr/>
          </a:p>
        </p:txBody>
      </p:sp>
      <p:sp>
        <p:nvSpPr>
          <p:cNvPr id="65" name="TextShape 2"/>
          <p:cNvSpPr txBox="1"/>
          <p:nvPr/>
        </p:nvSpPr>
        <p:spPr>
          <a:xfrm>
            <a:off x="504000" y="1769040"/>
            <a:ext cx="8870040" cy="4384440"/>
          </a:xfrm>
          <a:prstGeom prst="rect">
            <a:avLst/>
          </a:prstGeom>
        </p:spPr>
        <p:txBody>
          <a:bodyPr bIns="0" lIns="0" rIns="0" tIns="0" wrap="none"/>
          <a:p>
            <a:pPr>
              <a:buFont typeface="Liberation Sans"/>
              <a:buChar char="●"/>
            </a:pPr>
            <a:r>
              <a:rPr lang="en-GB"/>
              <a:t>Museums are tempted to concentrate on the </a:t>
            </a:r>
            <a:r>
              <a:rPr i="1" lang="en-GB"/>
              <a:t>quality</a:t>
            </a:r>
            <a:r>
              <a:rPr lang="en-GB"/>
              <a:t> of their displays</a:t>
            </a:r>
            <a:endParaRPr/>
          </a:p>
          <a:p>
            <a:pPr>
              <a:buFont typeface="Liberation Sans"/>
              <a:buChar char="●"/>
            </a:pPr>
            <a:r>
              <a:rPr lang="en-GB"/>
              <a:t>Which can lead to a Triumph of Form over Content</a:t>
            </a:r>
            <a:endParaRPr/>
          </a:p>
          <a:p>
            <a:pPr>
              <a:buFont typeface="Liberation Sans"/>
              <a:buChar char="●"/>
            </a:pPr>
            <a:r>
              <a:rPr lang="en-GB"/>
              <a:t>To what extent do Museum Managers get this balance right?</a:t>
            </a:r>
            <a:endParaRPr/>
          </a:p>
          <a:p>
            <a:pPr>
              <a:buFont typeface="Liberation Sans"/>
              <a:buChar char="●"/>
            </a:pPr>
            <a:r>
              <a:rPr lang="en-GB">
                <a:solidFill>
                  <a:srgbClr val="ff3333"/>
                </a:solidFill>
              </a:rPr>
              <a:t>Or are they a part of the problem?</a:t>
            </a:r>
            <a:endParaRPr/>
          </a:p>
        </p:txBody>
      </p:sp>
    </p:spTree>
  </p:cSld>
  <p:timing>
    <p:tnLst>
      <p:par>
        <p:cTn dur="indefinite" id="424" nodeType="tmRoot" restart="never">
          <p:childTnLst>
            <p:seq>
              <p:cTn id="425" nodeType="mainSeq">
                <p:childTnLst>
                  <p:par>
                    <p:cTn fill="freeze" id="426">
                      <p:stCondLst>
                        <p:cond delay="indefinite"/>
                      </p:stCondLst>
                      <p:childTnLst>
                        <p:par>
                          <p:cTn fill="freeze" id="427">
                            <p:stCondLst>
                              <p:cond delay="0"/>
                            </p:stCondLst>
                            <p:childTnLst>
                              <p:par>
                                <p:cTn fill="hold" id="428" nodeType="clickEffect" presetClass="entr" presetID="20">
                                  <p:stCondLst>
                                    <p:cond delay="0"/>
                                  </p:stCondLst>
                                  <p:childTnLst>
                                    <p:set>
                                      <p:cBhvr>
                                        <p:cTn dur="1" fill="hold" id="429">
                                          <p:stCondLst>
                                            <p:cond delay="0"/>
                                          </p:stCondLst>
                                        </p:cTn>
                                        <p:tgtEl>
                                          <p:spTgt spid="65">
                                            <p:txEl>
                                              <p:pRg end="117" st="68"/>
                                            </p:txEl>
                                          </p:spTgt>
                                        </p:tgtEl>
                                        <p:attrNameLst>
                                          <p:attrName>style.visibility</p:attrName>
                                        </p:attrNameLst>
                                      </p:cBhvr>
                                      <p:to>
                                        <p:strVal val="visible"/>
                                      </p:to>
                                    </p:set>
                                    <p:animEffect filter="wedge" transition="in">
                                      <p:cBhvr additive="repl">
                                        <p:cTn dur="2000" fill="freeze" id="430"/>
                                        <p:tgtEl>
                                          <p:spTgt spid="65">
                                            <p:txEl>
                                              <p:pRg end="117" st="68"/>
                                            </p:txEl>
                                          </p:spTgt>
                                        </p:tgtEl>
                                      </p:cBhvr>
                                    </p:animEffect>
                                  </p:childTnLst>
                                </p:cTn>
                              </p:par>
                            </p:childTnLst>
                          </p:cTn>
                        </p:par>
                      </p:childTnLst>
                    </p:cTn>
                  </p:par>
                  <p:par>
                    <p:cTn fill="freeze" id="431">
                      <p:stCondLst>
                        <p:cond delay="indefinite"/>
                      </p:stCondLst>
                      <p:childTnLst>
                        <p:par>
                          <p:cTn fill="freeze" id="432">
                            <p:stCondLst>
                              <p:cond delay="0"/>
                            </p:stCondLst>
                            <p:childTnLst>
                              <p:par>
                                <p:cTn fill="hold" id="433" nodeType="clickEffect" presetClass="entr" presetID="20">
                                  <p:stCondLst>
                                    <p:cond delay="0"/>
                                  </p:stCondLst>
                                  <p:childTnLst>
                                    <p:set>
                                      <p:cBhvr>
                                        <p:cTn dur="1" fill="hold" id="434">
                                          <p:stCondLst>
                                            <p:cond delay="0"/>
                                          </p:stCondLst>
                                        </p:cTn>
                                        <p:tgtEl>
                                          <p:spTgt spid="65">
                                            <p:txEl>
                                              <p:pRg end="175" st="117"/>
                                            </p:txEl>
                                          </p:spTgt>
                                        </p:tgtEl>
                                        <p:attrNameLst>
                                          <p:attrName>style.visibility</p:attrName>
                                        </p:attrNameLst>
                                      </p:cBhvr>
                                      <p:to>
                                        <p:strVal val="visible"/>
                                      </p:to>
                                    </p:set>
                                    <p:animEffect filter="wedge" transition="in">
                                      <p:cBhvr additive="repl">
                                        <p:cTn dur="2000" fill="freeze" id="435"/>
                                        <p:tgtEl>
                                          <p:spTgt spid="65">
                                            <p:txEl>
                                              <p:pRg end="175" st="117"/>
                                            </p:txEl>
                                          </p:spTgt>
                                        </p:tgtEl>
                                      </p:cBhvr>
                                    </p:animEffect>
                                  </p:childTnLst>
                                </p:cTn>
                              </p:par>
                            </p:childTnLst>
                          </p:cTn>
                        </p:par>
                      </p:childTnLst>
                    </p:cTn>
                  </p:par>
                  <p:par>
                    <p:cTn fill="freeze" id="436">
                      <p:stCondLst>
                        <p:cond delay="indefinite"/>
                      </p:stCondLst>
                      <p:childTnLst>
                        <p:par>
                          <p:cTn fill="freeze" id="437">
                            <p:stCondLst>
                              <p:cond delay="0"/>
                            </p:stCondLst>
                            <p:childTnLst>
                              <p:par>
                                <p:cTn fill="hold" id="438" nodeType="clickEffect" presetClass="entr" presetID="2" presetSubtype="2">
                                  <p:stCondLst>
                                    <p:cond delay="0"/>
                                  </p:stCondLst>
                                  <p:childTnLst>
                                    <p:set>
                                      <p:cBhvr>
                                        <p:cTn dur="1" fill="hold" id="439">
                                          <p:stCondLst>
                                            <p:cond delay="0"/>
                                          </p:stCondLst>
                                        </p:cTn>
                                        <p:tgtEl>
                                          <p:spTgt spid="65">
                                            <p:txEl>
                                              <p:pRg end="210" st="175"/>
                                            </p:txEl>
                                          </p:spTgt>
                                        </p:tgtEl>
                                        <p:attrNameLst>
                                          <p:attrName>style.visibility</p:attrName>
                                        </p:attrNameLst>
                                      </p:cBhvr>
                                      <p:to>
                                        <p:strVal val="visible"/>
                                      </p:to>
                                    </p:set>
                                    <p:anim calcmode="lin" valueType="num">
                                      <p:cBhvr additive="repl">
                                        <p:cTn dur="500" fill="hold" id="440"/>
                                        <p:tgtEl>
                                          <p:spTgt spid="65">
                                            <p:txEl>
                                              <p:pRg end="210" st="175"/>
                                            </p:txEl>
                                          </p:spTgt>
                                        </p:tgtEl>
                                        <p:attrNameLst>
                                          <p:attrName>ppt_x</p:attrName>
                                        </p:attrNameLst>
                                      </p:cBhvr>
                                      <p:tavLst>
                                        <p:tav tm="0">
                                          <p:val>
                                            <p:strVal val="1+#ppt_w/2"/>
                                          </p:val>
                                        </p:tav>
                                        <p:tav tm="100000">
                                          <p:val>
                                            <p:strVal val="#ppt_x"/>
                                          </p:val>
                                        </p:tav>
                                      </p:tavLst>
                                    </p:anim>
                                    <p:anim calcmode="lin" valueType="num">
                                      <p:cBhvr additive="repl">
                                        <p:cTn dur="500" fill="hold" id="441"/>
                                        <p:tgtEl>
                                          <p:spTgt spid="65">
                                            <p:txEl>
                                              <p:pRg end="210" st="17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778680"/>
          </a:xfrm>
          <a:prstGeom prst="rect">
            <a:avLst/>
          </a:prstGeom>
        </p:spPr>
        <p:txBody>
          <a:bodyPr anchor="ctr" bIns="0" lIns="0" rIns="0" tIns="0" wrap="none"/>
          <a:p>
            <a:pPr algn="ctr"/>
            <a:r>
              <a:rPr lang="en-GB"/>
              <a:t>What is the purpose of a Museum?</a:t>
            </a:r>
            <a:endParaRPr/>
          </a:p>
        </p:txBody>
      </p:sp>
      <p:sp>
        <p:nvSpPr>
          <p:cNvPr id="44" name="TextShape 2"/>
          <p:cNvSpPr txBox="1"/>
          <p:nvPr/>
        </p:nvSpPr>
        <p:spPr>
          <a:xfrm>
            <a:off x="576000" y="1368000"/>
            <a:ext cx="8870040" cy="5904000"/>
          </a:xfrm>
          <a:prstGeom prst="rect">
            <a:avLst/>
          </a:prstGeom>
        </p:spPr>
        <p:txBody>
          <a:bodyPr bIns="0" lIns="0" rIns="0" tIns="0" wrap="none"/>
          <a:p>
            <a:pPr>
              <a:buFont typeface="StarSymbol"/>
              <a:buAutoNum type="arabicPeriod"/>
            </a:pPr>
            <a:r>
              <a:rPr lang="en-GB" sz="2200"/>
              <a:t>To inform and educate the visiting public as to the nature and significance of the Objects on display.</a:t>
            </a:r>
            <a:endParaRPr/>
          </a:p>
          <a:p>
            <a:pPr>
              <a:buFont typeface="StarSymbol"/>
              <a:buAutoNum type="arabicPeriod"/>
            </a:pPr>
            <a:r>
              <a:rPr lang="en-GB" sz="2200"/>
              <a:t>To enable serious researchers, perhaps far in the future, to examine the Objects in order to discover their precise nature, history, capabilities and manner of use.</a:t>
            </a:r>
            <a:endParaRPr/>
          </a:p>
          <a:p>
            <a:pPr>
              <a:buFont typeface="StarSymbol"/>
              <a:buAutoNum type="arabicPeriod"/>
            </a:pPr>
            <a:r>
              <a:rPr lang="en-GB" sz="2200"/>
              <a:t>To preserve the skills necessary for the maintenance and operation of the Objects.</a:t>
            </a:r>
            <a:endParaRPr/>
          </a:p>
          <a:p>
            <a:pPr lvl="1">
              <a:buFont typeface="StarSymbol"/>
              <a:buChar char=""/>
            </a:pPr>
            <a:r>
              <a:rPr lang="en-GB"/>
              <a:t>MOSI has a fine tradition in the textile and steam engine areas; less so in computers</a:t>
            </a:r>
            <a:endParaRPr/>
          </a:p>
          <a:p>
            <a:pPr lvl="1">
              <a:buFont typeface="StarSymbol"/>
              <a:buChar char=""/>
            </a:pPr>
            <a:r>
              <a:rPr lang="en-GB"/>
              <a:t>TNMOC is the shining example (that being what it was created for)</a:t>
            </a:r>
            <a:endParaRPr/>
          </a:p>
          <a:p>
            <a:pPr lvl="1">
              <a:buFont typeface="StarSymbol"/>
              <a:buChar char=""/>
            </a:pPr>
            <a:r>
              <a:rPr lang="en-GB"/>
              <a:t>The Science Museum seems unwilling to devote resources, running working demonstrations for a while, and then losing interest.</a:t>
            </a:r>
            <a:endParaRPr/>
          </a:p>
          <a:p>
            <a:pPr>
              <a:buFont typeface="StarSymbol"/>
              <a:buAutoNum type="arabicPeriod"/>
            </a:pPr>
            <a:r>
              <a:rPr lang="en-GB" sz="2200"/>
              <a:t>To preserve the “Mindset”  or “Worldview” of the people who made the Objects.</a:t>
            </a:r>
            <a:endParaRPr/>
          </a:p>
          <a:p>
            <a:pPr lvl="1">
              <a:buFont typeface="StarSymbol"/>
              <a:buChar char=""/>
            </a:pPr>
            <a:r>
              <a:rPr lang="en-GB"/>
              <a:t>Their purpose, the tools available, their methodology, and the issues at stake.</a:t>
            </a:r>
            <a:endParaRPr/>
          </a:p>
        </p:txBody>
      </p:sp>
    </p:spTree>
  </p:cSld>
  <p:timing>
    <p:tnLst>
      <p:par>
        <p:cTn dur="indefinite" id="1" nodeType="tmRoot" restart="never">
          <p:childTnLst>
            <p:seq>
              <p:cTn id="2" nodeType="mainSeq">
                <p:childTnLst>
                  <p:par>
                    <p:cTn fill="freeze" id="3">
                      <p:stCondLst>
                        <p:cond delay="indefinite"/>
                      </p:stCondLst>
                      <p:childTnLst>
                        <p:par>
                          <p:cTn fill="freeze" id="4">
                            <p:stCondLst>
                              <p:cond delay="0"/>
                            </p:stCondLst>
                            <p:childTnLst>
                              <p:par>
                                <p:cTn fill="hold" id="5" nodeType="clickEffect" presetClass="entr" presetID="1">
                                  <p:stCondLst>
                                    <p:cond delay="0"/>
                                  </p:stCondLst>
                                  <p:childTnLst>
                                    <p:set>
                                      <p:cBhvr>
                                        <p:cTn dur="1" fill="hold" id="6">
                                          <p:stCondLst>
                                            <p:cond delay="0"/>
                                          </p:stCondLst>
                                        </p:cTn>
                                        <p:tgtEl>
                                          <p:spTgt spid="44">
                                            <p:txEl>
                                              <p:pRg end="351" st="268"/>
                                            </p:txEl>
                                          </p:spTgt>
                                        </p:tgtEl>
                                        <p:attrNameLst>
                                          <p:attrName>style.visibility</p:attrName>
                                        </p:attrNameLst>
                                      </p:cBhvr>
                                      <p:to>
                                        <p:strVal val="visible"/>
                                      </p:to>
                                    </p:set>
                                  </p:childTnLst>
                                </p:cTn>
                              </p:par>
                            </p:childTnLst>
                          </p:cTn>
                        </p:par>
                      </p:childTnLst>
                    </p:cTn>
                  </p:par>
                  <p:par>
                    <p:cTn fill="freeze" id="7">
                      <p:stCondLst>
                        <p:cond delay="indefinite"/>
                      </p:stCondLst>
                      <p:childTnLst>
                        <p:par>
                          <p:cTn fill="freeze" id="8">
                            <p:stCondLst>
                              <p:cond delay="0"/>
                            </p:stCondLst>
                            <p:childTnLst>
                              <p:par>
                                <p:cTn fill="hold" id="9" nodeType="clickEffect" presetClass="entr" presetID="2" presetSubtype="8">
                                  <p:stCondLst>
                                    <p:cond delay="0"/>
                                  </p:stCondLst>
                                  <p:childTnLst>
                                    <p:set>
                                      <p:cBhvr>
                                        <p:cTn dur="1" fill="hold" id="10">
                                          <p:stCondLst>
                                            <p:cond delay="0"/>
                                          </p:stCondLst>
                                        </p:cTn>
                                        <p:tgtEl>
                                          <p:spTgt spid="44">
                                            <p:txEl>
                                              <p:pRg end="437" st="351"/>
                                            </p:txEl>
                                          </p:spTgt>
                                        </p:tgtEl>
                                        <p:attrNameLst>
                                          <p:attrName>style.visibility</p:attrName>
                                        </p:attrNameLst>
                                      </p:cBhvr>
                                      <p:to>
                                        <p:strVal val="visible"/>
                                      </p:to>
                                    </p:set>
                                    <p:anim calcmode="lin" valueType="num">
                                      <p:cBhvr additive="repl">
                                        <p:cTn dur="500" fill="hold" id="11"/>
                                        <p:tgtEl>
                                          <p:spTgt spid="44">
                                            <p:txEl>
                                              <p:pRg end="437" st="351"/>
                                            </p:txEl>
                                          </p:spTgt>
                                        </p:tgtEl>
                                        <p:attrNameLst>
                                          <p:attrName>ppt_x</p:attrName>
                                        </p:attrNameLst>
                                      </p:cBhvr>
                                      <p:tavLst>
                                        <p:tav tm="0">
                                          <p:val>
                                            <p:strVal val="0-#ppt_w/2"/>
                                          </p:val>
                                        </p:tav>
                                        <p:tav tm="100000">
                                          <p:val>
                                            <p:strVal val="#ppt_x"/>
                                          </p:val>
                                        </p:tav>
                                      </p:tavLst>
                                    </p:anim>
                                    <p:anim calcmode="lin" valueType="num">
                                      <p:cBhvr additive="repl">
                                        <p:cTn dur="500" fill="hold" id="12"/>
                                        <p:tgtEl>
                                          <p:spTgt spid="44">
                                            <p:txEl>
                                              <p:pRg end="437" st="351"/>
                                            </p:txEl>
                                          </p:spTgt>
                                        </p:tgtEl>
                                        <p:attrNameLst>
                                          <p:attrName>ppt_y</p:attrName>
                                        </p:attrNameLst>
                                      </p:cBhvr>
                                      <p:tavLst>
                                        <p:tav tm="0">
                                          <p:val>
                                            <p:strVal val="#ppt_y"/>
                                          </p:val>
                                        </p:tav>
                                        <p:tav tm="100000">
                                          <p:val>
                                            <p:strVal val="#ppt_y"/>
                                          </p:val>
                                        </p:tav>
                                      </p:tavLst>
                                    </p:anim>
                                  </p:childTnLst>
                                </p:cTn>
                              </p:par>
                            </p:childTnLst>
                          </p:cTn>
                        </p:par>
                      </p:childTnLst>
                    </p:cTn>
                  </p:par>
                  <p:par>
                    <p:cTn fill="freeze" id="13">
                      <p:stCondLst>
                        <p:cond delay="indefinite"/>
                      </p:stCondLst>
                      <p:childTnLst>
                        <p:par>
                          <p:cTn fill="freeze" id="14">
                            <p:stCondLst>
                              <p:cond delay="0"/>
                            </p:stCondLst>
                            <p:childTnLst>
                              <p:par>
                                <p:cTn fill="hold" id="15" nodeType="clickEffect" presetClass="entr" presetID="2" presetSubtype="8">
                                  <p:stCondLst>
                                    <p:cond delay="0"/>
                                  </p:stCondLst>
                                  <p:childTnLst>
                                    <p:set>
                                      <p:cBhvr>
                                        <p:cTn dur="1" fill="hold" id="16">
                                          <p:stCondLst>
                                            <p:cond delay="0"/>
                                          </p:stCondLst>
                                        </p:cTn>
                                        <p:tgtEl>
                                          <p:spTgt spid="44">
                                            <p:txEl>
                                              <p:pRg end="503" st="437"/>
                                            </p:txEl>
                                          </p:spTgt>
                                        </p:tgtEl>
                                        <p:attrNameLst>
                                          <p:attrName>style.visibility</p:attrName>
                                        </p:attrNameLst>
                                      </p:cBhvr>
                                      <p:to>
                                        <p:strVal val="visible"/>
                                      </p:to>
                                    </p:set>
                                    <p:anim calcmode="lin" valueType="num">
                                      <p:cBhvr additive="repl">
                                        <p:cTn dur="500" fill="hold" id="17"/>
                                        <p:tgtEl>
                                          <p:spTgt spid="44">
                                            <p:txEl>
                                              <p:pRg end="503" st="437"/>
                                            </p:txEl>
                                          </p:spTgt>
                                        </p:tgtEl>
                                        <p:attrNameLst>
                                          <p:attrName>ppt_x</p:attrName>
                                        </p:attrNameLst>
                                      </p:cBhvr>
                                      <p:tavLst>
                                        <p:tav tm="0">
                                          <p:val>
                                            <p:strVal val="0-#ppt_w/2"/>
                                          </p:val>
                                        </p:tav>
                                        <p:tav tm="100000">
                                          <p:val>
                                            <p:strVal val="#ppt_x"/>
                                          </p:val>
                                        </p:tav>
                                      </p:tavLst>
                                    </p:anim>
                                    <p:anim calcmode="lin" valueType="num">
                                      <p:cBhvr additive="repl">
                                        <p:cTn dur="500" fill="hold" id="18"/>
                                        <p:tgtEl>
                                          <p:spTgt spid="44">
                                            <p:txEl>
                                              <p:pRg end="503" st="437"/>
                                            </p:txEl>
                                          </p:spTgt>
                                        </p:tgtEl>
                                        <p:attrNameLst>
                                          <p:attrName>ppt_y</p:attrName>
                                        </p:attrNameLst>
                                      </p:cBhvr>
                                      <p:tavLst>
                                        <p:tav tm="0">
                                          <p:val>
                                            <p:strVal val="#ppt_y"/>
                                          </p:val>
                                        </p:tav>
                                        <p:tav tm="100000">
                                          <p:val>
                                            <p:strVal val="#ppt_y"/>
                                          </p:val>
                                        </p:tav>
                                      </p:tavLst>
                                    </p:anim>
                                  </p:childTnLst>
                                </p:cTn>
                              </p:par>
                            </p:childTnLst>
                          </p:cTn>
                        </p:par>
                      </p:childTnLst>
                    </p:cTn>
                  </p:par>
                  <p:par>
                    <p:cTn fill="freeze" id="19">
                      <p:stCondLst>
                        <p:cond delay="indefinite"/>
                      </p:stCondLst>
                      <p:childTnLst>
                        <p:par>
                          <p:cTn fill="freeze" id="20">
                            <p:stCondLst>
                              <p:cond delay="0"/>
                            </p:stCondLst>
                            <p:childTnLst>
                              <p:par>
                                <p:cTn fill="hold" id="21" nodeType="clickEffect" presetClass="entr" presetID="2" presetSubtype="8">
                                  <p:stCondLst>
                                    <p:cond delay="0"/>
                                  </p:stCondLst>
                                  <p:childTnLst>
                                    <p:set>
                                      <p:cBhvr>
                                        <p:cTn dur="1" fill="hold" id="22">
                                          <p:stCondLst>
                                            <p:cond delay="0"/>
                                          </p:stCondLst>
                                        </p:cTn>
                                        <p:tgtEl>
                                          <p:spTgt spid="44">
                                            <p:txEl>
                                              <p:pRg end="629" st="503"/>
                                            </p:txEl>
                                          </p:spTgt>
                                        </p:tgtEl>
                                        <p:attrNameLst>
                                          <p:attrName>style.visibility</p:attrName>
                                        </p:attrNameLst>
                                      </p:cBhvr>
                                      <p:to>
                                        <p:strVal val="visible"/>
                                      </p:to>
                                    </p:set>
                                    <p:anim calcmode="lin" valueType="num">
                                      <p:cBhvr additive="repl">
                                        <p:cTn dur="500" fill="hold" id="23"/>
                                        <p:tgtEl>
                                          <p:spTgt spid="44">
                                            <p:txEl>
                                              <p:pRg end="629" st="503"/>
                                            </p:txEl>
                                          </p:spTgt>
                                        </p:tgtEl>
                                        <p:attrNameLst>
                                          <p:attrName>ppt_x</p:attrName>
                                        </p:attrNameLst>
                                      </p:cBhvr>
                                      <p:tavLst>
                                        <p:tav tm="0">
                                          <p:val>
                                            <p:strVal val="0-#ppt_w/2"/>
                                          </p:val>
                                        </p:tav>
                                        <p:tav tm="100000">
                                          <p:val>
                                            <p:strVal val="#ppt_x"/>
                                          </p:val>
                                        </p:tav>
                                      </p:tavLst>
                                    </p:anim>
                                    <p:anim calcmode="lin" valueType="num">
                                      <p:cBhvr additive="repl">
                                        <p:cTn dur="500" fill="hold" id="24"/>
                                        <p:tgtEl>
                                          <p:spTgt spid="44">
                                            <p:txEl>
                                              <p:pRg end="629" st="503"/>
                                            </p:txEl>
                                          </p:spTgt>
                                        </p:tgtEl>
                                        <p:attrNameLst>
                                          <p:attrName>ppt_y</p:attrName>
                                        </p:attrNameLst>
                                      </p:cBhvr>
                                      <p:tavLst>
                                        <p:tav tm="0">
                                          <p:val>
                                            <p:strVal val="#ppt_y"/>
                                          </p:val>
                                        </p:tav>
                                        <p:tav tm="100000">
                                          <p:val>
                                            <p:strVal val="#ppt_y"/>
                                          </p:val>
                                        </p:tav>
                                      </p:tavLst>
                                    </p:anim>
                                  </p:childTnLst>
                                </p:cTn>
                              </p:par>
                            </p:childTnLst>
                          </p:cTn>
                        </p:par>
                      </p:childTnLst>
                    </p:cTn>
                  </p:par>
                  <p:par>
                    <p:cTn fill="freeze" id="25">
                      <p:stCondLst>
                        <p:cond delay="indefinite"/>
                      </p:stCondLst>
                      <p:childTnLst>
                        <p:par>
                          <p:cTn fill="freeze" id="26">
                            <p:stCondLst>
                              <p:cond delay="0"/>
                            </p:stCondLst>
                            <p:childTnLst>
                              <p:par>
                                <p:cTn fill="hold" id="27" nodeType="clickEffect" presetClass="entr" presetID="1">
                                  <p:stCondLst>
                                    <p:cond delay="0"/>
                                  </p:stCondLst>
                                  <p:childTnLst>
                                    <p:set>
                                      <p:cBhvr>
                                        <p:cTn dur="1" fill="hold" id="28">
                                          <p:stCondLst>
                                            <p:cond delay="0"/>
                                          </p:stCondLst>
                                        </p:cTn>
                                        <p:tgtEl>
                                          <p:spTgt spid="44">
                                            <p:txEl>
                                              <p:pRg end="707" st="629"/>
                                            </p:txEl>
                                          </p:spTgt>
                                        </p:tgtEl>
                                        <p:attrNameLst>
                                          <p:attrName>style.visibility</p:attrName>
                                        </p:attrNameLst>
                                      </p:cBhvr>
                                      <p:to>
                                        <p:strVal val="visible"/>
                                      </p:to>
                                    </p:set>
                                  </p:childTnLst>
                                </p:cTn>
                              </p:par>
                              <p:par>
                                <p:cTn fill="hold" id="29" nodeType="withEffect" presetClass="entr" presetID="1">
                                  <p:stCondLst>
                                    <p:cond delay="0"/>
                                  </p:stCondLst>
                                  <p:childTnLst>
                                    <p:set>
                                      <p:cBhvr>
                                        <p:cTn dur="1" fill="hold" id="30">
                                          <p:stCondLst>
                                            <p:cond delay="0"/>
                                          </p:stCondLst>
                                        </p:cTn>
                                        <p:tgtEl>
                                          <p:spTgt spid="44">
                                            <p:txEl>
                                              <p:pRg end="787" st="70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301320"/>
            <a:ext cx="9071640" cy="922680"/>
          </a:xfrm>
          <a:prstGeom prst="rect">
            <a:avLst/>
          </a:prstGeom>
        </p:spPr>
        <p:txBody>
          <a:bodyPr anchor="ctr" bIns="0" lIns="0" rIns="0" tIns="0" wrap="none"/>
          <a:p>
            <a:pPr algn="ctr"/>
            <a:r>
              <a:rPr lang="en-GB"/>
              <a:t>Historical Perspectives</a:t>
            </a:r>
            <a:endParaRPr/>
          </a:p>
        </p:txBody>
      </p:sp>
      <p:sp>
        <p:nvSpPr>
          <p:cNvPr id="46" name="TextShape 2"/>
          <p:cNvSpPr txBox="1"/>
          <p:nvPr/>
        </p:nvSpPr>
        <p:spPr>
          <a:xfrm>
            <a:off x="561960" y="1303560"/>
            <a:ext cx="8870040" cy="5824440"/>
          </a:xfrm>
          <a:prstGeom prst="rect">
            <a:avLst/>
          </a:prstGeom>
        </p:spPr>
        <p:txBody>
          <a:bodyPr bIns="0" lIns="0" rIns="0" tIns="0" wrap="none"/>
          <a:p>
            <a:pPr>
              <a:buFont typeface="StarSymbol"/>
              <a:buAutoNum type="arabicPeriod"/>
            </a:pPr>
            <a:r>
              <a:rPr lang="en-GB" sz="2200"/>
              <a:t>When did History start?</a:t>
            </a:r>
            <a:endParaRPr/>
          </a:p>
          <a:p>
            <a:pPr lvl="1">
              <a:buFont typeface="StarSymbol"/>
              <a:buChar char=""/>
            </a:pPr>
            <a:r>
              <a:rPr lang="en-GB"/>
              <a:t>The romans? Babbage? Hollerith? Bunsviga? Electronics? Von Neuman?</a:t>
            </a:r>
            <a:endParaRPr/>
          </a:p>
          <a:p>
            <a:pPr>
              <a:buFont typeface="StarSymbol"/>
              <a:buAutoNum type="arabicPeriod"/>
            </a:pPr>
            <a:r>
              <a:rPr lang="en-GB" sz="2200"/>
              <a:t>When should History end?</a:t>
            </a:r>
            <a:endParaRPr/>
          </a:p>
          <a:p>
            <a:pPr lvl="1">
              <a:buFont typeface="StarSymbol"/>
              <a:buChar char=""/>
            </a:pPr>
            <a:r>
              <a:rPr lang="en-GB"/>
              <a:t>Initially, applications were arithmetical.</a:t>
            </a:r>
            <a:endParaRPr/>
          </a:p>
          <a:p>
            <a:pPr lvl="1">
              <a:buFont typeface="StarSymbol"/>
              <a:buChar char=""/>
            </a:pPr>
            <a:r>
              <a:rPr lang="en-GB"/>
              <a:t>Computers were large and bulky – and museum-friendly.</a:t>
            </a:r>
            <a:endParaRPr/>
          </a:p>
          <a:p>
            <a:pPr lvl="1">
              <a:buFont typeface="StarSymbol"/>
              <a:buChar char=""/>
            </a:pPr>
            <a:r>
              <a:rPr lang="en-GB"/>
              <a:t>About 1980:</a:t>
            </a:r>
            <a:endParaRPr/>
          </a:p>
          <a:p>
            <a:pPr lvl="2">
              <a:buFont typeface="StarSymbol"/>
              <a:buAutoNum type="arabicPeriod"/>
            </a:pPr>
            <a:r>
              <a:rPr lang="en-GB"/>
              <a:t>WIMP interface and internet;</a:t>
            </a:r>
            <a:r>
              <a:rPr lang="en-GB"/>
              <a:t>
</a:t>
            </a:r>
            <a:r>
              <a:rPr lang="en-GB"/>
              <a:t>applications are now all about graphics and communications.</a:t>
            </a:r>
            <a:endParaRPr/>
          </a:p>
          <a:p>
            <a:pPr lvl="2">
              <a:buFont typeface="StarSymbol"/>
              <a:buAutoNum type="arabicPeriod"/>
            </a:pPr>
            <a:r>
              <a:rPr lang="en-GB"/>
              <a:t>Integrated circuits – most museum </a:t>
            </a:r>
            <a:r>
              <a:rPr i="1" lang="en-GB"/>
              <a:t>un</a:t>
            </a:r>
            <a:r>
              <a:rPr lang="en-GB"/>
              <a:t>friendly.</a:t>
            </a:r>
            <a:endParaRPr/>
          </a:p>
          <a:p>
            <a:pPr>
              <a:buFont typeface="StarSymbol"/>
              <a:buAutoNum type="arabicPeriod"/>
            </a:pPr>
            <a:r>
              <a:rPr lang="en-GB" sz="2200"/>
              <a:t>Museums are all about recording History: not the latest fashions.</a:t>
            </a:r>
            <a:endParaRPr/>
          </a:p>
          <a:p>
            <a:pPr lvl="1">
              <a:buFont typeface="StarSymbol"/>
              <a:buChar char=""/>
            </a:pPr>
            <a:r>
              <a:rPr lang="en-GB"/>
              <a:t>So perhaps History ended about 1980.</a:t>
            </a:r>
            <a:endParaRPr/>
          </a:p>
          <a:p>
            <a:pPr lvl="1">
              <a:buFont typeface="StarSymbol"/>
              <a:buChar char=""/>
            </a:pPr>
            <a:endParaRPr/>
          </a:p>
        </p:txBody>
      </p:sp>
    </p:spTree>
  </p:cSld>
  <p:timing>
    <p:tnLst>
      <p:par>
        <p:cTn dur="indefinite" id="31" nodeType="tmRoot" restart="never">
          <p:childTnLst>
            <p:seq>
              <p:cTn id="32" nodeType="mainSeq">
                <p:childTnLst>
                  <p:par>
                    <p:cTn fill="freeze" id="33">
                      <p:stCondLst>
                        <p:cond delay="indefinite"/>
                      </p:stCondLst>
                      <p:childTnLst>
                        <p:par>
                          <p:cTn fill="freeze" id="34">
                            <p:stCondLst>
                              <p:cond delay="0"/>
                            </p:stCondLst>
                            <p:childTnLst>
                              <p:par>
                                <p:cTn fill="hold" id="35" nodeType="clickEffect" presetClass="entr" presetID="1">
                                  <p:stCondLst>
                                    <p:cond delay="0"/>
                                  </p:stCondLst>
                                  <p:childTnLst>
                                    <p:set>
                                      <p:cBhvr>
                                        <p:cTn dur="1" fill="hold" id="36">
                                          <p:stCondLst>
                                            <p:cond delay="0"/>
                                          </p:stCondLst>
                                        </p:cTn>
                                        <p:tgtEl>
                                          <p:spTgt spid="46">
                                            <p:txEl>
                                              <p:pRg end="116" st="91"/>
                                            </p:txEl>
                                          </p:spTgt>
                                        </p:tgtEl>
                                        <p:attrNameLst>
                                          <p:attrName>style.visibility</p:attrName>
                                        </p:attrNameLst>
                                      </p:cBhvr>
                                      <p:to>
                                        <p:strVal val="visible"/>
                                      </p:to>
                                    </p:set>
                                  </p:childTnLst>
                                </p:cTn>
                              </p:par>
                            </p:childTnLst>
                          </p:cTn>
                        </p:par>
                      </p:childTnLst>
                    </p:cTn>
                  </p:par>
                  <p:par>
                    <p:cTn fill="freeze" id="37">
                      <p:stCondLst>
                        <p:cond delay="indefinite"/>
                      </p:stCondLst>
                      <p:childTnLst>
                        <p:par>
                          <p:cTn fill="freeze" id="38">
                            <p:stCondLst>
                              <p:cond delay="0"/>
                            </p:stCondLst>
                            <p:childTnLst>
                              <p:par>
                                <p:cTn fill="hold" id="39" nodeType="clickEffect" presetClass="entr" presetID="2" presetSubtype="8">
                                  <p:stCondLst>
                                    <p:cond delay="0"/>
                                  </p:stCondLst>
                                  <p:childTnLst>
                                    <p:set>
                                      <p:cBhvr>
                                        <p:cTn dur="1" fill="hold" id="40">
                                          <p:stCondLst>
                                            <p:cond delay="0"/>
                                          </p:stCondLst>
                                        </p:cTn>
                                        <p:tgtEl>
                                          <p:spTgt spid="46">
                                            <p:txEl>
                                              <p:pRg end="159" st="116"/>
                                            </p:txEl>
                                          </p:spTgt>
                                        </p:tgtEl>
                                        <p:attrNameLst>
                                          <p:attrName>style.visibility</p:attrName>
                                        </p:attrNameLst>
                                      </p:cBhvr>
                                      <p:to>
                                        <p:strVal val="visible"/>
                                      </p:to>
                                    </p:set>
                                    <p:anim calcmode="lin" valueType="num">
                                      <p:cBhvr additive="repl">
                                        <p:cTn dur="500" fill="hold" id="41"/>
                                        <p:tgtEl>
                                          <p:spTgt spid="46">
                                            <p:txEl>
                                              <p:pRg end="159" st="116"/>
                                            </p:txEl>
                                          </p:spTgt>
                                        </p:tgtEl>
                                        <p:attrNameLst>
                                          <p:attrName>ppt_x</p:attrName>
                                        </p:attrNameLst>
                                      </p:cBhvr>
                                      <p:tavLst>
                                        <p:tav tm="0">
                                          <p:val>
                                            <p:strVal val="0-#ppt_w/2"/>
                                          </p:val>
                                        </p:tav>
                                        <p:tav tm="100000">
                                          <p:val>
                                            <p:strVal val="#ppt_x"/>
                                          </p:val>
                                        </p:tav>
                                      </p:tavLst>
                                    </p:anim>
                                    <p:anim calcmode="lin" valueType="num">
                                      <p:cBhvr additive="repl">
                                        <p:cTn dur="500" fill="hold" id="42"/>
                                        <p:tgtEl>
                                          <p:spTgt spid="46">
                                            <p:txEl>
                                              <p:pRg end="159" st="116"/>
                                            </p:txEl>
                                          </p:spTgt>
                                        </p:tgtEl>
                                        <p:attrNameLst>
                                          <p:attrName>ppt_y</p:attrName>
                                        </p:attrNameLst>
                                      </p:cBhvr>
                                      <p:tavLst>
                                        <p:tav tm="0">
                                          <p:val>
                                            <p:strVal val="#ppt_y"/>
                                          </p:val>
                                        </p:tav>
                                        <p:tav tm="100000">
                                          <p:val>
                                            <p:strVal val="#ppt_y"/>
                                          </p:val>
                                        </p:tav>
                                      </p:tavLst>
                                    </p:anim>
                                  </p:childTnLst>
                                </p:cTn>
                              </p:par>
                              <p:par>
                                <p:cTn fill="hold" id="43" nodeType="withEffect" presetClass="entr" presetID="2" presetSubtype="8">
                                  <p:stCondLst>
                                    <p:cond delay="0"/>
                                  </p:stCondLst>
                                  <p:childTnLst>
                                    <p:set>
                                      <p:cBhvr>
                                        <p:cTn dur="1" fill="hold" id="44">
                                          <p:stCondLst>
                                            <p:cond delay="0"/>
                                          </p:stCondLst>
                                        </p:cTn>
                                        <p:tgtEl>
                                          <p:spTgt spid="46">
                                            <p:txEl>
                                              <p:pRg end="213" st="159"/>
                                            </p:txEl>
                                          </p:spTgt>
                                        </p:tgtEl>
                                        <p:attrNameLst>
                                          <p:attrName>style.visibility</p:attrName>
                                        </p:attrNameLst>
                                      </p:cBhvr>
                                      <p:to>
                                        <p:strVal val="visible"/>
                                      </p:to>
                                    </p:set>
                                    <p:anim calcmode="lin" valueType="num">
                                      <p:cBhvr additive="repl">
                                        <p:cTn dur="500" fill="hold" id="45"/>
                                        <p:tgtEl>
                                          <p:spTgt spid="46">
                                            <p:txEl>
                                              <p:pRg end="213" st="159"/>
                                            </p:txEl>
                                          </p:spTgt>
                                        </p:tgtEl>
                                        <p:attrNameLst>
                                          <p:attrName>ppt_x</p:attrName>
                                        </p:attrNameLst>
                                      </p:cBhvr>
                                      <p:tavLst>
                                        <p:tav tm="0">
                                          <p:val>
                                            <p:strVal val="0-#ppt_w/2"/>
                                          </p:val>
                                        </p:tav>
                                        <p:tav tm="100000">
                                          <p:val>
                                            <p:strVal val="#ppt_x"/>
                                          </p:val>
                                        </p:tav>
                                      </p:tavLst>
                                    </p:anim>
                                    <p:anim calcmode="lin" valueType="num">
                                      <p:cBhvr additive="repl">
                                        <p:cTn dur="500" fill="hold" id="46"/>
                                        <p:tgtEl>
                                          <p:spTgt spid="46">
                                            <p:txEl>
                                              <p:pRg end="213" st="159"/>
                                            </p:txEl>
                                          </p:spTgt>
                                        </p:tgtEl>
                                        <p:attrNameLst>
                                          <p:attrName>ppt_y</p:attrName>
                                        </p:attrNameLst>
                                      </p:cBhvr>
                                      <p:tavLst>
                                        <p:tav tm="0">
                                          <p:val>
                                            <p:strVal val="#ppt_y"/>
                                          </p:val>
                                        </p:tav>
                                        <p:tav tm="100000">
                                          <p:val>
                                            <p:strVal val="#ppt_y"/>
                                          </p:val>
                                        </p:tav>
                                      </p:tavLst>
                                    </p:anim>
                                  </p:childTnLst>
                                </p:cTn>
                              </p:par>
                            </p:childTnLst>
                          </p:cTn>
                        </p:par>
                      </p:childTnLst>
                    </p:cTn>
                  </p:par>
                  <p:par>
                    <p:cTn fill="freeze" id="47">
                      <p:stCondLst>
                        <p:cond delay="indefinite"/>
                      </p:stCondLst>
                      <p:childTnLst>
                        <p:par>
                          <p:cTn fill="freeze" id="48">
                            <p:stCondLst>
                              <p:cond delay="0"/>
                            </p:stCondLst>
                            <p:childTnLst>
                              <p:par>
                                <p:cTn fill="hold" id="49" nodeType="clickEffect" presetClass="entr" presetID="2" presetSubtype="8">
                                  <p:stCondLst>
                                    <p:cond delay="0"/>
                                  </p:stCondLst>
                                  <p:childTnLst>
                                    <p:set>
                                      <p:cBhvr>
                                        <p:cTn dur="1" fill="hold" id="50">
                                          <p:stCondLst>
                                            <p:cond delay="0"/>
                                          </p:stCondLst>
                                        </p:cTn>
                                        <p:tgtEl>
                                          <p:spTgt spid="46">
                                            <p:txEl>
                                              <p:pRg end="225" st="213"/>
                                            </p:txEl>
                                          </p:spTgt>
                                        </p:tgtEl>
                                        <p:attrNameLst>
                                          <p:attrName>style.visibility</p:attrName>
                                        </p:attrNameLst>
                                      </p:cBhvr>
                                      <p:to>
                                        <p:strVal val="visible"/>
                                      </p:to>
                                    </p:set>
                                    <p:anim calcmode="lin" valueType="num">
                                      <p:cBhvr additive="repl">
                                        <p:cTn dur="500" fill="hold" id="51"/>
                                        <p:tgtEl>
                                          <p:spTgt spid="46">
                                            <p:txEl>
                                              <p:pRg end="225" st="213"/>
                                            </p:txEl>
                                          </p:spTgt>
                                        </p:tgtEl>
                                        <p:attrNameLst>
                                          <p:attrName>ppt_x</p:attrName>
                                        </p:attrNameLst>
                                      </p:cBhvr>
                                      <p:tavLst>
                                        <p:tav tm="0">
                                          <p:val>
                                            <p:strVal val="0-#ppt_w/2"/>
                                          </p:val>
                                        </p:tav>
                                        <p:tav tm="100000">
                                          <p:val>
                                            <p:strVal val="#ppt_x"/>
                                          </p:val>
                                        </p:tav>
                                      </p:tavLst>
                                    </p:anim>
                                    <p:anim calcmode="lin" valueType="num">
                                      <p:cBhvr additive="repl">
                                        <p:cTn dur="500" fill="hold" id="52"/>
                                        <p:tgtEl>
                                          <p:spTgt spid="46">
                                            <p:txEl>
                                              <p:pRg end="225" st="213"/>
                                            </p:txEl>
                                          </p:spTgt>
                                        </p:tgtEl>
                                        <p:attrNameLst>
                                          <p:attrName>ppt_y</p:attrName>
                                        </p:attrNameLst>
                                      </p:cBhvr>
                                      <p:tavLst>
                                        <p:tav tm="0">
                                          <p:val>
                                            <p:strVal val="#ppt_y"/>
                                          </p:val>
                                        </p:tav>
                                        <p:tav tm="100000">
                                          <p:val>
                                            <p:strVal val="#ppt_y"/>
                                          </p:val>
                                        </p:tav>
                                      </p:tavLst>
                                    </p:anim>
                                  </p:childTnLst>
                                </p:cTn>
                              </p:par>
                              <p:par>
                                <p:cTn fill="hold" id="53" nodeType="withEffect" presetClass="entr" presetID="2" presetSubtype="4">
                                  <p:stCondLst>
                                    <p:cond delay="0"/>
                                  </p:stCondLst>
                                  <p:childTnLst>
                                    <p:set>
                                      <p:cBhvr>
                                        <p:cTn dur="1" fill="hold" id="54">
                                          <p:stCondLst>
                                            <p:cond delay="0"/>
                                          </p:stCondLst>
                                        </p:cTn>
                                        <p:tgtEl>
                                          <p:spTgt spid="46">
                                            <p:txEl>
                                              <p:pRg end="314" st="225"/>
                                            </p:txEl>
                                          </p:spTgt>
                                        </p:tgtEl>
                                        <p:attrNameLst>
                                          <p:attrName>style.visibility</p:attrName>
                                        </p:attrNameLst>
                                      </p:cBhvr>
                                      <p:to>
                                        <p:strVal val="visible"/>
                                      </p:to>
                                    </p:set>
                                    <p:anim calcmode="lin" valueType="num">
                                      <p:cBhvr additive="repl">
                                        <p:cTn dur="500" fill="hold" id="55"/>
                                        <p:tgtEl>
                                          <p:spTgt spid="46">
                                            <p:txEl>
                                              <p:pRg end="314" st="225"/>
                                            </p:txEl>
                                          </p:spTgt>
                                        </p:tgtEl>
                                        <p:attrNameLst>
                                          <p:attrName>ppt_x</p:attrName>
                                        </p:attrNameLst>
                                      </p:cBhvr>
                                      <p:tavLst>
                                        <p:tav tm="0">
                                          <p:val>
                                            <p:strVal val="#ppt_x"/>
                                          </p:val>
                                        </p:tav>
                                        <p:tav tm="100000">
                                          <p:val>
                                            <p:strVal val="#ppt_x"/>
                                          </p:val>
                                        </p:tav>
                                      </p:tavLst>
                                    </p:anim>
                                    <p:anim calcmode="lin" valueType="num">
                                      <p:cBhvr additive="repl">
                                        <p:cTn dur="500" fill="hold" id="56"/>
                                        <p:tgtEl>
                                          <p:spTgt spid="46">
                                            <p:txEl>
                                              <p:pRg end="314" st="225"/>
                                            </p:txEl>
                                          </p:spTgt>
                                        </p:tgtEl>
                                        <p:attrNameLst>
                                          <p:attrName>ppt_y</p:attrName>
                                        </p:attrNameLst>
                                      </p:cBhvr>
                                      <p:tavLst>
                                        <p:tav tm="0">
                                          <p:val>
                                            <p:strVal val="1+#ppt_h/2"/>
                                          </p:val>
                                        </p:tav>
                                        <p:tav tm="100000">
                                          <p:val>
                                            <p:strVal val="#ppt_y"/>
                                          </p:val>
                                        </p:tav>
                                      </p:tavLst>
                                    </p:anim>
                                  </p:childTnLst>
                                </p:cTn>
                              </p:par>
                              <p:par>
                                <p:cTn fill="hold" id="57" nodeType="withEffect" presetClass="entr" presetID="2" presetSubtype="4">
                                  <p:stCondLst>
                                    <p:cond delay="0"/>
                                  </p:stCondLst>
                                  <p:childTnLst>
                                    <p:set>
                                      <p:cBhvr>
                                        <p:cTn dur="1" fill="hold" id="58">
                                          <p:stCondLst>
                                            <p:cond delay="0"/>
                                          </p:stCondLst>
                                        </p:cTn>
                                        <p:tgtEl>
                                          <p:spTgt spid="46">
                                            <p:txEl>
                                              <p:pRg end="360" st="314"/>
                                            </p:txEl>
                                          </p:spTgt>
                                        </p:tgtEl>
                                        <p:attrNameLst>
                                          <p:attrName>style.visibility</p:attrName>
                                        </p:attrNameLst>
                                      </p:cBhvr>
                                      <p:to>
                                        <p:strVal val="visible"/>
                                      </p:to>
                                    </p:set>
                                    <p:anim calcmode="lin" valueType="num">
                                      <p:cBhvr additive="repl">
                                        <p:cTn dur="500" fill="hold" id="59"/>
                                        <p:tgtEl>
                                          <p:spTgt spid="46">
                                            <p:txEl>
                                              <p:pRg end="360" st="314"/>
                                            </p:txEl>
                                          </p:spTgt>
                                        </p:tgtEl>
                                        <p:attrNameLst>
                                          <p:attrName>ppt_x</p:attrName>
                                        </p:attrNameLst>
                                      </p:cBhvr>
                                      <p:tavLst>
                                        <p:tav tm="0">
                                          <p:val>
                                            <p:strVal val="#ppt_x"/>
                                          </p:val>
                                        </p:tav>
                                        <p:tav tm="100000">
                                          <p:val>
                                            <p:strVal val="#ppt_x"/>
                                          </p:val>
                                        </p:tav>
                                      </p:tavLst>
                                    </p:anim>
                                    <p:anim calcmode="lin" valueType="num">
                                      <p:cBhvr additive="repl">
                                        <p:cTn dur="500" fill="hold" id="60"/>
                                        <p:tgtEl>
                                          <p:spTgt spid="46">
                                            <p:txEl>
                                              <p:pRg end="360" st="314"/>
                                            </p:txEl>
                                          </p:spTgt>
                                        </p:tgtEl>
                                        <p:attrNameLst>
                                          <p:attrName>ppt_y</p:attrName>
                                        </p:attrNameLst>
                                      </p:cBhvr>
                                      <p:tavLst>
                                        <p:tav tm="0">
                                          <p:val>
                                            <p:strVal val="1+#ppt_h/2"/>
                                          </p:val>
                                        </p:tav>
                                        <p:tav tm="100000">
                                          <p:val>
                                            <p:strVal val="#ppt_y"/>
                                          </p:val>
                                        </p:tav>
                                      </p:tavLst>
                                    </p:anim>
                                  </p:childTnLst>
                                </p:cTn>
                              </p:par>
                            </p:childTnLst>
                          </p:cTn>
                        </p:par>
                      </p:childTnLst>
                    </p:cTn>
                  </p:par>
                  <p:par>
                    <p:cTn fill="freeze" id="61">
                      <p:stCondLst>
                        <p:cond delay="indefinite"/>
                      </p:stCondLst>
                      <p:childTnLst>
                        <p:par>
                          <p:cTn fill="freeze" id="62">
                            <p:stCondLst>
                              <p:cond delay="0"/>
                            </p:stCondLst>
                            <p:childTnLst>
                              <p:par>
                                <p:cTn fill="hold" id="63" nodeType="clickEffect" presetClass="entr" presetID="1">
                                  <p:stCondLst>
                                    <p:cond delay="0"/>
                                  </p:stCondLst>
                                  <p:childTnLst>
                                    <p:set>
                                      <p:cBhvr>
                                        <p:cTn dur="1" fill="hold" id="64">
                                          <p:stCondLst>
                                            <p:cond delay="0"/>
                                          </p:stCondLst>
                                        </p:cTn>
                                        <p:tgtEl>
                                          <p:spTgt spid="46">
                                            <p:txEl>
                                              <p:pRg end="426" st="360"/>
                                            </p:txEl>
                                          </p:spTgt>
                                        </p:tgtEl>
                                        <p:attrNameLst>
                                          <p:attrName>style.visibility</p:attrName>
                                        </p:attrNameLst>
                                      </p:cBhvr>
                                      <p:to>
                                        <p:strVal val="visible"/>
                                      </p:to>
                                    </p:set>
                                  </p:childTnLst>
                                </p:cTn>
                              </p:par>
                              <p:par>
                                <p:cTn fill="hold" id="65" nodeType="withEffect" presetClass="entr" presetID="1">
                                  <p:stCondLst>
                                    <p:cond delay="0"/>
                                  </p:stCondLst>
                                  <p:childTnLst>
                                    <p:set>
                                      <p:cBhvr>
                                        <p:cTn dur="1" fill="hold" id="66">
                                          <p:stCondLst>
                                            <p:cond delay="0"/>
                                          </p:stCondLst>
                                        </p:cTn>
                                        <p:tgtEl>
                                          <p:spTgt spid="46">
                                            <p:txEl>
                                              <p:pRg end="463" st="42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50080" y="24840"/>
            <a:ext cx="9071640" cy="983160"/>
          </a:xfrm>
          <a:prstGeom prst="rect">
            <a:avLst/>
          </a:prstGeom>
        </p:spPr>
        <p:txBody>
          <a:bodyPr anchor="ctr" bIns="0" lIns="0" rIns="0" tIns="0" wrap="none"/>
          <a:p>
            <a:pPr algn="ctr"/>
            <a:r>
              <a:rPr lang="en-GB"/>
              <a:t>Why we need working machines</a:t>
            </a:r>
            <a:endParaRPr/>
          </a:p>
        </p:txBody>
      </p:sp>
      <p:sp>
        <p:nvSpPr>
          <p:cNvPr id="48" name="TextShape 2"/>
          <p:cNvSpPr txBox="1"/>
          <p:nvPr/>
        </p:nvSpPr>
        <p:spPr>
          <a:xfrm>
            <a:off x="504000" y="1769040"/>
            <a:ext cx="8870040" cy="4384440"/>
          </a:xfrm>
          <a:prstGeom prst="rect">
            <a:avLst/>
          </a:prstGeom>
        </p:spPr>
        <p:txBody>
          <a:bodyPr anchor="ctr" bIns="0" lIns="0" rIns="0" tIns="0" wrap="none"/>
          <a:p>
            <a:pPr algn="ctr">
              <a:lnSpc>
                <a:spcPct val="100000"/>
              </a:lnSpc>
            </a:pPr>
            <a:r>
              <a:rPr lang="en-GB" sz="3600"/>
              <a:t>A Picture is worth 1000 words</a:t>
            </a:r>
            <a:endParaRPr/>
          </a:p>
          <a:p>
            <a:pPr algn="ctr">
              <a:lnSpc>
                <a:spcPct val="100000"/>
              </a:lnSpc>
            </a:pPr>
            <a:r>
              <a:rPr lang="en-GB" sz="3600"/>
              <a:t>A Live Demonstration is worth 1000 Pictures</a:t>
            </a:r>
            <a:endParaRPr/>
          </a:p>
          <a:p>
            <a:pPr algn="ctr">
              <a:lnSpc>
                <a:spcPct val="100000"/>
              </a:lnSpc>
            </a:pPr>
            <a:r>
              <a:rPr lang="en-GB" sz="3600"/>
              <a:t>Hands-on Experience is worth 1000 Live Demonstrations.</a:t>
            </a:r>
            <a:endParaRPr/>
          </a:p>
        </p:txBody>
      </p:sp>
      <p:sp>
        <p:nvSpPr>
          <p:cNvPr id="49" name="TextShape 3"/>
          <p:cNvSpPr txBox="1"/>
          <p:nvPr/>
        </p:nvSpPr>
        <p:spPr>
          <a:xfrm>
            <a:off x="5976000" y="5400000"/>
            <a:ext cx="72000" cy="427320"/>
          </a:xfrm>
          <a:prstGeom prst="rect">
            <a:avLst/>
          </a:prstGeom>
        </p:spPr>
      </p:sp>
      <p:sp>
        <p:nvSpPr>
          <p:cNvPr id="50" name="TextShape 4"/>
          <p:cNvSpPr txBox="1"/>
          <p:nvPr/>
        </p:nvSpPr>
        <p:spPr>
          <a:xfrm>
            <a:off x="5688000" y="5472000"/>
            <a:ext cx="72000" cy="427320"/>
          </a:xfrm>
          <a:prstGeom prst="rect">
            <a:avLst/>
          </a:prstGeom>
        </p:spPr>
      </p:sp>
    </p:spTree>
  </p:cSld>
  <p:timing>
    <p:tnLst>
      <p:par>
        <p:cTn dur="indefinite" id="67" nodeType="tmRoot" restart="never">
          <p:childTnLst>
            <p:seq>
              <p:cTn id="68" nodeType="mainSeq">
                <p:childTnLst>
                  <p:par>
                    <p:cTn fill="freeze" id="69">
                      <p:stCondLst>
                        <p:cond delay="indefinite"/>
                      </p:stCondLst>
                      <p:childTnLst>
                        <p:par>
                          <p:cTn fill="freeze" id="70">
                            <p:stCondLst>
                              <p:cond delay="0"/>
                            </p:stCondLst>
                            <p:childTnLst>
                              <p:par>
                                <p:cTn fill="hold" id="71" nodeType="clickEffect" presetClass="entr" presetID="1">
                                  <p:stCondLst>
                                    <p:cond delay="0"/>
                                  </p:stCondLst>
                                  <p:childTnLst>
                                    <p:set>
                                      <p:cBhvr>
                                        <p:cTn dur="1" fill="hold" id="72">
                                          <p:stCondLst>
                                            <p:cond delay="0"/>
                                          </p:stCondLst>
                                        </p:cTn>
                                        <p:tgtEl>
                                          <p:spTgt spid="48">
                                            <p:txEl>
                                              <p:pRg end="30" st="0"/>
                                            </p:txEl>
                                          </p:spTgt>
                                        </p:tgtEl>
                                        <p:attrNameLst>
                                          <p:attrName>style.visibility</p:attrName>
                                        </p:attrNameLst>
                                      </p:cBhvr>
                                      <p:to>
                                        <p:strVal val="visible"/>
                                      </p:to>
                                    </p:set>
                                  </p:childTnLst>
                                </p:cTn>
                              </p:par>
                            </p:childTnLst>
                          </p:cTn>
                        </p:par>
                      </p:childTnLst>
                    </p:cTn>
                  </p:par>
                  <p:par>
                    <p:cTn fill="freeze" id="73">
                      <p:stCondLst>
                        <p:cond delay="indefinite"/>
                      </p:stCondLst>
                      <p:childTnLst>
                        <p:par>
                          <p:cTn fill="freeze" id="74">
                            <p:stCondLst>
                              <p:cond delay="0"/>
                            </p:stCondLst>
                            <p:childTnLst>
                              <p:par>
                                <p:cTn fill="hold" id="75" nodeType="clickEffect" presetClass="entr" presetID="1">
                                  <p:stCondLst>
                                    <p:cond delay="0"/>
                                  </p:stCondLst>
                                  <p:childTnLst>
                                    <p:set>
                                      <p:cBhvr>
                                        <p:cTn dur="1" fill="hold" id="76">
                                          <p:stCondLst>
                                            <p:cond delay="0"/>
                                          </p:stCondLst>
                                        </p:cTn>
                                        <p:tgtEl>
                                          <p:spTgt spid="48">
                                            <p:txEl>
                                              <p:pRg end="74" st="30"/>
                                            </p:txEl>
                                          </p:spTgt>
                                        </p:tgtEl>
                                        <p:attrNameLst>
                                          <p:attrName>style.visibility</p:attrName>
                                        </p:attrNameLst>
                                      </p:cBhvr>
                                      <p:to>
                                        <p:strVal val="visible"/>
                                      </p:to>
                                    </p:set>
                                  </p:childTnLst>
                                </p:cTn>
                              </p:par>
                            </p:childTnLst>
                          </p:cTn>
                        </p:par>
                      </p:childTnLst>
                    </p:cTn>
                  </p:par>
                  <p:par>
                    <p:cTn fill="freeze" id="77">
                      <p:stCondLst>
                        <p:cond delay="indefinite"/>
                      </p:stCondLst>
                      <p:childTnLst>
                        <p:par>
                          <p:cTn fill="freeze" id="78">
                            <p:stCondLst>
                              <p:cond delay="0"/>
                            </p:stCondLst>
                            <p:childTnLst>
                              <p:par>
                                <p:cTn fill="hold" id="79" nodeType="clickEffect" presetClass="entr" presetID="1">
                                  <p:stCondLst>
                                    <p:cond delay="0"/>
                                  </p:stCondLst>
                                  <p:childTnLst>
                                    <p:set>
                                      <p:cBhvr>
                                        <p:cTn dur="1" fill="hold" id="80">
                                          <p:stCondLst>
                                            <p:cond delay="0"/>
                                          </p:stCondLst>
                                        </p:cTn>
                                        <p:tgtEl>
                                          <p:spTgt spid="48">
                                            <p:txEl>
                                              <p:pRg end="129" st="7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51" name=""/>
          <p:cNvPicPr/>
          <p:nvPr/>
        </p:nvPicPr>
        <p:blipFill>
          <a:blip r:embed="rId1"/>
          <a:stretch>
            <a:fillRect/>
          </a:stretch>
        </p:blipFill>
        <p:spPr>
          <a:xfrm>
            <a:off x="4849920" y="4075560"/>
            <a:ext cx="2638080" cy="1828440"/>
          </a:xfrm>
          <a:prstGeom prst="rect">
            <a:avLst/>
          </a:prstGeom>
        </p:spPr>
      </p:pic>
      <p:pic>
        <p:nvPicPr>
          <p:cNvPr descr="" id="52" name=""/>
          <p:cNvPicPr/>
          <p:nvPr/>
        </p:nvPicPr>
        <p:blipFill>
          <a:blip r:embed="rId2"/>
          <a:stretch>
            <a:fillRect/>
          </a:stretch>
        </p:blipFill>
        <p:spPr>
          <a:xfrm>
            <a:off x="2104200" y="3888360"/>
            <a:ext cx="1999800" cy="2523600"/>
          </a:xfrm>
          <a:prstGeom prst="rect">
            <a:avLst/>
          </a:prstGeom>
        </p:spPr>
      </p:pic>
      <p:sp>
        <p:nvSpPr>
          <p:cNvPr id="53" name="TextShape 1"/>
          <p:cNvSpPr txBox="1"/>
          <p:nvPr/>
        </p:nvSpPr>
        <p:spPr>
          <a:xfrm>
            <a:off x="561960" y="1152000"/>
            <a:ext cx="8870040" cy="6048000"/>
          </a:xfrm>
          <a:prstGeom prst="rect">
            <a:avLst/>
          </a:prstGeom>
        </p:spPr>
        <p:txBody>
          <a:bodyPr bIns="0" lIns="0" rIns="0" tIns="0" wrap="none"/>
          <a:p>
            <a:pPr>
              <a:buFont typeface="StarSymbol"/>
              <a:buAutoNum type="arabicPeriod"/>
            </a:pPr>
            <a:r>
              <a:rPr lang="en-GB"/>
              <a:t>Purely static Objects</a:t>
            </a:r>
            <a:endParaRPr/>
          </a:p>
          <a:p>
            <a:pPr lvl="1">
              <a:buFont typeface="StarSymbol"/>
              <a:buChar char=""/>
            </a:pPr>
            <a:r>
              <a:rPr lang="en-GB"/>
              <a:t>They're never going to work, but they still have a story to tell, so please open them up to give some idea of what is inside.</a:t>
            </a:r>
            <a:endParaRPr/>
          </a:p>
          <a:p>
            <a:pPr>
              <a:buFont typeface="StarSymbol"/>
              <a:buAutoNum type="arabicPeriod"/>
            </a:pPr>
            <a:r>
              <a:rPr lang="en-GB"/>
              <a:t>Once-in-a-blue-moon Objects</a:t>
            </a:r>
            <a:endParaRPr/>
          </a:p>
          <a:p>
            <a:pPr lvl="1">
              <a:buFont typeface="StarSymbol"/>
              <a:buChar char=""/>
            </a:pPr>
            <a:r>
              <a:rPr lang="en-GB"/>
              <a:t>Maybe they can just about be turned over by hand – so every 50 years or so you do just that </a:t>
            </a:r>
            <a:r>
              <a:rPr i="1" lang="en-GB"/>
              <a:t>and then you video the operation</a:t>
            </a:r>
            <a:r>
              <a:rPr lang="en-GB"/>
              <a:t> and make it available at some nearby video-on-demand station.</a:t>
            </a:r>
            <a:endParaRPr/>
          </a:p>
          <a:p>
            <a:pPr>
              <a:buFont typeface="StarSymbol"/>
              <a:buAutoNum type="arabicPeriod"/>
            </a:pPr>
            <a:r>
              <a:rPr lang="en-GB"/>
              <a:t>Replicas</a:t>
            </a:r>
            <a:endParaRPr/>
          </a:p>
          <a:p>
            <a:pPr lvl="1">
              <a:buFont typeface="StarSymbol"/>
              <a:buChar char=""/>
            </a:pPr>
            <a:r>
              <a:rPr lang="en-GB"/>
              <a:t>Fine for objects of exceptional historical interest, but maybe not if the original had never physically existed. It preserves the relevant skills, and has the advantage some experimentation is possible without destroying historical evidence.</a:t>
            </a:r>
            <a:endParaRPr/>
          </a:p>
          <a:p>
            <a:pPr>
              <a:buFont typeface="StarSymbol"/>
              <a:buAutoNum type="arabicPeriod"/>
            </a:pPr>
            <a:r>
              <a:rPr lang="en-GB"/>
              <a:t>Restoring original machines</a:t>
            </a:r>
            <a:endParaRPr/>
          </a:p>
          <a:p>
            <a:pPr lvl="1">
              <a:buFont typeface="StarSymbol"/>
              <a:buChar char=""/>
            </a:pPr>
            <a:r>
              <a:rPr lang="en-GB"/>
              <a:t>Balance needed between preserving historical evidence vs getting it to work.</a:t>
            </a:r>
            <a:endParaRPr/>
          </a:p>
          <a:p>
            <a:pPr lvl="1">
              <a:buFont typeface="StarSymbol"/>
              <a:buChar char=""/>
            </a:pPr>
            <a:r>
              <a:rPr lang="en-GB"/>
              <a:t>Regular demonstrations (and video as backup), preferably on realistic applications.</a:t>
            </a:r>
            <a:endParaRPr/>
          </a:p>
          <a:p>
            <a:pPr lvl="1">
              <a:buFont typeface="StarSymbol"/>
              <a:buChar char=""/>
            </a:pPr>
            <a:r>
              <a:rPr b="1" lang="en-GB"/>
              <a:t>Warning:</a:t>
            </a:r>
            <a:r>
              <a:rPr lang="en-GB"/>
              <a:t> plan right from the start to ensure continued demonstrations for the foreseeable future. Each such project needs a Champion (and a ruthless one).</a:t>
            </a:r>
            <a:endParaRPr/>
          </a:p>
          <a:p>
            <a:pPr>
              <a:buFont typeface="StarSymbol"/>
              <a:buAutoNum type="arabicPeriod"/>
            </a:pPr>
            <a:r>
              <a:rPr lang="en-GB"/>
              <a:t>Emulation</a:t>
            </a:r>
            <a:endParaRPr/>
          </a:p>
          <a:p>
            <a:pPr lvl="1">
              <a:buFont typeface="StarSymbol"/>
              <a:buChar char=""/>
            </a:pPr>
            <a:r>
              <a:rPr lang="en-GB"/>
              <a:t>A possible alternative, but does not preserve all the original skills. Can be downloaded and  run at home.</a:t>
            </a:r>
            <a:endParaRPr/>
          </a:p>
        </p:txBody>
      </p:sp>
      <p:sp>
        <p:nvSpPr>
          <p:cNvPr id="54" name="TextShape 2"/>
          <p:cNvSpPr txBox="1"/>
          <p:nvPr/>
        </p:nvSpPr>
        <p:spPr>
          <a:xfrm>
            <a:off x="504000" y="301320"/>
            <a:ext cx="9071640" cy="706680"/>
          </a:xfrm>
          <a:prstGeom prst="rect">
            <a:avLst/>
          </a:prstGeom>
        </p:spPr>
        <p:txBody>
          <a:bodyPr anchor="ctr" bIns="0" lIns="0" rIns="0" tIns="0" wrap="none"/>
          <a:p>
            <a:pPr algn="ctr"/>
            <a:r>
              <a:rPr lang="en-GB"/>
              <a:t>Why we need working machines</a:t>
            </a:r>
            <a:endParaRPr/>
          </a:p>
        </p:txBody>
      </p:sp>
    </p:spTree>
  </p:cSld>
  <p:timing>
    <p:tnLst>
      <p:par>
        <p:cTn dur="indefinite" id="81" nodeType="tmRoot" restart="never">
          <p:childTnLst>
            <p:seq>
              <p:cTn id="82" nodeType="mainSeq">
                <p:childTnLst>
                  <p:par>
                    <p:cTn fill="freeze" id="83">
                      <p:stCondLst>
                        <p:cond delay="0"/>
                      </p:stCondLst>
                      <p:childTnLst>
                        <p:par>
                          <p:cTn fill="freeze" id="84">
                            <p:stCondLst>
                              <p:cond delay="0"/>
                            </p:stCondLst>
                            <p:childTnLst>
                              <p:par>
                                <p:cTn fill="hold" id="85" nodeType="withEffect" presetClass="entr" presetID="1">
                                  <p:stCondLst>
                                    <p:cond delay="0"/>
                                  </p:stCondLst>
                                  <p:childTnLst>
                                    <p:set>
                                      <p:cBhvr>
                                        <p:cTn dur="1" fill="hold" id="86">
                                          <p:stCondLst>
                                            <p:cond delay="0"/>
                                          </p:stCondLst>
                                        </p:cTn>
                                        <p:tgtEl>
                                          <p:spTgt spid="53">
                                            <p:txEl>
                                              <p:pRg end="176" st="148"/>
                                            </p:txEl>
                                          </p:spTgt>
                                        </p:tgtEl>
                                        <p:attrNameLst>
                                          <p:attrName>style.visibility</p:attrName>
                                        </p:attrNameLst>
                                      </p:cBhvr>
                                      <p:to>
                                        <p:strVal val="visible"/>
                                      </p:to>
                                    </p:set>
                                  </p:childTnLst>
                                </p:cTn>
                              </p:par>
                              <p:par>
                                <p:cTn fill="hold" id="87" nodeType="withEffect" presetClass="entr" presetID="1">
                                  <p:stCondLst>
                                    <p:cond delay="0"/>
                                  </p:stCondLst>
                                  <p:childTnLst>
                                    <p:set>
                                      <p:cBhvr>
                                        <p:cTn dur="1" fill="hold" id="88">
                                          <p:stCondLst>
                                            <p:cond delay="0"/>
                                          </p:stCondLst>
                                        </p:cTn>
                                        <p:tgtEl>
                                          <p:spTgt spid="53">
                                            <p:txEl>
                                              <p:pRg end="372" st="363"/>
                                            </p:txEl>
                                          </p:spTgt>
                                        </p:tgtEl>
                                        <p:attrNameLst>
                                          <p:attrName>style.visibility</p:attrName>
                                        </p:attrNameLst>
                                      </p:cBhvr>
                                      <p:to>
                                        <p:strVal val="visible"/>
                                      </p:to>
                                    </p:set>
                                  </p:childTnLst>
                                </p:cTn>
                              </p:par>
                              <p:par>
                                <p:cTn fill="hold" id="89" nodeType="withEffect" presetClass="entr" presetID="1">
                                  <p:stCondLst>
                                    <p:cond delay="0"/>
                                  </p:stCondLst>
                                  <p:childTnLst>
                                    <p:set>
                                      <p:cBhvr>
                                        <p:cTn dur="1" fill="hold" id="90">
                                          <p:stCondLst>
                                            <p:cond delay="0"/>
                                          </p:stCondLst>
                                        </p:cTn>
                                        <p:tgtEl>
                                          <p:spTgt spid="53">
                                            <p:txEl>
                                              <p:pRg end="968" st="958"/>
                                            </p:txEl>
                                          </p:spTgt>
                                        </p:tgtEl>
                                        <p:attrNameLst>
                                          <p:attrName>style.visibility</p:attrName>
                                        </p:attrNameLst>
                                      </p:cBhvr>
                                      <p:to>
                                        <p:strVal val="visible"/>
                                      </p:to>
                                    </p:set>
                                  </p:childTnLst>
                                </p:cTn>
                              </p:par>
                              <p:par>
                                <p:cTn fill="hold" id="91" nodeType="withEffect" presetClass="entr" presetID="1">
                                  <p:stCondLst>
                                    <p:cond delay="0"/>
                                  </p:stCondLst>
                                  <p:childTnLst>
                                    <p:set>
                                      <p:cBhvr>
                                        <p:cTn dur="1" fill="hold" id="92">
                                          <p:stCondLst>
                                            <p:cond delay="0"/>
                                          </p:stCondLst>
                                        </p:cTn>
                                        <p:tgtEl>
                                          <p:spTgt spid="53">
                                            <p:txEl>
                                              <p:pRg end="642" st="614"/>
                                            </p:txEl>
                                          </p:spTgt>
                                        </p:tgtEl>
                                        <p:attrNameLst>
                                          <p:attrName>style.visibility</p:attrName>
                                        </p:attrNameLst>
                                      </p:cBhvr>
                                      <p:to>
                                        <p:strVal val="visible"/>
                                      </p:to>
                                    </p:set>
                                  </p:childTnLst>
                                </p:cTn>
                              </p:par>
                            </p:childTnLst>
                          </p:cTn>
                        </p:par>
                      </p:childTnLst>
                    </p:cTn>
                  </p:par>
                  <p:par>
                    <p:cTn fill="freeze" id="93">
                      <p:stCondLst>
                        <p:cond delay="indefinite"/>
                      </p:stCondLst>
                      <p:childTnLst>
                        <p:par>
                          <p:cTn fill="freeze" id="94">
                            <p:stCondLst>
                              <p:cond delay="0"/>
                            </p:stCondLst>
                            <p:childTnLst>
                              <p:par>
                                <p:cTn fill="hold" id="95" nodeType="clickEffect" presetClass="entr" presetID="2" presetSubtype="8">
                                  <p:stCondLst>
                                    <p:cond delay="0"/>
                                  </p:stCondLst>
                                  <p:childTnLst>
                                    <p:set>
                                      <p:cBhvr>
                                        <p:cTn dur="1" fill="hold" id="96">
                                          <p:stCondLst>
                                            <p:cond delay="0"/>
                                          </p:stCondLst>
                                        </p:cTn>
                                        <p:tgtEl>
                                          <p:spTgt spid="53">
                                            <p:txEl>
                                              <p:pRg end="148" st="22"/>
                                            </p:txEl>
                                          </p:spTgt>
                                        </p:tgtEl>
                                        <p:attrNameLst>
                                          <p:attrName>style.visibility</p:attrName>
                                        </p:attrNameLst>
                                      </p:cBhvr>
                                      <p:to>
                                        <p:strVal val="visible"/>
                                      </p:to>
                                    </p:set>
                                    <p:anim calcmode="lin" valueType="num">
                                      <p:cBhvr additive="repl">
                                        <p:cTn dur="500" fill="hold" id="97"/>
                                        <p:tgtEl>
                                          <p:spTgt spid="53">
                                            <p:txEl>
                                              <p:pRg end="148" st="22"/>
                                            </p:txEl>
                                          </p:spTgt>
                                        </p:tgtEl>
                                        <p:attrNameLst>
                                          <p:attrName>ppt_x</p:attrName>
                                        </p:attrNameLst>
                                      </p:cBhvr>
                                      <p:tavLst>
                                        <p:tav tm="0">
                                          <p:val>
                                            <p:strVal val="0-#ppt_w/2"/>
                                          </p:val>
                                        </p:tav>
                                        <p:tav tm="100000">
                                          <p:val>
                                            <p:strVal val="#ppt_x"/>
                                          </p:val>
                                        </p:tav>
                                      </p:tavLst>
                                    </p:anim>
                                    <p:anim calcmode="lin" valueType="num">
                                      <p:cBhvr additive="repl">
                                        <p:cTn dur="500" fill="hold" id="98"/>
                                        <p:tgtEl>
                                          <p:spTgt spid="53">
                                            <p:txEl>
                                              <p:pRg end="148" st="22"/>
                                            </p:txEl>
                                          </p:spTgt>
                                        </p:tgtEl>
                                        <p:attrNameLst>
                                          <p:attrName>ppt_y</p:attrName>
                                        </p:attrNameLst>
                                      </p:cBhvr>
                                      <p:tavLst>
                                        <p:tav tm="0">
                                          <p:val>
                                            <p:strVal val="#ppt_y"/>
                                          </p:val>
                                        </p:tav>
                                        <p:tav tm="100000">
                                          <p:val>
                                            <p:strVal val="#ppt_y"/>
                                          </p:val>
                                        </p:tav>
                                      </p:tavLst>
                                    </p:anim>
                                  </p:childTnLst>
                                </p:cTn>
                              </p:par>
                            </p:childTnLst>
                          </p:cTn>
                        </p:par>
                      </p:childTnLst>
                    </p:cTn>
                  </p:par>
                  <p:par>
                    <p:cTn fill="freeze" id="99">
                      <p:stCondLst>
                        <p:cond delay="indefinite"/>
                      </p:stCondLst>
                      <p:childTnLst>
                        <p:par>
                          <p:cTn fill="freeze" id="100">
                            <p:stCondLst>
                              <p:cond delay="0"/>
                            </p:stCondLst>
                            <p:childTnLst>
                              <p:par>
                                <p:cTn fill="hold" id="101" nodeType="clickEffect" presetClass="entr" presetID="2" presetSubtype="8">
                                  <p:stCondLst>
                                    <p:cond delay="0"/>
                                  </p:stCondLst>
                                  <p:childTnLst>
                                    <p:set>
                                      <p:cBhvr>
                                        <p:cTn dur="1" fill="hold" id="102">
                                          <p:stCondLst>
                                            <p:cond delay="0"/>
                                          </p:stCondLst>
                                        </p:cTn>
                                        <p:tgtEl>
                                          <p:spTgt spid="53">
                                            <p:txEl>
                                              <p:pRg end="363" st="176"/>
                                            </p:txEl>
                                          </p:spTgt>
                                        </p:tgtEl>
                                        <p:attrNameLst>
                                          <p:attrName>style.visibility</p:attrName>
                                        </p:attrNameLst>
                                      </p:cBhvr>
                                      <p:to>
                                        <p:strVal val="visible"/>
                                      </p:to>
                                    </p:set>
                                    <p:anim calcmode="lin" valueType="num">
                                      <p:cBhvr additive="repl">
                                        <p:cTn dur="500" fill="hold" id="103"/>
                                        <p:tgtEl>
                                          <p:spTgt spid="53">
                                            <p:txEl>
                                              <p:pRg end="363" st="176"/>
                                            </p:txEl>
                                          </p:spTgt>
                                        </p:tgtEl>
                                        <p:attrNameLst>
                                          <p:attrName>ppt_x</p:attrName>
                                        </p:attrNameLst>
                                      </p:cBhvr>
                                      <p:tavLst>
                                        <p:tav tm="0">
                                          <p:val>
                                            <p:strVal val="0-#ppt_w/2"/>
                                          </p:val>
                                        </p:tav>
                                        <p:tav tm="100000">
                                          <p:val>
                                            <p:strVal val="#ppt_x"/>
                                          </p:val>
                                        </p:tav>
                                      </p:tavLst>
                                    </p:anim>
                                    <p:anim calcmode="lin" valueType="num">
                                      <p:cBhvr additive="repl">
                                        <p:cTn dur="500" fill="hold" id="104"/>
                                        <p:tgtEl>
                                          <p:spTgt spid="53">
                                            <p:txEl>
                                              <p:pRg end="363" st="176"/>
                                            </p:txEl>
                                          </p:spTgt>
                                        </p:tgtEl>
                                        <p:attrNameLst>
                                          <p:attrName>ppt_y</p:attrName>
                                        </p:attrNameLst>
                                      </p:cBhvr>
                                      <p:tavLst>
                                        <p:tav tm="0">
                                          <p:val>
                                            <p:strVal val="#ppt_y"/>
                                          </p:val>
                                        </p:tav>
                                        <p:tav tm="100000">
                                          <p:val>
                                            <p:strVal val="#ppt_y"/>
                                          </p:val>
                                        </p:tav>
                                      </p:tavLst>
                                    </p:anim>
                                  </p:childTnLst>
                                </p:cTn>
                              </p:par>
                            </p:childTnLst>
                          </p:cTn>
                        </p:par>
                      </p:childTnLst>
                    </p:cTn>
                  </p:par>
                  <p:par>
                    <p:cTn fill="freeze" id="105">
                      <p:stCondLst>
                        <p:cond delay="indefinite"/>
                      </p:stCondLst>
                      <p:childTnLst>
                        <p:par>
                          <p:cTn fill="freeze" id="106">
                            <p:stCondLst>
                              <p:cond delay="0"/>
                            </p:stCondLst>
                            <p:childTnLst>
                              <p:par>
                                <p:cTn fill="hold" id="107" nodeType="clickEffect" presetClass="exit" presetID="1">
                                  <p:stCondLst>
                                    <p:cond delay="0"/>
                                  </p:stCondLst>
                                  <p:childTnLst>
                                    <p:set>
                                      <p:cBhvr>
                                        <p:cTn dur="1" fill="hold" id="108">
                                          <p:stCondLst>
                                            <p:cond delay="0"/>
                                          </p:stCondLst>
                                        </p:cTn>
                                        <p:tgtEl>
                                          <p:spTgt spid="53">
                                            <p:txEl>
                                              <p:pRg end="372" st="363"/>
                                            </p:txEl>
                                          </p:spTgt>
                                        </p:tgtEl>
                                        <p:attrNameLst>
                                          <p:attrName>style.visibility</p:attrName>
                                        </p:attrNameLst>
                                      </p:cBhvr>
                                      <p:to>
                                        <p:strVal val="hidden"/>
                                      </p:to>
                                    </p:set>
                                  </p:childTnLst>
                                </p:cTn>
                              </p:par>
                              <p:par>
                                <p:cTn fill="hold" id="109" nodeType="withEffect" presetClass="exit" presetID="1">
                                  <p:stCondLst>
                                    <p:cond delay="0"/>
                                  </p:stCondLst>
                                  <p:childTnLst>
                                    <p:set>
                                      <p:cBhvr>
                                        <p:cTn dur="1" fill="hold" id="110">
                                          <p:stCondLst>
                                            <p:cond delay="0"/>
                                          </p:stCondLst>
                                        </p:cTn>
                                        <p:tgtEl>
                                          <p:spTgt spid="53">
                                            <p:txEl>
                                              <p:pRg end="642" st="614"/>
                                            </p:txEl>
                                          </p:spTgt>
                                        </p:tgtEl>
                                        <p:attrNameLst>
                                          <p:attrName>style.visibility</p:attrName>
                                        </p:attrNameLst>
                                      </p:cBhvr>
                                      <p:to>
                                        <p:strVal val="hidden"/>
                                      </p:to>
                                    </p:set>
                                  </p:childTnLst>
                                </p:cTn>
                              </p:par>
                              <p:par>
                                <p:cTn fill="hold" id="111" nodeType="withEffect" presetClass="exit" presetID="1">
                                  <p:stCondLst>
                                    <p:cond delay="0"/>
                                  </p:stCondLst>
                                  <p:childTnLst>
                                    <p:set>
                                      <p:cBhvr>
                                        <p:cTn dur="1" fill="hold" id="112">
                                          <p:stCondLst>
                                            <p:cond delay="0"/>
                                          </p:stCondLst>
                                        </p:cTn>
                                        <p:tgtEl>
                                          <p:spTgt spid="53">
                                            <p:txEl>
                                              <p:pRg end="968" st="958"/>
                                            </p:txEl>
                                          </p:spTgt>
                                        </p:tgtEl>
                                        <p:attrNameLst>
                                          <p:attrName>style.visibility</p:attrName>
                                        </p:attrNameLst>
                                      </p:cBhvr>
                                      <p:to>
                                        <p:strVal val="hidden"/>
                                      </p:to>
                                    </p:set>
                                  </p:childTnLst>
                                </p:cTn>
                              </p:par>
                              <p:par>
                                <p:cTn fill="hold" id="113" nodeType="withEffect" presetClass="entr" presetID="2" presetSubtype="8">
                                  <p:stCondLst>
                                    <p:cond delay="0"/>
                                  </p:stCondLst>
                                  <p:childTnLst>
                                    <p:set>
                                      <p:cBhvr>
                                        <p:cTn dur="1" fill="hold" id="114">
                                          <p:stCondLst>
                                            <p:cond delay="0"/>
                                          </p:stCondLst>
                                        </p:cTn>
                                        <p:tgtEl>
                                          <p:spTgt spid="52"/>
                                        </p:tgtEl>
                                        <p:attrNameLst>
                                          <p:attrName>style.visibility</p:attrName>
                                        </p:attrNameLst>
                                      </p:cBhvr>
                                      <p:to>
                                        <p:strVal val="visible"/>
                                      </p:to>
                                    </p:set>
                                    <p:anim calcmode="lin" valueType="num">
                                      <p:cBhvr additive="repl">
                                        <p:cTn dur="500" fill="hold" id="115"/>
                                        <p:tgtEl>
                                          <p:spTgt spid="52"/>
                                        </p:tgtEl>
                                        <p:attrNameLst>
                                          <p:attrName>ppt_x</p:attrName>
                                        </p:attrNameLst>
                                      </p:cBhvr>
                                      <p:tavLst>
                                        <p:tav tm="0">
                                          <p:val>
                                            <p:strVal val="0-#ppt_w/2"/>
                                          </p:val>
                                        </p:tav>
                                        <p:tav tm="100000">
                                          <p:val>
                                            <p:strVal val="#ppt_x"/>
                                          </p:val>
                                        </p:tav>
                                      </p:tavLst>
                                    </p:anim>
                                    <p:anim calcmode="lin" valueType="num">
                                      <p:cBhvr additive="repl">
                                        <p:cTn dur="500" fill="hold" id="116"/>
                                        <p:tgtEl>
                                          <p:spTgt spid="52"/>
                                        </p:tgtEl>
                                        <p:attrNameLst>
                                          <p:attrName>ppt_y</p:attrName>
                                        </p:attrNameLst>
                                      </p:cBhvr>
                                      <p:tavLst>
                                        <p:tav tm="0">
                                          <p:val>
                                            <p:strVal val="#ppt_y"/>
                                          </p:val>
                                        </p:tav>
                                        <p:tav tm="100000">
                                          <p:val>
                                            <p:strVal val="#ppt_y"/>
                                          </p:val>
                                        </p:tav>
                                      </p:tavLst>
                                    </p:anim>
                                  </p:childTnLst>
                                </p:cTn>
                              </p:par>
                            </p:childTnLst>
                          </p:cTn>
                        </p:par>
                      </p:childTnLst>
                    </p:cTn>
                  </p:par>
                  <p:par>
                    <p:cTn fill="freeze" id="117">
                      <p:stCondLst>
                        <p:cond delay="indefinite"/>
                      </p:stCondLst>
                      <p:childTnLst>
                        <p:par>
                          <p:cTn fill="freeze" id="118">
                            <p:stCondLst>
                              <p:cond delay="0"/>
                            </p:stCondLst>
                            <p:childTnLst>
                              <p:par>
                                <p:cTn fill="hold" id="119" nodeType="clickEffect" presetClass="exit" presetID="2" presetSubtype="8">
                                  <p:stCondLst>
                                    <p:cond delay="0"/>
                                  </p:stCondLst>
                                  <p:childTnLst>
                                    <p:anim calcmode="lin" valueType="num">
                                      <p:cBhvr additive="repl">
                                        <p:cTn dur="500" fill="freeze" id="120"/>
                                        <p:tgtEl>
                                          <p:spTgt spid="52"/>
                                        </p:tgtEl>
                                        <p:attrNameLst>
                                          <p:attrName>ppt_x</p:attrName>
                                        </p:attrNameLst>
                                      </p:cBhvr>
                                      <p:tavLst>
                                        <p:tav tm="0">
                                          <p:val>
                                            <p:strVal val="#ppt_x"/>
                                          </p:val>
                                        </p:tav>
                                        <p:tav tm="100000">
                                          <p:val>
                                            <p:strVal val="0-#ppt_w/2"/>
                                          </p:val>
                                        </p:tav>
                                      </p:tavLst>
                                    </p:anim>
                                    <p:anim calcmode="lin" valueType="num">
                                      <p:cBhvr additive="repl">
                                        <p:cTn dur="500" fill="freeze" id="121"/>
                                        <p:tgtEl>
                                          <p:spTgt spid="52"/>
                                        </p:tgtEl>
                                        <p:attrNameLst>
                                          <p:attrName>ppt_y</p:attrName>
                                        </p:attrNameLst>
                                      </p:cBhvr>
                                      <p:tavLst>
                                        <p:tav tm="0">
                                          <p:val>
                                            <p:strVal val="#ppt_y"/>
                                          </p:val>
                                        </p:tav>
                                        <p:tav tm="100000">
                                          <p:val>
                                            <p:strVal val="#ppt_y"/>
                                          </p:val>
                                        </p:tav>
                                      </p:tavLst>
                                    </p:anim>
                                    <p:set>
                                      <p:cBhvr>
                                        <p:cTn dur="1" fill="hold" id="122">
                                          <p:stCondLst>
                                            <p:cond delay="498"/>
                                          </p:stCondLst>
                                        </p:cTn>
                                        <p:tgtEl>
                                          <p:spTgt spid="52"/>
                                        </p:tgtEl>
                                        <p:attrNameLst>
                                          <p:attrName>style.visibility</p:attrName>
                                        </p:attrNameLst>
                                      </p:cBhvr>
                                      <p:to>
                                        <p:strVal val="hidden"/>
                                      </p:to>
                                    </p:set>
                                  </p:childTnLst>
                                </p:cTn>
                              </p:par>
                              <p:par>
                                <p:cTn fill="hold" id="123" nodeType="withEffect" presetClass="entr" presetID="2" presetSubtype="2">
                                  <p:stCondLst>
                                    <p:cond delay="0"/>
                                  </p:stCondLst>
                                  <p:childTnLst>
                                    <p:set>
                                      <p:cBhvr>
                                        <p:cTn dur="1" fill="hold" id="124">
                                          <p:stCondLst>
                                            <p:cond delay="0"/>
                                          </p:stCondLst>
                                        </p:cTn>
                                        <p:tgtEl>
                                          <p:spTgt spid="51"/>
                                        </p:tgtEl>
                                        <p:attrNameLst>
                                          <p:attrName>style.visibility</p:attrName>
                                        </p:attrNameLst>
                                      </p:cBhvr>
                                      <p:to>
                                        <p:strVal val="visible"/>
                                      </p:to>
                                    </p:set>
                                    <p:anim calcmode="lin" valueType="num">
                                      <p:cBhvr additive="repl">
                                        <p:cTn dur="500" fill="hold" id="125"/>
                                        <p:tgtEl>
                                          <p:spTgt spid="51"/>
                                        </p:tgtEl>
                                        <p:attrNameLst>
                                          <p:attrName>ppt_x</p:attrName>
                                        </p:attrNameLst>
                                      </p:cBhvr>
                                      <p:tavLst>
                                        <p:tav tm="0">
                                          <p:val>
                                            <p:strVal val="1+#ppt_w/2"/>
                                          </p:val>
                                        </p:tav>
                                        <p:tav tm="100000">
                                          <p:val>
                                            <p:strVal val="#ppt_x"/>
                                          </p:val>
                                        </p:tav>
                                      </p:tavLst>
                                    </p:anim>
                                    <p:anim calcmode="lin" valueType="num">
                                      <p:cBhvr additive="repl">
                                        <p:cTn dur="500" fill="hold" id="126"/>
                                        <p:tgtEl>
                                          <p:spTgt spid="51"/>
                                        </p:tgtEl>
                                        <p:attrNameLst>
                                          <p:attrName>ppt_y</p:attrName>
                                        </p:attrNameLst>
                                      </p:cBhvr>
                                      <p:tavLst>
                                        <p:tav tm="0">
                                          <p:val>
                                            <p:strVal val="#ppt_y"/>
                                          </p:val>
                                        </p:tav>
                                        <p:tav tm="100000">
                                          <p:val>
                                            <p:strVal val="#ppt_y"/>
                                          </p:val>
                                        </p:tav>
                                      </p:tavLst>
                                    </p:anim>
                                  </p:childTnLst>
                                </p:cTn>
                              </p:par>
                            </p:childTnLst>
                          </p:cTn>
                        </p:par>
                      </p:childTnLst>
                    </p:cTn>
                  </p:par>
                  <p:par>
                    <p:cTn fill="freeze" id="127">
                      <p:stCondLst>
                        <p:cond delay="indefinite"/>
                      </p:stCondLst>
                      <p:childTnLst>
                        <p:par>
                          <p:cTn fill="freeze" id="128">
                            <p:stCondLst>
                              <p:cond delay="0"/>
                            </p:stCondLst>
                            <p:childTnLst>
                              <p:par>
                                <p:cTn fill="hold" id="129" nodeType="clickEffect" presetClass="exit" presetID="2" presetSubtype="2">
                                  <p:stCondLst>
                                    <p:cond delay="0"/>
                                  </p:stCondLst>
                                  <p:childTnLst>
                                    <p:anim calcmode="lin" valueType="num">
                                      <p:cBhvr additive="repl">
                                        <p:cTn dur="500" fill="freeze" id="130"/>
                                        <p:tgtEl>
                                          <p:spTgt spid="51"/>
                                        </p:tgtEl>
                                        <p:attrNameLst>
                                          <p:attrName>ppt_x</p:attrName>
                                        </p:attrNameLst>
                                      </p:cBhvr>
                                      <p:tavLst>
                                        <p:tav tm="0">
                                          <p:val>
                                            <p:strVal val="#ppt_x"/>
                                          </p:val>
                                        </p:tav>
                                        <p:tav tm="100000">
                                          <p:val>
                                            <p:strVal val="1+#ppt_w/2"/>
                                          </p:val>
                                        </p:tav>
                                      </p:tavLst>
                                    </p:anim>
                                    <p:anim calcmode="lin" valueType="num">
                                      <p:cBhvr additive="repl">
                                        <p:cTn dur="500" fill="freeze" id="131"/>
                                        <p:tgtEl>
                                          <p:spTgt spid="51"/>
                                        </p:tgtEl>
                                        <p:attrNameLst>
                                          <p:attrName>ppt_y</p:attrName>
                                        </p:attrNameLst>
                                      </p:cBhvr>
                                      <p:tavLst>
                                        <p:tav tm="0">
                                          <p:val>
                                            <p:strVal val="#ppt_y"/>
                                          </p:val>
                                        </p:tav>
                                        <p:tav tm="100000">
                                          <p:val>
                                            <p:strVal val="#ppt_y"/>
                                          </p:val>
                                        </p:tav>
                                      </p:tavLst>
                                    </p:anim>
                                    <p:set>
                                      <p:cBhvr>
                                        <p:cTn dur="1" fill="hold" id="132">
                                          <p:stCondLst>
                                            <p:cond delay="498"/>
                                          </p:stCondLst>
                                        </p:cTn>
                                        <p:tgtEl>
                                          <p:spTgt spid="51"/>
                                        </p:tgtEl>
                                        <p:attrNameLst>
                                          <p:attrName>style.visibility</p:attrName>
                                        </p:attrNameLst>
                                      </p:cBhvr>
                                      <p:to>
                                        <p:strVal val="hidden"/>
                                      </p:to>
                                    </p:set>
                                  </p:childTnLst>
                                </p:cTn>
                              </p:par>
                              <p:par>
                                <p:cTn fill="hold" id="133" nodeType="withEffect" presetClass="entr" presetID="1">
                                  <p:stCondLst>
                                    <p:cond delay="0"/>
                                  </p:stCondLst>
                                  <p:childTnLst>
                                    <p:set>
                                      <p:cBhvr>
                                        <p:cTn dur="1" fill="hold" id="134">
                                          <p:stCondLst>
                                            <p:cond delay="0"/>
                                          </p:stCondLst>
                                        </p:cTn>
                                        <p:tgtEl>
                                          <p:spTgt spid="53">
                                            <p:txEl>
                                              <p:pRg end="372" st="363"/>
                                            </p:txEl>
                                          </p:spTgt>
                                        </p:tgtEl>
                                        <p:attrNameLst>
                                          <p:attrName>style.visibility</p:attrName>
                                        </p:attrNameLst>
                                      </p:cBhvr>
                                      <p:to>
                                        <p:strVal val="visible"/>
                                      </p:to>
                                    </p:set>
                                  </p:childTnLst>
                                </p:cTn>
                              </p:par>
                              <p:par>
                                <p:cTn fill="hold" id="135" nodeType="withEffect" presetClass="entr" presetID="1">
                                  <p:stCondLst>
                                    <p:cond delay="0"/>
                                  </p:stCondLst>
                                  <p:childTnLst>
                                    <p:set>
                                      <p:cBhvr>
                                        <p:cTn dur="1" fill="hold" id="136">
                                          <p:stCondLst>
                                            <p:cond delay="0"/>
                                          </p:stCondLst>
                                        </p:cTn>
                                        <p:tgtEl>
                                          <p:spTgt spid="53">
                                            <p:txEl>
                                              <p:pRg end="642" st="614"/>
                                            </p:txEl>
                                          </p:spTgt>
                                        </p:tgtEl>
                                        <p:attrNameLst>
                                          <p:attrName>style.visibility</p:attrName>
                                        </p:attrNameLst>
                                      </p:cBhvr>
                                      <p:to>
                                        <p:strVal val="visible"/>
                                      </p:to>
                                    </p:set>
                                  </p:childTnLst>
                                </p:cTn>
                              </p:par>
                              <p:par>
                                <p:cTn fill="hold" id="137" nodeType="withEffect" presetClass="entr" presetID="1">
                                  <p:stCondLst>
                                    <p:cond delay="0"/>
                                  </p:stCondLst>
                                  <p:childTnLst>
                                    <p:set>
                                      <p:cBhvr>
                                        <p:cTn dur="1" fill="hold" id="138">
                                          <p:stCondLst>
                                            <p:cond delay="0"/>
                                          </p:stCondLst>
                                        </p:cTn>
                                        <p:tgtEl>
                                          <p:spTgt spid="53">
                                            <p:txEl>
                                              <p:pRg end="968" st="958"/>
                                            </p:txEl>
                                          </p:spTgt>
                                        </p:tgtEl>
                                        <p:attrNameLst>
                                          <p:attrName>style.visibility</p:attrName>
                                        </p:attrNameLst>
                                      </p:cBhvr>
                                      <p:to>
                                        <p:strVal val="visible"/>
                                      </p:to>
                                    </p:set>
                                  </p:childTnLst>
                                </p:cTn>
                              </p:par>
                              <p:par>
                                <p:cTn fill="hold" id="139" nodeType="withEffect" presetClass="entr" presetID="2" presetSubtype="8">
                                  <p:stCondLst>
                                    <p:cond delay="0"/>
                                  </p:stCondLst>
                                  <p:childTnLst>
                                    <p:set>
                                      <p:cBhvr>
                                        <p:cTn dur="1" fill="hold" id="140">
                                          <p:stCondLst>
                                            <p:cond delay="0"/>
                                          </p:stCondLst>
                                        </p:cTn>
                                        <p:tgtEl>
                                          <p:spTgt spid="53">
                                            <p:txEl>
                                              <p:pRg end="614" st="372"/>
                                            </p:txEl>
                                          </p:spTgt>
                                        </p:tgtEl>
                                        <p:attrNameLst>
                                          <p:attrName>style.visibility</p:attrName>
                                        </p:attrNameLst>
                                      </p:cBhvr>
                                      <p:to>
                                        <p:strVal val="visible"/>
                                      </p:to>
                                    </p:set>
                                    <p:anim calcmode="lin" valueType="num">
                                      <p:cBhvr additive="repl">
                                        <p:cTn dur="500" fill="hold" id="141"/>
                                        <p:tgtEl>
                                          <p:spTgt spid="53">
                                            <p:txEl>
                                              <p:pRg end="614" st="372"/>
                                            </p:txEl>
                                          </p:spTgt>
                                        </p:tgtEl>
                                        <p:attrNameLst>
                                          <p:attrName>ppt_x</p:attrName>
                                        </p:attrNameLst>
                                      </p:cBhvr>
                                      <p:tavLst>
                                        <p:tav tm="0">
                                          <p:val>
                                            <p:strVal val="0-#ppt_w/2"/>
                                          </p:val>
                                        </p:tav>
                                        <p:tav tm="100000">
                                          <p:val>
                                            <p:strVal val="#ppt_x"/>
                                          </p:val>
                                        </p:tav>
                                      </p:tavLst>
                                    </p:anim>
                                    <p:anim calcmode="lin" valueType="num">
                                      <p:cBhvr additive="repl">
                                        <p:cTn dur="500" fill="hold" id="142"/>
                                        <p:tgtEl>
                                          <p:spTgt spid="53">
                                            <p:txEl>
                                              <p:pRg end="614" st="372"/>
                                            </p:txEl>
                                          </p:spTgt>
                                        </p:tgtEl>
                                        <p:attrNameLst>
                                          <p:attrName>ppt_y</p:attrName>
                                        </p:attrNameLst>
                                      </p:cBhvr>
                                      <p:tavLst>
                                        <p:tav tm="0">
                                          <p:val>
                                            <p:strVal val="#ppt_y"/>
                                          </p:val>
                                        </p:tav>
                                        <p:tav tm="100000">
                                          <p:val>
                                            <p:strVal val="#ppt_y"/>
                                          </p:val>
                                        </p:tav>
                                      </p:tavLst>
                                    </p:anim>
                                  </p:childTnLst>
                                </p:cTn>
                              </p:par>
                            </p:childTnLst>
                          </p:cTn>
                        </p:par>
                      </p:childTnLst>
                    </p:cTn>
                  </p:par>
                  <p:par>
                    <p:cTn fill="freeze" id="143">
                      <p:stCondLst>
                        <p:cond delay="indefinite"/>
                      </p:stCondLst>
                      <p:childTnLst>
                        <p:par>
                          <p:cTn fill="freeze" id="144">
                            <p:stCondLst>
                              <p:cond delay="0"/>
                            </p:stCondLst>
                            <p:childTnLst>
                              <p:par>
                                <p:cTn fill="hold" id="145" nodeType="clickEffect" presetClass="entr" presetID="2" presetSubtype="8">
                                  <p:stCondLst>
                                    <p:cond delay="0"/>
                                  </p:stCondLst>
                                  <p:childTnLst>
                                    <p:set>
                                      <p:cBhvr>
                                        <p:cTn dur="1" fill="hold" id="146">
                                          <p:stCondLst>
                                            <p:cond delay="0"/>
                                          </p:stCondLst>
                                        </p:cTn>
                                        <p:tgtEl>
                                          <p:spTgt spid="53">
                                            <p:txEl>
                                              <p:pRg end="719" st="642"/>
                                            </p:txEl>
                                          </p:spTgt>
                                        </p:tgtEl>
                                        <p:attrNameLst>
                                          <p:attrName>style.visibility</p:attrName>
                                        </p:attrNameLst>
                                      </p:cBhvr>
                                      <p:to>
                                        <p:strVal val="visible"/>
                                      </p:to>
                                    </p:set>
                                    <p:anim calcmode="lin" valueType="num">
                                      <p:cBhvr additive="repl">
                                        <p:cTn dur="500" fill="hold" id="147"/>
                                        <p:tgtEl>
                                          <p:spTgt spid="53">
                                            <p:txEl>
                                              <p:pRg end="719" st="642"/>
                                            </p:txEl>
                                          </p:spTgt>
                                        </p:tgtEl>
                                        <p:attrNameLst>
                                          <p:attrName>ppt_x</p:attrName>
                                        </p:attrNameLst>
                                      </p:cBhvr>
                                      <p:tavLst>
                                        <p:tav tm="0">
                                          <p:val>
                                            <p:strVal val="0-#ppt_w/2"/>
                                          </p:val>
                                        </p:tav>
                                        <p:tav tm="100000">
                                          <p:val>
                                            <p:strVal val="#ppt_x"/>
                                          </p:val>
                                        </p:tav>
                                      </p:tavLst>
                                    </p:anim>
                                    <p:anim calcmode="lin" valueType="num">
                                      <p:cBhvr additive="repl">
                                        <p:cTn dur="500" fill="hold" id="148"/>
                                        <p:tgtEl>
                                          <p:spTgt spid="53">
                                            <p:txEl>
                                              <p:pRg end="719" st="642"/>
                                            </p:txEl>
                                          </p:spTgt>
                                        </p:tgtEl>
                                        <p:attrNameLst>
                                          <p:attrName>ppt_y</p:attrName>
                                        </p:attrNameLst>
                                      </p:cBhvr>
                                      <p:tavLst>
                                        <p:tav tm="0">
                                          <p:val>
                                            <p:strVal val="#ppt_y"/>
                                          </p:val>
                                        </p:tav>
                                        <p:tav tm="100000">
                                          <p:val>
                                            <p:strVal val="#ppt_y"/>
                                          </p:val>
                                        </p:tav>
                                      </p:tavLst>
                                    </p:anim>
                                  </p:childTnLst>
                                </p:cTn>
                              </p:par>
                            </p:childTnLst>
                          </p:cTn>
                        </p:par>
                      </p:childTnLst>
                    </p:cTn>
                  </p:par>
                  <p:par>
                    <p:cTn fill="freeze" id="149">
                      <p:stCondLst>
                        <p:cond delay="indefinite"/>
                      </p:stCondLst>
                      <p:childTnLst>
                        <p:par>
                          <p:cTn fill="freeze" id="150">
                            <p:stCondLst>
                              <p:cond delay="0"/>
                            </p:stCondLst>
                            <p:childTnLst>
                              <p:par>
                                <p:cTn fill="hold" id="151" nodeType="clickEffect" presetClass="entr" presetID="2" presetSubtype="8">
                                  <p:stCondLst>
                                    <p:cond delay="0"/>
                                  </p:stCondLst>
                                  <p:childTnLst>
                                    <p:set>
                                      <p:cBhvr>
                                        <p:cTn dur="1" fill="hold" id="152">
                                          <p:stCondLst>
                                            <p:cond delay="0"/>
                                          </p:stCondLst>
                                        </p:cTn>
                                        <p:tgtEl>
                                          <p:spTgt spid="53">
                                            <p:txEl>
                                              <p:pRg end="803" st="719"/>
                                            </p:txEl>
                                          </p:spTgt>
                                        </p:tgtEl>
                                        <p:attrNameLst>
                                          <p:attrName>style.visibility</p:attrName>
                                        </p:attrNameLst>
                                      </p:cBhvr>
                                      <p:to>
                                        <p:strVal val="visible"/>
                                      </p:to>
                                    </p:set>
                                    <p:anim calcmode="lin" valueType="num">
                                      <p:cBhvr additive="repl">
                                        <p:cTn dur="500" fill="hold" id="153"/>
                                        <p:tgtEl>
                                          <p:spTgt spid="53">
                                            <p:txEl>
                                              <p:pRg end="803" st="719"/>
                                            </p:txEl>
                                          </p:spTgt>
                                        </p:tgtEl>
                                        <p:attrNameLst>
                                          <p:attrName>ppt_x</p:attrName>
                                        </p:attrNameLst>
                                      </p:cBhvr>
                                      <p:tavLst>
                                        <p:tav tm="0">
                                          <p:val>
                                            <p:strVal val="0-#ppt_w/2"/>
                                          </p:val>
                                        </p:tav>
                                        <p:tav tm="100000">
                                          <p:val>
                                            <p:strVal val="#ppt_x"/>
                                          </p:val>
                                        </p:tav>
                                      </p:tavLst>
                                    </p:anim>
                                    <p:anim calcmode="lin" valueType="num">
                                      <p:cBhvr additive="repl">
                                        <p:cTn dur="500" fill="hold" id="154"/>
                                        <p:tgtEl>
                                          <p:spTgt spid="53">
                                            <p:txEl>
                                              <p:pRg end="803" st="719"/>
                                            </p:txEl>
                                          </p:spTgt>
                                        </p:tgtEl>
                                        <p:attrNameLst>
                                          <p:attrName>ppt_y</p:attrName>
                                        </p:attrNameLst>
                                      </p:cBhvr>
                                      <p:tavLst>
                                        <p:tav tm="0">
                                          <p:val>
                                            <p:strVal val="#ppt_y"/>
                                          </p:val>
                                        </p:tav>
                                        <p:tav tm="100000">
                                          <p:val>
                                            <p:strVal val="#ppt_y"/>
                                          </p:val>
                                        </p:tav>
                                      </p:tavLst>
                                    </p:anim>
                                  </p:childTnLst>
                                </p:cTn>
                              </p:par>
                            </p:childTnLst>
                          </p:cTn>
                        </p:par>
                      </p:childTnLst>
                    </p:cTn>
                  </p:par>
                  <p:par>
                    <p:cTn fill="freeze" id="155">
                      <p:stCondLst>
                        <p:cond delay="indefinite"/>
                      </p:stCondLst>
                      <p:childTnLst>
                        <p:par>
                          <p:cTn fill="freeze" id="156">
                            <p:stCondLst>
                              <p:cond delay="0"/>
                            </p:stCondLst>
                            <p:childTnLst>
                              <p:par>
                                <p:cTn fill="hold" id="157" nodeType="clickEffect" presetClass="entr" presetID="2" presetSubtype="2">
                                  <p:stCondLst>
                                    <p:cond delay="0"/>
                                  </p:stCondLst>
                                  <p:childTnLst>
                                    <p:set>
                                      <p:cBhvr>
                                        <p:cTn dur="1" fill="hold" id="158">
                                          <p:stCondLst>
                                            <p:cond delay="0"/>
                                          </p:stCondLst>
                                        </p:cTn>
                                        <p:tgtEl>
                                          <p:spTgt spid="53">
                                            <p:txEl>
                                              <p:pRg end="958" st="803"/>
                                            </p:txEl>
                                          </p:spTgt>
                                        </p:tgtEl>
                                        <p:attrNameLst>
                                          <p:attrName>style.visibility</p:attrName>
                                        </p:attrNameLst>
                                      </p:cBhvr>
                                      <p:to>
                                        <p:strVal val="visible"/>
                                      </p:to>
                                    </p:set>
                                    <p:anim calcmode="lin" valueType="num">
                                      <p:cBhvr additive="repl">
                                        <p:cTn dur="500" fill="hold" id="159"/>
                                        <p:tgtEl>
                                          <p:spTgt spid="53">
                                            <p:txEl>
                                              <p:pRg end="958" st="803"/>
                                            </p:txEl>
                                          </p:spTgt>
                                        </p:tgtEl>
                                        <p:attrNameLst>
                                          <p:attrName>ppt_x</p:attrName>
                                        </p:attrNameLst>
                                      </p:cBhvr>
                                      <p:tavLst>
                                        <p:tav tm="0">
                                          <p:val>
                                            <p:strVal val="1+#ppt_w/2"/>
                                          </p:val>
                                        </p:tav>
                                        <p:tav tm="100000">
                                          <p:val>
                                            <p:strVal val="#ppt_x"/>
                                          </p:val>
                                        </p:tav>
                                      </p:tavLst>
                                    </p:anim>
                                    <p:anim calcmode="lin" valueType="num">
                                      <p:cBhvr additive="repl">
                                        <p:cTn dur="500" fill="hold" id="160"/>
                                        <p:tgtEl>
                                          <p:spTgt spid="53">
                                            <p:txEl>
                                              <p:pRg end="958" st="803"/>
                                            </p:txEl>
                                          </p:spTgt>
                                        </p:tgtEl>
                                        <p:attrNameLst>
                                          <p:attrName>ppt_y</p:attrName>
                                        </p:attrNameLst>
                                      </p:cBhvr>
                                      <p:tavLst>
                                        <p:tav tm="0">
                                          <p:val>
                                            <p:strVal val="#ppt_y"/>
                                          </p:val>
                                        </p:tav>
                                        <p:tav tm="100000">
                                          <p:val>
                                            <p:strVal val="#ppt_y"/>
                                          </p:val>
                                        </p:tav>
                                      </p:tavLst>
                                    </p:anim>
                                  </p:childTnLst>
                                </p:cTn>
                              </p:par>
                              <p:par>
                                <p:cTn fill="hold" id="161" nodeType="withEffect" presetClass="emph" presetID="3" presetSubtype="2">
                                  <p:stCondLst>
                                    <p:cond delay="0"/>
                                  </p:stCondLst>
                                  <p:childTnLst/>
                                </p:cTn>
                              </p:par>
                            </p:childTnLst>
                          </p:cTn>
                        </p:par>
                      </p:childTnLst>
                    </p:cTn>
                  </p:par>
                  <p:par>
                    <p:cTn fill="freeze" id="162">
                      <p:stCondLst>
                        <p:cond delay="indefinite"/>
                      </p:stCondLst>
                      <p:childTnLst>
                        <p:par>
                          <p:cTn fill="freeze" id="163">
                            <p:stCondLst>
                              <p:cond delay="0"/>
                            </p:stCondLst>
                            <p:childTnLst>
                              <p:par>
                                <p:cTn fill="hold" id="164" nodeType="clickEffect" presetClass="entr" presetID="2" presetSubtype="8">
                                  <p:stCondLst>
                                    <p:cond delay="0"/>
                                  </p:stCondLst>
                                  <p:childTnLst>
                                    <p:set>
                                      <p:cBhvr>
                                        <p:cTn dur="1" fill="hold" id="165">
                                          <p:stCondLst>
                                            <p:cond delay="0"/>
                                          </p:stCondLst>
                                        </p:cTn>
                                        <p:tgtEl>
                                          <p:spTgt spid="53">
                                            <p:txEl>
                                              <p:pRg end="1075" st="968"/>
                                            </p:txEl>
                                          </p:spTgt>
                                        </p:tgtEl>
                                        <p:attrNameLst>
                                          <p:attrName>style.visibility</p:attrName>
                                        </p:attrNameLst>
                                      </p:cBhvr>
                                      <p:to>
                                        <p:strVal val="visible"/>
                                      </p:to>
                                    </p:set>
                                    <p:anim calcmode="lin" valueType="num">
                                      <p:cBhvr additive="repl">
                                        <p:cTn dur="500" fill="hold" id="166"/>
                                        <p:tgtEl>
                                          <p:spTgt spid="53">
                                            <p:txEl>
                                              <p:pRg end="1075" st="968"/>
                                            </p:txEl>
                                          </p:spTgt>
                                        </p:tgtEl>
                                        <p:attrNameLst>
                                          <p:attrName>ppt_x</p:attrName>
                                        </p:attrNameLst>
                                      </p:cBhvr>
                                      <p:tavLst>
                                        <p:tav tm="0">
                                          <p:val>
                                            <p:strVal val="0-#ppt_w/2"/>
                                          </p:val>
                                        </p:tav>
                                        <p:tav tm="100000">
                                          <p:val>
                                            <p:strVal val="#ppt_x"/>
                                          </p:val>
                                        </p:tav>
                                      </p:tavLst>
                                    </p:anim>
                                    <p:anim calcmode="lin" valueType="num">
                                      <p:cBhvr additive="repl">
                                        <p:cTn dur="500" fill="hold" id="167"/>
                                        <p:tgtEl>
                                          <p:spTgt spid="53">
                                            <p:txEl>
                                              <p:pRg end="1075" st="968"/>
                                            </p:txEl>
                                          </p:spTgt>
                                        </p:tgtEl>
                                        <p:attrNameLst>
                                          <p:attrName>ppt_y</p:attrName>
                                        </p:attrNameLst>
                                      </p:cBhvr>
                                      <p:tavLst>
                                        <p:tav tm="0">
                                          <p:val>
                                            <p:strVal val="#ppt_y"/>
                                          </p:val>
                                        </p:tav>
                                        <p:tav tm="100000">
                                          <p:val>
                                            <p:strVal val="#ppt_y"/>
                                          </p:val>
                                        </p:tav>
                                      </p:tavLst>
                                    </p:anim>
                                  </p:childTnLst>
                                </p:cTn>
                              </p:par>
                              <p:par>
                                <p:cTn fill="hold" id="168" nodeType="withEffect" presetClass="emph" presetID="3" presetSubtype="2">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504000" y="301320"/>
            <a:ext cx="9071640" cy="850680"/>
          </a:xfrm>
          <a:prstGeom prst="rect">
            <a:avLst/>
          </a:prstGeom>
        </p:spPr>
        <p:txBody>
          <a:bodyPr anchor="ctr" bIns="0" lIns="0" rIns="0" tIns="0" wrap="none"/>
          <a:p>
            <a:pPr algn="ctr"/>
            <a:r>
              <a:rPr lang="en-GB"/>
              <a:t>Mindsets</a:t>
            </a:r>
            <a:endParaRPr/>
          </a:p>
        </p:txBody>
      </p:sp>
      <p:sp>
        <p:nvSpPr>
          <p:cNvPr id="56" name="TextShape 2"/>
          <p:cNvSpPr txBox="1"/>
          <p:nvPr/>
        </p:nvSpPr>
        <p:spPr>
          <a:xfrm>
            <a:off x="504000" y="1224000"/>
            <a:ext cx="8870040" cy="6048000"/>
          </a:xfrm>
          <a:prstGeom prst="rect">
            <a:avLst/>
          </a:prstGeom>
        </p:spPr>
        <p:txBody>
          <a:bodyPr bIns="0" lIns="0" rIns="0" tIns="0" wrap="none"/>
          <a:p>
            <a:pPr>
              <a:buFont typeface="StarSymbol"/>
              <a:buAutoNum type="arabicPeriod"/>
            </a:pPr>
            <a:r>
              <a:rPr lang="en-GB"/>
              <a:t>They vary over time</a:t>
            </a:r>
            <a:endParaRPr/>
          </a:p>
          <a:p>
            <a:pPr lvl="1">
              <a:buFont typeface="StarSymbol"/>
              <a:buChar char=""/>
            </a:pPr>
            <a:r>
              <a:rPr lang="en-GB"/>
              <a:t>Even within the period C. 1950 to c. 1980</a:t>
            </a:r>
            <a:endParaRPr/>
          </a:p>
          <a:p>
            <a:pPr>
              <a:buFont typeface="StarSymbol"/>
              <a:buAutoNum type="arabicPeriod"/>
            </a:pPr>
            <a:r>
              <a:rPr lang="en-GB"/>
              <a:t>What topics? Or what stories are we trying to tell?</a:t>
            </a:r>
            <a:endParaRPr/>
          </a:p>
          <a:p>
            <a:pPr lvl="1">
              <a:buFont typeface="StarSymbol"/>
              <a:buChar char=""/>
            </a:pPr>
            <a:r>
              <a:rPr lang="en-GB"/>
              <a:t>Issues faced by early designers</a:t>
            </a:r>
            <a:endParaRPr/>
          </a:p>
          <a:p>
            <a:pPr lvl="1">
              <a:buFont typeface="StarSymbol"/>
              <a:buChar char=""/>
            </a:pPr>
            <a:r>
              <a:rPr lang="en-GB"/>
              <a:t>Technologies available to them</a:t>
            </a:r>
            <a:endParaRPr/>
          </a:p>
          <a:p>
            <a:pPr lvl="1">
              <a:buFont typeface="StarSymbol"/>
              <a:buChar char=""/>
            </a:pPr>
            <a:r>
              <a:rPr lang="en-GB"/>
              <a:t>Methodologies used</a:t>
            </a:r>
            <a:endParaRPr/>
          </a:p>
          <a:p>
            <a:pPr lvl="1">
              <a:buFont typeface="StarSymbol"/>
              <a:buChar char=""/>
            </a:pPr>
            <a:r>
              <a:rPr lang="en-GB"/>
              <a:t>These will all be very different to the way the Public regards computers nowadays.</a:t>
            </a:r>
            <a:endParaRPr/>
          </a:p>
          <a:p>
            <a:pPr>
              <a:buFont typeface="StarSymbol"/>
              <a:buAutoNum type="arabicPeriod"/>
            </a:pPr>
            <a:r>
              <a:rPr lang="en-GB"/>
              <a:t>What Tools are available to illustrate them?</a:t>
            </a:r>
            <a:endParaRPr/>
          </a:p>
          <a:p>
            <a:pPr lvl="1">
              <a:buFont typeface="StarSymbol"/>
              <a:buChar char=""/>
            </a:pPr>
            <a:r>
              <a:rPr lang="en-GB"/>
              <a:t>Written material (and handouts).</a:t>
            </a:r>
            <a:endParaRPr/>
          </a:p>
          <a:p>
            <a:pPr lvl="1">
              <a:buFont typeface="StarSymbol"/>
              <a:buChar char=""/>
            </a:pPr>
            <a:r>
              <a:rPr lang="en-GB"/>
              <a:t>Demonstrations or working exhibits.</a:t>
            </a:r>
            <a:endParaRPr/>
          </a:p>
          <a:p>
            <a:pPr lvl="1">
              <a:buFont typeface="StarSymbol"/>
              <a:buChar char=""/>
            </a:pPr>
            <a:r>
              <a:rPr lang="en-GB"/>
              <a:t>VIDEOS.</a:t>
            </a:r>
            <a:endParaRPr/>
          </a:p>
          <a:p>
            <a:pPr lvl="1">
              <a:buFont typeface="StarSymbol"/>
              <a:buChar char=""/>
            </a:pPr>
            <a:r>
              <a:rPr lang="en-GB"/>
              <a:t>Hands-on contact.</a:t>
            </a:r>
            <a:endParaRPr/>
          </a:p>
          <a:p>
            <a:pPr lvl="1">
              <a:buFont typeface="StarSymbol"/>
              <a:buChar char=""/>
            </a:pPr>
            <a:r>
              <a:rPr lang="en-GB"/>
              <a:t>Interactive gadgets.</a:t>
            </a:r>
            <a:endParaRPr/>
          </a:p>
        </p:txBody>
      </p:sp>
    </p:spTree>
  </p:cSld>
  <p:timing>
    <p:tnLst>
      <p:par>
        <p:cTn dur="indefinite" id="169" nodeType="tmRoot" restart="never">
          <p:childTnLst>
            <p:seq>
              <p:cTn id="170" nodeType="mainSeq">
                <p:childTnLst>
                  <p:par>
                    <p:cTn fill="freeze" id="171">
                      <p:stCondLst>
                        <p:cond delay="0"/>
                      </p:stCondLst>
                      <p:childTnLst>
                        <p:par>
                          <p:cTn fill="freeze" id="172">
                            <p:stCondLst>
                              <p:cond delay="0"/>
                            </p:stCondLst>
                            <p:childTnLst>
                              <p:par>
                                <p:cTn fill="hold" id="173" nodeType="withEffect" presetClass="entr" presetID="1">
                                  <p:stCondLst>
                                    <p:cond delay="0"/>
                                  </p:stCondLst>
                                  <p:childTnLst>
                                    <p:set>
                                      <p:cBhvr>
                                        <p:cTn dur="1" fill="hold" id="174">
                                          <p:stCondLst>
                                            <p:cond delay="0"/>
                                          </p:stCondLst>
                                        </p:cTn>
                                        <p:tgtEl>
                                          <p:spTgt spid="56">
                                            <p:txEl>
                                              <p:pRg end="114" st="62"/>
                                            </p:txEl>
                                          </p:spTgt>
                                        </p:tgtEl>
                                        <p:attrNameLst>
                                          <p:attrName>style.visibility</p:attrName>
                                        </p:attrNameLst>
                                      </p:cBhvr>
                                      <p:to>
                                        <p:strVal val="visible"/>
                                      </p:to>
                                    </p:set>
                                  </p:childTnLst>
                                </p:cTn>
                              </p:par>
                              <p:par>
                                <p:cTn fill="hold" id="175" nodeType="withEffect" presetClass="entr" presetID="1">
                                  <p:stCondLst>
                                    <p:cond delay="0"/>
                                  </p:stCondLst>
                                  <p:childTnLst>
                                    <p:set>
                                      <p:cBhvr>
                                        <p:cTn dur="1" fill="hold" id="176">
                                          <p:stCondLst>
                                            <p:cond delay="0"/>
                                          </p:stCondLst>
                                        </p:cTn>
                                        <p:tgtEl>
                                          <p:spTgt spid="56">
                                            <p:txEl>
                                              <p:pRg end="324" st="279"/>
                                            </p:txEl>
                                          </p:spTgt>
                                        </p:tgtEl>
                                        <p:attrNameLst>
                                          <p:attrName>style.visibility</p:attrName>
                                        </p:attrNameLst>
                                      </p:cBhvr>
                                      <p:to>
                                        <p:strVal val="visible"/>
                                      </p:to>
                                    </p:set>
                                  </p:childTnLst>
                                </p:cTn>
                              </p:par>
                            </p:childTnLst>
                          </p:cTn>
                        </p:par>
                      </p:childTnLst>
                    </p:cTn>
                  </p:par>
                  <p:par>
                    <p:cTn fill="freeze" id="177">
                      <p:stCondLst>
                        <p:cond delay="indefinite"/>
                      </p:stCondLst>
                      <p:childTnLst>
                        <p:par>
                          <p:cTn fill="freeze" id="178">
                            <p:stCondLst>
                              <p:cond delay="0"/>
                            </p:stCondLst>
                            <p:childTnLst>
                              <p:par>
                                <p:cTn fill="hold" id="179" nodeType="clickEffect" presetClass="entr" presetID="2" presetSubtype="8">
                                  <p:stCondLst>
                                    <p:cond delay="0"/>
                                  </p:stCondLst>
                                  <p:childTnLst>
                                    <p:set>
                                      <p:cBhvr>
                                        <p:cTn dur="1" fill="hold" id="180">
                                          <p:stCondLst>
                                            <p:cond delay="0"/>
                                          </p:stCondLst>
                                        </p:cTn>
                                        <p:tgtEl>
                                          <p:spTgt spid="56">
                                            <p:txEl>
                                              <p:pRg end="62" st="20"/>
                                            </p:txEl>
                                          </p:spTgt>
                                        </p:tgtEl>
                                        <p:attrNameLst>
                                          <p:attrName>style.visibility</p:attrName>
                                        </p:attrNameLst>
                                      </p:cBhvr>
                                      <p:to>
                                        <p:strVal val="visible"/>
                                      </p:to>
                                    </p:set>
                                    <p:anim calcmode="lin" valueType="num">
                                      <p:cBhvr additive="repl">
                                        <p:cTn dur="500" fill="hold" id="181"/>
                                        <p:tgtEl>
                                          <p:spTgt spid="56">
                                            <p:txEl>
                                              <p:pRg end="62" st="20"/>
                                            </p:txEl>
                                          </p:spTgt>
                                        </p:tgtEl>
                                        <p:attrNameLst>
                                          <p:attrName>ppt_x</p:attrName>
                                        </p:attrNameLst>
                                      </p:cBhvr>
                                      <p:tavLst>
                                        <p:tav tm="0">
                                          <p:val>
                                            <p:strVal val="0-#ppt_w/2"/>
                                          </p:val>
                                        </p:tav>
                                        <p:tav tm="100000">
                                          <p:val>
                                            <p:strVal val="#ppt_x"/>
                                          </p:val>
                                        </p:tav>
                                      </p:tavLst>
                                    </p:anim>
                                    <p:anim calcmode="lin" valueType="num">
                                      <p:cBhvr additive="repl">
                                        <p:cTn dur="500" fill="hold" id="182"/>
                                        <p:tgtEl>
                                          <p:spTgt spid="56">
                                            <p:txEl>
                                              <p:pRg end="62" st="20"/>
                                            </p:txEl>
                                          </p:spTgt>
                                        </p:tgtEl>
                                        <p:attrNameLst>
                                          <p:attrName>ppt_y</p:attrName>
                                        </p:attrNameLst>
                                      </p:cBhvr>
                                      <p:tavLst>
                                        <p:tav tm="0">
                                          <p:val>
                                            <p:strVal val="#ppt_y"/>
                                          </p:val>
                                        </p:tav>
                                        <p:tav tm="100000">
                                          <p:val>
                                            <p:strVal val="#ppt_y"/>
                                          </p:val>
                                        </p:tav>
                                      </p:tavLst>
                                    </p:anim>
                                  </p:childTnLst>
                                </p:cTn>
                              </p:par>
                            </p:childTnLst>
                          </p:cTn>
                        </p:par>
                      </p:childTnLst>
                    </p:cTn>
                  </p:par>
                  <p:par>
                    <p:cTn fill="freeze" id="183">
                      <p:stCondLst>
                        <p:cond delay="indefinite"/>
                      </p:stCondLst>
                      <p:childTnLst>
                        <p:par>
                          <p:cTn fill="freeze" id="184">
                            <p:stCondLst>
                              <p:cond delay="0"/>
                            </p:stCondLst>
                            <p:childTnLst>
                              <p:par>
                                <p:cTn fill="hold" id="185" nodeType="clickEffect" presetClass="entr" presetID="2" presetSubtype="8">
                                  <p:stCondLst>
                                    <p:cond delay="0"/>
                                  </p:stCondLst>
                                  <p:childTnLst>
                                    <p:set>
                                      <p:cBhvr>
                                        <p:cTn dur="1" fill="hold" id="186">
                                          <p:stCondLst>
                                            <p:cond delay="0"/>
                                          </p:stCondLst>
                                        </p:cTn>
                                        <p:tgtEl>
                                          <p:spTgt spid="56">
                                            <p:txEl>
                                              <p:pRg end="146" st="114"/>
                                            </p:txEl>
                                          </p:spTgt>
                                        </p:tgtEl>
                                        <p:attrNameLst>
                                          <p:attrName>style.visibility</p:attrName>
                                        </p:attrNameLst>
                                      </p:cBhvr>
                                      <p:to>
                                        <p:strVal val="visible"/>
                                      </p:to>
                                    </p:set>
                                    <p:anim calcmode="lin" valueType="num">
                                      <p:cBhvr additive="repl">
                                        <p:cTn dur="500" fill="hold" id="187"/>
                                        <p:tgtEl>
                                          <p:spTgt spid="56">
                                            <p:txEl>
                                              <p:pRg end="146" st="114"/>
                                            </p:txEl>
                                          </p:spTgt>
                                        </p:tgtEl>
                                        <p:attrNameLst>
                                          <p:attrName>ppt_x</p:attrName>
                                        </p:attrNameLst>
                                      </p:cBhvr>
                                      <p:tavLst>
                                        <p:tav tm="0">
                                          <p:val>
                                            <p:strVal val="0-#ppt_w/2"/>
                                          </p:val>
                                        </p:tav>
                                        <p:tav tm="100000">
                                          <p:val>
                                            <p:strVal val="#ppt_x"/>
                                          </p:val>
                                        </p:tav>
                                      </p:tavLst>
                                    </p:anim>
                                    <p:anim calcmode="lin" valueType="num">
                                      <p:cBhvr additive="repl">
                                        <p:cTn dur="500" fill="hold" id="188"/>
                                        <p:tgtEl>
                                          <p:spTgt spid="56">
                                            <p:txEl>
                                              <p:pRg end="146" st="114"/>
                                            </p:txEl>
                                          </p:spTgt>
                                        </p:tgtEl>
                                        <p:attrNameLst>
                                          <p:attrName>ppt_y</p:attrName>
                                        </p:attrNameLst>
                                      </p:cBhvr>
                                      <p:tavLst>
                                        <p:tav tm="0">
                                          <p:val>
                                            <p:strVal val="#ppt_y"/>
                                          </p:val>
                                        </p:tav>
                                        <p:tav tm="100000">
                                          <p:val>
                                            <p:strVal val="#ppt_y"/>
                                          </p:val>
                                        </p:tav>
                                      </p:tavLst>
                                    </p:anim>
                                  </p:childTnLst>
                                </p:cTn>
                              </p:par>
                              <p:par>
                                <p:cTn fill="hold" id="189" nodeType="withEffect" presetClass="entr" presetID="2" presetSubtype="8">
                                  <p:stCondLst>
                                    <p:cond delay="0"/>
                                  </p:stCondLst>
                                  <p:childTnLst>
                                    <p:set>
                                      <p:cBhvr>
                                        <p:cTn dur="1" fill="hold" id="190">
                                          <p:stCondLst>
                                            <p:cond delay="0"/>
                                          </p:stCondLst>
                                        </p:cTn>
                                        <p:tgtEl>
                                          <p:spTgt spid="56">
                                            <p:txEl>
                                              <p:pRg end="177" st="146"/>
                                            </p:txEl>
                                          </p:spTgt>
                                        </p:tgtEl>
                                        <p:attrNameLst>
                                          <p:attrName>style.visibility</p:attrName>
                                        </p:attrNameLst>
                                      </p:cBhvr>
                                      <p:to>
                                        <p:strVal val="visible"/>
                                      </p:to>
                                    </p:set>
                                    <p:anim calcmode="lin" valueType="num">
                                      <p:cBhvr additive="repl">
                                        <p:cTn dur="500" fill="hold" id="191"/>
                                        <p:tgtEl>
                                          <p:spTgt spid="56">
                                            <p:txEl>
                                              <p:pRg end="177" st="146"/>
                                            </p:txEl>
                                          </p:spTgt>
                                        </p:tgtEl>
                                        <p:attrNameLst>
                                          <p:attrName>ppt_x</p:attrName>
                                        </p:attrNameLst>
                                      </p:cBhvr>
                                      <p:tavLst>
                                        <p:tav tm="0">
                                          <p:val>
                                            <p:strVal val="0-#ppt_w/2"/>
                                          </p:val>
                                        </p:tav>
                                        <p:tav tm="100000">
                                          <p:val>
                                            <p:strVal val="#ppt_x"/>
                                          </p:val>
                                        </p:tav>
                                      </p:tavLst>
                                    </p:anim>
                                    <p:anim calcmode="lin" valueType="num">
                                      <p:cBhvr additive="repl">
                                        <p:cTn dur="500" fill="hold" id="192"/>
                                        <p:tgtEl>
                                          <p:spTgt spid="56">
                                            <p:txEl>
                                              <p:pRg end="177" st="146"/>
                                            </p:txEl>
                                          </p:spTgt>
                                        </p:tgtEl>
                                        <p:attrNameLst>
                                          <p:attrName>ppt_y</p:attrName>
                                        </p:attrNameLst>
                                      </p:cBhvr>
                                      <p:tavLst>
                                        <p:tav tm="0">
                                          <p:val>
                                            <p:strVal val="#ppt_y"/>
                                          </p:val>
                                        </p:tav>
                                        <p:tav tm="100000">
                                          <p:val>
                                            <p:strVal val="#ppt_y"/>
                                          </p:val>
                                        </p:tav>
                                      </p:tavLst>
                                    </p:anim>
                                  </p:childTnLst>
                                </p:cTn>
                              </p:par>
                              <p:par>
                                <p:cTn fill="hold" id="193" nodeType="withEffect" presetClass="entr" presetID="2" presetSubtype="8">
                                  <p:stCondLst>
                                    <p:cond delay="0"/>
                                  </p:stCondLst>
                                  <p:childTnLst>
                                    <p:set>
                                      <p:cBhvr>
                                        <p:cTn dur="1" fill="hold" id="194">
                                          <p:stCondLst>
                                            <p:cond delay="0"/>
                                          </p:stCondLst>
                                        </p:cTn>
                                        <p:tgtEl>
                                          <p:spTgt spid="56">
                                            <p:txEl>
                                              <p:pRg end="196" st="177"/>
                                            </p:txEl>
                                          </p:spTgt>
                                        </p:tgtEl>
                                        <p:attrNameLst>
                                          <p:attrName>style.visibility</p:attrName>
                                        </p:attrNameLst>
                                      </p:cBhvr>
                                      <p:to>
                                        <p:strVal val="visible"/>
                                      </p:to>
                                    </p:set>
                                    <p:anim calcmode="lin" valueType="num">
                                      <p:cBhvr additive="repl">
                                        <p:cTn dur="500" fill="hold" id="195"/>
                                        <p:tgtEl>
                                          <p:spTgt spid="56">
                                            <p:txEl>
                                              <p:pRg end="196" st="177"/>
                                            </p:txEl>
                                          </p:spTgt>
                                        </p:tgtEl>
                                        <p:attrNameLst>
                                          <p:attrName>ppt_x</p:attrName>
                                        </p:attrNameLst>
                                      </p:cBhvr>
                                      <p:tavLst>
                                        <p:tav tm="0">
                                          <p:val>
                                            <p:strVal val="0-#ppt_w/2"/>
                                          </p:val>
                                        </p:tav>
                                        <p:tav tm="100000">
                                          <p:val>
                                            <p:strVal val="#ppt_x"/>
                                          </p:val>
                                        </p:tav>
                                      </p:tavLst>
                                    </p:anim>
                                    <p:anim calcmode="lin" valueType="num">
                                      <p:cBhvr additive="repl">
                                        <p:cTn dur="500" fill="hold" id="196"/>
                                        <p:tgtEl>
                                          <p:spTgt spid="56">
                                            <p:txEl>
                                              <p:pRg end="196" st="177"/>
                                            </p:txEl>
                                          </p:spTgt>
                                        </p:tgtEl>
                                        <p:attrNameLst>
                                          <p:attrName>ppt_y</p:attrName>
                                        </p:attrNameLst>
                                      </p:cBhvr>
                                      <p:tavLst>
                                        <p:tav tm="0">
                                          <p:val>
                                            <p:strVal val="#ppt_y"/>
                                          </p:val>
                                        </p:tav>
                                        <p:tav tm="100000">
                                          <p:val>
                                            <p:strVal val="#ppt_y"/>
                                          </p:val>
                                        </p:tav>
                                      </p:tavLst>
                                    </p:anim>
                                  </p:childTnLst>
                                </p:cTn>
                              </p:par>
                            </p:childTnLst>
                          </p:cTn>
                        </p:par>
                      </p:childTnLst>
                    </p:cTn>
                  </p:par>
                  <p:par>
                    <p:cTn fill="freeze" id="197">
                      <p:stCondLst>
                        <p:cond delay="indefinite"/>
                      </p:stCondLst>
                      <p:childTnLst>
                        <p:par>
                          <p:cTn fill="freeze" id="198">
                            <p:stCondLst>
                              <p:cond delay="0"/>
                            </p:stCondLst>
                            <p:childTnLst>
                              <p:par>
                                <p:cTn fill="hold" id="199" nodeType="clickEffect" presetClass="entr" presetID="2" presetSubtype="8">
                                  <p:stCondLst>
                                    <p:cond delay="0"/>
                                  </p:stCondLst>
                                  <p:childTnLst>
                                    <p:set>
                                      <p:cBhvr>
                                        <p:cTn dur="1" fill="hold" id="200">
                                          <p:stCondLst>
                                            <p:cond delay="0"/>
                                          </p:stCondLst>
                                        </p:cTn>
                                        <p:tgtEl>
                                          <p:spTgt spid="56">
                                            <p:txEl>
                                              <p:pRg end="279" st="196"/>
                                            </p:txEl>
                                          </p:spTgt>
                                        </p:tgtEl>
                                        <p:attrNameLst>
                                          <p:attrName>style.visibility</p:attrName>
                                        </p:attrNameLst>
                                      </p:cBhvr>
                                      <p:to>
                                        <p:strVal val="visible"/>
                                      </p:to>
                                    </p:set>
                                    <p:anim calcmode="lin" valueType="num">
                                      <p:cBhvr additive="repl">
                                        <p:cTn dur="500" fill="hold" id="201"/>
                                        <p:tgtEl>
                                          <p:spTgt spid="56">
                                            <p:txEl>
                                              <p:pRg end="279" st="196"/>
                                            </p:txEl>
                                          </p:spTgt>
                                        </p:tgtEl>
                                        <p:attrNameLst>
                                          <p:attrName>ppt_x</p:attrName>
                                        </p:attrNameLst>
                                      </p:cBhvr>
                                      <p:tavLst>
                                        <p:tav tm="0">
                                          <p:val>
                                            <p:strVal val="0-#ppt_w/2"/>
                                          </p:val>
                                        </p:tav>
                                        <p:tav tm="100000">
                                          <p:val>
                                            <p:strVal val="#ppt_x"/>
                                          </p:val>
                                        </p:tav>
                                      </p:tavLst>
                                    </p:anim>
                                    <p:anim calcmode="lin" valueType="num">
                                      <p:cBhvr additive="repl">
                                        <p:cTn dur="500" fill="hold" id="202"/>
                                        <p:tgtEl>
                                          <p:spTgt spid="56">
                                            <p:txEl>
                                              <p:pRg end="279" st="196"/>
                                            </p:txEl>
                                          </p:spTgt>
                                        </p:tgtEl>
                                        <p:attrNameLst>
                                          <p:attrName>ppt_y</p:attrName>
                                        </p:attrNameLst>
                                      </p:cBhvr>
                                      <p:tavLst>
                                        <p:tav tm="0">
                                          <p:val>
                                            <p:strVal val="#ppt_y"/>
                                          </p:val>
                                        </p:tav>
                                        <p:tav tm="100000">
                                          <p:val>
                                            <p:strVal val="#ppt_y"/>
                                          </p:val>
                                        </p:tav>
                                      </p:tavLst>
                                    </p:anim>
                                  </p:childTnLst>
                                </p:cTn>
                              </p:par>
                            </p:childTnLst>
                          </p:cTn>
                        </p:par>
                      </p:childTnLst>
                    </p:cTn>
                  </p:par>
                  <p:par>
                    <p:cTn fill="freeze" id="203">
                      <p:stCondLst>
                        <p:cond delay="indefinite"/>
                      </p:stCondLst>
                      <p:childTnLst>
                        <p:par>
                          <p:cTn fill="freeze" id="204">
                            <p:stCondLst>
                              <p:cond delay="0"/>
                            </p:stCondLst>
                            <p:childTnLst>
                              <p:par>
                                <p:cTn fill="hold" id="205" nodeType="clickEffect" presetClass="entr" presetID="2" presetSubtype="8">
                                  <p:stCondLst>
                                    <p:cond delay="0"/>
                                  </p:stCondLst>
                                  <p:childTnLst>
                                    <p:set>
                                      <p:cBhvr>
                                        <p:cTn dur="1" fill="hold" id="206">
                                          <p:stCondLst>
                                            <p:cond delay="0"/>
                                          </p:stCondLst>
                                        </p:cTn>
                                        <p:tgtEl>
                                          <p:spTgt spid="56">
                                            <p:txEl>
                                              <p:pRg end="357" st="324"/>
                                            </p:txEl>
                                          </p:spTgt>
                                        </p:tgtEl>
                                        <p:attrNameLst>
                                          <p:attrName>style.visibility</p:attrName>
                                        </p:attrNameLst>
                                      </p:cBhvr>
                                      <p:to>
                                        <p:strVal val="visible"/>
                                      </p:to>
                                    </p:set>
                                    <p:anim calcmode="lin" valueType="num">
                                      <p:cBhvr additive="repl">
                                        <p:cTn dur="500" fill="hold" id="207"/>
                                        <p:tgtEl>
                                          <p:spTgt spid="56">
                                            <p:txEl>
                                              <p:pRg end="357" st="324"/>
                                            </p:txEl>
                                          </p:spTgt>
                                        </p:tgtEl>
                                        <p:attrNameLst>
                                          <p:attrName>ppt_x</p:attrName>
                                        </p:attrNameLst>
                                      </p:cBhvr>
                                      <p:tavLst>
                                        <p:tav tm="0">
                                          <p:val>
                                            <p:strVal val="0-#ppt_w/2"/>
                                          </p:val>
                                        </p:tav>
                                        <p:tav tm="100000">
                                          <p:val>
                                            <p:strVal val="#ppt_x"/>
                                          </p:val>
                                        </p:tav>
                                      </p:tavLst>
                                    </p:anim>
                                    <p:anim calcmode="lin" valueType="num">
                                      <p:cBhvr additive="repl">
                                        <p:cTn dur="500" fill="hold" id="208"/>
                                        <p:tgtEl>
                                          <p:spTgt spid="56">
                                            <p:txEl>
                                              <p:pRg end="357" st="324"/>
                                            </p:txEl>
                                          </p:spTgt>
                                        </p:tgtEl>
                                        <p:attrNameLst>
                                          <p:attrName>ppt_y</p:attrName>
                                        </p:attrNameLst>
                                      </p:cBhvr>
                                      <p:tavLst>
                                        <p:tav tm="0">
                                          <p:val>
                                            <p:strVal val="#ppt_y"/>
                                          </p:val>
                                        </p:tav>
                                        <p:tav tm="100000">
                                          <p:val>
                                            <p:strVal val="#ppt_y"/>
                                          </p:val>
                                        </p:tav>
                                      </p:tavLst>
                                    </p:anim>
                                  </p:childTnLst>
                                </p:cTn>
                              </p:par>
                              <p:par>
                                <p:cTn fill="hold" id="209" nodeType="withEffect" presetClass="entr" presetID="2" presetSubtype="8">
                                  <p:stCondLst>
                                    <p:cond delay="0"/>
                                  </p:stCondLst>
                                  <p:childTnLst>
                                    <p:set>
                                      <p:cBhvr>
                                        <p:cTn dur="1" fill="hold" id="210">
                                          <p:stCondLst>
                                            <p:cond delay="0"/>
                                          </p:stCondLst>
                                        </p:cTn>
                                        <p:tgtEl>
                                          <p:spTgt spid="56">
                                            <p:txEl>
                                              <p:pRg end="393" st="357"/>
                                            </p:txEl>
                                          </p:spTgt>
                                        </p:tgtEl>
                                        <p:attrNameLst>
                                          <p:attrName>style.visibility</p:attrName>
                                        </p:attrNameLst>
                                      </p:cBhvr>
                                      <p:to>
                                        <p:strVal val="visible"/>
                                      </p:to>
                                    </p:set>
                                    <p:anim calcmode="lin" valueType="num">
                                      <p:cBhvr additive="repl">
                                        <p:cTn dur="500" fill="hold" id="211"/>
                                        <p:tgtEl>
                                          <p:spTgt spid="56">
                                            <p:txEl>
                                              <p:pRg end="393" st="357"/>
                                            </p:txEl>
                                          </p:spTgt>
                                        </p:tgtEl>
                                        <p:attrNameLst>
                                          <p:attrName>ppt_x</p:attrName>
                                        </p:attrNameLst>
                                      </p:cBhvr>
                                      <p:tavLst>
                                        <p:tav tm="0">
                                          <p:val>
                                            <p:strVal val="0-#ppt_w/2"/>
                                          </p:val>
                                        </p:tav>
                                        <p:tav tm="100000">
                                          <p:val>
                                            <p:strVal val="#ppt_x"/>
                                          </p:val>
                                        </p:tav>
                                      </p:tavLst>
                                    </p:anim>
                                    <p:anim calcmode="lin" valueType="num">
                                      <p:cBhvr additive="repl">
                                        <p:cTn dur="500" fill="hold" id="212"/>
                                        <p:tgtEl>
                                          <p:spTgt spid="56">
                                            <p:txEl>
                                              <p:pRg end="393" st="357"/>
                                            </p:txEl>
                                          </p:spTgt>
                                        </p:tgtEl>
                                        <p:attrNameLst>
                                          <p:attrName>ppt_y</p:attrName>
                                        </p:attrNameLst>
                                      </p:cBhvr>
                                      <p:tavLst>
                                        <p:tav tm="0">
                                          <p:val>
                                            <p:strVal val="#ppt_y"/>
                                          </p:val>
                                        </p:tav>
                                        <p:tav tm="100000">
                                          <p:val>
                                            <p:strVal val="#ppt_y"/>
                                          </p:val>
                                        </p:tav>
                                      </p:tavLst>
                                    </p:anim>
                                  </p:childTnLst>
                                </p:cTn>
                              </p:par>
                            </p:childTnLst>
                          </p:cTn>
                        </p:par>
                      </p:childTnLst>
                    </p:cTn>
                  </p:par>
                  <p:par>
                    <p:cTn fill="freeze" id="213">
                      <p:stCondLst>
                        <p:cond delay="indefinite"/>
                      </p:stCondLst>
                      <p:childTnLst>
                        <p:par>
                          <p:cTn fill="freeze" id="214">
                            <p:stCondLst>
                              <p:cond delay="0"/>
                            </p:stCondLst>
                            <p:childTnLst>
                              <p:par>
                                <p:cTn fill="hold" id="215" nodeType="clickEffect" presetClass="entr" presetID="2" presetSubtype="8">
                                  <p:stCondLst>
                                    <p:cond delay="0"/>
                                  </p:stCondLst>
                                  <p:childTnLst>
                                    <p:set>
                                      <p:cBhvr>
                                        <p:cTn dur="1" fill="hold" id="216">
                                          <p:stCondLst>
                                            <p:cond delay="0"/>
                                          </p:stCondLst>
                                        </p:cTn>
                                        <p:tgtEl>
                                          <p:spTgt spid="56">
                                            <p:txEl>
                                              <p:pRg end="401" st="393"/>
                                            </p:txEl>
                                          </p:spTgt>
                                        </p:tgtEl>
                                        <p:attrNameLst>
                                          <p:attrName>style.visibility</p:attrName>
                                        </p:attrNameLst>
                                      </p:cBhvr>
                                      <p:to>
                                        <p:strVal val="visible"/>
                                      </p:to>
                                    </p:set>
                                    <p:anim calcmode="lin" valueType="num">
                                      <p:cBhvr additive="repl">
                                        <p:cTn dur="500" fill="hold" id="217"/>
                                        <p:tgtEl>
                                          <p:spTgt spid="56">
                                            <p:txEl>
                                              <p:pRg end="401" st="393"/>
                                            </p:txEl>
                                          </p:spTgt>
                                        </p:tgtEl>
                                        <p:attrNameLst>
                                          <p:attrName>ppt_x</p:attrName>
                                        </p:attrNameLst>
                                      </p:cBhvr>
                                      <p:tavLst>
                                        <p:tav tm="0">
                                          <p:val>
                                            <p:strVal val="0-#ppt_w/2"/>
                                          </p:val>
                                        </p:tav>
                                        <p:tav tm="100000">
                                          <p:val>
                                            <p:strVal val="#ppt_x"/>
                                          </p:val>
                                        </p:tav>
                                      </p:tavLst>
                                    </p:anim>
                                    <p:anim calcmode="lin" valueType="num">
                                      <p:cBhvr additive="repl">
                                        <p:cTn dur="500" fill="hold" id="218"/>
                                        <p:tgtEl>
                                          <p:spTgt spid="56">
                                            <p:txEl>
                                              <p:pRg end="401" st="393"/>
                                            </p:txEl>
                                          </p:spTgt>
                                        </p:tgtEl>
                                        <p:attrNameLst>
                                          <p:attrName>ppt_y</p:attrName>
                                        </p:attrNameLst>
                                      </p:cBhvr>
                                      <p:tavLst>
                                        <p:tav tm="0">
                                          <p:val>
                                            <p:strVal val="#ppt_y"/>
                                          </p:val>
                                        </p:tav>
                                        <p:tav tm="100000">
                                          <p:val>
                                            <p:strVal val="#ppt_y"/>
                                          </p:val>
                                        </p:tav>
                                      </p:tavLst>
                                    </p:anim>
                                  </p:childTnLst>
                                </p:cTn>
                              </p:par>
                            </p:childTnLst>
                          </p:cTn>
                        </p:par>
                      </p:childTnLst>
                    </p:cTn>
                  </p:par>
                  <p:par>
                    <p:cTn fill="freeze" id="219">
                      <p:stCondLst>
                        <p:cond delay="indefinite"/>
                      </p:stCondLst>
                      <p:childTnLst>
                        <p:par>
                          <p:cTn fill="freeze" id="220">
                            <p:stCondLst>
                              <p:cond delay="0"/>
                            </p:stCondLst>
                            <p:childTnLst>
                              <p:par>
                                <p:cTn fill="hold" id="221" nodeType="clickEffect" presetClass="entr" presetID="2" presetSubtype="8">
                                  <p:stCondLst>
                                    <p:cond delay="0"/>
                                  </p:stCondLst>
                                  <p:childTnLst>
                                    <p:set>
                                      <p:cBhvr>
                                        <p:cTn dur="1" fill="hold" id="222">
                                          <p:stCondLst>
                                            <p:cond delay="0"/>
                                          </p:stCondLst>
                                        </p:cTn>
                                        <p:tgtEl>
                                          <p:spTgt spid="56">
                                            <p:txEl>
                                              <p:pRg end="419" st="401"/>
                                            </p:txEl>
                                          </p:spTgt>
                                        </p:tgtEl>
                                        <p:attrNameLst>
                                          <p:attrName>style.visibility</p:attrName>
                                        </p:attrNameLst>
                                      </p:cBhvr>
                                      <p:to>
                                        <p:strVal val="visible"/>
                                      </p:to>
                                    </p:set>
                                    <p:anim calcmode="lin" valueType="num">
                                      <p:cBhvr additive="repl">
                                        <p:cTn dur="500" fill="hold" id="223"/>
                                        <p:tgtEl>
                                          <p:spTgt spid="56">
                                            <p:txEl>
                                              <p:pRg end="419" st="401"/>
                                            </p:txEl>
                                          </p:spTgt>
                                        </p:tgtEl>
                                        <p:attrNameLst>
                                          <p:attrName>ppt_x</p:attrName>
                                        </p:attrNameLst>
                                      </p:cBhvr>
                                      <p:tavLst>
                                        <p:tav tm="0">
                                          <p:val>
                                            <p:strVal val="0-#ppt_w/2"/>
                                          </p:val>
                                        </p:tav>
                                        <p:tav tm="100000">
                                          <p:val>
                                            <p:strVal val="#ppt_x"/>
                                          </p:val>
                                        </p:tav>
                                      </p:tavLst>
                                    </p:anim>
                                    <p:anim calcmode="lin" valueType="num">
                                      <p:cBhvr additive="repl">
                                        <p:cTn dur="500" fill="hold" id="224"/>
                                        <p:tgtEl>
                                          <p:spTgt spid="56">
                                            <p:txEl>
                                              <p:pRg end="419" st="401"/>
                                            </p:txEl>
                                          </p:spTgt>
                                        </p:tgtEl>
                                        <p:attrNameLst>
                                          <p:attrName>ppt_y</p:attrName>
                                        </p:attrNameLst>
                                      </p:cBhvr>
                                      <p:tavLst>
                                        <p:tav tm="0">
                                          <p:val>
                                            <p:strVal val="#ppt_y"/>
                                          </p:val>
                                        </p:tav>
                                        <p:tav tm="100000">
                                          <p:val>
                                            <p:strVal val="#ppt_y"/>
                                          </p:val>
                                        </p:tav>
                                      </p:tavLst>
                                    </p:anim>
                                  </p:childTnLst>
                                </p:cTn>
                              </p:par>
                              <p:par>
                                <p:cTn fill="hold" id="225" nodeType="withEffect" presetClass="entr" presetID="2" presetSubtype="8">
                                  <p:stCondLst>
                                    <p:cond delay="0"/>
                                  </p:stCondLst>
                                  <p:childTnLst>
                                    <p:set>
                                      <p:cBhvr>
                                        <p:cTn dur="1" fill="hold" id="226">
                                          <p:stCondLst>
                                            <p:cond delay="0"/>
                                          </p:stCondLst>
                                        </p:cTn>
                                        <p:tgtEl>
                                          <p:spTgt spid="56">
                                            <p:txEl>
                                              <p:pRg end="440" st="419"/>
                                            </p:txEl>
                                          </p:spTgt>
                                        </p:tgtEl>
                                        <p:attrNameLst>
                                          <p:attrName>style.visibility</p:attrName>
                                        </p:attrNameLst>
                                      </p:cBhvr>
                                      <p:to>
                                        <p:strVal val="visible"/>
                                      </p:to>
                                    </p:set>
                                    <p:anim calcmode="lin" valueType="num">
                                      <p:cBhvr additive="repl">
                                        <p:cTn dur="500" fill="hold" id="227"/>
                                        <p:tgtEl>
                                          <p:spTgt spid="56">
                                            <p:txEl>
                                              <p:pRg end="440" st="419"/>
                                            </p:txEl>
                                          </p:spTgt>
                                        </p:tgtEl>
                                        <p:attrNameLst>
                                          <p:attrName>ppt_x</p:attrName>
                                        </p:attrNameLst>
                                      </p:cBhvr>
                                      <p:tavLst>
                                        <p:tav tm="0">
                                          <p:val>
                                            <p:strVal val="0-#ppt_w/2"/>
                                          </p:val>
                                        </p:tav>
                                        <p:tav tm="100000">
                                          <p:val>
                                            <p:strVal val="#ppt_x"/>
                                          </p:val>
                                        </p:tav>
                                      </p:tavLst>
                                    </p:anim>
                                    <p:anim calcmode="lin" valueType="num">
                                      <p:cBhvr additive="repl">
                                        <p:cTn dur="500" fill="hold" id="228"/>
                                        <p:tgtEl>
                                          <p:spTgt spid="56">
                                            <p:txEl>
                                              <p:pRg end="440" st="41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301320"/>
            <a:ext cx="9071640" cy="850680"/>
          </a:xfrm>
          <a:prstGeom prst="rect">
            <a:avLst/>
          </a:prstGeom>
        </p:spPr>
        <p:txBody>
          <a:bodyPr anchor="ctr" bIns="0" lIns="0" rIns="0" tIns="0" wrap="none"/>
          <a:p>
            <a:pPr algn="ctr"/>
            <a:r>
              <a:rPr lang="en-GB"/>
              <a:t>Topics</a:t>
            </a:r>
            <a:endParaRPr/>
          </a:p>
        </p:txBody>
      </p:sp>
      <p:sp>
        <p:nvSpPr>
          <p:cNvPr id="58" name="TextShape 2"/>
          <p:cNvSpPr txBox="1"/>
          <p:nvPr/>
        </p:nvSpPr>
        <p:spPr>
          <a:xfrm>
            <a:off x="547200" y="1152000"/>
            <a:ext cx="8870040" cy="5760000"/>
          </a:xfrm>
          <a:prstGeom prst="rect">
            <a:avLst/>
          </a:prstGeom>
        </p:spPr>
        <p:txBody>
          <a:bodyPr bIns="0" lIns="0" rIns="0" tIns="0" wrap="none"/>
          <a:p>
            <a:pPr>
              <a:buFont typeface="StarSymbol"/>
              <a:buAutoNum type="arabicPeriod"/>
            </a:pPr>
            <a:r>
              <a:rPr lang="en-GB"/>
              <a:t>Analog vs Digital</a:t>
            </a:r>
            <a:endParaRPr/>
          </a:p>
          <a:p>
            <a:pPr lvl="1">
              <a:buFont typeface="StarSymbol"/>
              <a:buChar char=""/>
            </a:pPr>
            <a:r>
              <a:rPr lang="en-GB"/>
              <a:t>Sliderule</a:t>
            </a:r>
            <a:endParaRPr/>
          </a:p>
          <a:p>
            <a:pPr lvl="1">
              <a:buFont typeface="StarSymbol"/>
              <a:buChar char=""/>
            </a:pPr>
            <a:r>
              <a:rPr lang="en-GB"/>
              <a:t>Planimeter</a:t>
            </a:r>
            <a:endParaRPr/>
          </a:p>
          <a:p>
            <a:pPr lvl="1">
              <a:buFont typeface="StarSymbol"/>
              <a:buChar char=""/>
            </a:pPr>
            <a:r>
              <a:rPr lang="en-GB"/>
              <a:t>Abacus (e.g.Russian </a:t>
            </a:r>
            <a:r>
              <a:rPr i="1" lang="en-GB"/>
              <a:t>shoty</a:t>
            </a:r>
            <a:r>
              <a:rPr lang="en-GB"/>
              <a:t>, esp. for explaining carry propagation).</a:t>
            </a:r>
            <a:endParaRPr/>
          </a:p>
          <a:p>
            <a:pPr lvl="1">
              <a:buFont typeface="StarSymbol"/>
              <a:buChar char=""/>
            </a:pPr>
            <a:r>
              <a:rPr lang="en-GB"/>
              <a:t>Brunsviga, or similar.</a:t>
            </a:r>
            <a:endParaRPr/>
          </a:p>
          <a:p>
            <a:pPr>
              <a:buFont typeface="StarSymbol"/>
              <a:buAutoNum type="arabicPeriod"/>
            </a:pPr>
            <a:r>
              <a:rPr lang="en-GB"/>
              <a:t>Decimal vs Binary</a:t>
            </a:r>
            <a:endParaRPr/>
          </a:p>
          <a:p>
            <a:pPr lvl="1">
              <a:buFont typeface="StarSymbol"/>
              <a:buChar char=""/>
            </a:pPr>
            <a:r>
              <a:rPr lang="en-GB"/>
              <a:t>MOSI has a nice interactive adder/subtractor.</a:t>
            </a:r>
            <a:endParaRPr/>
          </a:p>
          <a:p>
            <a:pPr>
              <a:buFont typeface="StarSymbol"/>
              <a:buAutoNum type="arabicPeriod"/>
            </a:pPr>
            <a:r>
              <a:rPr lang="en-GB"/>
              <a:t>Serial vs Parallel</a:t>
            </a:r>
            <a:endParaRPr/>
          </a:p>
          <a:p>
            <a:pPr lvl="1">
              <a:buFont typeface="StarSymbol"/>
              <a:buChar char=""/>
            </a:pPr>
            <a:r>
              <a:rPr lang="en-GB"/>
              <a:t>Important when explaining delay-line storage</a:t>
            </a:r>
            <a:endParaRPr/>
          </a:p>
          <a:p>
            <a:pPr>
              <a:buFont typeface="StarSymbol"/>
              <a:buAutoNum type="arabicPeriod"/>
            </a:pPr>
            <a:r>
              <a:rPr lang="en-GB"/>
              <a:t>Logic</a:t>
            </a:r>
            <a:endParaRPr/>
          </a:p>
          <a:p>
            <a:pPr lvl="1">
              <a:buFont typeface="StarSymbol"/>
              <a:buChar char=""/>
            </a:pPr>
            <a:r>
              <a:rPr lang="en-GB"/>
              <a:t>Computers built out of basic logic elements </a:t>
            </a:r>
            <a:r>
              <a:rPr b="1" lang="en-GB"/>
              <a:t>and</a:t>
            </a:r>
            <a:r>
              <a:rPr b="1" lang="en-GB"/>
              <a:t> or not</a:t>
            </a:r>
            <a:endParaRPr/>
          </a:p>
          <a:p>
            <a:pPr lvl="1">
              <a:buFont typeface="StarSymbol"/>
              <a:buChar char=""/>
            </a:pPr>
            <a:r>
              <a:rPr lang="en-GB"/>
              <a:t>An interactive mechanical model of an adder, clearly showing the gates and their interconnections.</a:t>
            </a:r>
            <a:endParaRPr/>
          </a:p>
          <a:p>
            <a:pPr>
              <a:buFont typeface="StarSymbol"/>
              <a:buAutoNum type="arabicPeriod"/>
            </a:pPr>
            <a:r>
              <a:rPr lang="en-GB"/>
              <a:t>Packaging</a:t>
            </a:r>
            <a:endParaRPr/>
          </a:p>
          <a:p>
            <a:pPr lvl="1">
              <a:buFont typeface="StarSymbol"/>
              <a:buChar char=""/>
            </a:pPr>
            <a:r>
              <a:rPr lang="en-GB"/>
              <a:t>Early computers wired up like wireless sets.</a:t>
            </a:r>
            <a:endParaRPr/>
          </a:p>
          <a:p>
            <a:pPr lvl="1">
              <a:buFont typeface="StarSymbol"/>
              <a:buChar char=""/>
            </a:pPr>
            <a:r>
              <a:rPr lang="en-GB"/>
              <a:t>Removable packages – a simple binary counter made from such packages would be a good demo.</a:t>
            </a:r>
            <a:endParaRPr/>
          </a:p>
          <a:p>
            <a:pPr lvl="1">
              <a:buFont typeface="StarSymbol"/>
              <a:buChar char=""/>
            </a:pPr>
            <a:r>
              <a:rPr lang="en-GB"/>
              <a:t>Nowadays we are back to monolithic motherboards.</a:t>
            </a:r>
            <a:endParaRPr/>
          </a:p>
        </p:txBody>
      </p:sp>
      <p:pic>
        <p:nvPicPr>
          <p:cNvPr descr="" id="59" name=""/>
          <p:cNvPicPr/>
          <p:nvPr/>
        </p:nvPicPr>
        <p:blipFill>
          <a:blip r:embed="rId1"/>
          <a:stretch>
            <a:fillRect/>
          </a:stretch>
        </p:blipFill>
        <p:spPr>
          <a:xfrm>
            <a:off x="1534320" y="3413520"/>
            <a:ext cx="6601680" cy="2227680"/>
          </a:xfrm>
          <a:prstGeom prst="rect">
            <a:avLst/>
          </a:prstGeom>
        </p:spPr>
      </p:pic>
    </p:spTree>
  </p:cSld>
  <p:timing>
    <p:tnLst>
      <p:par>
        <p:cTn dur="indefinite" id="229" nodeType="tmRoot" restart="never">
          <p:childTnLst>
            <p:seq>
              <p:cTn id="230" nodeType="mainSeq">
                <p:childTnLst>
                  <p:par>
                    <p:cTn fill="freeze" id="231">
                      <p:stCondLst>
                        <p:cond delay="0"/>
                      </p:stCondLst>
                      <p:childTnLst>
                        <p:par>
                          <p:cTn fill="freeze" id="232">
                            <p:stCondLst>
                              <p:cond delay="0"/>
                            </p:stCondLst>
                            <p:childTnLst>
                              <p:par>
                                <p:cTn fill="hold" id="233" nodeType="withEffect" presetClass="entr" presetID="1">
                                  <p:stCondLst>
                                    <p:cond delay="0"/>
                                  </p:stCondLst>
                                  <p:childTnLst>
                                    <p:set>
                                      <p:cBhvr>
                                        <p:cTn dur="1" fill="hold" id="234">
                                          <p:stCondLst>
                                            <p:cond delay="0"/>
                                          </p:stCondLst>
                                        </p:cTn>
                                        <p:tgtEl>
                                          <p:spTgt spid="58">
                                            <p:txEl>
                                              <p:pRg end="147" st="129"/>
                                            </p:txEl>
                                          </p:spTgt>
                                        </p:tgtEl>
                                        <p:attrNameLst>
                                          <p:attrName>style.visibility</p:attrName>
                                        </p:attrNameLst>
                                      </p:cBhvr>
                                      <p:to>
                                        <p:strVal val="visible"/>
                                      </p:to>
                                    </p:set>
                                  </p:childTnLst>
                                </p:cTn>
                              </p:par>
                              <p:par>
                                <p:cTn fill="hold" id="235" nodeType="withEffect" presetClass="entr" presetID="1">
                                  <p:stCondLst>
                                    <p:cond delay="0"/>
                                  </p:stCondLst>
                                  <p:childTnLst>
                                    <p:set>
                                      <p:cBhvr>
                                        <p:cTn dur="1" fill="hold" id="236">
                                          <p:stCondLst>
                                            <p:cond delay="0"/>
                                          </p:stCondLst>
                                        </p:cTn>
                                        <p:tgtEl>
                                          <p:spTgt spid="58">
                                            <p:txEl>
                                              <p:pRg end="212" st="193"/>
                                            </p:txEl>
                                          </p:spTgt>
                                        </p:tgtEl>
                                        <p:attrNameLst>
                                          <p:attrName>style.visibility</p:attrName>
                                        </p:attrNameLst>
                                      </p:cBhvr>
                                      <p:to>
                                        <p:strVal val="visible"/>
                                      </p:to>
                                    </p:set>
                                  </p:childTnLst>
                                </p:cTn>
                              </p:par>
                              <p:par>
                                <p:cTn fill="hold" id="237" nodeType="withEffect" presetClass="entr" presetID="1">
                                  <p:stCondLst>
                                    <p:cond delay="0"/>
                                  </p:stCondLst>
                                  <p:childTnLst>
                                    <p:set>
                                      <p:cBhvr>
                                        <p:cTn dur="1" fill="hold" id="238">
                                          <p:stCondLst>
                                            <p:cond delay="0"/>
                                          </p:stCondLst>
                                        </p:cTn>
                                        <p:tgtEl>
                                          <p:spTgt spid="58">
                                            <p:txEl>
                                              <p:pRg end="263" st="257"/>
                                            </p:txEl>
                                          </p:spTgt>
                                        </p:tgtEl>
                                        <p:attrNameLst>
                                          <p:attrName>style.visibility</p:attrName>
                                        </p:attrNameLst>
                                      </p:cBhvr>
                                      <p:to>
                                        <p:strVal val="visible"/>
                                      </p:to>
                                    </p:set>
                                  </p:childTnLst>
                                </p:cTn>
                              </p:par>
                              <p:par>
                                <p:cTn fill="hold" id="239" nodeType="withEffect" presetClass="entr" presetID="1">
                                  <p:stCondLst>
                                    <p:cond delay="0"/>
                                  </p:stCondLst>
                                  <p:childTnLst>
                                    <p:set>
                                      <p:cBhvr>
                                        <p:cTn dur="1" fill="hold" id="240">
                                          <p:stCondLst>
                                            <p:cond delay="0"/>
                                          </p:stCondLst>
                                        </p:cTn>
                                        <p:tgtEl>
                                          <p:spTgt spid="58">
                                            <p:txEl>
                                              <p:pRg end="427" st="417"/>
                                            </p:txEl>
                                          </p:spTgt>
                                        </p:tgtEl>
                                        <p:attrNameLst>
                                          <p:attrName>style.visibility</p:attrName>
                                        </p:attrNameLst>
                                      </p:cBhvr>
                                      <p:to>
                                        <p:strVal val="visible"/>
                                      </p:to>
                                    </p:set>
                                  </p:childTnLst>
                                </p:cTn>
                              </p:par>
                              <p:par>
                                <p:cTn fill="hold" id="241" nodeType="withEffect" presetClass="entr" presetID="1">
                                  <p:stCondLst>
                                    <p:cond delay="0"/>
                                  </p:stCondLst>
                                  <p:childTnLst>
                                    <p:set>
                                      <p:cBhvr>
                                        <p:cTn dur="1" fill="hold" id="242">
                                          <p:stCondLst>
                                            <p:cond delay="0"/>
                                          </p:stCondLst>
                                        </p:cTn>
                                        <p:tgtEl>
                                          <p:spTgt spid="58">
                                            <p:txEl>
                                              <p:pRg end="147" st="129"/>
                                            </p:txEl>
                                          </p:spTgt>
                                        </p:tgtEl>
                                        <p:attrNameLst>
                                          <p:attrName>style.visibility</p:attrName>
                                        </p:attrNameLst>
                                      </p:cBhvr>
                                      <p:to>
                                        <p:strVal val="visible"/>
                                      </p:to>
                                    </p:set>
                                  </p:childTnLst>
                                </p:cTn>
                              </p:par>
                            </p:childTnLst>
                          </p:cTn>
                        </p:par>
                      </p:childTnLst>
                    </p:cTn>
                  </p:par>
                  <p:par>
                    <p:cTn fill="freeze" id="243">
                      <p:stCondLst>
                        <p:cond delay="indefinite"/>
                      </p:stCondLst>
                      <p:childTnLst>
                        <p:par>
                          <p:cTn fill="freeze" id="244">
                            <p:stCondLst>
                              <p:cond delay="0"/>
                            </p:stCondLst>
                            <p:childTnLst>
                              <p:par>
                                <p:cTn fill="hold" id="245" nodeType="clickEffect" presetClass="entr" presetID="2" presetSubtype="8">
                                  <p:stCondLst>
                                    <p:cond delay="0"/>
                                  </p:stCondLst>
                                  <p:childTnLst>
                                    <p:set>
                                      <p:cBhvr>
                                        <p:cTn dur="1" fill="hold" id="246">
                                          <p:stCondLst>
                                            <p:cond delay="0"/>
                                          </p:stCondLst>
                                        </p:cTn>
                                        <p:tgtEl>
                                          <p:spTgt spid="58">
                                            <p:txEl>
                                              <p:pRg end="28" st="18"/>
                                            </p:txEl>
                                          </p:spTgt>
                                        </p:tgtEl>
                                        <p:attrNameLst>
                                          <p:attrName>style.visibility</p:attrName>
                                        </p:attrNameLst>
                                      </p:cBhvr>
                                      <p:to>
                                        <p:strVal val="visible"/>
                                      </p:to>
                                    </p:set>
                                    <p:anim calcmode="lin" valueType="num">
                                      <p:cBhvr additive="repl">
                                        <p:cTn dur="500" fill="hold" id="247"/>
                                        <p:tgtEl>
                                          <p:spTgt spid="58">
                                            <p:txEl>
                                              <p:pRg end="28" st="18"/>
                                            </p:txEl>
                                          </p:spTgt>
                                        </p:tgtEl>
                                        <p:attrNameLst>
                                          <p:attrName>ppt_x</p:attrName>
                                        </p:attrNameLst>
                                      </p:cBhvr>
                                      <p:tavLst>
                                        <p:tav tm="0">
                                          <p:val>
                                            <p:strVal val="0-#ppt_w/2"/>
                                          </p:val>
                                        </p:tav>
                                        <p:tav tm="100000">
                                          <p:val>
                                            <p:strVal val="#ppt_x"/>
                                          </p:val>
                                        </p:tav>
                                      </p:tavLst>
                                    </p:anim>
                                    <p:anim calcmode="lin" valueType="num">
                                      <p:cBhvr additive="repl">
                                        <p:cTn dur="500" fill="hold" id="248"/>
                                        <p:tgtEl>
                                          <p:spTgt spid="58">
                                            <p:txEl>
                                              <p:pRg end="28" st="18"/>
                                            </p:txEl>
                                          </p:spTgt>
                                        </p:tgtEl>
                                        <p:attrNameLst>
                                          <p:attrName>ppt_y</p:attrName>
                                        </p:attrNameLst>
                                      </p:cBhvr>
                                      <p:tavLst>
                                        <p:tav tm="0">
                                          <p:val>
                                            <p:strVal val="#ppt_y"/>
                                          </p:val>
                                        </p:tav>
                                        <p:tav tm="100000">
                                          <p:val>
                                            <p:strVal val="#ppt_y"/>
                                          </p:val>
                                        </p:tav>
                                      </p:tavLst>
                                    </p:anim>
                                  </p:childTnLst>
                                </p:cTn>
                              </p:par>
                            </p:childTnLst>
                          </p:cTn>
                        </p:par>
                      </p:childTnLst>
                    </p:cTn>
                  </p:par>
                  <p:par>
                    <p:cTn fill="freeze" id="249">
                      <p:stCondLst>
                        <p:cond delay="indefinite"/>
                      </p:stCondLst>
                      <p:childTnLst>
                        <p:par>
                          <p:cTn fill="freeze" id="250">
                            <p:stCondLst>
                              <p:cond delay="0"/>
                            </p:stCondLst>
                            <p:childTnLst>
                              <p:par>
                                <p:cTn fill="hold" id="251" nodeType="clickEffect" presetClass="exit" presetID="1">
                                  <p:stCondLst>
                                    <p:cond delay="0"/>
                                  </p:stCondLst>
                                  <p:childTnLst>
                                    <p:set>
                                      <p:cBhvr>
                                        <p:cTn dur="1" fill="hold" id="252">
                                          <p:stCondLst>
                                            <p:cond delay="0"/>
                                          </p:stCondLst>
                                        </p:cTn>
                                        <p:tgtEl>
                                          <p:spTgt spid="58">
                                            <p:txEl>
                                              <p:pRg end="147" st="129"/>
                                            </p:txEl>
                                          </p:spTgt>
                                        </p:tgtEl>
                                        <p:attrNameLst>
                                          <p:attrName>style.visibility</p:attrName>
                                        </p:attrNameLst>
                                      </p:cBhvr>
                                      <p:to>
                                        <p:strVal val="hidden"/>
                                      </p:to>
                                    </p:set>
                                  </p:childTnLst>
                                </p:cTn>
                              </p:par>
                              <p:par>
                                <p:cTn fill="hold" id="253" nodeType="withEffect" presetClass="exit" presetID="1">
                                  <p:stCondLst>
                                    <p:cond delay="0"/>
                                  </p:stCondLst>
                                  <p:childTnLst>
                                    <p:set>
                                      <p:cBhvr>
                                        <p:cTn dur="1" fill="hold" id="254">
                                          <p:stCondLst>
                                            <p:cond delay="0"/>
                                          </p:stCondLst>
                                        </p:cTn>
                                        <p:tgtEl>
                                          <p:spTgt spid="58">
                                            <p:txEl>
                                              <p:pRg end="212" st="193"/>
                                            </p:txEl>
                                          </p:spTgt>
                                        </p:tgtEl>
                                        <p:attrNameLst>
                                          <p:attrName>style.visibility</p:attrName>
                                        </p:attrNameLst>
                                      </p:cBhvr>
                                      <p:to>
                                        <p:strVal val="hidden"/>
                                      </p:to>
                                    </p:set>
                                  </p:childTnLst>
                                </p:cTn>
                              </p:par>
                              <p:par>
                                <p:cTn fill="hold" id="255" nodeType="withEffect" presetClass="exit" presetID="1">
                                  <p:stCondLst>
                                    <p:cond delay="0"/>
                                  </p:stCondLst>
                                  <p:childTnLst>
                                    <p:set>
                                      <p:cBhvr>
                                        <p:cTn dur="1" fill="hold" id="256">
                                          <p:stCondLst>
                                            <p:cond delay="0"/>
                                          </p:stCondLst>
                                        </p:cTn>
                                        <p:tgtEl>
                                          <p:spTgt spid="58">
                                            <p:txEl>
                                              <p:pRg end="263" st="257"/>
                                            </p:txEl>
                                          </p:spTgt>
                                        </p:tgtEl>
                                        <p:attrNameLst>
                                          <p:attrName>style.visibility</p:attrName>
                                        </p:attrNameLst>
                                      </p:cBhvr>
                                      <p:to>
                                        <p:strVal val="hidden"/>
                                      </p:to>
                                    </p:set>
                                  </p:childTnLst>
                                </p:cTn>
                              </p:par>
                              <p:par>
                                <p:cTn fill="hold" id="257" nodeType="withEffect" presetClass="exit" presetID="1">
                                  <p:stCondLst>
                                    <p:cond delay="0"/>
                                  </p:stCondLst>
                                  <p:childTnLst>
                                    <p:set>
                                      <p:cBhvr>
                                        <p:cTn dur="1" fill="hold" id="258">
                                          <p:stCondLst>
                                            <p:cond delay="0"/>
                                          </p:stCondLst>
                                        </p:cTn>
                                        <p:tgtEl>
                                          <p:spTgt spid="58">
                                            <p:txEl>
                                              <p:pRg end="427" st="417"/>
                                            </p:txEl>
                                          </p:spTgt>
                                        </p:tgtEl>
                                        <p:attrNameLst>
                                          <p:attrName>style.visibility</p:attrName>
                                        </p:attrNameLst>
                                      </p:cBhvr>
                                      <p:to>
                                        <p:strVal val="hidden"/>
                                      </p:to>
                                    </p:set>
                                  </p:childTnLst>
                                </p:cTn>
                              </p:par>
                              <p:par>
                                <p:cTn fill="hold" id="259" nodeType="withEffect" presetClass="entr" presetID="2" presetSubtype="8">
                                  <p:stCondLst>
                                    <p:cond delay="0"/>
                                  </p:stCondLst>
                                  <p:childTnLst>
                                    <p:set>
                                      <p:cBhvr>
                                        <p:cTn dur="1" fill="hold" id="260">
                                          <p:stCondLst>
                                            <p:cond delay="0"/>
                                          </p:stCondLst>
                                        </p:cTn>
                                        <p:tgtEl>
                                          <p:spTgt spid="59"/>
                                        </p:tgtEl>
                                        <p:attrNameLst>
                                          <p:attrName>style.visibility</p:attrName>
                                        </p:attrNameLst>
                                      </p:cBhvr>
                                      <p:to>
                                        <p:strVal val="visible"/>
                                      </p:to>
                                    </p:set>
                                    <p:anim calcmode="lin" valueType="num">
                                      <p:cBhvr additive="repl">
                                        <p:cTn dur="500" fill="hold" id="261"/>
                                        <p:tgtEl>
                                          <p:spTgt spid="59"/>
                                        </p:tgtEl>
                                        <p:attrNameLst>
                                          <p:attrName>ppt_x</p:attrName>
                                        </p:attrNameLst>
                                      </p:cBhvr>
                                      <p:tavLst>
                                        <p:tav tm="0">
                                          <p:val>
                                            <p:strVal val="0-#ppt_w/2"/>
                                          </p:val>
                                        </p:tav>
                                        <p:tav tm="100000">
                                          <p:val>
                                            <p:strVal val="#ppt_x"/>
                                          </p:val>
                                        </p:tav>
                                      </p:tavLst>
                                    </p:anim>
                                    <p:anim calcmode="lin" valueType="num">
                                      <p:cBhvr additive="repl">
                                        <p:cTn dur="500" fill="hold" id="262"/>
                                        <p:tgtEl>
                                          <p:spTgt spid="59"/>
                                        </p:tgtEl>
                                        <p:attrNameLst>
                                          <p:attrName>ppt_y</p:attrName>
                                        </p:attrNameLst>
                                      </p:cBhvr>
                                      <p:tavLst>
                                        <p:tav tm="0">
                                          <p:val>
                                            <p:strVal val="#ppt_y"/>
                                          </p:val>
                                        </p:tav>
                                        <p:tav tm="100000">
                                          <p:val>
                                            <p:strVal val="#ppt_y"/>
                                          </p:val>
                                        </p:tav>
                                      </p:tavLst>
                                    </p:anim>
                                  </p:childTnLst>
                                </p:cTn>
                              </p:par>
                            </p:childTnLst>
                          </p:cTn>
                        </p:par>
                      </p:childTnLst>
                    </p:cTn>
                  </p:par>
                  <p:par>
                    <p:cTn fill="freeze" id="263">
                      <p:stCondLst>
                        <p:cond delay="indefinite"/>
                      </p:stCondLst>
                      <p:childTnLst>
                        <p:par>
                          <p:cTn fill="freeze" id="264">
                            <p:stCondLst>
                              <p:cond delay="0"/>
                            </p:stCondLst>
                            <p:childTnLst>
                              <p:par>
                                <p:cTn fill="hold" id="265" nodeType="clickEffect" presetClass="exit" presetID="2" presetSubtype="8">
                                  <p:stCondLst>
                                    <p:cond delay="0"/>
                                  </p:stCondLst>
                                  <p:childTnLst>
                                    <p:anim calcmode="lin" valueType="num">
                                      <p:cBhvr additive="repl">
                                        <p:cTn dur="500" fill="freeze" id="266"/>
                                        <p:tgtEl>
                                          <p:spTgt spid="59"/>
                                        </p:tgtEl>
                                        <p:attrNameLst>
                                          <p:attrName>ppt_x</p:attrName>
                                        </p:attrNameLst>
                                      </p:cBhvr>
                                      <p:tavLst>
                                        <p:tav tm="0">
                                          <p:val>
                                            <p:strVal val="#ppt_x"/>
                                          </p:val>
                                        </p:tav>
                                        <p:tav tm="100000">
                                          <p:val>
                                            <p:strVal val="0-#ppt_w/2"/>
                                          </p:val>
                                        </p:tav>
                                      </p:tavLst>
                                    </p:anim>
                                    <p:anim calcmode="lin" valueType="num">
                                      <p:cBhvr additive="repl">
                                        <p:cTn dur="500" fill="freeze" id="267"/>
                                        <p:tgtEl>
                                          <p:spTgt spid="59"/>
                                        </p:tgtEl>
                                        <p:attrNameLst>
                                          <p:attrName>ppt_y</p:attrName>
                                        </p:attrNameLst>
                                      </p:cBhvr>
                                      <p:tavLst>
                                        <p:tav tm="0">
                                          <p:val>
                                            <p:strVal val="#ppt_y"/>
                                          </p:val>
                                        </p:tav>
                                        <p:tav tm="100000">
                                          <p:val>
                                            <p:strVal val="#ppt_y"/>
                                          </p:val>
                                        </p:tav>
                                      </p:tavLst>
                                    </p:anim>
                                    <p:set>
                                      <p:cBhvr>
                                        <p:cTn dur="1" fill="hold" id="268">
                                          <p:stCondLst>
                                            <p:cond delay="498"/>
                                          </p:stCondLst>
                                        </p:cTn>
                                        <p:tgtEl>
                                          <p:spTgt spid="59"/>
                                        </p:tgtEl>
                                        <p:attrNameLst>
                                          <p:attrName>style.visibility</p:attrName>
                                        </p:attrNameLst>
                                      </p:cBhvr>
                                      <p:to>
                                        <p:strVal val="hidden"/>
                                      </p:to>
                                    </p:set>
                                  </p:childTnLst>
                                </p:cTn>
                              </p:par>
                              <p:par>
                                <p:cTn fill="hold" id="269" nodeType="withEffect" presetClass="entr" presetID="1">
                                  <p:stCondLst>
                                    <p:cond delay="0"/>
                                  </p:stCondLst>
                                  <p:childTnLst>
                                    <p:set>
                                      <p:cBhvr>
                                        <p:cTn dur="1" fill="hold" id="270">
                                          <p:stCondLst>
                                            <p:cond delay="0"/>
                                          </p:stCondLst>
                                        </p:cTn>
                                        <p:tgtEl>
                                          <p:spTgt spid="58">
                                            <p:txEl>
                                              <p:pRg end="147" st="129"/>
                                            </p:txEl>
                                          </p:spTgt>
                                        </p:tgtEl>
                                        <p:attrNameLst>
                                          <p:attrName>style.visibility</p:attrName>
                                        </p:attrNameLst>
                                      </p:cBhvr>
                                      <p:to>
                                        <p:strVal val="visible"/>
                                      </p:to>
                                    </p:set>
                                  </p:childTnLst>
                                </p:cTn>
                              </p:par>
                              <p:par>
                                <p:cTn fill="hold" id="271" nodeType="withEffect" presetClass="entr" presetID="1">
                                  <p:stCondLst>
                                    <p:cond delay="0"/>
                                  </p:stCondLst>
                                  <p:childTnLst>
                                    <p:set>
                                      <p:cBhvr>
                                        <p:cTn dur="1" fill="hold" id="272">
                                          <p:stCondLst>
                                            <p:cond delay="0"/>
                                          </p:stCondLst>
                                        </p:cTn>
                                        <p:tgtEl>
                                          <p:spTgt spid="58">
                                            <p:txEl>
                                              <p:pRg end="212" st="193"/>
                                            </p:txEl>
                                          </p:spTgt>
                                        </p:tgtEl>
                                        <p:attrNameLst>
                                          <p:attrName>style.visibility</p:attrName>
                                        </p:attrNameLst>
                                      </p:cBhvr>
                                      <p:to>
                                        <p:strVal val="visible"/>
                                      </p:to>
                                    </p:set>
                                  </p:childTnLst>
                                </p:cTn>
                              </p:par>
                              <p:par>
                                <p:cTn fill="hold" id="273" nodeType="withEffect" presetClass="entr" presetID="1">
                                  <p:stCondLst>
                                    <p:cond delay="0"/>
                                  </p:stCondLst>
                                  <p:childTnLst>
                                    <p:set>
                                      <p:cBhvr>
                                        <p:cTn dur="1" fill="hold" id="274">
                                          <p:stCondLst>
                                            <p:cond delay="0"/>
                                          </p:stCondLst>
                                        </p:cTn>
                                        <p:tgtEl>
                                          <p:spTgt spid="58">
                                            <p:txEl>
                                              <p:pRg end="263" st="257"/>
                                            </p:txEl>
                                          </p:spTgt>
                                        </p:tgtEl>
                                        <p:attrNameLst>
                                          <p:attrName>style.visibility</p:attrName>
                                        </p:attrNameLst>
                                      </p:cBhvr>
                                      <p:to>
                                        <p:strVal val="visible"/>
                                      </p:to>
                                    </p:set>
                                  </p:childTnLst>
                                </p:cTn>
                              </p:par>
                              <p:par>
                                <p:cTn fill="hold" id="275" nodeType="withEffect" presetClass="entr" presetID="1">
                                  <p:stCondLst>
                                    <p:cond delay="0"/>
                                  </p:stCondLst>
                                  <p:childTnLst>
                                    <p:set>
                                      <p:cBhvr>
                                        <p:cTn dur="1" fill="hold" id="276">
                                          <p:stCondLst>
                                            <p:cond delay="0"/>
                                          </p:stCondLst>
                                        </p:cTn>
                                        <p:tgtEl>
                                          <p:spTgt spid="58">
                                            <p:txEl>
                                              <p:pRg end="427" st="417"/>
                                            </p:txEl>
                                          </p:spTgt>
                                        </p:tgtEl>
                                        <p:attrNameLst>
                                          <p:attrName>style.visibility</p:attrName>
                                        </p:attrNameLst>
                                      </p:cBhvr>
                                      <p:to>
                                        <p:strVal val="visible"/>
                                      </p:to>
                                    </p:set>
                                  </p:childTnLst>
                                </p:cTn>
                              </p:par>
                              <p:par>
                                <p:cTn fill="hold" id="277" nodeType="withEffect" presetClass="entr" presetID="2" presetSubtype="8">
                                  <p:stCondLst>
                                    <p:cond delay="0"/>
                                  </p:stCondLst>
                                  <p:childTnLst>
                                    <p:set>
                                      <p:cBhvr>
                                        <p:cTn dur="1" fill="hold" id="278">
                                          <p:stCondLst>
                                            <p:cond delay="0"/>
                                          </p:stCondLst>
                                        </p:cTn>
                                        <p:tgtEl>
                                          <p:spTgt spid="58">
                                            <p:txEl>
                                              <p:pRg end="39" st="28"/>
                                            </p:txEl>
                                          </p:spTgt>
                                        </p:tgtEl>
                                        <p:attrNameLst>
                                          <p:attrName>style.visibility</p:attrName>
                                        </p:attrNameLst>
                                      </p:cBhvr>
                                      <p:to>
                                        <p:strVal val="visible"/>
                                      </p:to>
                                    </p:set>
                                    <p:anim calcmode="lin" valueType="num">
                                      <p:cBhvr additive="repl">
                                        <p:cTn dur="500" fill="hold" id="279"/>
                                        <p:tgtEl>
                                          <p:spTgt spid="58">
                                            <p:txEl>
                                              <p:pRg end="39" st="28"/>
                                            </p:txEl>
                                          </p:spTgt>
                                        </p:tgtEl>
                                        <p:attrNameLst>
                                          <p:attrName>ppt_x</p:attrName>
                                        </p:attrNameLst>
                                      </p:cBhvr>
                                      <p:tavLst>
                                        <p:tav tm="0">
                                          <p:val>
                                            <p:strVal val="0-#ppt_w/2"/>
                                          </p:val>
                                        </p:tav>
                                        <p:tav tm="100000">
                                          <p:val>
                                            <p:strVal val="#ppt_x"/>
                                          </p:val>
                                        </p:tav>
                                      </p:tavLst>
                                    </p:anim>
                                    <p:anim calcmode="lin" valueType="num">
                                      <p:cBhvr additive="repl">
                                        <p:cTn dur="500" fill="hold" id="280"/>
                                        <p:tgtEl>
                                          <p:spTgt spid="58">
                                            <p:txEl>
                                              <p:pRg end="39" st="28"/>
                                            </p:txEl>
                                          </p:spTgt>
                                        </p:tgtEl>
                                        <p:attrNameLst>
                                          <p:attrName>ppt_y</p:attrName>
                                        </p:attrNameLst>
                                      </p:cBhvr>
                                      <p:tavLst>
                                        <p:tav tm="0">
                                          <p:val>
                                            <p:strVal val="#ppt_y"/>
                                          </p:val>
                                        </p:tav>
                                        <p:tav tm="100000">
                                          <p:val>
                                            <p:strVal val="#ppt_y"/>
                                          </p:val>
                                        </p:tav>
                                      </p:tavLst>
                                    </p:anim>
                                  </p:childTnLst>
                                </p:cTn>
                              </p:par>
                            </p:childTnLst>
                          </p:cTn>
                        </p:par>
                      </p:childTnLst>
                    </p:cTn>
                  </p:par>
                  <p:par>
                    <p:cTn fill="freeze" id="281">
                      <p:stCondLst>
                        <p:cond delay="indefinite"/>
                      </p:stCondLst>
                      <p:childTnLst>
                        <p:par>
                          <p:cTn fill="freeze" id="282">
                            <p:stCondLst>
                              <p:cond delay="0"/>
                            </p:stCondLst>
                            <p:childTnLst>
                              <p:par>
                                <p:cTn fill="hold" id="283" nodeType="clickEffect" presetClass="entr" presetID="2" presetSubtype="8">
                                  <p:stCondLst>
                                    <p:cond delay="0"/>
                                  </p:stCondLst>
                                  <p:childTnLst>
                                    <p:set>
                                      <p:cBhvr>
                                        <p:cTn dur="1" fill="hold" id="284">
                                          <p:stCondLst>
                                            <p:cond delay="0"/>
                                          </p:stCondLst>
                                        </p:cTn>
                                        <p:tgtEl>
                                          <p:spTgt spid="58">
                                            <p:txEl>
                                              <p:pRg end="106" st="39"/>
                                            </p:txEl>
                                          </p:spTgt>
                                        </p:tgtEl>
                                        <p:attrNameLst>
                                          <p:attrName>style.visibility</p:attrName>
                                        </p:attrNameLst>
                                      </p:cBhvr>
                                      <p:to>
                                        <p:strVal val="visible"/>
                                      </p:to>
                                    </p:set>
                                    <p:anim calcmode="lin" valueType="num">
                                      <p:cBhvr additive="repl">
                                        <p:cTn dur="500" fill="hold" id="285"/>
                                        <p:tgtEl>
                                          <p:spTgt spid="58">
                                            <p:txEl>
                                              <p:pRg end="106" st="39"/>
                                            </p:txEl>
                                          </p:spTgt>
                                        </p:tgtEl>
                                        <p:attrNameLst>
                                          <p:attrName>ppt_x</p:attrName>
                                        </p:attrNameLst>
                                      </p:cBhvr>
                                      <p:tavLst>
                                        <p:tav tm="0">
                                          <p:val>
                                            <p:strVal val="0-#ppt_w/2"/>
                                          </p:val>
                                        </p:tav>
                                        <p:tav tm="100000">
                                          <p:val>
                                            <p:strVal val="#ppt_x"/>
                                          </p:val>
                                        </p:tav>
                                      </p:tavLst>
                                    </p:anim>
                                    <p:anim calcmode="lin" valueType="num">
                                      <p:cBhvr additive="repl">
                                        <p:cTn dur="500" fill="hold" id="286"/>
                                        <p:tgtEl>
                                          <p:spTgt spid="58">
                                            <p:txEl>
                                              <p:pRg end="106" st="39"/>
                                            </p:txEl>
                                          </p:spTgt>
                                        </p:tgtEl>
                                        <p:attrNameLst>
                                          <p:attrName>ppt_y</p:attrName>
                                        </p:attrNameLst>
                                      </p:cBhvr>
                                      <p:tavLst>
                                        <p:tav tm="0">
                                          <p:val>
                                            <p:strVal val="#ppt_y"/>
                                          </p:val>
                                        </p:tav>
                                        <p:tav tm="100000">
                                          <p:val>
                                            <p:strVal val="#ppt_y"/>
                                          </p:val>
                                        </p:tav>
                                      </p:tavLst>
                                    </p:anim>
                                  </p:childTnLst>
                                </p:cTn>
                              </p:par>
                            </p:childTnLst>
                          </p:cTn>
                        </p:par>
                      </p:childTnLst>
                    </p:cTn>
                  </p:par>
                  <p:par>
                    <p:cTn fill="freeze" id="287">
                      <p:stCondLst>
                        <p:cond delay="indefinite"/>
                      </p:stCondLst>
                      <p:childTnLst>
                        <p:par>
                          <p:cTn fill="freeze" id="288">
                            <p:stCondLst>
                              <p:cond delay="0"/>
                            </p:stCondLst>
                            <p:childTnLst>
                              <p:par>
                                <p:cTn fill="hold" id="289" nodeType="clickEffect" presetClass="entr" presetID="2" presetSubtype="8">
                                  <p:stCondLst>
                                    <p:cond delay="0"/>
                                  </p:stCondLst>
                                  <p:childTnLst>
                                    <p:set>
                                      <p:cBhvr>
                                        <p:cTn dur="1" fill="hold" id="290">
                                          <p:stCondLst>
                                            <p:cond delay="0"/>
                                          </p:stCondLst>
                                        </p:cTn>
                                        <p:tgtEl>
                                          <p:spTgt spid="58">
                                            <p:txEl>
                                              <p:pRg end="129" st="106"/>
                                            </p:txEl>
                                          </p:spTgt>
                                        </p:tgtEl>
                                        <p:attrNameLst>
                                          <p:attrName>style.visibility</p:attrName>
                                        </p:attrNameLst>
                                      </p:cBhvr>
                                      <p:to>
                                        <p:strVal val="visible"/>
                                      </p:to>
                                    </p:set>
                                    <p:anim calcmode="lin" valueType="num">
                                      <p:cBhvr additive="repl">
                                        <p:cTn dur="500" fill="hold" id="291"/>
                                        <p:tgtEl>
                                          <p:spTgt spid="58">
                                            <p:txEl>
                                              <p:pRg end="129" st="106"/>
                                            </p:txEl>
                                          </p:spTgt>
                                        </p:tgtEl>
                                        <p:attrNameLst>
                                          <p:attrName>ppt_x</p:attrName>
                                        </p:attrNameLst>
                                      </p:cBhvr>
                                      <p:tavLst>
                                        <p:tav tm="0">
                                          <p:val>
                                            <p:strVal val="0-#ppt_w/2"/>
                                          </p:val>
                                        </p:tav>
                                        <p:tav tm="100000">
                                          <p:val>
                                            <p:strVal val="#ppt_x"/>
                                          </p:val>
                                        </p:tav>
                                      </p:tavLst>
                                    </p:anim>
                                    <p:anim calcmode="lin" valueType="num">
                                      <p:cBhvr additive="repl">
                                        <p:cTn dur="500" fill="hold" id="292"/>
                                        <p:tgtEl>
                                          <p:spTgt spid="58">
                                            <p:txEl>
                                              <p:pRg end="129" st="106"/>
                                            </p:txEl>
                                          </p:spTgt>
                                        </p:tgtEl>
                                        <p:attrNameLst>
                                          <p:attrName>ppt_y</p:attrName>
                                        </p:attrNameLst>
                                      </p:cBhvr>
                                      <p:tavLst>
                                        <p:tav tm="0">
                                          <p:val>
                                            <p:strVal val="#ppt_y"/>
                                          </p:val>
                                        </p:tav>
                                        <p:tav tm="100000">
                                          <p:val>
                                            <p:strVal val="#ppt_y"/>
                                          </p:val>
                                        </p:tav>
                                      </p:tavLst>
                                    </p:anim>
                                  </p:childTnLst>
                                </p:cTn>
                              </p:par>
                            </p:childTnLst>
                          </p:cTn>
                        </p:par>
                      </p:childTnLst>
                    </p:cTn>
                  </p:par>
                  <p:par>
                    <p:cTn fill="freeze" id="293">
                      <p:stCondLst>
                        <p:cond delay="indefinite"/>
                      </p:stCondLst>
                      <p:childTnLst>
                        <p:par>
                          <p:cTn fill="freeze" id="294">
                            <p:stCondLst>
                              <p:cond delay="0"/>
                            </p:stCondLst>
                            <p:childTnLst>
                              <p:par>
                                <p:cTn fill="hold" id="295" nodeType="clickEffect" presetClass="entr" presetID="2" presetSubtype="8">
                                  <p:stCondLst>
                                    <p:cond delay="0"/>
                                  </p:stCondLst>
                                  <p:childTnLst>
                                    <p:set>
                                      <p:cBhvr>
                                        <p:cTn dur="1" fill="hold" id="296">
                                          <p:stCondLst>
                                            <p:cond delay="0"/>
                                          </p:stCondLst>
                                        </p:cTn>
                                        <p:tgtEl>
                                          <p:spTgt spid="58">
                                            <p:txEl>
                                              <p:pRg end="193" st="147"/>
                                            </p:txEl>
                                          </p:spTgt>
                                        </p:tgtEl>
                                        <p:attrNameLst>
                                          <p:attrName>style.visibility</p:attrName>
                                        </p:attrNameLst>
                                      </p:cBhvr>
                                      <p:to>
                                        <p:strVal val="visible"/>
                                      </p:to>
                                    </p:set>
                                    <p:anim calcmode="lin" valueType="num">
                                      <p:cBhvr additive="repl">
                                        <p:cTn dur="500" fill="hold" id="297"/>
                                        <p:tgtEl>
                                          <p:spTgt spid="58">
                                            <p:txEl>
                                              <p:pRg end="193" st="147"/>
                                            </p:txEl>
                                          </p:spTgt>
                                        </p:tgtEl>
                                        <p:attrNameLst>
                                          <p:attrName>ppt_x</p:attrName>
                                        </p:attrNameLst>
                                      </p:cBhvr>
                                      <p:tavLst>
                                        <p:tav tm="0">
                                          <p:val>
                                            <p:strVal val="0-#ppt_w/2"/>
                                          </p:val>
                                        </p:tav>
                                        <p:tav tm="100000">
                                          <p:val>
                                            <p:strVal val="#ppt_x"/>
                                          </p:val>
                                        </p:tav>
                                      </p:tavLst>
                                    </p:anim>
                                    <p:anim calcmode="lin" valueType="num">
                                      <p:cBhvr additive="repl">
                                        <p:cTn dur="500" fill="hold" id="298"/>
                                        <p:tgtEl>
                                          <p:spTgt spid="58">
                                            <p:txEl>
                                              <p:pRg end="193" st="147"/>
                                            </p:txEl>
                                          </p:spTgt>
                                        </p:tgtEl>
                                        <p:attrNameLst>
                                          <p:attrName>ppt_y</p:attrName>
                                        </p:attrNameLst>
                                      </p:cBhvr>
                                      <p:tavLst>
                                        <p:tav tm="0">
                                          <p:val>
                                            <p:strVal val="#ppt_y"/>
                                          </p:val>
                                        </p:tav>
                                        <p:tav tm="100000">
                                          <p:val>
                                            <p:strVal val="#ppt_y"/>
                                          </p:val>
                                        </p:tav>
                                      </p:tavLst>
                                    </p:anim>
                                  </p:childTnLst>
                                </p:cTn>
                              </p:par>
                            </p:childTnLst>
                          </p:cTn>
                        </p:par>
                      </p:childTnLst>
                    </p:cTn>
                  </p:par>
                  <p:par>
                    <p:cTn fill="freeze" id="299">
                      <p:stCondLst>
                        <p:cond delay="indefinite"/>
                      </p:stCondLst>
                      <p:childTnLst>
                        <p:par>
                          <p:cTn fill="freeze" id="300">
                            <p:stCondLst>
                              <p:cond delay="0"/>
                            </p:stCondLst>
                            <p:childTnLst>
                              <p:par>
                                <p:cTn fill="hold" id="301" nodeType="clickEffect" presetClass="entr" presetID="2" presetSubtype="8">
                                  <p:stCondLst>
                                    <p:cond delay="0"/>
                                  </p:stCondLst>
                                  <p:childTnLst>
                                    <p:set>
                                      <p:cBhvr>
                                        <p:cTn dur="1" fill="hold" id="302">
                                          <p:stCondLst>
                                            <p:cond delay="0"/>
                                          </p:stCondLst>
                                        </p:cTn>
                                        <p:tgtEl>
                                          <p:spTgt spid="58">
                                            <p:txEl>
                                              <p:pRg end="257" st="212"/>
                                            </p:txEl>
                                          </p:spTgt>
                                        </p:tgtEl>
                                        <p:attrNameLst>
                                          <p:attrName>style.visibility</p:attrName>
                                        </p:attrNameLst>
                                      </p:cBhvr>
                                      <p:to>
                                        <p:strVal val="visible"/>
                                      </p:to>
                                    </p:set>
                                    <p:anim calcmode="lin" valueType="num">
                                      <p:cBhvr additive="repl">
                                        <p:cTn dur="500" fill="hold" id="303"/>
                                        <p:tgtEl>
                                          <p:spTgt spid="58">
                                            <p:txEl>
                                              <p:pRg end="257" st="212"/>
                                            </p:txEl>
                                          </p:spTgt>
                                        </p:tgtEl>
                                        <p:attrNameLst>
                                          <p:attrName>ppt_x</p:attrName>
                                        </p:attrNameLst>
                                      </p:cBhvr>
                                      <p:tavLst>
                                        <p:tav tm="0">
                                          <p:val>
                                            <p:strVal val="0-#ppt_w/2"/>
                                          </p:val>
                                        </p:tav>
                                        <p:tav tm="100000">
                                          <p:val>
                                            <p:strVal val="#ppt_x"/>
                                          </p:val>
                                        </p:tav>
                                      </p:tavLst>
                                    </p:anim>
                                    <p:anim calcmode="lin" valueType="num">
                                      <p:cBhvr additive="repl">
                                        <p:cTn dur="500" fill="hold" id="304"/>
                                        <p:tgtEl>
                                          <p:spTgt spid="58">
                                            <p:txEl>
                                              <p:pRg end="257" st="212"/>
                                            </p:txEl>
                                          </p:spTgt>
                                        </p:tgtEl>
                                        <p:attrNameLst>
                                          <p:attrName>ppt_y</p:attrName>
                                        </p:attrNameLst>
                                      </p:cBhvr>
                                      <p:tavLst>
                                        <p:tav tm="0">
                                          <p:val>
                                            <p:strVal val="#ppt_y"/>
                                          </p:val>
                                        </p:tav>
                                        <p:tav tm="100000">
                                          <p:val>
                                            <p:strVal val="#ppt_y"/>
                                          </p:val>
                                        </p:tav>
                                      </p:tavLst>
                                    </p:anim>
                                  </p:childTnLst>
                                </p:cTn>
                              </p:par>
                            </p:childTnLst>
                          </p:cTn>
                        </p:par>
                      </p:childTnLst>
                    </p:cTn>
                  </p:par>
                  <p:par>
                    <p:cTn fill="freeze" id="305">
                      <p:stCondLst>
                        <p:cond delay="indefinite"/>
                      </p:stCondLst>
                      <p:childTnLst>
                        <p:par>
                          <p:cTn fill="freeze" id="306">
                            <p:stCondLst>
                              <p:cond delay="0"/>
                            </p:stCondLst>
                            <p:childTnLst>
                              <p:par>
                                <p:cTn fill="hold" id="307" nodeType="clickEffect" presetClass="entr" presetID="2" presetSubtype="8">
                                  <p:stCondLst>
                                    <p:cond delay="0"/>
                                  </p:stCondLst>
                                  <p:childTnLst>
                                    <p:set>
                                      <p:cBhvr>
                                        <p:cTn dur="1" fill="hold" id="308">
                                          <p:stCondLst>
                                            <p:cond delay="0"/>
                                          </p:stCondLst>
                                        </p:cTn>
                                        <p:tgtEl>
                                          <p:spTgt spid="58">
                                            <p:txEl>
                                              <p:pRg end="318" st="263"/>
                                            </p:txEl>
                                          </p:spTgt>
                                        </p:tgtEl>
                                        <p:attrNameLst>
                                          <p:attrName>style.visibility</p:attrName>
                                        </p:attrNameLst>
                                      </p:cBhvr>
                                      <p:to>
                                        <p:strVal val="visible"/>
                                      </p:to>
                                    </p:set>
                                    <p:anim calcmode="lin" valueType="num">
                                      <p:cBhvr additive="repl">
                                        <p:cTn dur="500" fill="hold" id="309"/>
                                        <p:tgtEl>
                                          <p:spTgt spid="58">
                                            <p:txEl>
                                              <p:pRg end="318" st="263"/>
                                            </p:txEl>
                                          </p:spTgt>
                                        </p:tgtEl>
                                        <p:attrNameLst>
                                          <p:attrName>ppt_x</p:attrName>
                                        </p:attrNameLst>
                                      </p:cBhvr>
                                      <p:tavLst>
                                        <p:tav tm="0">
                                          <p:val>
                                            <p:strVal val="0-#ppt_w/2"/>
                                          </p:val>
                                        </p:tav>
                                        <p:tav tm="100000">
                                          <p:val>
                                            <p:strVal val="#ppt_x"/>
                                          </p:val>
                                        </p:tav>
                                      </p:tavLst>
                                    </p:anim>
                                    <p:anim calcmode="lin" valueType="num">
                                      <p:cBhvr additive="repl">
                                        <p:cTn dur="500" fill="hold" id="310"/>
                                        <p:tgtEl>
                                          <p:spTgt spid="58">
                                            <p:txEl>
                                              <p:pRg end="318" st="263"/>
                                            </p:txEl>
                                          </p:spTgt>
                                        </p:tgtEl>
                                        <p:attrNameLst>
                                          <p:attrName>ppt_y</p:attrName>
                                        </p:attrNameLst>
                                      </p:cBhvr>
                                      <p:tavLst>
                                        <p:tav tm="0">
                                          <p:val>
                                            <p:strVal val="#ppt_y"/>
                                          </p:val>
                                        </p:tav>
                                        <p:tav tm="100000">
                                          <p:val>
                                            <p:strVal val="#ppt_y"/>
                                          </p:val>
                                        </p:tav>
                                      </p:tavLst>
                                    </p:anim>
                                  </p:childTnLst>
                                </p:cTn>
                              </p:par>
                            </p:childTnLst>
                          </p:cTn>
                        </p:par>
                      </p:childTnLst>
                    </p:cTn>
                  </p:par>
                  <p:par>
                    <p:cTn fill="freeze" id="311">
                      <p:stCondLst>
                        <p:cond delay="indefinite"/>
                      </p:stCondLst>
                      <p:childTnLst>
                        <p:par>
                          <p:cTn fill="freeze" id="312">
                            <p:stCondLst>
                              <p:cond delay="0"/>
                            </p:stCondLst>
                            <p:childTnLst>
                              <p:par>
                                <p:cTn fill="hold" id="313" nodeType="clickEffect" presetClass="entr" presetID="2" presetSubtype="8">
                                  <p:stCondLst>
                                    <p:cond delay="0"/>
                                  </p:stCondLst>
                                  <p:childTnLst>
                                    <p:set>
                                      <p:cBhvr>
                                        <p:cTn dur="1" fill="hold" id="314">
                                          <p:stCondLst>
                                            <p:cond delay="0"/>
                                          </p:stCondLst>
                                        </p:cTn>
                                        <p:tgtEl>
                                          <p:spTgt spid="58">
                                            <p:txEl>
                                              <p:pRg end="417" st="318"/>
                                            </p:txEl>
                                          </p:spTgt>
                                        </p:tgtEl>
                                        <p:attrNameLst>
                                          <p:attrName>style.visibility</p:attrName>
                                        </p:attrNameLst>
                                      </p:cBhvr>
                                      <p:to>
                                        <p:strVal val="visible"/>
                                      </p:to>
                                    </p:set>
                                    <p:anim calcmode="lin" valueType="num">
                                      <p:cBhvr additive="repl">
                                        <p:cTn dur="500" fill="hold" id="315"/>
                                        <p:tgtEl>
                                          <p:spTgt spid="58">
                                            <p:txEl>
                                              <p:pRg end="417" st="318"/>
                                            </p:txEl>
                                          </p:spTgt>
                                        </p:tgtEl>
                                        <p:attrNameLst>
                                          <p:attrName>ppt_x</p:attrName>
                                        </p:attrNameLst>
                                      </p:cBhvr>
                                      <p:tavLst>
                                        <p:tav tm="0">
                                          <p:val>
                                            <p:strVal val="0-#ppt_w/2"/>
                                          </p:val>
                                        </p:tav>
                                        <p:tav tm="100000">
                                          <p:val>
                                            <p:strVal val="#ppt_x"/>
                                          </p:val>
                                        </p:tav>
                                      </p:tavLst>
                                    </p:anim>
                                    <p:anim calcmode="lin" valueType="num">
                                      <p:cBhvr additive="repl">
                                        <p:cTn dur="500" fill="hold" id="316"/>
                                        <p:tgtEl>
                                          <p:spTgt spid="58">
                                            <p:txEl>
                                              <p:pRg end="417" st="318"/>
                                            </p:txEl>
                                          </p:spTgt>
                                        </p:tgtEl>
                                        <p:attrNameLst>
                                          <p:attrName>ppt_y</p:attrName>
                                        </p:attrNameLst>
                                      </p:cBhvr>
                                      <p:tavLst>
                                        <p:tav tm="0">
                                          <p:val>
                                            <p:strVal val="#ppt_y"/>
                                          </p:val>
                                        </p:tav>
                                        <p:tav tm="100000">
                                          <p:val>
                                            <p:strVal val="#ppt_y"/>
                                          </p:val>
                                        </p:tav>
                                      </p:tavLst>
                                    </p:anim>
                                  </p:childTnLst>
                                </p:cTn>
                              </p:par>
                            </p:childTnLst>
                          </p:cTn>
                        </p:par>
                      </p:childTnLst>
                    </p:cTn>
                  </p:par>
                  <p:par>
                    <p:cTn fill="freeze" id="317">
                      <p:stCondLst>
                        <p:cond delay="indefinite"/>
                      </p:stCondLst>
                      <p:childTnLst>
                        <p:par>
                          <p:cTn fill="freeze" id="318">
                            <p:stCondLst>
                              <p:cond delay="0"/>
                            </p:stCondLst>
                            <p:childTnLst>
                              <p:par>
                                <p:cTn fill="hold" id="319" nodeType="clickEffect" presetClass="entr" presetID="2" presetSubtype="8">
                                  <p:stCondLst>
                                    <p:cond delay="0"/>
                                  </p:stCondLst>
                                  <p:childTnLst>
                                    <p:set>
                                      <p:cBhvr>
                                        <p:cTn dur="1" fill="hold" id="320">
                                          <p:stCondLst>
                                            <p:cond delay="0"/>
                                          </p:stCondLst>
                                        </p:cTn>
                                        <p:tgtEl>
                                          <p:spTgt spid="58">
                                            <p:txEl>
                                              <p:pRg end="472" st="427"/>
                                            </p:txEl>
                                          </p:spTgt>
                                        </p:tgtEl>
                                        <p:attrNameLst>
                                          <p:attrName>style.visibility</p:attrName>
                                        </p:attrNameLst>
                                      </p:cBhvr>
                                      <p:to>
                                        <p:strVal val="visible"/>
                                      </p:to>
                                    </p:set>
                                    <p:anim calcmode="lin" valueType="num">
                                      <p:cBhvr additive="repl">
                                        <p:cTn dur="500" fill="hold" id="321"/>
                                        <p:tgtEl>
                                          <p:spTgt spid="58">
                                            <p:txEl>
                                              <p:pRg end="472" st="427"/>
                                            </p:txEl>
                                          </p:spTgt>
                                        </p:tgtEl>
                                        <p:attrNameLst>
                                          <p:attrName>ppt_x</p:attrName>
                                        </p:attrNameLst>
                                      </p:cBhvr>
                                      <p:tavLst>
                                        <p:tav tm="0">
                                          <p:val>
                                            <p:strVal val="0-#ppt_w/2"/>
                                          </p:val>
                                        </p:tav>
                                        <p:tav tm="100000">
                                          <p:val>
                                            <p:strVal val="#ppt_x"/>
                                          </p:val>
                                        </p:tav>
                                      </p:tavLst>
                                    </p:anim>
                                    <p:anim calcmode="lin" valueType="num">
                                      <p:cBhvr additive="repl">
                                        <p:cTn dur="500" fill="hold" id="322"/>
                                        <p:tgtEl>
                                          <p:spTgt spid="58">
                                            <p:txEl>
                                              <p:pRg end="472" st="427"/>
                                            </p:txEl>
                                          </p:spTgt>
                                        </p:tgtEl>
                                        <p:attrNameLst>
                                          <p:attrName>ppt_y</p:attrName>
                                        </p:attrNameLst>
                                      </p:cBhvr>
                                      <p:tavLst>
                                        <p:tav tm="0">
                                          <p:val>
                                            <p:strVal val="#ppt_y"/>
                                          </p:val>
                                        </p:tav>
                                        <p:tav tm="100000">
                                          <p:val>
                                            <p:strVal val="#ppt_y"/>
                                          </p:val>
                                        </p:tav>
                                      </p:tavLst>
                                    </p:anim>
                                  </p:childTnLst>
                                </p:cTn>
                              </p:par>
                              <p:par>
                                <p:cTn fill="hold" id="323" nodeType="withEffect" presetClass="entr" presetID="2" presetSubtype="8">
                                  <p:stCondLst>
                                    <p:cond delay="0"/>
                                  </p:stCondLst>
                                  <p:childTnLst>
                                    <p:set>
                                      <p:cBhvr>
                                        <p:cTn dur="1" fill="hold" id="324">
                                          <p:stCondLst>
                                            <p:cond delay="0"/>
                                          </p:stCondLst>
                                        </p:cTn>
                                        <p:tgtEl>
                                          <p:spTgt spid="58">
                                            <p:txEl>
                                              <p:pRg end="563" st="472"/>
                                            </p:txEl>
                                          </p:spTgt>
                                        </p:tgtEl>
                                        <p:attrNameLst>
                                          <p:attrName>style.visibility</p:attrName>
                                        </p:attrNameLst>
                                      </p:cBhvr>
                                      <p:to>
                                        <p:strVal val="visible"/>
                                      </p:to>
                                    </p:set>
                                    <p:anim calcmode="lin" valueType="num">
                                      <p:cBhvr additive="repl">
                                        <p:cTn dur="500" fill="hold" id="325"/>
                                        <p:tgtEl>
                                          <p:spTgt spid="58">
                                            <p:txEl>
                                              <p:pRg end="563" st="472"/>
                                            </p:txEl>
                                          </p:spTgt>
                                        </p:tgtEl>
                                        <p:attrNameLst>
                                          <p:attrName>ppt_x</p:attrName>
                                        </p:attrNameLst>
                                      </p:cBhvr>
                                      <p:tavLst>
                                        <p:tav tm="0">
                                          <p:val>
                                            <p:strVal val="0-#ppt_w/2"/>
                                          </p:val>
                                        </p:tav>
                                        <p:tav tm="100000">
                                          <p:val>
                                            <p:strVal val="#ppt_x"/>
                                          </p:val>
                                        </p:tav>
                                      </p:tavLst>
                                    </p:anim>
                                    <p:anim calcmode="lin" valueType="num">
                                      <p:cBhvr additive="repl">
                                        <p:cTn dur="500" fill="hold" id="326"/>
                                        <p:tgtEl>
                                          <p:spTgt spid="58">
                                            <p:txEl>
                                              <p:pRg end="563" st="472"/>
                                            </p:txEl>
                                          </p:spTgt>
                                        </p:tgtEl>
                                        <p:attrNameLst>
                                          <p:attrName>ppt_y</p:attrName>
                                        </p:attrNameLst>
                                      </p:cBhvr>
                                      <p:tavLst>
                                        <p:tav tm="0">
                                          <p:val>
                                            <p:strVal val="#ppt_y"/>
                                          </p:val>
                                        </p:tav>
                                        <p:tav tm="100000">
                                          <p:val>
                                            <p:strVal val="#ppt_y"/>
                                          </p:val>
                                        </p:tav>
                                      </p:tavLst>
                                    </p:anim>
                                  </p:childTnLst>
                                </p:cTn>
                              </p:par>
                            </p:childTnLst>
                          </p:cTn>
                        </p:par>
                      </p:childTnLst>
                    </p:cTn>
                  </p:par>
                  <p:par>
                    <p:cTn fill="freeze" id="327">
                      <p:stCondLst>
                        <p:cond delay="indefinite"/>
                      </p:stCondLst>
                      <p:childTnLst>
                        <p:par>
                          <p:cTn fill="freeze" id="328">
                            <p:stCondLst>
                              <p:cond delay="0"/>
                            </p:stCondLst>
                            <p:childTnLst>
                              <p:par>
                                <p:cTn fill="hold" id="329" nodeType="clickEffect" presetClass="entr" presetID="2" presetSubtype="8">
                                  <p:stCondLst>
                                    <p:cond delay="0"/>
                                  </p:stCondLst>
                                  <p:childTnLst>
                                    <p:set>
                                      <p:cBhvr>
                                        <p:cTn dur="1" fill="hold" id="330">
                                          <p:stCondLst>
                                            <p:cond delay="0"/>
                                          </p:stCondLst>
                                        </p:cTn>
                                        <p:tgtEl>
                                          <p:spTgt spid="58">
                                            <p:txEl>
                                              <p:pRg end="612" st="563"/>
                                            </p:txEl>
                                          </p:spTgt>
                                        </p:tgtEl>
                                        <p:attrNameLst>
                                          <p:attrName>style.visibility</p:attrName>
                                        </p:attrNameLst>
                                      </p:cBhvr>
                                      <p:to>
                                        <p:strVal val="visible"/>
                                      </p:to>
                                    </p:set>
                                    <p:anim calcmode="lin" valueType="num">
                                      <p:cBhvr additive="repl">
                                        <p:cTn dur="500" fill="hold" id="331"/>
                                        <p:tgtEl>
                                          <p:spTgt spid="58">
                                            <p:txEl>
                                              <p:pRg end="612" st="563"/>
                                            </p:txEl>
                                          </p:spTgt>
                                        </p:tgtEl>
                                        <p:attrNameLst>
                                          <p:attrName>ppt_x</p:attrName>
                                        </p:attrNameLst>
                                      </p:cBhvr>
                                      <p:tavLst>
                                        <p:tav tm="0">
                                          <p:val>
                                            <p:strVal val="0-#ppt_w/2"/>
                                          </p:val>
                                        </p:tav>
                                        <p:tav tm="100000">
                                          <p:val>
                                            <p:strVal val="#ppt_x"/>
                                          </p:val>
                                        </p:tav>
                                      </p:tavLst>
                                    </p:anim>
                                    <p:anim calcmode="lin" valueType="num">
                                      <p:cBhvr additive="repl">
                                        <p:cTn dur="500" fill="hold" id="332"/>
                                        <p:tgtEl>
                                          <p:spTgt spid="58">
                                            <p:txEl>
                                              <p:pRg end="612" st="56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504360" y="301680"/>
            <a:ext cx="9071640" cy="850680"/>
          </a:xfrm>
          <a:prstGeom prst="rect">
            <a:avLst/>
          </a:prstGeom>
        </p:spPr>
        <p:txBody>
          <a:bodyPr anchor="ctr" bIns="0" lIns="0" rIns="0" tIns="0" wrap="none"/>
          <a:p>
            <a:pPr algn="ctr"/>
            <a:r>
              <a:rPr lang="en-GB"/>
              <a:t>Topics</a:t>
            </a:r>
            <a:endParaRPr/>
          </a:p>
        </p:txBody>
      </p:sp>
      <p:sp>
        <p:nvSpPr>
          <p:cNvPr id="61" name="TextShape 2"/>
          <p:cNvSpPr txBox="1"/>
          <p:nvPr/>
        </p:nvSpPr>
        <p:spPr>
          <a:xfrm>
            <a:off x="504360" y="1152360"/>
            <a:ext cx="8870040" cy="5760000"/>
          </a:xfrm>
          <a:prstGeom prst="rect">
            <a:avLst/>
          </a:prstGeom>
        </p:spPr>
        <p:txBody>
          <a:bodyPr bIns="0" lIns="0" rIns="0" tIns="0" wrap="none"/>
          <a:p>
            <a:pPr>
              <a:buFont typeface="StarSymbol"/>
              <a:buAutoNum type="arabicPeriod"/>
            </a:pPr>
            <a:r>
              <a:rPr lang="en-GB"/>
              <a:t>Order Codes</a:t>
            </a:r>
            <a:endParaRPr/>
          </a:p>
          <a:p>
            <a:pPr lvl="1">
              <a:buFont typeface="StarSymbol"/>
              <a:buChar char=""/>
            </a:pPr>
            <a:r>
              <a:rPr lang="en-GB"/>
              <a:t>People still need to understand that machine code is still there behind the scenes.</a:t>
            </a:r>
            <a:endParaRPr/>
          </a:p>
          <a:p>
            <a:pPr lvl="1">
              <a:buFont typeface="StarSymbol"/>
              <a:buChar char=""/>
            </a:pPr>
            <a:r>
              <a:rPr lang="en-GB"/>
              <a:t>An emulator with a simple order code, allowing visitors to write their own programs.</a:t>
            </a:r>
            <a:endParaRPr/>
          </a:p>
          <a:p>
            <a:pPr>
              <a:buFont typeface="StarSymbol"/>
              <a:buAutoNum type="arabicPeriod"/>
            </a:pPr>
            <a:r>
              <a:rPr lang="en-GB"/>
              <a:t>Input/Output</a:t>
            </a:r>
            <a:endParaRPr/>
          </a:p>
          <a:p>
            <a:pPr lvl="1">
              <a:buFont typeface="StarSymbol"/>
              <a:buChar char=""/>
            </a:pPr>
            <a:r>
              <a:rPr lang="en-GB"/>
              <a:t>Paper tape and teleprinters should be on view.</a:t>
            </a:r>
            <a:endParaRPr/>
          </a:p>
          <a:p>
            <a:pPr lvl="2">
              <a:buSzPct val="25000"/>
              <a:buFont typeface="StarSymbol"/>
              <a:buChar char=""/>
            </a:pPr>
            <a:r>
              <a:rPr lang="en-GB"/>
              <a:t>We plan to connect the MOSI Pegasus paper tape equipment to the emulator.</a:t>
            </a:r>
            <a:endParaRPr/>
          </a:p>
          <a:p>
            <a:pPr lvl="1">
              <a:buFont typeface="StarSymbol"/>
              <a:buChar char=""/>
            </a:pPr>
            <a:r>
              <a:rPr lang="en-GB"/>
              <a:t>Punched cards should be on view.</a:t>
            </a:r>
            <a:endParaRPr/>
          </a:p>
          <a:p>
            <a:pPr lvl="2">
              <a:buSzPct val="25000"/>
              <a:buFont typeface="StarSymbol"/>
              <a:buChar char=""/>
            </a:pPr>
            <a:r>
              <a:rPr lang="en-GB"/>
              <a:t>A working card sorter would make a magnificent demonstration.</a:t>
            </a:r>
            <a:endParaRPr/>
          </a:p>
          <a:p>
            <a:pPr>
              <a:buFont typeface="StarSymbol"/>
              <a:buAutoNum type="arabicPeriod"/>
            </a:pPr>
            <a:r>
              <a:rPr lang="en-GB"/>
              <a:t>Memory</a:t>
            </a:r>
            <a:endParaRPr/>
          </a:p>
          <a:p>
            <a:pPr lvl="1">
              <a:buFont typeface="StarSymbol"/>
              <a:buChar char=""/>
            </a:pPr>
            <a:r>
              <a:rPr lang="en-GB"/>
              <a:t>Progression: Williams tubes – delay lines – core stores – ICs</a:t>
            </a:r>
            <a:endParaRPr/>
          </a:p>
          <a:p>
            <a:pPr lvl="2">
              <a:buSzPct val="25000"/>
              <a:buFont typeface="StarSymbol"/>
              <a:buChar char=""/>
            </a:pPr>
            <a:r>
              <a:rPr lang="en-GB"/>
              <a:t>A working single plane core store should be possible.</a:t>
            </a:r>
            <a:endParaRPr/>
          </a:p>
          <a:p>
            <a:pPr>
              <a:buFont typeface="StarSymbol"/>
              <a:buAutoNum type="arabicPeriod"/>
            </a:pPr>
            <a:r>
              <a:rPr lang="en-GB"/>
              <a:t>External Storage</a:t>
            </a:r>
            <a:endParaRPr/>
          </a:p>
          <a:p>
            <a:pPr lvl="1">
              <a:buFont typeface="StarSymbol"/>
              <a:buChar char=""/>
            </a:pPr>
            <a:r>
              <a:rPr lang="en-GB"/>
              <a:t>Tape decks (though probably not working); Drums (with their innards visible);</a:t>
            </a:r>
            <a:r>
              <a:rPr lang="en-GB"/>
              <a:t>
</a:t>
            </a:r>
            <a:r>
              <a:rPr lang="en-GB"/>
              <a:t>Exchangeable discs; Floppy drives (opened up); Hard disc (sectioned).</a:t>
            </a:r>
            <a:endParaRPr/>
          </a:p>
          <a:p>
            <a:pPr>
              <a:buFont typeface="StarSymbol"/>
              <a:buAutoNum type="arabicPeriod"/>
            </a:pPr>
            <a:r>
              <a:rPr lang="en-GB"/>
              <a:t>Software</a:t>
            </a:r>
            <a:endParaRPr/>
          </a:p>
          <a:p>
            <a:pPr lvl="1">
              <a:buFont typeface="StarSymbol"/>
              <a:buChar char=""/>
            </a:pPr>
            <a:r>
              <a:rPr lang="en-GB"/>
              <a:t>Probably a step too far for a museum.</a:t>
            </a:r>
            <a:endParaRPr/>
          </a:p>
        </p:txBody>
      </p:sp>
    </p:spTree>
  </p:cSld>
  <p:timing>
    <p:tnLst>
      <p:par>
        <p:cTn dur="indefinite" id="333" nodeType="tmRoot" restart="never">
          <p:childTnLst>
            <p:seq>
              <p:cTn id="334" nodeType="mainSeq">
                <p:childTnLst>
                  <p:par>
                    <p:cTn fill="freeze" id="335">
                      <p:stCondLst>
                        <p:cond delay="0"/>
                      </p:stCondLst>
                      <p:childTnLst>
                        <p:par>
                          <p:cTn fill="freeze" id="336">
                            <p:stCondLst>
                              <p:cond delay="0"/>
                            </p:stCondLst>
                            <p:childTnLst>
                              <p:par>
                                <p:cTn fill="hold" id="337" nodeType="withEffect" presetClass="entr" presetID="1">
                                  <p:stCondLst>
                                    <p:cond delay="0"/>
                                  </p:stCondLst>
                                  <p:childTnLst>
                                    <p:set>
                                      <p:cBhvr>
                                        <p:cTn dur="1" fill="hold" id="338">
                                          <p:stCondLst>
                                            <p:cond delay="0"/>
                                          </p:stCondLst>
                                        </p:cTn>
                                        <p:tgtEl>
                                          <p:spTgt spid="61">
                                            <p:txEl>
                                              <p:pRg end="194" st="181"/>
                                            </p:txEl>
                                          </p:spTgt>
                                        </p:tgtEl>
                                        <p:attrNameLst>
                                          <p:attrName>style.visibility</p:attrName>
                                        </p:attrNameLst>
                                      </p:cBhvr>
                                      <p:to>
                                        <p:strVal val="visible"/>
                                      </p:to>
                                    </p:set>
                                  </p:childTnLst>
                                </p:cTn>
                              </p:par>
                              <p:par>
                                <p:cTn fill="hold" id="339" nodeType="withEffect" presetClass="entr" presetID="1">
                                  <p:stCondLst>
                                    <p:cond delay="0"/>
                                  </p:stCondLst>
                                  <p:childTnLst>
                                    <p:set>
                                      <p:cBhvr>
                                        <p:cTn dur="1" fill="hold" id="340">
                                          <p:stCondLst>
                                            <p:cond delay="0"/>
                                          </p:stCondLst>
                                        </p:cTn>
                                        <p:tgtEl>
                                          <p:spTgt spid="61">
                                            <p:txEl>
                                              <p:pRg end="417" st="410"/>
                                            </p:txEl>
                                          </p:spTgt>
                                        </p:tgtEl>
                                        <p:attrNameLst>
                                          <p:attrName>style.visibility</p:attrName>
                                        </p:attrNameLst>
                                      </p:cBhvr>
                                      <p:to>
                                        <p:strVal val="visible"/>
                                      </p:to>
                                    </p:set>
                                  </p:childTnLst>
                                </p:cTn>
                              </p:par>
                              <p:par>
                                <p:cTn fill="hold" id="341" nodeType="withEffect" presetClass="entr" presetID="1">
                                  <p:stCondLst>
                                    <p:cond delay="0"/>
                                  </p:stCondLst>
                                  <p:childTnLst>
                                    <p:set>
                                      <p:cBhvr>
                                        <p:cTn dur="1" fill="hold" id="342">
                                          <p:stCondLst>
                                            <p:cond delay="0"/>
                                          </p:stCondLst>
                                        </p:cTn>
                                        <p:tgtEl>
                                          <p:spTgt spid="61">
                                            <p:txEl>
                                              <p:pRg end="550" st="533"/>
                                            </p:txEl>
                                          </p:spTgt>
                                        </p:tgtEl>
                                        <p:attrNameLst>
                                          <p:attrName>style.visibility</p:attrName>
                                        </p:attrNameLst>
                                      </p:cBhvr>
                                      <p:to>
                                        <p:strVal val="visible"/>
                                      </p:to>
                                    </p:set>
                                  </p:childTnLst>
                                </p:cTn>
                              </p:par>
                              <p:par>
                                <p:cTn fill="hold" id="343" nodeType="withEffect" presetClass="entr" presetID="1">
                                  <p:stCondLst>
                                    <p:cond delay="0"/>
                                  </p:stCondLst>
                                  <p:childTnLst>
                                    <p:set>
                                      <p:cBhvr>
                                        <p:cTn dur="1" fill="hold" id="344">
                                          <p:stCondLst>
                                            <p:cond delay="0"/>
                                          </p:stCondLst>
                                        </p:cTn>
                                        <p:tgtEl>
                                          <p:spTgt spid="61">
                                            <p:txEl>
                                              <p:pRg end="707" st="698"/>
                                            </p:txEl>
                                          </p:spTgt>
                                        </p:tgtEl>
                                        <p:attrNameLst>
                                          <p:attrName>style.visibility</p:attrName>
                                        </p:attrNameLst>
                                      </p:cBhvr>
                                      <p:to>
                                        <p:strVal val="visible"/>
                                      </p:to>
                                    </p:set>
                                  </p:childTnLst>
                                </p:cTn>
                              </p:par>
                            </p:childTnLst>
                          </p:cTn>
                        </p:par>
                      </p:childTnLst>
                    </p:cTn>
                  </p:par>
                  <p:par>
                    <p:cTn fill="freeze" id="345">
                      <p:stCondLst>
                        <p:cond delay="indefinite"/>
                      </p:stCondLst>
                      <p:childTnLst>
                        <p:par>
                          <p:cTn fill="freeze" id="346">
                            <p:stCondLst>
                              <p:cond delay="0"/>
                            </p:stCondLst>
                            <p:childTnLst>
                              <p:par>
                                <p:cTn fill="hold" id="347" nodeType="clickEffect" presetClass="entr" presetID="2" presetSubtype="8">
                                  <p:stCondLst>
                                    <p:cond delay="0"/>
                                  </p:stCondLst>
                                  <p:childTnLst>
                                    <p:set>
                                      <p:cBhvr>
                                        <p:cTn dur="1" fill="hold" id="348">
                                          <p:stCondLst>
                                            <p:cond delay="0"/>
                                          </p:stCondLst>
                                        </p:cTn>
                                        <p:tgtEl>
                                          <p:spTgt spid="61">
                                            <p:txEl>
                                              <p:pRg end="96" st="12"/>
                                            </p:txEl>
                                          </p:spTgt>
                                        </p:tgtEl>
                                        <p:attrNameLst>
                                          <p:attrName>style.visibility</p:attrName>
                                        </p:attrNameLst>
                                      </p:cBhvr>
                                      <p:to>
                                        <p:strVal val="visible"/>
                                      </p:to>
                                    </p:set>
                                    <p:anim calcmode="lin" valueType="num">
                                      <p:cBhvr additive="repl">
                                        <p:cTn dur="500" fill="hold" id="349"/>
                                        <p:tgtEl>
                                          <p:spTgt spid="61">
                                            <p:txEl>
                                              <p:pRg end="96" st="12"/>
                                            </p:txEl>
                                          </p:spTgt>
                                        </p:tgtEl>
                                        <p:attrNameLst>
                                          <p:attrName>ppt_x</p:attrName>
                                        </p:attrNameLst>
                                      </p:cBhvr>
                                      <p:tavLst>
                                        <p:tav tm="0">
                                          <p:val>
                                            <p:strVal val="0-#ppt_w/2"/>
                                          </p:val>
                                        </p:tav>
                                        <p:tav tm="100000">
                                          <p:val>
                                            <p:strVal val="#ppt_x"/>
                                          </p:val>
                                        </p:tav>
                                      </p:tavLst>
                                    </p:anim>
                                    <p:anim calcmode="lin" valueType="num">
                                      <p:cBhvr additive="repl">
                                        <p:cTn dur="500" fill="hold" id="350"/>
                                        <p:tgtEl>
                                          <p:spTgt spid="61">
                                            <p:txEl>
                                              <p:pRg end="96" st="12"/>
                                            </p:txEl>
                                          </p:spTgt>
                                        </p:tgtEl>
                                        <p:attrNameLst>
                                          <p:attrName>ppt_y</p:attrName>
                                        </p:attrNameLst>
                                      </p:cBhvr>
                                      <p:tavLst>
                                        <p:tav tm="0">
                                          <p:val>
                                            <p:strVal val="#ppt_y"/>
                                          </p:val>
                                        </p:tav>
                                        <p:tav tm="100000">
                                          <p:val>
                                            <p:strVal val="#ppt_y"/>
                                          </p:val>
                                        </p:tav>
                                      </p:tavLst>
                                    </p:anim>
                                  </p:childTnLst>
                                </p:cTn>
                              </p:par>
                            </p:childTnLst>
                          </p:cTn>
                        </p:par>
                      </p:childTnLst>
                    </p:cTn>
                  </p:par>
                  <p:par>
                    <p:cTn fill="freeze" id="351">
                      <p:stCondLst>
                        <p:cond delay="indefinite"/>
                      </p:stCondLst>
                      <p:childTnLst>
                        <p:par>
                          <p:cTn fill="freeze" id="352">
                            <p:stCondLst>
                              <p:cond delay="0"/>
                            </p:stCondLst>
                            <p:childTnLst>
                              <p:par>
                                <p:cTn fill="hold" id="353" nodeType="clickEffect" presetClass="entr" presetID="2" presetSubtype="8">
                                  <p:stCondLst>
                                    <p:cond delay="0"/>
                                  </p:stCondLst>
                                  <p:childTnLst>
                                    <p:set>
                                      <p:cBhvr>
                                        <p:cTn dur="1" fill="hold" id="354">
                                          <p:stCondLst>
                                            <p:cond delay="0"/>
                                          </p:stCondLst>
                                        </p:cTn>
                                        <p:tgtEl>
                                          <p:spTgt spid="61">
                                            <p:txEl>
                                              <p:pRg end="181" st="96"/>
                                            </p:txEl>
                                          </p:spTgt>
                                        </p:tgtEl>
                                        <p:attrNameLst>
                                          <p:attrName>style.visibility</p:attrName>
                                        </p:attrNameLst>
                                      </p:cBhvr>
                                      <p:to>
                                        <p:strVal val="visible"/>
                                      </p:to>
                                    </p:set>
                                    <p:anim calcmode="lin" valueType="num">
                                      <p:cBhvr additive="repl">
                                        <p:cTn dur="500" fill="hold" id="355"/>
                                        <p:tgtEl>
                                          <p:spTgt spid="61">
                                            <p:txEl>
                                              <p:pRg end="181" st="96"/>
                                            </p:txEl>
                                          </p:spTgt>
                                        </p:tgtEl>
                                        <p:attrNameLst>
                                          <p:attrName>ppt_x</p:attrName>
                                        </p:attrNameLst>
                                      </p:cBhvr>
                                      <p:tavLst>
                                        <p:tav tm="0">
                                          <p:val>
                                            <p:strVal val="0-#ppt_w/2"/>
                                          </p:val>
                                        </p:tav>
                                        <p:tav tm="100000">
                                          <p:val>
                                            <p:strVal val="#ppt_x"/>
                                          </p:val>
                                        </p:tav>
                                      </p:tavLst>
                                    </p:anim>
                                    <p:anim calcmode="lin" valueType="num">
                                      <p:cBhvr additive="repl">
                                        <p:cTn dur="500" fill="hold" id="356"/>
                                        <p:tgtEl>
                                          <p:spTgt spid="61">
                                            <p:txEl>
                                              <p:pRg end="181" st="96"/>
                                            </p:txEl>
                                          </p:spTgt>
                                        </p:tgtEl>
                                        <p:attrNameLst>
                                          <p:attrName>ppt_y</p:attrName>
                                        </p:attrNameLst>
                                      </p:cBhvr>
                                      <p:tavLst>
                                        <p:tav tm="0">
                                          <p:val>
                                            <p:strVal val="#ppt_y"/>
                                          </p:val>
                                        </p:tav>
                                        <p:tav tm="100000">
                                          <p:val>
                                            <p:strVal val="#ppt_y"/>
                                          </p:val>
                                        </p:tav>
                                      </p:tavLst>
                                    </p:anim>
                                  </p:childTnLst>
                                </p:cTn>
                              </p:par>
                            </p:childTnLst>
                          </p:cTn>
                        </p:par>
                      </p:childTnLst>
                    </p:cTn>
                  </p:par>
                  <p:par>
                    <p:cTn fill="freeze" id="357">
                      <p:stCondLst>
                        <p:cond delay="indefinite"/>
                      </p:stCondLst>
                      <p:childTnLst>
                        <p:par>
                          <p:cTn fill="freeze" id="358">
                            <p:stCondLst>
                              <p:cond delay="0"/>
                            </p:stCondLst>
                            <p:childTnLst>
                              <p:par>
                                <p:cTn fill="hold" id="359" nodeType="clickEffect" presetClass="entr" presetID="2" presetSubtype="8">
                                  <p:stCondLst>
                                    <p:cond delay="0"/>
                                  </p:stCondLst>
                                  <p:childTnLst>
                                    <p:set>
                                      <p:cBhvr>
                                        <p:cTn dur="1" fill="hold" id="360">
                                          <p:stCondLst>
                                            <p:cond delay="0"/>
                                          </p:stCondLst>
                                        </p:cTn>
                                        <p:tgtEl>
                                          <p:spTgt spid="61">
                                            <p:txEl>
                                              <p:pRg end="241" st="194"/>
                                            </p:txEl>
                                          </p:spTgt>
                                        </p:tgtEl>
                                        <p:attrNameLst>
                                          <p:attrName>style.visibility</p:attrName>
                                        </p:attrNameLst>
                                      </p:cBhvr>
                                      <p:to>
                                        <p:strVal val="visible"/>
                                      </p:to>
                                    </p:set>
                                    <p:anim calcmode="lin" valueType="num">
                                      <p:cBhvr additive="repl">
                                        <p:cTn dur="500" fill="hold" id="361"/>
                                        <p:tgtEl>
                                          <p:spTgt spid="61">
                                            <p:txEl>
                                              <p:pRg end="241" st="194"/>
                                            </p:txEl>
                                          </p:spTgt>
                                        </p:tgtEl>
                                        <p:attrNameLst>
                                          <p:attrName>ppt_x</p:attrName>
                                        </p:attrNameLst>
                                      </p:cBhvr>
                                      <p:tavLst>
                                        <p:tav tm="0">
                                          <p:val>
                                            <p:strVal val="0-#ppt_w/2"/>
                                          </p:val>
                                        </p:tav>
                                        <p:tav tm="100000">
                                          <p:val>
                                            <p:strVal val="#ppt_x"/>
                                          </p:val>
                                        </p:tav>
                                      </p:tavLst>
                                    </p:anim>
                                    <p:anim calcmode="lin" valueType="num">
                                      <p:cBhvr additive="repl">
                                        <p:cTn dur="500" fill="hold" id="362"/>
                                        <p:tgtEl>
                                          <p:spTgt spid="61">
                                            <p:txEl>
                                              <p:pRg end="241" st="194"/>
                                            </p:txEl>
                                          </p:spTgt>
                                        </p:tgtEl>
                                        <p:attrNameLst>
                                          <p:attrName>ppt_y</p:attrName>
                                        </p:attrNameLst>
                                      </p:cBhvr>
                                      <p:tavLst>
                                        <p:tav tm="0">
                                          <p:val>
                                            <p:strVal val="#ppt_y"/>
                                          </p:val>
                                        </p:tav>
                                        <p:tav tm="100000">
                                          <p:val>
                                            <p:strVal val="#ppt_y"/>
                                          </p:val>
                                        </p:tav>
                                      </p:tavLst>
                                    </p:anim>
                                  </p:childTnLst>
                                </p:cTn>
                              </p:par>
                              <p:par>
                                <p:cTn fill="hold" id="363" nodeType="withEffect" presetClass="entr" presetID="2" presetSubtype="6">
                                  <p:stCondLst>
                                    <p:cond delay="0"/>
                                  </p:stCondLst>
                                  <p:childTnLst>
                                    <p:set>
                                      <p:cBhvr>
                                        <p:cTn dur="1" fill="hold" id="364">
                                          <p:stCondLst>
                                            <p:cond delay="0"/>
                                          </p:stCondLst>
                                        </p:cTn>
                                        <p:tgtEl>
                                          <p:spTgt spid="61">
                                            <p:txEl>
                                              <p:pRg end="315" st="241"/>
                                            </p:txEl>
                                          </p:spTgt>
                                        </p:tgtEl>
                                        <p:attrNameLst>
                                          <p:attrName>style.visibility</p:attrName>
                                        </p:attrNameLst>
                                      </p:cBhvr>
                                      <p:to>
                                        <p:strVal val="visible"/>
                                      </p:to>
                                    </p:set>
                                    <p:anim calcmode="lin" valueType="num">
                                      <p:cBhvr additive="repl">
                                        <p:cTn dur="500" fill="hold" id="365"/>
                                        <p:tgtEl>
                                          <p:spTgt spid="61">
                                            <p:txEl>
                                              <p:pRg end="315" st="241"/>
                                            </p:txEl>
                                          </p:spTgt>
                                        </p:tgtEl>
                                        <p:attrNameLst>
                                          <p:attrName>ppt_x</p:attrName>
                                        </p:attrNameLst>
                                      </p:cBhvr>
                                      <p:tavLst>
                                        <p:tav tm="0">
                                          <p:val>
                                            <p:strVal val="1+#ppt_w/2"/>
                                          </p:val>
                                        </p:tav>
                                        <p:tav tm="100000">
                                          <p:val>
                                            <p:strVal val="#ppt_x"/>
                                          </p:val>
                                        </p:tav>
                                      </p:tavLst>
                                    </p:anim>
                                    <p:anim calcmode="lin" valueType="num">
                                      <p:cBhvr additive="repl">
                                        <p:cTn dur="500" fill="hold" id="366"/>
                                        <p:tgtEl>
                                          <p:spTgt spid="61">
                                            <p:txEl>
                                              <p:pRg end="315" st="241"/>
                                            </p:txEl>
                                          </p:spTgt>
                                        </p:tgtEl>
                                        <p:attrNameLst>
                                          <p:attrName>ppt_y</p:attrName>
                                        </p:attrNameLst>
                                      </p:cBhvr>
                                      <p:tavLst>
                                        <p:tav tm="0">
                                          <p:val>
                                            <p:strVal val="1+#ppt_h/2"/>
                                          </p:val>
                                        </p:tav>
                                        <p:tav tm="100000">
                                          <p:val>
                                            <p:strVal val="#ppt_y"/>
                                          </p:val>
                                        </p:tav>
                                      </p:tavLst>
                                    </p:anim>
                                  </p:childTnLst>
                                </p:cTn>
                              </p:par>
                            </p:childTnLst>
                          </p:cTn>
                        </p:par>
                      </p:childTnLst>
                    </p:cTn>
                  </p:par>
                  <p:par>
                    <p:cTn fill="freeze" id="367">
                      <p:stCondLst>
                        <p:cond delay="indefinite"/>
                      </p:stCondLst>
                      <p:childTnLst>
                        <p:par>
                          <p:cTn fill="freeze" id="368">
                            <p:stCondLst>
                              <p:cond delay="0"/>
                            </p:stCondLst>
                            <p:childTnLst>
                              <p:par>
                                <p:cTn fill="hold" id="369" nodeType="clickEffect" presetClass="entr" presetID="2" presetSubtype="8">
                                  <p:stCondLst>
                                    <p:cond delay="0"/>
                                  </p:stCondLst>
                                  <p:childTnLst>
                                    <p:set>
                                      <p:cBhvr>
                                        <p:cTn dur="1" fill="hold" id="370">
                                          <p:stCondLst>
                                            <p:cond delay="0"/>
                                          </p:stCondLst>
                                        </p:cTn>
                                        <p:tgtEl>
                                          <p:spTgt spid="61">
                                            <p:txEl>
                                              <p:pRg end="348" st="315"/>
                                            </p:txEl>
                                          </p:spTgt>
                                        </p:tgtEl>
                                        <p:attrNameLst>
                                          <p:attrName>style.visibility</p:attrName>
                                        </p:attrNameLst>
                                      </p:cBhvr>
                                      <p:to>
                                        <p:strVal val="visible"/>
                                      </p:to>
                                    </p:set>
                                    <p:anim calcmode="lin" valueType="num">
                                      <p:cBhvr additive="repl">
                                        <p:cTn dur="500" fill="hold" id="371"/>
                                        <p:tgtEl>
                                          <p:spTgt spid="61">
                                            <p:txEl>
                                              <p:pRg end="348" st="315"/>
                                            </p:txEl>
                                          </p:spTgt>
                                        </p:tgtEl>
                                        <p:attrNameLst>
                                          <p:attrName>ppt_x</p:attrName>
                                        </p:attrNameLst>
                                      </p:cBhvr>
                                      <p:tavLst>
                                        <p:tav tm="0">
                                          <p:val>
                                            <p:strVal val="0-#ppt_w/2"/>
                                          </p:val>
                                        </p:tav>
                                        <p:tav tm="100000">
                                          <p:val>
                                            <p:strVal val="#ppt_x"/>
                                          </p:val>
                                        </p:tav>
                                      </p:tavLst>
                                    </p:anim>
                                    <p:anim calcmode="lin" valueType="num">
                                      <p:cBhvr additive="repl">
                                        <p:cTn dur="500" fill="hold" id="372"/>
                                        <p:tgtEl>
                                          <p:spTgt spid="61">
                                            <p:txEl>
                                              <p:pRg end="348" st="315"/>
                                            </p:txEl>
                                          </p:spTgt>
                                        </p:tgtEl>
                                        <p:attrNameLst>
                                          <p:attrName>ppt_y</p:attrName>
                                        </p:attrNameLst>
                                      </p:cBhvr>
                                      <p:tavLst>
                                        <p:tav tm="0">
                                          <p:val>
                                            <p:strVal val="#ppt_y"/>
                                          </p:val>
                                        </p:tav>
                                        <p:tav tm="100000">
                                          <p:val>
                                            <p:strVal val="#ppt_y"/>
                                          </p:val>
                                        </p:tav>
                                      </p:tavLst>
                                    </p:anim>
                                  </p:childTnLst>
                                </p:cTn>
                              </p:par>
                              <p:par>
                                <p:cTn fill="hold" id="373" nodeType="withEffect" presetClass="entr" presetID="2" presetSubtype="6">
                                  <p:stCondLst>
                                    <p:cond delay="0"/>
                                  </p:stCondLst>
                                  <p:childTnLst>
                                    <p:set>
                                      <p:cBhvr>
                                        <p:cTn dur="1" fill="hold" id="374">
                                          <p:stCondLst>
                                            <p:cond delay="0"/>
                                          </p:stCondLst>
                                        </p:cTn>
                                        <p:tgtEl>
                                          <p:spTgt spid="61">
                                            <p:txEl>
                                              <p:pRg end="410" st="348"/>
                                            </p:txEl>
                                          </p:spTgt>
                                        </p:tgtEl>
                                        <p:attrNameLst>
                                          <p:attrName>style.visibility</p:attrName>
                                        </p:attrNameLst>
                                      </p:cBhvr>
                                      <p:to>
                                        <p:strVal val="visible"/>
                                      </p:to>
                                    </p:set>
                                    <p:anim calcmode="lin" valueType="num">
                                      <p:cBhvr additive="repl">
                                        <p:cTn dur="500" fill="hold" id="375"/>
                                        <p:tgtEl>
                                          <p:spTgt spid="61">
                                            <p:txEl>
                                              <p:pRg end="410" st="348"/>
                                            </p:txEl>
                                          </p:spTgt>
                                        </p:tgtEl>
                                        <p:attrNameLst>
                                          <p:attrName>ppt_x</p:attrName>
                                        </p:attrNameLst>
                                      </p:cBhvr>
                                      <p:tavLst>
                                        <p:tav tm="0">
                                          <p:val>
                                            <p:strVal val="1+#ppt_w/2"/>
                                          </p:val>
                                        </p:tav>
                                        <p:tav tm="100000">
                                          <p:val>
                                            <p:strVal val="#ppt_x"/>
                                          </p:val>
                                        </p:tav>
                                      </p:tavLst>
                                    </p:anim>
                                    <p:anim calcmode="lin" valueType="num">
                                      <p:cBhvr additive="repl">
                                        <p:cTn dur="500" fill="hold" id="376"/>
                                        <p:tgtEl>
                                          <p:spTgt spid="61">
                                            <p:txEl>
                                              <p:pRg end="410" st="348"/>
                                            </p:txEl>
                                          </p:spTgt>
                                        </p:tgtEl>
                                        <p:attrNameLst>
                                          <p:attrName>ppt_y</p:attrName>
                                        </p:attrNameLst>
                                      </p:cBhvr>
                                      <p:tavLst>
                                        <p:tav tm="0">
                                          <p:val>
                                            <p:strVal val="1+#ppt_h/2"/>
                                          </p:val>
                                        </p:tav>
                                        <p:tav tm="100000">
                                          <p:val>
                                            <p:strVal val="#ppt_y"/>
                                          </p:val>
                                        </p:tav>
                                      </p:tavLst>
                                    </p:anim>
                                  </p:childTnLst>
                                </p:cTn>
                              </p:par>
                            </p:childTnLst>
                          </p:cTn>
                        </p:par>
                      </p:childTnLst>
                    </p:cTn>
                  </p:par>
                  <p:par>
                    <p:cTn fill="freeze" id="377">
                      <p:stCondLst>
                        <p:cond delay="indefinite"/>
                      </p:stCondLst>
                      <p:childTnLst>
                        <p:par>
                          <p:cTn fill="freeze" id="378">
                            <p:stCondLst>
                              <p:cond delay="0"/>
                            </p:stCondLst>
                            <p:childTnLst>
                              <p:par>
                                <p:cTn fill="hold" id="379" nodeType="clickEffect" presetClass="entr" presetID="2" presetSubtype="8">
                                  <p:stCondLst>
                                    <p:cond delay="0"/>
                                  </p:stCondLst>
                                  <p:childTnLst>
                                    <p:set>
                                      <p:cBhvr>
                                        <p:cTn dur="1" fill="hold" id="380">
                                          <p:stCondLst>
                                            <p:cond delay="0"/>
                                          </p:stCondLst>
                                        </p:cTn>
                                        <p:tgtEl>
                                          <p:spTgt spid="61">
                                            <p:txEl>
                                              <p:pRg end="479" st="417"/>
                                            </p:txEl>
                                          </p:spTgt>
                                        </p:tgtEl>
                                        <p:attrNameLst>
                                          <p:attrName>style.visibility</p:attrName>
                                        </p:attrNameLst>
                                      </p:cBhvr>
                                      <p:to>
                                        <p:strVal val="visible"/>
                                      </p:to>
                                    </p:set>
                                    <p:anim calcmode="lin" valueType="num">
                                      <p:cBhvr additive="repl">
                                        <p:cTn dur="500" fill="hold" id="381"/>
                                        <p:tgtEl>
                                          <p:spTgt spid="61">
                                            <p:txEl>
                                              <p:pRg end="479" st="417"/>
                                            </p:txEl>
                                          </p:spTgt>
                                        </p:tgtEl>
                                        <p:attrNameLst>
                                          <p:attrName>ppt_x</p:attrName>
                                        </p:attrNameLst>
                                      </p:cBhvr>
                                      <p:tavLst>
                                        <p:tav tm="0">
                                          <p:val>
                                            <p:strVal val="0-#ppt_w/2"/>
                                          </p:val>
                                        </p:tav>
                                        <p:tav tm="100000">
                                          <p:val>
                                            <p:strVal val="#ppt_x"/>
                                          </p:val>
                                        </p:tav>
                                      </p:tavLst>
                                    </p:anim>
                                    <p:anim calcmode="lin" valueType="num">
                                      <p:cBhvr additive="repl">
                                        <p:cTn dur="500" fill="hold" id="382"/>
                                        <p:tgtEl>
                                          <p:spTgt spid="61">
                                            <p:txEl>
                                              <p:pRg end="479" st="417"/>
                                            </p:txEl>
                                          </p:spTgt>
                                        </p:tgtEl>
                                        <p:attrNameLst>
                                          <p:attrName>ppt_y</p:attrName>
                                        </p:attrNameLst>
                                      </p:cBhvr>
                                      <p:tavLst>
                                        <p:tav tm="0">
                                          <p:val>
                                            <p:strVal val="#ppt_y"/>
                                          </p:val>
                                        </p:tav>
                                        <p:tav tm="100000">
                                          <p:val>
                                            <p:strVal val="#ppt_y"/>
                                          </p:val>
                                        </p:tav>
                                      </p:tavLst>
                                    </p:anim>
                                  </p:childTnLst>
                                </p:cTn>
                              </p:par>
                            </p:childTnLst>
                          </p:cTn>
                        </p:par>
                      </p:childTnLst>
                    </p:cTn>
                  </p:par>
                  <p:par>
                    <p:cTn fill="freeze" id="383">
                      <p:stCondLst>
                        <p:cond delay="indefinite"/>
                      </p:stCondLst>
                      <p:childTnLst>
                        <p:par>
                          <p:cTn fill="freeze" id="384">
                            <p:stCondLst>
                              <p:cond delay="0"/>
                            </p:stCondLst>
                            <p:childTnLst>
                              <p:par>
                                <p:cTn fill="hold" id="385" nodeType="clickEffect" presetClass="entr" presetID="2" presetSubtype="6">
                                  <p:stCondLst>
                                    <p:cond delay="0"/>
                                  </p:stCondLst>
                                  <p:childTnLst>
                                    <p:set>
                                      <p:cBhvr>
                                        <p:cTn dur="1" fill="hold" id="386">
                                          <p:stCondLst>
                                            <p:cond delay="0"/>
                                          </p:stCondLst>
                                        </p:cTn>
                                        <p:tgtEl>
                                          <p:spTgt spid="61">
                                            <p:txEl>
                                              <p:pRg end="533" st="479"/>
                                            </p:txEl>
                                          </p:spTgt>
                                        </p:tgtEl>
                                        <p:attrNameLst>
                                          <p:attrName>style.visibility</p:attrName>
                                        </p:attrNameLst>
                                      </p:cBhvr>
                                      <p:to>
                                        <p:strVal val="visible"/>
                                      </p:to>
                                    </p:set>
                                    <p:anim calcmode="lin" valueType="num">
                                      <p:cBhvr additive="repl">
                                        <p:cTn dur="500" fill="hold" id="387"/>
                                        <p:tgtEl>
                                          <p:spTgt spid="61">
                                            <p:txEl>
                                              <p:pRg end="533" st="479"/>
                                            </p:txEl>
                                          </p:spTgt>
                                        </p:tgtEl>
                                        <p:attrNameLst>
                                          <p:attrName>ppt_x</p:attrName>
                                        </p:attrNameLst>
                                      </p:cBhvr>
                                      <p:tavLst>
                                        <p:tav tm="0">
                                          <p:val>
                                            <p:strVal val="1+#ppt_w/2"/>
                                          </p:val>
                                        </p:tav>
                                        <p:tav tm="100000">
                                          <p:val>
                                            <p:strVal val="#ppt_x"/>
                                          </p:val>
                                        </p:tav>
                                      </p:tavLst>
                                    </p:anim>
                                    <p:anim calcmode="lin" valueType="num">
                                      <p:cBhvr additive="repl">
                                        <p:cTn dur="500" fill="hold" id="388"/>
                                        <p:tgtEl>
                                          <p:spTgt spid="61">
                                            <p:txEl>
                                              <p:pRg end="533" st="479"/>
                                            </p:txEl>
                                          </p:spTgt>
                                        </p:tgtEl>
                                        <p:attrNameLst>
                                          <p:attrName>ppt_y</p:attrName>
                                        </p:attrNameLst>
                                      </p:cBhvr>
                                      <p:tavLst>
                                        <p:tav tm="0">
                                          <p:val>
                                            <p:strVal val="1+#ppt_h/2"/>
                                          </p:val>
                                        </p:tav>
                                        <p:tav tm="100000">
                                          <p:val>
                                            <p:strVal val="#ppt_y"/>
                                          </p:val>
                                        </p:tav>
                                      </p:tavLst>
                                    </p:anim>
                                  </p:childTnLst>
                                </p:cTn>
                              </p:par>
                            </p:childTnLst>
                          </p:cTn>
                        </p:par>
                      </p:childTnLst>
                    </p:cTn>
                  </p:par>
                  <p:par>
                    <p:cTn fill="freeze" id="389">
                      <p:stCondLst>
                        <p:cond delay="indefinite"/>
                      </p:stCondLst>
                      <p:childTnLst>
                        <p:par>
                          <p:cTn fill="freeze" id="390">
                            <p:stCondLst>
                              <p:cond delay="0"/>
                            </p:stCondLst>
                            <p:childTnLst>
                              <p:par>
                                <p:cTn fill="hold" id="391" nodeType="clickEffect" presetClass="entr" presetID="2" presetSubtype="8">
                                  <p:stCondLst>
                                    <p:cond delay="0"/>
                                  </p:stCondLst>
                                  <p:childTnLst>
                                    <p:set>
                                      <p:cBhvr>
                                        <p:cTn dur="1" fill="hold" id="392">
                                          <p:stCondLst>
                                            <p:cond delay="0"/>
                                          </p:stCondLst>
                                        </p:cTn>
                                        <p:tgtEl>
                                          <p:spTgt spid="61">
                                            <p:txEl>
                                              <p:pRg end="698" st="550"/>
                                            </p:txEl>
                                          </p:spTgt>
                                        </p:tgtEl>
                                        <p:attrNameLst>
                                          <p:attrName>style.visibility</p:attrName>
                                        </p:attrNameLst>
                                      </p:cBhvr>
                                      <p:to>
                                        <p:strVal val="visible"/>
                                      </p:to>
                                    </p:set>
                                    <p:anim calcmode="lin" valueType="num">
                                      <p:cBhvr additive="repl">
                                        <p:cTn dur="500" fill="hold" id="393"/>
                                        <p:tgtEl>
                                          <p:spTgt spid="61">
                                            <p:txEl>
                                              <p:pRg end="698" st="550"/>
                                            </p:txEl>
                                          </p:spTgt>
                                        </p:tgtEl>
                                        <p:attrNameLst>
                                          <p:attrName>ppt_x</p:attrName>
                                        </p:attrNameLst>
                                      </p:cBhvr>
                                      <p:tavLst>
                                        <p:tav tm="0">
                                          <p:val>
                                            <p:strVal val="0-#ppt_w/2"/>
                                          </p:val>
                                        </p:tav>
                                        <p:tav tm="100000">
                                          <p:val>
                                            <p:strVal val="#ppt_x"/>
                                          </p:val>
                                        </p:tav>
                                      </p:tavLst>
                                    </p:anim>
                                    <p:anim calcmode="lin" valueType="num">
                                      <p:cBhvr additive="repl">
                                        <p:cTn dur="500" fill="hold" id="394"/>
                                        <p:tgtEl>
                                          <p:spTgt spid="61">
                                            <p:txEl>
                                              <p:pRg end="698" st="550"/>
                                            </p:txEl>
                                          </p:spTgt>
                                        </p:tgtEl>
                                        <p:attrNameLst>
                                          <p:attrName>ppt_y</p:attrName>
                                        </p:attrNameLst>
                                      </p:cBhvr>
                                      <p:tavLst>
                                        <p:tav tm="0">
                                          <p:val>
                                            <p:strVal val="#ppt_y"/>
                                          </p:val>
                                        </p:tav>
                                        <p:tav tm="100000">
                                          <p:val>
                                            <p:strVal val="#ppt_y"/>
                                          </p:val>
                                        </p:tav>
                                      </p:tavLst>
                                    </p:anim>
                                  </p:childTnLst>
                                </p:cTn>
                              </p:par>
                            </p:childTnLst>
                          </p:cTn>
                        </p:par>
                      </p:childTnLst>
                    </p:cTn>
                  </p:par>
                  <p:par>
                    <p:cTn fill="freeze" id="395">
                      <p:stCondLst>
                        <p:cond delay="indefinite"/>
                      </p:stCondLst>
                      <p:childTnLst>
                        <p:par>
                          <p:cTn fill="freeze" id="396">
                            <p:stCondLst>
                              <p:cond delay="0"/>
                            </p:stCondLst>
                            <p:childTnLst>
                              <p:par>
                                <p:cTn fill="hold" id="397" nodeType="clickEffect" presetClass="entr" presetID="2" presetSubtype="8">
                                  <p:stCondLst>
                                    <p:cond delay="0"/>
                                  </p:stCondLst>
                                  <p:childTnLst>
                                    <p:set>
                                      <p:cBhvr>
                                        <p:cTn dur="1" fill="hold" id="398">
                                          <p:stCondLst>
                                            <p:cond delay="0"/>
                                          </p:stCondLst>
                                        </p:cTn>
                                        <p:tgtEl>
                                          <p:spTgt spid="61">
                                            <p:txEl>
                                              <p:pRg end="745" st="707"/>
                                            </p:txEl>
                                          </p:spTgt>
                                        </p:tgtEl>
                                        <p:attrNameLst>
                                          <p:attrName>style.visibility</p:attrName>
                                        </p:attrNameLst>
                                      </p:cBhvr>
                                      <p:to>
                                        <p:strVal val="visible"/>
                                      </p:to>
                                    </p:set>
                                    <p:anim calcmode="lin" valueType="num">
                                      <p:cBhvr additive="repl">
                                        <p:cTn dur="500" fill="hold" id="399"/>
                                        <p:tgtEl>
                                          <p:spTgt spid="61">
                                            <p:txEl>
                                              <p:pRg end="745" st="707"/>
                                            </p:txEl>
                                          </p:spTgt>
                                        </p:tgtEl>
                                        <p:attrNameLst>
                                          <p:attrName>ppt_x</p:attrName>
                                        </p:attrNameLst>
                                      </p:cBhvr>
                                      <p:tavLst>
                                        <p:tav tm="0">
                                          <p:val>
                                            <p:strVal val="0-#ppt_w/2"/>
                                          </p:val>
                                        </p:tav>
                                        <p:tav tm="100000">
                                          <p:val>
                                            <p:strVal val="#ppt_x"/>
                                          </p:val>
                                        </p:tav>
                                      </p:tavLst>
                                    </p:anim>
                                    <p:anim calcmode="lin" valueType="num">
                                      <p:cBhvr additive="repl">
                                        <p:cTn dur="500" fill="hold" id="400"/>
                                        <p:tgtEl>
                                          <p:spTgt spid="61">
                                            <p:txEl>
                                              <p:pRg end="745" st="70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301320"/>
            <a:ext cx="9071640" cy="922680"/>
          </a:xfrm>
          <a:prstGeom prst="rect">
            <a:avLst/>
          </a:prstGeom>
        </p:spPr>
        <p:txBody>
          <a:bodyPr anchor="ctr" bIns="0" lIns="0" rIns="0" tIns="0" wrap="none"/>
          <a:p>
            <a:pPr algn="ctr"/>
            <a:r>
              <a:rPr lang="en-GB"/>
              <a:t>Videos</a:t>
            </a:r>
            <a:endParaRPr/>
          </a:p>
        </p:txBody>
      </p:sp>
      <p:sp>
        <p:nvSpPr>
          <p:cNvPr id="63" name="TextShape 2"/>
          <p:cNvSpPr txBox="1"/>
          <p:nvPr/>
        </p:nvSpPr>
        <p:spPr>
          <a:xfrm>
            <a:off x="504000" y="1152000"/>
            <a:ext cx="8870040" cy="6048000"/>
          </a:xfrm>
          <a:prstGeom prst="rect">
            <a:avLst/>
          </a:prstGeom>
        </p:spPr>
        <p:txBody>
          <a:bodyPr bIns="0" lIns="0" rIns="0" tIns="0" wrap="none"/>
          <a:p>
            <a:pPr>
              <a:buFont typeface="Liberation Sans"/>
              <a:buChar char="●"/>
            </a:pPr>
            <a:r>
              <a:rPr lang="en-GB"/>
              <a:t>Yes, I keep coming back to these.</a:t>
            </a:r>
            <a:endParaRPr/>
          </a:p>
          <a:p>
            <a:pPr lvl="1">
              <a:buFont typeface="StarSymbol"/>
              <a:buChar char=""/>
            </a:pPr>
            <a:r>
              <a:rPr lang="en-GB"/>
              <a:t>But why do Museums not make greater use of them?</a:t>
            </a:r>
            <a:r>
              <a:rPr lang="en-GB"/>
              <a:t>
</a:t>
            </a:r>
            <a:r>
              <a:rPr lang="en-GB"/>
              <a:t>
</a:t>
            </a:r>
            <a:endParaRPr/>
          </a:p>
          <a:p>
            <a:pPr>
              <a:buFont typeface="Liberation Sans"/>
              <a:buChar char="●"/>
            </a:pPr>
            <a:r>
              <a:rPr lang="en-GB"/>
              <a:t>They can illustrate the Objects on display.</a:t>
            </a:r>
            <a:r>
              <a:rPr lang="en-GB"/>
              <a:t>
</a:t>
            </a:r>
            <a:r>
              <a:rPr lang="en-GB"/>
              <a:t>
</a:t>
            </a:r>
            <a:endParaRPr/>
          </a:p>
          <a:p>
            <a:pPr>
              <a:buFont typeface="Liberation Sans"/>
              <a:buChar char="●"/>
            </a:pPr>
            <a:r>
              <a:rPr lang="en-GB"/>
              <a:t>They can show related Objects from other Museums</a:t>
            </a:r>
            <a:r>
              <a:rPr lang="en-GB"/>
              <a:t>
</a:t>
            </a:r>
            <a:r>
              <a:rPr lang="en-GB"/>
              <a:t>
</a:t>
            </a:r>
            <a:endParaRPr/>
          </a:p>
          <a:p>
            <a:pPr>
              <a:buFont typeface="Liberation Sans"/>
              <a:buChar char="●"/>
            </a:pPr>
            <a:r>
              <a:rPr lang="en-GB"/>
              <a:t>They can explore underlying concepts, perhaps using animation.</a:t>
            </a:r>
            <a:endParaRPr/>
          </a:p>
        </p:txBody>
      </p:sp>
    </p:spTree>
  </p:cSld>
  <p:timing>
    <p:tnLst>
      <p:par>
        <p:cTn dur="indefinite" id="401" nodeType="tmRoot" restart="never">
          <p:childTnLst>
            <p:seq>
              <p:cTn id="402" nodeType="mainSeq">
                <p:childTnLst>
                  <p:par>
                    <p:cTn fill="freeze" id="403">
                      <p:stCondLst>
                        <p:cond delay="indefinite"/>
                      </p:stCondLst>
                      <p:childTnLst>
                        <p:par>
                          <p:cTn fill="freeze" id="404">
                            <p:stCondLst>
                              <p:cond delay="0"/>
                            </p:stCondLst>
                            <p:childTnLst>
                              <p:par>
                                <p:cTn fill="hold" id="405" nodeType="clickEffect" presetClass="entr" presetID="1">
                                  <p:stCondLst>
                                    <p:cond delay="0"/>
                                  </p:stCondLst>
                                  <p:childTnLst>
                                    <p:set>
                                      <p:cBhvr>
                                        <p:cTn dur="1" fill="hold" id="406">
                                          <p:stCondLst>
                                            <p:cond delay="0"/>
                                          </p:stCondLst>
                                        </p:cTn>
                                        <p:tgtEl>
                                          <p:spTgt spid="63">
                                            <p:txEl>
                                              <p:pRg end="34" st="0"/>
                                            </p:txEl>
                                          </p:spTgt>
                                        </p:tgtEl>
                                        <p:attrNameLst>
                                          <p:attrName>style.visibility</p:attrName>
                                        </p:attrNameLst>
                                      </p:cBhvr>
                                      <p:to>
                                        <p:strVal val="visible"/>
                                      </p:to>
                                    </p:set>
                                  </p:childTnLst>
                                </p:cTn>
                              </p:par>
                              <p:par>
                                <p:cTn fill="hold" id="407" nodeType="withEffect" presetClass="entr" presetID="1">
                                  <p:stCondLst>
                                    <p:cond delay="0"/>
                                  </p:stCondLst>
                                  <p:childTnLst>
                                    <p:set>
                                      <p:cBhvr>
                                        <p:cTn dur="1" fill="hold" id="408">
                                          <p:stCondLst>
                                            <p:cond delay="0"/>
                                          </p:stCondLst>
                                        </p:cTn>
                                        <p:tgtEl>
                                          <p:spTgt spid="63">
                                            <p:txEl>
                                              <p:pRg end="85" st="34"/>
                                            </p:txEl>
                                          </p:spTgt>
                                        </p:tgtEl>
                                        <p:attrNameLst>
                                          <p:attrName>style.visibility</p:attrName>
                                        </p:attrNameLst>
                                      </p:cBhvr>
                                      <p:to>
                                        <p:strVal val="visible"/>
                                      </p:to>
                                    </p:set>
                                  </p:childTnLst>
                                </p:cTn>
                              </p:par>
                            </p:childTnLst>
                          </p:cTn>
                        </p:par>
                      </p:childTnLst>
                    </p:cTn>
                  </p:par>
                  <p:par>
                    <p:cTn fill="freeze" id="409">
                      <p:stCondLst>
                        <p:cond delay="indefinite"/>
                      </p:stCondLst>
                      <p:childTnLst>
                        <p:par>
                          <p:cTn fill="freeze" id="410">
                            <p:stCondLst>
                              <p:cond delay="0"/>
                            </p:stCondLst>
                            <p:childTnLst>
                              <p:par>
                                <p:cTn fill="hold" id="411" nodeType="clickEffect" presetClass="entr" presetID="20">
                                  <p:stCondLst>
                                    <p:cond delay="0"/>
                                  </p:stCondLst>
                                  <p:childTnLst>
                                    <p:set>
                                      <p:cBhvr>
                                        <p:cTn dur="1" fill="hold" id="412">
                                          <p:stCondLst>
                                            <p:cond delay="0"/>
                                          </p:stCondLst>
                                        </p:cTn>
                                        <p:tgtEl>
                                          <p:spTgt spid="63">
                                            <p:txEl>
                                              <p:pRg end="131" st="85"/>
                                            </p:txEl>
                                          </p:spTgt>
                                        </p:tgtEl>
                                        <p:attrNameLst>
                                          <p:attrName>style.visibility</p:attrName>
                                        </p:attrNameLst>
                                      </p:cBhvr>
                                      <p:to>
                                        <p:strVal val="visible"/>
                                      </p:to>
                                    </p:set>
                                    <p:animEffect filter="wedge" transition="in">
                                      <p:cBhvr additive="repl">
                                        <p:cTn dur="2000" fill="freeze" id="413"/>
                                        <p:tgtEl>
                                          <p:spTgt spid="63">
                                            <p:txEl>
                                              <p:pRg end="131" st="85"/>
                                            </p:txEl>
                                          </p:spTgt>
                                        </p:tgtEl>
                                      </p:cBhvr>
                                    </p:animEffect>
                                  </p:childTnLst>
                                </p:cTn>
                              </p:par>
                            </p:childTnLst>
                          </p:cTn>
                        </p:par>
                      </p:childTnLst>
                    </p:cTn>
                  </p:par>
                  <p:par>
                    <p:cTn fill="freeze" id="414">
                      <p:stCondLst>
                        <p:cond delay="indefinite"/>
                      </p:stCondLst>
                      <p:childTnLst>
                        <p:par>
                          <p:cTn fill="freeze" id="415">
                            <p:stCondLst>
                              <p:cond delay="0"/>
                            </p:stCondLst>
                            <p:childTnLst>
                              <p:par>
                                <p:cTn fill="hold" id="416" nodeType="clickEffect" presetClass="entr" presetID="20">
                                  <p:stCondLst>
                                    <p:cond delay="0"/>
                                  </p:stCondLst>
                                  <p:childTnLst>
                                    <p:set>
                                      <p:cBhvr>
                                        <p:cTn dur="1" fill="hold" id="417">
                                          <p:stCondLst>
                                            <p:cond delay="0"/>
                                          </p:stCondLst>
                                        </p:cTn>
                                        <p:tgtEl>
                                          <p:spTgt spid="63">
                                            <p:txEl>
                                              <p:pRg end="182" st="131"/>
                                            </p:txEl>
                                          </p:spTgt>
                                        </p:tgtEl>
                                        <p:attrNameLst>
                                          <p:attrName>style.visibility</p:attrName>
                                        </p:attrNameLst>
                                      </p:cBhvr>
                                      <p:to>
                                        <p:strVal val="visible"/>
                                      </p:to>
                                    </p:set>
                                    <p:animEffect filter="wedge" transition="in">
                                      <p:cBhvr additive="repl">
                                        <p:cTn dur="2000" fill="freeze" id="418"/>
                                        <p:tgtEl>
                                          <p:spTgt spid="63">
                                            <p:txEl>
                                              <p:pRg end="182" st="131"/>
                                            </p:txEl>
                                          </p:spTgt>
                                        </p:tgtEl>
                                      </p:cBhvr>
                                    </p:animEffect>
                                  </p:childTnLst>
                                </p:cTn>
                              </p:par>
                            </p:childTnLst>
                          </p:cTn>
                        </p:par>
                      </p:childTnLst>
                    </p:cTn>
                  </p:par>
                  <p:par>
                    <p:cTn fill="freeze" id="419">
                      <p:stCondLst>
                        <p:cond delay="indefinite"/>
                      </p:stCondLst>
                      <p:childTnLst>
                        <p:par>
                          <p:cTn fill="freeze" id="420">
                            <p:stCondLst>
                              <p:cond delay="0"/>
                            </p:stCondLst>
                            <p:childTnLst>
                              <p:par>
                                <p:cTn fill="hold" id="421" nodeType="clickEffect" presetClass="entr" presetID="20">
                                  <p:stCondLst>
                                    <p:cond delay="0"/>
                                  </p:stCondLst>
                                  <p:childTnLst>
                                    <p:set>
                                      <p:cBhvr>
                                        <p:cTn dur="1" fill="hold" id="422">
                                          <p:stCondLst>
                                            <p:cond delay="0"/>
                                          </p:stCondLst>
                                        </p:cTn>
                                        <p:tgtEl>
                                          <p:spTgt spid="63">
                                            <p:txEl>
                                              <p:pRg end="245" st="182"/>
                                            </p:txEl>
                                          </p:spTgt>
                                        </p:tgtEl>
                                        <p:attrNameLst>
                                          <p:attrName>style.visibility</p:attrName>
                                        </p:attrNameLst>
                                      </p:cBhvr>
                                      <p:to>
                                        <p:strVal val="visible"/>
                                      </p:to>
                                    </p:set>
                                    <p:animEffect filter="wedge" transition="in">
                                      <p:cBhvr additive="repl">
                                        <p:cTn dur="2000" fill="freeze" id="423"/>
                                        <p:tgtEl>
                                          <p:spTgt spid="63">
                                            <p:txEl>
                                              <p:pRg end="245" st="18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