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5" r:id="rId2"/>
  </p:sldIdLst>
  <p:sldSz cx="9144000" cy="6858000" type="screen4x3"/>
  <p:notesSz cx="6794500" cy="9906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BABD5D"/>
    <a:srgbClr val="8B4973"/>
    <a:srgbClr val="76A39E"/>
    <a:srgbClr val="1A171B"/>
    <a:srgbClr val="C6C7C8"/>
    <a:srgbClr val="99C1DA"/>
    <a:srgbClr val="D1D2D3"/>
    <a:srgbClr val="66A3C8"/>
    <a:srgbClr val="00738D"/>
    <a:srgbClr val="3384B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6196" autoAdjust="0"/>
    <p:restoredTop sz="99171" autoAdjust="0"/>
  </p:normalViewPr>
  <p:slideViewPr>
    <p:cSldViewPr snapToObjects="1">
      <p:cViewPr varScale="1">
        <p:scale>
          <a:sx n="128" d="100"/>
          <a:sy n="128" d="100"/>
        </p:scale>
        <p:origin x="-102" y="-150"/>
      </p:cViewPr>
      <p:guideLst>
        <p:guide orient="horz" pos="799"/>
        <p:guide pos="521"/>
        <p:guide pos="5465"/>
      </p:guideLst>
    </p:cSldViewPr>
  </p:slideViewPr>
  <p:outlineViewPr>
    <p:cViewPr>
      <p:scale>
        <a:sx n="33" d="100"/>
        <a:sy n="33" d="100"/>
      </p:scale>
      <p:origin x="0" y="122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888"/>
    </p:cViewPr>
  </p:sorterViewPr>
  <p:notesViewPr>
    <p:cSldViewPr snapToObjects="1" showGuides="1">
      <p:cViewPr>
        <p:scale>
          <a:sx n="66" d="100"/>
          <a:sy n="66" d="100"/>
        </p:scale>
        <p:origin x="-3154" y="86"/>
      </p:cViewPr>
      <p:guideLst>
        <p:guide orient="horz" pos="3116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.ch\root\ver\komm\betrieb\Statistiken_und_Umfragen\Statistiken\Studierendenzahlen\Studierendenzahl1972-2012_deutsc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CH"/>
  <c:chart>
    <c:plotArea>
      <c:layout>
        <c:manualLayout>
          <c:layoutTarget val="inner"/>
          <c:xMode val="edge"/>
          <c:yMode val="edge"/>
          <c:x val="5.6178148660567188E-2"/>
          <c:y val="8.4257294967034255E-2"/>
          <c:w val="0.72529884914074083"/>
          <c:h val="0.81734266745629369"/>
        </c:manualLayout>
      </c:layout>
      <c:barChart>
        <c:barDir val="col"/>
        <c:grouping val="stacked"/>
        <c:ser>
          <c:idx val="0"/>
          <c:order val="0"/>
          <c:tx>
            <c:strRef>
              <c:f>Tabelle1!$C$2</c:f>
              <c:strCache>
                <c:ptCount val="1"/>
                <c:pt idx="0">
                  <c:v>Electrical Engineering</c:v>
                </c:pt>
              </c:strCache>
            </c:strRef>
          </c:tx>
          <c:spPr>
            <a:solidFill>
              <a:srgbClr val="0065A3"/>
            </a:solidFill>
          </c:spPr>
          <c:cat>
            <c:numRef>
              <c:f>Tabelle1!$B$31:$B$43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Tabelle1!$C$31:$C$43</c:f>
              <c:numCache>
                <c:formatCode>General</c:formatCode>
                <c:ptCount val="13"/>
                <c:pt idx="0">
                  <c:v>162</c:v>
                </c:pt>
                <c:pt idx="1">
                  <c:v>162</c:v>
                </c:pt>
                <c:pt idx="2">
                  <c:v>169</c:v>
                </c:pt>
                <c:pt idx="3">
                  <c:v>216</c:v>
                </c:pt>
                <c:pt idx="4">
                  <c:v>223</c:v>
                </c:pt>
                <c:pt idx="5">
                  <c:v>221</c:v>
                </c:pt>
                <c:pt idx="6">
                  <c:v>206</c:v>
                </c:pt>
                <c:pt idx="7">
                  <c:v>201</c:v>
                </c:pt>
                <c:pt idx="8">
                  <c:v>189</c:v>
                </c:pt>
                <c:pt idx="9">
                  <c:v>183</c:v>
                </c:pt>
                <c:pt idx="10">
                  <c:v>176</c:v>
                </c:pt>
                <c:pt idx="11">
                  <c:v>185</c:v>
                </c:pt>
                <c:pt idx="12">
                  <c:v>179</c:v>
                </c:pt>
              </c:numCache>
            </c:numRef>
          </c:val>
        </c:ser>
        <c:ser>
          <c:idx val="1"/>
          <c:order val="1"/>
          <c:tx>
            <c:strRef>
              <c:f>Tabelle1!$D$2</c:f>
              <c:strCache>
                <c:ptCount val="1"/>
                <c:pt idx="0">
                  <c:v>Computer Science</c:v>
                </c:pt>
              </c:strCache>
            </c:strRef>
          </c:tx>
          <c:spPr>
            <a:solidFill>
              <a:srgbClr val="6E1C50"/>
            </a:solidFill>
          </c:spPr>
          <c:val>
            <c:numRef>
              <c:f>Tabelle1!$D$31:$D$43</c:f>
              <c:numCache>
                <c:formatCode>General</c:formatCode>
                <c:ptCount val="13"/>
                <c:pt idx="0">
                  <c:v>175</c:v>
                </c:pt>
                <c:pt idx="1">
                  <c:v>196</c:v>
                </c:pt>
                <c:pt idx="2">
                  <c:v>234</c:v>
                </c:pt>
                <c:pt idx="3">
                  <c:v>274</c:v>
                </c:pt>
                <c:pt idx="4">
                  <c:v>273</c:v>
                </c:pt>
                <c:pt idx="5">
                  <c:v>284</c:v>
                </c:pt>
                <c:pt idx="6">
                  <c:v>302</c:v>
                </c:pt>
                <c:pt idx="7">
                  <c:v>271</c:v>
                </c:pt>
                <c:pt idx="8">
                  <c:v>265</c:v>
                </c:pt>
                <c:pt idx="9">
                  <c:v>265</c:v>
                </c:pt>
                <c:pt idx="10">
                  <c:v>265</c:v>
                </c:pt>
                <c:pt idx="11">
                  <c:v>268</c:v>
                </c:pt>
                <c:pt idx="12">
                  <c:v>302</c:v>
                </c:pt>
              </c:numCache>
            </c:numRef>
          </c:val>
        </c:ser>
        <c:ser>
          <c:idx val="2"/>
          <c:order val="2"/>
          <c:tx>
            <c:strRef>
              <c:f>Tabelle1!$E$2</c:f>
              <c:strCache>
                <c:ptCount val="1"/>
                <c:pt idx="0">
                  <c:v>Mechanical Engineering | Innovation</c:v>
                </c:pt>
              </c:strCache>
            </c:strRef>
          </c:tx>
          <c:spPr>
            <a:solidFill>
              <a:srgbClr val="548C86"/>
            </a:solidFill>
          </c:spPr>
          <c:val>
            <c:numRef>
              <c:f>Tabelle1!$E$31:$E$43</c:f>
              <c:numCache>
                <c:formatCode>General</c:formatCode>
                <c:ptCount val="13"/>
                <c:pt idx="0">
                  <c:v>119</c:v>
                </c:pt>
                <c:pt idx="1">
                  <c:v>118</c:v>
                </c:pt>
                <c:pt idx="2">
                  <c:v>134</c:v>
                </c:pt>
                <c:pt idx="3">
                  <c:v>166</c:v>
                </c:pt>
                <c:pt idx="4">
                  <c:v>172</c:v>
                </c:pt>
                <c:pt idx="5">
                  <c:v>186</c:v>
                </c:pt>
                <c:pt idx="6">
                  <c:v>208</c:v>
                </c:pt>
                <c:pt idx="7">
                  <c:v>197</c:v>
                </c:pt>
                <c:pt idx="8">
                  <c:v>189</c:v>
                </c:pt>
                <c:pt idx="9">
                  <c:v>200</c:v>
                </c:pt>
                <c:pt idx="10">
                  <c:v>215</c:v>
                </c:pt>
                <c:pt idx="11">
                  <c:v>263</c:v>
                </c:pt>
                <c:pt idx="12">
                  <c:v>248</c:v>
                </c:pt>
              </c:numCache>
            </c:numRef>
          </c:val>
        </c:ser>
        <c:ser>
          <c:idx val="3"/>
          <c:order val="3"/>
          <c:tx>
            <c:strRef>
              <c:f>Tabelle1!$F$2</c:f>
              <c:strCache>
                <c:ptCount val="1"/>
                <c:pt idx="0">
                  <c:v>Civil Engineering</c:v>
                </c:pt>
              </c:strCache>
            </c:strRef>
          </c:tx>
          <c:spPr>
            <a:solidFill>
              <a:srgbClr val="7B6951"/>
            </a:solidFill>
          </c:spPr>
          <c:val>
            <c:numRef>
              <c:f>Tabelle1!$F$31:$F$43</c:f>
              <c:numCache>
                <c:formatCode>General</c:formatCode>
                <c:ptCount val="13"/>
                <c:pt idx="0">
                  <c:v>63</c:v>
                </c:pt>
                <c:pt idx="1">
                  <c:v>70</c:v>
                </c:pt>
                <c:pt idx="2">
                  <c:v>70</c:v>
                </c:pt>
                <c:pt idx="3">
                  <c:v>72</c:v>
                </c:pt>
                <c:pt idx="4">
                  <c:v>83</c:v>
                </c:pt>
                <c:pt idx="5">
                  <c:v>93</c:v>
                </c:pt>
                <c:pt idx="6">
                  <c:v>87</c:v>
                </c:pt>
                <c:pt idx="7">
                  <c:v>91</c:v>
                </c:pt>
                <c:pt idx="8">
                  <c:v>83</c:v>
                </c:pt>
                <c:pt idx="9">
                  <c:v>93</c:v>
                </c:pt>
                <c:pt idx="10">
                  <c:v>115</c:v>
                </c:pt>
                <c:pt idx="11">
                  <c:v>122</c:v>
                </c:pt>
                <c:pt idx="12">
                  <c:v>135</c:v>
                </c:pt>
              </c:numCache>
            </c:numRef>
          </c:val>
        </c:ser>
        <c:ser>
          <c:idx val="4"/>
          <c:order val="4"/>
          <c:tx>
            <c:strRef>
              <c:f>Tabelle1!$G$2</c:f>
              <c:strCache>
                <c:ptCount val="1"/>
                <c:pt idx="0">
                  <c:v>Landscape Architecture</c:v>
                </c:pt>
              </c:strCache>
            </c:strRef>
          </c:tx>
          <c:spPr>
            <a:solidFill>
              <a:srgbClr val="00738D"/>
            </a:solidFill>
          </c:spPr>
          <c:val>
            <c:numRef>
              <c:f>Tabelle1!$G$31:$G$43</c:f>
              <c:numCache>
                <c:formatCode>General</c:formatCode>
                <c:ptCount val="13"/>
                <c:pt idx="0">
                  <c:v>92</c:v>
                </c:pt>
                <c:pt idx="1">
                  <c:v>89</c:v>
                </c:pt>
                <c:pt idx="2">
                  <c:v>95</c:v>
                </c:pt>
                <c:pt idx="3">
                  <c:v>106</c:v>
                </c:pt>
                <c:pt idx="4">
                  <c:v>106</c:v>
                </c:pt>
                <c:pt idx="5">
                  <c:v>117</c:v>
                </c:pt>
                <c:pt idx="6">
                  <c:v>117</c:v>
                </c:pt>
                <c:pt idx="7">
                  <c:v>132</c:v>
                </c:pt>
                <c:pt idx="8">
                  <c:v>123</c:v>
                </c:pt>
                <c:pt idx="9">
                  <c:v>142</c:v>
                </c:pt>
                <c:pt idx="10">
                  <c:v>158</c:v>
                </c:pt>
                <c:pt idx="11">
                  <c:v>171</c:v>
                </c:pt>
                <c:pt idx="12">
                  <c:v>198</c:v>
                </c:pt>
              </c:numCache>
            </c:numRef>
          </c:val>
        </c:ser>
        <c:ser>
          <c:idx val="5"/>
          <c:order val="5"/>
          <c:tx>
            <c:strRef>
              <c:f>Tabelle1!$H$2</c:f>
              <c:strCache>
                <c:ptCount val="1"/>
                <c:pt idx="0">
                  <c:v>Spatial Planning</c:v>
                </c:pt>
              </c:strCache>
            </c:strRef>
          </c:tx>
          <c:spPr>
            <a:solidFill>
              <a:srgbClr val="BABD5D"/>
            </a:solidFill>
          </c:spPr>
          <c:val>
            <c:numRef>
              <c:f>Tabelle1!$H$31:$H$43</c:f>
              <c:numCache>
                <c:formatCode>General</c:formatCode>
                <c:ptCount val="13"/>
                <c:pt idx="0">
                  <c:v>48</c:v>
                </c:pt>
                <c:pt idx="1">
                  <c:v>52</c:v>
                </c:pt>
                <c:pt idx="2">
                  <c:v>61</c:v>
                </c:pt>
                <c:pt idx="3">
                  <c:v>54</c:v>
                </c:pt>
                <c:pt idx="4">
                  <c:v>55</c:v>
                </c:pt>
                <c:pt idx="5">
                  <c:v>62</c:v>
                </c:pt>
                <c:pt idx="6">
                  <c:v>69</c:v>
                </c:pt>
                <c:pt idx="7">
                  <c:v>87</c:v>
                </c:pt>
                <c:pt idx="8">
                  <c:v>90</c:v>
                </c:pt>
                <c:pt idx="9">
                  <c:v>93</c:v>
                </c:pt>
                <c:pt idx="10">
                  <c:v>86</c:v>
                </c:pt>
                <c:pt idx="11">
                  <c:v>108</c:v>
                </c:pt>
                <c:pt idx="12">
                  <c:v>111</c:v>
                </c:pt>
              </c:numCache>
            </c:numRef>
          </c:val>
        </c:ser>
        <c:ser>
          <c:idx val="6"/>
          <c:order val="6"/>
          <c:tx>
            <c:strRef>
              <c:f>Tabelle1!$I$2</c:f>
              <c:strCache>
                <c:ptCount val="1"/>
                <c:pt idx="0">
                  <c:v>Renewable Energies and Environmental Engineering</c:v>
                </c:pt>
              </c:strCache>
            </c:strRef>
          </c:tx>
          <c:spPr>
            <a:solidFill>
              <a:srgbClr val="C8D2D3"/>
            </a:solidFill>
          </c:spPr>
          <c:val>
            <c:numRef>
              <c:f>Tabelle1!$I$31:$I$43</c:f>
              <c:numCache>
                <c:formatCode>General</c:formatCode>
                <c:ptCount val="13"/>
                <c:pt idx="10">
                  <c:v>102</c:v>
                </c:pt>
                <c:pt idx="11">
                  <c:v>186</c:v>
                </c:pt>
                <c:pt idx="12">
                  <c:v>239</c:v>
                </c:pt>
              </c:numCache>
            </c:numRef>
          </c:val>
        </c:ser>
        <c:ser>
          <c:idx val="7"/>
          <c:order val="7"/>
          <c:tx>
            <c:strRef>
              <c:f>Tabelle1!$J$2</c:f>
              <c:strCache>
                <c:ptCount val="1"/>
                <c:pt idx="0">
                  <c:v>Master of Science in Engineering</c:v>
                </c:pt>
              </c:strCache>
            </c:strRef>
          </c:tx>
          <c:spPr>
            <a:solidFill>
              <a:srgbClr val="B3A4B9"/>
            </a:solidFill>
          </c:spPr>
          <c:val>
            <c:numRef>
              <c:f>Tabelle1!$J$31:$J$43</c:f>
              <c:numCache>
                <c:formatCode>General</c:formatCode>
                <c:ptCount val="13"/>
                <c:pt idx="8">
                  <c:v>33</c:v>
                </c:pt>
                <c:pt idx="9">
                  <c:v>66</c:v>
                </c:pt>
                <c:pt idx="10">
                  <c:v>72</c:v>
                </c:pt>
                <c:pt idx="11">
                  <c:v>68</c:v>
                </c:pt>
                <c:pt idx="12">
                  <c:v>64</c:v>
                </c:pt>
              </c:numCache>
            </c:numRef>
          </c:val>
        </c:ser>
        <c:overlap val="100"/>
        <c:axId val="58091008"/>
        <c:axId val="58092544"/>
      </c:barChart>
      <c:catAx>
        <c:axId val="58091008"/>
        <c:scaling>
          <c:orientation val="minMax"/>
        </c:scaling>
        <c:axPos val="b"/>
        <c:numFmt formatCode="General" sourceLinked="1"/>
        <c:tickLblPos val="nextTo"/>
        <c:crossAx val="58092544"/>
        <c:crosses val="autoZero"/>
        <c:auto val="1"/>
        <c:lblAlgn val="ctr"/>
        <c:lblOffset val="100"/>
      </c:catAx>
      <c:valAx>
        <c:axId val="58092544"/>
        <c:scaling>
          <c:orientation val="minMax"/>
        </c:scaling>
        <c:axPos val="l"/>
        <c:majorGridlines/>
        <c:numFmt formatCode="General" sourceLinked="1"/>
        <c:tickLblPos val="nextTo"/>
        <c:crossAx val="58091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573097595028153"/>
          <c:y val="0.13164247000842424"/>
          <c:w val="0.20426902404971828"/>
          <c:h val="0.75059349327292335"/>
        </c:manualLayout>
      </c:layout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9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9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261A6-EC08-4A73-A06C-2E5987F26A35}" type="datetimeFigureOut">
              <a:rPr lang="de-CH" smtClean="0"/>
              <a:pPr/>
              <a:t>29.05.2013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08439"/>
            <a:ext cx="2944283" cy="4959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645" y="9408439"/>
            <a:ext cx="2944283" cy="4959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32770-F47B-49A8-A654-7D2712296F2E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="" xmlns:p14="http://schemas.microsoft.com/office/powerpoint/2010/main" val="4271429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1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1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12E8396D-C179-49FB-90FC-DFFEFED52D5D}" type="datetimeFigureOut">
              <a:rPr lang="de-CH" smtClean="0"/>
              <a:pPr/>
              <a:t>29.05.2013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05351"/>
            <a:ext cx="5435600" cy="4457701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08980"/>
            <a:ext cx="2944283" cy="495301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5" y="9408980"/>
            <a:ext cx="2944283" cy="495301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030F1662-E304-472D-9055-62419893CD52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="" xmlns:p14="http://schemas.microsoft.com/office/powerpoint/2010/main" val="919940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85750" indent="-285750" algn="l" defTabSz="914400" rtl="0" eaLnBrk="1" latinLnBrk="0" hangingPunct="1">
      <a:buClr>
        <a:schemeClr val="tx2"/>
      </a:buClr>
      <a:buSzPct val="95000"/>
      <a:buFont typeface="Wingdings" pitchFamily="2" charset="2"/>
      <a:buChar char="n"/>
      <a:defRPr lang="de-DE" sz="1700" b="0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628650" indent="-171450" algn="l" defTabSz="914400" rtl="0" eaLnBrk="1" latinLnBrk="0" hangingPunct="1">
      <a:buClr>
        <a:srgbClr val="C6C7C8"/>
      </a:buClr>
      <a:buSzPct val="95000"/>
      <a:buFont typeface="Wingdings" pitchFamily="2" charset="2"/>
      <a:buChar char="n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085850" indent="-171450" algn="l" defTabSz="914400" rtl="0" eaLnBrk="1" latinLnBrk="0" hangingPunct="1">
      <a:buClr>
        <a:srgbClr val="C6C7C8"/>
      </a:buClr>
      <a:buSzPct val="80000"/>
      <a:buFont typeface="Wingdings" pitchFamily="2" charset="2"/>
      <a:buChar char="n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543050" indent="-171450" algn="l" defTabSz="914400" rtl="0" eaLnBrk="1" latinLnBrk="0" hangingPunct="1">
      <a:buClr>
        <a:srgbClr val="C6C7C8"/>
      </a:buClr>
      <a:buSzPct val="80000"/>
      <a:buFont typeface="Wingdings" pitchFamily="2" charset="2"/>
      <a:buChar char="n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00250" indent="-171450" algn="l" defTabSz="914400" rtl="0" eaLnBrk="1" latinLnBrk="0" hangingPunct="1">
      <a:buClr>
        <a:srgbClr val="C6C7C8"/>
      </a:buClr>
      <a:buSzPct val="80000"/>
      <a:buFont typeface="Wingdings" pitchFamily="2" charset="2"/>
      <a:buChar char="n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18"/>
            <a:ext cx="9144000" cy="706090"/>
          </a:xfrm>
        </p:spPr>
        <p:txBody>
          <a:bodyPr/>
          <a:lstStyle>
            <a:lvl1pPr marL="717550" indent="0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468313" y="1166813"/>
            <a:ext cx="8207375" cy="4824412"/>
          </a:xfrm>
        </p:spPr>
        <p:txBody>
          <a:bodyPr>
            <a:noAutofit/>
          </a:bodyPr>
          <a:lstStyle>
            <a:lvl1pPr marL="538163" indent="-273600">
              <a:spcAft>
                <a:spcPts val="800"/>
              </a:spcAft>
              <a:defRPr/>
            </a:lvl1pPr>
            <a:lvl2pPr marL="803275" indent="-273600">
              <a:spcAft>
                <a:spcPts val="600"/>
              </a:spcAft>
              <a:defRPr/>
            </a:lvl2pPr>
            <a:lvl3pPr marL="1074738" indent="-273600">
              <a:spcAft>
                <a:spcPts val="400"/>
              </a:spcAft>
              <a:tabLst/>
              <a:defRPr/>
            </a:lvl3pPr>
            <a:lvl4pPr marL="1341438" indent="-273600">
              <a:spcAft>
                <a:spcPts val="400"/>
              </a:spcAft>
              <a:defRPr/>
            </a:lvl4pPr>
            <a:lvl5pPr marL="1616075" indent="-274638">
              <a:spcAft>
                <a:spcPts val="400"/>
              </a:spcAft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-36512" y="6073864"/>
            <a:ext cx="9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14248" y="6488062"/>
            <a:ext cx="4112096" cy="2533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521887" y="6355040"/>
            <a:ext cx="4090397" cy="1152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6CB3B594-2801-4864-9089-E42463258A4B}" type="slidenum">
              <a:rPr lang="de-CH" smtClean="0"/>
              <a:pPr/>
              <a:t>‹#›</a:t>
            </a:fld>
            <a:endParaRPr lang="de-CH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4"/>
          </p:nvPr>
        </p:nvSpPr>
        <p:spPr>
          <a:xfrm>
            <a:off x="6689725" y="1"/>
            <a:ext cx="2454275" cy="706438"/>
          </a:xfrm>
        </p:spPr>
        <p:txBody>
          <a:bodyPr/>
          <a:lstStyle>
            <a:lvl1pPr marL="264563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Bild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="" xmlns:p14="http://schemas.microsoft.com/office/powerpoint/2010/main" val="325515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318"/>
            <a:ext cx="9144000" cy="70609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32400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4820" y="1174656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marL="812801" lvl="0" indent="-274638" algn="l" defTabSz="914400" rtl="0" eaLnBrk="1" latinLnBrk="0" hangingPunct="1">
              <a:spcBef>
                <a:spcPts val="0"/>
              </a:spcBef>
              <a:spcAft>
                <a:spcPts val="2000"/>
              </a:spcAft>
              <a:buClr>
                <a:schemeClr val="bg2"/>
              </a:buClr>
              <a:buFont typeface="Wingdings" pitchFamily="2" charset="2"/>
              <a:buChar char="n"/>
            </a:pPr>
            <a:endParaRPr lang="de-CH" dirty="0"/>
          </a:p>
        </p:txBody>
      </p:sp>
      <p:sp>
        <p:nvSpPr>
          <p:cNvPr id="5" name="Foliennummernplatzhalter 5"/>
          <p:cNvSpPr txBox="1">
            <a:spLocks/>
          </p:cNvSpPr>
          <p:nvPr userDrawn="1"/>
        </p:nvSpPr>
        <p:spPr>
          <a:xfrm>
            <a:off x="6948264" y="6338076"/>
            <a:ext cx="1727424" cy="98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dirty="0" smtClean="0"/>
              <a:t>March 2013</a:t>
            </a:r>
            <a:endParaRPr lang="de-CH" dirty="0"/>
          </a:p>
        </p:txBody>
      </p:sp>
    </p:spTree>
    <p:extLst>
      <p:ext uri="{BB962C8B-B14F-4D97-AF65-F5344CB8AC3E}">
        <p14:creationId xmlns="" xmlns:p14="http://schemas.microsoft.com/office/powerpoint/2010/main" val="336971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marL="763588" indent="0" algn="l" defTabSz="914400" rtl="0" eaLnBrk="1" latinLnBrk="0" hangingPunct="1">
        <a:spcBef>
          <a:spcPct val="0"/>
        </a:spcBef>
        <a:buNone/>
        <a:defRPr sz="2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538163" indent="-273600" algn="l" defTabSz="914400" rtl="0" eaLnBrk="1" latinLnBrk="0" hangingPunct="1">
        <a:spcBef>
          <a:spcPts val="600"/>
        </a:spcBef>
        <a:spcAft>
          <a:spcPts val="800"/>
        </a:spcAft>
        <a:buClr>
          <a:schemeClr val="accent1"/>
        </a:buClr>
        <a:buSzPct val="94000"/>
        <a:buFont typeface="Wingdings" pitchFamily="2" charset="2"/>
        <a:buChar char="n"/>
        <a:tabLst/>
        <a:defRPr sz="17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-273600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SzPct val="94000"/>
        <a:buFont typeface="Wingdings" pitchFamily="2" charset="2"/>
        <a:buChar char="n"/>
        <a:tabLst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273050" algn="l" defTabSz="914400" rtl="0" eaLnBrk="1" latinLnBrk="0" hangingPunct="1">
        <a:spcBef>
          <a:spcPts val="0"/>
        </a:spcBef>
        <a:spcAft>
          <a:spcPts val="400"/>
        </a:spcAft>
        <a:buClr>
          <a:schemeClr val="bg2"/>
        </a:buClr>
        <a:buSzPct val="80000"/>
        <a:buFont typeface="Wingdings" pitchFamily="2" charset="2"/>
        <a:buChar char="n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341438" indent="-273600" algn="l" defTabSz="914400" rtl="0" eaLnBrk="1" latinLnBrk="0" hangingPunct="1">
        <a:spcBef>
          <a:spcPts val="0"/>
        </a:spcBef>
        <a:spcAft>
          <a:spcPts val="400"/>
        </a:spcAft>
        <a:buClr>
          <a:schemeClr val="bg2"/>
        </a:buClr>
        <a:buSzPct val="80000"/>
        <a:buFont typeface="Wingdings" pitchFamily="2" charset="2"/>
        <a:buChar char="n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616075" indent="-274638" algn="l" defTabSz="914400" rtl="0" eaLnBrk="1" latinLnBrk="0" hangingPunct="1">
        <a:spcBef>
          <a:spcPts val="0"/>
        </a:spcBef>
        <a:spcAft>
          <a:spcPts val="400"/>
        </a:spcAft>
        <a:buClr>
          <a:schemeClr val="bg2"/>
        </a:buClr>
        <a:buSzPct val="80000"/>
        <a:buFont typeface="Wingdings" pitchFamily="2" charset="2"/>
        <a:buChar char="n"/>
        <a:defRPr lang="de-CH" sz="15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341437" indent="0" algn="l" defTabSz="914400" rtl="0" eaLnBrk="1" latinLnBrk="0" hangingPunct="1">
        <a:spcBef>
          <a:spcPct val="20000"/>
        </a:spcBef>
        <a:buClr>
          <a:schemeClr val="bg2"/>
        </a:buClr>
        <a:buFont typeface="Wingdings" pitchFamily="2" charset="2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B3B594-2801-4864-9089-E42463258A4B}" type="slidenum">
              <a:rPr lang="de-CH" smtClean="0"/>
              <a:pPr/>
              <a:t>1</a:t>
            </a:fld>
            <a:endParaRPr lang="de-CH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4"/>
          </p:nvPr>
        </p:nvSpPr>
        <p:spPr/>
      </p:sp>
      <p:graphicFrame>
        <p:nvGraphicFramePr>
          <p:cNvPr id="11" name="Diagramm 1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86388749"/>
              </p:ext>
            </p:extLst>
          </p:nvPr>
        </p:nvGraphicFramePr>
        <p:xfrm>
          <a:off x="683568" y="836712"/>
          <a:ext cx="7992120" cy="5518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728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SR_Vorlage">
  <a:themeElements>
    <a:clrScheme name="HSR-Farben">
      <a:dk1>
        <a:sysClr val="windowText" lastClr="000000"/>
      </a:dk1>
      <a:lt1>
        <a:sysClr val="window" lastClr="FFFFFF"/>
      </a:lt1>
      <a:dk2>
        <a:srgbClr val="0065A3"/>
      </a:dk2>
      <a:lt2>
        <a:srgbClr val="C6C7C8"/>
      </a:lt2>
      <a:accent1>
        <a:srgbClr val="0065A3"/>
      </a:accent1>
      <a:accent2>
        <a:srgbClr val="6E1C50"/>
      </a:accent2>
      <a:accent3>
        <a:srgbClr val="548C86"/>
      </a:accent3>
      <a:accent4>
        <a:srgbClr val="7B6951"/>
      </a:accent4>
      <a:accent5>
        <a:srgbClr val="00738D"/>
      </a:accent5>
      <a:accent6>
        <a:srgbClr val="BABD5D"/>
      </a:accent6>
      <a:hlink>
        <a:srgbClr val="0065A3"/>
      </a:hlink>
      <a:folHlink>
        <a:srgbClr val="6E1C5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marL="285750" indent="-285750">
          <a:buClr>
            <a:schemeClr val="tx2"/>
          </a:buClr>
          <a:buSzPct val="90000"/>
          <a:buFont typeface="Wingdings" pitchFamily="2" charset="2"/>
          <a:buChar char="n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HSR_Vorlage</Template>
  <TotalTime>0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HSR_Vorlage</vt:lpstr>
      <vt:lpstr>Slide 1</vt:lpstr>
    </vt:vector>
  </TitlesOfParts>
  <Company>HSR Technikum Rapperswil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numbers are rising</dc:title>
  <dc:creator/>
  <cp:lastModifiedBy>misto</cp:lastModifiedBy>
  <cp:revision>111</cp:revision>
  <cp:lastPrinted>2013-04-05T08:17:21Z</cp:lastPrinted>
  <dcterms:created xsi:type="dcterms:W3CDTF">2012-01-12T07:00:55Z</dcterms:created>
  <dcterms:modified xsi:type="dcterms:W3CDTF">2013-05-29T06:44:12Z</dcterms:modified>
</cp:coreProperties>
</file>