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14.png" ContentType="image/png"/>
  <Override PartName="/ppt/media/image4.png" ContentType="image/png"/>
  <Override PartName="/ppt/media/image8.png" ContentType="image/png"/>
  <Override PartName="/ppt/media/image13.png" ContentType="image/png"/>
  <Override PartName="/ppt/media/image3.png" ContentType="image/png"/>
  <Override PartName="/ppt/media/image7.png" ContentType="image/png"/>
  <Override PartName="/ppt/media/image12.png" ContentType="image/png"/>
  <Override PartName="/ppt/media/image16.png" ContentType="image/png"/>
  <Override PartName="/ppt/media/image2.png" ContentType="image/png"/>
  <Override PartName="/ppt/media/image6.png" ContentType="image/png"/>
  <Override PartName="/ppt/media/image10.jpeg" ContentType="image/jpeg"/>
  <Override PartName="/ppt/media/image15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sz="1300"/>
              <a:t>Smartphone User über 16 in Deutschland</a:t>
            </a:r>
          </a:p>
        </c:rich>
      </c:tx>
    </c:title>
    <c:view3D>
      <c:rotX val="11"/>
      <c:rotY val="25"/>
      <c:perspective val="40"/>
      <c:rAngAx val="1"/>
    </c:view3D>
    <c:backWall>
      <c:spPr>
        <a:ln>
          <a:solidFill>
            <a:srgbClr val="b3b3b3"/>
          </a:solidFill>
        </a:ln>
      </c:spPr>
    </c:backWall>
    <c:floor>
      <c:spPr>
        <a:solidFill>
          <a:srgbClr val="cccccc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Zeile 7</c:v>
                </c:pt>
              </c:strCache>
            </c:strRef>
          </c:tx>
          <c:spPr>
            <a:solidFill>
              <a:srgbClr val="004586"/>
            </a:solidFill>
          </c:spPr>
          <c:cat>
            <c:strRef>
              <c:f>categories</c:f>
              <c:strCache>
                <c:ptCount val="7"/>
                <c:pt idx="0">
                  <c:v>6,31</c:v>
                </c:pt>
                <c:pt idx="1">
                  <c:v>14,03</c:v>
                </c:pt>
                <c:pt idx="2">
                  <c:v>21,03</c:v>
                </c:pt>
                <c:pt idx="3">
                  <c:v>27,00</c:v>
                </c:pt>
                <c:pt idx="4">
                  <c:v>32,00</c:v>
                </c:pt>
                <c:pt idx="5">
                  <c:v>35,00</c:v>
                </c:pt>
                <c:pt idx="6">
                  <c:v>42,00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val>
        </c:ser>
        <c:shape val="box"/>
        <c:gapWidth val="100"/>
        <c:axId val="25328"/>
        <c:axId val="30923"/>
        <c:axId val="0"/>
      </c:bar3DChart>
      <c:catAx>
        <c:axId val="25328"/>
        <c:scaling>
          <c:orientation val="minMax"/>
        </c:scaling>
        <c:title>
          <c:layout/>
          <c:tx>
            <c:rich>
              <a:bodyPr/>
              <a:lstStyle/>
              <a:p>
                <a:pPr>
                  <a:defRPr/>
                </a:pPr>
                <a:r>
                  <a:rPr sz="900"/>
                  <a:t>User in Mio
Quelle: In Anlehnung an Infostat.de und statistika.com</a:t>
                </a:r>
              </a:p>
            </c:rich>
          </c:tx>
        </c:title>
        <c:axPos val="b"/>
        <c:majorTickMark val="out"/>
        <c:minorTickMark val="none"/>
        <c:tickLblPos val="nextTo"/>
        <c:crossAx val="30923"/>
        <c:crossesAt val="0"/>
        <c:lblAlgn val="ctr"/>
        <c:auto val="1"/>
        <c:lblOffset val="100"/>
        <c:spPr>
          <a:ln>
            <a:solidFill>
              <a:srgbClr val="b3b3b3"/>
            </a:solidFill>
          </a:ln>
        </c:spPr>
      </c:catAx>
      <c:valAx>
        <c:axId val="30923"/>
        <c:scaling>
          <c:orientation val="minMax"/>
        </c:scaling>
        <c:title>
          <c:layout/>
          <c:tx>
            <c:rich>
              <a:bodyPr/>
              <a:lstStyle/>
              <a:p>
                <a:pPr>
                  <a:defRPr/>
                </a:pPr>
                <a:r>
                  <a:rPr sz="900"/>
                  <a:t>Jahr</a:t>
                </a:r>
              </a:p>
            </c:rich>
          </c:tx>
        </c:title>
        <c:axPos val="l"/>
        <c:majorTickMark val="out"/>
        <c:minorTickMark val="none"/>
        <c:tickLblPos val="nextTo"/>
        <c:crossAx val="25328"/>
        <c:crossesAt val="0"/>
        <c:spPr>
          <a:ln>
            <a:solidFill>
              <a:srgbClr val="b3b3b3"/>
            </a:solidFill>
          </a:ln>
        </c:spPr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4248720"/>
            <a:ext cx="822816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160" y="160488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160" y="424872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424872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160" y="160488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880"/>
            <a:ext cx="8228160" cy="5062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5061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5061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160" y="1604880"/>
            <a:ext cx="4015080" cy="5061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8160" cy="6394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424872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160" y="1604880"/>
            <a:ext cx="4015080" cy="5061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5061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160" y="160488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160" y="424872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160" y="1604880"/>
            <a:ext cx="401508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4248720"/>
            <a:ext cx="8227800" cy="2414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160"/>
            <a:ext cx="2131920" cy="363600"/>
          </a:xfrm>
          <a:prstGeom prst="rect">
            <a:avLst/>
          </a:prstGeom>
        </p:spPr>
        <p:txBody>
          <a:bodyPr anchor="ctr"/>
          <a:p>
            <a:pPr>
              <a:buFont typeface="Times New Roman"/>
              <a:buChar char="•"/>
            </a:pPr>
            <a:r>
              <a:rPr lang="de-DE"/>
              <a:t>01.05.13</a:t>
            </a:r>
            <a:endParaRPr/>
          </a:p>
        </p:txBody>
      </p:sp>
      <p:sp>
        <p:nvSpPr>
          <p:cNvPr id="1" name="CustomShape 2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</p:spPr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2720" y="6355800"/>
            <a:ext cx="2132280" cy="363600"/>
          </a:xfrm>
          <a:prstGeom prst="rect">
            <a:avLst/>
          </a:prstGeom>
        </p:spPr>
        <p:txBody>
          <a:bodyPr anchor="ctr"/>
          <a:p>
            <a:pPr>
              <a:buFont typeface="Times New Roman"/>
              <a:buChar char="•"/>
            </a:pPr>
            <a:fld id="{D9454622-D350-457D-9009-1C2E411EF366}" type="slidenum">
              <a:rPr lang="de-DE"/>
              <a:t>&lt;Nummer&gt;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360"/>
          </a:xfrm>
          <a:prstGeom prst="rect">
            <a:avLst/>
          </a:prstGeom>
        </p:spPr>
        <p:txBody>
          <a:bodyPr anchor="ctr" bIns="0" lIns="0" rIns="0" tIns="0"/>
          <a:p>
            <a:r>
              <a:rPr lang="de-DE"/>
              <a:t>Klicken Sie, um das Format des Titeltextes zu bearbeiten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5061960"/>
          </a:xfrm>
          <a:prstGeom prst="rect">
            <a:avLst/>
          </a:prstGeom>
        </p:spPr>
        <p:txBody>
          <a:bodyPr bIns="0" lIns="0" rIns="0" tIns="0"/>
          <a:p>
            <a:pPr>
              <a:buFont typeface="Times New Roman"/>
              <a:buChar char="•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Font typeface="Times New Roman"/>
              <a:buChar char="–"/>
            </a:pPr>
            <a:r>
              <a:rPr lang="de-DE"/>
              <a:t>Zweite Gliederungsebene</a:t>
            </a:r>
            <a:endParaRPr/>
          </a:p>
          <a:p>
            <a:pPr lvl="2">
              <a:buFont typeface="Times New Roman"/>
              <a:buChar char="•"/>
            </a:pPr>
            <a:r>
              <a:rPr lang="de-DE"/>
              <a:t>Dritte Gliederungsebene</a:t>
            </a:r>
            <a:endParaRPr/>
          </a:p>
          <a:p>
            <a:pPr lvl="3">
              <a:buFont typeface="Times New Roman"/>
              <a:buChar char="–"/>
            </a:pPr>
            <a:r>
              <a:rPr lang="de-DE"/>
              <a:t>Vierte Gliederungsebene</a:t>
            </a:r>
            <a:endParaRPr/>
          </a:p>
          <a:p>
            <a:pPr lvl="4">
              <a:buFont typeface="Times New Roman"/>
              <a:buChar char="»"/>
            </a:pPr>
            <a:r>
              <a:rPr lang="de-DE"/>
              <a:t>Fünfte Gliederungsebene</a:t>
            </a:r>
            <a:endParaRPr/>
          </a:p>
          <a:p>
            <a:pPr lvl="5">
              <a:buFont typeface="Times New Roman"/>
              <a:buChar char="»"/>
            </a:pPr>
            <a:r>
              <a:rPr lang="de-DE"/>
              <a:t>Sechste Gliederungsebene</a:t>
            </a:r>
            <a:endParaRPr/>
          </a:p>
          <a:p>
            <a:pPr lvl="6">
              <a:buFont typeface="Times New Roman"/>
              <a:buChar char="»"/>
            </a:pPr>
            <a:r>
              <a:rPr lang="de-DE"/>
              <a:t>Siebente Gliederungsebene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chart" Target="../charts/chart1.xml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15840" y="0"/>
            <a:ext cx="1403280" cy="6237360"/>
          </a:xfrm>
          <a:prstGeom prst="rect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38" name="Line 2"/>
          <p:cNvSpPr/>
          <p:nvPr/>
        </p:nvSpPr>
        <p:spPr>
          <a:xfrm>
            <a:off x="179280" y="907920"/>
            <a:ext cx="6553440" cy="1800"/>
          </a:xfrm>
          <a:prstGeom prst="line">
            <a:avLst/>
          </a:prstGeom>
          <a:ln w="47520">
            <a:solidFill>
              <a:srgbClr val="0070c0"/>
            </a:solidFill>
            <a:round/>
          </a:ln>
        </p:spPr>
      </p:sp>
      <p:sp>
        <p:nvSpPr>
          <p:cNvPr id="39" name="Line 3"/>
          <p:cNvSpPr/>
          <p:nvPr/>
        </p:nvSpPr>
        <p:spPr>
          <a:xfrm>
            <a:off x="6588000" y="907920"/>
            <a:ext cx="2376720" cy="1800"/>
          </a:xfrm>
          <a:prstGeom prst="line">
            <a:avLst/>
          </a:prstGeom>
          <a:ln w="47520">
            <a:solidFill>
              <a:srgbClr val="c0504d"/>
            </a:solidFill>
            <a:custDash>
              <a:ds d="528000" sp="396000"/>
            </a:custDash>
            <a:round/>
          </a:ln>
        </p:spPr>
      </p:sp>
      <p:pic>
        <p:nvPicPr>
          <p:cNvPr descr="" id="4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927840" y="260280"/>
            <a:ext cx="2216160" cy="492120"/>
          </a:xfrm>
          <a:prstGeom prst="rect">
            <a:avLst/>
          </a:prstGeom>
        </p:spPr>
      </p:pic>
      <p:sp>
        <p:nvSpPr>
          <p:cNvPr id="41" name="CustomShape 4"/>
          <p:cNvSpPr/>
          <p:nvPr/>
        </p:nvSpPr>
        <p:spPr>
          <a:xfrm>
            <a:off x="7969320" y="6492960"/>
            <a:ext cx="995400" cy="3650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  <a:buFont typeface="Times New Roman"/>
              <a:buChar char="•"/>
            </a:pPr>
            <a:fld id="{5C5D846A-B60D-4CFD-85DA-FC670F863212}" type="slidenum">
              <a:rPr lang="de-DE" sz="1200">
                <a:solidFill>
                  <a:srgbClr val="000000"/>
                </a:solidFill>
                <a:latin typeface="Calibri"/>
              </a:rPr>
              <a:t>&lt;Nummer&gt;</a:t>
            </a:fld>
            <a:endParaRPr/>
          </a:p>
        </p:txBody>
      </p:sp>
      <p:sp>
        <p:nvSpPr>
          <p:cNvPr id="42" name="CustomShape 5"/>
          <p:cNvSpPr/>
          <p:nvPr/>
        </p:nvSpPr>
        <p:spPr>
          <a:xfrm>
            <a:off x="1403280" y="907920"/>
            <a:ext cx="5791320" cy="43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b="1" lang="de-DE">
                <a:solidFill>
                  <a:srgbClr val="000000"/>
                </a:solidFill>
                <a:latin typeface="Arial"/>
              </a:rPr>
              <a:t>Heute</a:t>
            </a:r>
            <a:endParaRPr/>
          </a:p>
        </p:txBody>
      </p:sp>
      <p:sp>
        <p:nvSpPr>
          <p:cNvPr id="43" name="CustomShape 6"/>
          <p:cNvSpPr/>
          <p:nvPr/>
        </p:nvSpPr>
        <p:spPr>
          <a:xfrm>
            <a:off x="0" y="1035000"/>
            <a:ext cx="1403280" cy="942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000000"/>
                </a:solidFill>
                <a:latin typeface="Calibri"/>
              </a:rPr>
              <a:t>Geschäftsidee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ffffff"/>
                </a:solidFill>
                <a:latin typeface="Calibri"/>
              </a:rPr>
              <a:t>Marketing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</p:txBody>
      </p:sp>
      <p:sp>
        <p:nvSpPr>
          <p:cNvPr id="44" name="CustomShape 7"/>
          <p:cNvSpPr/>
          <p:nvPr/>
        </p:nvSpPr>
        <p:spPr>
          <a:xfrm>
            <a:off x="1403280" y="189000"/>
            <a:ext cx="5761080" cy="639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i="1" lang="de-DE">
                <a:solidFill>
                  <a:srgbClr val="000000"/>
                </a:solidFill>
                <a:latin typeface="Arial"/>
              </a:rPr>
              <a:t>Marktgrößen- und Wettbewerbseinschätzung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/>
          </a:p>
        </p:txBody>
      </p:sp>
      <p:pic>
        <p:nvPicPr>
          <p:cNvPr descr="" id="4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765840" y="4832280"/>
            <a:ext cx="2160720" cy="1339920"/>
          </a:xfrm>
          <a:prstGeom prst="rect">
            <a:avLst/>
          </a:prstGeom>
        </p:spPr>
      </p:pic>
      <p:pic>
        <p:nvPicPr>
          <p:cNvPr descr="" id="4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28800" y="3475080"/>
            <a:ext cx="1325520" cy="944640"/>
          </a:xfrm>
          <a:prstGeom prst="rect">
            <a:avLst/>
          </a:prstGeom>
        </p:spPr>
      </p:pic>
      <p:pic>
        <p:nvPicPr>
          <p:cNvPr descr="" id="47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3865680" y="3397320"/>
            <a:ext cx="1245960" cy="1084320"/>
          </a:xfrm>
          <a:prstGeom prst="rect">
            <a:avLst/>
          </a:prstGeom>
        </p:spPr>
      </p:pic>
      <p:pic>
        <p:nvPicPr>
          <p:cNvPr descr="" id="48" name=""/>
          <p:cNvPicPr/>
          <p:nvPr/>
        </p:nvPicPr>
        <p:blipFill>
          <a:blip r:embed="rId5"/>
          <a:stretch>
            <a:fillRect/>
          </a:stretch>
        </p:blipFill>
        <p:spPr>
          <a:xfrm>
            <a:off x="5854680" y="2965320"/>
            <a:ext cx="2467080" cy="1847880"/>
          </a:xfrm>
          <a:prstGeom prst="rect">
            <a:avLst/>
          </a:prstGeom>
        </p:spPr>
      </p:pic>
      <p:sp>
        <p:nvSpPr>
          <p:cNvPr id="49" name="CustomShape 8"/>
          <p:cNvSpPr/>
          <p:nvPr/>
        </p:nvSpPr>
        <p:spPr>
          <a:xfrm>
            <a:off x="1428840" y="1463760"/>
            <a:ext cx="6067440" cy="4860720"/>
          </a:xfrm>
          <a:prstGeom prst="rect">
            <a:avLst/>
          </a:prstGeom>
        </p:spPr>
        <p:txBody>
          <a:bodyPr bIns="45000" lIns="90000" rIns="90000" tIns="59040" wrap="none"/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 sz="1600">
                <a:solidFill>
                  <a:srgbClr val="000000"/>
                </a:solidFill>
              </a:rPr>
              <a:t>Smartphone User Basis: 27 Mio. in Deutschland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 sz="1600">
                <a:solidFill>
                  <a:srgbClr val="000000"/>
                </a:solidFill>
              </a:rPr>
              <a:t> 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 sz="1600">
                <a:solidFill>
                  <a:srgbClr val="000000"/>
                </a:solidFill>
              </a:rPr>
              <a:t>Abdeckung der 3 größten Betriebssysteme: 84,7% (22,87 Mio.)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 sz="1600">
                <a:solidFill>
                  <a:srgbClr val="000000"/>
                </a:solidFill>
              </a:rPr>
              <a:t>Marktanteil des Substituts:  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 sz="1600">
                <a:solidFill>
                  <a:srgbClr val="000000"/>
                </a:solidFill>
              </a:rPr>
              <a:t>Mitfahrgelegenheit.de 19,23%, mit 4,4 Mio. Usern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5840" y="0"/>
            <a:ext cx="1403280" cy="6237360"/>
          </a:xfrm>
          <a:prstGeom prst="rect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51" name="Line 2"/>
          <p:cNvSpPr/>
          <p:nvPr/>
        </p:nvSpPr>
        <p:spPr>
          <a:xfrm>
            <a:off x="179280" y="907920"/>
            <a:ext cx="6553440" cy="1800"/>
          </a:xfrm>
          <a:prstGeom prst="line">
            <a:avLst/>
          </a:prstGeom>
          <a:ln w="47520">
            <a:solidFill>
              <a:srgbClr val="0070c0"/>
            </a:solidFill>
            <a:round/>
          </a:ln>
        </p:spPr>
      </p:sp>
      <p:sp>
        <p:nvSpPr>
          <p:cNvPr id="52" name="Line 3"/>
          <p:cNvSpPr/>
          <p:nvPr/>
        </p:nvSpPr>
        <p:spPr>
          <a:xfrm>
            <a:off x="6588000" y="907920"/>
            <a:ext cx="2376720" cy="1800"/>
          </a:xfrm>
          <a:prstGeom prst="line">
            <a:avLst/>
          </a:prstGeom>
          <a:ln w="47520">
            <a:solidFill>
              <a:srgbClr val="c0504d"/>
            </a:solidFill>
            <a:custDash>
              <a:ds d="528000" sp="396000"/>
            </a:custDash>
            <a:round/>
          </a:ln>
        </p:spPr>
      </p:sp>
      <p:pic>
        <p:nvPicPr>
          <p:cNvPr descr="" id="53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927840" y="260280"/>
            <a:ext cx="2216160" cy="492120"/>
          </a:xfrm>
          <a:prstGeom prst="rect">
            <a:avLst/>
          </a:prstGeom>
        </p:spPr>
      </p:pic>
      <p:sp>
        <p:nvSpPr>
          <p:cNvPr id="54" name="CustomShape 4"/>
          <p:cNvSpPr/>
          <p:nvPr/>
        </p:nvSpPr>
        <p:spPr>
          <a:xfrm>
            <a:off x="7969320" y="6492960"/>
            <a:ext cx="995400" cy="3650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  <a:buFont typeface="Times New Roman"/>
              <a:buChar char="•"/>
            </a:pPr>
            <a:fld id="{F3FD2A67-EA81-4D3E-924C-4114F48B0C38}" type="slidenum">
              <a:rPr lang="de-DE" sz="1200">
                <a:solidFill>
                  <a:srgbClr val="000000"/>
                </a:solidFill>
                <a:latin typeface="Calibri"/>
              </a:rPr>
              <a:t>&lt;Nummer&gt;</a:t>
            </a:fld>
            <a:endParaRPr/>
          </a:p>
        </p:txBody>
      </p:sp>
      <p:sp>
        <p:nvSpPr>
          <p:cNvPr id="55" name="CustomShape 5"/>
          <p:cNvSpPr/>
          <p:nvPr/>
        </p:nvSpPr>
        <p:spPr>
          <a:xfrm>
            <a:off x="1403280" y="907920"/>
            <a:ext cx="5791320" cy="43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b="1" lang="de-DE">
                <a:solidFill>
                  <a:srgbClr val="000000"/>
                </a:solidFill>
                <a:latin typeface="Arial"/>
              </a:rPr>
              <a:t>Smartphone User</a:t>
            </a:r>
            <a:endParaRPr/>
          </a:p>
        </p:txBody>
      </p:sp>
      <p:sp>
        <p:nvSpPr>
          <p:cNvPr id="56" name="CustomShape 6"/>
          <p:cNvSpPr/>
          <p:nvPr/>
        </p:nvSpPr>
        <p:spPr>
          <a:xfrm>
            <a:off x="0" y="1035000"/>
            <a:ext cx="1403280" cy="942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000000"/>
                </a:solidFill>
                <a:latin typeface="Calibri"/>
              </a:rPr>
              <a:t>Geschäftsidee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ffffff"/>
                </a:solidFill>
                <a:latin typeface="Calibri"/>
              </a:rPr>
              <a:t>Marketing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</p:txBody>
      </p:sp>
      <p:sp>
        <p:nvSpPr>
          <p:cNvPr id="57" name="CustomShape 7"/>
          <p:cNvSpPr/>
          <p:nvPr/>
        </p:nvSpPr>
        <p:spPr>
          <a:xfrm>
            <a:off x="1403280" y="189000"/>
            <a:ext cx="5761080" cy="913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i="1" lang="de-DE">
                <a:solidFill>
                  <a:srgbClr val="000000"/>
                </a:solidFill>
                <a:latin typeface="Arial"/>
              </a:rPr>
              <a:t>Entwicklung der Smartphone User in Deutschland bis 2016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/>
          </a:p>
        </p:txBody>
      </p:sp>
      <p:graphicFrame>
        <p:nvGraphicFramePr>
          <p:cNvPr id="58" name=""/>
          <p:cNvGraphicFramePr/>
          <p:nvPr/>
        </p:nvGraphicFramePr>
        <p:xfrm>
          <a:off x="1554120" y="1828800"/>
          <a:ext cx="7059600" cy="40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5840" y="0"/>
            <a:ext cx="1403280" cy="6237360"/>
          </a:xfrm>
          <a:prstGeom prst="rect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60" name="Line 2"/>
          <p:cNvSpPr/>
          <p:nvPr/>
        </p:nvSpPr>
        <p:spPr>
          <a:xfrm>
            <a:off x="179280" y="907920"/>
            <a:ext cx="6553440" cy="1800"/>
          </a:xfrm>
          <a:prstGeom prst="line">
            <a:avLst/>
          </a:prstGeom>
          <a:ln w="47520">
            <a:solidFill>
              <a:srgbClr val="0070c0"/>
            </a:solidFill>
            <a:round/>
          </a:ln>
        </p:spPr>
      </p:sp>
      <p:sp>
        <p:nvSpPr>
          <p:cNvPr id="61" name="Line 3"/>
          <p:cNvSpPr/>
          <p:nvPr/>
        </p:nvSpPr>
        <p:spPr>
          <a:xfrm>
            <a:off x="6588000" y="907920"/>
            <a:ext cx="2376720" cy="1800"/>
          </a:xfrm>
          <a:prstGeom prst="line">
            <a:avLst/>
          </a:prstGeom>
          <a:ln w="47520">
            <a:solidFill>
              <a:srgbClr val="c0504d"/>
            </a:solidFill>
            <a:custDash>
              <a:ds d="528000" sp="396000"/>
            </a:custDash>
            <a:round/>
          </a:ln>
        </p:spPr>
      </p:sp>
      <p:pic>
        <p:nvPicPr>
          <p:cNvPr descr="" id="6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927840" y="260280"/>
            <a:ext cx="2216160" cy="492120"/>
          </a:xfrm>
          <a:prstGeom prst="rect">
            <a:avLst/>
          </a:prstGeom>
        </p:spPr>
      </p:pic>
      <p:sp>
        <p:nvSpPr>
          <p:cNvPr id="63" name="CustomShape 4"/>
          <p:cNvSpPr/>
          <p:nvPr/>
        </p:nvSpPr>
        <p:spPr>
          <a:xfrm>
            <a:off x="7969320" y="6492960"/>
            <a:ext cx="995400" cy="3650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  <a:buFont typeface="Times New Roman"/>
              <a:buChar char="•"/>
            </a:pPr>
            <a:fld id="{99B8C0D1-A9F6-4759-9133-4E6AC8D3EB6D}" type="slidenum">
              <a:rPr lang="de-DE" sz="1200">
                <a:solidFill>
                  <a:srgbClr val="000000"/>
                </a:solidFill>
                <a:latin typeface="Calibri"/>
              </a:rPr>
              <a:t>&lt;Nummer&gt;</a:t>
            </a:fld>
            <a:endParaRPr/>
          </a:p>
        </p:txBody>
      </p:sp>
      <p:sp>
        <p:nvSpPr>
          <p:cNvPr id="64" name="CustomShape 5"/>
          <p:cNvSpPr/>
          <p:nvPr/>
        </p:nvSpPr>
        <p:spPr>
          <a:xfrm>
            <a:off x="1403280" y="907920"/>
            <a:ext cx="5791320" cy="43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b="1" lang="de-DE">
                <a:solidFill>
                  <a:srgbClr val="000000"/>
                </a:solidFill>
                <a:latin typeface="Arial"/>
              </a:rPr>
              <a:t>Marktprognose</a:t>
            </a:r>
            <a:endParaRPr/>
          </a:p>
        </p:txBody>
      </p:sp>
      <p:sp>
        <p:nvSpPr>
          <p:cNvPr id="65" name="CustomShape 6"/>
          <p:cNvSpPr/>
          <p:nvPr/>
        </p:nvSpPr>
        <p:spPr>
          <a:xfrm>
            <a:off x="0" y="1035000"/>
            <a:ext cx="1403280" cy="942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000000"/>
                </a:solidFill>
                <a:latin typeface="Calibri"/>
              </a:rPr>
              <a:t>Geschäftsidee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ffffff"/>
                </a:solidFill>
                <a:latin typeface="Calibri"/>
              </a:rPr>
              <a:t>Marketing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</p:txBody>
      </p:sp>
      <p:sp>
        <p:nvSpPr>
          <p:cNvPr id="66" name="CustomShape 7"/>
          <p:cNvSpPr/>
          <p:nvPr/>
        </p:nvSpPr>
        <p:spPr>
          <a:xfrm>
            <a:off x="1403280" y="189000"/>
            <a:ext cx="5761080" cy="639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i="1" lang="de-DE">
                <a:solidFill>
                  <a:srgbClr val="000000"/>
                </a:solidFill>
                <a:latin typeface="Arial"/>
              </a:rPr>
              <a:t>Absatzprognose von Smartphone OS bis 2016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/>
          </a:p>
        </p:txBody>
      </p:sp>
      <p:pic>
        <p:nvPicPr>
          <p:cNvPr descr="" id="6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1646280" y="1722600"/>
            <a:ext cx="6867360" cy="3581280"/>
          </a:xfrm>
          <a:prstGeom prst="rect">
            <a:avLst/>
          </a:prstGeom>
        </p:spPr>
      </p:pic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15840" y="0"/>
            <a:ext cx="1403280" cy="6237360"/>
          </a:xfrm>
          <a:prstGeom prst="rect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69" name="Line 2"/>
          <p:cNvSpPr/>
          <p:nvPr/>
        </p:nvSpPr>
        <p:spPr>
          <a:xfrm>
            <a:off x="179280" y="907920"/>
            <a:ext cx="6553440" cy="1800"/>
          </a:xfrm>
          <a:prstGeom prst="line">
            <a:avLst/>
          </a:prstGeom>
          <a:ln w="47520">
            <a:solidFill>
              <a:srgbClr val="0070c0"/>
            </a:solidFill>
            <a:round/>
          </a:ln>
        </p:spPr>
      </p:sp>
      <p:sp>
        <p:nvSpPr>
          <p:cNvPr id="70" name="Line 3"/>
          <p:cNvSpPr/>
          <p:nvPr/>
        </p:nvSpPr>
        <p:spPr>
          <a:xfrm>
            <a:off x="6588000" y="907920"/>
            <a:ext cx="2376720" cy="1800"/>
          </a:xfrm>
          <a:prstGeom prst="line">
            <a:avLst/>
          </a:prstGeom>
          <a:ln w="47520">
            <a:solidFill>
              <a:srgbClr val="c0504d"/>
            </a:solidFill>
            <a:custDash>
              <a:ds d="528000" sp="396000"/>
            </a:custDash>
            <a:round/>
          </a:ln>
        </p:spPr>
      </p:sp>
      <p:pic>
        <p:nvPicPr>
          <p:cNvPr descr="" id="7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927840" y="260280"/>
            <a:ext cx="2216160" cy="492120"/>
          </a:xfrm>
          <a:prstGeom prst="rect">
            <a:avLst/>
          </a:prstGeom>
        </p:spPr>
      </p:pic>
      <p:sp>
        <p:nvSpPr>
          <p:cNvPr id="72" name="CustomShape 4"/>
          <p:cNvSpPr/>
          <p:nvPr/>
        </p:nvSpPr>
        <p:spPr>
          <a:xfrm>
            <a:off x="7969320" y="6492960"/>
            <a:ext cx="995400" cy="3650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  <a:buFont typeface="Times New Roman"/>
              <a:buChar char="•"/>
            </a:pPr>
            <a:fld id="{D4CF5C0C-5774-4309-9561-42CCC9630973}" type="slidenum">
              <a:rPr lang="de-DE" sz="1200">
                <a:solidFill>
                  <a:srgbClr val="000000"/>
                </a:solidFill>
                <a:latin typeface="Calibri"/>
              </a:rPr>
              <a:t>&lt;Nummer&gt;</a:t>
            </a:fld>
            <a:endParaRPr/>
          </a:p>
        </p:txBody>
      </p:sp>
      <p:sp>
        <p:nvSpPr>
          <p:cNvPr id="73" name="CustomShape 5"/>
          <p:cNvSpPr/>
          <p:nvPr/>
        </p:nvSpPr>
        <p:spPr>
          <a:xfrm>
            <a:off x="1403280" y="907920"/>
            <a:ext cx="5791320" cy="43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b="1" lang="de-DE">
                <a:solidFill>
                  <a:srgbClr val="000000"/>
                </a:solidFill>
                <a:latin typeface="Arial"/>
              </a:rPr>
              <a:t>Kundensegmentierung</a:t>
            </a:r>
            <a:endParaRPr/>
          </a:p>
        </p:txBody>
      </p:sp>
      <p:sp>
        <p:nvSpPr>
          <p:cNvPr id="74" name="CustomShape 6"/>
          <p:cNvSpPr/>
          <p:nvPr/>
        </p:nvSpPr>
        <p:spPr>
          <a:xfrm>
            <a:off x="0" y="1035000"/>
            <a:ext cx="1403280" cy="942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000000"/>
                </a:solidFill>
                <a:latin typeface="Calibri"/>
              </a:rPr>
              <a:t>Geschäftsidee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ffffff"/>
                </a:solidFill>
                <a:latin typeface="Calibri"/>
              </a:rPr>
              <a:t>Marketing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</p:txBody>
      </p:sp>
      <p:sp>
        <p:nvSpPr>
          <p:cNvPr id="75" name="CustomShape 7"/>
          <p:cNvSpPr/>
          <p:nvPr/>
        </p:nvSpPr>
        <p:spPr>
          <a:xfrm>
            <a:off x="1403280" y="189000"/>
            <a:ext cx="5761080" cy="913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i="1" lang="de-DE">
                <a:solidFill>
                  <a:srgbClr val="000000"/>
                </a:solidFill>
                <a:latin typeface="Arial"/>
              </a:rPr>
              <a:t>Segmentierung nach Geografie, Demografie,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i="1" lang="de-DE">
                <a:solidFill>
                  <a:srgbClr val="000000"/>
                </a:solidFill>
                <a:latin typeface="Arial"/>
              </a:rPr>
              <a:t>Reiseverhalten und Operating System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/>
          </a:p>
        </p:txBody>
      </p:sp>
      <p:sp>
        <p:nvSpPr>
          <p:cNvPr id="76" name="CustomShape 8"/>
          <p:cNvSpPr/>
          <p:nvPr/>
        </p:nvSpPr>
        <p:spPr>
          <a:xfrm>
            <a:off x="1504800" y="1554120"/>
            <a:ext cx="5008680" cy="4206960"/>
          </a:xfrm>
          <a:prstGeom prst="rect">
            <a:avLst/>
          </a:prstGeom>
        </p:spPr>
        <p:txBody>
          <a:bodyPr bIns="45000" lIns="90000" rIns="90000" tIns="60840" wrap="none"/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>
                <a:solidFill>
                  <a:srgbClr val="000000"/>
                </a:solidFill>
              </a:rPr>
              <a:t>Geografisch: Deutschland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>
                <a:solidFill>
                  <a:srgbClr val="000000"/>
                </a:solidFill>
              </a:rPr>
              <a:t>Demografisch: Personen über 16 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>
                <a:solidFill>
                  <a:srgbClr val="000000"/>
                </a:solidFill>
              </a:rPr>
              <a:t>Reiseverhalten: Preisbewusstsein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>
                <a:solidFill>
                  <a:srgbClr val="000000"/>
                </a:solidFill>
              </a:rPr>
              <a:t>Nicht alleine reisen, kurzfristige Reiseplanung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>
                <a:solidFill>
                  <a:srgbClr val="000000"/>
                </a:solidFill>
              </a:rPr>
              <a:t>Smartphone mit Betriebssysteme: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"/>
            </a:pPr>
            <a:r>
              <a:rPr lang="de-DE">
                <a:solidFill>
                  <a:srgbClr val="000000"/>
                </a:solidFill>
              </a:rPr>
              <a:t>Android, iOS oder Windows Phone </a:t>
            </a:r>
            <a:endParaRPr/>
          </a:p>
        </p:txBody>
      </p:sp>
      <p:pic>
        <p:nvPicPr>
          <p:cNvPr descr="" id="7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443720" y="1133640"/>
            <a:ext cx="1152720" cy="1152360"/>
          </a:xfrm>
          <a:prstGeom prst="rect">
            <a:avLst/>
          </a:prstGeom>
        </p:spPr>
      </p:pic>
      <p:pic>
        <p:nvPicPr>
          <p:cNvPr descr="" id="7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7418520" y="2378160"/>
            <a:ext cx="1083960" cy="1079280"/>
          </a:xfrm>
          <a:prstGeom prst="rect">
            <a:avLst/>
          </a:prstGeom>
        </p:spPr>
      </p:pic>
      <p:pic>
        <p:nvPicPr>
          <p:cNvPr descr="" id="79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7342200" y="3565440"/>
            <a:ext cx="1162080" cy="595440"/>
          </a:xfrm>
          <a:prstGeom prst="rect">
            <a:avLst/>
          </a:prstGeom>
        </p:spPr>
      </p:pic>
      <p:pic>
        <p:nvPicPr>
          <p:cNvPr descr="" id="80" name=""/>
          <p:cNvPicPr/>
          <p:nvPr/>
        </p:nvPicPr>
        <p:blipFill>
          <a:blip r:embed="rId5"/>
          <a:stretch>
            <a:fillRect/>
          </a:stretch>
        </p:blipFill>
        <p:spPr>
          <a:xfrm>
            <a:off x="7466040" y="4203720"/>
            <a:ext cx="860400" cy="833400"/>
          </a:xfrm>
          <a:prstGeom prst="rect">
            <a:avLst/>
          </a:prstGeom>
        </p:spPr>
      </p:pic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5840" y="0"/>
            <a:ext cx="1403280" cy="6237360"/>
          </a:xfrm>
          <a:prstGeom prst="rect">
            <a:avLst/>
          </a:prstGeom>
          <a:solidFill>
            <a:srgbClr val="0070c0"/>
          </a:solidFill>
          <a:ln w="25560">
            <a:solidFill>
              <a:srgbClr val="3a5f8b"/>
            </a:solidFill>
            <a:round/>
          </a:ln>
        </p:spPr>
      </p:sp>
      <p:sp>
        <p:nvSpPr>
          <p:cNvPr id="82" name="Line 2"/>
          <p:cNvSpPr/>
          <p:nvPr/>
        </p:nvSpPr>
        <p:spPr>
          <a:xfrm>
            <a:off x="179280" y="907920"/>
            <a:ext cx="6553440" cy="1800"/>
          </a:xfrm>
          <a:prstGeom prst="line">
            <a:avLst/>
          </a:prstGeom>
          <a:ln w="47520">
            <a:solidFill>
              <a:srgbClr val="0070c0"/>
            </a:solidFill>
            <a:round/>
          </a:ln>
        </p:spPr>
      </p:sp>
      <p:sp>
        <p:nvSpPr>
          <p:cNvPr id="83" name="Line 3"/>
          <p:cNvSpPr/>
          <p:nvPr/>
        </p:nvSpPr>
        <p:spPr>
          <a:xfrm>
            <a:off x="6588000" y="907920"/>
            <a:ext cx="2376720" cy="1800"/>
          </a:xfrm>
          <a:prstGeom prst="line">
            <a:avLst/>
          </a:prstGeom>
          <a:ln w="47520">
            <a:solidFill>
              <a:srgbClr val="c0504d"/>
            </a:solidFill>
            <a:custDash>
              <a:ds d="528000" sp="396000"/>
            </a:custDash>
            <a:round/>
          </a:ln>
        </p:spPr>
      </p:sp>
      <p:pic>
        <p:nvPicPr>
          <p:cNvPr descr="" id="8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927840" y="260280"/>
            <a:ext cx="2216160" cy="492120"/>
          </a:xfrm>
          <a:prstGeom prst="rect">
            <a:avLst/>
          </a:prstGeom>
        </p:spPr>
      </p:pic>
      <p:sp>
        <p:nvSpPr>
          <p:cNvPr id="85" name="CustomShape 4"/>
          <p:cNvSpPr/>
          <p:nvPr/>
        </p:nvSpPr>
        <p:spPr>
          <a:xfrm>
            <a:off x="7969320" y="6492960"/>
            <a:ext cx="995400" cy="36504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  <a:buFont typeface="Times New Roman"/>
              <a:buChar char="•"/>
            </a:pPr>
            <a:fld id="{094F17F3-2152-45E5-8427-02F0AE8C4D32}" type="slidenum">
              <a:rPr lang="de-DE" sz="1200">
                <a:solidFill>
                  <a:srgbClr val="000000"/>
                </a:solidFill>
                <a:latin typeface="Calibri"/>
              </a:rPr>
              <a:t>&lt;Nummer&gt;</a:t>
            </a:fld>
            <a:endParaRPr/>
          </a:p>
        </p:txBody>
      </p:sp>
      <p:sp>
        <p:nvSpPr>
          <p:cNvPr id="86" name="CustomShape 5"/>
          <p:cNvSpPr/>
          <p:nvPr/>
        </p:nvSpPr>
        <p:spPr>
          <a:xfrm>
            <a:off x="1403280" y="907920"/>
            <a:ext cx="5791320" cy="43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b="1" lang="de-DE">
                <a:solidFill>
                  <a:srgbClr val="000000"/>
                </a:solidFill>
                <a:latin typeface="Arial"/>
              </a:rPr>
              <a:t>Zielmarkt</a:t>
            </a:r>
            <a:endParaRPr/>
          </a:p>
        </p:txBody>
      </p:sp>
      <p:sp>
        <p:nvSpPr>
          <p:cNvPr id="87" name="CustomShape 6"/>
          <p:cNvSpPr/>
          <p:nvPr/>
        </p:nvSpPr>
        <p:spPr>
          <a:xfrm>
            <a:off x="0" y="1035000"/>
            <a:ext cx="1403280" cy="942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000000"/>
                </a:solidFill>
                <a:latin typeface="Calibri"/>
              </a:rPr>
              <a:t>Geschäftsidee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r>
              <a:rPr b="1" lang="de-DE" sz="1400">
                <a:solidFill>
                  <a:srgbClr val="ffffff"/>
                </a:solidFill>
                <a:latin typeface="Calibri"/>
              </a:rPr>
              <a:t>Marketing</a:t>
            </a:r>
            <a:endParaRPr/>
          </a:p>
          <a:p>
            <a:pPr algn="ctr">
              <a:lnSpc>
                <a:spcPct val="100000"/>
              </a:lnSpc>
              <a:buFont typeface="Times New Roman"/>
              <a:buChar char="•"/>
            </a:pPr>
            <a:endParaRPr/>
          </a:p>
        </p:txBody>
      </p:sp>
      <p:sp>
        <p:nvSpPr>
          <p:cNvPr id="88" name="CustomShape 7"/>
          <p:cNvSpPr/>
          <p:nvPr/>
        </p:nvSpPr>
        <p:spPr>
          <a:xfrm>
            <a:off x="1403280" y="189000"/>
            <a:ext cx="5761080" cy="639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Times New Roman"/>
              <a:buChar char="•"/>
            </a:pPr>
            <a:r>
              <a:rPr i="1" lang="de-DE">
                <a:solidFill>
                  <a:srgbClr val="000000"/>
                </a:solidFill>
                <a:latin typeface="Arial"/>
              </a:rPr>
              <a:t>Zielsegmente sind Pendler, Geschäftsleute, Studenten</a:t>
            </a:r>
            <a:endParaRPr/>
          </a:p>
          <a:p>
            <a:pPr>
              <a:lnSpc>
                <a:spcPct val="100000"/>
              </a:lnSpc>
              <a:buFont typeface="Times New Roman"/>
              <a:buChar char="•"/>
            </a:pPr>
            <a:r>
              <a:rPr i="1" lang="de-DE">
                <a:solidFill>
                  <a:srgbClr val="000000"/>
                </a:solidFill>
                <a:latin typeface="Arial"/>
              </a:rPr>
              <a:t>und Schüler</a:t>
            </a:r>
            <a:endParaRPr/>
          </a:p>
        </p:txBody>
      </p:sp>
      <p:sp>
        <p:nvSpPr>
          <p:cNvPr id="89" name="CustomShape 8"/>
          <p:cNvSpPr/>
          <p:nvPr/>
        </p:nvSpPr>
        <p:spPr>
          <a:xfrm>
            <a:off x="1758960" y="1407960"/>
            <a:ext cx="2995560" cy="603360"/>
          </a:xfrm>
          <a:prstGeom prst="rect">
            <a:avLst/>
          </a:prstGeom>
        </p:spPr>
        <p:txBody>
          <a:bodyPr bIns="45000" lIns="90000" rIns="90000" tIns="60840" wrap="none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de-DE">
                <a:solidFill>
                  <a:srgbClr val="000000"/>
                </a:solidFill>
              </a:rPr>
              <a:t>Pendler und Geschäftsleute</a:t>
            </a:r>
            <a:endParaRPr/>
          </a:p>
          <a:p>
            <a:pPr>
              <a:lnSpc>
                <a:spcPct val="93000"/>
              </a:lnSpc>
              <a:buFont typeface="Times New Roman"/>
              <a:buChar char="•"/>
            </a:pPr>
            <a:endParaRPr/>
          </a:p>
        </p:txBody>
      </p:sp>
      <p:sp>
        <p:nvSpPr>
          <p:cNvPr id="90" name="CustomShape 9"/>
          <p:cNvSpPr/>
          <p:nvPr/>
        </p:nvSpPr>
        <p:spPr>
          <a:xfrm>
            <a:off x="1943280" y="3848040"/>
            <a:ext cx="2500200" cy="345960"/>
          </a:xfrm>
          <a:prstGeom prst="rect">
            <a:avLst/>
          </a:prstGeom>
        </p:spPr>
        <p:txBody>
          <a:bodyPr bIns="45000" lIns="90000" rIns="90000" tIns="60840" wrap="none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de-DE">
                <a:solidFill>
                  <a:srgbClr val="000000"/>
                </a:solidFill>
              </a:rPr>
              <a:t>Studenten und Schüler</a:t>
            </a:r>
            <a:endParaRPr/>
          </a:p>
        </p:txBody>
      </p:sp>
      <p:sp>
        <p:nvSpPr>
          <p:cNvPr id="91" name="CustomShape 10"/>
          <p:cNvSpPr/>
          <p:nvPr/>
        </p:nvSpPr>
        <p:spPr>
          <a:xfrm>
            <a:off x="5580000" y="2333520"/>
            <a:ext cx="3152880" cy="603360"/>
          </a:xfrm>
          <a:prstGeom prst="rect">
            <a:avLst/>
          </a:prstGeom>
        </p:spPr>
        <p:txBody>
          <a:bodyPr bIns="45000" lIns="90000" rIns="90000" tIns="60840" wrap="none"/>
          <a:p>
            <a:pPr>
              <a:lnSpc>
                <a:spcPct val="93000"/>
              </a:lnSpc>
              <a:buSzPct val="2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</a:rPr>
              <a:t>Überwiegend Fahrer</a:t>
            </a:r>
            <a:endParaRPr/>
          </a:p>
          <a:p>
            <a:pPr>
              <a:lnSpc>
                <a:spcPct val="93000"/>
              </a:lnSpc>
              <a:buSzPct val="25000"/>
              <a:buFont typeface="StarSymbol"/>
              <a:buChar char=""/>
            </a:pPr>
            <a:r>
              <a:rPr lang="de-DE">
                <a:solidFill>
                  <a:srgbClr val="000000"/>
                </a:solidFill>
              </a:rPr>
              <a:t>Altersstruktur: Ab 25 Jahre </a:t>
            </a:r>
            <a:endParaRPr/>
          </a:p>
        </p:txBody>
      </p:sp>
      <p:sp>
        <p:nvSpPr>
          <p:cNvPr id="92" name="CustomShape 11"/>
          <p:cNvSpPr/>
          <p:nvPr/>
        </p:nvSpPr>
        <p:spPr>
          <a:xfrm>
            <a:off x="5810400" y="4865760"/>
            <a:ext cx="2806560" cy="603000"/>
          </a:xfrm>
          <a:prstGeom prst="rect">
            <a:avLst/>
          </a:prstGeom>
        </p:spPr>
        <p:txBody>
          <a:bodyPr bIns="45000" lIns="90000" rIns="90000" tIns="60840" wrap="none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de-DE">
                <a:solidFill>
                  <a:srgbClr val="000000"/>
                </a:solidFill>
              </a:rPr>
              <a:t>Überwiegend Mitfahrer</a:t>
            </a:r>
            <a:endParaRPr/>
          </a:p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de-DE">
                <a:solidFill>
                  <a:srgbClr val="000000"/>
                </a:solidFill>
              </a:rPr>
              <a:t>Altersstruktur 16-30 Jahre</a:t>
            </a:r>
            <a:endParaRPr/>
          </a:p>
        </p:txBody>
      </p:sp>
      <p:pic>
        <p:nvPicPr>
          <p:cNvPr descr="" id="9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1874880" y="1792440"/>
            <a:ext cx="2808360" cy="1874520"/>
          </a:xfrm>
          <a:prstGeom prst="rect">
            <a:avLst/>
          </a:prstGeom>
        </p:spPr>
      </p:pic>
      <p:pic>
        <p:nvPicPr>
          <p:cNvPr descr="" id="9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976400" y="4303800"/>
            <a:ext cx="2916360" cy="184932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