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1" r:id="rId6"/>
    <p:sldId id="266" r:id="rId7"/>
    <p:sldId id="262" r:id="rId8"/>
    <p:sldId id="267" r:id="rId9"/>
    <p:sldId id="264" r:id="rId10"/>
    <p:sldId id="263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89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7F39B03-682B-49A3-8A37-12BBE6A30A8A}" type="datetimeFigureOut">
              <a:rPr lang="en-US"/>
              <a:pPr>
                <a:defRPr/>
              </a:pPr>
              <a:t>2/7/2013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CC4F222-F627-4BC2-AE4B-E23C6CC90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07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6A9CBC-E685-4EBF-B9EF-8A52DA3C4776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0293B7-6CEC-49E9-AED5-4D5921EF094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D6C35C-668F-4EA1-A69E-57A2CBDC223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DE0672-F197-4C7B-BF4B-CC821CC74EB8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5EA545-C120-4736-9854-BFC8CCE3DF58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D4214B-88E5-4F09-B89A-95F2333BA9E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4DFA7A-CC05-4161-920F-4664EF832D9F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A76A4C-6247-4B2D-BFFE-A9E2CB8DFA00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8C598-62EF-4A4E-91D9-51482262996F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102AD9-DC46-403A-8874-CBC2290A31AF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3D6530-F38B-4FCD-AC18-BADE6AF0A60B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E8D0B6-3CCC-446F-933F-7307010602D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5E8A15-81A2-4372-BDE7-290599539F7F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33E5F7-0B7B-4030-B8AB-E2864A457AEA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046604-89D6-4316-9FD9-B9D16B1E7CEA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D1E3E0-70AD-464D-844C-D99615FA13EC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337E0D-CC49-42B4-87CA-27C67014D46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C018E5-EB65-4EF5-A922-210C8354C32C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69DF77-E215-4D03-BEAC-6B034E791D3C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6300FB-ABBF-462E-B5BB-169344286444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6DED11-63DA-406D-B219-6F02D203867C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960686-590A-4064-8212-231E6D4F3DF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DFC2F0-287F-4899-967E-5307B26128E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79DE3E-61CE-46AA-8110-BD8BB7A564B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D4751A-90CA-4001-9E04-6D5E737ADC3D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06D3B1-7451-4292-BBDC-CA5C480A210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87743F-5941-442F-98FD-CEE9E1CC9C2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0F0203-CFE6-41A7-9A43-9F75F4DAFC3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22BC76-590E-4C00-AC72-E41A42D75E09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7CAE10-0B53-4F47-B0CD-8847F6C55B6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B580F-6491-4371-8A92-1F556C946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714F8-60F2-45E4-8581-8B6AD0A7D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D8CB-27D4-4298-BDE8-A84D8A729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47108-D50C-4657-A1CC-43A91B407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18E84-8169-4996-A92A-A3C11DBE4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36FFB-7973-4D83-A3FE-14083461B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75753-827A-4DE6-A1CB-BADDEA200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91E3A-7B8B-4651-9265-09C9BE7EF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22ED3-C809-4F64-A1CD-BF2D291D2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82AF4-358B-46AA-9F37-6F63B5FB8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B6C7F-2464-4681-8D28-D5F0FBA2E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D5D4-9402-4015-898F-103D58236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473AE-F20A-4174-ABCA-96D34AE21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A57D21B-2362-4CEF-90DA-30EEA6D20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5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Large –Sample Tests of Hypotheses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Chapter-10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Stating the Hull and Alternative Hypotheses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 university claims that the proportion of students who graduate in four years is 80%.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    Ho: p = 0.80 =</a:t>
            </a:r>
            <a:r>
              <a:rPr lang="en-US" sz="2800" dirty="0" smtClean="0">
                <a:sym typeface="Wingdings" pitchFamily="2" charset="2"/>
              </a:rPr>
              <a:t>claim</a:t>
            </a: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        Ha: p </a:t>
            </a:r>
            <a:r>
              <a:rPr lang="en-US" sz="2800" dirty="0" smtClean="0">
                <a:cs typeface="Arial" charset="0"/>
              </a:rPr>
              <a:t>≠ 0.80</a:t>
            </a:r>
            <a:r>
              <a:rPr lang="en-US" sz="2800" dirty="0" smtClean="0"/>
              <a:t> </a:t>
            </a:r>
          </a:p>
          <a:p>
            <a:pPr eaLnBrk="1" hangingPunct="1"/>
            <a:r>
              <a:rPr lang="en-US" sz="2800" dirty="0" smtClean="0"/>
              <a:t>A tire manufacturer claims that the mean life of a certain tire is less than 50,000miles.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Ho: </a:t>
            </a:r>
            <a:r>
              <a:rPr lang="en-US" sz="2800" dirty="0" smtClean="0">
                <a:cs typeface="Arial" charset="0"/>
              </a:rPr>
              <a:t>µ </a:t>
            </a:r>
            <a:r>
              <a:rPr lang="en-US" sz="2800" dirty="0" smtClean="0">
                <a:cs typeface="Arial" charset="0"/>
              </a:rPr>
              <a:t>= </a:t>
            </a:r>
            <a:r>
              <a:rPr lang="en-US" sz="2800" dirty="0" smtClean="0">
                <a:cs typeface="Arial" charset="0"/>
              </a:rPr>
              <a:t>50,000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cs typeface="Arial" charset="0"/>
              </a:rPr>
              <a:t>		Ha: µ &lt; 50,000 </a:t>
            </a:r>
            <a:r>
              <a:rPr lang="en-US" sz="2800" dirty="0" smtClean="0">
                <a:cs typeface="Arial" charset="0"/>
                <a:sym typeface="Wingdings" pitchFamily="2" charset="2"/>
              </a:rPr>
              <a:t>claim</a:t>
            </a:r>
            <a:endParaRPr lang="en-US" sz="2800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USDA Salmonella Case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In-class worksheet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Large Sample Test of a Population Mean, </a:t>
            </a:r>
            <a:r>
              <a:rPr lang="en-US" sz="3600" b="1" smtClean="0">
                <a:latin typeface="Symbol" pitchFamily="18" charset="2"/>
              </a:rPr>
              <a:t>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Take a random sample of size </a:t>
            </a:r>
            <a:r>
              <a:rPr lang="en-US" i="1" dirty="0" smtClean="0"/>
              <a:t>n </a:t>
            </a:r>
            <a:r>
              <a:rPr lang="en-US" dirty="0" smtClean="0">
                <a:sym typeface="Symbol" pitchFamily="18" charset="2"/>
              </a:rPr>
              <a:t>30 from a population with mean m and standard deviation s. 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We assume that either </a:t>
            </a:r>
          </a:p>
          <a:p>
            <a:pPr lvl="1" eaLnBrk="1" hangingPunct="1">
              <a:buFontTx/>
              <a:buAutoNum type="arabicPeriod"/>
            </a:pPr>
            <a:r>
              <a:rPr lang="en-US" b="1" dirty="0" smtClean="0">
                <a:solidFill>
                  <a:srgbClr val="333333"/>
                </a:solidFill>
              </a:rPr>
              <a:t> </a:t>
            </a:r>
            <a:r>
              <a:rPr lang="el-GR" b="1" dirty="0" smtClean="0">
                <a:solidFill>
                  <a:srgbClr val="333333"/>
                </a:solidFill>
              </a:rPr>
              <a:t>σ</a:t>
            </a:r>
            <a:r>
              <a:rPr lang="en-US" b="1" dirty="0" smtClean="0">
                <a:solidFill>
                  <a:srgbClr val="333333"/>
                </a:solidFill>
              </a:rPr>
              <a:t> is known or  </a:t>
            </a:r>
          </a:p>
          <a:p>
            <a:pPr lvl="1" eaLnBrk="1" hangingPunct="1">
              <a:buFontTx/>
              <a:buAutoNum type="arabicPeriod"/>
            </a:pPr>
            <a:r>
              <a:rPr lang="en-US" b="1" i="1" dirty="0" smtClean="0">
                <a:solidFill>
                  <a:srgbClr val="333333"/>
                </a:solidFill>
              </a:rPr>
              <a:t> s </a:t>
            </a:r>
            <a:r>
              <a:rPr lang="en-US" b="1" i="1" dirty="0" smtClean="0">
                <a:solidFill>
                  <a:srgbClr val="333333"/>
                </a:solidFill>
                <a:sym typeface="Symbol" pitchFamily="18" charset="2"/>
              </a:rPr>
              <a:t> </a:t>
            </a:r>
            <a:r>
              <a:rPr lang="el-GR" b="1" i="1" dirty="0" smtClean="0">
                <a:solidFill>
                  <a:srgbClr val="333333"/>
                </a:solidFill>
                <a:sym typeface="Symbol" pitchFamily="18" charset="2"/>
              </a:rPr>
              <a:t>σ</a:t>
            </a:r>
            <a:r>
              <a:rPr lang="en-US" b="1" i="1" dirty="0" smtClean="0">
                <a:solidFill>
                  <a:srgbClr val="333333"/>
                </a:solidFill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333333"/>
                </a:solidFill>
              </a:rPr>
              <a:t> since </a:t>
            </a:r>
            <a:r>
              <a:rPr lang="en-US" b="1" i="1" dirty="0" smtClean="0">
                <a:solidFill>
                  <a:srgbClr val="333333"/>
                </a:solidFill>
              </a:rPr>
              <a:t>n</a:t>
            </a:r>
            <a:r>
              <a:rPr lang="en-US" b="1" dirty="0" smtClean="0">
                <a:solidFill>
                  <a:srgbClr val="333333"/>
                </a:solidFill>
              </a:rPr>
              <a:t> is large</a:t>
            </a:r>
          </a:p>
          <a:p>
            <a:pPr eaLnBrk="1" hangingPunct="1"/>
            <a:r>
              <a:rPr lang="en-US" dirty="0" smtClean="0"/>
              <a:t>The hypothesis to be tested is</a:t>
            </a:r>
          </a:p>
          <a:p>
            <a:pPr lvl="1" eaLnBrk="1" hangingPunct="1"/>
            <a:r>
              <a:rPr lang="en-US" b="1" dirty="0" smtClean="0">
                <a:solidFill>
                  <a:srgbClr val="333333"/>
                </a:solidFill>
              </a:rPr>
              <a:t>H</a:t>
            </a:r>
            <a:r>
              <a:rPr lang="en-US" b="1" baseline="-25000" dirty="0" smtClean="0">
                <a:solidFill>
                  <a:srgbClr val="333333"/>
                </a:solidFill>
              </a:rPr>
              <a:t>0</a:t>
            </a:r>
            <a:r>
              <a:rPr lang="en-US" b="1" dirty="0" smtClean="0">
                <a:solidFill>
                  <a:srgbClr val="333333"/>
                </a:solidFill>
              </a:rPr>
              <a:t>:</a:t>
            </a:r>
            <a:r>
              <a:rPr lang="en-US" b="1" dirty="0" smtClean="0">
                <a:solidFill>
                  <a:srgbClr val="333333"/>
                </a:solidFill>
                <a:latin typeface="Symbol" pitchFamily="18" charset="2"/>
              </a:rPr>
              <a:t>m</a:t>
            </a:r>
            <a:r>
              <a:rPr lang="en-US" b="1" dirty="0" smtClean="0">
                <a:solidFill>
                  <a:srgbClr val="333333"/>
                </a:solidFill>
              </a:rPr>
              <a:t> = </a:t>
            </a:r>
            <a:r>
              <a:rPr lang="en-US" b="1" dirty="0" smtClean="0">
                <a:solidFill>
                  <a:srgbClr val="333333"/>
                </a:solidFill>
                <a:latin typeface="Symbol" pitchFamily="18" charset="2"/>
              </a:rPr>
              <a:t>m</a:t>
            </a:r>
            <a:r>
              <a:rPr lang="en-US" b="1" baseline="-25000" dirty="0" smtClean="0">
                <a:solidFill>
                  <a:srgbClr val="333333"/>
                </a:solidFill>
                <a:latin typeface="Symbol" pitchFamily="18" charset="2"/>
              </a:rPr>
              <a:t>0   </a:t>
            </a:r>
            <a:r>
              <a:rPr lang="en-US" b="1" dirty="0" smtClean="0">
                <a:solidFill>
                  <a:srgbClr val="333333"/>
                </a:solidFill>
              </a:rPr>
              <a:t>versus    H</a:t>
            </a:r>
            <a:r>
              <a:rPr lang="en-US" b="1" baseline="-25000" dirty="0" smtClean="0">
                <a:solidFill>
                  <a:srgbClr val="333333"/>
                </a:solidFill>
              </a:rPr>
              <a:t>a</a:t>
            </a:r>
            <a:r>
              <a:rPr lang="en-US" b="1" dirty="0" smtClean="0">
                <a:solidFill>
                  <a:srgbClr val="333333"/>
                </a:solidFill>
              </a:rPr>
              <a:t>: </a:t>
            </a:r>
            <a:r>
              <a:rPr lang="en-US" b="1" dirty="0" smtClean="0">
                <a:solidFill>
                  <a:srgbClr val="333333"/>
                </a:solidFill>
                <a:latin typeface="Symbol" pitchFamily="18" charset="2"/>
              </a:rPr>
              <a:t>m</a:t>
            </a:r>
            <a:r>
              <a:rPr lang="en-US" b="1" dirty="0" smtClean="0">
                <a:solidFill>
                  <a:srgbClr val="333333"/>
                </a:solidFill>
              </a:rPr>
              <a:t> </a:t>
            </a:r>
            <a:r>
              <a:rPr lang="en-US" b="1" dirty="0" smtClean="0">
                <a:solidFill>
                  <a:srgbClr val="333333"/>
                </a:solidFill>
                <a:sym typeface="Symbol" pitchFamily="18" charset="2"/>
              </a:rPr>
              <a:t></a:t>
            </a:r>
            <a:r>
              <a:rPr lang="en-US" b="1" dirty="0" smtClean="0">
                <a:solidFill>
                  <a:srgbClr val="333333"/>
                </a:solidFill>
              </a:rPr>
              <a:t> </a:t>
            </a:r>
            <a:r>
              <a:rPr lang="en-US" b="1" dirty="0" smtClean="0">
                <a:solidFill>
                  <a:srgbClr val="333333"/>
                </a:solidFill>
                <a:latin typeface="Symbol" pitchFamily="18" charset="2"/>
              </a:rPr>
              <a:t>m</a:t>
            </a:r>
            <a:r>
              <a:rPr lang="en-US" b="1" baseline="-25000" dirty="0" smtClean="0">
                <a:solidFill>
                  <a:srgbClr val="333333"/>
                </a:solidFill>
                <a:latin typeface="Symbol" pitchFamily="18" charset="2"/>
              </a:rPr>
              <a:t>0, </a:t>
            </a:r>
          </a:p>
          <a:p>
            <a:pPr lvl="1" eaLnBrk="1" hangingPunct="1"/>
            <a:endParaRPr lang="en-US" b="1" baseline="-25000" dirty="0" smtClean="0">
              <a:solidFill>
                <a:srgbClr val="333333"/>
              </a:solidFill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Test Statistic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Assume to begin with that H</a:t>
            </a:r>
            <a:r>
              <a:rPr lang="en-US" sz="2800" baseline="-25000" smtClean="0"/>
              <a:t>0</a:t>
            </a:r>
            <a:r>
              <a:rPr lang="en-US" sz="2800" smtClean="0"/>
              <a:t> is true.  The sample mean  x-bar    is our best estimate of </a:t>
            </a:r>
            <a:r>
              <a:rPr lang="en-US" sz="2800" smtClean="0">
                <a:latin typeface="Symbol" pitchFamily="18" charset="2"/>
              </a:rPr>
              <a:t>m</a:t>
            </a:r>
            <a:r>
              <a:rPr lang="en-US" sz="2800" smtClean="0"/>
              <a:t>, and we use it in a standardized form as the </a:t>
            </a:r>
            <a:r>
              <a:rPr lang="en-US" sz="28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 statistic: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124200" y="3657600"/>
          <a:ext cx="3733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066680" imgH="368280" progId="">
                  <p:embed/>
                </p:oleObj>
              </mc:Choice>
              <mc:Fallback>
                <p:oleObj name="Equation" r:id="rId4" imgW="1066680" imgH="3682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657600"/>
                        <a:ext cx="3733800" cy="1066800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Test Statistic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43200"/>
          </a:xfrm>
        </p:spPr>
        <p:txBody>
          <a:bodyPr/>
          <a:lstStyle/>
          <a:p>
            <a:pPr eaLnBrk="1" hangingPunct="1"/>
            <a:r>
              <a:rPr lang="en-US" smtClean="0"/>
              <a:t>If H</a:t>
            </a:r>
            <a:r>
              <a:rPr lang="en-US" baseline="-25000" smtClean="0"/>
              <a:t>0</a:t>
            </a:r>
            <a:r>
              <a:rPr lang="en-US" smtClean="0"/>
              <a:t> is true the value of   x-bar   should be close to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baseline="-25000" smtClean="0"/>
              <a:t>0</a:t>
            </a:r>
            <a:r>
              <a:rPr lang="en-US" smtClean="0"/>
              <a:t>, and </a:t>
            </a:r>
            <a:r>
              <a:rPr lang="en-US" i="1" smtClean="0"/>
              <a:t>z</a:t>
            </a:r>
            <a:r>
              <a:rPr lang="en-US" smtClean="0"/>
              <a:t> will be close to 0. If H</a:t>
            </a:r>
            <a:r>
              <a:rPr lang="en-US" baseline="-25000" smtClean="0"/>
              <a:t>0</a:t>
            </a:r>
            <a:r>
              <a:rPr lang="en-US" smtClean="0"/>
              <a:t> is false,    will be much larger or smaller than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baseline="-25000" smtClean="0"/>
              <a:t>0</a:t>
            </a:r>
            <a:r>
              <a:rPr lang="en-US" smtClean="0"/>
              <a:t>, and </a:t>
            </a:r>
            <a:r>
              <a:rPr lang="en-US" i="1" smtClean="0"/>
              <a:t>z</a:t>
            </a:r>
            <a:r>
              <a:rPr lang="en-US" smtClean="0"/>
              <a:t> will be much larger or smaller than 0, indicating that we should reject H</a:t>
            </a:r>
            <a:r>
              <a:rPr lang="en-US" baseline="-25000" smtClean="0"/>
              <a:t>0</a:t>
            </a:r>
            <a:r>
              <a:rPr lang="en-US" smtClean="0"/>
              <a:t>. </a:t>
            </a:r>
          </a:p>
          <a:p>
            <a:pPr eaLnBrk="1" hangingPunct="1"/>
            <a:endParaRPr lang="en-US" smtClean="0"/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2209800" y="4267200"/>
            <a:ext cx="4114800" cy="2438400"/>
            <a:chOff x="1488" y="2352"/>
            <a:chExt cx="2592" cy="1536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1488" y="2352"/>
              <a:ext cx="2592" cy="1536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25606" name="Picture 6" descr="curve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4" y="2400"/>
              <a:ext cx="2432" cy="144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Likely or Unlikely?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4D4D4D"/>
                </a:solidFill>
              </a:rPr>
              <a:t>Once you’ve calculated the observed value of the test statistic, calculate its</a:t>
            </a:r>
            <a:r>
              <a:rPr lang="en-US" smtClean="0">
                <a:solidFill>
                  <a:srgbClr val="339933"/>
                </a:solidFill>
              </a:rPr>
              <a:t> </a:t>
            </a:r>
            <a:r>
              <a:rPr lang="en-US" b="1" i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-value</a:t>
            </a:r>
            <a:r>
              <a:rPr lang="en-US" smtClean="0">
                <a:solidFill>
                  <a:srgbClr val="339933"/>
                </a:solidFill>
              </a:rPr>
              <a:t>: </a:t>
            </a:r>
            <a:endParaRPr lang="en-US" b="1" smtClean="0">
              <a:solidFill>
                <a:srgbClr val="3333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3048000"/>
            <a:ext cx="7848600" cy="3044825"/>
          </a:xfrm>
          <a:prstGeom prst="rect">
            <a:avLst/>
          </a:prstGeom>
          <a:solidFill>
            <a:srgbClr val="DDDDDD"/>
          </a:solidFill>
          <a:ln w="28575">
            <a:solidFill>
              <a:srgbClr val="CC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-value: </a:t>
            </a:r>
            <a:r>
              <a:rPr lang="en-US" sz="3200">
                <a:solidFill>
                  <a:srgbClr val="4D4D4D"/>
                </a:solidFill>
              </a:rPr>
              <a:t>The probability of observing, </a:t>
            </a:r>
            <a:r>
              <a:rPr lang="en-US" sz="3200" i="1">
                <a:solidFill>
                  <a:srgbClr val="4D4D4D"/>
                </a:solidFill>
              </a:rPr>
              <a:t>just by chance</a:t>
            </a:r>
            <a:r>
              <a:rPr lang="en-US" sz="3200">
                <a:solidFill>
                  <a:srgbClr val="4D4D4D"/>
                </a:solidFill>
              </a:rPr>
              <a:t>,  a test statistic as extreme or even more extreme than what we’ve actually observed. If H</a:t>
            </a:r>
            <a:r>
              <a:rPr lang="en-US" sz="3200" baseline="-25000">
                <a:solidFill>
                  <a:srgbClr val="4D4D4D"/>
                </a:solidFill>
              </a:rPr>
              <a:t>0</a:t>
            </a:r>
            <a:r>
              <a:rPr lang="en-US" sz="3200">
                <a:solidFill>
                  <a:srgbClr val="4D4D4D"/>
                </a:solidFill>
              </a:rPr>
              <a:t> is rejected this is the actual probability that we have made an incorrect decision.</a:t>
            </a:r>
            <a:endParaRPr lang="en-US" sz="3200" b="1" i="1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7848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smtClean="0"/>
              <a:t>The daily yield for a chemical plant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	has averaged 880 tons for several years.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	The quality control manager wants to know if this average has changed.  She randomly selects 50 days and records an average yield of 871 tons with a standard deviation of 21 tons.</a:t>
            </a:r>
            <a:endParaRPr lang="en-US" sz="2800" b="1" smtClean="0">
              <a:solidFill>
                <a:srgbClr val="3333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smtClean="0"/>
          </a:p>
        </p:txBody>
      </p:sp>
      <p:graphicFrame>
        <p:nvGraphicFramePr>
          <p:cNvPr id="2355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5800" y="4191000"/>
          <a:ext cx="2286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799920" imgH="457200" progId="Equation.3">
                  <p:embed/>
                </p:oleObj>
              </mc:Choice>
              <mc:Fallback>
                <p:oleObj name="Equation" r:id="rId4" imgW="79992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91000"/>
                        <a:ext cx="2286000" cy="1066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733800" y="4038600"/>
          <a:ext cx="4800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6" imgW="1917360" imgH="634680" progId="Equation.3">
                  <p:embed/>
                </p:oleObj>
              </mc:Choice>
              <mc:Fallback>
                <p:oleObj name="Equation" r:id="rId6" imgW="1917360" imgH="634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038600"/>
                        <a:ext cx="4800600" cy="16002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Example..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1828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 What is the probability that this test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	statistic or something even more extreme (far from what is expected if 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is true) could have happened </a:t>
            </a:r>
            <a:r>
              <a:rPr lang="en-US" sz="2800" i="1" dirty="0" smtClean="0"/>
              <a:t>just by chance</a:t>
            </a:r>
            <a:r>
              <a:rPr lang="en-US" sz="2800" dirty="0" smtClean="0"/>
              <a:t>?</a:t>
            </a:r>
            <a:endParaRPr lang="en-US" sz="2800" b="1" dirty="0" smtClean="0">
              <a:solidFill>
                <a:srgbClr val="3333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sz="2800" dirty="0" smtClean="0"/>
          </a:p>
        </p:txBody>
      </p:sp>
      <p:graphicFrame>
        <p:nvGraphicFramePr>
          <p:cNvPr id="2662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28600" y="4191000"/>
          <a:ext cx="45720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2260440" imgH="431640" progId="Equation.3">
                  <p:embed/>
                </p:oleObj>
              </mc:Choice>
              <mc:Fallback>
                <p:oleObj name="Equation" r:id="rId4" imgW="22604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91000"/>
                        <a:ext cx="4572000" cy="10414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953000" y="3505200"/>
            <a:ext cx="3810000" cy="2362200"/>
            <a:chOff x="864" y="2736"/>
            <a:chExt cx="2400" cy="1488"/>
          </a:xfrm>
        </p:grpSpPr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864" y="2736"/>
              <a:ext cx="2400" cy="1488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080" name="Picture 8" descr="curve2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42" y="2784"/>
              <a:ext cx="2248" cy="139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52400" y="5410200"/>
            <a:ext cx="4800600" cy="1216025"/>
          </a:xfrm>
          <a:prstGeom prst="rect">
            <a:avLst/>
          </a:prstGeom>
          <a:solidFill>
            <a:srgbClr val="00B050"/>
          </a:solidFill>
          <a:ln w="28575">
            <a:solidFill>
              <a:srgbClr val="F4ECC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4ECC6"/>
                </a:solidFill>
              </a:rPr>
              <a:t>This is an unlikely occurrence, which happens about 2 times in 1000, assuming </a:t>
            </a:r>
            <a:r>
              <a:rPr lang="en-US" sz="2400" dirty="0">
                <a:solidFill>
                  <a:srgbClr val="F4ECC6"/>
                </a:solidFill>
                <a:latin typeface="Symbol" pitchFamily="18" charset="2"/>
              </a:rPr>
              <a:t>m</a:t>
            </a:r>
            <a:r>
              <a:rPr lang="en-US" sz="2400" dirty="0">
                <a:solidFill>
                  <a:srgbClr val="F4ECC6"/>
                </a:solidFill>
              </a:rPr>
              <a:t> = 880!</a:t>
            </a:r>
            <a:endParaRPr lang="en-US" sz="2400" b="1" dirty="0">
              <a:solidFill>
                <a:srgbClr val="F4ECC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Nature of a Hypothesis Test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Left-tailed test: If Ha contains the less-than inequality symbol (&lt;).</a:t>
            </a:r>
          </a:p>
          <a:p>
            <a:pPr eaLnBrk="1" hangingPunct="1"/>
            <a:r>
              <a:rPr lang="en-US" smtClean="0"/>
              <a:t>Right -tailed test: If Ha contains the greater-than inequality symbol (&gt;).</a:t>
            </a:r>
          </a:p>
          <a:p>
            <a:pPr eaLnBrk="1" hangingPunct="1"/>
            <a:r>
              <a:rPr lang="en-US" smtClean="0"/>
              <a:t>Two-tailed test: If Ha contains the not-equal-to symbol (</a:t>
            </a:r>
            <a:r>
              <a:rPr lang="en-US" smtClean="0">
                <a:cs typeface="Arial" charset="0"/>
              </a:rPr>
              <a:t>≠</a:t>
            </a:r>
            <a:r>
              <a:rPr lang="en-US" smtClean="0"/>
              <a:t>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Decisions Based on p-value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p-value&lt; 0.01: Ho is rejected. The results are highly significant.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0.01&lt;P-value&lt;0.05: Ho is rejected. The results are statistically significant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0.05&lt;P-value &lt;0.10. Ho is not rejected. The results are only tending toward statistical significance.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P-value&gt; 0.10.: Ho is not rejected. The results are NOT statistically significant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smtClean="0"/>
              <a:t>An example of </a:t>
            </a:r>
            <a:r>
              <a:rPr lang="en-US" smtClean="0">
                <a:solidFill>
                  <a:srgbClr val="FF3300"/>
                </a:solidFill>
              </a:rPr>
              <a:t>test of hypothesis</a:t>
            </a:r>
            <a:r>
              <a:rPr lang="en-US" sz="2800" smtClean="0"/>
              <a:t>:  Consider a courtroom trial where a person is accused for a crime. The jury needs to decide between one of two possibilities: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 </a:t>
            </a:r>
            <a:r>
              <a:rPr lang="en-US" sz="2400" b="1" smtClean="0">
                <a:solidFill>
                  <a:srgbClr val="333333"/>
                </a:solidFill>
              </a:rPr>
              <a:t>The person is guilty.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333333"/>
                </a:solidFill>
              </a:rPr>
              <a:t> The person is innocent.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To begin with, the person is assumed innocent.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prosecutor presents evidence, trying to convince the jury to reject the original assumption of innocence, and conclude that the person is guilty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Other Large Sample Tests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36576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4D4D4D"/>
                </a:solidFill>
              </a:rPr>
              <a:t>There were three other statistics in Chapter 8 that we used to estimate population parameters. </a:t>
            </a:r>
          </a:p>
          <a:p>
            <a:pPr eaLnBrk="1" hangingPunct="1"/>
            <a:r>
              <a:rPr lang="en-US" sz="2800" smtClean="0">
                <a:solidFill>
                  <a:srgbClr val="4D4D4D"/>
                </a:solidFill>
              </a:rPr>
              <a:t>These statistics had approximately normal distributions when the sample size(s) was large.</a:t>
            </a:r>
          </a:p>
          <a:p>
            <a:pPr eaLnBrk="1" hangingPunct="1"/>
            <a:r>
              <a:rPr lang="en-US" sz="2800" smtClean="0">
                <a:solidFill>
                  <a:srgbClr val="4D4D4D"/>
                </a:solidFill>
              </a:rPr>
              <a:t> These same statistics can be used to test hypotheses about those parameters, using the general test statistic:</a:t>
            </a:r>
          </a:p>
        </p:txBody>
      </p:sp>
      <p:graphicFrame>
        <p:nvGraphicFramePr>
          <p:cNvPr id="29703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828800" y="4953000"/>
          <a:ext cx="63246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2019240" imgH="393480" progId="Equation.3">
                  <p:embed/>
                </p:oleObj>
              </mc:Choice>
              <mc:Fallback>
                <p:oleObj name="Equation" r:id="rId4" imgW="20192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953000"/>
                        <a:ext cx="6324600" cy="12319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8575">
                        <a:solidFill>
                          <a:srgbClr val="F4ECC6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Testing the Difference between Two Means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762000" y="1646238"/>
          <a:ext cx="586740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2628720" imgH="457200" progId="Equation.3">
                  <p:embed/>
                </p:oleObj>
              </mc:Choice>
              <mc:Fallback>
                <p:oleObj name="Equation" r:id="rId4" imgW="262872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46238"/>
                        <a:ext cx="5867400" cy="1020762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8575">
                        <a:solidFill>
                          <a:srgbClr val="F4ECC6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971800" y="2819400"/>
          <a:ext cx="57150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6" imgW="2679480" imgH="457200" progId="Equation.3">
                  <p:embed/>
                </p:oleObj>
              </mc:Choice>
              <mc:Fallback>
                <p:oleObj name="Equation" r:id="rId6" imgW="26794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19400"/>
                        <a:ext cx="5715000" cy="97472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8575">
                        <a:solidFill>
                          <a:srgbClr val="F4ECC6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8600" y="3962400"/>
            <a:ext cx="81534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4D4D4D"/>
                </a:solidFill>
              </a:rPr>
              <a:t>The hypothesis of interest involves the difference,  </a:t>
            </a:r>
            <a:r>
              <a:rPr lang="en-US" sz="3200">
                <a:solidFill>
                  <a:srgbClr val="4D4D4D"/>
                </a:solidFill>
                <a:latin typeface="Symbol" pitchFamily="18" charset="2"/>
              </a:rPr>
              <a:t>m</a:t>
            </a:r>
            <a:r>
              <a:rPr lang="en-US" sz="3200" baseline="-25000">
                <a:solidFill>
                  <a:srgbClr val="4D4D4D"/>
                </a:solidFill>
                <a:latin typeface="Symbol" pitchFamily="18" charset="2"/>
              </a:rPr>
              <a:t>1</a:t>
            </a:r>
            <a:r>
              <a:rPr lang="en-US" sz="3200">
                <a:solidFill>
                  <a:srgbClr val="4D4D4D"/>
                </a:solidFill>
                <a:latin typeface="Symbol" pitchFamily="18" charset="2"/>
              </a:rPr>
              <a:t>-m</a:t>
            </a:r>
            <a:r>
              <a:rPr lang="en-US" sz="3200" baseline="-25000">
                <a:solidFill>
                  <a:srgbClr val="4D4D4D"/>
                </a:solidFill>
                <a:latin typeface="Symbol" pitchFamily="18" charset="2"/>
              </a:rPr>
              <a:t>2</a:t>
            </a:r>
            <a:r>
              <a:rPr lang="en-US" sz="3200">
                <a:solidFill>
                  <a:srgbClr val="4D4D4D"/>
                </a:solidFill>
                <a:latin typeface="Symbol" pitchFamily="18" charset="2"/>
              </a:rPr>
              <a:t>, </a:t>
            </a:r>
            <a:r>
              <a:rPr lang="en-US" sz="3200">
                <a:solidFill>
                  <a:srgbClr val="4D4D4D"/>
                </a:solidFill>
              </a:rPr>
              <a:t>in the form: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333333"/>
                </a:solidFill>
              </a:rPr>
              <a:t>H</a:t>
            </a:r>
            <a:r>
              <a:rPr lang="en-US" sz="3200" b="1" baseline="-25000">
                <a:solidFill>
                  <a:srgbClr val="333333"/>
                </a:solidFill>
              </a:rPr>
              <a:t>0</a:t>
            </a:r>
            <a:r>
              <a:rPr lang="en-US" sz="3200" b="1">
                <a:solidFill>
                  <a:srgbClr val="333333"/>
                </a:solidFill>
              </a:rPr>
              <a:t>:</a:t>
            </a:r>
            <a:r>
              <a:rPr lang="en-US" sz="3200" b="1">
                <a:solidFill>
                  <a:srgbClr val="333333"/>
                </a:solidFill>
                <a:latin typeface="Symbol" pitchFamily="18" charset="2"/>
              </a:rPr>
              <a:t> m</a:t>
            </a:r>
            <a:r>
              <a:rPr lang="en-US" sz="3200" b="1" baseline="-25000">
                <a:solidFill>
                  <a:srgbClr val="333333"/>
                </a:solidFill>
                <a:latin typeface="Symbol" pitchFamily="18" charset="2"/>
              </a:rPr>
              <a:t>1</a:t>
            </a:r>
            <a:r>
              <a:rPr lang="en-US" sz="3200" b="1">
                <a:solidFill>
                  <a:srgbClr val="333333"/>
                </a:solidFill>
                <a:latin typeface="Symbol" pitchFamily="18" charset="2"/>
              </a:rPr>
              <a:t>-m</a:t>
            </a:r>
            <a:r>
              <a:rPr lang="en-US" sz="3200" b="1" baseline="-25000">
                <a:solidFill>
                  <a:srgbClr val="333333"/>
                </a:solidFill>
                <a:latin typeface="Symbol" pitchFamily="18" charset="2"/>
              </a:rPr>
              <a:t>2 </a:t>
            </a:r>
            <a:r>
              <a:rPr lang="en-US" sz="3200" b="1">
                <a:solidFill>
                  <a:srgbClr val="333333"/>
                </a:solidFill>
                <a:latin typeface="Symbol" pitchFamily="18" charset="2"/>
              </a:rPr>
              <a:t>= </a:t>
            </a:r>
            <a:r>
              <a:rPr lang="en-US" sz="3200" b="1">
                <a:solidFill>
                  <a:srgbClr val="333333"/>
                </a:solidFill>
              </a:rPr>
              <a:t>D</a:t>
            </a:r>
            <a:r>
              <a:rPr lang="en-US" sz="3200" b="1" baseline="-25000">
                <a:solidFill>
                  <a:srgbClr val="333333"/>
                </a:solidFill>
              </a:rPr>
              <a:t>0</a:t>
            </a:r>
            <a:r>
              <a:rPr lang="en-US" sz="3200" b="1">
                <a:solidFill>
                  <a:srgbClr val="333333"/>
                </a:solidFill>
              </a:rPr>
              <a:t> versus  H</a:t>
            </a:r>
            <a:r>
              <a:rPr lang="en-US" sz="3200" b="1" baseline="-25000">
                <a:solidFill>
                  <a:srgbClr val="333333"/>
                </a:solidFill>
              </a:rPr>
              <a:t>a</a:t>
            </a:r>
            <a:r>
              <a:rPr lang="en-US" sz="3200" b="1">
                <a:solidFill>
                  <a:srgbClr val="333333"/>
                </a:solidFill>
              </a:rPr>
              <a:t>:</a:t>
            </a:r>
            <a:r>
              <a:rPr lang="en-US" sz="3200" b="1">
                <a:solidFill>
                  <a:srgbClr val="333333"/>
                </a:solidFill>
                <a:latin typeface="Symbol" pitchFamily="18" charset="2"/>
              </a:rPr>
              <a:t> </a:t>
            </a:r>
            <a:r>
              <a:rPr lang="en-US" sz="3200" b="1">
                <a:solidFill>
                  <a:srgbClr val="333333"/>
                </a:solidFill>
              </a:rPr>
              <a:t>one of three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4D4D4D"/>
                </a:solidFill>
              </a:rPr>
              <a:t>where D</a:t>
            </a:r>
            <a:r>
              <a:rPr lang="en-US" sz="3200" baseline="-25000">
                <a:solidFill>
                  <a:srgbClr val="4D4D4D"/>
                </a:solidFill>
              </a:rPr>
              <a:t>0</a:t>
            </a:r>
            <a:r>
              <a:rPr lang="en-US" sz="3200">
                <a:solidFill>
                  <a:srgbClr val="4D4D4D"/>
                </a:solidFill>
              </a:rPr>
              <a:t> is some hypothesized difference, usually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Sampling Distribution of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3200400" y="1371600"/>
          <a:ext cx="1447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4" imgW="368280" imgH="190440" progId="">
                  <p:embed/>
                </p:oleObj>
              </mc:Choice>
              <mc:Fallback>
                <p:oleObj name="Equation" r:id="rId4" imgW="368280" imgH="19044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371600"/>
                        <a:ext cx="1447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00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4ECC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85800" y="2209800"/>
          <a:ext cx="76962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6" imgW="3695400" imgH="1930320" progId="Equation.3">
                  <p:embed/>
                </p:oleObj>
              </mc:Choice>
              <mc:Fallback>
                <p:oleObj name="Equation" r:id="rId6" imgW="3695400" imgH="1930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7696200" cy="4038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Testing the Difference </a:t>
            </a:r>
            <a:br>
              <a:rPr lang="en-US" sz="4000" b="1" smtClean="0"/>
            </a:br>
            <a:r>
              <a:rPr lang="en-US" sz="4000" b="1" smtClean="0"/>
              <a:t>between Two Means</a:t>
            </a:r>
          </a:p>
        </p:txBody>
      </p:sp>
      <p:graphicFrame>
        <p:nvGraphicFramePr>
          <p:cNvPr id="3584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62000" y="1524000"/>
          <a:ext cx="8077200" cy="434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4" imgW="2666880" imgH="1574640" progId="Equation.3">
                  <p:embed/>
                </p:oleObj>
              </mc:Choice>
              <mc:Fallback>
                <p:oleObj name="Equation" r:id="rId4" imgW="2666880" imgH="1574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8077200" cy="4344988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8575">
                        <a:solidFill>
                          <a:srgbClr val="F4ECC6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Testing a Binomial Proportion </a:t>
            </a:r>
            <a:r>
              <a:rPr lang="en-US" sz="4000" b="1" i="1" smtClean="0"/>
              <a:t>p</a:t>
            </a:r>
          </a:p>
        </p:txBody>
      </p:sp>
      <p:graphicFrame>
        <p:nvGraphicFramePr>
          <p:cNvPr id="3789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85800" y="1676400"/>
          <a:ext cx="75438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4" imgW="3377880" imgH="1968480" progId="Equation.3">
                  <p:embed/>
                </p:oleObj>
              </mc:Choice>
              <mc:Fallback>
                <p:oleObj name="Equation" r:id="rId4" imgW="3377880" imgH="1968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7543800" cy="49530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8575">
                        <a:solidFill>
                          <a:srgbClr val="F4ECC6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Testing the Difference between Two Proportions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762000" y="1981200"/>
          <a:ext cx="555625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4" imgW="2489040" imgH="457200" progId="Equation.3">
                  <p:embed/>
                </p:oleObj>
              </mc:Choice>
              <mc:Fallback>
                <p:oleObj name="Equation" r:id="rId4" imgW="24890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81200"/>
                        <a:ext cx="5556250" cy="1020763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8575">
                        <a:solidFill>
                          <a:srgbClr val="F4ECC6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200400" y="2971800"/>
          <a:ext cx="541813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6" imgW="2539800" imgH="457200" progId="Equation.3">
                  <p:embed/>
                </p:oleObj>
              </mc:Choice>
              <mc:Fallback>
                <p:oleObj name="Equation" r:id="rId6" imgW="25398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971800"/>
                        <a:ext cx="5418138" cy="97472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8575">
                        <a:solidFill>
                          <a:srgbClr val="F4ECC6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57200" y="4114800"/>
            <a:ext cx="83820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4D4D4D"/>
                </a:solidFill>
              </a:rPr>
              <a:t>The hypothesis of interest involves the difference,  </a:t>
            </a:r>
            <a:r>
              <a:rPr lang="en-US" sz="3200" i="1">
                <a:solidFill>
                  <a:srgbClr val="4D4D4D"/>
                </a:solidFill>
              </a:rPr>
              <a:t>p</a:t>
            </a:r>
            <a:r>
              <a:rPr lang="en-US" sz="3200" baseline="-25000">
                <a:solidFill>
                  <a:srgbClr val="4D4D4D"/>
                </a:solidFill>
                <a:latin typeface="Symbol" pitchFamily="18" charset="2"/>
              </a:rPr>
              <a:t>1</a:t>
            </a:r>
            <a:r>
              <a:rPr lang="en-US" sz="3200">
                <a:solidFill>
                  <a:srgbClr val="4D4D4D"/>
                </a:solidFill>
                <a:latin typeface="Symbol" pitchFamily="18" charset="2"/>
              </a:rPr>
              <a:t>-</a:t>
            </a:r>
            <a:r>
              <a:rPr lang="en-US" sz="3200" i="1">
                <a:solidFill>
                  <a:srgbClr val="4D4D4D"/>
                </a:solidFill>
              </a:rPr>
              <a:t>p</a:t>
            </a:r>
            <a:r>
              <a:rPr lang="en-US" sz="3200" baseline="-25000">
                <a:solidFill>
                  <a:srgbClr val="4D4D4D"/>
                </a:solidFill>
                <a:latin typeface="Symbol" pitchFamily="18" charset="2"/>
              </a:rPr>
              <a:t>2</a:t>
            </a:r>
            <a:r>
              <a:rPr lang="en-US" sz="3200">
                <a:solidFill>
                  <a:srgbClr val="4D4D4D"/>
                </a:solidFill>
                <a:latin typeface="Symbol" pitchFamily="18" charset="2"/>
              </a:rPr>
              <a:t>, </a:t>
            </a:r>
            <a:r>
              <a:rPr lang="en-US" sz="3200">
                <a:solidFill>
                  <a:srgbClr val="4D4D4D"/>
                </a:solidFill>
              </a:rPr>
              <a:t>in the form: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333333"/>
                </a:solidFill>
              </a:rPr>
              <a:t>	H</a:t>
            </a:r>
            <a:r>
              <a:rPr lang="en-US" sz="3200" b="1" baseline="-25000">
                <a:solidFill>
                  <a:srgbClr val="333333"/>
                </a:solidFill>
              </a:rPr>
              <a:t>0</a:t>
            </a:r>
            <a:r>
              <a:rPr lang="en-US" sz="3200" b="1">
                <a:solidFill>
                  <a:srgbClr val="333333"/>
                </a:solidFill>
              </a:rPr>
              <a:t>:</a:t>
            </a:r>
            <a:r>
              <a:rPr lang="en-US" sz="3200" b="1">
                <a:solidFill>
                  <a:srgbClr val="333333"/>
                </a:solidFill>
                <a:latin typeface="Symbol" pitchFamily="18" charset="2"/>
              </a:rPr>
              <a:t> </a:t>
            </a:r>
            <a:r>
              <a:rPr lang="en-US" sz="3200" i="1">
                <a:solidFill>
                  <a:srgbClr val="333333"/>
                </a:solidFill>
              </a:rPr>
              <a:t>p</a:t>
            </a:r>
            <a:r>
              <a:rPr lang="en-US" sz="3200" b="1" baseline="-25000">
                <a:solidFill>
                  <a:srgbClr val="333333"/>
                </a:solidFill>
                <a:latin typeface="Symbol" pitchFamily="18" charset="2"/>
              </a:rPr>
              <a:t>1</a:t>
            </a:r>
            <a:r>
              <a:rPr lang="en-US" sz="3200" b="1">
                <a:solidFill>
                  <a:srgbClr val="333333"/>
                </a:solidFill>
                <a:latin typeface="Symbol" pitchFamily="18" charset="2"/>
              </a:rPr>
              <a:t>-</a:t>
            </a:r>
            <a:r>
              <a:rPr lang="en-US" sz="3200" i="1">
                <a:solidFill>
                  <a:srgbClr val="333333"/>
                </a:solidFill>
              </a:rPr>
              <a:t>p</a:t>
            </a:r>
            <a:r>
              <a:rPr lang="en-US" sz="3200" b="1" baseline="-25000">
                <a:solidFill>
                  <a:srgbClr val="333333"/>
                </a:solidFill>
                <a:latin typeface="Symbol" pitchFamily="18" charset="2"/>
              </a:rPr>
              <a:t>2 </a:t>
            </a:r>
            <a:r>
              <a:rPr lang="en-US" sz="3200" b="1">
                <a:solidFill>
                  <a:srgbClr val="333333"/>
                </a:solidFill>
                <a:latin typeface="Symbol" pitchFamily="18" charset="2"/>
              </a:rPr>
              <a:t>= </a:t>
            </a:r>
            <a:r>
              <a:rPr lang="en-US" sz="3200" b="1">
                <a:solidFill>
                  <a:srgbClr val="333333"/>
                </a:solidFill>
              </a:rPr>
              <a:t>D</a:t>
            </a:r>
            <a:r>
              <a:rPr lang="en-US" sz="3200" b="1" baseline="-25000">
                <a:solidFill>
                  <a:srgbClr val="333333"/>
                </a:solidFill>
              </a:rPr>
              <a:t>0</a:t>
            </a:r>
            <a:r>
              <a:rPr lang="en-US" sz="3200" b="1">
                <a:solidFill>
                  <a:srgbClr val="333333"/>
                </a:solidFill>
              </a:rPr>
              <a:t> versus  H</a:t>
            </a:r>
            <a:r>
              <a:rPr lang="en-US" sz="3200" b="1" baseline="-25000">
                <a:solidFill>
                  <a:srgbClr val="333333"/>
                </a:solidFill>
              </a:rPr>
              <a:t>a</a:t>
            </a:r>
            <a:r>
              <a:rPr lang="en-US" sz="3200" b="1">
                <a:solidFill>
                  <a:srgbClr val="333333"/>
                </a:solidFill>
              </a:rPr>
              <a:t>:</a:t>
            </a:r>
            <a:r>
              <a:rPr lang="en-US" sz="3200" b="1">
                <a:solidFill>
                  <a:srgbClr val="333333"/>
                </a:solidFill>
                <a:latin typeface="Symbol" pitchFamily="18" charset="2"/>
              </a:rPr>
              <a:t> </a:t>
            </a:r>
            <a:r>
              <a:rPr lang="en-US" sz="3200" b="1">
                <a:solidFill>
                  <a:srgbClr val="333333"/>
                </a:solidFill>
              </a:rPr>
              <a:t>one of three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4D4D4D"/>
                </a:solidFill>
              </a:rPr>
              <a:t>where D</a:t>
            </a:r>
            <a:r>
              <a:rPr lang="en-US" sz="3200" baseline="-25000">
                <a:solidFill>
                  <a:srgbClr val="4D4D4D"/>
                </a:solidFill>
              </a:rPr>
              <a:t>0</a:t>
            </a:r>
            <a:r>
              <a:rPr lang="en-US" sz="3200">
                <a:solidFill>
                  <a:srgbClr val="4D4D4D"/>
                </a:solidFill>
              </a:rPr>
              <a:t> is some hypothesized difference, usually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Sampling Distribution</a:t>
            </a:r>
          </a:p>
        </p:txBody>
      </p:sp>
      <p:graphicFrame>
        <p:nvGraphicFramePr>
          <p:cNvPr id="10242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381000" y="1524000"/>
          <a:ext cx="84582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4" imgW="3593880" imgH="1854000" progId="Equation.3">
                  <p:embed/>
                </p:oleObj>
              </mc:Choice>
              <mc:Fallback>
                <p:oleObj name="Equation" r:id="rId4" imgW="3593880" imgH="1854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8458200" cy="4572000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Testing the Difference </a:t>
            </a:r>
            <a:br>
              <a:rPr lang="en-US" sz="3600" b="1" smtClean="0"/>
            </a:br>
            <a:r>
              <a:rPr lang="en-US" sz="3600" b="1" smtClean="0"/>
              <a:t>between Two Proportions</a:t>
            </a:r>
          </a:p>
        </p:txBody>
      </p:sp>
      <p:graphicFrame>
        <p:nvGraphicFramePr>
          <p:cNvPr id="4506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295400" y="1828800"/>
          <a:ext cx="65532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4" imgW="3162240" imgH="2057400" progId="Equation.3">
                  <p:embed/>
                </p:oleObj>
              </mc:Choice>
              <mc:Fallback>
                <p:oleObj name="Equation" r:id="rId4" imgW="3162240" imgH="2057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28800"/>
                        <a:ext cx="6553200" cy="40386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8575">
                        <a:solidFill>
                          <a:srgbClr val="F4ECC6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Power of a Statistical Test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goodness of a statistical test is measured by the size of the two errors (Type I and Type II).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A” good” test is one for which both of these errors are small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Type II error is not always controlled by a researcher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 a researcher chooses to control Type II error then appropriate sample size is  chosen.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Power of a Statistical Test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Another way to evaluate a test is to look at the complement of Type II error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P( reject Ho when Ha is true) = 1-</a:t>
            </a:r>
            <a:r>
              <a:rPr lang="el-GR" smtClean="0">
                <a:cs typeface="Arial" charset="0"/>
              </a:rPr>
              <a:t>β</a:t>
            </a:r>
            <a:endParaRPr lang="en-US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Arial" charset="0"/>
              </a:rPr>
              <a:t>   The quantity 1- </a:t>
            </a:r>
            <a:r>
              <a:rPr lang="el-GR" smtClean="0">
                <a:cs typeface="Arial" charset="0"/>
              </a:rPr>
              <a:t>β</a:t>
            </a:r>
            <a:r>
              <a:rPr lang="en-US" smtClean="0">
                <a:cs typeface="Arial" charset="0"/>
              </a:rPr>
              <a:t> is called POWER of the test measured by probability of the test to perform as required.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Arial" charset="0"/>
              </a:rPr>
              <a:t>We want </a:t>
            </a:r>
            <a:r>
              <a:rPr lang="el-GR" smtClean="0">
                <a:cs typeface="Arial" charset="0"/>
              </a:rPr>
              <a:t>α</a:t>
            </a:r>
            <a:r>
              <a:rPr lang="en-US" smtClean="0">
                <a:cs typeface="Arial" charset="0"/>
              </a:rPr>
              <a:t> to be small and power to be large (&gt;80%)</a:t>
            </a:r>
            <a:endParaRPr lang="el-GR" smtClean="0"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Parts of a Statistical Test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null hypothesis, H</a:t>
            </a:r>
            <a:r>
              <a:rPr lang="en-US" b="1" baseline="-2500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990600" lvl="1" indent="-533400" eaLnBrk="1" hangingPunct="1">
              <a:defRPr/>
            </a:pPr>
            <a:r>
              <a:rPr lang="en-US" smtClean="0"/>
              <a:t>Assumed to be true until we can prove otherwise.</a:t>
            </a:r>
          </a:p>
          <a:p>
            <a:pPr marL="990600" lvl="1" indent="-533400" eaLnBrk="1" hangingPunct="1">
              <a:defRPr/>
            </a:pPr>
            <a:r>
              <a:rPr lang="en-US" smtClean="0"/>
              <a:t>Ho: the person is innocent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alternative hypothesis, H</a:t>
            </a:r>
            <a:r>
              <a:rPr lang="en-US" b="1" baseline="-2500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mtClean="0"/>
              <a:t> </a:t>
            </a:r>
          </a:p>
          <a:p>
            <a:pPr marL="990600" lvl="1" indent="-533400" eaLnBrk="1" hangingPunct="1">
              <a:defRPr/>
            </a:pPr>
            <a:r>
              <a:rPr lang="en-US" smtClean="0"/>
              <a:t>Will be accepted as true if we can disprove H</a:t>
            </a:r>
            <a:r>
              <a:rPr lang="en-US" baseline="-25000" smtClean="0"/>
              <a:t>0</a:t>
            </a:r>
          </a:p>
          <a:p>
            <a:pPr marL="990600" lvl="1" indent="-533400" eaLnBrk="1" hangingPunct="1">
              <a:defRPr/>
            </a:pPr>
            <a:r>
              <a:rPr lang="en-US" smtClean="0"/>
              <a:t>Ha: the person is guilty</a:t>
            </a:r>
          </a:p>
          <a:p>
            <a:pPr marL="609600" indent="-609600"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 of a Z-test Applet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Relationship between </a:t>
            </a:r>
            <a:r>
              <a:rPr lang="el-GR" smtClean="0">
                <a:cs typeface="Arial" charset="0"/>
              </a:rPr>
              <a:t>α</a:t>
            </a:r>
            <a:r>
              <a:rPr lang="en-US" smtClean="0">
                <a:cs typeface="Arial" charset="0"/>
              </a:rPr>
              <a:t>, </a:t>
            </a:r>
            <a:r>
              <a:rPr lang="el-GR" smtClean="0">
                <a:cs typeface="Arial" charset="0"/>
              </a:rPr>
              <a:t>β</a:t>
            </a:r>
            <a:r>
              <a:rPr lang="en-US" smtClean="0">
                <a:cs typeface="Arial" charset="0"/>
              </a:rPr>
              <a:t>, power of the test, and sample size.</a:t>
            </a:r>
          </a:p>
          <a:p>
            <a:pPr eaLnBrk="1" hangingPunct="1">
              <a:buFontTx/>
              <a:buNone/>
            </a:pPr>
            <a:endParaRPr lang="en-US" smtClean="0">
              <a:cs typeface="Arial" charset="0"/>
            </a:endParaRPr>
          </a:p>
          <a:p>
            <a:pPr eaLnBrk="1" hangingPunct="1"/>
            <a:r>
              <a:rPr lang="en-US" smtClean="0">
                <a:cs typeface="Arial" charset="0"/>
              </a:rPr>
              <a:t>In class worksheet</a:t>
            </a:r>
            <a:endParaRPr lang="el-GR" smtClean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Parts of a Statistical Test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n-US" sz="28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test statistic and its </a:t>
            </a:r>
            <a:r>
              <a:rPr lang="en-US" sz="2800" b="1" i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sz="28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-value: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smtClean="0"/>
              <a:t>A single statistic calculated from the sample which will allow us to reject or not reject H</a:t>
            </a:r>
            <a:r>
              <a:rPr lang="en-US" sz="2800" baseline="-25000" smtClean="0"/>
              <a:t>0</a:t>
            </a:r>
            <a:r>
              <a:rPr lang="en-US" sz="2800" smtClean="0"/>
              <a:t>, and</a:t>
            </a:r>
            <a:endParaRPr lang="en-US" sz="2800" baseline="-2500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smtClean="0"/>
              <a:t>A probability, calculated from the test statistic that measures whether the test statistic is </a:t>
            </a:r>
            <a:r>
              <a:rPr lang="en-US" sz="2800" b="1" smtClean="0">
                <a:solidFill>
                  <a:srgbClr val="333333"/>
                </a:solidFill>
              </a:rPr>
              <a:t>likely</a:t>
            </a:r>
            <a:r>
              <a:rPr lang="en-US" sz="2800" smtClean="0"/>
              <a:t> or </a:t>
            </a:r>
            <a:r>
              <a:rPr lang="en-US" sz="2800" b="1" smtClean="0">
                <a:solidFill>
                  <a:srgbClr val="333333"/>
                </a:solidFill>
              </a:rPr>
              <a:t>unlikely</a:t>
            </a:r>
            <a:r>
              <a:rPr lang="en-US" sz="2800" smtClean="0"/>
              <a:t>, assuming H</a:t>
            </a:r>
            <a:r>
              <a:rPr lang="en-US" sz="2800" baseline="-25000" smtClean="0"/>
              <a:t>0</a:t>
            </a:r>
            <a:r>
              <a:rPr lang="en-US" sz="2800" smtClean="0"/>
              <a:t> is true.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4"/>
              <a:defRPr/>
            </a:pPr>
            <a:r>
              <a:rPr lang="en-US" sz="2800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rejection region:</a:t>
            </a:r>
            <a:r>
              <a:rPr lang="en-US" sz="2800" smtClean="0"/>
              <a:t> 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400" smtClean="0"/>
              <a:t>A rule that tells us for which values of the test statistic, or for which </a:t>
            </a:r>
            <a:r>
              <a:rPr lang="en-US" sz="2400" i="1" smtClean="0"/>
              <a:t>p</a:t>
            </a:r>
            <a:r>
              <a:rPr lang="en-US" sz="2400" smtClean="0"/>
              <a:t>-values, the null hypothesis should be rejected.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Parts of a Statistical Test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Conclusion: 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mtClean="0"/>
              <a:t>Either “Reject H</a:t>
            </a:r>
            <a:r>
              <a:rPr lang="en-US" baseline="-25000" smtClean="0"/>
              <a:t>0</a:t>
            </a:r>
            <a:r>
              <a:rPr lang="en-US" smtClean="0"/>
              <a:t>” or “Do not reject H</a:t>
            </a:r>
            <a:r>
              <a:rPr lang="en-US" baseline="-25000" smtClean="0"/>
              <a:t>0</a:t>
            </a:r>
            <a:r>
              <a:rPr lang="en-US" smtClean="0"/>
              <a:t>”, along with a statement about the reliability of your conclusion.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do you decide when to reject H</a:t>
            </a:r>
            <a:r>
              <a:rPr lang="en-US" b="1" baseline="-2500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 </a:t>
            </a:r>
            <a:r>
              <a:rPr lang="en-US" smtClean="0"/>
              <a:t> 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mtClean="0"/>
              <a:t>Depends on the </a:t>
            </a:r>
            <a:r>
              <a:rPr lang="en-US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significance level, </a:t>
            </a:r>
            <a:r>
              <a:rPr lang="en-US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a,</a:t>
            </a:r>
            <a:r>
              <a:rPr lang="en-US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mtClean="0"/>
              <a:t>the maximum tolerable risk you want to have of making a mistake, if you decide to reject H</a:t>
            </a:r>
            <a:r>
              <a:rPr lang="en-US" baseline="-25000" smtClean="0"/>
              <a:t>0</a:t>
            </a:r>
            <a:r>
              <a:rPr lang="en-US" smtClean="0"/>
              <a:t>. 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mtClean="0"/>
              <a:t>Usually, the significance level is </a:t>
            </a:r>
            <a:r>
              <a:rPr lang="en-US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 = .01 </a:t>
            </a:r>
            <a:r>
              <a:rPr lang="en-US" smtClean="0"/>
              <a:t>or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 </a:t>
            </a:r>
            <a:r>
              <a:rPr lang="en-US" b="1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a = .05 or  a = .10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null hypothesis Ho is a statistical hypothesis that contains a statement of equality such as </a:t>
            </a:r>
            <a:r>
              <a:rPr lang="en-US" dirty="0" smtClean="0"/>
              <a:t>“</a:t>
            </a:r>
            <a:r>
              <a:rPr lang="en-US" dirty="0" smtClean="0">
                <a:cs typeface="Arial" charset="0"/>
              </a:rPr>
              <a:t>=“. </a:t>
            </a:r>
            <a:endParaRPr lang="en-US" dirty="0" smtClean="0">
              <a:cs typeface="Arial" charset="0"/>
            </a:endParaRPr>
          </a:p>
          <a:p>
            <a:pPr eaLnBrk="1" hangingPunct="1"/>
            <a:r>
              <a:rPr lang="en-US" dirty="0" smtClean="0">
                <a:cs typeface="Arial" charset="0"/>
              </a:rPr>
              <a:t>The alternative hypothesis Ha is somewhat complement to the null hypothesis . It is a statement that must be true  if Ho is false and it contains a statement of inequality such as &lt;, ≠ , or &gt;. </a:t>
            </a:r>
            <a:r>
              <a:rPr lang="en-US" dirty="0" smtClean="0"/>
              <a:t>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Two Types of Errors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001000" cy="12192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4D4D4D"/>
                </a:solidFill>
              </a:rPr>
              <a:t>There are two types of errors which can 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4D4D4D"/>
                </a:solidFill>
              </a:rPr>
              <a:t>occur in a statistical test.</a:t>
            </a:r>
          </a:p>
        </p:txBody>
      </p:sp>
      <p:graphicFrame>
        <p:nvGraphicFramePr>
          <p:cNvPr id="8274" name="Group 82"/>
          <p:cNvGraphicFramePr>
            <a:graphicFrameLocks noGrp="1"/>
          </p:cNvGraphicFramePr>
          <p:nvPr>
            <p:ph sz="quarter" idx="2"/>
          </p:nvPr>
        </p:nvGraphicFramePr>
        <p:xfrm>
          <a:off x="4648200" y="2514600"/>
          <a:ext cx="4038600" cy="2246059"/>
        </p:xfrm>
        <a:graphic>
          <a:graphicData uri="http://schemas.openxmlformats.org/drawingml/2006/table">
            <a:tbl>
              <a:tblPr/>
              <a:tblGrid>
                <a:gridCol w="1644650"/>
                <a:gridCol w="1138238"/>
                <a:gridCol w="1255712"/>
              </a:tblGrid>
              <a:tr h="1012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 Fact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Jury’s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Decision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Guilty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Innocent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Guilty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Correct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Error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Innocent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Error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Correct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53" name="Group 61"/>
          <p:cNvGraphicFramePr>
            <a:graphicFrameLocks noGrp="1"/>
          </p:cNvGraphicFramePr>
          <p:nvPr>
            <p:ph sz="quarter" idx="3"/>
          </p:nvPr>
        </p:nvGraphicFramePr>
        <p:xfrm>
          <a:off x="381000" y="2514600"/>
          <a:ext cx="4038600" cy="2187575"/>
        </p:xfrm>
        <a:graphic>
          <a:graphicData uri="http://schemas.openxmlformats.org/drawingml/2006/table">
            <a:tbl>
              <a:tblPr/>
              <a:tblGrid>
                <a:gridCol w="1366838"/>
                <a:gridCol w="1303337"/>
                <a:gridCol w="1368425"/>
              </a:tblGrid>
              <a:tr h="889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 Fact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Decision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(Accept H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(Reject H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(Accept H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Correct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II Error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(Reject H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I Error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Correct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9496" name="Line 80"/>
          <p:cNvSpPr>
            <a:spLocks noChangeShapeType="1"/>
          </p:cNvSpPr>
          <p:nvPr/>
        </p:nvSpPr>
        <p:spPr bwMode="auto">
          <a:xfrm>
            <a:off x="457200" y="2514600"/>
            <a:ext cx="1219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7" name="Line 81"/>
          <p:cNvSpPr>
            <a:spLocks noChangeShapeType="1"/>
          </p:cNvSpPr>
          <p:nvPr/>
        </p:nvSpPr>
        <p:spPr bwMode="auto">
          <a:xfrm>
            <a:off x="4724400" y="25908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304800" y="5105400"/>
            <a:ext cx="7848600" cy="1581150"/>
          </a:xfrm>
          <a:prstGeom prst="rect">
            <a:avLst/>
          </a:prstGeom>
          <a:solidFill>
            <a:srgbClr val="FFFF00"/>
          </a:solidFill>
          <a:ln w="28575">
            <a:solidFill>
              <a:srgbClr val="F4ECC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Define:</a:t>
            </a:r>
            <a:endParaRPr lang="en-US" sz="2400">
              <a:latin typeface="Symbol" pitchFamily="18" charset="2"/>
            </a:endParaRP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400">
                <a:latin typeface="Symbol" pitchFamily="18" charset="2"/>
              </a:rPr>
              <a:t>a </a:t>
            </a:r>
            <a:r>
              <a:rPr lang="en-US" sz="2400"/>
              <a:t>= P(Type I error) = P(reject H</a:t>
            </a:r>
            <a:r>
              <a:rPr lang="en-US" sz="2400" baseline="-25000"/>
              <a:t>0</a:t>
            </a:r>
            <a:r>
              <a:rPr lang="en-US" sz="2400"/>
              <a:t> when H</a:t>
            </a:r>
            <a:r>
              <a:rPr lang="en-US" sz="2400" baseline="-25000"/>
              <a:t>0</a:t>
            </a:r>
            <a:r>
              <a:rPr lang="en-US" sz="2400"/>
              <a:t> is true)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sz="2400">
                <a:latin typeface="Symbol" pitchFamily="18" charset="2"/>
              </a:rPr>
              <a:t>b =</a:t>
            </a:r>
            <a:r>
              <a:rPr lang="en-US" sz="2400"/>
              <a:t>P(Type II error) = P(accept H</a:t>
            </a:r>
            <a:r>
              <a:rPr lang="en-US" sz="2400" baseline="-25000"/>
              <a:t>0</a:t>
            </a:r>
            <a:r>
              <a:rPr lang="en-US" sz="2400"/>
              <a:t> when H</a:t>
            </a:r>
            <a:r>
              <a:rPr lang="en-US" sz="2400" baseline="-25000"/>
              <a:t>0</a:t>
            </a:r>
            <a:r>
              <a:rPr lang="en-US" sz="2400"/>
              <a:t> is false)</a:t>
            </a:r>
            <a:endParaRPr lang="en-US" sz="240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Two Types of Errors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4D4D4D"/>
                </a:solidFill>
              </a:rPr>
              <a:t>We want to keep the probabilities of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4D4D4D"/>
                </a:solidFill>
              </a:rPr>
              <a:t>    error as small as possible.</a:t>
            </a:r>
            <a:r>
              <a:rPr lang="en-US" sz="2800" smtClean="0">
                <a:solidFill>
                  <a:srgbClr val="339933"/>
                </a:solidFill>
              </a:rPr>
              <a:t> </a:t>
            </a:r>
          </a:p>
          <a:p>
            <a:pPr eaLnBrk="1" hangingPunct="1"/>
            <a:r>
              <a:rPr lang="en-US" sz="2800" smtClean="0">
                <a:solidFill>
                  <a:srgbClr val="339933"/>
                </a:solidFill>
              </a:rPr>
              <a:t>  </a:t>
            </a:r>
            <a:r>
              <a:rPr lang="en-US" sz="2800" b="1" smtClean="0">
                <a:solidFill>
                  <a:srgbClr val="333333"/>
                </a:solidFill>
              </a:rPr>
              <a:t>The value of </a:t>
            </a:r>
            <a:r>
              <a:rPr lang="el-GR" sz="2800" b="1" smtClean="0">
                <a:solidFill>
                  <a:srgbClr val="333333"/>
                </a:solidFill>
                <a:cs typeface="Arial" charset="0"/>
              </a:rPr>
              <a:t>α</a:t>
            </a:r>
            <a:r>
              <a:rPr lang="en-US" sz="2800" b="1" smtClean="0">
                <a:solidFill>
                  <a:srgbClr val="333333"/>
                </a:solidFill>
              </a:rPr>
              <a:t> is the significance level, and is controlled by the experimenter.</a:t>
            </a:r>
          </a:p>
          <a:p>
            <a:pPr eaLnBrk="1" hangingPunct="1"/>
            <a:r>
              <a:rPr lang="en-US" sz="2800" b="1" smtClean="0">
                <a:solidFill>
                  <a:srgbClr val="333333"/>
                </a:solidFill>
              </a:rPr>
              <a:t>The value of </a:t>
            </a:r>
            <a:r>
              <a:rPr lang="el-GR" sz="2800" b="1" smtClean="0">
                <a:solidFill>
                  <a:srgbClr val="333333"/>
                </a:solidFill>
                <a:cs typeface="Arial" charset="0"/>
              </a:rPr>
              <a:t>β</a:t>
            </a:r>
            <a:r>
              <a:rPr lang="en-US" sz="2800" b="1" smtClean="0">
                <a:solidFill>
                  <a:srgbClr val="333333"/>
                </a:solidFill>
              </a:rPr>
              <a:t> is difficult, if not impossible to calculate. </a:t>
            </a:r>
          </a:p>
          <a:p>
            <a:pPr eaLnBrk="1" hangingPunct="1"/>
            <a:r>
              <a:rPr lang="en-US" sz="2800" smtClean="0">
                <a:solidFill>
                  <a:srgbClr val="4D4D4D"/>
                </a:solidFill>
              </a:rPr>
              <a:t>Rather than</a:t>
            </a:r>
            <a:r>
              <a:rPr lang="en-US" sz="2800" b="1" smtClean="0">
                <a:solidFill>
                  <a:srgbClr val="4D4D4D"/>
                </a:solidFill>
              </a:rPr>
              <a:t> </a:t>
            </a:r>
            <a:r>
              <a:rPr lang="en-US" sz="2800" smtClean="0">
                <a:solidFill>
                  <a:srgbClr val="4D4D4D"/>
                </a:solidFill>
              </a:rPr>
              <a:t>“accepting H0” as true without being able to provide a measure of goodness,</a:t>
            </a:r>
            <a:r>
              <a:rPr lang="en-US" sz="2800" b="1" smtClean="0">
                <a:solidFill>
                  <a:srgbClr val="4D4D4D"/>
                </a:solidFill>
              </a:rPr>
              <a:t> </a:t>
            </a:r>
            <a:r>
              <a:rPr lang="en-US" sz="2800" smtClean="0">
                <a:solidFill>
                  <a:srgbClr val="4D4D4D"/>
                </a:solidFill>
              </a:rPr>
              <a:t>we choose to “not reject” H0.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Formal Statement with the Conclusion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b="1" i="1" smtClean="0"/>
              <a:t>Reject Ho:</a:t>
            </a:r>
            <a:r>
              <a:rPr lang="en-US" b="1" smtClean="0"/>
              <a:t>          </a:t>
            </a:r>
          </a:p>
          <a:p>
            <a:pPr eaLnBrk="1" hangingPunct="1">
              <a:buFontTx/>
              <a:buNone/>
            </a:pPr>
            <a:r>
              <a:rPr lang="en-US" b="1" smtClean="0"/>
              <a:t>    in favor of Ha because there is sufficient evidence in the data</a:t>
            </a:r>
          </a:p>
          <a:p>
            <a:pPr eaLnBrk="1" hangingPunct="1"/>
            <a:r>
              <a:rPr lang="en-US" smtClean="0"/>
              <a:t> </a:t>
            </a:r>
            <a:r>
              <a:rPr lang="en-US" b="1" i="1" smtClean="0"/>
              <a:t>Fail to reject Ho</a:t>
            </a:r>
            <a:r>
              <a:rPr lang="en-US" b="1" smtClean="0"/>
              <a:t>:   </a:t>
            </a:r>
          </a:p>
          <a:p>
            <a:pPr eaLnBrk="1" hangingPunct="1">
              <a:buFontTx/>
              <a:buNone/>
            </a:pPr>
            <a:r>
              <a:rPr lang="en-US" b="1" smtClean="0"/>
              <a:t>   because of insufficient evidence in the data</a:t>
            </a:r>
            <a:r>
              <a:rPr lang="en-US" smtClean="0"/>
              <a:t> </a:t>
            </a:r>
            <a:endParaRPr lang="en-US" b="1" smtClean="0"/>
          </a:p>
          <a:p>
            <a:pPr eaLnBrk="1" hangingPunct="1">
              <a:buFontTx/>
              <a:buNone/>
            </a:pPr>
            <a:endParaRPr lang="en-US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1282</Words>
  <Application>Microsoft Office PowerPoint</Application>
  <PresentationFormat>On-screen Show (4:3)</PresentationFormat>
  <Paragraphs>178</Paragraphs>
  <Slides>30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Default Design</vt:lpstr>
      <vt:lpstr>Equation</vt:lpstr>
      <vt:lpstr>Large –Sample Tests of Hypotheses</vt:lpstr>
      <vt:lpstr>Introduction</vt:lpstr>
      <vt:lpstr>Parts of a Statistical Test</vt:lpstr>
      <vt:lpstr>Parts of a Statistical Test</vt:lpstr>
      <vt:lpstr>Parts of a Statistical Test</vt:lpstr>
      <vt:lpstr>Definitions</vt:lpstr>
      <vt:lpstr>Two Types of Errors</vt:lpstr>
      <vt:lpstr>Two Types of Errors</vt:lpstr>
      <vt:lpstr>Formal Statement with the Conclusion</vt:lpstr>
      <vt:lpstr>Stating the Hull and Alternative Hypotheses</vt:lpstr>
      <vt:lpstr>The USDA Salmonella Case</vt:lpstr>
      <vt:lpstr>Large Sample Test of a Population Mean, m</vt:lpstr>
      <vt:lpstr>Test Statistic</vt:lpstr>
      <vt:lpstr>Test Statistic</vt:lpstr>
      <vt:lpstr>Likely or Unlikely?</vt:lpstr>
      <vt:lpstr>Example</vt:lpstr>
      <vt:lpstr>Example..</vt:lpstr>
      <vt:lpstr>Nature of a Hypothesis Test</vt:lpstr>
      <vt:lpstr>Decisions Based on p-value</vt:lpstr>
      <vt:lpstr>Other Large Sample Tests</vt:lpstr>
      <vt:lpstr>Testing the Difference between Two Means</vt:lpstr>
      <vt:lpstr>The Sampling Distribution of</vt:lpstr>
      <vt:lpstr>Testing the Difference  between Two Means</vt:lpstr>
      <vt:lpstr>Testing a Binomial Proportion p</vt:lpstr>
      <vt:lpstr>Testing the Difference between Two Proportions</vt:lpstr>
      <vt:lpstr>The Sampling Distribution</vt:lpstr>
      <vt:lpstr>Testing the Difference  between Two Proportions</vt:lpstr>
      <vt:lpstr>The Power of a Statistical Test</vt:lpstr>
      <vt:lpstr>The Power of a Statistical Test</vt:lpstr>
      <vt:lpstr>Power of a Z-test Applet</vt:lpstr>
    </vt:vector>
  </TitlesOfParts>
  <Company>Miljkovic Family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–Sample Tests of Hypothesis</dc:title>
  <dc:creator>SWIMMER</dc:creator>
  <cp:lastModifiedBy>Tatjana Miljkovic</cp:lastModifiedBy>
  <cp:revision>26</cp:revision>
  <dcterms:created xsi:type="dcterms:W3CDTF">2009-03-21T01:41:01Z</dcterms:created>
  <dcterms:modified xsi:type="dcterms:W3CDTF">2013-02-07T18:58:26Z</dcterms:modified>
</cp:coreProperties>
</file>