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m" ContentType="application/vnd.ms-excel.sheet.macroEnabled.12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  <p:sldMasterId id="2147483676" r:id="rId2"/>
    <p:sldMasterId id="2147483692" r:id="rId3"/>
  </p:sldMasterIdLst>
  <p:notesMasterIdLst>
    <p:notesMasterId r:id="rId7"/>
  </p:notes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Datos!$B$18</c:f>
              <c:strCache>
                <c:ptCount val="1"/>
                <c:pt idx="0">
                  <c:v>2011</c:v>
                </c:pt>
              </c:strCache>
            </c:strRef>
          </c:tx>
          <c:spPr>
            <a:ln w="12697">
              <a:solidFill>
                <a:srgbClr val="DD0806"/>
              </a:solidFill>
              <a:prstDash val="lgDash"/>
            </a:ln>
          </c:spPr>
          <c:marker>
            <c:symbol val="triang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Datos!$C$17:$N$17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Datos!$C$18:$N$18</c:f>
              <c:numCache>
                <c:formatCode>General</c:formatCode>
                <c:ptCount val="12"/>
                <c:pt idx="0">
                  <c:v>26.0</c:v>
                </c:pt>
                <c:pt idx="1">
                  <c:v>61.0</c:v>
                </c:pt>
                <c:pt idx="2">
                  <c:v>53.0</c:v>
                </c:pt>
                <c:pt idx="3">
                  <c:v>33.0</c:v>
                </c:pt>
                <c:pt idx="4">
                  <c:v>32.0</c:v>
                </c:pt>
                <c:pt idx="5">
                  <c:v>44.0</c:v>
                </c:pt>
                <c:pt idx="6">
                  <c:v>31.0</c:v>
                </c:pt>
                <c:pt idx="7">
                  <c:v>33.0</c:v>
                </c:pt>
                <c:pt idx="8">
                  <c:v>23.0</c:v>
                </c:pt>
                <c:pt idx="9">
                  <c:v>17.0</c:v>
                </c:pt>
                <c:pt idx="10">
                  <c:v>38.0</c:v>
                </c:pt>
                <c:pt idx="11" formatCode="#,##0;\(#,##0\)">
                  <c:v>19.0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Datos!$B$19</c:f>
              <c:strCache>
                <c:ptCount val="1"/>
                <c:pt idx="0">
                  <c:v>2012</c:v>
                </c:pt>
              </c:strCache>
            </c:strRef>
          </c:tx>
          <c:spPr>
            <a:ln w="25394">
              <a:solidFill>
                <a:srgbClr val="006411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Datos!$C$17:$N$17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Datos!$C$19:$N$19</c:f>
              <c:numCache>
                <c:formatCode>#,##0;\(#,##0\)</c:formatCode>
                <c:ptCount val="12"/>
                <c:pt idx="0">
                  <c:v>24.0</c:v>
                </c:pt>
                <c:pt idx="1">
                  <c:v>19.0</c:v>
                </c:pt>
                <c:pt idx="2">
                  <c:v>25.0</c:v>
                </c:pt>
                <c:pt idx="3">
                  <c:v>31.0</c:v>
                </c:pt>
                <c:pt idx="4">
                  <c:v>25.0</c:v>
                </c:pt>
                <c:pt idx="5">
                  <c:v>30.0</c:v>
                </c:pt>
                <c:pt idx="6">
                  <c:v>26.0</c:v>
                </c:pt>
                <c:pt idx="7">
                  <c:v>112.0</c:v>
                </c:pt>
                <c:pt idx="8">
                  <c:v>89.0</c:v>
                </c:pt>
                <c:pt idx="9">
                  <c:v>52.0</c:v>
                </c:pt>
                <c:pt idx="10">
                  <c:v>22.0</c:v>
                </c:pt>
                <c:pt idx="11">
                  <c:v>20.0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Datos!$B$20</c:f>
              <c:strCache>
                <c:ptCount val="1"/>
              </c:strCache>
            </c:strRef>
          </c:tx>
          <c:spPr>
            <a:ln w="19045">
              <a:noFill/>
            </a:ln>
          </c:spPr>
          <c:marker>
            <c:symbol val="none"/>
          </c:marker>
          <c:cat>
            <c:strRef>
              <c:f>Datos!$C$17:$N$17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Datos!$C$20:$N$20</c:f>
              <c:numCache>
                <c:formatCode>#,##0</c:formatCode>
                <c:ptCount val="12"/>
                <c:pt idx="0">
                  <c:v>-2.0</c:v>
                </c:pt>
                <c:pt idx="1">
                  <c:v>-42.0</c:v>
                </c:pt>
                <c:pt idx="2">
                  <c:v>-28.0</c:v>
                </c:pt>
                <c:pt idx="3">
                  <c:v>-2.0</c:v>
                </c:pt>
                <c:pt idx="4">
                  <c:v>-7.0</c:v>
                </c:pt>
                <c:pt idx="5">
                  <c:v>-14.0</c:v>
                </c:pt>
                <c:pt idx="6">
                  <c:v>-5.0</c:v>
                </c:pt>
                <c:pt idx="7">
                  <c:v>79.0</c:v>
                </c:pt>
                <c:pt idx="8">
                  <c:v>66.0</c:v>
                </c:pt>
                <c:pt idx="9">
                  <c:v>35.0</c:v>
                </c:pt>
                <c:pt idx="10">
                  <c:v>-16.0</c:v>
                </c:pt>
                <c:pt idx="11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959136"/>
        <c:axId val="1118963696"/>
      </c:lineChart>
      <c:catAx>
        <c:axId val="111895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8963696"/>
        <c:crosses val="autoZero"/>
        <c:auto val="1"/>
        <c:lblAlgn val="ctr"/>
        <c:lblOffset val="100"/>
        <c:tickMarkSkip val="1"/>
        <c:noMultiLvlLbl val="0"/>
      </c:catAx>
      <c:valAx>
        <c:axId val="1118963696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8959136"/>
        <c:crosses val="autoZero"/>
        <c:crossBetween val="between"/>
      </c:valAx>
      <c:spPr>
        <a:solidFill>
          <a:srgbClr val="FFFFFF"/>
        </a:solidFill>
        <a:ln w="25394">
          <a:noFill/>
        </a:ln>
      </c:spPr>
    </c:plotArea>
    <c:legend>
      <c:legendPos val="r"/>
      <c:layout>
        <c:manualLayout>
          <c:xMode val="edge"/>
          <c:yMode val="edge"/>
          <c:x val="0.34181240063593"/>
          <c:y val="0.886792452830189"/>
          <c:w val="0.31637519872814"/>
          <c:h val="0.090566037735849"/>
        </c:manualLayout>
      </c:layout>
      <c:overlay val="0"/>
      <c:spPr>
        <a:noFill/>
        <a:ln w="25394"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0.50201</cdr:x>
      <cdr:y>0.49658</cdr:y>
    </cdr:from>
    <cdr:to>
      <cdr:x>0.51484</cdr:x>
      <cdr:y>0.56112</cdr:y>
    </cdr:to>
    <cdr:sp macro="" textlink="">
      <cdr:nvSpPr>
        <cdr:cNvPr id="51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289" y="2145819"/>
          <a:ext cx="95840" cy="2784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0.18366</cdr:x>
      <cdr:y>0.09953</cdr:y>
    </cdr:from>
    <cdr:to>
      <cdr:x>0.61964</cdr:x>
      <cdr:y>0.2301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283852" y="242437"/>
          <a:ext cx="3096060" cy="29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Quejas "Somos Caros"</a:t>
          </a:r>
          <a:endParaRPr lang="es-ES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DD055C-9A27-C942-ADD9-04E78A8FE52A}" type="datetimeFigureOut">
              <a:rPr lang="es-ES"/>
              <a:pPr>
                <a:defRPr/>
              </a:pPr>
              <a:t>25/4/17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CCBE7B-D45A-134B-9392-F305B79B4E95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7163" y="685800"/>
            <a:ext cx="7391401" cy="5543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6300788"/>
            <a:ext cx="6577013" cy="2459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806" tIns="45907" rIns="91806" bIns="45907" numCol="1" anchor="t" anchorCtr="0" compatLnSpc="1">
            <a:prstTxWarp prst="textNoShape">
              <a:avLst/>
            </a:prstTxWarp>
          </a:bodyPr>
          <a:lstStyle/>
          <a:p>
            <a:pPr marL="176213" indent="-176213" algn="just" eaLnBrk="1" hangingPunct="1">
              <a:spcBef>
                <a:spcPct val="0"/>
              </a:spcBef>
              <a:buFont typeface="Arial" charset="0"/>
              <a:buChar char="–"/>
            </a:pPr>
            <a:endParaRPr lang="es-ES_tradnl" altLang="x-none" sz="1500" i="1">
              <a:ea typeface="Arial" charset="0"/>
              <a:cs typeface="Arial" charset="0"/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4540250" y="258763"/>
            <a:ext cx="619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5" tIns="47634" rIns="95265" bIns="47634"/>
          <a:lstStyle>
            <a:lvl1pPr marL="258763" indent="-258763" defTabSz="9048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s-ES_tradnl" altLang="x-none" sz="1600" i="1">
                <a:solidFill>
                  <a:srgbClr val="000000"/>
                </a:solidFill>
                <a:latin typeface="Arial" charset="0"/>
              </a:rPr>
              <a:t>Todos</a:t>
            </a:r>
          </a:p>
          <a:p>
            <a:pPr>
              <a:spcBef>
                <a:spcPct val="30000"/>
              </a:spcBef>
            </a:pPr>
            <a:endParaRPr lang="es-ES_tradnl" altLang="x-none" sz="16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5" name="3 Marcador de fecha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CCA16-D870-4474-A078-C12AC7A02461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r>
              <a:rPr lang="es-ES" smtClean="0">
                <a:solidFill>
                  <a:srgbClr val="000000"/>
                </a:solidFill>
              </a:rPr>
              <a:t> - </a:t>
            </a:r>
            <a:fld id="{4F75302E-7061-4E20-92CA-C2754F0B92B9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6326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9A1A94-9FCB-C244-9DF3-8035A13B63C6}" type="slidenum">
              <a:rPr lang="es-ES_tradnl" altLang="x-none">
                <a:solidFill>
                  <a:srgbClr val="000000"/>
                </a:solidFill>
              </a:rPr>
              <a:pPr eaLnBrk="1" hangingPunct="1"/>
              <a:t>1</a:t>
            </a:fld>
            <a:r>
              <a:rPr lang="es-ES_tradnl" altLang="x-none">
                <a:solidFill>
                  <a:srgbClr val="000000"/>
                </a:solidFill>
              </a:rPr>
              <a:t>/32</a:t>
            </a:r>
          </a:p>
        </p:txBody>
      </p:sp>
      <p:sp>
        <p:nvSpPr>
          <p:cNvPr id="56327" name="7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PRESIDENCIA /JR,VB "Reunión Anual 2013"</a:t>
            </a:r>
          </a:p>
        </p:txBody>
      </p:sp>
      <p:sp>
        <p:nvSpPr>
          <p:cNvPr id="56328" name="9 Marcador de pie de página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S/CD/AÑO 2013/Anual/Reunión anual Gerentes.ppt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9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238" y="481013"/>
            <a:ext cx="6275387" cy="470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11"/>
          <p:cNvSpPr>
            <a:spLocks noChangeArrowheads="1"/>
          </p:cNvSpPr>
          <p:nvPr/>
        </p:nvSpPr>
        <p:spPr bwMode="auto">
          <a:xfrm>
            <a:off x="4868863" y="12700"/>
            <a:ext cx="7540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23" tIns="47807" rIns="95623" bIns="47807"/>
          <a:lstStyle>
            <a:lvl1pPr marL="258763" indent="-258763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s-ES_tradnl" altLang="x-none" sz="1600" i="1">
                <a:solidFill>
                  <a:srgbClr val="000000"/>
                </a:solidFill>
                <a:latin typeface="Arial" charset="0"/>
              </a:rPr>
              <a:t>Todos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90500" y="5170488"/>
            <a:ext cx="6527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65" tIns="47634" rIns="95265" bIns="47634"/>
          <a:lstStyle/>
          <a:p>
            <a:pPr marL="180903" indent="-180903" eaLnBrk="0" hangingPunct="0">
              <a:spcBef>
                <a:spcPct val="30000"/>
              </a:spcBef>
              <a:defRPr/>
            </a:pPr>
            <a:r>
              <a:rPr lang="es-ES" sz="1500" i="1" u="sng" dirty="0">
                <a:solidFill>
                  <a:prstClr val="black"/>
                </a:solidFill>
                <a:latin typeface="Arial" charset="0"/>
                <a:ea typeface="+mn-ea"/>
              </a:rPr>
              <a:t>Conclusiones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: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Somos el primer jugador de todo el mercado en </a:t>
            </a:r>
            <a:r>
              <a:rPr lang="es-ES" sz="1500" i="1" dirty="0" err="1">
                <a:solidFill>
                  <a:prstClr val="black"/>
                </a:solidFill>
                <a:latin typeface="Arial" charset="0"/>
                <a:ea typeface="+mn-ea"/>
              </a:rPr>
              <a:t>kilitros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. 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En Perecederos, los primeros son los Termitas con casi la mitad del mercado.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En Secos, Mercadona es el primer jugador, seguido de </a:t>
            </a:r>
            <a:r>
              <a:rPr lang="es-ES" sz="1500" i="1" dirty="0" err="1">
                <a:solidFill>
                  <a:prstClr val="black"/>
                </a:solidFill>
                <a:latin typeface="Arial" charset="0"/>
                <a:ea typeface="+mn-ea"/>
              </a:rPr>
              <a:t>Dia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, Carrefour y </a:t>
            </a:r>
            <a:r>
              <a:rPr lang="es-ES" sz="1500" i="1" dirty="0" err="1">
                <a:solidFill>
                  <a:prstClr val="black"/>
                </a:solidFill>
                <a:latin typeface="Arial" charset="0"/>
                <a:ea typeface="+mn-ea"/>
              </a:rPr>
              <a:t>Eroski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.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El único jugador de los importantes que está ganando cuota además de Mercadona es </a:t>
            </a:r>
            <a:r>
              <a:rPr lang="es-ES" sz="1500" i="1" dirty="0" err="1">
                <a:solidFill>
                  <a:prstClr val="black"/>
                </a:solidFill>
                <a:latin typeface="Arial" charset="0"/>
                <a:ea typeface="+mn-ea"/>
              </a:rPr>
              <a:t>Dia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.</a:t>
            </a:r>
          </a:p>
          <a:p>
            <a:pPr algn="just" eaLnBrk="0" hangingPunct="0">
              <a:spcBef>
                <a:spcPct val="30000"/>
              </a:spcBef>
              <a:defRPr/>
            </a:pPr>
            <a:r>
              <a:rPr lang="es-ES" sz="1500" i="1" u="sng" dirty="0">
                <a:solidFill>
                  <a:prstClr val="black"/>
                </a:solidFill>
                <a:latin typeface="Arial" charset="0"/>
                <a:ea typeface="+mn-ea"/>
              </a:rPr>
              <a:t>Datos</a:t>
            </a: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: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r>
              <a:rPr lang="es-ES" sz="1500" i="1" dirty="0">
                <a:solidFill>
                  <a:prstClr val="black"/>
                </a:solidFill>
                <a:latin typeface="Arial" charset="0"/>
                <a:ea typeface="+mn-ea"/>
              </a:rPr>
              <a:t>Otras competencias son: Ultramarinos + Charcuterías + Perfumerías/Droguerías + Especialistas de congelado + Farmacias  + Gasolineras + Kioscos + Especialistas Comida Animales + Veterinarios.</a:t>
            </a: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endParaRPr lang="es-ES" sz="1500" i="1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 marL="180903" indent="-180903" algn="just" eaLnBrk="0" hangingPunct="0">
              <a:spcBef>
                <a:spcPct val="30000"/>
              </a:spcBef>
              <a:buFont typeface="Arial" charset="0"/>
              <a:buChar char="−"/>
              <a:defRPr/>
            </a:pPr>
            <a:endParaRPr lang="es-ES" sz="1500" i="1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57349" name="3 Marcador de fecha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8D5F5-EF18-490B-849C-6394AFCEDFBF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r>
              <a:rPr lang="es-ES" smtClean="0">
                <a:solidFill>
                  <a:srgbClr val="000000"/>
                </a:solidFill>
              </a:rPr>
              <a:t> - </a:t>
            </a:r>
            <a:fld id="{BAD51451-A67A-4493-8C01-D4EDD7448E01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7350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BE72D2-FF72-3C40-97A2-398D0072CF0C}" type="slidenum">
              <a:rPr lang="es-ES_tradnl" altLang="x-none">
                <a:solidFill>
                  <a:srgbClr val="000000"/>
                </a:solidFill>
              </a:rPr>
              <a:pPr eaLnBrk="1" hangingPunct="1"/>
              <a:t>2</a:t>
            </a:fld>
            <a:r>
              <a:rPr lang="es-ES_tradnl" altLang="x-none">
                <a:solidFill>
                  <a:srgbClr val="000000"/>
                </a:solidFill>
              </a:rPr>
              <a:t>/32</a:t>
            </a:r>
          </a:p>
        </p:txBody>
      </p:sp>
      <p:sp>
        <p:nvSpPr>
          <p:cNvPr id="57351" name="7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PRESIDENCIA /JR,VB "Reunión Anual 2013"</a:t>
            </a:r>
          </a:p>
        </p:txBody>
      </p:sp>
      <p:sp>
        <p:nvSpPr>
          <p:cNvPr id="57352" name="10 Marcador de pie de página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S/CD/AÑO 2013/Anual/Reunión anual Gerentes.ppt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455613"/>
            <a:ext cx="6945313" cy="5210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3784600" y="74613"/>
            <a:ext cx="1374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4" tIns="47817" rIns="95634" bIns="47817"/>
          <a:lstStyle>
            <a:lvl1pPr marL="258763" indent="-258763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s-ES_tradnl" altLang="x-none" sz="1600" i="1">
                <a:solidFill>
                  <a:srgbClr val="000000"/>
                </a:solidFill>
                <a:latin typeface="Arial" charset="0"/>
              </a:rPr>
              <a:t>Todos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213" y="5765800"/>
            <a:ext cx="6280150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algn="just" eaLnBrk="1" hangingPunct="1">
              <a:spcBef>
                <a:spcPct val="0"/>
              </a:spcBef>
            </a:pPr>
            <a:endParaRPr lang="es-ES_tradnl" altLang="x-none" sz="1500" i="1"/>
          </a:p>
        </p:txBody>
      </p:sp>
      <p:sp>
        <p:nvSpPr>
          <p:cNvPr id="58373" name="3 Marcador de fecha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1EF5B-AEF2-4997-8EFF-4C9D695478DE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r>
              <a:rPr lang="es-ES" smtClean="0">
                <a:solidFill>
                  <a:srgbClr val="000000"/>
                </a:solidFill>
              </a:rPr>
              <a:t> - </a:t>
            </a:r>
            <a:fld id="{0F4E5764-FE37-40B5-8E08-F8824A9CE571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25/4/17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8374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ADB88A-2E27-7547-9A4E-EF2D8B63D346}" type="slidenum">
              <a:rPr lang="es-ES_tradnl" altLang="x-none">
                <a:solidFill>
                  <a:srgbClr val="000000"/>
                </a:solidFill>
              </a:rPr>
              <a:pPr eaLnBrk="1" hangingPunct="1"/>
              <a:t>3</a:t>
            </a:fld>
            <a:r>
              <a:rPr lang="es-ES_tradnl" altLang="x-none">
                <a:solidFill>
                  <a:srgbClr val="000000"/>
                </a:solidFill>
              </a:rPr>
              <a:t>/32</a:t>
            </a:r>
          </a:p>
        </p:txBody>
      </p:sp>
      <p:sp>
        <p:nvSpPr>
          <p:cNvPr id="58375" name="7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PRESIDENCIA /JR,VB "Reunión Anual 2013"</a:t>
            </a:r>
          </a:p>
        </p:txBody>
      </p:sp>
      <p:sp>
        <p:nvSpPr>
          <p:cNvPr id="58376" name="9 Marcador de pie de página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S/CD/AÑO 2013/Anual/Reunión anual Gerentes.ppt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2CF98E-1406-A740-99C7-92E460D94372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97301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DF29B-9C0B-9B45-8B44-FC096BBC684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9162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15888"/>
            <a:ext cx="2178050" cy="5905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383337" cy="59055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11600-9ABB-CA49-8021-89DE6B1A178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5053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BB26A-61A1-7F4E-8ABD-97C15A1EE09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658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59D63E-F044-DA4B-BBB1-2F8916030F7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0071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79388" y="115888"/>
            <a:ext cx="8713787" cy="590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00952-98A9-4E40-BD25-F11E3BD86C3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7308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AFFE8-331A-A544-A495-B9D2494BBC9F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5684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C869D5-27B2-1C46-ACE1-69104DA277E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55501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1661D4-30D5-4D4E-AD00-891240A2DF82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20873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055247-5224-8D43-8CDA-5494649CF2D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4466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49BB-52E7-8B4A-95FE-CF922F9BA14F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8711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01739-A4D7-2E4D-A96C-52F5A496E5C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35371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07A5B2-DAD7-5D44-AA7E-1CF50C4C15CE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0232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76DD04-304C-1B4F-B4E5-8A436F55ED0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0523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939D1-B191-694C-8D81-58BD3C634DED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57621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3DA85-2E5F-4744-9E67-D35F1EF143B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525490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076B49-69CD-5E46-9CF3-E596440CCCAE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595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D5A22C-1F57-2748-B455-BB47F39BEF9E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33123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15888"/>
            <a:ext cx="2178050" cy="5905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383337" cy="59055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831F5-5E1B-544D-BD65-07F28856E1B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0852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3C21C5-7A09-0346-95B6-2F196CF4600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9998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A5E405-D307-5647-B932-504022C0628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697411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79388" y="115888"/>
            <a:ext cx="8713787" cy="590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F68EF-44F7-BA45-B779-2F9EF64CB49D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2153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6F5B2B-4141-5248-9A15-6DED261BF60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798899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E552FB-D6DA-BD49-B634-507F6DBE8C1B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8303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A60BE-5CB2-C144-9E4F-984B0B56E3F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67255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0C333-35CD-A848-9BF8-560394CB576F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6526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EB336-9EC3-FC4A-A85E-A7A71357AFD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09144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E2535-69D6-7046-AB95-D42BFC8DA422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7053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128D88-146B-6E49-A405-97142D1FE75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1753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8A937-F35A-6244-9791-F0D684FC49C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4791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F1F3F1-91EA-C548-86FE-0A40DA94A60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574933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97610-ABB1-FE4C-B961-7B46485B2D4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75919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44D5B-205B-0541-8EEF-E60E94DE095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9702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C95AC-A2BB-BB46-AA7C-93F2AF5B385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828508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F3E8EF-6EBF-534D-887B-2AD4CD15A7F2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5734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15888"/>
            <a:ext cx="2178050" cy="5905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383337" cy="59055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BA816-E48D-4743-8299-491A4F3EF99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593413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168E1-904A-3F49-A6AE-A9FBAD93932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37687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79388" y="1125538"/>
            <a:ext cx="8640762" cy="48958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E89E46-C53B-ED41-85FA-01DECBA68CA5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2033240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79388" y="115888"/>
            <a:ext cx="8713787" cy="590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D55B81-EB44-2C4C-9AD8-C2AD4FB2C6EB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919309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243387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125538"/>
            <a:ext cx="4244975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DFBD2-53FA-7643-A824-91B7BF9F2DF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4802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1DDE58-77B1-5444-9FD6-AB66DEEC2BC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25947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6B434-33A6-FA4B-9523-D68616AA369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9798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A79F85-AFA2-3649-9D51-FD44DAB2A1B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0321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ED0C2-1E7B-244A-A13D-3E2DE6D6894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75559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808406-6710-D44F-A380-BCC61D9D7922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98315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6407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modificar el estilo de texto del patrón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cambiar el estilo de título	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969CC84A-E55B-FC43-ACC3-EF4FFB8C2523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6407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modificar el estilo de texto del patrón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cambiar el estilo de título	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A57C09C0-9D7F-7B45-A7E0-581E71636381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6407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modificar el estilo de texto del patrón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cambiar el estilo de título	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9A8A283-E512-3A44-9584-064EBBE9FC9B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74" name="AutoShape 3098"/>
          <p:cNvSpPr>
            <a:spLocks noChangeArrowheads="1"/>
          </p:cNvSpPr>
          <p:nvPr/>
        </p:nvSpPr>
        <p:spPr bwMode="auto">
          <a:xfrm>
            <a:off x="3073400" y="4165600"/>
            <a:ext cx="1408113" cy="144145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s-ES_tradnl" altLang="x-none" sz="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6" name="AutoShape 3100"/>
          <p:cNvSpPr>
            <a:spLocks noChangeArrowheads="1"/>
          </p:cNvSpPr>
          <p:nvPr/>
        </p:nvSpPr>
        <p:spPr bwMode="auto">
          <a:xfrm>
            <a:off x="5186363" y="2508250"/>
            <a:ext cx="1408112" cy="144145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s-ES_tradnl" altLang="x-none" sz="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5" name="AutoShape 3099"/>
          <p:cNvSpPr>
            <a:spLocks noChangeArrowheads="1"/>
          </p:cNvSpPr>
          <p:nvPr/>
        </p:nvSpPr>
        <p:spPr bwMode="auto">
          <a:xfrm>
            <a:off x="4738688" y="4165600"/>
            <a:ext cx="1408112" cy="144145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s-ES_tradnl" altLang="x-none" sz="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3" name="AutoShape 3097"/>
          <p:cNvSpPr>
            <a:spLocks noChangeArrowheads="1"/>
          </p:cNvSpPr>
          <p:nvPr/>
        </p:nvSpPr>
        <p:spPr bwMode="auto">
          <a:xfrm>
            <a:off x="3841750" y="1573213"/>
            <a:ext cx="1409700" cy="144145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s-ES_tradnl" altLang="x-none" sz="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53" name="Rectangle 3077"/>
          <p:cNvSpPr>
            <a:spLocks noChangeArrowheads="1"/>
          </p:cNvSpPr>
          <p:nvPr/>
        </p:nvSpPr>
        <p:spPr bwMode="auto">
          <a:xfrm>
            <a:off x="-50800" y="739775"/>
            <a:ext cx="9313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Para estar informados de cual es el EAC/EFC de los 5 Componentes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3" name="Rectangle 307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899400" cy="515938"/>
          </a:xfrm>
        </p:spPr>
        <p:txBody>
          <a:bodyPr/>
          <a:lstStyle/>
          <a:p>
            <a:pPr eaLnBrk="1" hangingPunct="1"/>
            <a:r>
              <a:rPr lang="es-ES" altLang="x-none" sz="2800" b="1"/>
              <a:t>1. Misión de esta charla</a:t>
            </a:r>
            <a:endParaRPr lang="es-ES_tradnl" altLang="x-none" sz="2800" b="1"/>
          </a:p>
        </p:txBody>
      </p:sp>
      <p:sp>
        <p:nvSpPr>
          <p:cNvPr id="974866" name="Rectangle 3090"/>
          <p:cNvSpPr>
            <a:spLocks noChangeArrowheads="1"/>
          </p:cNvSpPr>
          <p:nvPr/>
        </p:nvSpPr>
        <p:spPr bwMode="auto">
          <a:xfrm>
            <a:off x="3587750" y="1933575"/>
            <a:ext cx="19192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El Jefe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68" name="Rectangle 3092"/>
          <p:cNvSpPr>
            <a:spLocks noChangeArrowheads="1"/>
          </p:cNvSpPr>
          <p:nvPr/>
        </p:nvSpPr>
        <p:spPr bwMode="auto">
          <a:xfrm>
            <a:off x="4930775" y="2941638"/>
            <a:ext cx="1920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Trabajador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69" name="Rectangle 3093"/>
          <p:cNvSpPr>
            <a:spLocks noChangeArrowheads="1"/>
          </p:cNvSpPr>
          <p:nvPr/>
        </p:nvSpPr>
        <p:spPr bwMode="auto">
          <a:xfrm>
            <a:off x="4481513" y="4527550"/>
            <a:ext cx="192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Proveedor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0" name="Rectangle 3094"/>
          <p:cNvSpPr>
            <a:spLocks noChangeArrowheads="1"/>
          </p:cNvSpPr>
          <p:nvPr/>
        </p:nvSpPr>
        <p:spPr bwMode="auto">
          <a:xfrm>
            <a:off x="2817813" y="4527550"/>
            <a:ext cx="192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Sociedad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2" name="AutoShape 3096"/>
          <p:cNvSpPr>
            <a:spLocks noChangeArrowheads="1"/>
          </p:cNvSpPr>
          <p:nvPr/>
        </p:nvSpPr>
        <p:spPr bwMode="auto">
          <a:xfrm>
            <a:off x="2497138" y="2581275"/>
            <a:ext cx="1408112" cy="144145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s-ES_tradnl" altLang="x-none" sz="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4871" name="Rectangle 3095"/>
          <p:cNvSpPr>
            <a:spLocks noChangeArrowheads="1"/>
          </p:cNvSpPr>
          <p:nvPr/>
        </p:nvSpPr>
        <p:spPr bwMode="auto">
          <a:xfrm>
            <a:off x="2241550" y="3013075"/>
            <a:ext cx="192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Capital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3077"/>
          <p:cNvSpPr>
            <a:spLocks noChangeArrowheads="1"/>
          </p:cNvSpPr>
          <p:nvPr/>
        </p:nvSpPr>
        <p:spPr bwMode="auto">
          <a:xfrm>
            <a:off x="350838" y="5780088"/>
            <a:ext cx="84121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0"/>
              </a:spcBef>
              <a:spcAft>
                <a:spcPct val="100000"/>
              </a:spcAft>
            </a:pPr>
            <a:r>
              <a:rPr lang="es-ES" altLang="x-none" sz="2200" b="1">
                <a:solidFill>
                  <a:srgbClr val="000000"/>
                </a:solidFill>
                <a:latin typeface="Arial" charset="0"/>
              </a:rPr>
              <a:t>que formamos Mercadona</a:t>
            </a:r>
            <a:endParaRPr lang="es-ES_tradnl" altLang="x-none" sz="22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7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7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7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7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74" grpId="0" animBg="1"/>
      <p:bldP spid="974876" grpId="0" animBg="1"/>
      <p:bldP spid="974875" grpId="0" animBg="1"/>
      <p:bldP spid="974873" grpId="0" animBg="1"/>
      <p:bldP spid="974853" grpId="0" build="allAtOnce"/>
      <p:bldP spid="974866" grpId="0" build="allAtOnce"/>
      <p:bldP spid="974868" grpId="0" build="allAtOnce"/>
      <p:bldP spid="974869" grpId="0" build="allAtOnce"/>
      <p:bldP spid="974870" grpId="0" build="allAtOnce"/>
      <p:bldP spid="974872" grpId="0" animBg="1"/>
      <p:bldP spid="974871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ChangeArrowheads="1"/>
          </p:cNvSpPr>
          <p:nvPr/>
        </p:nvSpPr>
        <p:spPr bwMode="auto">
          <a:xfrm>
            <a:off x="73025" y="84138"/>
            <a:ext cx="8683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Competencias </a:t>
            </a: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(en kilitros)</a:t>
            </a:r>
            <a:endParaRPr lang="es-ES" altLang="x-none" sz="2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7638" y="858838"/>
            <a:ext cx="33099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  <a:sym typeface="Symbol" charset="2"/>
              </a:rPr>
              <a:t>TOTAL Mercado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4350" y="884238"/>
            <a:ext cx="12255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x-none" sz="2400" b="1">
                <a:solidFill>
                  <a:srgbClr val="000000"/>
                </a:solidFill>
                <a:latin typeface="Arial" charset="0"/>
                <a:sym typeface="Symbol" charset="2"/>
              </a:rPr>
              <a:t>Secos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22675" y="889000"/>
            <a:ext cx="234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x-none" sz="2400" b="1">
                <a:solidFill>
                  <a:srgbClr val="000000"/>
                </a:solidFill>
                <a:latin typeface="Arial" charset="0"/>
                <a:sym typeface="Symbol" charset="2"/>
              </a:rPr>
              <a:t>Perecederos</a:t>
            </a:r>
          </a:p>
        </p:txBody>
      </p:sp>
      <p:sp>
        <p:nvSpPr>
          <p:cNvPr id="11" name="1 Flecha derecha"/>
          <p:cNvSpPr>
            <a:spLocks noChangeArrowheads="1"/>
          </p:cNvSpPr>
          <p:nvPr/>
        </p:nvSpPr>
        <p:spPr bwMode="auto">
          <a:xfrm>
            <a:off x="2743200" y="3709988"/>
            <a:ext cx="1036638" cy="922337"/>
          </a:xfrm>
          <a:prstGeom prst="rightArrow">
            <a:avLst>
              <a:gd name="adj1" fmla="val 50000"/>
              <a:gd name="adj2" fmla="val 65261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s-ES_tradnl" altLang="x-none" sz="2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358900"/>
            <a:ext cx="18573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306513"/>
            <a:ext cx="18192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271588"/>
            <a:ext cx="18669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31" name="1 Flecha abajo"/>
          <p:cNvSpPr>
            <a:spLocks noChangeArrowheads="1"/>
          </p:cNvSpPr>
          <p:nvPr/>
        </p:nvSpPr>
        <p:spPr bwMode="auto">
          <a:xfrm rot="10800000">
            <a:off x="368300" y="3795713"/>
            <a:ext cx="260350" cy="312737"/>
          </a:xfrm>
          <a:prstGeom prst="downArrow">
            <a:avLst>
              <a:gd name="adj1" fmla="val 43593"/>
              <a:gd name="adj2" fmla="val 8500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2" name="13 Flecha abajo"/>
          <p:cNvSpPr>
            <a:spLocks noChangeArrowheads="1"/>
          </p:cNvSpPr>
          <p:nvPr/>
        </p:nvSpPr>
        <p:spPr bwMode="auto">
          <a:xfrm rot="10800000">
            <a:off x="330200" y="1984375"/>
            <a:ext cx="336550" cy="484188"/>
          </a:xfrm>
          <a:prstGeom prst="downArrow">
            <a:avLst>
              <a:gd name="adj1" fmla="val 43593"/>
              <a:gd name="adj2" fmla="val 84935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3" name="1 CuadroTexto"/>
          <p:cNvSpPr txBox="1"/>
          <p:nvPr/>
        </p:nvSpPr>
        <p:spPr>
          <a:xfrm>
            <a:off x="346075" y="5259388"/>
            <a:ext cx="319088" cy="3571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800" b="1" dirty="0">
                <a:solidFill>
                  <a:srgbClr val="000000"/>
                </a:solidFill>
                <a:cs typeface="Arial" pitchFamily="34" charset="0"/>
              </a:rPr>
              <a:t>=</a:t>
            </a:r>
          </a:p>
        </p:txBody>
      </p:sp>
      <p:sp>
        <p:nvSpPr>
          <p:cNvPr id="5134" name="1 Flecha abajo"/>
          <p:cNvSpPr>
            <a:spLocks noChangeArrowheads="1"/>
          </p:cNvSpPr>
          <p:nvPr/>
        </p:nvSpPr>
        <p:spPr bwMode="auto">
          <a:xfrm>
            <a:off x="336550" y="3017838"/>
            <a:ext cx="296863" cy="379412"/>
          </a:xfrm>
          <a:prstGeom prst="downArrow">
            <a:avLst>
              <a:gd name="adj1" fmla="val 43593"/>
              <a:gd name="adj2" fmla="val 8512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5" name="1 Flecha abajo"/>
          <p:cNvSpPr>
            <a:spLocks noChangeArrowheads="1"/>
          </p:cNvSpPr>
          <p:nvPr/>
        </p:nvSpPr>
        <p:spPr bwMode="auto">
          <a:xfrm>
            <a:off x="387350" y="4637088"/>
            <a:ext cx="225425" cy="268287"/>
          </a:xfrm>
          <a:prstGeom prst="downArrow">
            <a:avLst>
              <a:gd name="adj1" fmla="val 43593"/>
              <a:gd name="adj2" fmla="val 8559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6" name="1 Flecha abajo"/>
          <p:cNvSpPr>
            <a:spLocks noChangeArrowheads="1"/>
          </p:cNvSpPr>
          <p:nvPr/>
        </p:nvSpPr>
        <p:spPr bwMode="auto">
          <a:xfrm>
            <a:off x="387350" y="4297363"/>
            <a:ext cx="225425" cy="266700"/>
          </a:xfrm>
          <a:prstGeom prst="downArrow">
            <a:avLst>
              <a:gd name="adj1" fmla="val 43593"/>
              <a:gd name="adj2" fmla="val 850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7" name="1 Flecha abajo"/>
          <p:cNvSpPr>
            <a:spLocks noChangeArrowheads="1"/>
          </p:cNvSpPr>
          <p:nvPr/>
        </p:nvSpPr>
        <p:spPr bwMode="auto">
          <a:xfrm>
            <a:off x="417513" y="4970463"/>
            <a:ext cx="165100" cy="200025"/>
          </a:xfrm>
          <a:prstGeom prst="downArrow">
            <a:avLst>
              <a:gd name="adj1" fmla="val 43593"/>
              <a:gd name="adj2" fmla="val 8484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8" name="1 Flecha abajo"/>
          <p:cNvSpPr>
            <a:spLocks noChangeArrowheads="1"/>
          </p:cNvSpPr>
          <p:nvPr/>
        </p:nvSpPr>
        <p:spPr bwMode="auto">
          <a:xfrm>
            <a:off x="365125" y="6403975"/>
            <a:ext cx="225425" cy="266700"/>
          </a:xfrm>
          <a:prstGeom prst="downArrow">
            <a:avLst>
              <a:gd name="adj1" fmla="val 43593"/>
              <a:gd name="adj2" fmla="val 850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9" name="1 Flecha abajo"/>
          <p:cNvSpPr>
            <a:spLocks noChangeArrowheads="1"/>
          </p:cNvSpPr>
          <p:nvPr/>
        </p:nvSpPr>
        <p:spPr bwMode="auto">
          <a:xfrm>
            <a:off x="439738" y="5192713"/>
            <a:ext cx="106362" cy="173037"/>
          </a:xfrm>
          <a:prstGeom prst="downArrow">
            <a:avLst>
              <a:gd name="adj1" fmla="val 43593"/>
              <a:gd name="adj2" fmla="val 8544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0" name="1 CuadroTexto"/>
          <p:cNvSpPr txBox="1"/>
          <p:nvPr/>
        </p:nvSpPr>
        <p:spPr>
          <a:xfrm>
            <a:off x="346075" y="5400675"/>
            <a:ext cx="319088" cy="3571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800" b="1" dirty="0">
                <a:solidFill>
                  <a:srgbClr val="000000"/>
                </a:solidFill>
                <a:cs typeface="Arial" pitchFamily="34" charset="0"/>
              </a:rPr>
              <a:t>=</a:t>
            </a:r>
          </a:p>
        </p:txBody>
      </p:sp>
      <p:sp>
        <p:nvSpPr>
          <p:cNvPr id="5141" name="1 Flecha abajo"/>
          <p:cNvSpPr>
            <a:spLocks noChangeArrowheads="1"/>
          </p:cNvSpPr>
          <p:nvPr/>
        </p:nvSpPr>
        <p:spPr bwMode="auto">
          <a:xfrm>
            <a:off x="450850" y="5659438"/>
            <a:ext cx="106363" cy="174625"/>
          </a:xfrm>
          <a:prstGeom prst="downArrow">
            <a:avLst>
              <a:gd name="adj1" fmla="val 43593"/>
              <a:gd name="adj2" fmla="val 8623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x-none" altLang="x-none" sz="2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2" name="1 CuadroTexto"/>
          <p:cNvSpPr txBox="1"/>
          <p:nvPr/>
        </p:nvSpPr>
        <p:spPr>
          <a:xfrm>
            <a:off x="325438" y="5919788"/>
            <a:ext cx="334962" cy="400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2000" b="1" dirty="0">
                <a:solidFill>
                  <a:srgbClr val="000000"/>
                </a:solidFill>
                <a:cs typeface="Arial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5131" grpId="0" animBg="1"/>
      <p:bldP spid="5132" grpId="0" animBg="1"/>
      <p:bldP spid="23" grpId="0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30" grpId="0"/>
      <p:bldP spid="514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345238" y="2819400"/>
            <a:ext cx="13700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s-ES_tradnl" altLang="x-none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5828" name="Rectangle 4"/>
          <p:cNvSpPr>
            <a:spLocks noChangeArrowheads="1"/>
          </p:cNvSpPr>
          <p:nvPr/>
        </p:nvSpPr>
        <p:spPr bwMode="auto">
          <a:xfrm>
            <a:off x="6400800" y="2152650"/>
            <a:ext cx="12842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480</a:t>
            </a:r>
          </a:p>
        </p:txBody>
      </p:sp>
      <p:sp>
        <p:nvSpPr>
          <p:cNvPr id="1485829" name="Rectangle 5"/>
          <p:cNvSpPr>
            <a:spLocks noChangeArrowheads="1"/>
          </p:cNvSpPr>
          <p:nvPr/>
        </p:nvSpPr>
        <p:spPr bwMode="auto">
          <a:xfrm>
            <a:off x="5030788" y="2144713"/>
            <a:ext cx="13700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410</a:t>
            </a:r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1752600" y="2144713"/>
            <a:ext cx="33131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 Somos Caros</a:t>
            </a:r>
          </a:p>
        </p:txBody>
      </p:sp>
      <p:sp>
        <p:nvSpPr>
          <p:cNvPr id="1485832" name="Rectangle 8"/>
          <p:cNvSpPr>
            <a:spLocks noChangeArrowheads="1"/>
          </p:cNvSpPr>
          <p:nvPr/>
        </p:nvSpPr>
        <p:spPr bwMode="auto">
          <a:xfrm>
            <a:off x="146050" y="2144713"/>
            <a:ext cx="16065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Precio</a:t>
            </a:r>
          </a:p>
        </p:txBody>
      </p:sp>
      <p:sp>
        <p:nvSpPr>
          <p:cNvPr id="1485833" name="Rectangle 9"/>
          <p:cNvSpPr>
            <a:spLocks noChangeArrowheads="1"/>
          </p:cNvSpPr>
          <p:nvPr/>
        </p:nvSpPr>
        <p:spPr bwMode="auto">
          <a:xfrm>
            <a:off x="146050" y="2725738"/>
            <a:ext cx="16065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Tiempo</a:t>
            </a:r>
          </a:p>
        </p:txBody>
      </p:sp>
      <p:sp>
        <p:nvSpPr>
          <p:cNvPr id="1485834" name="Rectangle 10"/>
          <p:cNvSpPr>
            <a:spLocks noChangeArrowheads="1"/>
          </p:cNvSpPr>
          <p:nvPr/>
        </p:nvSpPr>
        <p:spPr bwMode="auto">
          <a:xfrm>
            <a:off x="146050" y="1565275"/>
            <a:ext cx="1606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Surtido</a:t>
            </a:r>
          </a:p>
        </p:txBody>
      </p:sp>
      <p:sp>
        <p:nvSpPr>
          <p:cNvPr id="1485835" name="Rectangle 11"/>
          <p:cNvSpPr>
            <a:spLocks noChangeArrowheads="1"/>
          </p:cNvSpPr>
          <p:nvPr/>
        </p:nvSpPr>
        <p:spPr bwMode="auto">
          <a:xfrm>
            <a:off x="146050" y="955675"/>
            <a:ext cx="16065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Calidad</a:t>
            </a:r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146050" y="896938"/>
            <a:ext cx="16065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endParaRPr lang="es-ES_tradnl" altLang="x-none" sz="2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5837" name="Rectangle 13"/>
          <p:cNvSpPr>
            <a:spLocks noChangeArrowheads="1"/>
          </p:cNvSpPr>
          <p:nvPr/>
        </p:nvSpPr>
        <p:spPr bwMode="auto">
          <a:xfrm>
            <a:off x="6400800" y="2725738"/>
            <a:ext cx="12842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1485838" name="Rectangle 14"/>
          <p:cNvSpPr>
            <a:spLocks noChangeArrowheads="1"/>
          </p:cNvSpPr>
          <p:nvPr/>
        </p:nvSpPr>
        <p:spPr bwMode="auto">
          <a:xfrm>
            <a:off x="5030788" y="2725738"/>
            <a:ext cx="13700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130</a:t>
            </a:r>
          </a:p>
        </p:txBody>
      </p:sp>
      <p:sp>
        <p:nvSpPr>
          <p:cNvPr id="1485840" name="Rectangle 16"/>
          <p:cNvSpPr>
            <a:spLocks noChangeArrowheads="1"/>
          </p:cNvSpPr>
          <p:nvPr/>
        </p:nvSpPr>
        <p:spPr bwMode="auto">
          <a:xfrm>
            <a:off x="1752600" y="2725738"/>
            <a:ext cx="33131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 Colas </a:t>
            </a:r>
          </a:p>
        </p:txBody>
      </p:sp>
      <p:sp>
        <p:nvSpPr>
          <p:cNvPr id="1485841" name="Rectangle 17"/>
          <p:cNvSpPr>
            <a:spLocks noChangeArrowheads="1"/>
          </p:cNvSpPr>
          <p:nvPr/>
        </p:nvSpPr>
        <p:spPr bwMode="auto">
          <a:xfrm>
            <a:off x="6400800" y="1573213"/>
            <a:ext cx="12842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4.800</a:t>
            </a:r>
          </a:p>
        </p:txBody>
      </p:sp>
      <p:sp>
        <p:nvSpPr>
          <p:cNvPr id="1485842" name="Rectangle 18"/>
          <p:cNvSpPr>
            <a:spLocks noChangeArrowheads="1"/>
          </p:cNvSpPr>
          <p:nvPr/>
        </p:nvSpPr>
        <p:spPr bwMode="auto">
          <a:xfrm>
            <a:off x="5030788" y="1565275"/>
            <a:ext cx="13700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4.250</a:t>
            </a:r>
          </a:p>
        </p:txBody>
      </p:sp>
      <p:sp>
        <p:nvSpPr>
          <p:cNvPr id="1485844" name="Rectangle 20"/>
          <p:cNvSpPr>
            <a:spLocks noChangeArrowheads="1"/>
          </p:cNvSpPr>
          <p:nvPr/>
        </p:nvSpPr>
        <p:spPr bwMode="auto">
          <a:xfrm>
            <a:off x="1752600" y="1565275"/>
            <a:ext cx="33131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 Bajas de Producto</a:t>
            </a:r>
          </a:p>
        </p:txBody>
      </p:sp>
      <p:sp>
        <p:nvSpPr>
          <p:cNvPr id="1485845" name="Rectangle 21"/>
          <p:cNvSpPr>
            <a:spLocks noChangeArrowheads="1"/>
          </p:cNvSpPr>
          <p:nvPr/>
        </p:nvSpPr>
        <p:spPr bwMode="auto">
          <a:xfrm>
            <a:off x="6400800" y="963613"/>
            <a:ext cx="12842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10.360</a:t>
            </a:r>
          </a:p>
        </p:txBody>
      </p:sp>
      <p:sp>
        <p:nvSpPr>
          <p:cNvPr id="1485846" name="Rectangle 22"/>
          <p:cNvSpPr>
            <a:spLocks noChangeArrowheads="1"/>
          </p:cNvSpPr>
          <p:nvPr/>
        </p:nvSpPr>
        <p:spPr bwMode="auto">
          <a:xfrm>
            <a:off x="5030788" y="955675"/>
            <a:ext cx="13700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10.200</a:t>
            </a:r>
          </a:p>
        </p:txBody>
      </p:sp>
      <p:sp>
        <p:nvSpPr>
          <p:cNvPr id="1485848" name="Rectangle 24"/>
          <p:cNvSpPr>
            <a:spLocks noChangeArrowheads="1"/>
          </p:cNvSpPr>
          <p:nvPr/>
        </p:nvSpPr>
        <p:spPr bwMode="auto">
          <a:xfrm>
            <a:off x="1752600" y="955675"/>
            <a:ext cx="33131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 Calidad del Producto</a:t>
            </a:r>
            <a:endParaRPr lang="es-ES" altLang="x-none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5849" name="Rectangle 25"/>
          <p:cNvSpPr>
            <a:spLocks noChangeArrowheads="1"/>
          </p:cNvSpPr>
          <p:nvPr/>
        </p:nvSpPr>
        <p:spPr bwMode="auto">
          <a:xfrm>
            <a:off x="6400800" y="415925"/>
            <a:ext cx="128428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2012</a:t>
            </a:r>
          </a:p>
        </p:txBody>
      </p:sp>
      <p:sp>
        <p:nvSpPr>
          <p:cNvPr id="1485850" name="Rectangle 26"/>
          <p:cNvSpPr>
            <a:spLocks noChangeArrowheads="1"/>
          </p:cNvSpPr>
          <p:nvPr/>
        </p:nvSpPr>
        <p:spPr bwMode="auto">
          <a:xfrm>
            <a:off x="5045075" y="425450"/>
            <a:ext cx="12795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fontAlgn="ctr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2011</a:t>
            </a:r>
          </a:p>
        </p:txBody>
      </p:sp>
      <p:sp>
        <p:nvSpPr>
          <p:cNvPr id="1485852" name="Line 28"/>
          <p:cNvSpPr>
            <a:spLocks noChangeShapeType="1"/>
          </p:cNvSpPr>
          <p:nvPr/>
        </p:nvSpPr>
        <p:spPr bwMode="auto">
          <a:xfrm>
            <a:off x="146050" y="955675"/>
            <a:ext cx="8748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53" name="Line 29"/>
          <p:cNvSpPr>
            <a:spLocks noChangeShapeType="1"/>
          </p:cNvSpPr>
          <p:nvPr/>
        </p:nvSpPr>
        <p:spPr bwMode="auto">
          <a:xfrm>
            <a:off x="146050" y="1555750"/>
            <a:ext cx="8748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54" name="Line 30"/>
          <p:cNvSpPr>
            <a:spLocks noChangeShapeType="1"/>
          </p:cNvSpPr>
          <p:nvPr/>
        </p:nvSpPr>
        <p:spPr bwMode="auto">
          <a:xfrm>
            <a:off x="146050" y="2128838"/>
            <a:ext cx="8748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31"/>
          <p:cNvSpPr>
            <a:spLocks noChangeShapeType="1"/>
          </p:cNvSpPr>
          <p:nvPr/>
        </p:nvSpPr>
        <p:spPr bwMode="auto">
          <a:xfrm>
            <a:off x="146050" y="896938"/>
            <a:ext cx="0" cy="644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56" name="Freeform 32"/>
          <p:cNvSpPr>
            <a:spLocks/>
          </p:cNvSpPr>
          <p:nvPr/>
        </p:nvSpPr>
        <p:spPr bwMode="auto">
          <a:xfrm>
            <a:off x="5065713" y="355600"/>
            <a:ext cx="4762" cy="2879725"/>
          </a:xfrm>
          <a:custGeom>
            <a:avLst/>
            <a:gdLst>
              <a:gd name="T0" fmla="*/ 0 w 3"/>
              <a:gd name="T1" fmla="*/ 0 h 2513"/>
              <a:gd name="T2" fmla="*/ 2147483647 w 3"/>
              <a:gd name="T3" fmla="*/ 2147483647 h 25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513">
                <a:moveTo>
                  <a:pt x="0" y="0"/>
                </a:moveTo>
                <a:lnTo>
                  <a:pt x="3" y="25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57" name="Freeform 33"/>
          <p:cNvSpPr>
            <a:spLocks/>
          </p:cNvSpPr>
          <p:nvPr/>
        </p:nvSpPr>
        <p:spPr bwMode="auto">
          <a:xfrm>
            <a:off x="6378575" y="328613"/>
            <a:ext cx="4763" cy="2916237"/>
          </a:xfrm>
          <a:custGeom>
            <a:avLst/>
            <a:gdLst>
              <a:gd name="T0" fmla="*/ 2147483647 w 3"/>
              <a:gd name="T1" fmla="*/ 0 h 2502"/>
              <a:gd name="T2" fmla="*/ 0 w 3"/>
              <a:gd name="T3" fmla="*/ 2147483647 h 25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502">
                <a:moveTo>
                  <a:pt x="3" y="0"/>
                </a:moveTo>
                <a:lnTo>
                  <a:pt x="0" y="25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36"/>
          <p:cNvSpPr>
            <a:spLocks noChangeShapeType="1"/>
          </p:cNvSpPr>
          <p:nvPr/>
        </p:nvSpPr>
        <p:spPr bwMode="auto">
          <a:xfrm>
            <a:off x="5065713" y="896938"/>
            <a:ext cx="12795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37"/>
          <p:cNvSpPr>
            <a:spLocks noChangeShapeType="1"/>
          </p:cNvSpPr>
          <p:nvPr/>
        </p:nvSpPr>
        <p:spPr bwMode="auto">
          <a:xfrm>
            <a:off x="6345238" y="896938"/>
            <a:ext cx="13700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38"/>
          <p:cNvSpPr>
            <a:spLocks noChangeShapeType="1"/>
          </p:cNvSpPr>
          <p:nvPr/>
        </p:nvSpPr>
        <p:spPr bwMode="auto">
          <a:xfrm>
            <a:off x="7715250" y="896938"/>
            <a:ext cx="12842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Line 39"/>
          <p:cNvSpPr>
            <a:spLocks noChangeShapeType="1"/>
          </p:cNvSpPr>
          <p:nvPr/>
        </p:nvSpPr>
        <p:spPr bwMode="auto">
          <a:xfrm>
            <a:off x="8999538" y="1541463"/>
            <a:ext cx="0" cy="8001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41"/>
          <p:cNvSpPr>
            <a:spLocks noChangeShapeType="1"/>
          </p:cNvSpPr>
          <p:nvPr/>
        </p:nvSpPr>
        <p:spPr bwMode="auto">
          <a:xfrm>
            <a:off x="8999538" y="4019550"/>
            <a:ext cx="0" cy="2405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42"/>
          <p:cNvSpPr>
            <a:spLocks noChangeShapeType="1"/>
          </p:cNvSpPr>
          <p:nvPr/>
        </p:nvSpPr>
        <p:spPr bwMode="auto">
          <a:xfrm>
            <a:off x="7715250" y="6424613"/>
            <a:ext cx="12842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43"/>
          <p:cNvSpPr>
            <a:spLocks noChangeShapeType="1"/>
          </p:cNvSpPr>
          <p:nvPr/>
        </p:nvSpPr>
        <p:spPr bwMode="auto">
          <a:xfrm>
            <a:off x="146050" y="6424613"/>
            <a:ext cx="49196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44"/>
          <p:cNvSpPr>
            <a:spLocks noChangeShapeType="1"/>
          </p:cNvSpPr>
          <p:nvPr/>
        </p:nvSpPr>
        <p:spPr bwMode="auto">
          <a:xfrm>
            <a:off x="5065713" y="6424613"/>
            <a:ext cx="12795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Line 45"/>
          <p:cNvSpPr>
            <a:spLocks noChangeShapeType="1"/>
          </p:cNvSpPr>
          <p:nvPr/>
        </p:nvSpPr>
        <p:spPr bwMode="auto">
          <a:xfrm>
            <a:off x="146050" y="4019550"/>
            <a:ext cx="0" cy="24050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Line 46"/>
          <p:cNvSpPr>
            <a:spLocks noChangeShapeType="1"/>
          </p:cNvSpPr>
          <p:nvPr/>
        </p:nvSpPr>
        <p:spPr bwMode="auto">
          <a:xfrm>
            <a:off x="146050" y="1541463"/>
            <a:ext cx="0" cy="8001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Line 47"/>
          <p:cNvSpPr>
            <a:spLocks noChangeShapeType="1"/>
          </p:cNvSpPr>
          <p:nvPr/>
        </p:nvSpPr>
        <p:spPr bwMode="auto">
          <a:xfrm>
            <a:off x="6345238" y="6424613"/>
            <a:ext cx="13700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74" name="Line 50"/>
          <p:cNvSpPr>
            <a:spLocks noChangeShapeType="1"/>
          </p:cNvSpPr>
          <p:nvPr/>
        </p:nvSpPr>
        <p:spPr bwMode="auto">
          <a:xfrm>
            <a:off x="146050" y="2716213"/>
            <a:ext cx="8748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875" name="Rectangle 51"/>
          <p:cNvSpPr>
            <a:spLocks noChangeArrowheads="1"/>
          </p:cNvSpPr>
          <p:nvPr/>
        </p:nvSpPr>
        <p:spPr bwMode="auto">
          <a:xfrm>
            <a:off x="239713" y="147638"/>
            <a:ext cx="327183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Quejas Línea 900</a:t>
            </a:r>
          </a:p>
        </p:txBody>
      </p:sp>
      <p:sp>
        <p:nvSpPr>
          <p:cNvPr id="1485877" name="Rectangle 53"/>
          <p:cNvSpPr>
            <a:spLocks noChangeArrowheads="1"/>
          </p:cNvSpPr>
          <p:nvPr/>
        </p:nvSpPr>
        <p:spPr bwMode="auto">
          <a:xfrm>
            <a:off x="7699375" y="2701925"/>
            <a:ext cx="1279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altLang="x-none" sz="2800" b="1">
                <a:solidFill>
                  <a:srgbClr val="006600"/>
                </a:solidFill>
                <a:latin typeface="Arial" charset="0"/>
                <a:sym typeface="Wingdings" charset="2"/>
              </a:rPr>
              <a:t></a:t>
            </a:r>
            <a:endParaRPr lang="en-US" altLang="x-none" sz="2800" b="1">
              <a:solidFill>
                <a:srgbClr val="006600"/>
              </a:solidFill>
              <a:latin typeface="Arial" charset="0"/>
              <a:sym typeface="Wingdings" charset="2"/>
            </a:endParaRPr>
          </a:p>
        </p:txBody>
      </p:sp>
      <p:sp>
        <p:nvSpPr>
          <p:cNvPr id="1485879" name="Rectangle 55"/>
          <p:cNvSpPr>
            <a:spLocks noChangeArrowheads="1"/>
          </p:cNvSpPr>
          <p:nvPr/>
        </p:nvSpPr>
        <p:spPr bwMode="auto">
          <a:xfrm>
            <a:off x="7688263" y="2090738"/>
            <a:ext cx="12795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altLang="x-none" sz="2800" b="1">
                <a:solidFill>
                  <a:srgbClr val="FF0000"/>
                </a:solidFill>
                <a:latin typeface="Arial" charset="0"/>
                <a:sym typeface="Wingdings" charset="2"/>
              </a:rPr>
              <a:t></a:t>
            </a:r>
            <a:r>
              <a:rPr lang="es-ES_tradnl" altLang="x-none" sz="2800">
                <a:solidFill>
                  <a:srgbClr val="FF0000"/>
                </a:solidFill>
                <a:latin typeface="Arial" charset="0"/>
              </a:rPr>
              <a:t> </a:t>
            </a:r>
            <a:endParaRPr lang="es-ES" altLang="x-none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85881" name="Rectangle 57"/>
          <p:cNvSpPr>
            <a:spLocks noChangeArrowheads="1"/>
          </p:cNvSpPr>
          <p:nvPr/>
        </p:nvSpPr>
        <p:spPr bwMode="auto">
          <a:xfrm>
            <a:off x="7705725" y="309563"/>
            <a:ext cx="1279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x-none" sz="3600">
                <a:solidFill>
                  <a:srgbClr val="000000"/>
                </a:solidFill>
                <a:latin typeface="Arial" charset="0"/>
              </a:rPr>
              <a:t>∆</a:t>
            </a:r>
          </a:p>
        </p:txBody>
      </p:sp>
      <p:sp>
        <p:nvSpPr>
          <p:cNvPr id="1485882" name="Rectangle 58"/>
          <p:cNvSpPr>
            <a:spLocks noChangeArrowheads="1"/>
          </p:cNvSpPr>
          <p:nvPr/>
        </p:nvSpPr>
        <p:spPr bwMode="auto">
          <a:xfrm>
            <a:off x="7688263" y="927100"/>
            <a:ext cx="1279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altLang="x-none" sz="2800" b="1">
                <a:solidFill>
                  <a:srgbClr val="FF0000"/>
                </a:solidFill>
                <a:latin typeface="Arial" charset="0"/>
                <a:sym typeface="Wingdings" charset="2"/>
              </a:rPr>
              <a:t></a:t>
            </a:r>
            <a:r>
              <a:rPr lang="es-ES_tradnl" altLang="x-none" sz="2800">
                <a:solidFill>
                  <a:srgbClr val="006600"/>
                </a:solidFill>
                <a:latin typeface="Arial" charset="0"/>
              </a:rPr>
              <a:t> </a:t>
            </a:r>
            <a:endParaRPr lang="es-ES" altLang="x-none" sz="28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7696200" y="1571625"/>
            <a:ext cx="1279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altLang="x-none" sz="2800" b="1">
                <a:solidFill>
                  <a:srgbClr val="FF0000"/>
                </a:solidFill>
                <a:latin typeface="Arial" charset="0"/>
                <a:sym typeface="Wingdings" charset="2"/>
              </a:rPr>
              <a:t></a:t>
            </a:r>
            <a:r>
              <a:rPr lang="es-ES_tradnl" altLang="x-none" sz="2800">
                <a:solidFill>
                  <a:srgbClr val="FF0000"/>
                </a:solidFill>
                <a:latin typeface="Arial" charset="0"/>
              </a:rPr>
              <a:t> </a:t>
            </a:r>
            <a:endParaRPr lang="es-ES" altLang="x-none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216150" y="5892800"/>
            <a:ext cx="50466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x-none" sz="2600" b="1">
                <a:solidFill>
                  <a:srgbClr val="000000"/>
                </a:solidFill>
                <a:latin typeface="Arial" charset="0"/>
              </a:rPr>
              <a:t>Crisis cremas: 15.500 llamadas</a:t>
            </a:r>
          </a:p>
        </p:txBody>
      </p:sp>
      <p:sp>
        <p:nvSpPr>
          <p:cNvPr id="54" name="Freeform 33"/>
          <p:cNvSpPr>
            <a:spLocks/>
          </p:cNvSpPr>
          <p:nvPr/>
        </p:nvSpPr>
        <p:spPr bwMode="auto">
          <a:xfrm>
            <a:off x="7740650" y="328613"/>
            <a:ext cx="4763" cy="2916237"/>
          </a:xfrm>
          <a:custGeom>
            <a:avLst/>
            <a:gdLst>
              <a:gd name="T0" fmla="*/ 2147483647 w 3"/>
              <a:gd name="T1" fmla="*/ 0 h 2502"/>
              <a:gd name="T2" fmla="*/ 0 w 3"/>
              <a:gd name="T3" fmla="*/ 2147483647 h 25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502">
                <a:moveTo>
                  <a:pt x="3" y="0"/>
                </a:moveTo>
                <a:lnTo>
                  <a:pt x="0" y="25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32"/>
          <p:cNvSpPr>
            <a:spLocks/>
          </p:cNvSpPr>
          <p:nvPr/>
        </p:nvSpPr>
        <p:spPr bwMode="auto">
          <a:xfrm>
            <a:off x="1684338" y="955675"/>
            <a:ext cx="4762" cy="2268538"/>
          </a:xfrm>
          <a:custGeom>
            <a:avLst/>
            <a:gdLst>
              <a:gd name="T0" fmla="*/ 0 w 3"/>
              <a:gd name="T1" fmla="*/ 0 h 2513"/>
              <a:gd name="T2" fmla="*/ 2147483647 w 3"/>
              <a:gd name="T3" fmla="*/ 2147483647 h 25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513">
                <a:moveTo>
                  <a:pt x="0" y="0"/>
                </a:moveTo>
                <a:lnTo>
                  <a:pt x="3" y="25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719138" y="2981325"/>
          <a:ext cx="789305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828" grpId="0"/>
      <p:bldP spid="1485829" grpId="0"/>
      <p:bldP spid="1485831" grpId="0"/>
      <p:bldP spid="1485832" grpId="0"/>
      <p:bldP spid="1485833" grpId="0"/>
      <p:bldP spid="1485834" grpId="0"/>
      <p:bldP spid="1485835" grpId="0"/>
      <p:bldP spid="1485837" grpId="0"/>
      <p:bldP spid="1485838" grpId="0"/>
      <p:bldP spid="1485840" grpId="0"/>
      <p:bldP spid="1485841" grpId="0"/>
      <p:bldP spid="1485842" grpId="0"/>
      <p:bldP spid="1485844" grpId="0"/>
      <p:bldP spid="1485845" grpId="0"/>
      <p:bldP spid="1485846" grpId="0"/>
      <p:bldP spid="1485848" grpId="0"/>
      <p:bldP spid="1485849" grpId="0"/>
      <p:bldP spid="1485850" grpId="0"/>
      <p:bldP spid="1485852" grpId="0" animBg="1"/>
      <p:bldP spid="1485853" grpId="0" animBg="1"/>
      <p:bldP spid="1485854" grpId="0" animBg="1"/>
      <p:bldP spid="1485856" grpId="0" animBg="1"/>
      <p:bldP spid="1485857" grpId="0" animBg="1"/>
      <p:bldP spid="1485874" grpId="0" animBg="1"/>
      <p:bldP spid="1485875" grpId="0"/>
      <p:bldP spid="1485877" grpId="0"/>
      <p:bldP spid="1485877" grpId="1"/>
      <p:bldP spid="1485879" grpId="0"/>
      <p:bldP spid="1485879" grpId="1"/>
      <p:bldP spid="1485881" grpId="0"/>
      <p:bldP spid="1485881" grpId="1"/>
      <p:bldP spid="1485882" grpId="0"/>
      <p:bldP spid="1485882" grpId="1"/>
      <p:bldP spid="53" grpId="0"/>
      <p:bldP spid="53" grpId="1"/>
      <p:bldP spid="52" grpId="0"/>
      <p:bldP spid="54" grpId="0" animBg="1"/>
      <p:bldP spid="55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Macintosh PowerPoint</Application>
  <PresentationFormat>On-screen Show (4:3)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Arial</vt:lpstr>
      <vt:lpstr>Symbol</vt:lpstr>
      <vt:lpstr>Wingdings</vt:lpstr>
      <vt:lpstr>Diseño personalizado</vt:lpstr>
      <vt:lpstr>1_Diseño personalizado</vt:lpstr>
      <vt:lpstr>2_Diseño personalizado</vt:lpstr>
      <vt:lpstr>1. Misión de esta charla</vt:lpstr>
      <vt:lpstr>PowerPoint Presentation</vt:lpstr>
      <vt:lpstr>PowerPoint Presentation</vt:lpstr>
    </vt:vector>
  </TitlesOfParts>
  <Company>Mercadona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Maldonado Garcia &lt;emaldonado@mercadona.es&gt;</dc:creator>
  <cp:lastModifiedBy>Bartosz Kosiorek</cp:lastModifiedBy>
  <cp:revision>3</cp:revision>
  <dcterms:created xsi:type="dcterms:W3CDTF">2013-01-16T18:58:09Z</dcterms:created>
  <dcterms:modified xsi:type="dcterms:W3CDTF">2017-04-25T07:39:50Z</dcterms:modified>
</cp:coreProperties>
</file>