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9144000" cy="6858000" type="screen4x3"/>
  <p:notesSz cx="7315200" cy="9601200"/>
  <p:custDataLst>
    <p:tags r:id="rId5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  <a:srgbClr val="003300"/>
    <a:srgbClr val="FF9900"/>
    <a:srgbClr val="FFFF66"/>
    <a:srgbClr val="FFCC00"/>
    <a:srgbClr val="505B11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5" autoAdjust="0"/>
    <p:restoredTop sz="94719" autoAdjust="0"/>
  </p:normalViewPr>
  <p:slideViewPr>
    <p:cSldViewPr>
      <p:cViewPr>
        <p:scale>
          <a:sx n="100" d="100"/>
          <a:sy n="100" d="100"/>
        </p:scale>
        <p:origin x="-810" y="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BE1B8D1-5034-4CAF-8CF4-24B0230D1D7D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197A202-B102-4091-9274-B89598DD9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6467B31E-42C9-4FE6-AE02-26B43BBBD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3" tIns="48327" rIns="96653" bIns="48327" anchor="b"/>
          <a:lstStyle/>
          <a:p>
            <a:pPr algn="r" defTabSz="965200"/>
            <a:fld id="{A5657DDA-D778-4AD6-BC2D-572A77A7554F}" type="slidenum">
              <a:rPr lang="en-US" sz="1200"/>
              <a:pPr algn="r" defTabSz="965200"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2744-BCD2-4414-9BB7-14EB0E61EC47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FDED2-AA49-4BF7-8742-C5AC218973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856C7-2ED6-47DD-B85E-8730FA0A1D30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6C652-2617-4B04-96BD-6A5D11987A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150"/>
            <a:ext cx="2057400" cy="5434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150"/>
            <a:ext cx="6019800" cy="5434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2A1D3-AE45-4073-AA3E-3A111D40CF55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2A3A-A890-4890-A12A-4AB4899715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738" y="692150"/>
            <a:ext cx="4484687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03228-5BE7-4C4A-93B2-4E40ED67BC28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2A7E-7F93-4D84-8CAA-49B75AC33D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738" y="692150"/>
            <a:ext cx="4484687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621B-BA64-4FA5-A889-70F067C7A1F3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2DB07-3378-41FF-BF88-3A9B11701A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D3C70-93B8-47BA-A2D2-CC64ACD0F018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FE41-10DE-4CC0-ACDA-509B9F30C1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5E42-2981-4363-8113-70F6F2F6E53A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B3D1-8905-4DD7-BB3B-D5095720E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8B2E4-9259-4DEE-8070-A8052E4B3F72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65B7F-2EEA-4790-9ADF-BB73FAFA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0284-E92A-4037-BE82-E378779100BE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B790-1A0D-480A-ACE6-7DAF045E630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EF08-2FC1-4AF4-BD54-374E0BE60696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A85A5-85DA-4213-B70D-E7FD1BE61A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7CF4-C85F-40A7-9615-CDEE3CAB87A0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EDC5D-A2F6-4681-8310-B0834ADE74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DEC76-C152-4611-AA76-F8FCD1E70A97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B2ED-EF5A-4120-BFFD-E03E14A7B6E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A20C0-6539-434A-8564-B3152A8B9F35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21985-BBD3-4FCE-BACC-9C353EFC71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95738" y="692150"/>
            <a:ext cx="44846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079DC8E-6A6E-4D29-9B65-81E306BC5715}" type="datetime1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69075"/>
            <a:ext cx="41052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2"/>
                </a:solidFill>
                <a:latin typeface="OfficinaSanITCBoo" pitchFamily="50" charset="0"/>
              </a:defRPr>
            </a:lvl1pPr>
          </a:lstStyle>
          <a:p>
            <a:pPr>
              <a:defRPr/>
            </a:pPr>
            <a:r>
              <a:rPr lang="es-ES"/>
              <a:t>XOP Networks - 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35CD13-7A19-476D-A202-FA8043BA37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101745"/>
          </a:solidFill>
          <a:latin typeface="OfficinaSanITCBoo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/imgres?imgurl=http://www.antennasystems.com/images/itequipment/hp580.png&amp;imgrefurl=http://www.antennasystems.com/itequipment/hpproliant580.html&amp;usg=__T_sDXN6LyYldB0ajV2_ZA5dGzac=&amp;h=199&amp;w=400&amp;sz=58&amp;hl=en&amp;start=7&amp;sig2=Qw5ogZU53i3TMOaNWksR2g&amp;um=1&amp;itbs=1&amp;tbnid=Xc2r3KXJCglY0M:&amp;tbnh=62&amp;tbnw=124&amp;prev=/images?q=hp+dl580+g5&amp;hl=en&amp;rls=com.microsoft:en-us&amp;rlz=1I7GGLL_en&amp;sa=N&amp;um=1&amp;ei=n-FZS67UOY7mMb3-zYEP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s-ES" smtClean="0"/>
              <a:t>XOP Networks - Confidential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906AA4-5DBA-4833-B431-2FE8D94002C5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9000" y="877888"/>
            <a:ext cx="5410200" cy="188912"/>
          </a:xfrm>
        </p:spPr>
        <p:txBody>
          <a:bodyPr/>
          <a:lstStyle/>
          <a:p>
            <a:pPr algn="ctr" eaLnBrk="1" hangingPunct="1"/>
            <a:r>
              <a:rPr lang="en-US" sz="2200" smtClean="0"/>
              <a:t>Sized for Enterprise and Telco market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685800" y="6019800"/>
            <a:ext cx="7924800" cy="581025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cs typeface="Arial" charset="0"/>
              </a:rPr>
              <a:t>Product purpose built to suit the needs of </a:t>
            </a:r>
            <a:r>
              <a:rPr lang="en-US" sz="1600" b="1" dirty="0" smtClean="0">
                <a:cs typeface="Arial" charset="0"/>
              </a:rPr>
              <a:t> Small, Medium and Large Enterprises </a:t>
            </a:r>
            <a:r>
              <a:rPr lang="en-US" sz="1600" b="1" dirty="0">
                <a:cs typeface="Arial" charset="0"/>
              </a:rPr>
              <a:t>and </a:t>
            </a:r>
            <a:r>
              <a:rPr lang="en-US" sz="1600" b="1" dirty="0" smtClean="0">
                <a:cs typeface="Arial" charset="0"/>
              </a:rPr>
              <a:t>Service Providers.</a:t>
            </a:r>
            <a:endParaRPr lang="en-US" sz="1600" b="1" dirty="0">
              <a:cs typeface="Arial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9600" y="1371600"/>
            <a:ext cx="8534400" cy="4800600"/>
            <a:chOff x="609600" y="1371600"/>
            <a:chExt cx="8534400" cy="4800600"/>
          </a:xfrm>
        </p:grpSpPr>
        <p:sp>
          <p:nvSpPr>
            <p:cNvPr id="7175" name="Rectangle 3"/>
            <p:cNvSpPr>
              <a:spLocks noChangeArrowheads="1"/>
            </p:cNvSpPr>
            <p:nvPr/>
          </p:nvSpPr>
          <p:spPr bwMode="auto">
            <a:xfrm>
              <a:off x="4953000" y="1371600"/>
              <a:ext cx="4191000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1400" dirty="0">
                  <a:latin typeface="OfficinaSanITCBoo" pitchFamily="50" charset="0"/>
                </a:rPr>
                <a:t>Industrial grade servers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1, 2, 4 or 8 Rack Units high, 19” wide rack mountable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</a:pPr>
              <a:endParaRPr lang="en-US" sz="1200" dirty="0">
                <a:latin typeface="OfficinaSanITCBoo" pitchFamily="50" charset="0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1400" dirty="0">
                  <a:latin typeface="OfficinaSanITCBoo" pitchFamily="50" charset="0"/>
                </a:rPr>
                <a:t>Scalable port capacity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4 ports to </a:t>
              </a:r>
              <a:r>
                <a:rPr lang="en-US" sz="1200" dirty="0" smtClean="0">
                  <a:latin typeface="OfficinaSanITCBoo" pitchFamily="50" charset="0"/>
                </a:rPr>
                <a:t>8000 </a:t>
              </a:r>
              <a:r>
                <a:rPr lang="en-US" sz="1200" dirty="0">
                  <a:latin typeface="OfficinaSanITCBoo" pitchFamily="50" charset="0"/>
                </a:rPr>
                <a:t>ports in one server 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</a:pPr>
              <a:endParaRPr lang="en-US" sz="1400" dirty="0">
                <a:latin typeface="OfficinaSanITCBoo" pitchFamily="50" charset="0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1400" dirty="0">
                  <a:latin typeface="OfficinaSanITCBoo" pitchFamily="50" charset="0"/>
                </a:rPr>
                <a:t>Flexible product options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TDM only mode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TDM and SIP/VoIP hybrid mode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SIP/VoIP only mode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endParaRPr lang="en-US" sz="1400" dirty="0">
                <a:latin typeface="OfficinaSanITCBoo" pitchFamily="50" charset="0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1400" dirty="0">
                  <a:latin typeface="OfficinaSanITCBoo" pitchFamily="50" charset="0"/>
                </a:rPr>
                <a:t>High Availability 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Real time database replication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1:1 Hot and warm standby configuration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1:1 Load </a:t>
              </a:r>
              <a:r>
                <a:rPr lang="en-US" sz="1200" dirty="0" smtClean="0">
                  <a:latin typeface="OfficinaSanITCBoo" pitchFamily="50" charset="0"/>
                </a:rPr>
                <a:t>Shared </a:t>
              </a:r>
              <a:r>
                <a:rPr lang="en-US" sz="1200" dirty="0">
                  <a:latin typeface="OfficinaSanITCBoo" pitchFamily="50" charset="0"/>
                </a:rPr>
                <a:t>configuration</a:t>
              </a:r>
            </a:p>
            <a:p>
              <a:pPr marL="1143000" lvl="2" indent="-228600">
                <a:lnSpc>
                  <a:spcPct val="70000"/>
                </a:lnSpc>
                <a:spcBef>
                  <a:spcPct val="20000"/>
                </a:spcBef>
              </a:pPr>
              <a:endParaRPr lang="en-US" sz="1400" dirty="0">
                <a:latin typeface="OfficinaSanITCBoo" pitchFamily="50" charset="0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1400" dirty="0">
                  <a:latin typeface="OfficinaSanITCBoo" pitchFamily="50" charset="0"/>
                </a:rPr>
                <a:t>Robust 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RAID-1 Mirrored Hard drives</a:t>
              </a: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r>
                <a:rPr lang="en-US" sz="1200" dirty="0">
                  <a:latin typeface="OfficinaSanITCBoo" pitchFamily="50" charset="0"/>
                </a:rPr>
                <a:t>Redundant </a:t>
              </a:r>
              <a:r>
                <a:rPr lang="en-US" sz="1200" dirty="0" smtClean="0">
                  <a:latin typeface="OfficinaSanITCBoo" pitchFamily="50" charset="0"/>
                </a:rPr>
                <a:t>AC/DC power supplies</a:t>
              </a:r>
              <a:endParaRPr lang="en-US" sz="1200" dirty="0">
                <a:latin typeface="OfficinaSanITCBoo" pitchFamily="50" charset="0"/>
              </a:endParaRPr>
            </a:p>
            <a:p>
              <a:pPr marL="742950" lvl="1" indent="-285750">
                <a:lnSpc>
                  <a:spcPct val="70000"/>
                </a:lnSpc>
                <a:spcBef>
                  <a:spcPct val="20000"/>
                </a:spcBef>
                <a:buFontTx/>
                <a:buChar char="–"/>
              </a:pPr>
              <a:endParaRPr lang="en-US" sz="1400" dirty="0">
                <a:latin typeface="OfficinaSanITCBoo" pitchFamily="50" charset="0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1400" dirty="0">
                  <a:latin typeface="OfficinaSanITCBoo" pitchFamily="50" charset="0"/>
                </a:rPr>
                <a:t>Linux Operating System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endParaRPr lang="en-US" sz="1400" dirty="0">
                <a:latin typeface="OfficinaSanITCBoo" pitchFamily="50" charset="0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1400" dirty="0">
                  <a:latin typeface="OfficinaSanITCBoo" pitchFamily="50" charset="0"/>
                </a:rPr>
                <a:t>NEBS/CE compliant (optional)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230098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dirty="0">
                  <a:cs typeface="Arial" charset="0"/>
                </a:rPr>
                <a:t>4U server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48/60 – 960/1200 T1/E1 DS0 ports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</a:t>
              </a:r>
              <a:r>
                <a:rPr lang="en-US" sz="1000" dirty="0" smtClean="0">
                  <a:cs typeface="Arial" charset="0"/>
                </a:rPr>
                <a:t>960 </a:t>
              </a:r>
              <a:r>
                <a:rPr lang="en-US" sz="1000" dirty="0">
                  <a:cs typeface="Arial" charset="0"/>
                </a:rPr>
                <a:t>VoIP ports</a:t>
              </a:r>
            </a:p>
          </p:txBody>
        </p:sp>
        <p:sp>
          <p:nvSpPr>
            <p:cNvPr id="7178" name="Text Box 6"/>
            <p:cNvSpPr txBox="1">
              <a:spLocks noChangeArrowheads="1"/>
            </p:cNvSpPr>
            <p:nvPr/>
          </p:nvSpPr>
          <p:spPr bwMode="auto">
            <a:xfrm>
              <a:off x="2743200" y="3136954"/>
              <a:ext cx="1840568" cy="7078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dirty="0">
                  <a:cs typeface="Arial" charset="0"/>
                </a:rPr>
                <a:t>2U server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/>
                <a:t> 8 – 16 analog ports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24/30 – 192/240 T1/E1ports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</a:t>
              </a:r>
              <a:r>
                <a:rPr lang="en-US" sz="1000" dirty="0" smtClean="0">
                  <a:cs typeface="Arial" charset="0"/>
                </a:rPr>
                <a:t>480 </a:t>
              </a:r>
              <a:r>
                <a:rPr lang="en-US" sz="1000" dirty="0">
                  <a:cs typeface="Arial" charset="0"/>
                </a:rPr>
                <a:t>VoIP ports</a:t>
              </a:r>
            </a:p>
          </p:txBody>
        </p:sp>
        <p:pic>
          <p:nvPicPr>
            <p:cNvPr id="717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3200400"/>
              <a:ext cx="1981200" cy="408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2362200"/>
              <a:ext cx="1981200" cy="247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1" name="Text Box 6"/>
            <p:cNvSpPr txBox="1">
              <a:spLocks noChangeArrowheads="1"/>
            </p:cNvSpPr>
            <p:nvPr/>
          </p:nvSpPr>
          <p:spPr bwMode="auto">
            <a:xfrm>
              <a:off x="2743200" y="2209800"/>
              <a:ext cx="2089033" cy="7078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dirty="0">
                  <a:cs typeface="Arial" charset="0"/>
                </a:rPr>
                <a:t>1U server 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4 - 12 analog ports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24/30 – 96/120 T1/E1 DS0 ports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</a:t>
              </a:r>
              <a:r>
                <a:rPr lang="en-US" sz="1000" dirty="0" smtClean="0">
                  <a:cs typeface="Arial" charset="0"/>
                </a:rPr>
                <a:t>240 </a:t>
              </a:r>
              <a:r>
                <a:rPr lang="en-US" sz="1000" dirty="0">
                  <a:cs typeface="Arial" charset="0"/>
                </a:rPr>
                <a:t>VoIP ports</a:t>
              </a:r>
            </a:p>
          </p:txBody>
        </p:sp>
        <p:sp>
          <p:nvSpPr>
            <p:cNvPr id="7182" name="Text Box 9"/>
            <p:cNvSpPr txBox="1">
              <a:spLocks noChangeArrowheads="1"/>
            </p:cNvSpPr>
            <p:nvPr/>
          </p:nvSpPr>
          <p:spPr bwMode="auto">
            <a:xfrm>
              <a:off x="2743200" y="4953000"/>
              <a:ext cx="1938351" cy="8617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dirty="0">
                  <a:cs typeface="Arial" charset="0"/>
                </a:rPr>
                <a:t>8U server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</a:t>
              </a:r>
              <a:r>
                <a:rPr lang="en-US" sz="1000" dirty="0" smtClean="0">
                  <a:cs typeface="Arial" charset="0"/>
                </a:rPr>
                <a:t>8000 TDM/DS3/E3 </a:t>
              </a:r>
              <a:r>
                <a:rPr lang="en-US" sz="1000" dirty="0">
                  <a:cs typeface="Arial" charset="0"/>
                </a:rPr>
                <a:t>DS0 </a:t>
              </a:r>
              <a:r>
                <a:rPr lang="en-US" sz="1000" dirty="0" smtClean="0">
                  <a:cs typeface="Arial" charset="0"/>
                </a:rPr>
                <a:t>ports</a:t>
              </a:r>
            </a:p>
            <a:p>
              <a:pPr eaLnBrk="0" hangingPunct="0"/>
              <a:r>
                <a:rPr lang="en-US" sz="1000" dirty="0">
                  <a:cs typeface="Arial" charset="0"/>
                </a:rPr>
                <a:t> </a:t>
              </a:r>
              <a:r>
                <a:rPr lang="en-US" sz="1000" dirty="0" smtClean="0">
                  <a:cs typeface="Arial" charset="0"/>
                </a:rPr>
                <a:t>  via External Media Gateway</a:t>
              </a:r>
              <a:endParaRPr lang="en-US" sz="1000" dirty="0">
                <a:cs typeface="Arial" charset="0"/>
              </a:endParaRP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</a:t>
              </a:r>
              <a:r>
                <a:rPr lang="en-US" sz="1000" dirty="0" smtClean="0">
                  <a:cs typeface="Arial" charset="0"/>
                </a:rPr>
                <a:t>16,000 VoIP ports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</a:t>
              </a:r>
              <a:r>
                <a:rPr lang="en-US" sz="1000" dirty="0" smtClean="0">
                  <a:cs typeface="Arial" charset="0"/>
                </a:rPr>
                <a:t>1000 VoIP ports per slot</a:t>
              </a:r>
              <a:endParaRPr lang="en-US" sz="1000" dirty="0">
                <a:cs typeface="Arial" charset="0"/>
              </a:endParaRPr>
            </a:p>
          </p:txBody>
        </p:sp>
        <p:pic>
          <p:nvPicPr>
            <p:cNvPr id="7186" name="Picture 19" descr="hp580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9600" y="3810000"/>
              <a:ext cx="1981200" cy="847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9600" y="1466446"/>
              <a:ext cx="1905000" cy="580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8" name="Text Box 6"/>
            <p:cNvSpPr txBox="1">
              <a:spLocks noChangeArrowheads="1"/>
            </p:cNvSpPr>
            <p:nvPr/>
          </p:nvSpPr>
          <p:spPr bwMode="auto">
            <a:xfrm>
              <a:off x="2743200" y="1466446"/>
              <a:ext cx="2090738" cy="5865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dirty="0">
                  <a:cs typeface="Arial" charset="0"/>
                </a:rPr>
                <a:t>1U Mini-server </a:t>
              </a:r>
            </a:p>
            <a:p>
              <a:pPr eaLnBrk="0" hangingPunct="0">
                <a:buFontTx/>
                <a:buChar char="•"/>
              </a:pPr>
              <a:r>
                <a:rPr lang="en-US" sz="1000" dirty="0">
                  <a:cs typeface="Arial" charset="0"/>
                </a:rPr>
                <a:t> 30 VoIP ports</a:t>
              </a:r>
            </a:p>
            <a:p>
              <a:pPr eaLnBrk="0" hangingPunct="0"/>
              <a:r>
                <a:rPr lang="en-US" sz="1000" dirty="0">
                  <a:cs typeface="Arial" charset="0"/>
                </a:rPr>
                <a:t>  External Analog to SIP gateways</a:t>
              </a:r>
            </a:p>
          </p:txBody>
        </p:sp>
        <p:pic>
          <p:nvPicPr>
            <p:cNvPr id="7189" name="Picture 2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09600" y="4800600"/>
              <a:ext cx="1981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OfficinaSanITCBoo"/>
        <a:ea typeface=""/>
        <a:cs typeface=""/>
      </a:majorFont>
      <a:minorFont>
        <a:latin typeface="OfficinaSanITCBo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10160</TotalTime>
  <Words>190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Diseño predeterminado</vt:lpstr>
      <vt:lpstr>Sized for Enterprise and Telco market</vt:lpstr>
    </vt:vector>
  </TitlesOfParts>
  <Company>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</dc:creator>
  <cp:lastModifiedBy>Sudhir</cp:lastModifiedBy>
  <cp:revision>398</cp:revision>
  <dcterms:created xsi:type="dcterms:W3CDTF">2007-04-24T17:38:05Z</dcterms:created>
  <dcterms:modified xsi:type="dcterms:W3CDTF">2012-11-30T23:22:11Z</dcterms:modified>
</cp:coreProperties>
</file>