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6" r:id="rId2"/>
    <p:sldId id="261" r:id="rId3"/>
    <p:sldId id="297" r:id="rId4"/>
    <p:sldId id="307" r:id="rId5"/>
    <p:sldId id="308" r:id="rId6"/>
    <p:sldId id="29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6" autoAdjust="0"/>
    <p:restoredTop sz="86478" autoAdjust="0"/>
  </p:normalViewPr>
  <p:slideViewPr>
    <p:cSldViewPr snapToGrid="0" snapToObjects="1">
      <p:cViewPr varScale="1">
        <p:scale>
          <a:sx n="74" d="100"/>
          <a:sy n="74" d="100"/>
        </p:scale>
        <p:origin x="-49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School Lunch by Year and Race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2009--2010</c:v>
                </c:pt>
                <c:pt idx="1">
                  <c:v>2000-2001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28.26</c:v>
                </c:pt>
                <c:pt idx="1">
                  <c:v>32.21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2009--2010</c:v>
                </c:pt>
                <c:pt idx="1">
                  <c:v>2000-2001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32.39</c:v>
                </c:pt>
                <c:pt idx="1">
                  <c:v>38.840000000000003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2009--2010</c:v>
                </c:pt>
                <c:pt idx="1">
                  <c:v>2000-2001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33.880000000000003</c:v>
                </c:pt>
                <c:pt idx="1">
                  <c:v>26.96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Asian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2009--2010</c:v>
                </c:pt>
                <c:pt idx="1">
                  <c:v>2000-2001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1.7</c:v>
                </c:pt>
                <c:pt idx="1">
                  <c:v>1.33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American Indian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2009--2010</c:v>
                </c:pt>
                <c:pt idx="1">
                  <c:v>2000-2001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0.34</c:v>
                </c:pt>
                <c:pt idx="1">
                  <c:v>0.26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Multiracial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2009--2010</c:v>
                </c:pt>
                <c:pt idx="1">
                  <c:v>2000-2001</c:v>
                </c:pt>
              </c:strCache>
            </c:strRef>
          </c:cat>
          <c:val>
            <c:numRef>
              <c:f>Sheet1!$B$7:$C$7</c:f>
              <c:numCache>
                <c:formatCode>General</c:formatCode>
                <c:ptCount val="2"/>
                <c:pt idx="0">
                  <c:v>3.43</c:v>
                </c:pt>
                <c:pt idx="1">
                  <c:v>1.41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49376"/>
        <c:axId val="36959360"/>
      </c:barChart>
      <c:catAx>
        <c:axId val="36949376"/>
        <c:scaling>
          <c:orientation val="minMax"/>
        </c:scaling>
        <c:delete val="0"/>
        <c:axPos val="l"/>
        <c:majorTickMark val="out"/>
        <c:minorTickMark val="none"/>
        <c:tickLblPos val="nextTo"/>
        <c:crossAx val="36959360"/>
        <c:crosses val="autoZero"/>
        <c:auto val="1"/>
        <c:lblAlgn val="ctr"/>
        <c:lblOffset val="100"/>
        <c:noMultiLvlLbl val="0"/>
      </c:catAx>
      <c:valAx>
        <c:axId val="369593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6949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School Lunch by Race and Year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2009--2010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  <c:pt idx="4">
                  <c:v>American Indian</c:v>
                </c:pt>
                <c:pt idx="5">
                  <c:v>Multiracial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28.26</c:v>
                </c:pt>
                <c:pt idx="1">
                  <c:v>32.39</c:v>
                </c:pt>
                <c:pt idx="2">
                  <c:v>33.880000000000003</c:v>
                </c:pt>
                <c:pt idx="3">
                  <c:v>1.7</c:v>
                </c:pt>
                <c:pt idx="4">
                  <c:v>0.34</c:v>
                </c:pt>
                <c:pt idx="5">
                  <c:v>3.43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2000-2001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  <c:pt idx="4">
                  <c:v>American Indian</c:v>
                </c:pt>
                <c:pt idx="5">
                  <c:v>Multiracial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32.21</c:v>
                </c:pt>
                <c:pt idx="1">
                  <c:v>38.840000000000003</c:v>
                </c:pt>
                <c:pt idx="2">
                  <c:v>26.96</c:v>
                </c:pt>
                <c:pt idx="3">
                  <c:v>1.33</c:v>
                </c:pt>
                <c:pt idx="4">
                  <c:v>0.26</c:v>
                </c:pt>
                <c:pt idx="5">
                  <c:v>1.41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61248"/>
        <c:axId val="43062784"/>
      </c:barChart>
      <c:catAx>
        <c:axId val="43061248"/>
        <c:scaling>
          <c:orientation val="minMax"/>
        </c:scaling>
        <c:delete val="0"/>
        <c:axPos val="l"/>
        <c:majorTickMark val="out"/>
        <c:minorTickMark val="none"/>
        <c:tickLblPos val="nextTo"/>
        <c:crossAx val="43062784"/>
        <c:crosses val="autoZero"/>
        <c:auto val="1"/>
        <c:lblAlgn val="ctr"/>
        <c:lblOffset val="100"/>
        <c:noMultiLvlLbl val="0"/>
      </c:catAx>
      <c:valAx>
        <c:axId val="430627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3061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School Lunch by Race and Year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2009--2010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  <c:pt idx="4">
                  <c:v>American Indian</c:v>
                </c:pt>
                <c:pt idx="5">
                  <c:v>Multiracial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28.26</c:v>
                </c:pt>
                <c:pt idx="1">
                  <c:v>32.39</c:v>
                </c:pt>
                <c:pt idx="2">
                  <c:v>33.880000000000003</c:v>
                </c:pt>
                <c:pt idx="3">
                  <c:v>1.7</c:v>
                </c:pt>
                <c:pt idx="4">
                  <c:v>0.34</c:v>
                </c:pt>
                <c:pt idx="5">
                  <c:v>3.43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2000-2001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  <c:pt idx="4">
                  <c:v>American Indian</c:v>
                </c:pt>
                <c:pt idx="5">
                  <c:v>Multiracial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32.21</c:v>
                </c:pt>
                <c:pt idx="1">
                  <c:v>38.840000000000003</c:v>
                </c:pt>
                <c:pt idx="2">
                  <c:v>26.96</c:v>
                </c:pt>
                <c:pt idx="3">
                  <c:v>1.33</c:v>
                </c:pt>
                <c:pt idx="4">
                  <c:v>0.26</c:v>
                </c:pt>
                <c:pt idx="5">
                  <c:v>1.41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44320"/>
        <c:axId val="46745856"/>
      </c:barChart>
      <c:catAx>
        <c:axId val="46744320"/>
        <c:scaling>
          <c:orientation val="minMax"/>
        </c:scaling>
        <c:delete val="0"/>
        <c:axPos val="l"/>
        <c:majorTickMark val="out"/>
        <c:minorTickMark val="none"/>
        <c:tickLblPos val="nextTo"/>
        <c:crossAx val="46745856"/>
        <c:crosses val="autoZero"/>
        <c:auto val="1"/>
        <c:lblAlgn val="ctr"/>
        <c:lblOffset val="100"/>
        <c:noMultiLvlLbl val="0"/>
      </c:catAx>
      <c:valAx>
        <c:axId val="4674585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Free or reduced price school lunch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6744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C112D-863C-B244-832D-E7B916B7DEF8}" type="datetimeFigureOut">
              <a:rPr lang="en-US" smtClean="0"/>
              <a:pPr/>
              <a:t>2012-09-03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34E87-2C33-9042-871A-C32412CC29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3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60DE7-F9E9-ED46-8540-29C7A37E15EA}" type="datetimeFigureOut">
              <a:rPr lang="en-US" smtClean="0"/>
              <a:pPr/>
              <a:t>2012-09-03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980AD-6923-504A-AD0A-38469FC08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35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EDF 5400 Fall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852F-A756-194A-B6C8-532A3BF13487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bar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two following figures were created by embedding Excel objects in a </a:t>
            </a:r>
            <a:r>
              <a:rPr lang="en-US" dirty="0" err="1" smtClean="0"/>
              <a:t>PowerPowerpoint</a:t>
            </a:r>
            <a:r>
              <a:rPr lang="en-US" dirty="0" smtClean="0"/>
              <a:t> presentation.</a:t>
            </a:r>
          </a:p>
          <a:p>
            <a:r>
              <a:rPr lang="en-US" dirty="0" smtClean="0"/>
              <a:t>When imported into Impress, the colors turn to black &amp; white.</a:t>
            </a:r>
          </a:p>
          <a:p>
            <a:r>
              <a:rPr lang="en-US" dirty="0" smtClean="0"/>
              <a:t>This is ironic because it is taken from a lecture about the choice of color in creating graphs.</a:t>
            </a:r>
          </a:p>
          <a:p>
            <a:r>
              <a:rPr lang="en-US" dirty="0" smtClean="0"/>
              <a:t>Last two pictures are embedded PDFs and do not exhibit </a:t>
            </a:r>
            <a:r>
              <a:rPr lang="en-US" smtClean="0"/>
              <a:t>the problem.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Chart 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40731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Chart 2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MS Excel® graphs are designed to look pretty rather than convey information</a:t>
            </a:r>
          </a:p>
          <a:p>
            <a:r>
              <a:rPr lang="en-US" dirty="0" smtClean="0"/>
              <a:t>3D effect on bars</a:t>
            </a:r>
          </a:p>
          <a:p>
            <a:pPr lvl="1"/>
            <a:r>
              <a:rPr lang="en-US" dirty="0" smtClean="0"/>
              <a:t>Okay, as long as it doesn’t get in the way of interpretation</a:t>
            </a:r>
          </a:p>
          <a:p>
            <a:r>
              <a:rPr lang="en-US" dirty="0" smtClean="0"/>
              <a:t>Color choices</a:t>
            </a:r>
          </a:p>
          <a:p>
            <a:pPr lvl="1"/>
            <a:r>
              <a:rPr lang="en-US" dirty="0" smtClean="0"/>
              <a:t>Red–Green color blindness is very common</a:t>
            </a:r>
          </a:p>
          <a:p>
            <a:pPr lvl="1"/>
            <a:r>
              <a:rPr lang="en-US" dirty="0" smtClean="0"/>
              <a:t>Colors are roughly same intensity, so will show up the same on B &amp; W copies </a:t>
            </a:r>
          </a:p>
          <a:p>
            <a:pPr lvl="1"/>
            <a:r>
              <a:rPr lang="en-US" dirty="0" smtClean="0"/>
              <a:t>Solution:  Look at colors on HSV scale and pick colors that differ on S dimension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Chart 2 B &amp; W</a:t>
            </a:r>
            <a:endParaRPr lang="en-US" dirty="0"/>
          </a:p>
        </p:txBody>
      </p:sp>
      <p:pic>
        <p:nvPicPr>
          <p:cNvPr id="7" name="Content Placeholder 6" descr="BarChart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413" b="-413"/>
              <a:stretch>
                <a:fillRect/>
              </a:stretch>
            </p:blipFill>
          </mc:Choice>
          <mc:Fallback>
            <p:blipFill>
              <a:blip r:embed="rId3"/>
              <a:srcRect t="-413" b="-413"/>
              <a:stretch>
                <a:fillRect/>
              </a:stretch>
            </p:blipFill>
          </mc:Fallback>
        </mc:AlternateContent>
        <p:spPr>
          <a:xfrm rot="10800000">
            <a:off x="304800" y="1516398"/>
            <a:ext cx="8382000" cy="460976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Chart 2 Improved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222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Making bar chart</vt:lpstr>
      <vt:lpstr>Bar Chart 1</vt:lpstr>
      <vt:lpstr>Bar Chart 2</vt:lpstr>
      <vt:lpstr>Potential Issues</vt:lpstr>
      <vt:lpstr>Bar Chart 2 B &amp; W</vt:lpstr>
      <vt:lpstr>Bar Chart 2 Improved</vt:lpstr>
    </vt:vector>
  </TitlesOfParts>
  <Company>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Distributional Shape</dc:title>
  <dc:creator>Russell Almond</dc:creator>
  <cp:lastModifiedBy>Russell Almond</cp:lastModifiedBy>
  <cp:revision>77</cp:revision>
  <cp:lastPrinted>2011-09-07T15:57:33Z</cp:lastPrinted>
  <dcterms:created xsi:type="dcterms:W3CDTF">2012-01-11T14:56:51Z</dcterms:created>
  <dcterms:modified xsi:type="dcterms:W3CDTF">2012-09-03T18:45:53Z</dcterms:modified>
</cp:coreProperties>
</file>