
<file path=[Content_Types].xml><?xml version="1.0" encoding="utf-8"?>
<Types xmlns="http://schemas.openxmlformats.org/package/2006/content-types">
  <Override PartName="/_rels/.rels" ContentType="application/vnd.openxmlformats-package.relationships+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_rels/notesSlide12.xml.rels" ContentType="application/vnd.openxmlformats-package.relationships+xml"/>
  <Override PartName="/ppt/notesSlides/_rels/notesSlide19.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23.xml.rels" ContentType="application/vnd.openxmlformats-package.relationships+xml"/>
  <Override PartName="/ppt/notesSlides/_rels/notesSlide17.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21.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20.xml.rels" ContentType="application/vnd.openxmlformats-package.relationships+xml"/>
  <Override PartName="/ppt/notesSlides/_rels/notesSlide13.xml.rels" ContentType="application/vnd.openxmlformats-package.relationships+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_rels/presentation.xml.rels" ContentType="application/vnd.openxmlformats-package.relationships+xml"/>
  <Override PartName="/ppt/media/image10.png" ContentType="image/png"/>
  <Override PartName="/ppt/media/image14.png" ContentType="image/png"/>
  <Override PartName="/ppt/media/image2.wmf" ContentType="image/x-wmf"/>
  <Override PartName="/ppt/media/image8.png" ContentType="image/png"/>
  <Override PartName="/ppt/media/image13.png" ContentType="image/png"/>
  <Override PartName="/ppt/media/image1.wmf" ContentType="image/x-wmf"/>
  <Override PartName="/ppt/media/image5.wmf" ContentType="image/x-wmf"/>
  <Override PartName="/ppt/media/image7.png" ContentType="image/png"/>
  <Override PartName="/ppt/media/image12.png" ContentType="image/png"/>
  <Override PartName="/ppt/media/image4.wmf" ContentType="image/x-wmf"/>
  <Override PartName="/ppt/media/image6.jpeg" ContentType="image/jpeg"/>
  <Override PartName="/ppt/media/image11.png" ContentType="image/png"/>
  <Override PartName="/ppt/media/image3.jpeg" ContentType="image/jpeg"/>
  <Override PartName="/ppt/media/image15.png" ContentType="image/png"/>
  <Override PartName="/ppt/media/image9.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9.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48.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6.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0.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47.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45.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4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 name="PlaceHolder 1"/>
          <p:cNvSpPr>
            <a:spLocks noGrp="1"/>
          </p:cNvSpPr>
          <p:nvPr>
            <p:ph type="body"/>
          </p:nvPr>
        </p:nvSpPr>
        <p:spPr>
          <a:xfrm>
            <a:off x="756000" y="5078520"/>
            <a:ext cx="6047640" cy="4811040"/>
          </a:xfrm>
          <a:prstGeom prst="rect">
            <a:avLst/>
          </a:prstGeom>
        </p:spPr>
        <p:txBody>
          <a:bodyPr bIns="0" lIns="0" rIns="0" tIns="0" wrap="none"/>
          <a:p>
            <a:r>
              <a:rPr lang="en-US"/>
              <a:t>Click to edit the notes format</a:t>
            </a:r>
            <a:endParaRPr/>
          </a:p>
        </p:txBody>
      </p:sp>
      <p:sp>
        <p:nvSpPr>
          <p:cNvPr id="69" name="PlaceHolder 2"/>
          <p:cNvSpPr>
            <a:spLocks noGrp="1"/>
          </p:cNvSpPr>
          <p:nvPr>
            <p:ph type="hdr"/>
          </p:nvPr>
        </p:nvSpPr>
        <p:spPr>
          <a:xfrm>
            <a:off x="0" y="0"/>
            <a:ext cx="3280680" cy="534240"/>
          </a:xfrm>
          <a:prstGeom prst="rect">
            <a:avLst/>
          </a:prstGeom>
        </p:spPr>
        <p:txBody>
          <a:bodyPr bIns="0" lIns="0" rIns="0" tIns="0" wrap="none"/>
          <a:p>
            <a:r>
              <a:rPr lang="en-US"/>
              <a:t>&lt;header&gt;</a:t>
            </a:r>
            <a:endParaRPr/>
          </a:p>
        </p:txBody>
      </p:sp>
      <p:sp>
        <p:nvSpPr>
          <p:cNvPr id="70" name="PlaceHolder 3"/>
          <p:cNvSpPr>
            <a:spLocks noGrp="1"/>
          </p:cNvSpPr>
          <p:nvPr>
            <p:ph type="dt"/>
          </p:nvPr>
        </p:nvSpPr>
        <p:spPr>
          <a:xfrm>
            <a:off x="4278960" y="0"/>
            <a:ext cx="3280680" cy="534240"/>
          </a:xfrm>
          <a:prstGeom prst="rect">
            <a:avLst/>
          </a:prstGeom>
        </p:spPr>
        <p:txBody>
          <a:bodyPr bIns="0" lIns="0" rIns="0" tIns="0" wrap="none"/>
          <a:p>
            <a:pPr algn="r"/>
            <a:r>
              <a:rPr lang="en-US"/>
              <a:t>&lt;date/time&gt;</a:t>
            </a:r>
            <a:endParaRPr/>
          </a:p>
        </p:txBody>
      </p:sp>
      <p:sp>
        <p:nvSpPr>
          <p:cNvPr id="71" name="PlaceHolder 4"/>
          <p:cNvSpPr>
            <a:spLocks noGrp="1"/>
          </p:cNvSpPr>
          <p:nvPr>
            <p:ph type="ftr"/>
          </p:nvPr>
        </p:nvSpPr>
        <p:spPr>
          <a:xfrm>
            <a:off x="0" y="10157400"/>
            <a:ext cx="3280680" cy="534240"/>
          </a:xfrm>
          <a:prstGeom prst="rect">
            <a:avLst/>
          </a:prstGeom>
        </p:spPr>
        <p:txBody>
          <a:bodyPr anchor="b" bIns="0" lIns="0" rIns="0" tIns="0" wrap="none"/>
          <a:p>
            <a:r>
              <a:rPr lang="en-US"/>
              <a:t>&lt;footer&gt;</a:t>
            </a:r>
            <a:endParaRPr/>
          </a:p>
        </p:txBody>
      </p:sp>
      <p:sp>
        <p:nvSpPr>
          <p:cNvPr id="72" name="PlaceHolder 5"/>
          <p:cNvSpPr>
            <a:spLocks noGrp="1"/>
          </p:cNvSpPr>
          <p:nvPr>
            <p:ph type="sldNum"/>
          </p:nvPr>
        </p:nvSpPr>
        <p:spPr>
          <a:xfrm>
            <a:off x="4278960" y="10157400"/>
            <a:ext cx="3280680" cy="534240"/>
          </a:xfrm>
          <a:prstGeom prst="rect">
            <a:avLst/>
          </a:prstGeom>
        </p:spPr>
        <p:txBody>
          <a:bodyPr anchor="b" bIns="0" lIns="0" rIns="0" tIns="0" wrap="none"/>
          <a:p>
            <a:pPr algn="r"/>
            <a:fld id="{3111D181-C1A1-4111-A1A1-014161F1B1B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CustomShape 1"/>
          <p:cNvSpPr/>
          <p:nvPr/>
        </p:nvSpPr>
        <p:spPr>
          <a:xfrm>
            <a:off x="0" y="0"/>
            <a:ext cx="11796480" cy="11796480"/>
          </a:xfrm>
          <a:prstGeom prst="rect">
            <a:avLst/>
          </a:prstGeom>
        </p:spPr>
        <p:txBody>
          <a:bodyPr bIns="45000" lIns="90000" rIns="90000" tIns="45000"/>
          <a:p>
            <a:pPr>
              <a:lnSpc>
                <a:spcPct val="100000"/>
              </a:lnSpc>
            </a:pPr>
            <a:fld id="{51D1A181-E1C1-4121-91E1-11C191010151}" type="slidenum">
              <a:rPr lang="en-US">
                <a:solidFill>
                  <a:srgbClr val="000000"/>
                </a:solidFill>
                <a:latin typeface="+mn-lt"/>
                <a:ea typeface="+mn-ea"/>
              </a:rPr>
              <a:t>&lt;number&gt;</a:t>
            </a:fld>
            <a:endParaRPr/>
          </a:p>
        </p:txBody>
      </p:sp>
      <p:sp>
        <p:nvSpPr>
          <p:cNvPr id="201"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CustomShape 1"/>
          <p:cNvSpPr/>
          <p:nvPr/>
        </p:nvSpPr>
        <p:spPr>
          <a:xfrm>
            <a:off x="0" y="0"/>
            <a:ext cx="11796480" cy="11796480"/>
          </a:xfrm>
          <a:prstGeom prst="rect">
            <a:avLst/>
          </a:prstGeom>
        </p:spPr>
        <p:txBody>
          <a:bodyPr bIns="45000" lIns="90000" rIns="90000" tIns="45000"/>
          <a:p>
            <a:pPr>
              <a:lnSpc>
                <a:spcPct val="100000"/>
              </a:lnSpc>
            </a:pPr>
            <a:fld id="{81E1A131-7111-4181-81C1-6151F1016131}" type="slidenum">
              <a:rPr lang="en-US">
                <a:solidFill>
                  <a:srgbClr val="000000"/>
                </a:solidFill>
                <a:latin typeface="+mn-lt"/>
                <a:ea typeface="+mn-ea"/>
              </a:rPr>
              <a:t>&lt;number&gt;</a:t>
            </a:fld>
            <a:endParaRPr/>
          </a:p>
        </p:txBody>
      </p:sp>
      <p:sp>
        <p:nvSpPr>
          <p:cNvPr id="203"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CustomShape 1"/>
          <p:cNvSpPr/>
          <p:nvPr/>
        </p:nvSpPr>
        <p:spPr>
          <a:xfrm>
            <a:off x="0" y="0"/>
            <a:ext cx="11796480" cy="11796480"/>
          </a:xfrm>
          <a:prstGeom prst="rect">
            <a:avLst/>
          </a:prstGeom>
        </p:spPr>
        <p:txBody>
          <a:bodyPr bIns="45000" lIns="90000" rIns="90000" tIns="45000"/>
          <a:p>
            <a:pPr>
              <a:lnSpc>
                <a:spcPct val="100000"/>
              </a:lnSpc>
            </a:pPr>
            <a:fld id="{81A1C181-D131-4191-A121-91A1F1111171}" type="slidenum">
              <a:rPr lang="en-US">
                <a:solidFill>
                  <a:srgbClr val="000000"/>
                </a:solidFill>
                <a:latin typeface="+mn-lt"/>
                <a:ea typeface="+mn-ea"/>
              </a:rPr>
              <a:t>&lt;number&gt;</a:t>
            </a:fld>
            <a:endParaRPr/>
          </a:p>
        </p:txBody>
      </p:sp>
      <p:sp>
        <p:nvSpPr>
          <p:cNvPr id="205"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0" y="0"/>
            <a:ext cx="11796480" cy="11796480"/>
          </a:xfrm>
          <a:prstGeom prst="rect">
            <a:avLst/>
          </a:prstGeom>
        </p:spPr>
        <p:txBody>
          <a:bodyPr bIns="45000" lIns="90000" rIns="90000" tIns="45000"/>
          <a:p>
            <a:pPr>
              <a:lnSpc>
                <a:spcPct val="100000"/>
              </a:lnSpc>
            </a:pPr>
            <a:fld id="{C1F15191-91A1-41F1-8111-0141915111E1}" type="slidenum">
              <a:rPr lang="en-US">
                <a:solidFill>
                  <a:srgbClr val="000000"/>
                </a:solidFill>
                <a:latin typeface="+mn-lt"/>
                <a:ea typeface="+mn-ea"/>
              </a:rPr>
              <a:t>&lt;number&gt;</a:t>
            </a:fld>
            <a:endParaRPr/>
          </a:p>
        </p:txBody>
      </p:sp>
      <p:sp>
        <p:nvSpPr>
          <p:cNvPr id="207"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CustomShape 1"/>
          <p:cNvSpPr/>
          <p:nvPr/>
        </p:nvSpPr>
        <p:spPr>
          <a:xfrm>
            <a:off x="0" y="0"/>
            <a:ext cx="11796480" cy="11796480"/>
          </a:xfrm>
          <a:prstGeom prst="rect">
            <a:avLst/>
          </a:prstGeom>
        </p:spPr>
        <p:txBody>
          <a:bodyPr bIns="45000" lIns="90000" rIns="90000" tIns="45000"/>
          <a:p>
            <a:pPr>
              <a:lnSpc>
                <a:spcPct val="100000"/>
              </a:lnSpc>
            </a:pPr>
            <a:fld id="{C1216151-D191-4151-A111-A17131D121C1}" type="slidenum">
              <a:rPr lang="en-US">
                <a:solidFill>
                  <a:srgbClr val="000000"/>
                </a:solidFill>
                <a:latin typeface="+mn-lt"/>
                <a:ea typeface="+mn-ea"/>
              </a:rPr>
              <a:t>&lt;number&gt;</a:t>
            </a:fld>
            <a:endParaRPr/>
          </a:p>
        </p:txBody>
      </p:sp>
      <p:sp>
        <p:nvSpPr>
          <p:cNvPr id="209"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0" y="0"/>
            <a:ext cx="11796480" cy="11796480"/>
          </a:xfrm>
          <a:prstGeom prst="rect">
            <a:avLst/>
          </a:prstGeom>
        </p:spPr>
        <p:txBody>
          <a:bodyPr bIns="45000" lIns="90000" rIns="90000" tIns="45000"/>
          <a:p>
            <a:pPr>
              <a:lnSpc>
                <a:spcPct val="100000"/>
              </a:lnSpc>
            </a:pPr>
            <a:fld id="{B10111C1-E1A1-41C1-B171-D181F1515141}" type="slidenum">
              <a:rPr lang="en-US">
                <a:solidFill>
                  <a:srgbClr val="000000"/>
                </a:solidFill>
                <a:latin typeface="+mn-lt"/>
                <a:ea typeface="+mn-ea"/>
              </a:rPr>
              <a:t>&lt;number&gt;</a:t>
            </a:fld>
            <a:endParaRPr/>
          </a:p>
        </p:txBody>
      </p:sp>
      <p:sp>
        <p:nvSpPr>
          <p:cNvPr id="211"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CustomShape 1"/>
          <p:cNvSpPr/>
          <p:nvPr/>
        </p:nvSpPr>
        <p:spPr>
          <a:xfrm>
            <a:off x="0" y="0"/>
            <a:ext cx="11796480" cy="11796480"/>
          </a:xfrm>
          <a:prstGeom prst="rect">
            <a:avLst/>
          </a:prstGeom>
        </p:spPr>
        <p:txBody>
          <a:bodyPr bIns="45000" lIns="90000" rIns="90000" tIns="45000"/>
          <a:p>
            <a:pPr>
              <a:lnSpc>
                <a:spcPct val="100000"/>
              </a:lnSpc>
            </a:pPr>
            <a:fld id="{61514141-D131-41B1-91C1-B10131E1C1A1}" type="slidenum">
              <a:rPr lang="en-US">
                <a:solidFill>
                  <a:srgbClr val="000000"/>
                </a:solidFill>
                <a:latin typeface="+mn-lt"/>
                <a:ea typeface="+mn-ea"/>
              </a:rPr>
              <a:t>&lt;number&gt;</a:t>
            </a:fld>
            <a:endParaRPr/>
          </a:p>
        </p:txBody>
      </p:sp>
      <p:sp>
        <p:nvSpPr>
          <p:cNvPr id="213"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CustomShape 1"/>
          <p:cNvSpPr/>
          <p:nvPr/>
        </p:nvSpPr>
        <p:spPr>
          <a:xfrm>
            <a:off x="0" y="0"/>
            <a:ext cx="11796480" cy="11796480"/>
          </a:xfrm>
          <a:prstGeom prst="rect">
            <a:avLst/>
          </a:prstGeom>
        </p:spPr>
        <p:txBody>
          <a:bodyPr bIns="45000" lIns="90000" rIns="90000" tIns="45000"/>
          <a:p>
            <a:pPr>
              <a:lnSpc>
                <a:spcPct val="100000"/>
              </a:lnSpc>
            </a:pPr>
            <a:fld id="{2181C151-8101-4161-8141-C1A141F1B1B1}" type="slidenum">
              <a:rPr lang="en-US">
                <a:solidFill>
                  <a:srgbClr val="000000"/>
                </a:solidFill>
                <a:latin typeface="+mn-lt"/>
                <a:ea typeface="+mn-ea"/>
              </a:rPr>
              <a:t>&lt;number&gt;</a:t>
            </a:fld>
            <a:endParaRPr/>
          </a:p>
        </p:txBody>
      </p:sp>
      <p:sp>
        <p:nvSpPr>
          <p:cNvPr id="215"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CustomShape 1"/>
          <p:cNvSpPr/>
          <p:nvPr/>
        </p:nvSpPr>
        <p:spPr>
          <a:xfrm>
            <a:off x="0" y="0"/>
            <a:ext cx="11796480" cy="11796480"/>
          </a:xfrm>
          <a:prstGeom prst="rect">
            <a:avLst/>
          </a:prstGeom>
        </p:spPr>
        <p:txBody>
          <a:bodyPr bIns="45000" lIns="90000" rIns="90000" tIns="45000"/>
          <a:p>
            <a:pPr>
              <a:lnSpc>
                <a:spcPct val="100000"/>
              </a:lnSpc>
            </a:pPr>
            <a:fld id="{C131B131-51E1-4181-A121-51017161A121}" type="slidenum">
              <a:rPr lang="en-US">
                <a:solidFill>
                  <a:srgbClr val="000000"/>
                </a:solidFill>
                <a:latin typeface="+mn-lt"/>
                <a:ea typeface="+mn-ea"/>
              </a:rPr>
              <a:t>&lt;number&gt;</a:t>
            </a:fld>
            <a:endParaRPr/>
          </a:p>
        </p:txBody>
      </p:sp>
      <p:sp>
        <p:nvSpPr>
          <p:cNvPr id="217"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0" y="0"/>
            <a:ext cx="11796480" cy="11796480"/>
          </a:xfrm>
          <a:prstGeom prst="rect">
            <a:avLst/>
          </a:prstGeom>
        </p:spPr>
        <p:txBody>
          <a:bodyPr bIns="45000" lIns="90000" rIns="90000" tIns="45000"/>
          <a:p>
            <a:pPr>
              <a:lnSpc>
                <a:spcPct val="100000"/>
              </a:lnSpc>
            </a:pPr>
            <a:fld id="{C1718171-2191-41B1-91E1-E161510101B1}" type="slidenum">
              <a:rPr lang="en-US">
                <a:solidFill>
                  <a:srgbClr val="000000"/>
                </a:solidFill>
                <a:latin typeface="+mn-lt"/>
                <a:ea typeface="+mn-ea"/>
              </a:rPr>
              <a:t>&lt;number&gt;</a:t>
            </a:fld>
            <a:endParaRPr/>
          </a:p>
        </p:txBody>
      </p:sp>
      <p:sp>
        <p:nvSpPr>
          <p:cNvPr id="219"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CustomShape 1"/>
          <p:cNvSpPr/>
          <p:nvPr/>
        </p:nvSpPr>
        <p:spPr>
          <a:xfrm>
            <a:off x="0" y="0"/>
            <a:ext cx="11796480" cy="11796480"/>
          </a:xfrm>
          <a:prstGeom prst="rect">
            <a:avLst/>
          </a:prstGeom>
        </p:spPr>
        <p:txBody>
          <a:bodyPr bIns="45000" lIns="90000" rIns="90000" tIns="45000"/>
          <a:p>
            <a:pPr>
              <a:lnSpc>
                <a:spcPct val="100000"/>
              </a:lnSpc>
            </a:pPr>
            <a:fld id="{1151A1C1-B111-4111-B141-F1A181E151D1}" type="slidenum">
              <a:rPr lang="en-US">
                <a:solidFill>
                  <a:srgbClr val="000000"/>
                </a:solidFill>
                <a:latin typeface="+mn-lt"/>
                <a:ea typeface="+mn-ea"/>
              </a:rPr>
              <a:t>&lt;number&gt;</a:t>
            </a:fld>
            <a:endParaRPr/>
          </a:p>
        </p:txBody>
      </p:sp>
      <p:sp>
        <p:nvSpPr>
          <p:cNvPr id="221"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CustomShape 1"/>
          <p:cNvSpPr/>
          <p:nvPr/>
        </p:nvSpPr>
        <p:spPr>
          <a:xfrm>
            <a:off x="0" y="0"/>
            <a:ext cx="11796480" cy="11796480"/>
          </a:xfrm>
          <a:prstGeom prst="rect">
            <a:avLst/>
          </a:prstGeom>
        </p:spPr>
        <p:txBody>
          <a:bodyPr bIns="45000" lIns="90000" rIns="90000" tIns="45000"/>
          <a:p>
            <a:pPr>
              <a:lnSpc>
                <a:spcPct val="100000"/>
              </a:lnSpc>
            </a:pPr>
            <a:fld id="{81F1F1C1-0191-4141-A1E1-A191F1015131}" type="slidenum">
              <a:rPr lang="en-US">
                <a:solidFill>
                  <a:srgbClr val="000000"/>
                </a:solidFill>
                <a:latin typeface="+mn-lt"/>
                <a:ea typeface="+mn-ea"/>
              </a:rPr>
              <a:t>&lt;number&gt;</a:t>
            </a:fld>
            <a:endParaRPr/>
          </a:p>
        </p:txBody>
      </p:sp>
      <p:sp>
        <p:nvSpPr>
          <p:cNvPr id="223"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CustomShape 1"/>
          <p:cNvSpPr/>
          <p:nvPr/>
        </p:nvSpPr>
        <p:spPr>
          <a:xfrm>
            <a:off x="0" y="0"/>
            <a:ext cx="11796480" cy="11796480"/>
          </a:xfrm>
          <a:prstGeom prst="rect">
            <a:avLst/>
          </a:prstGeom>
        </p:spPr>
        <p:txBody>
          <a:bodyPr bIns="45000" lIns="90000" rIns="90000" tIns="45000"/>
          <a:p>
            <a:pPr>
              <a:lnSpc>
                <a:spcPct val="100000"/>
              </a:lnSpc>
            </a:pPr>
            <a:fld id="{41217141-9111-4121-8191-A111E1918111}" type="slidenum">
              <a:rPr lang="en-US">
                <a:solidFill>
                  <a:srgbClr val="000000"/>
                </a:solidFill>
                <a:latin typeface="+mn-lt"/>
                <a:ea typeface="+mn-ea"/>
              </a:rPr>
              <a:t>&lt;number&gt;</a:t>
            </a:fld>
            <a:endParaRPr/>
          </a:p>
        </p:txBody>
      </p:sp>
      <p:sp>
        <p:nvSpPr>
          <p:cNvPr id="225" name="PlaceHolder 2"/>
          <p:cNvSpPr>
            <a:spLocks noGrp="1"/>
          </p:cNvSpPr>
          <p:nvPr>
            <p:ph type="body"/>
          </p:nvPr>
        </p:nvSpPr>
        <p:spPr>
          <a:xfrm>
            <a:off x="685440" y="4343400"/>
            <a:ext cx="5486400" cy="4114440"/>
          </a:xfrm>
          <a:prstGeom prst="rect">
            <a:avLst/>
          </a:prstGeom>
        </p:spPr>
        <p:txBody>
          <a:bodyPr anchor="ctr" bIns="45000" lIns="90000" rIns="90000" tIns="45000" wrap="none"/>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4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5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640"/>
          </a:xfrm>
          <a:prstGeom prst="rect">
            <a:avLst/>
          </a:prstGeom>
        </p:spPr>
        <p:txBody>
          <a:bodyPr anchor="ctr" bIns="0" lIns="0" rIns="0" tIns="0" wrap="none"/>
          <a:p>
            <a:r>
              <a:rPr lang="en-US"/>
              <a:t>Click to edit the title text format</a:t>
            </a:r>
            <a:endParaRPr/>
          </a:p>
        </p:txBody>
      </p:sp>
      <p:sp>
        <p:nvSpPr>
          <p:cNvPr id="1"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35"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3.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 name="CustomShape 1"/>
          <p:cNvSpPr/>
          <p:nvPr/>
        </p:nvSpPr>
        <p:spPr>
          <a:xfrm>
            <a:off x="683640" y="2853000"/>
            <a:ext cx="7771680" cy="1469160"/>
          </a:xfrm>
          <a:prstGeom prst="rect">
            <a:avLst/>
          </a:prstGeom>
        </p:spPr>
        <p:txBody>
          <a:bodyPr anchor="ctr" bIns="45000" lIns="90000" rIns="90000" tIns="45000"/>
          <a:p>
            <a:r>
              <a:rPr b="1" lang="en-US" sz="4400">
                <a:solidFill>
                  <a:srgbClr val="000000"/>
                </a:solidFill>
                <a:latin typeface="Calibri"/>
              </a:rPr>
              <a:t>Education program</a:t>
            </a:r>
            <a:endParaRPr/>
          </a:p>
          <a:p>
            <a:r>
              <a:rPr b="1" lang="en-US" sz="4400">
                <a:solidFill>
                  <a:srgbClr val="000000"/>
                </a:solidFill>
                <a:latin typeface="Calibri"/>
              </a:rPr>
              <a:t>on preventing upper limbs lymphoedema in patients who are at risk of developing lymphoedema after breast cancer treatment.</a:t>
            </a:r>
            <a:endParaRPr/>
          </a:p>
          <a:p>
            <a:pPr algn="ctr">
              <a:lnSpc>
                <a:spcPct val="100000"/>
              </a:lnSpc>
            </a:pP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CustomShape 1"/>
          <p:cNvSpPr/>
          <p:nvPr/>
        </p:nvSpPr>
        <p:spPr>
          <a:xfrm>
            <a:off x="611640" y="836640"/>
            <a:ext cx="8228880" cy="1142280"/>
          </a:xfrm>
          <a:prstGeom prst="rect">
            <a:avLst/>
          </a:prstGeom>
        </p:spPr>
        <p:txBody>
          <a:bodyPr anchor="ctr" bIns="45000" lIns="90000" rIns="90000" tIns="45000"/>
          <a:p>
            <a:r>
              <a:rPr b="1" lang="en-US" sz="8000">
                <a:solidFill>
                  <a:srgbClr val="000000"/>
                </a:solidFill>
                <a:latin typeface="Calibri"/>
              </a:rPr>
              <a:t>Objective</a:t>
            </a:r>
            <a:endParaRPr/>
          </a:p>
          <a:p>
            <a:pPr algn="ctr">
              <a:lnSpc>
                <a:spcPct val="100000"/>
              </a:lnSpc>
            </a:pPr>
            <a:endParaRPr/>
          </a:p>
        </p:txBody>
      </p:sp>
      <p:sp>
        <p:nvSpPr>
          <p:cNvPr id="114" name="CustomShape 2"/>
          <p:cNvSpPr/>
          <p:nvPr/>
        </p:nvSpPr>
        <p:spPr>
          <a:xfrm>
            <a:off x="611640" y="1917000"/>
            <a:ext cx="8228880" cy="4525200"/>
          </a:xfrm>
          <a:prstGeom prst="rect">
            <a:avLst/>
          </a:prstGeom>
        </p:spPr>
        <p:txBody>
          <a:bodyPr bIns="45000" lIns="90000" rIns="90000" tIns="45000"/>
          <a:p>
            <a:pPr>
              <a:lnSpc>
                <a:spcPct val="100000"/>
              </a:lnSpc>
              <a:buFont typeface="Arial"/>
              <a:buChar char="•"/>
            </a:pPr>
            <a:r>
              <a:rPr lang="en-US" sz="4000">
                <a:solidFill>
                  <a:srgbClr val="000000"/>
                </a:solidFill>
                <a:latin typeface="Calibri"/>
              </a:rPr>
              <a:t>To enhance knowledge and reinforce their behavior on awareness of preventing lymphoedema among post breast cancer treatment patient</a:t>
            </a:r>
            <a:endParaRPr/>
          </a:p>
          <a:p>
            <a:pPr>
              <a:lnSpc>
                <a:spcPct val="100000"/>
              </a:lnSpc>
              <a:buFont typeface="Arial"/>
              <a:buChar char="•"/>
            </a:pPr>
            <a:r>
              <a:rPr lang="en-US" sz="4000">
                <a:solidFill>
                  <a:srgbClr val="000000"/>
                </a:solidFill>
                <a:latin typeface="Calibri"/>
              </a:rPr>
              <a:t>To decrease the incidence rate of lymphoedema</a:t>
            </a:r>
            <a:endParaRPr/>
          </a:p>
          <a:p>
            <a:pPr>
              <a:lnSpc>
                <a:spcPct val="100000"/>
              </a:lnSpc>
            </a:pPr>
            <a:endParaRPr/>
          </a:p>
        </p:txBody>
      </p:sp>
    </p:spTree>
  </p:cSld>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CustomShape 1"/>
          <p:cNvSpPr/>
          <p:nvPr/>
        </p:nvSpPr>
        <p:spPr>
          <a:xfrm>
            <a:off x="457200" y="274680"/>
            <a:ext cx="8228880" cy="1142280"/>
          </a:xfrm>
          <a:prstGeom prst="rect">
            <a:avLst/>
          </a:prstGeom>
        </p:spPr>
        <p:txBody>
          <a:bodyPr anchor="ctr" bIns="45000" lIns="90000" rIns="90000" tIns="45000"/>
          <a:p>
            <a:pPr algn="ctr">
              <a:lnSpc>
                <a:spcPct val="100000"/>
              </a:lnSpc>
            </a:pPr>
            <a:r>
              <a:rPr b="1" lang="en-US" sz="4400">
                <a:solidFill>
                  <a:srgbClr val="000000"/>
                </a:solidFill>
                <a:latin typeface="Calibri"/>
              </a:rPr>
              <a:t>What is lymphoedema?</a:t>
            </a:r>
            <a:endParaRPr/>
          </a:p>
        </p:txBody>
      </p:sp>
      <p:sp>
        <p:nvSpPr>
          <p:cNvPr id="116" name="CustomShape 2"/>
          <p:cNvSpPr/>
          <p:nvPr/>
        </p:nvSpPr>
        <p:spPr>
          <a:xfrm>
            <a:off x="457200" y="1600200"/>
            <a:ext cx="8228880" cy="4525200"/>
          </a:xfrm>
          <a:prstGeom prst="rect">
            <a:avLst/>
          </a:prstGeom>
        </p:spPr>
        <p:txBody>
          <a:bodyPr bIns="45000" lIns="90000" rIns="90000" tIns="45000"/>
          <a:p>
            <a:pPr>
              <a:lnSpc>
                <a:spcPct val="100000"/>
              </a:lnSpc>
            </a:pPr>
            <a:r>
              <a:rPr b="1" lang="en-US" sz="3200">
                <a:solidFill>
                  <a:srgbClr val="000000"/>
                </a:solidFill>
                <a:latin typeface="Calibri"/>
              </a:rPr>
              <a:t>Lymphatic system</a:t>
            </a:r>
            <a:endParaRPr/>
          </a:p>
          <a:p>
            <a:pPr>
              <a:lnSpc>
                <a:spcPct val="100000"/>
              </a:lnSpc>
            </a:pPr>
            <a:r>
              <a:rPr b="1" lang="en-US" sz="2400">
                <a:solidFill>
                  <a:srgbClr val="000000"/>
                </a:solidFill>
                <a:latin typeface="Calibri"/>
              </a:rPr>
              <a:t>-</a:t>
            </a:r>
            <a:r>
              <a:rPr lang="en-US" sz="2400">
                <a:solidFill>
                  <a:srgbClr val="000000"/>
                </a:solidFill>
                <a:latin typeface="Calibri"/>
              </a:rPr>
              <a:t>produce cells and antibodies, destruct red cells and lymph circulation</a:t>
            </a:r>
            <a:endParaRPr/>
          </a:p>
          <a:p>
            <a:pPr>
              <a:lnSpc>
                <a:spcPct val="100000"/>
              </a:lnSpc>
            </a:pPr>
            <a:r>
              <a:rPr lang="en-US" sz="2400">
                <a:solidFill>
                  <a:srgbClr val="000000"/>
                </a:solidFill>
                <a:latin typeface="Calibri"/>
              </a:rPr>
              <a:t>-made up of the network of collecting vessels as the transport throughout the body, and, the lymph nodes which interposing along the lymphatic vessel and filtering the lymph</a:t>
            </a:r>
            <a:endParaRPr/>
          </a:p>
          <a:p>
            <a:pPr>
              <a:lnSpc>
                <a:spcPct val="100000"/>
              </a:lnSpc>
            </a:pPr>
            <a:r>
              <a:rPr lang="en-US" sz="2400">
                <a:solidFill>
                  <a:srgbClr val="000000"/>
                </a:solidFill>
                <a:latin typeface="Calibri"/>
              </a:rPr>
              <a:t>-higher hydrostatic pressure in blood vessel</a:t>
            </a:r>
            <a:r>
              <a:rPr lang="en-US" sz="2400">
                <a:solidFill>
                  <a:srgbClr val="000000"/>
                </a:solidFill>
                <a:latin typeface="Wingdings"/>
              </a:rPr>
              <a:t></a:t>
            </a:r>
            <a:r>
              <a:rPr lang="en-US" sz="2400">
                <a:solidFill>
                  <a:srgbClr val="000000"/>
                </a:solidFill>
                <a:latin typeface="Calibri"/>
              </a:rPr>
              <a:t> pushes the fluid out of the veins into the interstitial space</a:t>
            </a:r>
            <a:r>
              <a:rPr lang="en-US" sz="2400">
                <a:solidFill>
                  <a:srgbClr val="000000"/>
                </a:solidFill>
                <a:latin typeface="Wingdings"/>
              </a:rPr>
              <a:t></a:t>
            </a:r>
            <a:r>
              <a:rPr lang="en-US" sz="2400">
                <a:solidFill>
                  <a:srgbClr val="000000"/>
                </a:solidFill>
                <a:latin typeface="Calibri"/>
              </a:rPr>
              <a:t> enter the lymphatic capillaries (Production of lymph )</a:t>
            </a:r>
            <a:r>
              <a:rPr lang="en-US" sz="2400">
                <a:solidFill>
                  <a:srgbClr val="000000"/>
                </a:solidFill>
                <a:latin typeface="Wingdings"/>
              </a:rPr>
              <a:t></a:t>
            </a:r>
            <a:r>
              <a:rPr lang="en-US" sz="2400">
                <a:solidFill>
                  <a:srgbClr val="000000"/>
                </a:solidFill>
                <a:latin typeface="Calibri"/>
              </a:rPr>
              <a:t> moves along capillaries and finally drain back into the venous system</a:t>
            </a:r>
            <a:endParaRPr/>
          </a:p>
          <a:p>
            <a:pPr>
              <a:lnSpc>
                <a:spcPct val="100000"/>
              </a:lnSpc>
            </a:pPr>
            <a:endParaRPr/>
          </a:p>
        </p:txBody>
      </p:sp>
    </p:spTree>
  </p:cSld>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CustomShape 1"/>
          <p:cNvSpPr/>
          <p:nvPr/>
        </p:nvSpPr>
        <p:spPr>
          <a:xfrm>
            <a:off x="456480" y="273600"/>
            <a:ext cx="8227440" cy="1144080"/>
          </a:xfrm>
          <a:prstGeom prst="rect">
            <a:avLst/>
          </a:prstGeom>
        </p:spPr>
        <p:txBody>
          <a:bodyPr anchor="ctr" bIns="45000" lIns="90000" rIns="90000" tIns="32040"/>
          <a:p>
            <a:pPr algn="ctr">
              <a:lnSpc>
                <a:spcPct val="100000"/>
              </a:lnSpc>
            </a:pPr>
            <a:r>
              <a:rPr b="1" lang="en-US" sz="3600">
                <a:solidFill>
                  <a:srgbClr val="000000"/>
                </a:solidFill>
                <a:latin typeface="Calibri"/>
              </a:rPr>
              <a:t>What is lymphoedema?</a:t>
            </a:r>
            <a:endParaRPr/>
          </a:p>
        </p:txBody>
      </p:sp>
      <p:sp>
        <p:nvSpPr>
          <p:cNvPr id="118" name="CustomShape 2"/>
          <p:cNvSpPr/>
          <p:nvPr/>
        </p:nvSpPr>
        <p:spPr>
          <a:xfrm>
            <a:off x="456480" y="1571040"/>
            <a:ext cx="8044560" cy="4005720"/>
          </a:xfrm>
          <a:prstGeom prst="rect">
            <a:avLst/>
          </a:prstGeom>
        </p:spPr>
        <p:txBody>
          <a:bodyPr bIns="45000" lIns="90000" rIns="90000" tIns="45000"/>
          <a:p>
            <a:pPr>
              <a:lnSpc>
                <a:spcPct val="100000"/>
              </a:lnSpc>
              <a:buSzPct val="45000"/>
              <a:buFont charset="2" typeface="Wingdings"/>
              <a:buChar char=""/>
            </a:pPr>
            <a:r>
              <a:rPr lang="en-US" sz="2200">
                <a:solidFill>
                  <a:srgbClr val="000000"/>
                </a:solidFill>
                <a:latin typeface="Calibri"/>
              </a:rPr>
              <a:t>2 Type of lymphedema</a:t>
            </a:r>
            <a:endParaRPr/>
          </a:p>
          <a:p>
            <a:pPr lvl="1">
              <a:lnSpc>
                <a:spcPct val="100000"/>
              </a:lnSpc>
              <a:buFont typeface="Times New Roman"/>
              <a:buChar char="–"/>
            </a:pPr>
            <a:r>
              <a:rPr lang="en-US" sz="2200">
                <a:solidFill>
                  <a:srgbClr val="000000"/>
                </a:solidFill>
                <a:latin typeface="Calibri"/>
              </a:rPr>
              <a:t>Primary </a:t>
            </a:r>
            <a:endParaRPr/>
          </a:p>
          <a:p>
            <a:pPr lvl="2">
              <a:lnSpc>
                <a:spcPct val="100000"/>
              </a:lnSpc>
              <a:buSzPct val="45000"/>
              <a:buFont typeface="StarSymbol"/>
              <a:buChar char=""/>
            </a:pPr>
            <a:r>
              <a:rPr lang="en-US" sz="2200">
                <a:solidFill>
                  <a:srgbClr val="000000"/>
                </a:solidFill>
                <a:latin typeface="Calibri"/>
              </a:rPr>
              <a:t>Congenital or Hereditary</a:t>
            </a:r>
            <a:endParaRPr/>
          </a:p>
          <a:p>
            <a:pPr lvl="1">
              <a:lnSpc>
                <a:spcPct val="100000"/>
              </a:lnSpc>
              <a:buFont typeface="Times New Roman"/>
              <a:buChar char="–"/>
            </a:pPr>
            <a:r>
              <a:rPr lang="en-US" sz="2200">
                <a:solidFill>
                  <a:srgbClr val="000000"/>
                </a:solidFill>
                <a:latin typeface="Calibri"/>
              </a:rPr>
              <a:t>Secondary </a:t>
            </a:r>
            <a:endParaRPr/>
          </a:p>
          <a:p>
            <a:pPr lvl="2">
              <a:lnSpc>
                <a:spcPct val="100000"/>
              </a:lnSpc>
              <a:buSzPct val="45000"/>
              <a:buFont typeface="StarSymbol"/>
              <a:buChar char=""/>
            </a:pPr>
            <a:r>
              <a:rPr lang="en-US" sz="2200">
                <a:solidFill>
                  <a:srgbClr val="000000"/>
                </a:solidFill>
                <a:latin typeface="Calibri"/>
              </a:rPr>
              <a:t>Due to acquired causes </a:t>
            </a:r>
            <a:endParaRPr/>
          </a:p>
          <a:p>
            <a:pPr>
              <a:lnSpc>
                <a:spcPct val="100000"/>
              </a:lnSpc>
              <a:buSzPct val="45000"/>
              <a:buFont charset="2" typeface="Wingdings"/>
              <a:buChar char=""/>
            </a:pPr>
            <a:r>
              <a:rPr lang="en-US" sz="2200">
                <a:solidFill>
                  <a:srgbClr val="000000"/>
                </a:solidFill>
                <a:latin typeface="Calibri"/>
              </a:rPr>
              <a:t>Quantitative problem between the lymphatic load and the lymphatic transport capacity.</a:t>
            </a:r>
            <a:endParaRPr/>
          </a:p>
          <a:p>
            <a:pPr>
              <a:lnSpc>
                <a:spcPct val="100000"/>
              </a:lnSpc>
              <a:buSzPct val="45000"/>
              <a:buFont charset="2" typeface="Wingdings"/>
              <a:buChar char=""/>
            </a:pPr>
            <a:r>
              <a:rPr lang="en-US" sz="2200">
                <a:solidFill>
                  <a:srgbClr val="000000"/>
                </a:solidFill>
                <a:latin typeface="Calibri"/>
              </a:rPr>
              <a:t>Lymphedema will arise as a result of local accumulation of body fluid in body tissue but cannot be drained efficiently.</a:t>
            </a:r>
            <a:endParaRPr/>
          </a:p>
          <a:p>
            <a:pPr>
              <a:lnSpc>
                <a:spcPct val="100000"/>
              </a:lnSpc>
              <a:buSzPct val="45000"/>
              <a:buFont charset="2" typeface="Wingdings"/>
              <a:buChar char=""/>
            </a:pPr>
            <a:r>
              <a:rPr lang="en-US" sz="2200">
                <a:solidFill>
                  <a:srgbClr val="000000"/>
                </a:solidFill>
                <a:latin typeface="Calibri"/>
              </a:rPr>
              <a:t>If left it untreated, progressively, a chronic condition with extremity deformity</a:t>
            </a:r>
            <a:endParaRPr/>
          </a:p>
        </p:txBody>
      </p:sp>
    </p:spTree>
  </p:cSld>
  <p:timing>
    <p:tnLst>
      <p:par>
        <p:cTn dur="indefinite" id="23" nodeType="tmRoot" restart="never">
          <p:childTnLst>
            <p:seq>
              <p:cTn dur="indefinite" id="24"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CustomShape 1"/>
          <p:cNvSpPr/>
          <p:nvPr/>
        </p:nvSpPr>
        <p:spPr>
          <a:xfrm>
            <a:off x="456480" y="273600"/>
            <a:ext cx="8227440" cy="1144080"/>
          </a:xfrm>
          <a:prstGeom prst="rect">
            <a:avLst/>
          </a:prstGeom>
        </p:spPr>
        <p:txBody>
          <a:bodyPr anchor="ctr" bIns="45000" lIns="90000" rIns="90000" tIns="32040"/>
          <a:p>
            <a:pPr algn="just">
              <a:lnSpc>
                <a:spcPct val="100000"/>
              </a:lnSpc>
            </a:pPr>
            <a:r>
              <a:rPr b="1" lang="en-US" sz="3600">
                <a:solidFill>
                  <a:srgbClr val="000000"/>
                </a:solidFill>
                <a:latin typeface="Calibri"/>
              </a:rPr>
              <a:t>Diagnosis method for lymphoedema</a:t>
            </a:r>
            <a:endParaRPr/>
          </a:p>
        </p:txBody>
      </p:sp>
      <p:sp>
        <p:nvSpPr>
          <p:cNvPr id="120" name="CustomShape 2"/>
          <p:cNvSpPr/>
          <p:nvPr/>
        </p:nvSpPr>
        <p:spPr>
          <a:xfrm>
            <a:off x="456480" y="1604160"/>
            <a:ext cx="8044560" cy="397692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Up to now, no International standard criteria</a:t>
            </a:r>
            <a:endParaRPr/>
          </a:p>
          <a:p>
            <a:pPr>
              <a:lnSpc>
                <a:spcPct val="100000"/>
              </a:lnSpc>
              <a:buSzPct val="45000"/>
              <a:buFont charset="2" typeface="Wingdings"/>
              <a:buChar char=""/>
            </a:pPr>
            <a:r>
              <a:rPr lang="en-US" sz="3200">
                <a:solidFill>
                  <a:srgbClr val="000000"/>
                </a:solidFill>
                <a:latin typeface="Calibri"/>
              </a:rPr>
              <a:t>Two most common criteria</a:t>
            </a:r>
            <a:endParaRPr/>
          </a:p>
          <a:p>
            <a:pPr lvl="1">
              <a:lnSpc>
                <a:spcPct val="100000"/>
              </a:lnSpc>
              <a:buSzPct val="75000"/>
              <a:buFont typeface="Symbol"/>
              <a:buChar char=""/>
            </a:pPr>
            <a:r>
              <a:rPr lang="en-US" sz="2900">
                <a:solidFill>
                  <a:srgbClr val="000000"/>
                </a:solidFill>
                <a:latin typeface="Calibri"/>
              </a:rPr>
              <a:t>Comparing the affected limb and the unaffected limb </a:t>
            </a:r>
            <a:endParaRPr/>
          </a:p>
          <a:p>
            <a:pPr lvl="1">
              <a:lnSpc>
                <a:spcPct val="100000"/>
              </a:lnSpc>
              <a:buSzPct val="75000"/>
              <a:buFont typeface="Symbol"/>
              <a:buChar char=""/>
            </a:pPr>
            <a:r>
              <a:rPr lang="en-US" sz="2900">
                <a:solidFill>
                  <a:srgbClr val="000000"/>
                </a:solidFill>
                <a:latin typeface="Calibri"/>
              </a:rPr>
              <a:t>Comparing the affected limb periodically </a:t>
            </a:r>
            <a:endParaRPr/>
          </a:p>
        </p:txBody>
      </p:sp>
    </p:spTree>
  </p:cSld>
  <p:timing>
    <p:tnLst>
      <p:par>
        <p:cTn dur="indefinite" id="25" nodeType="tmRoot" restart="never">
          <p:childTnLst>
            <p:seq>
              <p:cTn dur="indefinite" id="2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CustomShape 1"/>
          <p:cNvSpPr/>
          <p:nvPr/>
        </p:nvSpPr>
        <p:spPr>
          <a:xfrm>
            <a:off x="456480" y="273600"/>
            <a:ext cx="8227440" cy="1144080"/>
          </a:xfrm>
          <a:prstGeom prst="rect">
            <a:avLst/>
          </a:prstGeom>
        </p:spPr>
        <p:txBody>
          <a:bodyPr anchor="ctr" bIns="45000" lIns="90000" rIns="90000" tIns="32040"/>
          <a:p>
            <a:pPr algn="just">
              <a:lnSpc>
                <a:spcPct val="100000"/>
              </a:lnSpc>
            </a:pPr>
            <a:r>
              <a:rPr b="1" lang="en-US" sz="3600">
                <a:solidFill>
                  <a:srgbClr val="000000"/>
                </a:solidFill>
                <a:latin typeface="Calibri"/>
              </a:rPr>
              <a:t>Diagnosis method for lymphoedema</a:t>
            </a:r>
            <a:endParaRPr/>
          </a:p>
        </p:txBody>
      </p:sp>
      <p:sp>
        <p:nvSpPr>
          <p:cNvPr id="122" name="CustomShape 2"/>
          <p:cNvSpPr/>
          <p:nvPr/>
        </p:nvSpPr>
        <p:spPr>
          <a:xfrm>
            <a:off x="456480" y="1604160"/>
            <a:ext cx="8044560" cy="397692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3 method to could be use for measurement</a:t>
            </a:r>
            <a:endParaRPr/>
          </a:p>
          <a:p>
            <a:pPr lvl="1">
              <a:lnSpc>
                <a:spcPct val="100000"/>
              </a:lnSpc>
              <a:buSzPct val="75000"/>
              <a:buFont typeface="Symbol"/>
              <a:buChar char=""/>
            </a:pPr>
            <a:r>
              <a:rPr lang="en-US" sz="2900">
                <a:solidFill>
                  <a:srgbClr val="000000"/>
                </a:solidFill>
                <a:latin typeface="Calibri"/>
              </a:rPr>
              <a:t>Circumferential limb measurement </a:t>
            </a:r>
            <a:endParaRPr/>
          </a:p>
          <a:p>
            <a:pPr lvl="1">
              <a:lnSpc>
                <a:spcPct val="100000"/>
              </a:lnSpc>
              <a:buSzPct val="75000"/>
              <a:buFont typeface="Symbol"/>
              <a:buChar char=""/>
            </a:pPr>
            <a:r>
              <a:rPr lang="en-US" sz="2900">
                <a:solidFill>
                  <a:srgbClr val="000000"/>
                </a:solidFill>
                <a:latin typeface="Calibri"/>
              </a:rPr>
              <a:t>Water displacement </a:t>
            </a:r>
            <a:endParaRPr/>
          </a:p>
          <a:p>
            <a:pPr lvl="1">
              <a:lnSpc>
                <a:spcPct val="100000"/>
              </a:lnSpc>
              <a:buSzPct val="75000"/>
              <a:buFont typeface="Symbol"/>
              <a:buChar char=""/>
            </a:pPr>
            <a:r>
              <a:rPr lang="en-US" sz="2900">
                <a:solidFill>
                  <a:srgbClr val="000000"/>
                </a:solidFill>
                <a:latin typeface="Calibri"/>
              </a:rPr>
              <a:t>Perometry</a:t>
            </a:r>
            <a:endParaRPr/>
          </a:p>
        </p:txBody>
      </p:sp>
    </p:spTree>
  </p:cSld>
  <p:timing>
    <p:tnLst>
      <p:par>
        <p:cTn dur="indefinite" id="27" nodeType="tmRoot" restart="never">
          <p:childTnLst>
            <p:seq>
              <p:cTn dur="indefinite" id="28"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CustomShape 1"/>
          <p:cNvSpPr/>
          <p:nvPr/>
        </p:nvSpPr>
        <p:spPr>
          <a:xfrm>
            <a:off x="456480" y="273600"/>
            <a:ext cx="8227440" cy="1144080"/>
          </a:xfrm>
          <a:prstGeom prst="rect">
            <a:avLst/>
          </a:prstGeom>
        </p:spPr>
        <p:txBody>
          <a:bodyPr anchor="ctr" bIns="45000" lIns="90000" rIns="90000" tIns="32040"/>
          <a:p>
            <a:pPr>
              <a:lnSpc>
                <a:spcPct val="100000"/>
              </a:lnSpc>
            </a:pPr>
            <a:r>
              <a:rPr b="1" lang="en-US" sz="3600"/>
              <a:t>Circumferential limb measurement </a:t>
            </a:r>
            <a:endParaRPr/>
          </a:p>
        </p:txBody>
      </p:sp>
      <p:sp>
        <p:nvSpPr>
          <p:cNvPr id="124" name="CustomShape 2"/>
          <p:cNvSpPr/>
          <p:nvPr/>
        </p:nvSpPr>
        <p:spPr>
          <a:xfrm>
            <a:off x="456480" y="1604160"/>
            <a:ext cx="8044560" cy="3976920"/>
          </a:xfrm>
          <a:prstGeom prst="rect">
            <a:avLst/>
          </a:prstGeom>
        </p:spPr>
      </p:sp>
      <p:pic>
        <p:nvPicPr>
          <p:cNvPr descr="" id="125" name=""/>
          <p:cNvPicPr/>
          <p:nvPr/>
        </p:nvPicPr>
        <p:blipFill>
          <a:blip r:embed="rId1"/>
          <a:stretch>
            <a:fillRect/>
          </a:stretch>
        </p:blipFill>
        <p:spPr>
          <a:xfrm>
            <a:off x="4968000" y="1574640"/>
            <a:ext cx="3485880" cy="1809360"/>
          </a:xfrm>
          <a:prstGeom prst="rect">
            <a:avLst/>
          </a:prstGeom>
        </p:spPr>
      </p:pic>
      <p:pic>
        <p:nvPicPr>
          <p:cNvPr descr="" id="126" name=""/>
          <p:cNvPicPr/>
          <p:nvPr/>
        </p:nvPicPr>
        <p:blipFill>
          <a:blip r:embed="rId2"/>
          <a:stretch>
            <a:fillRect/>
          </a:stretch>
        </p:blipFill>
        <p:spPr>
          <a:xfrm>
            <a:off x="837360" y="1604160"/>
            <a:ext cx="3266640" cy="1609200"/>
          </a:xfrm>
          <a:prstGeom prst="rect">
            <a:avLst/>
          </a:prstGeom>
        </p:spPr>
      </p:pic>
      <p:pic>
        <p:nvPicPr>
          <p:cNvPr descr="" id="127" name=""/>
          <p:cNvPicPr/>
          <p:nvPr/>
        </p:nvPicPr>
        <p:blipFill>
          <a:blip r:embed="rId3"/>
          <a:stretch>
            <a:fillRect/>
          </a:stretch>
        </p:blipFill>
        <p:spPr>
          <a:xfrm>
            <a:off x="792000" y="3960000"/>
            <a:ext cx="3485880" cy="1809360"/>
          </a:xfrm>
          <a:prstGeom prst="rect">
            <a:avLst/>
          </a:prstGeom>
        </p:spPr>
      </p:pic>
      <p:pic>
        <p:nvPicPr>
          <p:cNvPr descr="" id="128" name=""/>
          <p:cNvPicPr/>
          <p:nvPr/>
        </p:nvPicPr>
        <p:blipFill>
          <a:blip r:embed="rId4"/>
          <a:stretch>
            <a:fillRect/>
          </a:stretch>
        </p:blipFill>
        <p:spPr>
          <a:xfrm>
            <a:off x="4968000" y="3744000"/>
            <a:ext cx="3371400" cy="2247480"/>
          </a:xfrm>
          <a:prstGeom prst="rect">
            <a:avLst/>
          </a:prstGeom>
        </p:spPr>
      </p:pic>
    </p:spTree>
  </p:cSld>
  <p:timing>
    <p:tnLst>
      <p:par>
        <p:cTn dur="indefinite" id="29" nodeType="tmRoot" restart="never">
          <p:childTnLst>
            <p:seq>
              <p:cTn dur="indefinite" id="30"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CustomShape 1"/>
          <p:cNvSpPr/>
          <p:nvPr/>
        </p:nvSpPr>
        <p:spPr>
          <a:xfrm>
            <a:off x="456480" y="273600"/>
            <a:ext cx="8227440" cy="1144080"/>
          </a:xfrm>
          <a:prstGeom prst="rect">
            <a:avLst/>
          </a:prstGeom>
        </p:spPr>
        <p:txBody>
          <a:bodyPr anchor="ctr" bIns="45000" lIns="90000" rIns="90000" tIns="32040"/>
          <a:p>
            <a:pPr>
              <a:lnSpc>
                <a:spcPct val="100000"/>
              </a:lnSpc>
            </a:pPr>
            <a:r>
              <a:rPr b="1" lang="en-US" sz="3600"/>
              <a:t>Water displacement</a:t>
            </a:r>
            <a:endParaRPr/>
          </a:p>
        </p:txBody>
      </p:sp>
      <p:sp>
        <p:nvSpPr>
          <p:cNvPr id="130" name="CustomShape 2"/>
          <p:cNvSpPr/>
          <p:nvPr/>
        </p:nvSpPr>
        <p:spPr>
          <a:xfrm>
            <a:off x="523440" y="1296000"/>
            <a:ext cx="8044560" cy="3976920"/>
          </a:xfrm>
          <a:prstGeom prst="rect">
            <a:avLst/>
          </a:prstGeom>
        </p:spPr>
      </p:sp>
      <p:pic>
        <p:nvPicPr>
          <p:cNvPr descr="" id="131" name=""/>
          <p:cNvPicPr/>
          <p:nvPr/>
        </p:nvPicPr>
        <p:blipFill>
          <a:blip r:embed="rId1"/>
          <a:stretch>
            <a:fillRect/>
          </a:stretch>
        </p:blipFill>
        <p:spPr>
          <a:xfrm>
            <a:off x="720000" y="1584000"/>
            <a:ext cx="7632000" cy="4215240"/>
          </a:xfrm>
          <a:prstGeom prst="rect">
            <a:avLst/>
          </a:prstGeom>
        </p:spPr>
      </p:pic>
    </p:spTree>
  </p:cSld>
  <p:timing>
    <p:tnLst>
      <p:par>
        <p:cTn dur="indefinite" id="31" nodeType="tmRoot" restart="never">
          <p:childTnLst>
            <p:seq>
              <p:cTn dur="indefinite" id="32"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456480" y="273600"/>
            <a:ext cx="8227440" cy="1144080"/>
          </a:xfrm>
          <a:prstGeom prst="rect">
            <a:avLst/>
          </a:prstGeom>
        </p:spPr>
        <p:txBody>
          <a:bodyPr anchor="ctr" bIns="45000" lIns="90000" rIns="90000" tIns="32040"/>
          <a:p>
            <a:pPr algn="just">
              <a:lnSpc>
                <a:spcPct val="100000"/>
              </a:lnSpc>
            </a:pPr>
            <a:r>
              <a:rPr b="1" lang="en-US" sz="3600">
                <a:solidFill>
                  <a:srgbClr val="000000"/>
                </a:solidFill>
                <a:latin typeface="Calibri"/>
              </a:rPr>
              <a:t>Perometry</a:t>
            </a:r>
            <a:endParaRPr/>
          </a:p>
        </p:txBody>
      </p:sp>
      <p:sp>
        <p:nvSpPr>
          <p:cNvPr id="133" name="CustomShape 2"/>
          <p:cNvSpPr/>
          <p:nvPr/>
        </p:nvSpPr>
        <p:spPr>
          <a:xfrm>
            <a:off x="456480" y="1316160"/>
            <a:ext cx="8543160" cy="1203480"/>
          </a:xfrm>
          <a:prstGeom prst="rect">
            <a:avLst/>
          </a:prstGeom>
        </p:spPr>
        <p:txBody>
          <a:bodyPr bIns="45000" lIns="90000" rIns="90000" tIns="45000"/>
          <a:p>
            <a:pPr>
              <a:lnSpc>
                <a:spcPct val="100000"/>
              </a:lnSpc>
            </a:pPr>
            <a:r>
              <a:rPr lang="en-US" sz="3200">
                <a:solidFill>
                  <a:srgbClr val="000000"/>
                </a:solidFill>
                <a:latin typeface="Calibri"/>
              </a:rPr>
              <a:t>Works similar to CT but used infrared light instead of X ray.</a:t>
            </a:r>
            <a:endParaRPr/>
          </a:p>
        </p:txBody>
      </p:sp>
      <p:pic>
        <p:nvPicPr>
          <p:cNvPr descr="" id="134" name=""/>
          <p:cNvPicPr/>
          <p:nvPr/>
        </p:nvPicPr>
        <p:blipFill>
          <a:blip r:embed="rId1"/>
          <a:stretch>
            <a:fillRect/>
          </a:stretch>
        </p:blipFill>
        <p:spPr>
          <a:xfrm>
            <a:off x="936000" y="2664000"/>
            <a:ext cx="7127640" cy="3816000"/>
          </a:xfrm>
          <a:prstGeom prst="rect">
            <a:avLst/>
          </a:prstGeom>
        </p:spPr>
      </p:pic>
    </p:spTree>
  </p:cSld>
  <p:timing>
    <p:tnLst>
      <p:par>
        <p:cTn dur="indefinite" id="33" nodeType="tmRoot" restart="never">
          <p:childTnLst>
            <p:seq>
              <p:cTn dur="indefinite" id="34"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CustomShape 1"/>
          <p:cNvSpPr/>
          <p:nvPr/>
        </p:nvSpPr>
        <p:spPr>
          <a:xfrm>
            <a:off x="456480" y="273600"/>
            <a:ext cx="8227440" cy="1144080"/>
          </a:xfrm>
          <a:prstGeom prst="rect">
            <a:avLst/>
          </a:prstGeom>
        </p:spPr>
        <p:txBody>
          <a:bodyPr anchor="ctr" bIns="45000" lIns="90000" rIns="90000" tIns="32040"/>
          <a:p>
            <a:pPr algn="just">
              <a:lnSpc>
                <a:spcPct val="100000"/>
              </a:lnSpc>
            </a:pPr>
            <a:r>
              <a:rPr b="1" lang="en-US" sz="3600">
                <a:solidFill>
                  <a:srgbClr val="000000"/>
                </a:solidFill>
                <a:latin typeface="Calibri"/>
              </a:rPr>
              <a:t>Diagnosis method for lymphoedema</a:t>
            </a:r>
            <a:endParaRPr/>
          </a:p>
        </p:txBody>
      </p:sp>
      <p:graphicFrame>
        <p:nvGraphicFramePr>
          <p:cNvPr id="136" name="Table 2"/>
          <p:cNvGraphicFramePr/>
          <p:nvPr/>
        </p:nvGraphicFramePr>
        <p:xfrm>
          <a:off x="161640" y="1731600"/>
          <a:ext cx="8868960" cy="4483800"/>
        </p:xfrm>
        <a:graphic>
          <a:graphicData uri="http://schemas.openxmlformats.org/drawingml/2006/table">
            <a:tbl>
              <a:tblPr/>
              <a:tblGrid>
                <a:gridCol w="2403360"/>
                <a:gridCol w="1091160"/>
                <a:gridCol w="1091160"/>
                <a:gridCol w="1054440"/>
                <a:gridCol w="1436400"/>
                <a:gridCol w="1792800"/>
              </a:tblGrid>
              <a:tr h="606600">
                <a:tc>
                  <a:tcPr/>
                </a:tc>
                <a:tc>
                  <a:txBody>
                    <a:bodyPr anchor="ctr" bIns="46800" lIns="90000" rIns="90000" tIns="46800" wrap="none"/>
                    <a:p>
                      <a:pPr algn="ctr"/>
                      <a:r>
                        <a:rPr lang="en-US"/>
                        <a:t>Cost</a:t>
                      </a:r>
                      <a:endParaRPr/>
                    </a:p>
                  </a:txBody>
                  <a:tcPr/>
                </a:tc>
                <a:tc>
                  <a:txBody>
                    <a:bodyPr anchor="ctr" bIns="46800" lIns="90000" rIns="90000" tIns="46800" wrap="none"/>
                    <a:p>
                      <a:pPr algn="ctr"/>
                      <a:r>
                        <a:rPr lang="en-US"/>
                        <a:t>Easy to use</a:t>
                      </a:r>
                      <a:endParaRPr/>
                    </a:p>
                  </a:txBody>
                  <a:tcPr/>
                </a:tc>
                <a:tc>
                  <a:txBody>
                    <a:bodyPr anchor="ctr" bIns="46800" lIns="90000" rIns="90000" tIns="46800" wrap="none"/>
                    <a:p>
                      <a:pPr algn="ctr"/>
                      <a:r>
                        <a:rPr lang="en-US"/>
                        <a:t>Time involved</a:t>
                      </a:r>
                      <a:endParaRPr/>
                    </a:p>
                  </a:txBody>
                  <a:tcPr/>
                </a:tc>
                <a:tc>
                  <a:txBody>
                    <a:bodyPr anchor="ctr" bIns="46800" lIns="90000" rIns="90000" tIns="46800" wrap="none"/>
                    <a:p>
                      <a:pPr algn="ctr"/>
                      <a:r>
                        <a:rPr lang="en-US"/>
                        <a:t>Pros</a:t>
                      </a:r>
                      <a:endParaRPr/>
                    </a:p>
                  </a:txBody>
                  <a:tcPr/>
                </a:tc>
                <a:tc>
                  <a:txBody>
                    <a:bodyPr anchor="ctr" bIns="46800" lIns="90000" rIns="90000" tIns="46800" wrap="none"/>
                    <a:p>
                      <a:pPr algn="ctr"/>
                      <a:r>
                        <a:rPr lang="en-US"/>
                        <a:t>Cons</a:t>
                      </a:r>
                      <a:endParaRPr/>
                    </a:p>
                  </a:txBody>
                  <a:tcPr/>
                </a:tc>
              </a:tr>
              <a:tr h="1140480">
                <a:tc>
                  <a:txBody>
                    <a:bodyPr bIns="46800" lIns="90000" rIns="90000" tIns="46800" wrap="none"/>
                    <a:p>
                      <a:pPr algn="ctr">
                        <a:lnSpc>
                          <a:spcPct val="100000"/>
                        </a:lnSpc>
                      </a:pPr>
                      <a:r>
                        <a:rPr lang="en-US" sz="2000">
                          <a:solidFill>
                            <a:srgbClr val="000000"/>
                          </a:solidFill>
                          <a:latin typeface="Calibri"/>
                        </a:rPr>
                        <a:t>Circumferential limb measurement </a:t>
                      </a:r>
                      <a:endParaRPr/>
                    </a:p>
                  </a:txBody>
                  <a:tcPr/>
                </a:tc>
                <a:tc>
                  <a:txBody>
                    <a:bodyPr anchor="ctr" bIns="46800" lIns="90000" rIns="90000" tIns="46800" wrap="none"/>
                    <a:p>
                      <a:pPr algn="ctr"/>
                      <a:r>
                        <a:rPr lang="en-US" sz="1500"/>
                        <a:t>Very low</a:t>
                      </a:r>
                      <a:endParaRPr/>
                    </a:p>
                  </a:txBody>
                  <a:tcPr/>
                </a:tc>
                <a:tc>
                  <a:txBody>
                    <a:bodyPr anchor="ctr" bIns="46800" lIns="90000" rIns="90000" tIns="46800" wrap="none"/>
                    <a:p>
                      <a:pPr algn="ctr"/>
                      <a:r>
                        <a:rPr lang="en-US"/>
                        <a:t>Very easy</a:t>
                      </a:r>
                      <a:endParaRPr/>
                    </a:p>
                  </a:txBody>
                  <a:tcPr/>
                </a:tc>
                <a:tc>
                  <a:txBody>
                    <a:bodyPr anchor="ctr" bIns="46800" lIns="90000" rIns="90000" tIns="46800" wrap="none"/>
                    <a:p>
                      <a:pPr algn="ctr"/>
                      <a:r>
                        <a:rPr lang="en-US"/>
                        <a:t>Long</a:t>
                      </a:r>
                      <a:endParaRPr/>
                    </a:p>
                  </a:txBody>
                  <a:tcPr/>
                </a:tc>
                <a:tc>
                  <a:txBody>
                    <a:bodyPr anchor="ctr" bIns="46800" lIns="90000" rIns="90000" tIns="46800" wrap="none"/>
                    <a:p>
                      <a:pPr algn="ctr"/>
                      <a:r>
                        <a:rPr lang="en-US"/>
                        <a:t>Can do it every where</a:t>
                      </a:r>
                      <a:endParaRPr/>
                    </a:p>
                  </a:txBody>
                  <a:tcPr/>
                </a:tc>
                <a:tc>
                  <a:txBody>
                    <a:bodyPr anchor="ctr" bIns="46800" lIns="90000" rIns="90000" tIns="46800" wrap="none"/>
                    <a:p>
                      <a:r>
                        <a:rPr lang="en-US" sz="1500">
                          <a:solidFill>
                            <a:srgbClr val="000000"/>
                          </a:solidFill>
                          <a:latin typeface="Mangal"/>
                          <a:ea typeface="Mangal"/>
                        </a:rPr>
                        <a:t>Consistency of each measurement</a:t>
                      </a:r>
                      <a:endParaRPr/>
                    </a:p>
                  </a:txBody>
                  <a:tcPr/>
                </a:tc>
              </a:tr>
              <a:tr h="1140480">
                <a:tc>
                  <a:txBody>
                    <a:bodyPr bIns="46800" lIns="90000" rIns="90000" tIns="46800" wrap="none"/>
                    <a:p>
                      <a:pPr algn="ctr">
                        <a:lnSpc>
                          <a:spcPct val="100000"/>
                        </a:lnSpc>
                      </a:pPr>
                      <a:r>
                        <a:rPr lang="en-US" sz="2000">
                          <a:solidFill>
                            <a:srgbClr val="000000"/>
                          </a:solidFill>
                          <a:latin typeface="Calibri"/>
                        </a:rPr>
                        <a:t>Water displacement </a:t>
                      </a:r>
                      <a:endParaRPr/>
                    </a:p>
                  </a:txBody>
                  <a:tcPr/>
                </a:tc>
                <a:tc>
                  <a:txBody>
                    <a:bodyPr anchor="ctr" bIns="46800" lIns="90000" rIns="90000" tIns="46800" wrap="none"/>
                    <a:p>
                      <a:pPr algn="ctr"/>
                      <a:r>
                        <a:rPr lang="en-US" sz="1500"/>
                        <a:t>Very low</a:t>
                      </a:r>
                      <a:endParaRPr/>
                    </a:p>
                  </a:txBody>
                  <a:tcPr/>
                </a:tc>
                <a:tc>
                  <a:txBody>
                    <a:bodyPr anchor="ctr" bIns="46800" lIns="90000" rIns="90000" tIns="46800" wrap="none"/>
                    <a:p>
                      <a:pPr algn="ctr"/>
                      <a:r>
                        <a:rPr lang="en-US"/>
                        <a:t>Ok</a:t>
                      </a:r>
                      <a:endParaRPr/>
                    </a:p>
                  </a:txBody>
                  <a:tcPr/>
                </a:tc>
                <a:tc>
                  <a:txBody>
                    <a:bodyPr anchor="ctr" bIns="46800" lIns="90000" rIns="90000" tIns="46800" wrap="none"/>
                    <a:p>
                      <a:pPr algn="ctr"/>
                      <a:r>
                        <a:rPr lang="en-US"/>
                        <a:t>Medium</a:t>
                      </a:r>
                      <a:endParaRPr/>
                    </a:p>
                  </a:txBody>
                  <a:tcPr/>
                </a:tc>
                <a:tc>
                  <a:txBody>
                    <a:bodyPr anchor="ctr" bIns="46800" lIns="90000" rIns="90000" tIns="46800" wrap="none"/>
                    <a:p>
                      <a:pPr algn="ctr"/>
                      <a:r>
                        <a:rPr lang="en-US"/>
                        <a:t>Sensitive and accurate</a:t>
                      </a:r>
                      <a:endParaRPr/>
                    </a:p>
                  </a:txBody>
                  <a:tcPr/>
                </a:tc>
                <a:tc>
                  <a:txBody>
                    <a:bodyPr anchor="ctr" bIns="46800" lIns="90000" rIns="90000" tIns="46800" wrap="none"/>
                    <a:p>
                      <a:r>
                        <a:rPr lang="en-US" sz="1500">
                          <a:solidFill>
                            <a:srgbClr val="000000"/>
                          </a:solidFill>
                          <a:latin typeface="Mangal"/>
                          <a:ea typeface="Mangal"/>
                        </a:rPr>
                        <a:t>Not suitable with wounds and lesion</a:t>
                      </a:r>
                      <a:endParaRPr/>
                    </a:p>
                  </a:txBody>
                  <a:tcPr/>
                </a:tc>
              </a:tr>
              <a:tr h="1775880">
                <a:tc>
                  <a:txBody>
                    <a:bodyPr bIns="46800" lIns="90000" rIns="90000" tIns="46800" wrap="none"/>
                    <a:p>
                      <a:pPr algn="ctr">
                        <a:lnSpc>
                          <a:spcPct val="100000"/>
                        </a:lnSpc>
                      </a:pPr>
                      <a:r>
                        <a:rPr lang="en-US" sz="2000">
                          <a:solidFill>
                            <a:srgbClr val="000000"/>
                          </a:solidFill>
                          <a:latin typeface="Calibri"/>
                        </a:rPr>
                        <a:t>Perometry</a:t>
                      </a:r>
                      <a:endParaRPr/>
                    </a:p>
                  </a:txBody>
                  <a:tcPr/>
                </a:tc>
                <a:tc>
                  <a:txBody>
                    <a:bodyPr anchor="ctr" bIns="46800" lIns="90000" rIns="90000" tIns="46800" wrap="none"/>
                    <a:p>
                      <a:pPr algn="ctr"/>
                      <a:r>
                        <a:rPr lang="en-US" sz="1500"/>
                        <a:t>Very high</a:t>
                      </a:r>
                      <a:endParaRPr/>
                    </a:p>
                  </a:txBody>
                  <a:tcPr/>
                </a:tc>
                <a:tc>
                  <a:txBody>
                    <a:bodyPr anchor="ctr" bIns="46800" lIns="90000" rIns="90000" tIns="46800" wrap="none"/>
                    <a:p>
                      <a:pPr algn="ctr"/>
                      <a:r>
                        <a:rPr lang="en-US"/>
                        <a:t>Very easy</a:t>
                      </a:r>
                      <a:endParaRPr/>
                    </a:p>
                  </a:txBody>
                  <a:tcPr/>
                </a:tc>
                <a:tc>
                  <a:txBody>
                    <a:bodyPr anchor="ctr" bIns="46800" lIns="90000" rIns="90000" tIns="46800" wrap="none"/>
                    <a:p>
                      <a:pPr algn="ctr"/>
                      <a:r>
                        <a:rPr lang="en-US"/>
                        <a:t>Low</a:t>
                      </a:r>
                      <a:endParaRPr/>
                    </a:p>
                  </a:txBody>
                  <a:tcPr/>
                </a:tc>
                <a:tc>
                  <a:txBody>
                    <a:bodyPr anchor="ctr" bIns="46800" lIns="90000" rIns="90000" tIns="46800" wrap="none"/>
                    <a:p>
                      <a:r>
                        <a:rPr lang="en-US" sz="1500">
                          <a:solidFill>
                            <a:srgbClr val="000000"/>
                          </a:solidFill>
                          <a:latin typeface="Mangal"/>
                          <a:ea typeface="Mangal"/>
                        </a:rPr>
                        <a:t>Volume changes calculated in seconds.</a:t>
                      </a:r>
                      <a:endParaRPr/>
                    </a:p>
                    <a:p>
                      <a:endParaRPr/>
                    </a:p>
                  </a:txBody>
                  <a:tcPr/>
                </a:tc>
                <a:tc>
                  <a:txBody>
                    <a:bodyPr anchor="ctr" bIns="46800" lIns="90000" rIns="90000" tIns="46800" wrap="none"/>
                    <a:p>
                      <a:r>
                        <a:rPr lang="en-US" sz="1500">
                          <a:solidFill>
                            <a:srgbClr val="000000"/>
                          </a:solidFill>
                          <a:latin typeface="Mangal"/>
                          <a:ea typeface="Mangal"/>
                        </a:rPr>
                        <a:t>The cost of this diagnostic methods is high.</a:t>
                      </a:r>
                      <a:endParaRPr/>
                    </a:p>
                  </a:txBody>
                  <a:tcPr/>
                </a:tc>
              </a:tr>
            </a:tbl>
          </a:graphicData>
        </a:graphic>
      </p:graphicFrame>
    </p:spTree>
  </p:cSld>
  <p:timing>
    <p:tnLst>
      <p:par>
        <p:cTn dur="indefinite" id="35" nodeType="tmRoot" restart="never">
          <p:childTnLst>
            <p:seq>
              <p:cTn dur="indefinite" id="36"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CustomShape 1"/>
          <p:cNvSpPr/>
          <p:nvPr/>
        </p:nvSpPr>
        <p:spPr>
          <a:xfrm>
            <a:off x="456480" y="273600"/>
            <a:ext cx="8227440" cy="1144080"/>
          </a:xfrm>
          <a:prstGeom prst="rect">
            <a:avLst/>
          </a:prstGeom>
        </p:spPr>
        <p:txBody>
          <a:bodyPr anchor="ctr" bIns="45000" lIns="90000" rIns="90000" tIns="32040"/>
          <a:p>
            <a:pPr algn="just">
              <a:lnSpc>
                <a:spcPct val="100000"/>
              </a:lnSpc>
            </a:pPr>
            <a:r>
              <a:rPr b="1" lang="en-US" sz="3600">
                <a:solidFill>
                  <a:srgbClr val="000000"/>
                </a:solidFill>
                <a:latin typeface="Calibri"/>
              </a:rPr>
              <a:t>Symptoms for lymphoedema</a:t>
            </a:r>
            <a:endParaRPr/>
          </a:p>
        </p:txBody>
      </p:sp>
      <p:sp>
        <p:nvSpPr>
          <p:cNvPr id="138" name="CustomShape 2"/>
          <p:cNvSpPr/>
          <p:nvPr/>
        </p:nvSpPr>
        <p:spPr>
          <a:xfrm>
            <a:off x="456480" y="1604160"/>
            <a:ext cx="8044560" cy="397692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Feelings of swelling, tightness, heaviness, pain, burning</a:t>
            </a:r>
            <a:endParaRPr/>
          </a:p>
          <a:p>
            <a:pPr>
              <a:lnSpc>
                <a:spcPct val="100000"/>
              </a:lnSpc>
              <a:buSzPct val="45000"/>
              <a:buFont charset="2" typeface="Wingdings"/>
              <a:buChar char=""/>
            </a:pPr>
            <a:r>
              <a:rPr lang="en-US" sz="3200">
                <a:solidFill>
                  <a:srgbClr val="000000"/>
                </a:solidFill>
                <a:latin typeface="Calibri"/>
              </a:rPr>
              <a:t>Numbness in the affected arm, shoulder girdle or thoracic region</a:t>
            </a:r>
            <a:endParaRPr/>
          </a:p>
          <a:p>
            <a:pPr>
              <a:lnSpc>
                <a:spcPct val="100000"/>
              </a:lnSpc>
              <a:buSzPct val="45000"/>
              <a:buFont charset="2" typeface="Wingdings"/>
              <a:buChar char=""/>
            </a:pPr>
            <a:r>
              <a:rPr lang="en-US" sz="3200">
                <a:solidFill>
                  <a:srgbClr val="000000"/>
                </a:solidFill>
                <a:latin typeface="Calibri"/>
              </a:rPr>
              <a:t>Limited mobility in the affected hand, wrist, elbow and shoulder. </a:t>
            </a:r>
            <a:endParaRPr/>
          </a:p>
        </p:txBody>
      </p:sp>
    </p:spTree>
  </p:cSld>
  <p:timing>
    <p:tnLst>
      <p:par>
        <p:cTn dur="indefinite" id="37" nodeType="tmRoot" restart="never">
          <p:childTnLst>
            <p:seq>
              <p:cTn dur="indefinite" id="38"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Content</a:t>
            </a:r>
            <a:endParaRPr/>
          </a:p>
        </p:txBody>
      </p:sp>
      <p:sp>
        <p:nvSpPr>
          <p:cNvPr id="75" name="CustomShape 2"/>
          <p:cNvSpPr/>
          <p:nvPr/>
        </p:nvSpPr>
        <p:spPr>
          <a:xfrm>
            <a:off x="457200" y="1268640"/>
            <a:ext cx="8228880" cy="5400000"/>
          </a:xfrm>
          <a:prstGeom prst="rect">
            <a:avLst/>
          </a:prstGeom>
        </p:spPr>
        <p:txBody>
          <a:bodyPr bIns="45000" lIns="90000" rIns="90000" tIns="45000"/>
          <a:p>
            <a:pPr>
              <a:lnSpc>
                <a:spcPct val="100000"/>
              </a:lnSpc>
              <a:buFont typeface="Arial"/>
              <a:buChar char="•"/>
            </a:pPr>
            <a:r>
              <a:rPr b="1" lang="en-US" sz="2000">
                <a:solidFill>
                  <a:srgbClr val="000000"/>
                </a:solidFill>
                <a:latin typeface="Calibri"/>
              </a:rPr>
              <a:t>Background</a:t>
            </a:r>
            <a:endParaRPr/>
          </a:p>
          <a:p>
            <a:pPr>
              <a:lnSpc>
                <a:spcPct val="100000"/>
              </a:lnSpc>
              <a:buFont typeface="Arial"/>
              <a:buChar char="•"/>
            </a:pPr>
            <a:r>
              <a:rPr b="1" lang="en-US" sz="2000">
                <a:solidFill>
                  <a:srgbClr val="000000"/>
                </a:solidFill>
                <a:latin typeface="Calibri"/>
              </a:rPr>
              <a:t>Aim</a:t>
            </a:r>
            <a:endParaRPr/>
          </a:p>
          <a:p>
            <a:pPr>
              <a:lnSpc>
                <a:spcPct val="100000"/>
              </a:lnSpc>
              <a:buFont typeface="Arial"/>
              <a:buChar char="•"/>
            </a:pPr>
            <a:r>
              <a:rPr b="1" lang="en-US" sz="2000">
                <a:solidFill>
                  <a:srgbClr val="000000"/>
                </a:solidFill>
                <a:latin typeface="Calibri"/>
              </a:rPr>
              <a:t>Objective</a:t>
            </a:r>
            <a:endParaRPr/>
          </a:p>
          <a:p>
            <a:pPr>
              <a:lnSpc>
                <a:spcPct val="100000"/>
              </a:lnSpc>
              <a:buFont typeface="Arial"/>
              <a:buChar char="•"/>
            </a:pPr>
            <a:r>
              <a:rPr b="1" lang="en-US" sz="2000">
                <a:solidFill>
                  <a:srgbClr val="000000"/>
                </a:solidFill>
                <a:latin typeface="Calibri"/>
              </a:rPr>
              <a:t>What is lymphoedema?</a:t>
            </a:r>
            <a:endParaRPr/>
          </a:p>
          <a:p>
            <a:pPr lvl="1">
              <a:lnSpc>
                <a:spcPct val="100000"/>
              </a:lnSpc>
              <a:buFont typeface="Arial"/>
              <a:buChar char="–"/>
            </a:pPr>
            <a:r>
              <a:rPr b="1" lang="en-US" sz="2000">
                <a:solidFill>
                  <a:srgbClr val="000000"/>
                </a:solidFill>
                <a:latin typeface="Calibri"/>
              </a:rPr>
              <a:t>Lymphatic system</a:t>
            </a:r>
            <a:endParaRPr/>
          </a:p>
          <a:p>
            <a:pPr lvl="1">
              <a:lnSpc>
                <a:spcPct val="100000"/>
              </a:lnSpc>
              <a:buFont typeface="Arial"/>
              <a:buChar char="–"/>
            </a:pPr>
            <a:r>
              <a:rPr b="1" lang="en-US" sz="2000">
                <a:solidFill>
                  <a:srgbClr val="000000"/>
                </a:solidFill>
                <a:latin typeface="Calibri"/>
              </a:rPr>
              <a:t>Lymphoedema</a:t>
            </a:r>
            <a:endParaRPr/>
          </a:p>
          <a:p>
            <a:pPr lvl="1">
              <a:lnSpc>
                <a:spcPct val="100000"/>
              </a:lnSpc>
              <a:buFont typeface="Arial"/>
              <a:buChar char="–"/>
            </a:pPr>
            <a:r>
              <a:rPr b="1" lang="en-US" sz="2000">
                <a:solidFill>
                  <a:srgbClr val="000000"/>
                </a:solidFill>
                <a:latin typeface="Calibri"/>
              </a:rPr>
              <a:t>Diagnosis, symptoms and staging of lymphoedema</a:t>
            </a:r>
            <a:endParaRPr/>
          </a:p>
          <a:p>
            <a:pPr lvl="1">
              <a:lnSpc>
                <a:spcPct val="100000"/>
              </a:lnSpc>
              <a:buFont typeface="Arial"/>
              <a:buChar char="–"/>
            </a:pPr>
            <a:r>
              <a:rPr b="1" lang="en-US" sz="2000">
                <a:solidFill>
                  <a:srgbClr val="000000"/>
                </a:solidFill>
                <a:latin typeface="Calibri"/>
              </a:rPr>
              <a:t>Etiology</a:t>
            </a:r>
            <a:endParaRPr/>
          </a:p>
          <a:p>
            <a:pPr>
              <a:lnSpc>
                <a:spcPct val="100000"/>
              </a:lnSpc>
              <a:buFont typeface="Arial"/>
              <a:buChar char="•"/>
            </a:pPr>
            <a:r>
              <a:rPr b="1" lang="en-US" sz="2000">
                <a:solidFill>
                  <a:srgbClr val="000000"/>
                </a:solidFill>
                <a:latin typeface="Calibri"/>
              </a:rPr>
              <a:t>content of the education topics</a:t>
            </a:r>
            <a:endParaRPr/>
          </a:p>
          <a:p>
            <a:pPr lvl="1">
              <a:lnSpc>
                <a:spcPct val="100000"/>
              </a:lnSpc>
              <a:buFont typeface="Arial"/>
              <a:buChar char="–"/>
            </a:pPr>
            <a:r>
              <a:rPr b="1" lang="en-US" sz="2000">
                <a:solidFill>
                  <a:srgbClr val="000000"/>
                </a:solidFill>
                <a:latin typeface="Calibri"/>
              </a:rPr>
              <a:t>Patient education on lymphoedema and life style changes</a:t>
            </a:r>
            <a:endParaRPr/>
          </a:p>
          <a:p>
            <a:pPr lvl="1">
              <a:lnSpc>
                <a:spcPct val="100000"/>
              </a:lnSpc>
              <a:buFont typeface="Arial"/>
              <a:buChar char="–"/>
            </a:pPr>
            <a:r>
              <a:rPr b="1" lang="en-US" sz="2000">
                <a:solidFill>
                  <a:srgbClr val="000000"/>
                </a:solidFill>
                <a:latin typeface="Calibri"/>
              </a:rPr>
              <a:t>Exercise</a:t>
            </a:r>
            <a:endParaRPr/>
          </a:p>
          <a:p>
            <a:pPr lvl="1">
              <a:lnSpc>
                <a:spcPct val="100000"/>
              </a:lnSpc>
              <a:buFont typeface="Arial"/>
              <a:buChar char="–"/>
            </a:pPr>
            <a:r>
              <a:rPr b="1" lang="en-US" sz="2000">
                <a:solidFill>
                  <a:srgbClr val="000000"/>
                </a:solidFill>
                <a:latin typeface="Calibri"/>
              </a:rPr>
              <a:t>Monitoring and early intervention</a:t>
            </a:r>
            <a:endParaRPr/>
          </a:p>
          <a:p>
            <a:pPr>
              <a:lnSpc>
                <a:spcPct val="100000"/>
              </a:lnSpc>
            </a:pP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CustomShape 1"/>
          <p:cNvSpPr/>
          <p:nvPr/>
        </p:nvSpPr>
        <p:spPr>
          <a:xfrm>
            <a:off x="456480" y="273600"/>
            <a:ext cx="8227440" cy="1144080"/>
          </a:xfrm>
          <a:prstGeom prst="rect">
            <a:avLst/>
          </a:prstGeom>
        </p:spPr>
        <p:txBody>
          <a:bodyPr anchor="ctr" bIns="45000" lIns="90000" rIns="90000" tIns="32040"/>
          <a:p>
            <a:pPr algn="just">
              <a:lnSpc>
                <a:spcPct val="100000"/>
              </a:lnSpc>
            </a:pPr>
            <a:r>
              <a:rPr b="1" lang="en-US" sz="3600">
                <a:solidFill>
                  <a:srgbClr val="000000"/>
                </a:solidFill>
                <a:latin typeface="Calibri"/>
              </a:rPr>
              <a:t>Symptoms for lymphoedema</a:t>
            </a:r>
            <a:endParaRPr/>
          </a:p>
        </p:txBody>
      </p:sp>
      <p:sp>
        <p:nvSpPr>
          <p:cNvPr id="140" name="CustomShape 2"/>
          <p:cNvSpPr/>
          <p:nvPr/>
        </p:nvSpPr>
        <p:spPr>
          <a:xfrm>
            <a:off x="456480" y="1604160"/>
            <a:ext cx="8044560" cy="397692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Such symptoms might indicate sub-clinical lymphoedema </a:t>
            </a:r>
            <a:endParaRPr/>
          </a:p>
          <a:p>
            <a:pPr>
              <a:lnSpc>
                <a:spcPct val="100000"/>
              </a:lnSpc>
              <a:buSzPct val="45000"/>
              <a:buFont charset="2" typeface="Wingdings"/>
              <a:buChar char=""/>
            </a:pPr>
            <a:r>
              <a:rPr lang="en-US" sz="3200">
                <a:solidFill>
                  <a:srgbClr val="000000"/>
                </a:solidFill>
                <a:latin typeface="Calibri"/>
              </a:rPr>
              <a:t>They are warning signs </a:t>
            </a:r>
            <a:endParaRPr/>
          </a:p>
          <a:p>
            <a:pPr lvl="1">
              <a:lnSpc>
                <a:spcPct val="100000"/>
              </a:lnSpc>
              <a:buSzPct val="75000"/>
              <a:buFont typeface="Symbol"/>
              <a:buChar char=""/>
            </a:pPr>
            <a:r>
              <a:rPr i="1" lang="en-US" sz="4000">
                <a:solidFill>
                  <a:srgbClr val="000000"/>
                </a:solidFill>
                <a:latin typeface="Calibri"/>
              </a:rPr>
              <a:t>Early intervention is needed. </a:t>
            </a:r>
            <a:r>
              <a:rPr lang="en-US" sz="2900">
                <a:solidFill>
                  <a:srgbClr val="000000"/>
                </a:solidFill>
                <a:latin typeface="Calibri"/>
              </a:rPr>
              <a:t> </a:t>
            </a:r>
            <a:endParaRPr/>
          </a:p>
        </p:txBody>
      </p:sp>
    </p:spTree>
  </p:cSld>
  <p:timing>
    <p:tnLst>
      <p:par>
        <p:cTn dur="indefinite" id="39" nodeType="tmRoot" restart="never">
          <p:childTnLst>
            <p:seq>
              <p:cTn dur="indefinite" id="40"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CustomShape 1"/>
          <p:cNvSpPr/>
          <p:nvPr/>
        </p:nvSpPr>
        <p:spPr>
          <a:xfrm>
            <a:off x="456480" y="273600"/>
            <a:ext cx="8227440" cy="1144080"/>
          </a:xfrm>
          <a:prstGeom prst="rect">
            <a:avLst/>
          </a:prstGeom>
        </p:spPr>
        <p:txBody>
          <a:bodyPr anchor="ctr" bIns="45000" lIns="90000" rIns="90000" tIns="35280"/>
          <a:p>
            <a:pPr algn="just">
              <a:lnSpc>
                <a:spcPct val="100000"/>
              </a:lnSpc>
            </a:pPr>
            <a:r>
              <a:rPr b="1" lang="en-US" sz="4400">
                <a:solidFill>
                  <a:srgbClr val="000000"/>
                </a:solidFill>
                <a:latin typeface="Calibri"/>
              </a:rPr>
              <a:t>Different staging of lymphoedema</a:t>
            </a:r>
            <a:endParaRPr/>
          </a:p>
        </p:txBody>
      </p:sp>
      <p:sp>
        <p:nvSpPr>
          <p:cNvPr id="142" name="CustomShape 2"/>
          <p:cNvSpPr/>
          <p:nvPr/>
        </p:nvSpPr>
        <p:spPr>
          <a:xfrm>
            <a:off x="456480" y="1604160"/>
            <a:ext cx="8044560" cy="397692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Latency stage</a:t>
            </a:r>
            <a:endParaRPr/>
          </a:p>
          <a:p>
            <a:pPr lvl="1">
              <a:lnSpc>
                <a:spcPct val="100000"/>
              </a:lnSpc>
              <a:buSzPct val="75000"/>
              <a:buFont typeface="Symbol"/>
              <a:buChar char=""/>
            </a:pPr>
            <a:r>
              <a:rPr lang="en-US" sz="2800">
                <a:solidFill>
                  <a:srgbClr val="000000"/>
                </a:solidFill>
                <a:latin typeface="Calibri"/>
              </a:rPr>
              <a:t>Transport capacity decrease</a:t>
            </a:r>
            <a:endParaRPr/>
          </a:p>
          <a:p>
            <a:pPr lvl="1">
              <a:lnSpc>
                <a:spcPct val="100000"/>
              </a:lnSpc>
              <a:buSzPct val="75000"/>
              <a:buFont typeface="Symbol"/>
              <a:buChar char=""/>
            </a:pPr>
            <a:r>
              <a:rPr lang="en-US" sz="2800">
                <a:solidFill>
                  <a:srgbClr val="000000"/>
                </a:solidFill>
                <a:latin typeface="Calibri"/>
              </a:rPr>
              <a:t>No visible edema</a:t>
            </a:r>
            <a:endParaRPr/>
          </a:p>
          <a:p>
            <a:pPr lvl="1">
              <a:lnSpc>
                <a:spcPct val="100000"/>
              </a:lnSpc>
              <a:buSzPct val="75000"/>
              <a:buFont typeface="Symbol"/>
              <a:buChar char=""/>
            </a:pPr>
            <a:r>
              <a:rPr lang="en-US" sz="2800">
                <a:solidFill>
                  <a:srgbClr val="000000"/>
                </a:solidFill>
                <a:latin typeface="Calibri"/>
              </a:rPr>
              <a:t>Nil complaint</a:t>
            </a:r>
            <a:endParaRPr/>
          </a:p>
        </p:txBody>
      </p:sp>
    </p:spTree>
  </p:cSld>
  <p:timing>
    <p:tnLst>
      <p:par>
        <p:cTn dur="indefinite" id="41" nodeType="tmRoot" restart="never">
          <p:childTnLst>
            <p:seq>
              <p:cTn dur="indefinite" id="42"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456480" y="273600"/>
            <a:ext cx="8227440" cy="1144080"/>
          </a:xfrm>
          <a:prstGeom prst="rect">
            <a:avLst/>
          </a:prstGeom>
        </p:spPr>
        <p:txBody>
          <a:bodyPr anchor="ctr" bIns="45000" lIns="90000" rIns="90000" tIns="35280"/>
          <a:p>
            <a:pPr algn="just">
              <a:lnSpc>
                <a:spcPct val="100000"/>
              </a:lnSpc>
            </a:pPr>
            <a:r>
              <a:rPr b="1" lang="en-US" sz="4400">
                <a:solidFill>
                  <a:srgbClr val="000000"/>
                </a:solidFill>
                <a:latin typeface="Calibri"/>
              </a:rPr>
              <a:t>Different staging of lymphoedema</a:t>
            </a:r>
            <a:endParaRPr/>
          </a:p>
        </p:txBody>
      </p:sp>
      <p:sp>
        <p:nvSpPr>
          <p:cNvPr id="144" name="CustomShape 2"/>
          <p:cNvSpPr/>
          <p:nvPr/>
        </p:nvSpPr>
        <p:spPr>
          <a:xfrm>
            <a:off x="456480" y="1604160"/>
            <a:ext cx="5094000" cy="397692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Stage I – Reversible Stage</a:t>
            </a:r>
            <a:endParaRPr/>
          </a:p>
          <a:p>
            <a:pPr lvl="1">
              <a:lnSpc>
                <a:spcPct val="100000"/>
              </a:lnSpc>
              <a:buSzPct val="75000"/>
              <a:buFont typeface="Symbol"/>
              <a:buChar char=""/>
            </a:pPr>
            <a:r>
              <a:rPr lang="en-US" sz="2800">
                <a:solidFill>
                  <a:srgbClr val="000000"/>
                </a:solidFill>
                <a:latin typeface="Calibri"/>
              </a:rPr>
              <a:t>Accumulation of protein rich edema fluid</a:t>
            </a:r>
            <a:endParaRPr/>
          </a:p>
          <a:p>
            <a:pPr lvl="1">
              <a:lnSpc>
                <a:spcPct val="100000"/>
              </a:lnSpc>
              <a:buSzPct val="75000"/>
              <a:buFont typeface="Symbol"/>
              <a:buChar char=""/>
            </a:pPr>
            <a:r>
              <a:rPr lang="en-US" sz="2800">
                <a:solidFill>
                  <a:srgbClr val="000000"/>
                </a:solidFill>
                <a:latin typeface="Calibri"/>
              </a:rPr>
              <a:t>Pitting edema</a:t>
            </a:r>
            <a:endParaRPr/>
          </a:p>
          <a:p>
            <a:pPr lvl="1">
              <a:lnSpc>
                <a:spcPct val="100000"/>
              </a:lnSpc>
              <a:buSzPct val="75000"/>
              <a:buFont typeface="Symbol"/>
              <a:buChar char=""/>
            </a:pPr>
            <a:r>
              <a:rPr lang="en-US" sz="2800">
                <a:solidFill>
                  <a:srgbClr val="000000"/>
                </a:solidFill>
                <a:latin typeface="Calibri"/>
              </a:rPr>
              <a:t>Decrease with elevation</a:t>
            </a:r>
            <a:endParaRPr/>
          </a:p>
        </p:txBody>
      </p:sp>
      <p:pic>
        <p:nvPicPr>
          <p:cNvPr descr="" id="145" name="Picture 3"/>
          <p:cNvPicPr/>
          <p:nvPr/>
        </p:nvPicPr>
        <p:blipFill>
          <a:blip r:embed="rId1"/>
          <a:stretch>
            <a:fillRect/>
          </a:stretch>
        </p:blipFill>
        <p:spPr>
          <a:xfrm>
            <a:off x="6328800" y="1660320"/>
            <a:ext cx="1900080" cy="1865880"/>
          </a:xfrm>
          <a:prstGeom prst="rect">
            <a:avLst/>
          </a:prstGeom>
        </p:spPr>
      </p:pic>
    </p:spTree>
  </p:cSld>
  <p:timing>
    <p:tnLst>
      <p:par>
        <p:cTn dur="indefinite" id="43" nodeType="tmRoot" restart="never">
          <p:childTnLst>
            <p:seq>
              <p:cTn dur="indefinite" id="44"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CustomShape 1"/>
          <p:cNvSpPr/>
          <p:nvPr/>
        </p:nvSpPr>
        <p:spPr>
          <a:xfrm>
            <a:off x="456480" y="273600"/>
            <a:ext cx="8227440" cy="1144080"/>
          </a:xfrm>
          <a:prstGeom prst="rect">
            <a:avLst/>
          </a:prstGeom>
        </p:spPr>
        <p:txBody>
          <a:bodyPr anchor="ctr" bIns="45000" lIns="90000" rIns="90000" tIns="35280"/>
          <a:p>
            <a:pPr algn="just">
              <a:lnSpc>
                <a:spcPct val="100000"/>
              </a:lnSpc>
            </a:pPr>
            <a:r>
              <a:rPr b="1" lang="en-US" sz="4400">
                <a:solidFill>
                  <a:srgbClr val="000000"/>
                </a:solidFill>
                <a:latin typeface="Calibri"/>
              </a:rPr>
              <a:t>Different staging of lymphoedema</a:t>
            </a:r>
            <a:endParaRPr/>
          </a:p>
        </p:txBody>
      </p:sp>
      <p:sp>
        <p:nvSpPr>
          <p:cNvPr id="147" name="CustomShape 2"/>
          <p:cNvSpPr/>
          <p:nvPr/>
        </p:nvSpPr>
        <p:spPr>
          <a:xfrm>
            <a:off x="456480" y="1604160"/>
            <a:ext cx="7379280" cy="397692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Stage II - Spontaneously irreversible</a:t>
            </a:r>
            <a:endParaRPr/>
          </a:p>
          <a:p>
            <a:pPr lvl="1">
              <a:lnSpc>
                <a:spcPct val="100000"/>
              </a:lnSpc>
              <a:buSzPct val="75000"/>
              <a:buFont typeface="Symbol"/>
              <a:buChar char=""/>
            </a:pPr>
            <a:r>
              <a:rPr lang="en-US" sz="2800">
                <a:solidFill>
                  <a:srgbClr val="000000"/>
                </a:solidFill>
                <a:latin typeface="Calibri"/>
              </a:rPr>
              <a:t>Accumulation of protein rich edema fluid</a:t>
            </a:r>
            <a:endParaRPr/>
          </a:p>
          <a:p>
            <a:pPr lvl="1">
              <a:lnSpc>
                <a:spcPct val="100000"/>
              </a:lnSpc>
              <a:buSzPct val="75000"/>
              <a:buFont typeface="Symbol"/>
              <a:buChar char=""/>
            </a:pPr>
            <a:r>
              <a:rPr lang="en-US" sz="2800">
                <a:solidFill>
                  <a:srgbClr val="000000"/>
                </a:solidFill>
                <a:latin typeface="Calibri"/>
              </a:rPr>
              <a:t>Pitting becomes progressively more difficult</a:t>
            </a:r>
            <a:endParaRPr/>
          </a:p>
          <a:p>
            <a:pPr lvl="1">
              <a:lnSpc>
                <a:spcPct val="100000"/>
              </a:lnSpc>
              <a:buSzPct val="75000"/>
              <a:buFont typeface="Symbol"/>
              <a:buChar char=""/>
            </a:pPr>
            <a:r>
              <a:rPr lang="en-US" sz="2800">
                <a:solidFill>
                  <a:srgbClr val="000000"/>
                </a:solidFill>
                <a:latin typeface="Calibri"/>
              </a:rPr>
              <a:t>Connective tissue proliferation</a:t>
            </a:r>
            <a:endParaRPr/>
          </a:p>
          <a:p>
            <a:pPr>
              <a:lnSpc>
                <a:spcPct val="100000"/>
              </a:lnSpc>
            </a:pPr>
            <a:endParaRPr/>
          </a:p>
        </p:txBody>
      </p:sp>
    </p:spTree>
  </p:cSld>
  <p:timing>
    <p:tnLst>
      <p:par>
        <p:cTn dur="indefinite" id="45" nodeType="tmRoot" restart="never">
          <p:childTnLst>
            <p:seq>
              <p:cTn dur="indefinite" id="46"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456480" y="273600"/>
            <a:ext cx="8227440" cy="1144080"/>
          </a:xfrm>
          <a:prstGeom prst="rect">
            <a:avLst/>
          </a:prstGeom>
        </p:spPr>
        <p:txBody>
          <a:bodyPr anchor="ctr" bIns="45000" lIns="90000" rIns="90000" tIns="35280"/>
          <a:p>
            <a:pPr algn="just">
              <a:lnSpc>
                <a:spcPct val="100000"/>
              </a:lnSpc>
            </a:pPr>
            <a:r>
              <a:rPr b="1" lang="en-US" sz="4400">
                <a:solidFill>
                  <a:srgbClr val="000000"/>
                </a:solidFill>
                <a:latin typeface="Calibri"/>
              </a:rPr>
              <a:t>Different staging of lymphoedema</a:t>
            </a:r>
            <a:endParaRPr/>
          </a:p>
        </p:txBody>
      </p:sp>
      <p:sp>
        <p:nvSpPr>
          <p:cNvPr id="149" name="CustomShape 2"/>
          <p:cNvSpPr/>
          <p:nvPr/>
        </p:nvSpPr>
        <p:spPr>
          <a:xfrm>
            <a:off x="456480" y="1604160"/>
            <a:ext cx="5158800" cy="4316760"/>
          </a:xfrm>
          <a:prstGeom prst="rect">
            <a:avLst/>
          </a:prstGeom>
        </p:spPr>
        <p:txBody>
          <a:bodyPr bIns="45000" lIns="90000" rIns="90000" tIns="45000"/>
          <a:p>
            <a:pPr>
              <a:lnSpc>
                <a:spcPct val="100000"/>
              </a:lnSpc>
              <a:buSzPct val="45000"/>
              <a:buFont charset="2" typeface="Wingdings"/>
              <a:buChar char=""/>
            </a:pPr>
            <a:r>
              <a:rPr lang="en-US" sz="3200">
                <a:solidFill>
                  <a:srgbClr val="000000"/>
                </a:solidFill>
                <a:latin typeface="Calibri"/>
              </a:rPr>
              <a:t>Stage III - Elephantiasis</a:t>
            </a:r>
            <a:endParaRPr/>
          </a:p>
          <a:p>
            <a:pPr lvl="1">
              <a:lnSpc>
                <a:spcPct val="100000"/>
              </a:lnSpc>
              <a:buSzPct val="75000"/>
              <a:buFont typeface="Symbol"/>
              <a:buChar char=""/>
            </a:pPr>
            <a:r>
              <a:rPr lang="en-US" sz="2800">
                <a:solidFill>
                  <a:srgbClr val="000000"/>
                </a:solidFill>
                <a:latin typeface="Calibri"/>
              </a:rPr>
              <a:t>Accumulation of protein rich edema fluid</a:t>
            </a:r>
            <a:endParaRPr/>
          </a:p>
          <a:p>
            <a:pPr lvl="1">
              <a:lnSpc>
                <a:spcPct val="100000"/>
              </a:lnSpc>
              <a:buSzPct val="75000"/>
              <a:buFont typeface="Symbol"/>
              <a:buChar char=""/>
            </a:pPr>
            <a:r>
              <a:rPr lang="en-US" sz="2800">
                <a:solidFill>
                  <a:srgbClr val="000000"/>
                </a:solidFill>
                <a:latin typeface="Calibri"/>
              </a:rPr>
              <a:t>Non-Pitting </a:t>
            </a:r>
            <a:endParaRPr/>
          </a:p>
          <a:p>
            <a:pPr lvl="1">
              <a:lnSpc>
                <a:spcPct val="100000"/>
              </a:lnSpc>
              <a:buSzPct val="75000"/>
              <a:buFont typeface="Symbol"/>
              <a:buChar char=""/>
            </a:pPr>
            <a:r>
              <a:rPr lang="en-US" sz="2800">
                <a:solidFill>
                  <a:srgbClr val="000000"/>
                </a:solidFill>
                <a:latin typeface="Calibri"/>
              </a:rPr>
              <a:t>Fibrosis and </a:t>
            </a:r>
            <a:endParaRPr/>
          </a:p>
          <a:p>
            <a:pPr>
              <a:lnSpc>
                <a:spcPct val="100000"/>
              </a:lnSpc>
            </a:pPr>
            <a:r>
              <a:rPr lang="en-US" sz="2800">
                <a:solidFill>
                  <a:srgbClr val="000000"/>
                </a:solidFill>
                <a:latin typeface="Calibri"/>
              </a:rPr>
              <a:t>sclerosis</a:t>
            </a:r>
            <a:endParaRPr/>
          </a:p>
          <a:p>
            <a:pPr lvl="1">
              <a:lnSpc>
                <a:spcPct val="100000"/>
              </a:lnSpc>
              <a:buSzPct val="75000"/>
              <a:buFont typeface="Symbol"/>
              <a:buChar char=""/>
            </a:pPr>
            <a:r>
              <a:rPr lang="en-US" sz="2800">
                <a:solidFill>
                  <a:srgbClr val="000000"/>
                </a:solidFill>
                <a:latin typeface="Calibri"/>
              </a:rPr>
              <a:t>Skin changes </a:t>
            </a:r>
            <a:endParaRPr/>
          </a:p>
          <a:p>
            <a:pPr>
              <a:lnSpc>
                <a:spcPct val="100000"/>
              </a:lnSpc>
            </a:pPr>
            <a:r>
              <a:rPr lang="en-US" sz="2800">
                <a:solidFill>
                  <a:srgbClr val="000000"/>
                </a:solidFill>
                <a:latin typeface="Calibri"/>
              </a:rPr>
              <a:t>(papillomas, hyperkeratosis)</a:t>
            </a:r>
            <a:endParaRPr/>
          </a:p>
          <a:p>
            <a:pPr>
              <a:lnSpc>
                <a:spcPct val="100000"/>
              </a:lnSpc>
            </a:pPr>
            <a:endParaRPr/>
          </a:p>
        </p:txBody>
      </p:sp>
      <p:pic>
        <p:nvPicPr>
          <p:cNvPr descr="" id="150" name="Picture 3"/>
          <p:cNvPicPr/>
          <p:nvPr/>
        </p:nvPicPr>
        <p:blipFill>
          <a:blip r:embed="rId1"/>
          <a:stretch>
            <a:fillRect/>
          </a:stretch>
        </p:blipFill>
        <p:spPr>
          <a:xfrm>
            <a:off x="5911200" y="1370880"/>
            <a:ext cx="2591280" cy="3723480"/>
          </a:xfrm>
          <a:prstGeom prst="rect">
            <a:avLst/>
          </a:prstGeom>
        </p:spPr>
      </p:pic>
      <p:pic>
        <p:nvPicPr>
          <p:cNvPr descr="" id="151" name="Picture 4"/>
          <p:cNvPicPr/>
          <p:nvPr/>
        </p:nvPicPr>
        <p:blipFill>
          <a:blip r:embed="rId2"/>
          <a:stretch>
            <a:fillRect/>
          </a:stretch>
        </p:blipFill>
        <p:spPr>
          <a:xfrm>
            <a:off x="3350880" y="3004200"/>
            <a:ext cx="2264400" cy="1567440"/>
          </a:xfrm>
          <a:prstGeom prst="rect">
            <a:avLst/>
          </a:prstGeom>
        </p:spPr>
      </p:pic>
    </p:spTree>
  </p:cSld>
  <p:timing>
    <p:tnLst>
      <p:par>
        <p:cTn dur="indefinite" id="47" nodeType="tmRoot" restart="never">
          <p:childTnLst>
            <p:seq>
              <p:cTn dur="indefinite" id="48"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CustomShape 1"/>
          <p:cNvSpPr/>
          <p:nvPr/>
        </p:nvSpPr>
        <p:spPr>
          <a:xfrm>
            <a:off x="457200" y="274680"/>
            <a:ext cx="8228880" cy="1142280"/>
          </a:xfrm>
          <a:prstGeom prst="rect">
            <a:avLst/>
          </a:prstGeom>
        </p:spPr>
        <p:txBody>
          <a:bodyPr anchor="ctr" bIns="45000" lIns="90000" rIns="90000" tIns="45000"/>
          <a:p>
            <a:endParaRPr/>
          </a:p>
          <a:p>
            <a:endParaRPr/>
          </a:p>
          <a:p>
            <a:r>
              <a:rPr lang="en-US" sz="4400">
                <a:solidFill>
                  <a:srgbClr val="000000"/>
                </a:solidFill>
                <a:latin typeface="Calibri"/>
              </a:rPr>
              <a:t>Etiology</a:t>
            </a:r>
            <a:endParaRPr/>
          </a:p>
          <a:p>
            <a:pPr algn="ctr">
              <a:lnSpc>
                <a:spcPct val="100000"/>
              </a:lnSpc>
            </a:pPr>
            <a:r>
              <a:rPr lang="en-US" sz="3600">
                <a:solidFill>
                  <a:srgbClr val="000000"/>
                </a:solidFill>
                <a:latin typeface="Calibri"/>
              </a:rPr>
              <a:t>1. The extent of surgery to the breast has been shown to influence rate of BCRL</a:t>
            </a:r>
            <a:endParaRPr/>
          </a:p>
        </p:txBody>
      </p:sp>
      <p:sp>
        <p:nvSpPr>
          <p:cNvPr id="153" name="CustomShape 2"/>
          <p:cNvSpPr/>
          <p:nvPr/>
        </p:nvSpPr>
        <p:spPr>
          <a:xfrm>
            <a:off x="467640" y="2332080"/>
            <a:ext cx="8228880" cy="4525200"/>
          </a:xfrm>
          <a:prstGeom prst="rect">
            <a:avLst/>
          </a:prstGeom>
        </p:spPr>
        <p:txBody>
          <a:bodyPr bIns="45000" lIns="90000" rIns="90000" tIns="45000"/>
          <a:p>
            <a:pPr>
              <a:lnSpc>
                <a:spcPct val="100000"/>
              </a:lnSpc>
              <a:buFont typeface="Arial"/>
              <a:buChar char="•"/>
            </a:pPr>
            <a:r>
              <a:rPr lang="en-US" sz="2800">
                <a:solidFill>
                  <a:srgbClr val="000000"/>
                </a:solidFill>
                <a:latin typeface="Calibri"/>
              </a:rPr>
              <a:t>Mastectomy and axillary lymph nodes dissection decreases the transport capacity of the entire lymph vascular system.                              </a:t>
            </a:r>
            <a:endParaRPr/>
          </a:p>
          <a:p>
            <a:pPr>
              <a:lnSpc>
                <a:spcPct val="100000"/>
              </a:lnSpc>
            </a:pPr>
            <a:r>
              <a:rPr lang="en-US" sz="2800">
                <a:solidFill>
                  <a:srgbClr val="000000"/>
                </a:solidFill>
                <a:latin typeface="Calibri"/>
              </a:rPr>
              <a:t>    </a:t>
            </a:r>
            <a:r>
              <a:rPr lang="en-US" sz="2800">
                <a:solidFill>
                  <a:srgbClr val="000000"/>
                </a:solidFill>
                <a:latin typeface="Calibri"/>
              </a:rPr>
              <a:t>-32% after radical mastectomy</a:t>
            </a:r>
            <a:endParaRPr/>
          </a:p>
          <a:p>
            <a:pPr>
              <a:lnSpc>
                <a:spcPct val="100000"/>
              </a:lnSpc>
            </a:pPr>
            <a:r>
              <a:rPr lang="en-US" sz="2800">
                <a:solidFill>
                  <a:srgbClr val="000000"/>
                </a:solidFill>
                <a:latin typeface="Calibri"/>
              </a:rPr>
              <a:t>    </a:t>
            </a:r>
            <a:r>
              <a:rPr lang="en-US" sz="2800">
                <a:solidFill>
                  <a:srgbClr val="000000"/>
                </a:solidFill>
                <a:latin typeface="Calibri"/>
              </a:rPr>
              <a:t>-20-30% incidence after modified radical mastectomy</a:t>
            </a:r>
            <a:endParaRPr/>
          </a:p>
          <a:p>
            <a:pPr>
              <a:lnSpc>
                <a:spcPct val="100000"/>
              </a:lnSpc>
            </a:pPr>
            <a:r>
              <a:rPr lang="en-US" sz="2800">
                <a:solidFill>
                  <a:srgbClr val="000000"/>
                </a:solidFill>
                <a:latin typeface="Calibri"/>
              </a:rPr>
              <a:t>    </a:t>
            </a:r>
            <a:r>
              <a:rPr lang="en-US" sz="2800">
                <a:solidFill>
                  <a:srgbClr val="000000"/>
                </a:solidFill>
                <a:latin typeface="Calibri"/>
              </a:rPr>
              <a:t>-17-27% after ALND</a:t>
            </a:r>
            <a:endParaRPr/>
          </a:p>
          <a:p>
            <a:pPr>
              <a:lnSpc>
                <a:spcPct val="100000"/>
              </a:lnSpc>
            </a:pPr>
            <a:r>
              <a:rPr lang="en-US" sz="2800">
                <a:solidFill>
                  <a:srgbClr val="000000"/>
                </a:solidFill>
                <a:latin typeface="Calibri"/>
              </a:rPr>
              <a:t>    </a:t>
            </a:r>
            <a:r>
              <a:rPr lang="en-US" sz="2800">
                <a:solidFill>
                  <a:srgbClr val="000000"/>
                </a:solidFill>
                <a:latin typeface="Calibri"/>
              </a:rPr>
              <a:t>-If only partial mastectomy and no ALND was done, the  incidence would greatly reduced to 5%.</a:t>
            </a:r>
            <a:endParaRPr/>
          </a:p>
        </p:txBody>
      </p:sp>
    </p:spTree>
  </p:cSld>
  <p:timing>
    <p:tnLst>
      <p:par>
        <p:cTn dur="indefinite" id="49" nodeType="tmRoot" restart="never">
          <p:childTnLst>
            <p:seq>
              <p:cTn id="50"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CustomShape 1"/>
          <p:cNvSpPr/>
          <p:nvPr/>
        </p:nvSpPr>
        <p:spPr>
          <a:xfrm>
            <a:off x="457200" y="274680"/>
            <a:ext cx="8228880" cy="1142280"/>
          </a:xfrm>
          <a:prstGeom prst="rect">
            <a:avLst/>
          </a:prstGeom>
        </p:spPr>
        <p:txBody>
          <a:bodyPr anchor="ctr" bIns="45000" lIns="90000" rIns="90000" tIns="45000"/>
          <a:p>
            <a:r>
              <a:rPr lang="en-US" sz="4400">
                <a:solidFill>
                  <a:srgbClr val="000000"/>
                </a:solidFill>
                <a:latin typeface="Calibri"/>
              </a:rPr>
              <a:t>Etiology </a:t>
            </a:r>
            <a:endParaRPr/>
          </a:p>
          <a:p>
            <a:pPr algn="ctr">
              <a:lnSpc>
                <a:spcPct val="100000"/>
              </a:lnSpc>
            </a:pPr>
            <a:r>
              <a:rPr lang="en-US" sz="3600">
                <a:solidFill>
                  <a:srgbClr val="000000"/>
                </a:solidFill>
                <a:latin typeface="Calibri"/>
              </a:rPr>
              <a:t>2. Adjuvant radiotherapy to axillary</a:t>
            </a:r>
            <a:endParaRPr/>
          </a:p>
        </p:txBody>
      </p:sp>
      <p:sp>
        <p:nvSpPr>
          <p:cNvPr id="155"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2800">
                <a:solidFill>
                  <a:srgbClr val="000000"/>
                </a:solidFill>
                <a:latin typeface="Calibri"/>
              </a:rPr>
              <a:t>RT increase risk of tissue fibrosis, causing constriction of lymphatic channels.</a:t>
            </a:r>
            <a:endParaRPr/>
          </a:p>
          <a:p>
            <a:pPr>
              <a:lnSpc>
                <a:spcPct val="100000"/>
              </a:lnSpc>
              <a:buFont typeface="Arial"/>
              <a:buChar char="•"/>
            </a:pPr>
            <a:r>
              <a:rPr lang="en-US" sz="2800">
                <a:solidFill>
                  <a:srgbClr val="000000"/>
                </a:solidFill>
                <a:latin typeface="Calibri"/>
              </a:rPr>
              <a:t>Delays growth of new lymphatics into tissue healing after surgery and inhabits the normal lymphatic response to inflammatory site.</a:t>
            </a:r>
            <a:endParaRPr/>
          </a:p>
          <a:p>
            <a:pPr>
              <a:lnSpc>
                <a:spcPct val="100000"/>
              </a:lnSpc>
              <a:buFont typeface="Arial"/>
              <a:buChar char="•"/>
            </a:pPr>
            <a:r>
              <a:rPr lang="en-US" sz="2800">
                <a:solidFill>
                  <a:srgbClr val="000000"/>
                </a:solidFill>
                <a:latin typeface="Calibri"/>
              </a:rPr>
              <a:t>The incidence rate of BCRL after axillary RT was 14%.</a:t>
            </a:r>
            <a:endParaRPr/>
          </a:p>
          <a:p>
            <a:pPr>
              <a:lnSpc>
                <a:spcPct val="100000"/>
              </a:lnSpc>
            </a:pPr>
            <a:endParaRPr/>
          </a:p>
        </p:txBody>
      </p:sp>
    </p:spTree>
  </p:cSld>
  <p:timing>
    <p:tnLst>
      <p:par>
        <p:cTn dur="indefinite" id="51" nodeType="tmRoot" restart="never">
          <p:childTnLst>
            <p:seq>
              <p:cTn id="52" nodeType="mainSeq">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Other related factor</a:t>
            </a:r>
            <a:endParaRPr/>
          </a:p>
        </p:txBody>
      </p:sp>
      <p:sp>
        <p:nvSpPr>
          <p:cNvPr id="157"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Staging at diagnosis is another factor for developing lymphoedema.</a:t>
            </a:r>
            <a:endParaRPr/>
          </a:p>
          <a:p>
            <a:pPr>
              <a:lnSpc>
                <a:spcPct val="100000"/>
              </a:lnSpc>
              <a:buFont typeface="Arial"/>
              <a:buChar char="•"/>
            </a:pPr>
            <a:r>
              <a:rPr lang="en-US" sz="3200">
                <a:solidFill>
                  <a:srgbClr val="000000"/>
                </a:solidFill>
                <a:latin typeface="Calibri"/>
              </a:rPr>
              <a:t>Infection</a:t>
            </a:r>
            <a:endParaRPr/>
          </a:p>
          <a:p>
            <a:pPr>
              <a:lnSpc>
                <a:spcPct val="100000"/>
              </a:lnSpc>
              <a:buFont typeface="Arial"/>
              <a:buChar char="•"/>
            </a:pPr>
            <a:r>
              <a:rPr lang="en-US" sz="3200">
                <a:solidFill>
                  <a:srgbClr val="000000"/>
                </a:solidFill>
                <a:latin typeface="Calibri"/>
              </a:rPr>
              <a:t>Old age</a:t>
            </a:r>
            <a:endParaRPr/>
          </a:p>
          <a:p>
            <a:pPr>
              <a:lnSpc>
                <a:spcPct val="100000"/>
              </a:lnSpc>
              <a:buFont typeface="Arial"/>
              <a:buChar char="•"/>
            </a:pPr>
            <a:r>
              <a:rPr lang="en-US" sz="3200">
                <a:solidFill>
                  <a:srgbClr val="000000"/>
                </a:solidFill>
                <a:latin typeface="Calibri"/>
              </a:rPr>
              <a:t>Obesity</a:t>
            </a:r>
            <a:endParaRPr/>
          </a:p>
          <a:p>
            <a:pPr>
              <a:lnSpc>
                <a:spcPct val="100000"/>
              </a:lnSpc>
              <a:buFont typeface="Arial"/>
              <a:buChar char="•"/>
            </a:pPr>
            <a:r>
              <a:rPr lang="en-US" sz="3200">
                <a:solidFill>
                  <a:srgbClr val="000000"/>
                </a:solidFill>
                <a:latin typeface="Calibri"/>
              </a:rPr>
              <a:t>Lack of exercise</a:t>
            </a:r>
            <a:endParaRPr/>
          </a:p>
          <a:p>
            <a:pPr>
              <a:lnSpc>
                <a:spcPct val="100000"/>
              </a:lnSpc>
              <a:buFont typeface="Arial"/>
              <a:buChar char="•"/>
            </a:pPr>
            <a:r>
              <a:rPr lang="en-US" sz="3200">
                <a:solidFill>
                  <a:srgbClr val="000000"/>
                </a:solidFill>
                <a:latin typeface="Calibri"/>
              </a:rPr>
              <a:t>Operation in dominant hand</a:t>
            </a:r>
            <a:endParaRPr/>
          </a:p>
          <a:p>
            <a:pPr>
              <a:lnSpc>
                <a:spcPct val="100000"/>
              </a:lnSpc>
              <a:buFont typeface="Arial"/>
              <a:buChar char="•"/>
            </a:pPr>
            <a:r>
              <a:rPr lang="en-US" sz="3200">
                <a:solidFill>
                  <a:srgbClr val="000000"/>
                </a:solidFill>
                <a:latin typeface="Calibri"/>
              </a:rPr>
              <a:t>Trauma to the operated arms</a:t>
            </a:r>
            <a:endParaRPr/>
          </a:p>
          <a:p>
            <a:pPr>
              <a:lnSpc>
                <a:spcPct val="100000"/>
              </a:lnSpc>
              <a:buFont typeface="Arial"/>
              <a:buChar char="•"/>
            </a:pPr>
            <a:r>
              <a:rPr lang="en-US" sz="3200">
                <a:solidFill>
                  <a:srgbClr val="000000"/>
                </a:solidFill>
                <a:latin typeface="Calibri"/>
              </a:rPr>
              <a:t>Excessive limb use</a:t>
            </a:r>
            <a:endParaRPr/>
          </a:p>
          <a:p>
            <a:pPr>
              <a:lnSpc>
                <a:spcPct val="100000"/>
              </a:lnSpc>
              <a:buFont typeface="Arial"/>
              <a:buChar char="•"/>
            </a:pPr>
            <a:r>
              <a:rPr lang="en-US" sz="3200">
                <a:solidFill>
                  <a:srgbClr val="000000"/>
                </a:solidFill>
                <a:latin typeface="Calibri"/>
              </a:rPr>
              <a:t>Local application of heat and generalized hrating such as immersion in hot tub baths</a:t>
            </a:r>
            <a:endParaRPr/>
          </a:p>
        </p:txBody>
      </p:sp>
    </p:spTree>
  </p:cSld>
  <p:timing>
    <p:tnLst>
      <p:par>
        <p:cTn dur="indefinite" id="53" nodeType="tmRoot" restart="never">
          <p:childTnLst>
            <p:seq>
              <p:cTn id="54" nodeType="mainSeq">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457200" y="274680"/>
            <a:ext cx="8228880" cy="1142280"/>
          </a:xfrm>
          <a:prstGeom prst="rect">
            <a:avLst/>
          </a:prstGeom>
        </p:spPr>
        <p:txBody>
          <a:bodyPr anchor="ctr" bIns="45000" lIns="90000" rIns="90000" tIns="45000"/>
          <a:p>
            <a:r>
              <a:rPr b="1" lang="en-US" sz="4400">
                <a:solidFill>
                  <a:srgbClr val="000000"/>
                </a:solidFill>
                <a:latin typeface="Calibri"/>
              </a:rPr>
              <a:t>content of the education topics</a:t>
            </a:r>
            <a:endParaRPr/>
          </a:p>
          <a:p>
            <a:pPr algn="ctr">
              <a:lnSpc>
                <a:spcPct val="100000"/>
              </a:lnSpc>
            </a:pPr>
            <a:endParaRPr/>
          </a:p>
        </p:txBody>
      </p:sp>
      <p:sp>
        <p:nvSpPr>
          <p:cNvPr id="159" name="CustomShape 2"/>
          <p:cNvSpPr/>
          <p:nvPr/>
        </p:nvSpPr>
        <p:spPr>
          <a:xfrm>
            <a:off x="457200" y="1600200"/>
            <a:ext cx="8228880" cy="4525200"/>
          </a:xfrm>
          <a:prstGeom prst="rect">
            <a:avLst/>
          </a:prstGeom>
        </p:spPr>
        <p:txBody>
          <a:bodyPr bIns="45000" lIns="90000" rIns="90000" tIns="45000"/>
          <a:p>
            <a:r>
              <a:rPr b="1" lang="en-US" sz="2000">
                <a:solidFill>
                  <a:srgbClr val="000000"/>
                </a:solidFill>
                <a:latin typeface="Calibri"/>
              </a:rPr>
              <a:t>-Patient education on lymphoedema and life style changes</a:t>
            </a:r>
            <a:endParaRPr/>
          </a:p>
          <a:p>
            <a:pPr lvl="1">
              <a:lnSpc>
                <a:spcPct val="100000"/>
              </a:lnSpc>
              <a:buFont charset="2" typeface="Wingdings"/>
              <a:buChar char=""/>
            </a:pPr>
            <a:r>
              <a:rPr b="1" lang="en-US" sz="1600">
                <a:solidFill>
                  <a:srgbClr val="000000"/>
                </a:solidFill>
                <a:latin typeface="Calibri"/>
              </a:rPr>
              <a:t>Cause and risk factor of lymphoedema</a:t>
            </a:r>
            <a:endParaRPr/>
          </a:p>
          <a:p>
            <a:pPr lvl="1">
              <a:lnSpc>
                <a:spcPct val="100000"/>
              </a:lnSpc>
              <a:buFont charset="2" typeface="Wingdings"/>
              <a:buChar char=""/>
            </a:pPr>
            <a:r>
              <a:rPr b="1" lang="en-US" sz="1600">
                <a:solidFill>
                  <a:srgbClr val="000000"/>
                </a:solidFill>
                <a:latin typeface="Calibri"/>
              </a:rPr>
              <a:t>life style advice </a:t>
            </a:r>
            <a:endParaRPr/>
          </a:p>
          <a:p>
            <a:pPr lvl="1">
              <a:lnSpc>
                <a:spcPct val="100000"/>
              </a:lnSpc>
              <a:buFont charset="2" typeface="Wingdings"/>
              <a:buChar char=""/>
            </a:pPr>
            <a:r>
              <a:rPr b="1" lang="en-US" sz="1600">
                <a:solidFill>
                  <a:srgbClr val="000000"/>
                </a:solidFill>
                <a:latin typeface="Calibri"/>
              </a:rPr>
              <a:t>early detection of lymphoedema</a:t>
            </a:r>
            <a:endParaRPr/>
          </a:p>
          <a:p>
            <a:pPr>
              <a:lnSpc>
                <a:spcPct val="100000"/>
              </a:lnSpc>
            </a:pPr>
            <a:r>
              <a:rPr b="1" lang="en-US" sz="2000">
                <a:solidFill>
                  <a:srgbClr val="000000"/>
                </a:solidFill>
                <a:latin typeface="Calibri"/>
              </a:rPr>
              <a:t> </a:t>
            </a:r>
            <a:r>
              <a:rPr b="1" lang="en-US" sz="2000">
                <a:solidFill>
                  <a:srgbClr val="000000"/>
                </a:solidFill>
                <a:latin typeface="Calibri"/>
              </a:rPr>
              <a:t>-Exercise</a:t>
            </a:r>
            <a:endParaRPr/>
          </a:p>
          <a:p>
            <a:pPr>
              <a:lnSpc>
                <a:spcPct val="100000"/>
              </a:lnSpc>
            </a:pPr>
            <a:r>
              <a:rPr b="1" lang="en-US" sz="2000">
                <a:solidFill>
                  <a:srgbClr val="000000"/>
                </a:solidFill>
                <a:latin typeface="Calibri"/>
              </a:rPr>
              <a:t> </a:t>
            </a:r>
            <a:r>
              <a:rPr b="1" lang="en-US" sz="2000">
                <a:solidFill>
                  <a:srgbClr val="000000"/>
                </a:solidFill>
                <a:latin typeface="Calibri"/>
              </a:rPr>
              <a:t>-Monitoring and early intervention</a:t>
            </a:r>
            <a:endParaRPr/>
          </a:p>
          <a:p>
            <a:pPr lvl="1">
              <a:lnSpc>
                <a:spcPct val="100000"/>
              </a:lnSpc>
              <a:buFont charset="2" typeface="Wingdings"/>
              <a:buChar char=""/>
            </a:pPr>
            <a:r>
              <a:rPr b="1" lang="en-US" sz="1600">
                <a:solidFill>
                  <a:srgbClr val="000000"/>
                </a:solidFill>
                <a:latin typeface="Calibri"/>
              </a:rPr>
              <a:t>regular follow-up appointments</a:t>
            </a:r>
            <a:endParaRPr/>
          </a:p>
        </p:txBody>
      </p:sp>
    </p:spTree>
  </p:cSld>
  <p:timing>
    <p:tnLst>
      <p:par>
        <p:cTn dur="indefinite" id="55" nodeType="tmRoot" restart="never">
          <p:childTnLst>
            <p:seq>
              <p:cTn id="56" nodeType="mainSeq">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CustomShape 1"/>
          <p:cNvSpPr/>
          <p:nvPr/>
        </p:nvSpPr>
        <p:spPr>
          <a:xfrm>
            <a:off x="685800" y="2130480"/>
            <a:ext cx="7771680" cy="1469160"/>
          </a:xfrm>
          <a:prstGeom prst="rect">
            <a:avLst/>
          </a:prstGeom>
        </p:spPr>
        <p:txBody>
          <a:bodyPr anchor="ctr" bIns="45000" lIns="90000" rIns="90000" tIns="45000"/>
          <a:p>
            <a:pPr algn="ctr">
              <a:lnSpc>
                <a:spcPct val="100000"/>
              </a:lnSpc>
            </a:pPr>
            <a:r>
              <a:rPr lang="en-US" sz="4400">
                <a:solidFill>
                  <a:srgbClr val="000000"/>
                </a:solidFill>
                <a:latin typeface="Calibri"/>
              </a:rPr>
              <a:t>Method</a:t>
            </a:r>
            <a:endParaRPr/>
          </a:p>
        </p:txBody>
      </p:sp>
      <p:sp>
        <p:nvSpPr>
          <p:cNvPr id="161" name="CustomShape 2"/>
          <p:cNvSpPr/>
          <p:nvPr/>
        </p:nvSpPr>
        <p:spPr>
          <a:xfrm>
            <a:off x="1371600" y="3886200"/>
            <a:ext cx="6400080" cy="1751760"/>
          </a:xfrm>
          <a:prstGeom prst="rect">
            <a:avLst/>
          </a:prstGeom>
        </p:spPr>
      </p:sp>
    </p:spTree>
  </p:cSld>
  <p:timing>
    <p:tnLst>
      <p:par>
        <p:cTn dur="indefinite" id="57" nodeType="tmRoot" restart="never">
          <p:childTnLst>
            <p:seq>
              <p:cTn id="58"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Content (continue)</a:t>
            </a:r>
            <a:endParaRPr/>
          </a:p>
        </p:txBody>
      </p:sp>
      <p:sp>
        <p:nvSpPr>
          <p:cNvPr id="77"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b="1" lang="en-US" sz="2200">
                <a:solidFill>
                  <a:srgbClr val="000000"/>
                </a:solidFill>
                <a:latin typeface="Calibri"/>
              </a:rPr>
              <a:t>Methods of conducting education program</a:t>
            </a:r>
            <a:endParaRPr/>
          </a:p>
          <a:p>
            <a:pPr lvl="1">
              <a:lnSpc>
                <a:spcPct val="100000"/>
              </a:lnSpc>
              <a:buFont typeface="Arial"/>
              <a:buChar char="–"/>
            </a:pPr>
            <a:r>
              <a:rPr b="1" lang="en-US" sz="2200">
                <a:solidFill>
                  <a:srgbClr val="000000"/>
                </a:solidFill>
                <a:latin typeface="Calibri"/>
              </a:rPr>
              <a:t>Project design</a:t>
            </a:r>
            <a:endParaRPr/>
          </a:p>
          <a:p>
            <a:pPr lvl="1">
              <a:lnSpc>
                <a:spcPct val="100000"/>
              </a:lnSpc>
              <a:buFont typeface="Arial"/>
              <a:buChar char="–"/>
            </a:pPr>
            <a:r>
              <a:rPr b="1" lang="en-US" sz="2200">
                <a:solidFill>
                  <a:srgbClr val="000000"/>
                </a:solidFill>
                <a:latin typeface="Calibri"/>
              </a:rPr>
              <a:t>Patient selection</a:t>
            </a:r>
            <a:endParaRPr/>
          </a:p>
          <a:p>
            <a:pPr lvl="1">
              <a:lnSpc>
                <a:spcPct val="100000"/>
              </a:lnSpc>
              <a:buFont typeface="Arial"/>
              <a:buChar char="–"/>
            </a:pPr>
            <a:r>
              <a:rPr b="1" lang="en-US" sz="2200">
                <a:solidFill>
                  <a:srgbClr val="000000"/>
                </a:solidFill>
                <a:latin typeface="Calibri"/>
              </a:rPr>
              <a:t>Education tool</a:t>
            </a:r>
            <a:endParaRPr/>
          </a:p>
          <a:p>
            <a:pPr lvl="1">
              <a:lnSpc>
                <a:spcPct val="100000"/>
              </a:lnSpc>
              <a:buFont typeface="Arial"/>
              <a:buChar char="–"/>
            </a:pPr>
            <a:r>
              <a:rPr b="1" lang="en-US" sz="2200">
                <a:solidFill>
                  <a:srgbClr val="000000"/>
                </a:solidFill>
                <a:latin typeface="Calibri"/>
              </a:rPr>
              <a:t>assessment via questionnaire </a:t>
            </a:r>
            <a:endParaRPr/>
          </a:p>
          <a:p>
            <a:pPr lvl="1">
              <a:lnSpc>
                <a:spcPct val="100000"/>
              </a:lnSpc>
              <a:buFont typeface="Arial"/>
              <a:buChar char="–"/>
            </a:pPr>
            <a:r>
              <a:rPr b="1" lang="en-US" sz="2200">
                <a:solidFill>
                  <a:srgbClr val="000000"/>
                </a:solidFill>
                <a:latin typeface="Calibri"/>
              </a:rPr>
              <a:t>Measurement of lymphoedema </a:t>
            </a:r>
            <a:endParaRPr/>
          </a:p>
          <a:p>
            <a:pPr lvl="1">
              <a:lnSpc>
                <a:spcPct val="100000"/>
              </a:lnSpc>
              <a:buFont typeface="Arial"/>
              <a:buChar char="–"/>
            </a:pPr>
            <a:r>
              <a:rPr b="1" lang="en-US" sz="2200">
                <a:solidFill>
                  <a:srgbClr val="000000"/>
                </a:solidFill>
                <a:latin typeface="Calibri"/>
              </a:rPr>
              <a:t>Plan of implementation </a:t>
            </a:r>
            <a:endParaRPr/>
          </a:p>
          <a:p>
            <a:pPr>
              <a:lnSpc>
                <a:spcPct val="100000"/>
              </a:lnSpc>
              <a:buFont typeface="Arial"/>
              <a:buChar char="•"/>
            </a:pPr>
            <a:r>
              <a:rPr b="1" lang="en-US" sz="2200">
                <a:solidFill>
                  <a:srgbClr val="000000"/>
                </a:solidFill>
                <a:latin typeface="Calibri"/>
              </a:rPr>
              <a:t>Evaluation</a:t>
            </a:r>
            <a:endParaRPr/>
          </a:p>
          <a:p>
            <a:pPr>
              <a:lnSpc>
                <a:spcPct val="100000"/>
              </a:lnSpc>
              <a:buFont typeface="Arial"/>
              <a:buChar char="•"/>
            </a:pPr>
            <a:r>
              <a:rPr b="1" lang="en-US" sz="2200">
                <a:solidFill>
                  <a:srgbClr val="000000"/>
                </a:solidFill>
                <a:latin typeface="Calibri"/>
              </a:rPr>
              <a:t>Conclusion</a:t>
            </a:r>
            <a:endParaRPr/>
          </a:p>
          <a:p>
            <a:pPr>
              <a:lnSpc>
                <a:spcPct val="100000"/>
              </a:lnSpc>
              <a:buFont typeface="Arial"/>
              <a:buChar char="•"/>
            </a:pPr>
            <a:r>
              <a:rPr b="1" lang="en-US" sz="2200">
                <a:solidFill>
                  <a:srgbClr val="000000"/>
                </a:solidFill>
                <a:latin typeface="Calibri"/>
              </a:rPr>
              <a:t>Group members</a:t>
            </a:r>
            <a:endParaRPr/>
          </a:p>
          <a:p>
            <a:pPr>
              <a:lnSpc>
                <a:spcPct val="100000"/>
              </a:lnSpc>
            </a:pPr>
            <a:endParaRPr/>
          </a:p>
          <a:p>
            <a:pPr>
              <a:lnSpc>
                <a:spcPct val="100000"/>
              </a:lnSpc>
            </a:pPr>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Project design</a:t>
            </a:r>
            <a:endParaRPr/>
          </a:p>
        </p:txBody>
      </p:sp>
      <p:sp>
        <p:nvSpPr>
          <p:cNvPr id="163"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Questionnaire</a:t>
            </a:r>
            <a:endParaRPr/>
          </a:p>
          <a:p>
            <a:pPr lvl="1">
              <a:lnSpc>
                <a:spcPct val="100000"/>
              </a:lnSpc>
              <a:buFont typeface="Arial"/>
              <a:buChar char="–"/>
            </a:pPr>
            <a:r>
              <a:rPr lang="en-US" sz="2800">
                <a:solidFill>
                  <a:srgbClr val="000000"/>
                </a:solidFill>
                <a:latin typeface="Calibri"/>
              </a:rPr>
              <a:t>Pre-test and post-test</a:t>
            </a:r>
            <a:endParaRPr/>
          </a:p>
          <a:p>
            <a:pPr lvl="1">
              <a:lnSpc>
                <a:spcPct val="100000"/>
              </a:lnSpc>
              <a:buFont typeface="Arial"/>
              <a:buChar char="–"/>
            </a:pPr>
            <a:r>
              <a:rPr lang="en-US" sz="2800">
                <a:solidFill>
                  <a:srgbClr val="000000"/>
                </a:solidFill>
                <a:latin typeface="Calibri"/>
              </a:rPr>
              <a:t>To evaluate the knowledge on preventive strategies on lymphoedema</a:t>
            </a:r>
            <a:endParaRPr/>
          </a:p>
          <a:p>
            <a:pPr>
              <a:lnSpc>
                <a:spcPct val="100000"/>
              </a:lnSpc>
              <a:buFont typeface="Arial"/>
              <a:buChar char="•"/>
            </a:pPr>
            <a:r>
              <a:rPr lang="en-US" sz="3200">
                <a:solidFill>
                  <a:srgbClr val="000000"/>
                </a:solidFill>
                <a:latin typeface="Calibri"/>
              </a:rPr>
              <a:t>Measurement</a:t>
            </a:r>
            <a:endParaRPr/>
          </a:p>
          <a:p>
            <a:pPr lvl="1">
              <a:lnSpc>
                <a:spcPct val="100000"/>
              </a:lnSpc>
              <a:buFont typeface="Arial"/>
              <a:buChar char="–"/>
            </a:pPr>
            <a:r>
              <a:rPr lang="en-US" sz="2800">
                <a:solidFill>
                  <a:srgbClr val="000000"/>
                </a:solidFill>
                <a:latin typeface="Calibri"/>
              </a:rPr>
              <a:t>Arm circumference</a:t>
            </a:r>
            <a:endParaRPr/>
          </a:p>
          <a:p>
            <a:pPr>
              <a:lnSpc>
                <a:spcPct val="100000"/>
              </a:lnSpc>
              <a:buFont typeface="Arial"/>
              <a:buChar char="•"/>
            </a:pPr>
            <a:r>
              <a:rPr lang="en-US" sz="3200">
                <a:solidFill>
                  <a:srgbClr val="000000"/>
                </a:solidFill>
                <a:latin typeface="Calibri"/>
              </a:rPr>
              <a:t>When follow up</a:t>
            </a:r>
            <a:endParaRPr/>
          </a:p>
          <a:p>
            <a:pPr lvl="1">
              <a:lnSpc>
                <a:spcPct val="100000"/>
              </a:lnSpc>
              <a:buFont typeface="Arial"/>
              <a:buChar char="–"/>
            </a:pPr>
            <a:r>
              <a:rPr lang="en-US" sz="2800">
                <a:solidFill>
                  <a:srgbClr val="000000"/>
                </a:solidFill>
                <a:latin typeface="Calibri"/>
              </a:rPr>
              <a:t>Symptoms of lymphoedema?</a:t>
            </a:r>
            <a:endParaRPr/>
          </a:p>
          <a:p>
            <a:pPr lvl="1">
              <a:lnSpc>
                <a:spcPct val="100000"/>
              </a:lnSpc>
              <a:buFont typeface="Arial"/>
              <a:buChar char="–"/>
            </a:pPr>
            <a:r>
              <a:rPr lang="en-US" sz="2800">
                <a:solidFill>
                  <a:srgbClr val="000000"/>
                </a:solidFill>
                <a:latin typeface="Calibri"/>
              </a:rPr>
              <a:t>Compliance to preventive strategies</a:t>
            </a:r>
            <a:endParaRPr/>
          </a:p>
        </p:txBody>
      </p:sp>
    </p:spTree>
  </p:cSld>
  <p:timing>
    <p:tnLst>
      <p:par>
        <p:cTn dur="indefinite" id="59" nodeType="tmRoot" restart="never">
          <p:childTnLst>
            <p:seq>
              <p:cTn id="60" nodeType="mainSeq">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Patient selection</a:t>
            </a:r>
            <a:endParaRPr/>
          </a:p>
        </p:txBody>
      </p:sp>
      <p:sp>
        <p:nvSpPr>
          <p:cNvPr id="165"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Include</a:t>
            </a:r>
            <a:endParaRPr/>
          </a:p>
          <a:p>
            <a:pPr lvl="1">
              <a:lnSpc>
                <a:spcPct val="100000"/>
              </a:lnSpc>
              <a:buFont typeface="Arial"/>
              <a:buChar char="–"/>
            </a:pPr>
            <a:r>
              <a:rPr lang="en-US" sz="2800">
                <a:solidFill>
                  <a:srgbClr val="000000"/>
                </a:solidFill>
                <a:latin typeface="Calibri"/>
              </a:rPr>
              <a:t>Chinese women</a:t>
            </a:r>
            <a:endParaRPr/>
          </a:p>
          <a:p>
            <a:pPr lvl="1">
              <a:lnSpc>
                <a:spcPct val="100000"/>
              </a:lnSpc>
              <a:buFont typeface="Arial"/>
              <a:buChar char="–"/>
            </a:pPr>
            <a:r>
              <a:rPr lang="en-US" sz="2400">
                <a:solidFill>
                  <a:srgbClr val="000000"/>
                </a:solidFill>
                <a:latin typeface="Calibri"/>
              </a:rPr>
              <a:t>New case in PYNEH</a:t>
            </a:r>
            <a:endParaRPr/>
          </a:p>
          <a:p>
            <a:pPr lvl="1">
              <a:lnSpc>
                <a:spcPct val="100000"/>
              </a:lnSpc>
              <a:buFont typeface="Arial"/>
              <a:buChar char="–"/>
            </a:pPr>
            <a:r>
              <a:rPr lang="en-US" sz="2800">
                <a:solidFill>
                  <a:srgbClr val="000000"/>
                </a:solidFill>
                <a:latin typeface="Calibri"/>
              </a:rPr>
              <a:t>Undergo MRM for breast cancer</a:t>
            </a:r>
            <a:endParaRPr/>
          </a:p>
          <a:p>
            <a:pPr lvl="1">
              <a:lnSpc>
                <a:spcPct val="100000"/>
              </a:lnSpc>
              <a:buFont typeface="Arial"/>
              <a:buChar char="–"/>
            </a:pPr>
            <a:r>
              <a:rPr lang="en-US" sz="2800">
                <a:solidFill>
                  <a:srgbClr val="000000"/>
                </a:solidFill>
                <a:latin typeface="Calibri"/>
              </a:rPr>
              <a:t>with or without axillary lymph node dissection</a:t>
            </a:r>
            <a:endParaRPr/>
          </a:p>
          <a:p>
            <a:pPr lvl="1">
              <a:lnSpc>
                <a:spcPct val="100000"/>
              </a:lnSpc>
              <a:buFont typeface="Arial"/>
              <a:buChar char="–"/>
            </a:pPr>
            <a:r>
              <a:rPr lang="en-US" sz="2800">
                <a:solidFill>
                  <a:srgbClr val="000000"/>
                </a:solidFill>
                <a:latin typeface="Calibri"/>
              </a:rPr>
              <a:t>Undergo axillary RT for breast cancer</a:t>
            </a:r>
            <a:endParaRPr/>
          </a:p>
          <a:p>
            <a:pPr>
              <a:lnSpc>
                <a:spcPct val="100000"/>
              </a:lnSpc>
            </a:pPr>
            <a:endParaRPr/>
          </a:p>
        </p:txBody>
      </p:sp>
    </p:spTree>
  </p:cSld>
  <p:timing>
    <p:tnLst>
      <p:par>
        <p:cTn dur="indefinite" id="61" nodeType="tmRoot" restart="never">
          <p:childTnLst>
            <p:seq>
              <p:cTn id="62" nodeType="mainSeq">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Patient selection</a:t>
            </a:r>
            <a:endParaRPr/>
          </a:p>
        </p:txBody>
      </p:sp>
      <p:sp>
        <p:nvSpPr>
          <p:cNvPr id="167"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Exclude</a:t>
            </a:r>
            <a:endParaRPr/>
          </a:p>
          <a:p>
            <a:pPr lvl="1">
              <a:lnSpc>
                <a:spcPct val="100000"/>
              </a:lnSpc>
              <a:buFont typeface="Arial"/>
              <a:buChar char="–"/>
            </a:pPr>
            <a:r>
              <a:rPr lang="en-US" sz="2800">
                <a:solidFill>
                  <a:srgbClr val="000000"/>
                </a:solidFill>
                <a:latin typeface="Calibri"/>
              </a:rPr>
              <a:t>impaired cognitive function</a:t>
            </a:r>
            <a:endParaRPr/>
          </a:p>
          <a:p>
            <a:pPr lvl="1">
              <a:lnSpc>
                <a:spcPct val="100000"/>
              </a:lnSpc>
              <a:buFont typeface="Arial"/>
              <a:buChar char="–"/>
            </a:pPr>
            <a:r>
              <a:rPr lang="en-US" sz="2800">
                <a:solidFill>
                  <a:srgbClr val="000000"/>
                </a:solidFill>
                <a:latin typeface="Calibri"/>
              </a:rPr>
              <a:t>coexisting arm morbidities due to previous fracture or surgery</a:t>
            </a:r>
            <a:endParaRPr/>
          </a:p>
          <a:p>
            <a:pPr lvl="1">
              <a:lnSpc>
                <a:spcPct val="100000"/>
              </a:lnSpc>
              <a:buFont typeface="Arial"/>
              <a:buChar char="–"/>
            </a:pPr>
            <a:r>
              <a:rPr lang="en-US" sz="2800">
                <a:solidFill>
                  <a:srgbClr val="000000"/>
                </a:solidFill>
                <a:latin typeface="Calibri"/>
              </a:rPr>
              <a:t>already diagnosed with lymphoedema</a:t>
            </a:r>
            <a:endParaRPr/>
          </a:p>
          <a:p>
            <a:pPr>
              <a:lnSpc>
                <a:spcPct val="100000"/>
              </a:lnSpc>
            </a:pPr>
            <a:endParaRPr/>
          </a:p>
          <a:p>
            <a:pPr>
              <a:lnSpc>
                <a:spcPct val="100000"/>
              </a:lnSpc>
              <a:buFont typeface="Arial"/>
              <a:buChar char="•"/>
            </a:pPr>
            <a:r>
              <a:rPr lang="en-US" sz="3200">
                <a:solidFill>
                  <a:srgbClr val="000000"/>
                </a:solidFill>
                <a:latin typeface="Calibri"/>
              </a:rPr>
              <a:t>Selection period</a:t>
            </a:r>
            <a:endParaRPr/>
          </a:p>
          <a:p>
            <a:pPr lvl="1">
              <a:lnSpc>
                <a:spcPct val="100000"/>
              </a:lnSpc>
              <a:buFont typeface="Arial"/>
              <a:buChar char="–"/>
            </a:pPr>
            <a:r>
              <a:rPr lang="en-US" sz="2800">
                <a:solidFill>
                  <a:srgbClr val="000000"/>
                </a:solidFill>
                <a:latin typeface="Calibri"/>
              </a:rPr>
              <a:t>Half year</a:t>
            </a:r>
            <a:endParaRPr/>
          </a:p>
        </p:txBody>
      </p:sp>
    </p:spTree>
  </p:cSld>
  <p:timing>
    <p:tnLst>
      <p:par>
        <p:cTn dur="indefinite" id="63" nodeType="tmRoot" restart="never">
          <p:childTnLst>
            <p:seq>
              <p:cTn id="64" nodeType="mainSeq">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Education tool</a:t>
            </a:r>
            <a:endParaRPr/>
          </a:p>
        </p:txBody>
      </p:sp>
      <p:sp>
        <p:nvSpPr>
          <p:cNvPr id="169"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Education video</a:t>
            </a:r>
            <a:endParaRPr/>
          </a:p>
          <a:p>
            <a:pPr lvl="1">
              <a:lnSpc>
                <a:spcPct val="100000"/>
              </a:lnSpc>
              <a:buFont typeface="Arial"/>
              <a:buChar char="–"/>
            </a:pPr>
            <a:r>
              <a:rPr lang="en-US" sz="2800">
                <a:solidFill>
                  <a:srgbClr val="000000"/>
                </a:solidFill>
                <a:latin typeface="Calibri"/>
              </a:rPr>
              <a:t>life style changes, exercise, monitoring and early intervention</a:t>
            </a:r>
            <a:endParaRPr/>
          </a:p>
          <a:p>
            <a:pPr>
              <a:lnSpc>
                <a:spcPct val="100000"/>
              </a:lnSpc>
              <a:buFont typeface="Arial"/>
              <a:buChar char="•"/>
            </a:pPr>
            <a:r>
              <a:rPr lang="en-US" sz="3200">
                <a:solidFill>
                  <a:srgbClr val="000000"/>
                </a:solidFill>
                <a:latin typeface="Calibri"/>
              </a:rPr>
              <a:t>Well accepted by the mean age group (51.2) of breast cancer</a:t>
            </a:r>
            <a:endParaRPr/>
          </a:p>
          <a:p>
            <a:pPr>
              <a:lnSpc>
                <a:spcPct val="100000"/>
              </a:lnSpc>
              <a:buFont typeface="Arial"/>
              <a:buChar char="•"/>
            </a:pPr>
            <a:r>
              <a:rPr lang="en-US" sz="3200">
                <a:solidFill>
                  <a:srgbClr val="000000"/>
                </a:solidFill>
                <a:latin typeface="Calibri"/>
              </a:rPr>
              <a:t>No extra work to health care providers</a:t>
            </a:r>
            <a:endParaRPr/>
          </a:p>
          <a:p>
            <a:pPr>
              <a:lnSpc>
                <a:spcPct val="100000"/>
              </a:lnSpc>
            </a:pPr>
            <a:endParaRPr/>
          </a:p>
        </p:txBody>
      </p:sp>
    </p:spTree>
  </p:cSld>
  <p:timing>
    <p:tnLst>
      <p:par>
        <p:cTn dur="indefinite" id="65" nodeType="tmRoot" restart="never">
          <p:childTnLst>
            <p:seq>
              <p:cTn id="66" nodeType="mainSeq">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Education tool</a:t>
            </a:r>
            <a:endParaRPr/>
          </a:p>
        </p:txBody>
      </p:sp>
      <p:sp>
        <p:nvSpPr>
          <p:cNvPr id="171"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When talking about…</a:t>
            </a:r>
            <a:endParaRPr/>
          </a:p>
          <a:p>
            <a:pPr lvl="1">
              <a:lnSpc>
                <a:spcPct val="100000"/>
              </a:lnSpc>
              <a:buFont typeface="Arial"/>
              <a:buChar char="–"/>
            </a:pPr>
            <a:r>
              <a:rPr lang="en-US" sz="2800">
                <a:solidFill>
                  <a:srgbClr val="000000"/>
                </a:solidFill>
                <a:latin typeface="Calibri"/>
              </a:rPr>
              <a:t>precautions</a:t>
            </a:r>
            <a:endParaRPr/>
          </a:p>
          <a:p>
            <a:pPr lvl="1">
              <a:lnSpc>
                <a:spcPct val="100000"/>
              </a:lnSpc>
              <a:buFont typeface="Arial"/>
              <a:buChar char="–"/>
            </a:pPr>
            <a:r>
              <a:rPr lang="en-US" sz="2400">
                <a:solidFill>
                  <a:srgbClr val="000000"/>
                </a:solidFill>
                <a:latin typeface="Calibri"/>
              </a:rPr>
              <a:t>Educate and empower</a:t>
            </a:r>
            <a:endParaRPr/>
          </a:p>
          <a:p>
            <a:pPr lvl="1">
              <a:lnSpc>
                <a:spcPct val="100000"/>
              </a:lnSpc>
              <a:buFont typeface="Arial"/>
              <a:buChar char="–"/>
            </a:pPr>
            <a:r>
              <a:rPr lang="en-US" sz="2400">
                <a:solidFill>
                  <a:srgbClr val="000000"/>
                </a:solidFill>
                <a:latin typeface="Calibri"/>
              </a:rPr>
              <a:t>Not  restriction</a:t>
            </a:r>
            <a:endParaRPr/>
          </a:p>
          <a:p>
            <a:pPr lvl="1">
              <a:lnSpc>
                <a:spcPct val="100000"/>
              </a:lnSpc>
              <a:buFont typeface="Arial"/>
              <a:buChar char="–"/>
            </a:pPr>
            <a:r>
              <a:rPr lang="en-US" sz="2800">
                <a:solidFill>
                  <a:srgbClr val="000000"/>
                </a:solidFill>
                <a:latin typeface="Calibri"/>
              </a:rPr>
              <a:t>Knowledge of pathophysiology</a:t>
            </a:r>
            <a:endParaRPr/>
          </a:p>
          <a:p>
            <a:pPr lvl="1">
              <a:lnSpc>
                <a:spcPct val="100000"/>
              </a:lnSpc>
              <a:buFont typeface="Arial"/>
              <a:buChar char="–"/>
            </a:pPr>
            <a:r>
              <a:rPr lang="en-US" sz="2400">
                <a:solidFill>
                  <a:srgbClr val="000000"/>
                </a:solidFill>
                <a:latin typeface="Calibri"/>
              </a:rPr>
              <a:t>Easily understood</a:t>
            </a:r>
            <a:endParaRPr/>
          </a:p>
          <a:p>
            <a:pPr lvl="1">
              <a:lnSpc>
                <a:spcPct val="100000"/>
              </a:lnSpc>
              <a:buFont typeface="Arial"/>
              <a:buChar char="–"/>
            </a:pPr>
            <a:r>
              <a:rPr lang="en-US" sz="2800">
                <a:solidFill>
                  <a:srgbClr val="000000"/>
                </a:solidFill>
                <a:latin typeface="Calibri"/>
              </a:rPr>
              <a:t>Exercise</a:t>
            </a:r>
            <a:endParaRPr/>
          </a:p>
          <a:p>
            <a:pPr lvl="1">
              <a:lnSpc>
                <a:spcPct val="100000"/>
              </a:lnSpc>
              <a:buFont typeface="Arial"/>
              <a:buChar char="–"/>
            </a:pPr>
            <a:r>
              <a:rPr lang="en-US" sz="2400">
                <a:solidFill>
                  <a:srgbClr val="000000"/>
                </a:solidFill>
                <a:latin typeface="Calibri"/>
              </a:rPr>
              <a:t>Demonstration</a:t>
            </a:r>
            <a:endParaRPr/>
          </a:p>
          <a:p>
            <a:pPr lvl="1">
              <a:lnSpc>
                <a:spcPct val="100000"/>
              </a:lnSpc>
              <a:buFont typeface="Arial"/>
              <a:buChar char="–"/>
            </a:pPr>
            <a:r>
              <a:rPr lang="en-US" sz="2400">
                <a:solidFill>
                  <a:srgbClr val="000000"/>
                </a:solidFill>
                <a:latin typeface="Calibri"/>
              </a:rPr>
              <a:t>E.g. video</a:t>
            </a:r>
            <a:endParaRPr/>
          </a:p>
        </p:txBody>
      </p:sp>
    </p:spTree>
  </p:cSld>
  <p:timing>
    <p:tnLst>
      <p:par>
        <p:cTn dur="indefinite" id="67" nodeType="tmRoot" restart="never">
          <p:childTnLst>
            <p:seq>
              <p:cTn id="68" nodeType="mainSeq">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CustomShape 1"/>
          <p:cNvSpPr/>
          <p:nvPr/>
        </p:nvSpPr>
        <p:spPr>
          <a:xfrm>
            <a:off x="685800" y="2130480"/>
            <a:ext cx="7771680" cy="1469160"/>
          </a:xfrm>
          <a:prstGeom prst="rect">
            <a:avLst/>
          </a:prstGeom>
        </p:spPr>
        <p:txBody>
          <a:bodyPr anchor="ctr" bIns="45000" lIns="90000" rIns="90000" tIns="45000"/>
          <a:p>
            <a:pPr algn="ctr">
              <a:lnSpc>
                <a:spcPct val="100000"/>
              </a:lnSpc>
            </a:pPr>
            <a:r>
              <a:rPr lang="en-US" sz="4400">
                <a:solidFill>
                  <a:srgbClr val="000000"/>
                </a:solidFill>
                <a:latin typeface="Calibri"/>
              </a:rPr>
              <a:t>Questionnaire and checklists</a:t>
            </a:r>
            <a:endParaRPr/>
          </a:p>
        </p:txBody>
      </p:sp>
      <p:sp>
        <p:nvSpPr>
          <p:cNvPr id="173" name="CustomShape 2"/>
          <p:cNvSpPr/>
          <p:nvPr/>
        </p:nvSpPr>
        <p:spPr>
          <a:xfrm>
            <a:off x="1371600" y="3886200"/>
            <a:ext cx="6400080" cy="1751760"/>
          </a:xfrm>
          <a:prstGeom prst="rect">
            <a:avLst/>
          </a:prstGeom>
        </p:spPr>
      </p:sp>
    </p:spTree>
  </p:cSld>
  <p:timing>
    <p:tnLst>
      <p:par>
        <p:cTn dur="indefinite" id="69" nodeType="tmRoot" restart="never">
          <p:childTnLst>
            <p:seq>
              <p:cTn id="70" nodeType="mainSeq">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Questionnaire </a:t>
            </a:r>
            <a:endParaRPr/>
          </a:p>
        </p:txBody>
      </p:sp>
      <p:sp>
        <p:nvSpPr>
          <p:cNvPr id="175"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About knowledge of preventiing lymphoedema </a:t>
            </a:r>
            <a:endParaRPr/>
          </a:p>
          <a:p>
            <a:pPr lvl="1">
              <a:lnSpc>
                <a:spcPct val="100000"/>
              </a:lnSpc>
              <a:buFont typeface="Arial"/>
              <a:buChar char="–"/>
            </a:pPr>
            <a:r>
              <a:rPr lang="en-US" sz="2800">
                <a:solidFill>
                  <a:srgbClr val="000000"/>
                </a:solidFill>
                <a:latin typeface="Calibri"/>
              </a:rPr>
              <a:t>To test their knowledge</a:t>
            </a:r>
            <a:endParaRPr/>
          </a:p>
          <a:p>
            <a:pPr lvl="1">
              <a:lnSpc>
                <a:spcPct val="100000"/>
              </a:lnSpc>
              <a:buFont typeface="Arial"/>
              <a:buChar char="–"/>
            </a:pPr>
            <a:r>
              <a:rPr lang="en-US" sz="2800">
                <a:solidFill>
                  <a:srgbClr val="000000"/>
                </a:solidFill>
                <a:latin typeface="Calibri"/>
              </a:rPr>
              <a:t>To be done after the video</a:t>
            </a:r>
            <a:endParaRPr/>
          </a:p>
          <a:p>
            <a:pPr>
              <a:lnSpc>
                <a:spcPct val="100000"/>
              </a:lnSpc>
              <a:buFont typeface="Arial"/>
              <a:buChar char="•"/>
            </a:pPr>
            <a:r>
              <a:rPr lang="en-US" sz="3200">
                <a:solidFill>
                  <a:srgbClr val="000000"/>
                </a:solidFill>
                <a:latin typeface="Calibri"/>
              </a:rPr>
              <a:t>included 10 multiple choice questions</a:t>
            </a:r>
            <a:endParaRPr/>
          </a:p>
          <a:p>
            <a:pPr>
              <a:lnSpc>
                <a:spcPct val="100000"/>
              </a:lnSpc>
              <a:buFont typeface="Arial"/>
              <a:buChar char="•"/>
            </a:pPr>
            <a:r>
              <a:rPr lang="en-US" sz="3200">
                <a:solidFill>
                  <a:srgbClr val="000000"/>
                </a:solidFill>
                <a:latin typeface="Calibri"/>
              </a:rPr>
              <a:t>covered with </a:t>
            </a:r>
            <a:endParaRPr/>
          </a:p>
          <a:p>
            <a:pPr lvl="1">
              <a:lnSpc>
                <a:spcPct val="100000"/>
              </a:lnSpc>
              <a:buFont typeface="Arial"/>
              <a:buChar char="–"/>
            </a:pPr>
            <a:r>
              <a:rPr lang="en-US" sz="2800">
                <a:solidFill>
                  <a:srgbClr val="000000"/>
                </a:solidFill>
                <a:latin typeface="Calibri"/>
              </a:rPr>
              <a:t>Pathrophysiology</a:t>
            </a:r>
            <a:endParaRPr/>
          </a:p>
          <a:p>
            <a:pPr lvl="1">
              <a:lnSpc>
                <a:spcPct val="100000"/>
              </a:lnSpc>
              <a:buFont typeface="Arial"/>
              <a:buChar char="–"/>
            </a:pPr>
            <a:r>
              <a:rPr lang="en-US" sz="2800">
                <a:solidFill>
                  <a:srgbClr val="000000"/>
                </a:solidFill>
                <a:latin typeface="Calibri"/>
              </a:rPr>
              <a:t>risk factors</a:t>
            </a:r>
            <a:endParaRPr/>
          </a:p>
          <a:p>
            <a:pPr lvl="1">
              <a:lnSpc>
                <a:spcPct val="100000"/>
              </a:lnSpc>
              <a:buFont typeface="Arial"/>
              <a:buChar char="–"/>
            </a:pPr>
            <a:r>
              <a:rPr lang="en-US" sz="2800">
                <a:solidFill>
                  <a:srgbClr val="000000"/>
                </a:solidFill>
                <a:latin typeface="Calibri"/>
              </a:rPr>
              <a:t>signs and symptoms of lymphoedema</a:t>
            </a:r>
            <a:endParaRPr/>
          </a:p>
          <a:p>
            <a:pPr lvl="1">
              <a:lnSpc>
                <a:spcPct val="100000"/>
              </a:lnSpc>
              <a:buFont typeface="Arial"/>
              <a:buChar char="–"/>
            </a:pPr>
            <a:r>
              <a:rPr lang="en-US" sz="2800">
                <a:solidFill>
                  <a:srgbClr val="000000"/>
                </a:solidFill>
                <a:latin typeface="Calibri"/>
              </a:rPr>
              <a:t>prevention strategies of developing lymphoedema</a:t>
            </a:r>
            <a:endParaRPr/>
          </a:p>
          <a:p>
            <a:pPr>
              <a:lnSpc>
                <a:spcPct val="100000"/>
              </a:lnSpc>
              <a:buFont typeface="Arial"/>
              <a:buChar char="•"/>
            </a:pPr>
            <a:r>
              <a:rPr lang="en-US" sz="3200">
                <a:solidFill>
                  <a:srgbClr val="000000"/>
                </a:solidFill>
                <a:latin typeface="Calibri"/>
              </a:rPr>
              <a:t>Opinions will be obtained by three experts in oncology department</a:t>
            </a:r>
            <a:endParaRPr/>
          </a:p>
        </p:txBody>
      </p:sp>
    </p:spTree>
  </p:cSld>
  <p:timing>
    <p:tnLst>
      <p:par>
        <p:cTn dur="indefinite" id="71" nodeType="tmRoot" restart="never">
          <p:childTnLst>
            <p:seq>
              <p:cTn id="72" nodeType="mainSeq">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Checklists</a:t>
            </a:r>
            <a:endParaRPr/>
          </a:p>
        </p:txBody>
      </p:sp>
      <p:sp>
        <p:nvSpPr>
          <p:cNvPr id="177"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checklists on lymphedema symptoms</a:t>
            </a:r>
            <a:endParaRPr/>
          </a:p>
          <a:p>
            <a:pPr lvl="1">
              <a:lnSpc>
                <a:spcPct val="100000"/>
              </a:lnSpc>
              <a:buFont typeface="Arial"/>
              <a:buChar char="–"/>
            </a:pPr>
            <a:r>
              <a:rPr lang="en-US" sz="2800">
                <a:solidFill>
                  <a:srgbClr val="000000"/>
                </a:solidFill>
                <a:latin typeface="Calibri"/>
              </a:rPr>
              <a:t>a tool to assess participants symptoms on lymphedema, include</a:t>
            </a:r>
            <a:endParaRPr/>
          </a:p>
          <a:p>
            <a:pPr lvl="1">
              <a:lnSpc>
                <a:spcPct val="100000"/>
              </a:lnSpc>
              <a:buFont typeface="Arial"/>
              <a:buChar char="–"/>
            </a:pPr>
            <a:r>
              <a:rPr lang="en-US" sz="2400">
                <a:solidFill>
                  <a:srgbClr val="000000"/>
                </a:solidFill>
                <a:latin typeface="Calibri"/>
              </a:rPr>
              <a:t>swelling</a:t>
            </a:r>
            <a:endParaRPr/>
          </a:p>
          <a:p>
            <a:pPr lvl="1">
              <a:lnSpc>
                <a:spcPct val="100000"/>
              </a:lnSpc>
              <a:buFont typeface="Arial"/>
              <a:buChar char="–"/>
            </a:pPr>
            <a:r>
              <a:rPr lang="en-US" sz="2400">
                <a:solidFill>
                  <a:srgbClr val="000000"/>
                </a:solidFill>
                <a:latin typeface="Calibri"/>
              </a:rPr>
              <a:t>Heaviness</a:t>
            </a:r>
            <a:endParaRPr/>
          </a:p>
          <a:p>
            <a:pPr lvl="1">
              <a:lnSpc>
                <a:spcPct val="100000"/>
              </a:lnSpc>
              <a:buFont typeface="Arial"/>
              <a:buChar char="–"/>
            </a:pPr>
            <a:r>
              <a:rPr lang="en-US" sz="2400">
                <a:solidFill>
                  <a:srgbClr val="000000"/>
                </a:solidFill>
                <a:latin typeface="Calibri"/>
              </a:rPr>
              <a:t>breast swelling</a:t>
            </a:r>
            <a:endParaRPr/>
          </a:p>
          <a:p>
            <a:pPr lvl="1">
              <a:lnSpc>
                <a:spcPct val="100000"/>
              </a:lnSpc>
              <a:buFont typeface="Arial"/>
              <a:buChar char="–"/>
            </a:pPr>
            <a:r>
              <a:rPr lang="en-US" sz="2400">
                <a:solidFill>
                  <a:srgbClr val="000000"/>
                </a:solidFill>
                <a:latin typeface="Calibri"/>
              </a:rPr>
              <a:t>Firmness</a:t>
            </a:r>
            <a:endParaRPr/>
          </a:p>
          <a:p>
            <a:pPr lvl="1">
              <a:lnSpc>
                <a:spcPct val="100000"/>
              </a:lnSpc>
              <a:buFont typeface="Arial"/>
              <a:buChar char="–"/>
            </a:pPr>
            <a:r>
              <a:rPr lang="en-US" sz="2400">
                <a:solidFill>
                  <a:srgbClr val="000000"/>
                </a:solidFill>
                <a:latin typeface="Calibri"/>
              </a:rPr>
              <a:t>Numbness</a:t>
            </a:r>
            <a:endParaRPr/>
          </a:p>
          <a:p>
            <a:pPr lvl="1">
              <a:lnSpc>
                <a:spcPct val="100000"/>
              </a:lnSpc>
              <a:buFont typeface="Arial"/>
              <a:buChar char="–"/>
            </a:pPr>
            <a:r>
              <a:rPr lang="en-US" sz="2400">
                <a:solidFill>
                  <a:srgbClr val="000000"/>
                </a:solidFill>
                <a:latin typeface="Calibri"/>
              </a:rPr>
              <a:t>Tenderness</a:t>
            </a:r>
            <a:endParaRPr/>
          </a:p>
          <a:p>
            <a:pPr lvl="1">
              <a:lnSpc>
                <a:spcPct val="100000"/>
              </a:lnSpc>
              <a:buFont typeface="Arial"/>
              <a:buChar char="–"/>
            </a:pPr>
            <a:r>
              <a:rPr lang="en-US" sz="2400">
                <a:solidFill>
                  <a:srgbClr val="000000"/>
                </a:solidFill>
                <a:latin typeface="Calibri"/>
              </a:rPr>
              <a:t>Aching</a:t>
            </a:r>
            <a:endParaRPr/>
          </a:p>
          <a:p>
            <a:pPr lvl="1">
              <a:lnSpc>
                <a:spcPct val="100000"/>
              </a:lnSpc>
              <a:buFont typeface="Arial"/>
              <a:buChar char="–"/>
            </a:pPr>
            <a:r>
              <a:rPr lang="en-US" sz="2400">
                <a:solidFill>
                  <a:srgbClr val="000000"/>
                </a:solidFill>
                <a:latin typeface="Calibri"/>
              </a:rPr>
              <a:t>Stiffness</a:t>
            </a:r>
            <a:endParaRPr/>
          </a:p>
          <a:p>
            <a:pPr lvl="1">
              <a:lnSpc>
                <a:spcPct val="100000"/>
              </a:lnSpc>
              <a:buFont typeface="Arial"/>
              <a:buChar char="–"/>
            </a:pPr>
            <a:r>
              <a:rPr lang="en-US" sz="2400">
                <a:solidFill>
                  <a:srgbClr val="000000"/>
                </a:solidFill>
                <a:latin typeface="Calibri"/>
              </a:rPr>
              <a:t>impaired limb mobility</a:t>
            </a:r>
            <a:endParaRPr/>
          </a:p>
          <a:p>
            <a:pPr lvl="1">
              <a:lnSpc>
                <a:spcPct val="100000"/>
              </a:lnSpc>
              <a:buFont typeface="Arial"/>
              <a:buChar char="–"/>
            </a:pPr>
            <a:r>
              <a:rPr lang="en-US" sz="2400">
                <a:solidFill>
                  <a:srgbClr val="000000"/>
                </a:solidFill>
                <a:latin typeface="Calibri"/>
              </a:rPr>
              <a:t>arm weakness</a:t>
            </a:r>
            <a:endParaRPr/>
          </a:p>
          <a:p>
            <a:pPr lvl="1">
              <a:lnSpc>
                <a:spcPct val="100000"/>
              </a:lnSpc>
              <a:buFont typeface="Arial"/>
              <a:buChar char="–"/>
            </a:pPr>
            <a:r>
              <a:rPr lang="en-US" sz="2800">
                <a:solidFill>
                  <a:srgbClr val="000000"/>
                </a:solidFill>
                <a:latin typeface="Calibri"/>
              </a:rPr>
              <a:t>respond with “yes” or “no” regarding whether a symptom is currently present</a:t>
            </a:r>
            <a:endParaRPr/>
          </a:p>
        </p:txBody>
      </p:sp>
    </p:spTree>
  </p:cSld>
  <p:timing>
    <p:tnLst>
      <p:par>
        <p:cTn dur="indefinite" id="73" nodeType="tmRoot" restart="never">
          <p:childTnLst>
            <p:seq>
              <p:cTn id="74" nodeType="mainSeq">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Checklists </a:t>
            </a:r>
            <a:endParaRPr/>
          </a:p>
        </p:txBody>
      </p:sp>
      <p:sp>
        <p:nvSpPr>
          <p:cNvPr id="179"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Checklist on lymphedema risk reduction behavior</a:t>
            </a:r>
            <a:endParaRPr/>
          </a:p>
          <a:p>
            <a:pPr lvl="1">
              <a:lnSpc>
                <a:spcPct val="100000"/>
              </a:lnSpc>
              <a:buFont typeface="Arial"/>
              <a:buChar char="–"/>
            </a:pPr>
            <a:r>
              <a:rPr lang="en-US" sz="2800">
                <a:solidFill>
                  <a:srgbClr val="000000"/>
                </a:solidFill>
                <a:latin typeface="Calibri"/>
              </a:rPr>
              <a:t>a tool to assess survivors’ practice of risk education behaviors</a:t>
            </a:r>
            <a:endParaRPr/>
          </a:p>
          <a:p>
            <a:pPr lvl="1">
              <a:lnSpc>
                <a:spcPct val="100000"/>
              </a:lnSpc>
              <a:buFont typeface="Arial"/>
              <a:buChar char="–"/>
            </a:pPr>
            <a:r>
              <a:rPr lang="en-US" sz="2800">
                <a:solidFill>
                  <a:srgbClr val="000000"/>
                </a:solidFill>
                <a:latin typeface="Calibri"/>
              </a:rPr>
              <a:t>included with four behavior domains as </a:t>
            </a:r>
            <a:endParaRPr/>
          </a:p>
          <a:p>
            <a:pPr lvl="1">
              <a:lnSpc>
                <a:spcPct val="100000"/>
              </a:lnSpc>
              <a:buFont typeface="Arial"/>
              <a:buChar char="–"/>
            </a:pPr>
            <a:r>
              <a:rPr lang="en-US" sz="2400">
                <a:solidFill>
                  <a:srgbClr val="000000"/>
                </a:solidFill>
                <a:latin typeface="Calibri"/>
              </a:rPr>
              <a:t>skin care</a:t>
            </a:r>
            <a:endParaRPr/>
          </a:p>
          <a:p>
            <a:pPr lvl="1">
              <a:lnSpc>
                <a:spcPct val="100000"/>
              </a:lnSpc>
              <a:buFont typeface="Arial"/>
              <a:buChar char="–"/>
            </a:pPr>
            <a:r>
              <a:rPr lang="en-US" sz="2400">
                <a:solidFill>
                  <a:srgbClr val="000000"/>
                </a:solidFill>
                <a:latin typeface="Calibri"/>
              </a:rPr>
              <a:t>Lifestyle</a:t>
            </a:r>
            <a:endParaRPr/>
          </a:p>
          <a:p>
            <a:pPr lvl="1">
              <a:lnSpc>
                <a:spcPct val="100000"/>
              </a:lnSpc>
              <a:buFont typeface="Arial"/>
              <a:buChar char="–"/>
            </a:pPr>
            <a:r>
              <a:rPr lang="en-US" sz="2400">
                <a:solidFill>
                  <a:srgbClr val="000000"/>
                </a:solidFill>
                <a:latin typeface="Calibri"/>
              </a:rPr>
              <a:t>avoid limb constriction</a:t>
            </a:r>
            <a:endParaRPr/>
          </a:p>
          <a:p>
            <a:pPr lvl="1">
              <a:lnSpc>
                <a:spcPct val="100000"/>
              </a:lnSpc>
              <a:buFont typeface="Arial"/>
              <a:buChar char="–"/>
            </a:pPr>
            <a:r>
              <a:rPr lang="en-US" sz="2400">
                <a:solidFill>
                  <a:srgbClr val="000000"/>
                </a:solidFill>
                <a:latin typeface="Calibri"/>
              </a:rPr>
              <a:t>prevent extremes of temperature</a:t>
            </a:r>
            <a:endParaRPr/>
          </a:p>
        </p:txBody>
      </p:sp>
    </p:spTree>
  </p:cSld>
  <p:timing>
    <p:tnLst>
      <p:par>
        <p:cTn dur="indefinite" id="75" nodeType="tmRoot" restart="never">
          <p:childTnLst>
            <p:seq>
              <p:cTn id="76" nodeType="mainSeq">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Lymphedema measurement</a:t>
            </a:r>
            <a:endParaRPr/>
          </a:p>
        </p:txBody>
      </p:sp>
      <p:sp>
        <p:nvSpPr>
          <p:cNvPr id="181"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To examine arm circumference of participants</a:t>
            </a:r>
            <a:endParaRPr/>
          </a:p>
          <a:p>
            <a:pPr lvl="1">
              <a:lnSpc>
                <a:spcPct val="100000"/>
              </a:lnSpc>
              <a:buFont typeface="Arial"/>
              <a:buChar char="–"/>
            </a:pPr>
            <a:r>
              <a:rPr lang="en-US" sz="2800">
                <a:solidFill>
                  <a:srgbClr val="000000"/>
                </a:solidFill>
                <a:latin typeface="Calibri"/>
              </a:rPr>
              <a:t>Circumferential limb measurement</a:t>
            </a:r>
            <a:endParaRPr/>
          </a:p>
        </p:txBody>
      </p:sp>
    </p:spTree>
  </p:cSld>
  <p:timing>
    <p:tnLst>
      <p:par>
        <p:cTn dur="indefinite" id="77" nodeType="tmRoot" restart="never">
          <p:childTnLst>
            <p:seq>
              <p:cTn id="78"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CustomShape 1"/>
          <p:cNvSpPr/>
          <p:nvPr/>
        </p:nvSpPr>
        <p:spPr>
          <a:xfrm>
            <a:off x="457200" y="274680"/>
            <a:ext cx="8228880" cy="1142280"/>
          </a:xfrm>
          <a:prstGeom prst="rect">
            <a:avLst/>
          </a:prstGeom>
        </p:spPr>
        <p:txBody>
          <a:bodyPr anchor="ctr" bIns="45000" lIns="90000" rIns="90000" tIns="45000"/>
          <a:p>
            <a:pPr algn="ctr">
              <a:lnSpc>
                <a:spcPct val="100000"/>
              </a:lnSpc>
            </a:pPr>
            <a:r>
              <a:rPr b="1" lang="en-US" sz="4400">
                <a:solidFill>
                  <a:srgbClr val="000000"/>
                </a:solidFill>
                <a:latin typeface="Calibri"/>
              </a:rPr>
              <a:t>Background</a:t>
            </a:r>
            <a:endParaRPr/>
          </a:p>
        </p:txBody>
      </p:sp>
      <p:sp>
        <p:nvSpPr>
          <p:cNvPr id="79"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Breast cancer is the most common cancer in women (~23% of female cancers)</a:t>
            </a:r>
            <a:endParaRPr/>
          </a:p>
          <a:p>
            <a:pPr>
              <a:lnSpc>
                <a:spcPct val="100000"/>
              </a:lnSpc>
              <a:buFont typeface="Arial"/>
              <a:buChar char="•"/>
            </a:pPr>
            <a:r>
              <a:rPr lang="en-US" sz="3200">
                <a:solidFill>
                  <a:srgbClr val="000000"/>
                </a:solidFill>
                <a:latin typeface="Calibri"/>
              </a:rPr>
              <a:t>↑</a:t>
            </a:r>
            <a:r>
              <a:rPr lang="en-US" sz="3200">
                <a:solidFill>
                  <a:srgbClr val="000000"/>
                </a:solidFill>
                <a:latin typeface="Calibri"/>
              </a:rPr>
              <a:t>breast cancer survivors → ↑ possible side effects of breast cancer treatment</a:t>
            </a:r>
            <a:endParaRPr/>
          </a:p>
          <a:p>
            <a:pPr>
              <a:lnSpc>
                <a:spcPct val="100000"/>
              </a:lnSpc>
              <a:buFont typeface="Arial"/>
              <a:buChar char="•"/>
            </a:pPr>
            <a:r>
              <a:rPr lang="en-US" sz="3200">
                <a:solidFill>
                  <a:srgbClr val="000000"/>
                </a:solidFill>
                <a:latin typeface="Calibri"/>
              </a:rPr>
              <a:t>treatment side effects…</a:t>
            </a:r>
            <a:endParaRPr/>
          </a:p>
          <a:p>
            <a:pPr lvl="1">
              <a:lnSpc>
                <a:spcPct val="100000"/>
              </a:lnSpc>
              <a:buFont typeface="Arial"/>
              <a:buChar char="–"/>
            </a:pPr>
            <a:r>
              <a:rPr lang="en-US" sz="2800">
                <a:solidFill>
                  <a:srgbClr val="000000"/>
                </a:solidFill>
                <a:latin typeface="Calibri"/>
              </a:rPr>
              <a:t>impair activity function</a:t>
            </a:r>
            <a:endParaRPr/>
          </a:p>
          <a:p>
            <a:pPr lvl="1">
              <a:lnSpc>
                <a:spcPct val="100000"/>
              </a:lnSpc>
              <a:buFont typeface="Arial"/>
              <a:buChar char="–"/>
            </a:pPr>
            <a:r>
              <a:rPr lang="en-US" sz="2800">
                <a:solidFill>
                  <a:srgbClr val="000000"/>
                </a:solidFill>
                <a:latin typeface="Calibri"/>
              </a:rPr>
              <a:t>quality of life</a:t>
            </a:r>
            <a:endParaRPr/>
          </a:p>
          <a:p>
            <a:pPr>
              <a:lnSpc>
                <a:spcPct val="100000"/>
              </a:lnSpc>
            </a:pPr>
            <a:r>
              <a:rPr lang="en-US" sz="3600">
                <a:solidFill>
                  <a:srgbClr val="ff0000"/>
                </a:solidFill>
                <a:latin typeface="Calibri"/>
              </a:rPr>
              <a:t>prevention and management of treatment side effects is importance!!!</a:t>
            </a:r>
            <a:endParaRPr/>
          </a:p>
        </p:txBody>
      </p:sp>
      <p:pic>
        <p:nvPicPr>
          <p:cNvPr descr="" id="80" name="Picture 2"/>
          <p:cNvPicPr/>
          <p:nvPr/>
        </p:nvPicPr>
        <p:blipFill>
          <a:blip r:embed="rId1"/>
          <a:stretch>
            <a:fillRect/>
          </a:stretch>
        </p:blipFill>
        <p:spPr>
          <a:xfrm>
            <a:off x="6773760" y="3633840"/>
            <a:ext cx="912240" cy="912240"/>
          </a:xfrm>
          <a:prstGeom prst="rect">
            <a:avLst/>
          </a:prstGeom>
        </p:spPr>
      </p:pic>
      <p:pic>
        <p:nvPicPr>
          <p:cNvPr descr="" id="81" name="Picture 2"/>
          <p:cNvPicPr/>
          <p:nvPr/>
        </p:nvPicPr>
        <p:blipFill>
          <a:blip r:embed="rId2"/>
          <a:stretch>
            <a:fillRect/>
          </a:stretch>
        </p:blipFill>
        <p:spPr>
          <a:xfrm>
            <a:off x="7663680" y="3633840"/>
            <a:ext cx="912240" cy="912240"/>
          </a:xfrm>
          <a:prstGeom prst="rect">
            <a:avLst/>
          </a:prstGeom>
        </p:spPr>
      </p:pic>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Plan of implementation </a:t>
            </a:r>
            <a:endParaRPr/>
          </a:p>
        </p:txBody>
      </p:sp>
      <p:sp>
        <p:nvSpPr>
          <p:cNvPr id="183"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Potential lymphedema cases were identified</a:t>
            </a:r>
            <a:endParaRPr/>
          </a:p>
          <a:p>
            <a:pPr lvl="1">
              <a:lnSpc>
                <a:spcPct val="100000"/>
              </a:lnSpc>
              <a:buFont typeface="Arial"/>
              <a:buChar char="–"/>
            </a:pPr>
            <a:r>
              <a:rPr lang="en-US" sz="2800">
                <a:solidFill>
                  <a:srgbClr val="000000"/>
                </a:solidFill>
                <a:latin typeface="Calibri"/>
              </a:rPr>
              <a:t>by a researcher in outpatient clinics</a:t>
            </a:r>
            <a:endParaRPr/>
          </a:p>
          <a:p>
            <a:pPr lvl="1">
              <a:lnSpc>
                <a:spcPct val="100000"/>
              </a:lnSpc>
              <a:buFont typeface="Arial"/>
              <a:buChar char="–"/>
            </a:pPr>
            <a:r>
              <a:rPr lang="en-US" sz="2800">
                <a:solidFill>
                  <a:srgbClr val="000000"/>
                </a:solidFill>
                <a:latin typeface="Calibri"/>
              </a:rPr>
              <a:t>by screening patients during new case consultation</a:t>
            </a:r>
            <a:endParaRPr/>
          </a:p>
          <a:p>
            <a:pPr>
              <a:lnSpc>
                <a:spcPct val="100000"/>
              </a:lnSpc>
              <a:buFont typeface="Arial"/>
              <a:buChar char="•"/>
            </a:pPr>
            <a:r>
              <a:rPr lang="en-US" sz="3200">
                <a:solidFill>
                  <a:srgbClr val="000000"/>
                </a:solidFill>
                <a:latin typeface="Calibri"/>
              </a:rPr>
              <a:t>Selection period </a:t>
            </a:r>
            <a:endParaRPr/>
          </a:p>
          <a:p>
            <a:pPr lvl="1">
              <a:lnSpc>
                <a:spcPct val="100000"/>
              </a:lnSpc>
              <a:buFont typeface="Arial"/>
              <a:buChar char="–"/>
            </a:pPr>
            <a:r>
              <a:rPr lang="en-US" sz="2800">
                <a:solidFill>
                  <a:srgbClr val="000000"/>
                </a:solidFill>
                <a:latin typeface="Calibri"/>
              </a:rPr>
              <a:t>Half year</a:t>
            </a:r>
            <a:endParaRPr/>
          </a:p>
        </p:txBody>
      </p:sp>
    </p:spTree>
  </p:cSld>
  <p:timing>
    <p:tnLst>
      <p:par>
        <p:cTn dur="indefinite" id="79" nodeType="tmRoot" restart="never">
          <p:childTnLst>
            <p:seq>
              <p:cTn id="80" nodeType="mainSeq">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Plan of implementation </a:t>
            </a:r>
            <a:endParaRPr/>
          </a:p>
        </p:txBody>
      </p:sp>
      <p:sp>
        <p:nvSpPr>
          <p:cNvPr id="185"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Potential cases </a:t>
            </a:r>
            <a:endParaRPr/>
          </a:p>
          <a:p>
            <a:pPr lvl="1">
              <a:lnSpc>
                <a:spcPct val="100000"/>
              </a:lnSpc>
              <a:buFont typeface="Arial"/>
              <a:buChar char="–"/>
            </a:pPr>
            <a:r>
              <a:rPr lang="en-US" sz="2800">
                <a:solidFill>
                  <a:srgbClr val="000000"/>
                </a:solidFill>
                <a:latin typeface="Calibri"/>
              </a:rPr>
              <a:t>invited to join the education programme</a:t>
            </a:r>
            <a:endParaRPr/>
          </a:p>
          <a:p>
            <a:pPr lvl="1">
              <a:lnSpc>
                <a:spcPct val="100000"/>
              </a:lnSpc>
              <a:buFont typeface="Arial"/>
              <a:buChar char="–"/>
            </a:pPr>
            <a:r>
              <a:rPr lang="en-US" sz="2800">
                <a:solidFill>
                  <a:srgbClr val="000000"/>
                </a:solidFill>
                <a:latin typeface="Calibri"/>
              </a:rPr>
              <a:t>baseline assessment on bilateral arms circumference would be obtained</a:t>
            </a:r>
            <a:endParaRPr/>
          </a:p>
          <a:p>
            <a:pPr lvl="1">
              <a:lnSpc>
                <a:spcPct val="100000"/>
              </a:lnSpc>
              <a:buFont typeface="Arial"/>
              <a:buChar char="–"/>
            </a:pPr>
            <a:r>
              <a:rPr lang="en-US" sz="2800">
                <a:solidFill>
                  <a:srgbClr val="000000"/>
                </a:solidFill>
                <a:latin typeface="Calibri"/>
              </a:rPr>
              <a:t>explanation were given</a:t>
            </a:r>
            <a:endParaRPr/>
          </a:p>
          <a:p>
            <a:pPr lvl="1">
              <a:lnSpc>
                <a:spcPct val="100000"/>
              </a:lnSpc>
              <a:buFont typeface="Arial"/>
              <a:buChar char="–"/>
            </a:pPr>
            <a:r>
              <a:rPr lang="en-US" sz="2800">
                <a:solidFill>
                  <a:srgbClr val="000000"/>
                </a:solidFill>
                <a:latin typeface="Calibri"/>
              </a:rPr>
              <a:t>invited to join the breast cancer case manager activities </a:t>
            </a:r>
            <a:endParaRPr/>
          </a:p>
          <a:p>
            <a:pPr lvl="1">
              <a:lnSpc>
                <a:spcPct val="100000"/>
              </a:lnSpc>
              <a:buFont typeface="Arial"/>
              <a:buChar char="–"/>
            </a:pPr>
            <a:r>
              <a:rPr lang="en-US" sz="2400">
                <a:solidFill>
                  <a:srgbClr val="000000"/>
                </a:solidFill>
                <a:latin typeface="Calibri"/>
              </a:rPr>
              <a:t>originally set up in out-patient clinic</a:t>
            </a:r>
            <a:endParaRPr/>
          </a:p>
          <a:p>
            <a:pPr lvl="1">
              <a:lnSpc>
                <a:spcPct val="100000"/>
              </a:lnSpc>
              <a:buFont typeface="Arial"/>
              <a:buChar char="–"/>
            </a:pPr>
            <a:r>
              <a:rPr lang="en-US" sz="2400">
                <a:solidFill>
                  <a:srgbClr val="000000"/>
                </a:solidFill>
                <a:latin typeface="Calibri"/>
              </a:rPr>
              <a:t>Being held every month</a:t>
            </a:r>
            <a:endParaRPr/>
          </a:p>
        </p:txBody>
      </p:sp>
    </p:spTree>
  </p:cSld>
  <p:timing>
    <p:tnLst>
      <p:par>
        <p:cTn dur="indefinite" id="81" nodeType="tmRoot" restart="never">
          <p:childTnLst>
            <p:seq>
              <p:cTn id="82" nodeType="mainSeq">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Plan of implementation </a:t>
            </a:r>
            <a:endParaRPr/>
          </a:p>
        </p:txBody>
      </p:sp>
      <p:sp>
        <p:nvSpPr>
          <p:cNvPr id="187"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After each breast cancer case manager activities completed</a:t>
            </a:r>
            <a:endParaRPr/>
          </a:p>
          <a:p>
            <a:pPr lvl="1">
              <a:lnSpc>
                <a:spcPct val="100000"/>
              </a:lnSpc>
              <a:buFont typeface="Arial"/>
              <a:buChar char="–"/>
            </a:pPr>
            <a:r>
              <a:rPr lang="en-US" sz="2800">
                <a:solidFill>
                  <a:srgbClr val="000000"/>
                </a:solidFill>
                <a:latin typeface="Calibri"/>
              </a:rPr>
              <a:t>the new participants would be…</a:t>
            </a:r>
            <a:endParaRPr/>
          </a:p>
          <a:p>
            <a:pPr lvl="1">
              <a:lnSpc>
                <a:spcPct val="100000"/>
              </a:lnSpc>
              <a:buFont typeface="Arial"/>
              <a:buChar char="–"/>
            </a:pPr>
            <a:r>
              <a:rPr lang="en-US" sz="2400">
                <a:solidFill>
                  <a:srgbClr val="000000"/>
                </a:solidFill>
                <a:latin typeface="Calibri"/>
              </a:rPr>
              <a:t>asked to stay </a:t>
            </a:r>
            <a:endParaRPr/>
          </a:p>
          <a:p>
            <a:pPr lvl="1">
              <a:lnSpc>
                <a:spcPct val="100000"/>
              </a:lnSpc>
              <a:buFont typeface="Arial"/>
              <a:buChar char="–"/>
            </a:pPr>
            <a:r>
              <a:rPr lang="en-US" sz="2400">
                <a:solidFill>
                  <a:srgbClr val="000000"/>
                </a:solidFill>
                <a:latin typeface="Calibri"/>
              </a:rPr>
              <a:t>To complete the Questionnaire about knowledge of preventing lymphoedema. </a:t>
            </a:r>
            <a:endParaRPr/>
          </a:p>
          <a:p>
            <a:pPr lvl="1">
              <a:lnSpc>
                <a:spcPct val="100000"/>
              </a:lnSpc>
              <a:buFont typeface="Arial"/>
              <a:buChar char="–"/>
            </a:pPr>
            <a:r>
              <a:rPr lang="en-US" sz="2400">
                <a:solidFill>
                  <a:srgbClr val="000000"/>
                </a:solidFill>
                <a:latin typeface="Calibri"/>
              </a:rPr>
              <a:t>To watch a video</a:t>
            </a:r>
            <a:endParaRPr/>
          </a:p>
          <a:p>
            <a:pPr lvl="1">
              <a:lnSpc>
                <a:spcPct val="100000"/>
              </a:lnSpc>
              <a:buFont typeface="Arial"/>
              <a:buChar char="–"/>
            </a:pPr>
            <a:r>
              <a:rPr lang="en-US" sz="2400">
                <a:solidFill>
                  <a:srgbClr val="000000"/>
                </a:solidFill>
                <a:latin typeface="Calibri"/>
              </a:rPr>
              <a:t>To complete the Questionnaire again.</a:t>
            </a:r>
            <a:endParaRPr/>
          </a:p>
        </p:txBody>
      </p:sp>
    </p:spTree>
  </p:cSld>
  <p:timing>
    <p:tnLst>
      <p:par>
        <p:cTn dur="indefinite" id="83" nodeType="tmRoot" restart="never">
          <p:childTnLst>
            <p:seq>
              <p:cTn id="84" nodeType="mainSeq">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Plan of implementation </a:t>
            </a:r>
            <a:endParaRPr/>
          </a:p>
        </p:txBody>
      </p:sp>
      <p:sp>
        <p:nvSpPr>
          <p:cNvPr id="189"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Duration of following each case</a:t>
            </a:r>
            <a:endParaRPr/>
          </a:p>
          <a:p>
            <a:pPr lvl="1">
              <a:lnSpc>
                <a:spcPct val="100000"/>
              </a:lnSpc>
              <a:buFont typeface="Arial"/>
              <a:buChar char="–"/>
            </a:pPr>
            <a:r>
              <a:rPr lang="en-US" sz="2800">
                <a:solidFill>
                  <a:srgbClr val="000000"/>
                </a:solidFill>
                <a:latin typeface="Calibri"/>
              </a:rPr>
              <a:t>One year</a:t>
            </a:r>
            <a:endParaRPr/>
          </a:p>
          <a:p>
            <a:pPr>
              <a:lnSpc>
                <a:spcPct val="100000"/>
              </a:lnSpc>
              <a:buFont typeface="Arial"/>
              <a:buChar char="•"/>
            </a:pPr>
            <a:r>
              <a:rPr lang="en-US" sz="3200">
                <a:solidFill>
                  <a:srgbClr val="000000"/>
                </a:solidFill>
                <a:latin typeface="Calibri"/>
              </a:rPr>
              <a:t>When follow up in OPD</a:t>
            </a:r>
            <a:endParaRPr/>
          </a:p>
          <a:p>
            <a:pPr lvl="1">
              <a:lnSpc>
                <a:spcPct val="100000"/>
              </a:lnSpc>
              <a:buFont typeface="Arial"/>
              <a:buChar char="–"/>
            </a:pPr>
            <a:r>
              <a:rPr lang="en-US" sz="2800">
                <a:solidFill>
                  <a:srgbClr val="000000"/>
                </a:solidFill>
                <a:latin typeface="Calibri"/>
              </a:rPr>
              <a:t>measured bilateral arms circumference</a:t>
            </a:r>
            <a:endParaRPr/>
          </a:p>
          <a:p>
            <a:pPr lvl="1">
              <a:lnSpc>
                <a:spcPct val="100000"/>
              </a:lnSpc>
              <a:buFont typeface="Arial"/>
              <a:buChar char="–"/>
            </a:pPr>
            <a:r>
              <a:rPr lang="en-US" sz="2800">
                <a:solidFill>
                  <a:srgbClr val="000000"/>
                </a:solidFill>
                <a:latin typeface="Calibri"/>
              </a:rPr>
              <a:t>lymphoedema symptoms</a:t>
            </a:r>
            <a:endParaRPr/>
          </a:p>
          <a:p>
            <a:pPr lvl="1">
              <a:lnSpc>
                <a:spcPct val="100000"/>
              </a:lnSpc>
              <a:buFont typeface="Arial"/>
              <a:buChar char="–"/>
            </a:pPr>
            <a:r>
              <a:rPr lang="en-US" sz="2800">
                <a:solidFill>
                  <a:srgbClr val="000000"/>
                </a:solidFill>
                <a:latin typeface="Calibri"/>
              </a:rPr>
              <a:t>risk reduction behavior </a:t>
            </a:r>
            <a:endParaRPr/>
          </a:p>
          <a:p>
            <a:pPr lvl="1">
              <a:lnSpc>
                <a:spcPct val="100000"/>
              </a:lnSpc>
              <a:buFont typeface="Arial"/>
              <a:buChar char="–"/>
            </a:pPr>
            <a:r>
              <a:rPr lang="en-US" sz="2800">
                <a:solidFill>
                  <a:srgbClr val="000000"/>
                </a:solidFill>
                <a:latin typeface="Calibri"/>
              </a:rPr>
              <a:t>to detect early signs of lymphoedema</a:t>
            </a:r>
            <a:endParaRPr/>
          </a:p>
          <a:p>
            <a:pPr lvl="1">
              <a:lnSpc>
                <a:spcPct val="100000"/>
              </a:lnSpc>
              <a:buFont typeface="Arial"/>
              <a:buChar char="–"/>
            </a:pPr>
            <a:r>
              <a:rPr lang="en-US" sz="2400">
                <a:solidFill>
                  <a:srgbClr val="000000"/>
                </a:solidFill>
                <a:latin typeface="Calibri"/>
              </a:rPr>
              <a:t>by completing the checklists</a:t>
            </a:r>
            <a:endParaRPr/>
          </a:p>
          <a:p>
            <a:pPr lvl="1">
              <a:lnSpc>
                <a:spcPct val="100000"/>
              </a:lnSpc>
              <a:buFont typeface="Arial"/>
              <a:buChar char="–"/>
            </a:pPr>
            <a:r>
              <a:rPr lang="en-US" sz="2800">
                <a:solidFill>
                  <a:srgbClr val="000000"/>
                </a:solidFill>
                <a:latin typeface="Calibri"/>
              </a:rPr>
              <a:t>reinforce the compliance </a:t>
            </a:r>
            <a:endParaRPr/>
          </a:p>
        </p:txBody>
      </p:sp>
    </p:spTree>
  </p:cSld>
  <p:timing>
    <p:tnLst>
      <p:par>
        <p:cTn dur="indefinite" id="85" nodeType="tmRoot" restart="never">
          <p:childTnLst>
            <p:seq>
              <p:cTn id="86" nodeType="mainSeq">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Plan of implementation </a:t>
            </a:r>
            <a:endParaRPr/>
          </a:p>
        </p:txBody>
      </p:sp>
      <p:sp>
        <p:nvSpPr>
          <p:cNvPr id="191"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If 2 cm or greater difference in limb girth measured from the bilateral arms</a:t>
            </a:r>
            <a:endParaRPr/>
          </a:p>
          <a:p>
            <a:pPr lvl="1">
              <a:lnSpc>
                <a:spcPct val="100000"/>
              </a:lnSpc>
              <a:buFont typeface="Arial"/>
              <a:buChar char="–"/>
            </a:pPr>
            <a:r>
              <a:rPr lang="en-US" sz="2800">
                <a:solidFill>
                  <a:srgbClr val="000000"/>
                </a:solidFill>
                <a:latin typeface="Calibri"/>
              </a:rPr>
              <a:t>referred to physician </a:t>
            </a:r>
            <a:endParaRPr/>
          </a:p>
          <a:p>
            <a:pPr lvl="1">
              <a:lnSpc>
                <a:spcPct val="100000"/>
              </a:lnSpc>
              <a:buFont typeface="Arial"/>
              <a:buChar char="–"/>
            </a:pPr>
            <a:r>
              <a:rPr lang="en-US" sz="2400">
                <a:solidFill>
                  <a:srgbClr val="000000"/>
                </a:solidFill>
                <a:latin typeface="Calibri"/>
              </a:rPr>
              <a:t>for the diagnosis of lymphedema. </a:t>
            </a:r>
            <a:endParaRPr/>
          </a:p>
          <a:p>
            <a:pPr>
              <a:lnSpc>
                <a:spcPct val="100000"/>
              </a:lnSpc>
              <a:buFont typeface="Arial"/>
              <a:buChar char="•"/>
            </a:pPr>
            <a:r>
              <a:rPr lang="en-US" sz="3200">
                <a:solidFill>
                  <a:srgbClr val="000000"/>
                </a:solidFill>
                <a:latin typeface="Calibri"/>
              </a:rPr>
              <a:t>If symptoms of lymphedema noted, </a:t>
            </a:r>
            <a:endParaRPr/>
          </a:p>
          <a:p>
            <a:pPr lvl="1">
              <a:lnSpc>
                <a:spcPct val="100000"/>
              </a:lnSpc>
              <a:buFont typeface="Arial"/>
              <a:buChar char="–"/>
            </a:pPr>
            <a:r>
              <a:rPr lang="en-US" sz="2800">
                <a:solidFill>
                  <a:srgbClr val="000000"/>
                </a:solidFill>
                <a:latin typeface="Calibri"/>
              </a:rPr>
              <a:t>referred to physician </a:t>
            </a:r>
            <a:endParaRPr/>
          </a:p>
          <a:p>
            <a:pPr lvl="1">
              <a:lnSpc>
                <a:spcPct val="100000"/>
              </a:lnSpc>
              <a:buFont typeface="Arial"/>
              <a:buChar char="–"/>
            </a:pPr>
            <a:r>
              <a:rPr lang="en-US" sz="2400">
                <a:solidFill>
                  <a:srgbClr val="000000"/>
                </a:solidFill>
                <a:latin typeface="Calibri"/>
              </a:rPr>
              <a:t>for early treatment of lymphedema. </a:t>
            </a:r>
            <a:endParaRPr/>
          </a:p>
          <a:p>
            <a:pPr>
              <a:lnSpc>
                <a:spcPct val="100000"/>
              </a:lnSpc>
            </a:pPr>
            <a:endParaRPr/>
          </a:p>
        </p:txBody>
      </p:sp>
    </p:spTree>
  </p:cSld>
  <p:timing>
    <p:tnLst>
      <p:par>
        <p:cTn dur="indefinite" id="87" nodeType="tmRoot" restart="never">
          <p:childTnLst>
            <p:seq>
              <p:cTn id="88" nodeType="mainSeq">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Evaluation plan</a:t>
            </a:r>
            <a:endParaRPr/>
          </a:p>
        </p:txBody>
      </p:sp>
      <p:sp>
        <p:nvSpPr>
          <p:cNvPr id="193"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At the end of the programme</a:t>
            </a:r>
            <a:endParaRPr/>
          </a:p>
          <a:p>
            <a:pPr lvl="1">
              <a:lnSpc>
                <a:spcPct val="100000"/>
              </a:lnSpc>
              <a:buFont typeface="Arial"/>
              <a:buChar char="–"/>
            </a:pPr>
            <a:r>
              <a:rPr lang="en-US" sz="2800">
                <a:solidFill>
                  <a:srgbClr val="000000"/>
                </a:solidFill>
                <a:latin typeface="Calibri"/>
              </a:rPr>
              <a:t>the difference of the average marks of pre-test and post –test results would be calculated </a:t>
            </a:r>
            <a:endParaRPr/>
          </a:p>
          <a:p>
            <a:pPr lvl="1">
              <a:lnSpc>
                <a:spcPct val="100000"/>
              </a:lnSpc>
              <a:buFont typeface="Arial"/>
              <a:buChar char="–"/>
            </a:pPr>
            <a:r>
              <a:rPr lang="en-US" sz="2800">
                <a:solidFill>
                  <a:srgbClr val="000000"/>
                </a:solidFill>
                <a:latin typeface="Calibri"/>
              </a:rPr>
              <a:t>if the average marks of the test after attending the video talk increased </a:t>
            </a:r>
            <a:endParaRPr/>
          </a:p>
          <a:p>
            <a:pPr lvl="1">
              <a:lnSpc>
                <a:spcPct val="100000"/>
              </a:lnSpc>
              <a:buFont typeface="Arial"/>
              <a:buChar char="–"/>
            </a:pPr>
            <a:r>
              <a:rPr lang="en-US" sz="2800">
                <a:solidFill>
                  <a:srgbClr val="000000"/>
                </a:solidFill>
                <a:latin typeface="Calibri"/>
              </a:rPr>
              <a:t>the participants’ knowledge on lymphedema would be increased after the talk. </a:t>
            </a:r>
            <a:endParaRPr/>
          </a:p>
        </p:txBody>
      </p:sp>
    </p:spTree>
  </p:cSld>
  <p:timing>
    <p:tnLst>
      <p:par>
        <p:cTn dur="indefinite" id="89" nodeType="tmRoot" restart="never">
          <p:childTnLst>
            <p:seq>
              <p:cTn id="90" nodeType="mainSeq">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Evaluation plan</a:t>
            </a:r>
            <a:endParaRPr/>
          </a:p>
        </p:txBody>
      </p:sp>
      <p:sp>
        <p:nvSpPr>
          <p:cNvPr id="195"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incidence rate of lymphedema</a:t>
            </a:r>
            <a:endParaRPr/>
          </a:p>
          <a:p>
            <a:pPr lvl="1">
              <a:lnSpc>
                <a:spcPct val="100000"/>
              </a:lnSpc>
              <a:buFont typeface="Arial"/>
              <a:buChar char="–"/>
            </a:pPr>
            <a:r>
              <a:rPr lang="en-US" sz="2800">
                <a:solidFill>
                  <a:srgbClr val="000000"/>
                </a:solidFill>
                <a:latin typeface="Calibri"/>
              </a:rPr>
              <a:t>The number of diagnosis of lymphedema last year</a:t>
            </a:r>
            <a:endParaRPr/>
          </a:p>
          <a:p>
            <a:pPr lvl="1">
              <a:lnSpc>
                <a:spcPct val="100000"/>
              </a:lnSpc>
              <a:buFont typeface="Arial"/>
              <a:buChar char="–"/>
            </a:pPr>
            <a:r>
              <a:rPr lang="en-US" sz="2800">
                <a:solidFill>
                  <a:srgbClr val="000000"/>
                </a:solidFill>
                <a:latin typeface="Calibri"/>
              </a:rPr>
              <a:t>The number of diagnosis after one year of breast cancer</a:t>
            </a:r>
            <a:endParaRPr/>
          </a:p>
          <a:p>
            <a:pPr lvl="1">
              <a:lnSpc>
                <a:spcPct val="100000"/>
              </a:lnSpc>
              <a:buFont typeface="Arial"/>
              <a:buChar char="–"/>
            </a:pPr>
            <a:r>
              <a:rPr lang="en-US" sz="2800">
                <a:solidFill>
                  <a:srgbClr val="000000"/>
                </a:solidFill>
                <a:latin typeface="Calibri"/>
              </a:rPr>
              <a:t>obtained by reviewing the computerized patient records </a:t>
            </a:r>
            <a:endParaRPr/>
          </a:p>
          <a:p>
            <a:pPr lvl="1">
              <a:lnSpc>
                <a:spcPct val="100000"/>
              </a:lnSpc>
              <a:buFont typeface="Arial"/>
              <a:buChar char="–"/>
            </a:pPr>
            <a:r>
              <a:rPr lang="en-US" sz="2400">
                <a:solidFill>
                  <a:srgbClr val="000000"/>
                </a:solidFill>
                <a:latin typeface="Calibri"/>
              </a:rPr>
              <a:t>before the start of the programme.. </a:t>
            </a:r>
            <a:endParaRPr/>
          </a:p>
          <a:p>
            <a:pPr>
              <a:lnSpc>
                <a:spcPct val="100000"/>
              </a:lnSpc>
            </a:pPr>
            <a:endParaRPr/>
          </a:p>
        </p:txBody>
      </p:sp>
    </p:spTree>
  </p:cSld>
  <p:timing>
    <p:tnLst>
      <p:par>
        <p:cTn dur="indefinite" id="91" nodeType="tmRoot" restart="never">
          <p:childTnLst>
            <p:seq>
              <p:cTn id="92" nodeType="mainSeq">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Evaluation plan</a:t>
            </a:r>
            <a:endParaRPr/>
          </a:p>
        </p:txBody>
      </p:sp>
      <p:sp>
        <p:nvSpPr>
          <p:cNvPr id="197"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Incidence rate of lymphedema</a:t>
            </a:r>
            <a:endParaRPr/>
          </a:p>
          <a:p>
            <a:pPr lvl="1">
              <a:lnSpc>
                <a:spcPct val="100000"/>
              </a:lnSpc>
              <a:buFont typeface="Arial"/>
              <a:buChar char="–"/>
            </a:pPr>
            <a:r>
              <a:rPr lang="en-US" sz="2800">
                <a:solidFill>
                  <a:srgbClr val="000000"/>
                </a:solidFill>
                <a:latin typeface="Calibri"/>
              </a:rPr>
              <a:t>If the incidence rate decreased after the programme</a:t>
            </a:r>
            <a:endParaRPr/>
          </a:p>
          <a:p>
            <a:pPr lvl="1">
              <a:lnSpc>
                <a:spcPct val="100000"/>
              </a:lnSpc>
              <a:buFont typeface="Arial"/>
              <a:buChar char="–"/>
            </a:pPr>
            <a:r>
              <a:rPr lang="en-US" sz="2800">
                <a:solidFill>
                  <a:srgbClr val="000000"/>
                </a:solidFill>
                <a:latin typeface="Calibri"/>
              </a:rPr>
              <a:t>indicate the effectiveness of the programme</a:t>
            </a:r>
            <a:endParaRPr/>
          </a:p>
        </p:txBody>
      </p:sp>
    </p:spTree>
  </p:cSld>
  <p:timing>
    <p:tnLst>
      <p:par>
        <p:cTn dur="indefinite" id="93" nodeType="tmRoot" restart="never">
          <p:childTnLst>
            <p:seq>
              <p:cTn id="94" nodeType="mainSeq">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Conclusion</a:t>
            </a:r>
            <a:endParaRPr/>
          </a:p>
        </p:txBody>
      </p:sp>
      <p:sp>
        <p:nvSpPr>
          <p:cNvPr id="199" name="CustomShape 2"/>
          <p:cNvSpPr/>
          <p:nvPr/>
        </p:nvSpPr>
        <p:spPr>
          <a:xfrm>
            <a:off x="457200" y="1600200"/>
            <a:ext cx="8228880" cy="4525200"/>
          </a:xfrm>
          <a:prstGeom prst="rect">
            <a:avLst/>
          </a:prstGeom>
        </p:spPr>
        <p:txBody>
          <a:bodyPr bIns="45000" lIns="90000" rIns="90000" tIns="45000"/>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Living with  lymphedema would greatly affect breast cancer survivor on daily living and also psychosocial aspects. Prevention and early detection of BCRL was valuable.</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With the use of educational programme, breast cancer survivors could identified the consequence and risk factor of BCRL and so to carryout preventive measures and monitor her condition time to time.</a:t>
            </a:r>
            <a:endParaRPr/>
          </a:p>
        </p:txBody>
      </p:sp>
    </p:spTree>
  </p:cSld>
  <p:timing>
    <p:tnLst>
      <p:par>
        <p:cTn dur="indefinite" id="95" nodeType="tmRoot" restart="never">
          <p:childTnLst>
            <p:seq>
              <p:cTn id="96"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2" name="Picture 2"/>
          <p:cNvPicPr/>
          <p:nvPr/>
        </p:nvPicPr>
        <p:blipFill>
          <a:blip r:embed="rId1"/>
          <a:stretch>
            <a:fillRect/>
          </a:stretch>
        </p:blipFill>
        <p:spPr>
          <a:xfrm>
            <a:off x="5076000" y="3285000"/>
            <a:ext cx="3824640" cy="2879640"/>
          </a:xfrm>
          <a:prstGeom prst="rect">
            <a:avLst/>
          </a:prstGeom>
        </p:spPr>
      </p:pic>
      <p:sp>
        <p:nvSpPr>
          <p:cNvPr id="83"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Breast cancer related lymphoedema (BCRL)</a:t>
            </a:r>
            <a:endParaRPr/>
          </a:p>
        </p:txBody>
      </p:sp>
      <p:sp>
        <p:nvSpPr>
          <p:cNvPr id="84" name="CustomShape 2"/>
          <p:cNvSpPr/>
          <p:nvPr/>
        </p:nvSpPr>
        <p:spPr>
          <a:xfrm>
            <a:off x="457200" y="1600200"/>
            <a:ext cx="8228880" cy="4525200"/>
          </a:xfrm>
          <a:prstGeom prst="rect">
            <a:avLst/>
          </a:prstGeom>
        </p:spPr>
      </p:sp>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457200" y="274680"/>
            <a:ext cx="8228880" cy="1142280"/>
          </a:xfrm>
          <a:prstGeom prst="rect">
            <a:avLst/>
          </a:prstGeom>
        </p:spPr>
        <p:txBody>
          <a:bodyPr anchor="ctr" bIns="45000" lIns="90000" rIns="90000" tIns="45000"/>
          <a:p>
            <a:pPr algn="ctr">
              <a:lnSpc>
                <a:spcPct val="100000"/>
              </a:lnSpc>
            </a:pPr>
            <a:r>
              <a:rPr b="1" lang="en-US" sz="4400">
                <a:solidFill>
                  <a:srgbClr val="000000"/>
                </a:solidFill>
                <a:latin typeface="Calibri"/>
              </a:rPr>
              <a:t>importance of conducting education programme</a:t>
            </a:r>
            <a:endParaRPr/>
          </a:p>
        </p:txBody>
      </p:sp>
      <p:sp>
        <p:nvSpPr>
          <p:cNvPr id="86"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Early stage of lymphedema → reversible</a:t>
            </a:r>
            <a:endParaRPr/>
          </a:p>
          <a:p>
            <a:pPr>
              <a:lnSpc>
                <a:spcPct val="100000"/>
              </a:lnSpc>
              <a:buFont typeface="Arial"/>
              <a:buChar char="•"/>
            </a:pPr>
            <a:r>
              <a:rPr lang="en-US" sz="3200">
                <a:solidFill>
                  <a:srgbClr val="000000"/>
                </a:solidFill>
                <a:latin typeface="Calibri"/>
              </a:rPr>
              <a:t>SO…</a:t>
            </a:r>
            <a:endParaRPr/>
          </a:p>
        </p:txBody>
      </p:sp>
      <p:sp>
        <p:nvSpPr>
          <p:cNvPr id="87" name="CustomShape 3"/>
          <p:cNvSpPr/>
          <p:nvPr/>
        </p:nvSpPr>
        <p:spPr>
          <a:xfrm>
            <a:off x="467640" y="2997000"/>
            <a:ext cx="7056000" cy="1727640"/>
          </a:xfrm>
          <a:prstGeom prst="rect">
            <a:avLst/>
          </a:prstGeom>
          <a:solidFill>
            <a:srgbClr val="c0504d"/>
          </a:solidFill>
          <a:ln w="25560">
            <a:solidFill>
              <a:srgbClr val="8e3b38"/>
            </a:solidFill>
            <a:round/>
          </a:ln>
        </p:spPr>
        <p:txBody>
          <a:bodyPr anchor="ctr" bIns="45000" lIns="90000" rIns="90000" tIns="45000"/>
          <a:p>
            <a:pPr algn="ctr">
              <a:lnSpc>
                <a:spcPct val="100000"/>
              </a:lnSpc>
            </a:pPr>
            <a:r>
              <a:rPr lang="en-US" sz="3200">
                <a:solidFill>
                  <a:srgbClr val="ffffff"/>
                </a:solidFill>
                <a:latin typeface="Calibri"/>
              </a:rPr>
              <a:t>prevention, monitoring and early detection is important!!!</a:t>
            </a:r>
            <a:endParaRPr/>
          </a:p>
        </p:txBody>
      </p:sp>
      <p:pic>
        <p:nvPicPr>
          <p:cNvPr descr="" id="88" name="Picture 4"/>
          <p:cNvPicPr/>
          <p:nvPr/>
        </p:nvPicPr>
        <p:blipFill>
          <a:blip r:embed="rId1"/>
          <a:stretch>
            <a:fillRect/>
          </a:stretch>
        </p:blipFill>
        <p:spPr>
          <a:xfrm>
            <a:off x="6346440" y="3861000"/>
            <a:ext cx="2642760" cy="2480400"/>
          </a:xfrm>
          <a:prstGeom prst="rect">
            <a:avLst/>
          </a:prstGeom>
        </p:spPr>
      </p:pic>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Calibri"/>
              </a:rPr>
              <a:t>health belief model</a:t>
            </a:r>
            <a:endParaRPr/>
          </a:p>
        </p:txBody>
      </p:sp>
      <p:sp>
        <p:nvSpPr>
          <p:cNvPr id="90" name="CustomShape 2"/>
          <p:cNvSpPr/>
          <p:nvPr/>
        </p:nvSpPr>
        <p:spPr>
          <a:xfrm>
            <a:off x="568440" y="159228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Calibri"/>
              </a:rPr>
              <a:t>most commonly use</a:t>
            </a:r>
            <a:endParaRPr/>
          </a:p>
          <a:p>
            <a:pPr>
              <a:lnSpc>
                <a:spcPct val="100000"/>
              </a:lnSpc>
              <a:buFont typeface="Arial"/>
              <a:buChar char="•"/>
            </a:pPr>
            <a:r>
              <a:rPr lang="en-US" sz="3200">
                <a:solidFill>
                  <a:srgbClr val="000000"/>
                </a:solidFill>
                <a:latin typeface="Calibri"/>
              </a:rPr>
              <a:t>Including 6 main</a:t>
            </a:r>
            <a:endParaRPr/>
          </a:p>
          <a:p>
            <a:pPr lvl="1">
              <a:lnSpc>
                <a:spcPct val="100000"/>
              </a:lnSpc>
              <a:buFont typeface="Arial"/>
              <a:buChar char="–"/>
            </a:pPr>
            <a:r>
              <a:rPr lang="en-US" sz="2800">
                <a:solidFill>
                  <a:srgbClr val="000000"/>
                </a:solidFill>
                <a:latin typeface="Calibri"/>
              </a:rPr>
              <a:t>Perceived seriousness</a:t>
            </a:r>
            <a:endParaRPr/>
          </a:p>
          <a:p>
            <a:pPr lvl="1">
              <a:lnSpc>
                <a:spcPct val="100000"/>
              </a:lnSpc>
              <a:buFont typeface="Arial"/>
              <a:buChar char="–"/>
            </a:pPr>
            <a:r>
              <a:rPr lang="en-US" sz="2800">
                <a:solidFill>
                  <a:srgbClr val="000000"/>
                </a:solidFill>
                <a:latin typeface="Calibri"/>
              </a:rPr>
              <a:t>Perceived susceptibility</a:t>
            </a:r>
            <a:endParaRPr/>
          </a:p>
          <a:p>
            <a:pPr lvl="1">
              <a:lnSpc>
                <a:spcPct val="100000"/>
              </a:lnSpc>
              <a:buFont typeface="Arial"/>
              <a:buChar char="–"/>
            </a:pPr>
            <a:r>
              <a:rPr lang="en-US" sz="2800">
                <a:solidFill>
                  <a:srgbClr val="000000"/>
                </a:solidFill>
                <a:latin typeface="Calibri"/>
              </a:rPr>
              <a:t>Perceived benefits</a:t>
            </a:r>
            <a:endParaRPr/>
          </a:p>
          <a:p>
            <a:pPr lvl="1">
              <a:lnSpc>
                <a:spcPct val="100000"/>
              </a:lnSpc>
              <a:buFont typeface="Arial"/>
              <a:buChar char="–"/>
            </a:pPr>
            <a:r>
              <a:rPr lang="en-US" sz="2800">
                <a:solidFill>
                  <a:srgbClr val="000000"/>
                </a:solidFill>
                <a:latin typeface="Calibri"/>
              </a:rPr>
              <a:t>Perceived barriers</a:t>
            </a:r>
            <a:endParaRPr/>
          </a:p>
          <a:p>
            <a:pPr lvl="1">
              <a:lnSpc>
                <a:spcPct val="100000"/>
              </a:lnSpc>
              <a:buFont typeface="Arial"/>
              <a:buChar char="–"/>
            </a:pPr>
            <a:r>
              <a:rPr lang="en-US" sz="2800">
                <a:solidFill>
                  <a:srgbClr val="000000"/>
                </a:solidFill>
                <a:latin typeface="Calibri"/>
              </a:rPr>
              <a:t>Cue to action</a:t>
            </a:r>
            <a:endParaRPr/>
          </a:p>
          <a:p>
            <a:pPr lvl="1">
              <a:lnSpc>
                <a:spcPct val="100000"/>
              </a:lnSpc>
              <a:buFont typeface="Arial"/>
              <a:buChar char="–"/>
            </a:pPr>
            <a:r>
              <a:rPr lang="en-US" sz="2800">
                <a:solidFill>
                  <a:srgbClr val="000000"/>
                </a:solidFill>
                <a:latin typeface="Calibri"/>
              </a:rPr>
              <a:t>Self efficacy</a:t>
            </a:r>
            <a:endParaRPr/>
          </a:p>
          <a:p>
            <a:pPr>
              <a:lnSpc>
                <a:spcPct val="100000"/>
              </a:lnSpc>
            </a:pPr>
            <a:endParaRPr/>
          </a:p>
        </p:txBody>
      </p:sp>
      <p:pic>
        <p:nvPicPr>
          <p:cNvPr descr="" id="91" name="Picture 2"/>
          <p:cNvPicPr/>
          <p:nvPr/>
        </p:nvPicPr>
        <p:blipFill>
          <a:blip r:embed="rId1"/>
          <a:stretch>
            <a:fillRect/>
          </a:stretch>
        </p:blipFill>
        <p:spPr>
          <a:xfrm>
            <a:off x="6372360" y="3141000"/>
            <a:ext cx="2645640" cy="3597480"/>
          </a:xfrm>
          <a:prstGeom prst="rect">
            <a:avLst/>
          </a:prstGeom>
        </p:spPr>
      </p:pic>
      <p:sp>
        <p:nvSpPr>
          <p:cNvPr id="92" name="CustomShape 3"/>
          <p:cNvSpPr/>
          <p:nvPr/>
        </p:nvSpPr>
        <p:spPr>
          <a:xfrm>
            <a:off x="4356000" y="1628640"/>
            <a:ext cx="2807640" cy="1475280"/>
          </a:xfrm>
          <a:prstGeom prst="rect">
            <a:avLst/>
          </a:prstGeom>
          <a:gradFill>
            <a:gsLst>
              <a:gs pos="0">
                <a:srgbClr val="e6f7ff"/>
              </a:gs>
              <a:gs pos="50000">
                <a:srgbClr val="a6e6ff"/>
              </a:gs>
              <a:gs pos="100000">
                <a:srgbClr val="e6f7ff"/>
              </a:gs>
            </a:gsLst>
            <a:lin ang="16200000"/>
          </a:gradFill>
          <a:ln w="9360">
            <a:solidFill>
              <a:srgbClr val="46aac4"/>
            </a:solidFill>
            <a:round/>
          </a:ln>
        </p:spPr>
        <p:txBody>
          <a:bodyPr anchor="ctr" bIns="45000" lIns="90000" rIns="90000" tIns="45000"/>
          <a:p>
            <a:pPr algn="ctr">
              <a:lnSpc>
                <a:spcPct val="100000"/>
              </a:lnSpc>
            </a:pPr>
            <a:r>
              <a:rPr b="1" lang="en-US" sz="3600">
                <a:solidFill>
                  <a:srgbClr val="000000"/>
                </a:solidFill>
                <a:latin typeface="Calibri"/>
              </a:rPr>
              <a:t>???????</a:t>
            </a:r>
            <a:endParaRPr/>
          </a:p>
        </p:txBody>
      </p:sp>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367200" y="116640"/>
            <a:ext cx="8228880" cy="1012320"/>
          </a:xfrm>
          <a:prstGeom prst="rect">
            <a:avLst/>
          </a:prstGeom>
        </p:spPr>
        <p:txBody>
          <a:bodyPr anchor="ctr" bIns="45000" lIns="90000" rIns="90000" tIns="45000"/>
          <a:p>
            <a:pPr algn="ctr">
              <a:lnSpc>
                <a:spcPct val="100000"/>
              </a:lnSpc>
            </a:pPr>
            <a:r>
              <a:rPr lang="en-US" sz="4400">
                <a:solidFill>
                  <a:srgbClr val="000000"/>
                </a:solidFill>
                <a:latin typeface="Calibri"/>
              </a:rPr>
              <a:t>As a nurse…</a:t>
            </a:r>
            <a:endParaRPr/>
          </a:p>
        </p:txBody>
      </p:sp>
      <p:sp>
        <p:nvSpPr>
          <p:cNvPr id="94" name="CustomShape 2"/>
          <p:cNvSpPr/>
          <p:nvPr/>
        </p:nvSpPr>
        <p:spPr>
          <a:xfrm>
            <a:off x="318600" y="1052640"/>
            <a:ext cx="2375640" cy="2021400"/>
          </a:xfrm>
          <a:prstGeom prst="rect">
            <a:avLst/>
          </a:prstGeom>
          <a:solidFill>
            <a:srgbClr val="4f81bd"/>
          </a:solidFill>
          <a:ln w="25560">
            <a:solidFill>
              <a:srgbClr val="3a5f8b"/>
            </a:solidFill>
            <a:round/>
          </a:ln>
        </p:spPr>
        <p:txBody>
          <a:bodyPr anchor="ctr" bIns="45000" lIns="90000" rIns="90000" tIns="45000"/>
          <a:p>
            <a:pPr>
              <a:lnSpc>
                <a:spcPct val="100000"/>
              </a:lnSpc>
              <a:buFont typeface="Arial"/>
              <a:buChar char="•"/>
            </a:pPr>
            <a:r>
              <a:rPr lang="en-US">
                <a:solidFill>
                  <a:srgbClr val="ffffff"/>
                </a:solidFill>
                <a:latin typeface="Calibri"/>
              </a:rPr>
              <a:t>introduce the pathophysiology, </a:t>
            </a:r>
            <a:endParaRPr/>
          </a:p>
          <a:p>
            <a:pPr>
              <a:lnSpc>
                <a:spcPct val="100000"/>
              </a:lnSpc>
              <a:buFont typeface="Arial"/>
              <a:buChar char="•"/>
            </a:pPr>
            <a:r>
              <a:rPr lang="en-US">
                <a:solidFill>
                  <a:srgbClr val="ffffff"/>
                </a:solidFill>
                <a:latin typeface="Calibri"/>
              </a:rPr>
              <a:t>possible side effect of lymphedema </a:t>
            </a:r>
            <a:endParaRPr/>
          </a:p>
          <a:p>
            <a:pPr>
              <a:lnSpc>
                <a:spcPct val="100000"/>
              </a:lnSpc>
              <a:buFont typeface="Arial"/>
              <a:buChar char="•"/>
            </a:pPr>
            <a:r>
              <a:rPr lang="en-US">
                <a:solidFill>
                  <a:srgbClr val="ffffff"/>
                </a:solidFill>
                <a:latin typeface="Calibri"/>
              </a:rPr>
              <a:t>How common is lymphoedema</a:t>
            </a:r>
            <a:endParaRPr/>
          </a:p>
        </p:txBody>
      </p:sp>
      <p:sp>
        <p:nvSpPr>
          <p:cNvPr id="95" name="CustomShape 3"/>
          <p:cNvSpPr/>
          <p:nvPr/>
        </p:nvSpPr>
        <p:spPr>
          <a:xfrm>
            <a:off x="3114360" y="1052640"/>
            <a:ext cx="2015640" cy="935280"/>
          </a:xfrm>
          <a:prstGeom prst="rect">
            <a:avLst/>
          </a:prstGeom>
          <a:solidFill>
            <a:srgbClr val="c0504d"/>
          </a:solidFill>
          <a:ln w="25560">
            <a:solidFill>
              <a:srgbClr val="8e3b38"/>
            </a:solidFill>
            <a:round/>
          </a:ln>
        </p:spPr>
        <p:txBody>
          <a:bodyPr anchor="ctr" bIns="45000" lIns="90000" rIns="90000" tIns="45000"/>
          <a:p>
            <a:pPr algn="ctr">
              <a:lnSpc>
                <a:spcPct val="100000"/>
              </a:lnSpc>
            </a:pPr>
            <a:r>
              <a:rPr lang="en-US">
                <a:solidFill>
                  <a:srgbClr val="ffffff"/>
                </a:solidFill>
                <a:latin typeface="Calibri"/>
              </a:rPr>
              <a:t>↑</a:t>
            </a:r>
            <a:r>
              <a:rPr lang="en-US">
                <a:solidFill>
                  <a:srgbClr val="ffffff"/>
                </a:solidFill>
                <a:latin typeface="Calibri"/>
              </a:rPr>
              <a:t>perceived severity</a:t>
            </a:r>
            <a:endParaRPr/>
          </a:p>
        </p:txBody>
      </p:sp>
      <p:sp>
        <p:nvSpPr>
          <p:cNvPr id="96" name="CustomShape 4"/>
          <p:cNvSpPr/>
          <p:nvPr/>
        </p:nvSpPr>
        <p:spPr>
          <a:xfrm>
            <a:off x="306720" y="4797000"/>
            <a:ext cx="2375640" cy="1511280"/>
          </a:xfrm>
          <a:prstGeom prst="rect">
            <a:avLst/>
          </a:prstGeom>
          <a:solidFill>
            <a:srgbClr val="4f81bd"/>
          </a:solidFill>
          <a:ln w="25560">
            <a:solidFill>
              <a:srgbClr val="3a5f8b"/>
            </a:solidFill>
            <a:round/>
          </a:ln>
        </p:spPr>
        <p:txBody>
          <a:bodyPr anchor="ctr" bIns="45000" lIns="90000" rIns="90000" tIns="45000"/>
          <a:p>
            <a:pPr>
              <a:lnSpc>
                <a:spcPct val="100000"/>
              </a:lnSpc>
              <a:buFont typeface="Arial"/>
              <a:buChar char="•"/>
            </a:pPr>
            <a:r>
              <a:rPr lang="en-US">
                <a:solidFill>
                  <a:srgbClr val="ffffff"/>
                </a:solidFill>
                <a:latin typeface="Calibri"/>
              </a:rPr>
              <a:t>Providing information</a:t>
            </a:r>
            <a:endParaRPr/>
          </a:p>
          <a:p>
            <a:pPr>
              <a:lnSpc>
                <a:spcPct val="100000"/>
              </a:lnSpc>
              <a:buFont typeface="Arial"/>
              <a:buChar char="•"/>
            </a:pPr>
            <a:r>
              <a:rPr lang="en-US">
                <a:solidFill>
                  <a:srgbClr val="ffffff"/>
                </a:solidFill>
                <a:latin typeface="Calibri"/>
              </a:rPr>
              <a:t>follow up section</a:t>
            </a:r>
            <a:endParaRPr/>
          </a:p>
        </p:txBody>
      </p:sp>
      <p:sp>
        <p:nvSpPr>
          <p:cNvPr id="97" name="CustomShape 5"/>
          <p:cNvSpPr/>
          <p:nvPr/>
        </p:nvSpPr>
        <p:spPr>
          <a:xfrm>
            <a:off x="3125160" y="3213000"/>
            <a:ext cx="2015640" cy="1437480"/>
          </a:xfrm>
          <a:prstGeom prst="rect">
            <a:avLst/>
          </a:prstGeom>
          <a:solidFill>
            <a:srgbClr val="c0504d"/>
          </a:solidFill>
          <a:ln w="25560">
            <a:solidFill>
              <a:srgbClr val="8e3b38"/>
            </a:solidFill>
            <a:round/>
          </a:ln>
        </p:spPr>
        <p:txBody>
          <a:bodyPr anchor="ctr" bIns="45000" lIns="90000" rIns="90000" tIns="45000"/>
          <a:p>
            <a:pPr algn="ctr">
              <a:lnSpc>
                <a:spcPct val="100000"/>
              </a:lnSpc>
            </a:pPr>
            <a:r>
              <a:rPr lang="en-US">
                <a:solidFill>
                  <a:srgbClr val="ffffff"/>
                </a:solidFill>
                <a:latin typeface="Calibri"/>
              </a:rPr>
              <a:t>↑ </a:t>
            </a:r>
            <a:r>
              <a:rPr lang="en-US">
                <a:solidFill>
                  <a:srgbClr val="ffffff"/>
                </a:solidFill>
                <a:latin typeface="Calibri"/>
              </a:rPr>
              <a:t>perceived benefit</a:t>
            </a:r>
            <a:endParaRPr/>
          </a:p>
        </p:txBody>
      </p:sp>
      <p:sp>
        <p:nvSpPr>
          <p:cNvPr id="98" name="CustomShape 6"/>
          <p:cNvSpPr/>
          <p:nvPr/>
        </p:nvSpPr>
        <p:spPr>
          <a:xfrm>
            <a:off x="3114360" y="2066760"/>
            <a:ext cx="2015640" cy="1007280"/>
          </a:xfrm>
          <a:prstGeom prst="rect">
            <a:avLst/>
          </a:prstGeom>
          <a:solidFill>
            <a:srgbClr val="c0504d"/>
          </a:solidFill>
          <a:ln w="25560">
            <a:solidFill>
              <a:srgbClr val="8e3b38"/>
            </a:solidFill>
            <a:round/>
          </a:ln>
        </p:spPr>
        <p:txBody>
          <a:bodyPr anchor="ctr" bIns="45000" lIns="90000" rIns="90000" tIns="45000"/>
          <a:p>
            <a:pPr algn="ctr">
              <a:lnSpc>
                <a:spcPct val="100000"/>
              </a:lnSpc>
            </a:pPr>
            <a:r>
              <a:rPr lang="en-US">
                <a:solidFill>
                  <a:srgbClr val="ffffff"/>
                </a:solidFill>
                <a:latin typeface="Calibri"/>
              </a:rPr>
              <a:t>↑ </a:t>
            </a:r>
            <a:r>
              <a:rPr lang="en-US">
                <a:solidFill>
                  <a:srgbClr val="ffffff"/>
                </a:solidFill>
                <a:latin typeface="Calibri"/>
              </a:rPr>
              <a:t>Perceived susceptibility</a:t>
            </a:r>
            <a:endParaRPr/>
          </a:p>
        </p:txBody>
      </p:sp>
      <p:sp>
        <p:nvSpPr>
          <p:cNvPr id="99" name="CustomShape 7"/>
          <p:cNvSpPr/>
          <p:nvPr/>
        </p:nvSpPr>
        <p:spPr>
          <a:xfrm>
            <a:off x="295200" y="3213000"/>
            <a:ext cx="2399040" cy="1440360"/>
          </a:xfrm>
          <a:prstGeom prst="rect">
            <a:avLst/>
          </a:prstGeom>
          <a:solidFill>
            <a:srgbClr val="4f81bd"/>
          </a:solidFill>
          <a:ln w="25560">
            <a:solidFill>
              <a:srgbClr val="3a5f8b"/>
            </a:solidFill>
            <a:round/>
          </a:ln>
        </p:spPr>
        <p:txBody>
          <a:bodyPr anchor="ctr" bIns="45000" lIns="90000" rIns="90000" tIns="45000"/>
          <a:p>
            <a:pPr algn="ctr">
              <a:lnSpc>
                <a:spcPct val="100000"/>
              </a:lnSpc>
            </a:pPr>
            <a:r>
              <a:rPr lang="en-US">
                <a:solidFill>
                  <a:srgbClr val="ffffff"/>
                </a:solidFill>
                <a:latin typeface="Calibri"/>
              </a:rPr>
              <a:t>Promote effectiveness of recommended actions of preventing lymphedema</a:t>
            </a:r>
            <a:endParaRPr/>
          </a:p>
        </p:txBody>
      </p:sp>
      <p:sp>
        <p:nvSpPr>
          <p:cNvPr id="100" name="CustomShape 8"/>
          <p:cNvSpPr/>
          <p:nvPr/>
        </p:nvSpPr>
        <p:spPr>
          <a:xfrm>
            <a:off x="3114360" y="4812120"/>
            <a:ext cx="2026440" cy="1496520"/>
          </a:xfrm>
          <a:prstGeom prst="rect">
            <a:avLst/>
          </a:prstGeom>
          <a:solidFill>
            <a:srgbClr val="c0504d"/>
          </a:solidFill>
          <a:ln w="25560">
            <a:solidFill>
              <a:srgbClr val="8e3b38"/>
            </a:solidFill>
            <a:round/>
          </a:ln>
        </p:spPr>
        <p:txBody>
          <a:bodyPr anchor="ctr" bIns="45000" lIns="90000" rIns="90000" tIns="45000"/>
          <a:p>
            <a:pPr algn="ctr">
              <a:lnSpc>
                <a:spcPct val="100000"/>
              </a:lnSpc>
            </a:pPr>
            <a:r>
              <a:rPr lang="en-US">
                <a:solidFill>
                  <a:srgbClr val="ffffff"/>
                </a:solidFill>
                <a:latin typeface="Calibri"/>
              </a:rPr>
              <a:t>↓</a:t>
            </a:r>
            <a:r>
              <a:rPr lang="en-US">
                <a:solidFill>
                  <a:srgbClr val="ffffff"/>
                </a:solidFill>
                <a:latin typeface="Calibri"/>
              </a:rPr>
              <a:t>Perceived barriers</a:t>
            </a:r>
            <a:endParaRPr/>
          </a:p>
          <a:p>
            <a:pPr algn="ctr">
              <a:lnSpc>
                <a:spcPct val="100000"/>
              </a:lnSpc>
            </a:pPr>
            <a:r>
              <a:rPr lang="en-US">
                <a:solidFill>
                  <a:srgbClr val="ffffff"/>
                </a:solidFill>
                <a:latin typeface="Calibri"/>
              </a:rPr>
              <a:t>↑ </a:t>
            </a:r>
            <a:r>
              <a:rPr lang="en-US">
                <a:solidFill>
                  <a:srgbClr val="ffffff"/>
                </a:solidFill>
                <a:latin typeface="Calibri"/>
              </a:rPr>
              <a:t>Cue to action</a:t>
            </a:r>
            <a:endParaRPr/>
          </a:p>
          <a:p>
            <a:pPr algn="ctr">
              <a:lnSpc>
                <a:spcPct val="100000"/>
              </a:lnSpc>
            </a:pPr>
            <a:r>
              <a:rPr lang="en-US">
                <a:solidFill>
                  <a:srgbClr val="ffffff"/>
                </a:solidFill>
                <a:latin typeface="Calibri"/>
              </a:rPr>
              <a:t>↑ </a:t>
            </a:r>
            <a:r>
              <a:rPr lang="en-US">
                <a:solidFill>
                  <a:srgbClr val="ffffff"/>
                </a:solidFill>
                <a:latin typeface="Calibri"/>
              </a:rPr>
              <a:t>Self efficacy</a:t>
            </a:r>
            <a:endParaRPr/>
          </a:p>
          <a:p>
            <a:pPr algn="ctr">
              <a:lnSpc>
                <a:spcPct val="100000"/>
              </a:lnSpc>
            </a:pPr>
            <a:endParaRPr/>
          </a:p>
        </p:txBody>
      </p:sp>
      <p:sp>
        <p:nvSpPr>
          <p:cNvPr id="101" name="CustomShape 9"/>
          <p:cNvSpPr/>
          <p:nvPr/>
        </p:nvSpPr>
        <p:spPr>
          <a:xfrm>
            <a:off x="2555640" y="1268640"/>
            <a:ext cx="863280" cy="503280"/>
          </a:xfrm>
          <a:prstGeom prst="rect">
            <a:avLst/>
          </a:prstGeom>
          <a:solidFill>
            <a:srgbClr val="ffc000"/>
          </a:solidFill>
          <a:ln w="25560">
            <a:solidFill>
              <a:srgbClr val="3a5f8b"/>
            </a:solidFill>
            <a:round/>
          </a:ln>
        </p:spPr>
      </p:sp>
      <p:sp>
        <p:nvSpPr>
          <p:cNvPr id="102" name="CustomShape 10"/>
          <p:cNvSpPr/>
          <p:nvPr/>
        </p:nvSpPr>
        <p:spPr>
          <a:xfrm>
            <a:off x="2561040" y="2318760"/>
            <a:ext cx="863280" cy="503280"/>
          </a:xfrm>
          <a:prstGeom prst="rect">
            <a:avLst/>
          </a:prstGeom>
          <a:solidFill>
            <a:srgbClr val="ffc000"/>
          </a:solidFill>
          <a:ln w="25560">
            <a:solidFill>
              <a:srgbClr val="3a5f8b"/>
            </a:solidFill>
            <a:round/>
          </a:ln>
        </p:spPr>
      </p:sp>
      <p:sp>
        <p:nvSpPr>
          <p:cNvPr id="103" name="CustomShape 11"/>
          <p:cNvSpPr/>
          <p:nvPr/>
        </p:nvSpPr>
        <p:spPr>
          <a:xfrm>
            <a:off x="2583720" y="3789000"/>
            <a:ext cx="863280" cy="503280"/>
          </a:xfrm>
          <a:prstGeom prst="rect">
            <a:avLst/>
          </a:prstGeom>
          <a:solidFill>
            <a:srgbClr val="ffc000"/>
          </a:solidFill>
          <a:ln w="25560">
            <a:solidFill>
              <a:srgbClr val="3a5f8b"/>
            </a:solidFill>
            <a:round/>
          </a:ln>
        </p:spPr>
      </p:sp>
      <p:sp>
        <p:nvSpPr>
          <p:cNvPr id="104" name="CustomShape 12"/>
          <p:cNvSpPr/>
          <p:nvPr/>
        </p:nvSpPr>
        <p:spPr>
          <a:xfrm>
            <a:off x="2483640" y="5301360"/>
            <a:ext cx="863280" cy="503280"/>
          </a:xfrm>
          <a:prstGeom prst="rect">
            <a:avLst/>
          </a:prstGeom>
          <a:solidFill>
            <a:srgbClr val="ffc000"/>
          </a:solidFill>
          <a:ln w="25560">
            <a:solidFill>
              <a:srgbClr val="3a5f8b"/>
            </a:solidFill>
            <a:round/>
          </a:ln>
        </p:spPr>
      </p:sp>
      <p:sp>
        <p:nvSpPr>
          <p:cNvPr id="105" name="CustomShape 13"/>
          <p:cNvSpPr/>
          <p:nvPr/>
        </p:nvSpPr>
        <p:spPr>
          <a:xfrm>
            <a:off x="5677560" y="1052640"/>
            <a:ext cx="3167640" cy="5256000"/>
          </a:xfrm>
          <a:prstGeom prst="rect">
            <a:avLst/>
          </a:prstGeom>
          <a:solidFill>
            <a:srgbClr val="9bbb59"/>
          </a:solidFill>
          <a:ln w="25560">
            <a:solidFill>
              <a:srgbClr val="728a41"/>
            </a:solidFill>
            <a:round/>
          </a:ln>
        </p:spPr>
        <p:txBody>
          <a:bodyPr bIns="45000" lIns="90000" rIns="90000" tIns="45000"/>
          <a:p>
            <a:pPr algn="ctr">
              <a:lnSpc>
                <a:spcPct val="100000"/>
              </a:lnSpc>
            </a:pPr>
            <a:r>
              <a:rPr lang="en-US" sz="4800">
                <a:solidFill>
                  <a:srgbClr val="ffffff"/>
                </a:solidFill>
                <a:latin typeface="Calibri"/>
              </a:rPr>
              <a:t>Goal of program achieved!</a:t>
            </a:r>
            <a:endParaRPr/>
          </a:p>
        </p:txBody>
      </p:sp>
      <p:sp>
        <p:nvSpPr>
          <p:cNvPr id="106" name="CustomShape 14"/>
          <p:cNvSpPr/>
          <p:nvPr/>
        </p:nvSpPr>
        <p:spPr>
          <a:xfrm>
            <a:off x="5004000" y="1268640"/>
            <a:ext cx="863280" cy="503280"/>
          </a:xfrm>
          <a:prstGeom prst="rect">
            <a:avLst/>
          </a:prstGeom>
          <a:solidFill>
            <a:srgbClr val="ffc000"/>
          </a:solidFill>
          <a:ln w="25560">
            <a:solidFill>
              <a:srgbClr val="3a5f8b"/>
            </a:solidFill>
            <a:round/>
          </a:ln>
        </p:spPr>
      </p:sp>
      <p:sp>
        <p:nvSpPr>
          <p:cNvPr id="107" name="CustomShape 15"/>
          <p:cNvSpPr/>
          <p:nvPr/>
        </p:nvSpPr>
        <p:spPr>
          <a:xfrm>
            <a:off x="5027040" y="2364120"/>
            <a:ext cx="863280" cy="503280"/>
          </a:xfrm>
          <a:prstGeom prst="rect">
            <a:avLst/>
          </a:prstGeom>
          <a:solidFill>
            <a:srgbClr val="ffc000"/>
          </a:solidFill>
          <a:ln w="25560">
            <a:solidFill>
              <a:srgbClr val="3a5f8b"/>
            </a:solidFill>
            <a:round/>
          </a:ln>
        </p:spPr>
      </p:sp>
      <p:sp>
        <p:nvSpPr>
          <p:cNvPr id="108" name="CustomShape 16"/>
          <p:cNvSpPr/>
          <p:nvPr/>
        </p:nvSpPr>
        <p:spPr>
          <a:xfrm>
            <a:off x="4985640" y="3780000"/>
            <a:ext cx="863280" cy="503280"/>
          </a:xfrm>
          <a:prstGeom prst="rect">
            <a:avLst/>
          </a:prstGeom>
          <a:solidFill>
            <a:srgbClr val="ffc000"/>
          </a:solidFill>
          <a:ln w="25560">
            <a:solidFill>
              <a:srgbClr val="3a5f8b"/>
            </a:solidFill>
            <a:round/>
          </a:ln>
        </p:spPr>
      </p:sp>
      <p:sp>
        <p:nvSpPr>
          <p:cNvPr id="109" name="CustomShape 17"/>
          <p:cNvSpPr/>
          <p:nvPr/>
        </p:nvSpPr>
        <p:spPr>
          <a:xfrm>
            <a:off x="5004000" y="5301360"/>
            <a:ext cx="863280" cy="503280"/>
          </a:xfrm>
          <a:prstGeom prst="rect">
            <a:avLst/>
          </a:prstGeom>
          <a:solidFill>
            <a:srgbClr val="ffc000"/>
          </a:solidFill>
          <a:ln w="25560">
            <a:solidFill>
              <a:srgbClr val="3a5f8b"/>
            </a:solidFill>
            <a:round/>
          </a:ln>
        </p:spPr>
      </p:sp>
      <p:pic>
        <p:nvPicPr>
          <p:cNvPr descr="" id="110" name="Picture 2"/>
          <p:cNvPicPr/>
          <p:nvPr/>
        </p:nvPicPr>
        <p:blipFill>
          <a:blip r:embed="rId1"/>
          <a:stretch>
            <a:fillRect/>
          </a:stretch>
        </p:blipFill>
        <p:spPr>
          <a:xfrm>
            <a:off x="5868000" y="3555360"/>
            <a:ext cx="2754000" cy="2301120"/>
          </a:xfrm>
          <a:prstGeom prst="rect">
            <a:avLst/>
          </a:prstGeom>
        </p:spPr>
      </p:pic>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395640" y="836640"/>
            <a:ext cx="8228880" cy="1142280"/>
          </a:xfrm>
          <a:prstGeom prst="rect">
            <a:avLst/>
          </a:prstGeom>
        </p:spPr>
        <p:txBody>
          <a:bodyPr anchor="ctr" bIns="45000" lIns="90000" rIns="90000" tIns="45000"/>
          <a:p>
            <a:r>
              <a:rPr b="1" lang="en-US" sz="9800">
                <a:solidFill>
                  <a:srgbClr val="000000"/>
                </a:solidFill>
                <a:latin typeface="Calibri"/>
              </a:rPr>
              <a:t>Aim</a:t>
            </a:r>
            <a:endParaRPr/>
          </a:p>
          <a:p>
            <a:pPr algn="ctr">
              <a:lnSpc>
                <a:spcPct val="100000"/>
              </a:lnSpc>
            </a:pPr>
            <a:endParaRPr/>
          </a:p>
        </p:txBody>
      </p:sp>
      <p:sp>
        <p:nvSpPr>
          <p:cNvPr id="112" name="CustomShape 2"/>
          <p:cNvSpPr/>
          <p:nvPr/>
        </p:nvSpPr>
        <p:spPr>
          <a:xfrm>
            <a:off x="539640" y="2205000"/>
            <a:ext cx="8228880" cy="4525200"/>
          </a:xfrm>
          <a:prstGeom prst="rect">
            <a:avLst/>
          </a:prstGeom>
        </p:spPr>
        <p:txBody>
          <a:bodyPr bIns="45000" lIns="90000" rIns="90000" tIns="45000"/>
          <a:p>
            <a:pPr algn="ctr">
              <a:lnSpc>
                <a:spcPct val="100000"/>
              </a:lnSpc>
            </a:pPr>
            <a:r>
              <a:rPr lang="en-US" sz="4400">
                <a:solidFill>
                  <a:srgbClr val="000000"/>
                </a:solidFill>
                <a:latin typeface="Calibri"/>
              </a:rPr>
              <a:t>develop an education program on preventing upper limbs lymphoedema patients who are at risk of developing lymphoedema after breast cancer treatment</a:t>
            </a:r>
            <a:endParaRPr/>
          </a:p>
        </p:txBody>
      </p:sp>
    </p:spTree>
  </p:cSld>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