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Default Extension="wmf" ContentType="image/x-wmf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Microsoft_Equation1.bin" ContentType="application/vnd.openxmlformats-officedocument.oleObject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78"/>
  </p:notesMasterIdLst>
  <p:handoutMasterIdLst>
    <p:handoutMasterId r:id="rId79"/>
  </p:handoutMasterIdLst>
  <p:sldIdLst>
    <p:sldId id="433" r:id="rId2"/>
    <p:sldId id="434" r:id="rId3"/>
    <p:sldId id="436" r:id="rId4"/>
    <p:sldId id="437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38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502" r:id="rId21"/>
    <p:sldId id="453" r:id="rId22"/>
    <p:sldId id="454" r:id="rId23"/>
    <p:sldId id="455" r:id="rId24"/>
    <p:sldId id="456" r:id="rId25"/>
    <p:sldId id="457" r:id="rId26"/>
    <p:sldId id="458" r:id="rId27"/>
    <p:sldId id="501" r:id="rId28"/>
    <p:sldId id="460" r:id="rId29"/>
    <p:sldId id="503" r:id="rId30"/>
    <p:sldId id="504" r:id="rId31"/>
    <p:sldId id="505" r:id="rId32"/>
    <p:sldId id="461" r:id="rId33"/>
    <p:sldId id="462" r:id="rId34"/>
    <p:sldId id="463" r:id="rId35"/>
    <p:sldId id="465" r:id="rId36"/>
    <p:sldId id="466" r:id="rId37"/>
    <p:sldId id="464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474" r:id="rId46"/>
    <p:sldId id="511" r:id="rId47"/>
    <p:sldId id="476" r:id="rId48"/>
    <p:sldId id="477" r:id="rId49"/>
    <p:sldId id="478" r:id="rId50"/>
    <p:sldId id="479" r:id="rId51"/>
    <p:sldId id="480" r:id="rId52"/>
    <p:sldId id="481" r:id="rId53"/>
    <p:sldId id="482" r:id="rId54"/>
    <p:sldId id="483" r:id="rId55"/>
    <p:sldId id="484" r:id="rId56"/>
    <p:sldId id="485" r:id="rId57"/>
    <p:sldId id="486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506" r:id="rId69"/>
    <p:sldId id="507" r:id="rId70"/>
    <p:sldId id="508" r:id="rId71"/>
    <p:sldId id="497" r:id="rId72"/>
    <p:sldId id="498" r:id="rId73"/>
    <p:sldId id="509" r:id="rId74"/>
    <p:sldId id="510" r:id="rId75"/>
    <p:sldId id="499" r:id="rId76"/>
    <p:sldId id="500" r:id="rId77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862" autoAdjust="0"/>
    <p:restoredTop sz="79041" autoAdjust="0"/>
  </p:normalViewPr>
  <p:slideViewPr>
    <p:cSldViewPr snapToGrid="0">
      <p:cViewPr varScale="1">
        <p:scale>
          <a:sx n="62" d="100"/>
          <a:sy n="62" d="100"/>
        </p:scale>
        <p:origin x="-9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E2AC1641-EE2E-4517-895B-C0A65CCE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15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2F6F62BC-75BB-43AC-8813-6589CBB6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291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1B4856-E51E-4C4D-88C3-CB63BE522DD1}" type="slidenum">
              <a:rPr lang="en-US" sz="1200" b="0">
                <a:latin typeface="Arial" charset="0"/>
              </a:rPr>
              <a:pPr/>
              <a:t>1</a:t>
            </a:fld>
            <a:endParaRPr lang="en-US" sz="1200" b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E35996-67D0-4757-B530-BE3D55048F9C}" type="slidenum">
              <a:rPr lang="en-US" sz="1200" b="0">
                <a:latin typeface="Arial" charset="0"/>
              </a:rPr>
              <a:pPr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6103E4-860E-4AD5-93E5-A59B4BD61514}" type="slidenum">
              <a:rPr lang="en-US" sz="1200" b="0">
                <a:latin typeface="Arial" charset="0"/>
              </a:rPr>
              <a:pPr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FCD28D-5A6E-42FF-A664-F061E83E90E9}" type="slidenum">
              <a:rPr lang="en-US" sz="1200" b="0">
                <a:latin typeface="Arial" charset="0"/>
              </a:rPr>
              <a:pPr/>
              <a:t>12</a:t>
            </a:fld>
            <a:endParaRPr lang="en-US" sz="1200" b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10D5DE-056D-4424-8D48-0A24C4B60D88}" type="slidenum">
              <a:rPr lang="en-US" sz="1200" b="0">
                <a:latin typeface="Arial" charset="0"/>
              </a:rPr>
              <a:pPr/>
              <a:t>13</a:t>
            </a:fld>
            <a:endParaRPr lang="en-US" sz="1200" b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5C7B36-614D-4C22-8ACA-7730B45CAE00}" type="slidenum">
              <a:rPr lang="en-US" sz="1200" b="0">
                <a:latin typeface="Arial" charset="0"/>
              </a:rPr>
              <a:pPr/>
              <a:t>14</a:t>
            </a:fld>
            <a:endParaRPr lang="en-US" sz="1200" b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5BC898-ACCC-45BD-80DB-757D4F3636EF}" type="slidenum">
              <a:rPr lang="en-US" sz="1200" b="0">
                <a:latin typeface="Arial" charset="0"/>
              </a:rPr>
              <a:pPr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90B7F-CAFE-4F05-BC2D-1F1E9293E59B}" type="slidenum">
              <a:rPr lang="en-US" sz="1200" b="0">
                <a:latin typeface="Arial" charset="0"/>
              </a:rPr>
              <a:pPr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5F1008-7353-40A0-B05E-9C88D09A8BAF}" type="slidenum">
              <a:rPr lang="en-US" sz="1200" b="0">
                <a:latin typeface="Arial" charset="0"/>
              </a:rPr>
              <a:pPr/>
              <a:t>32</a:t>
            </a:fld>
            <a:endParaRPr lang="en-US" sz="1200" b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A85337-0302-4897-B954-522808719F3E}" type="slidenum">
              <a:rPr lang="en-US" sz="1200" b="0">
                <a:latin typeface="Arial" charset="0"/>
              </a:rPr>
              <a:pPr/>
              <a:t>38</a:t>
            </a:fld>
            <a:endParaRPr lang="en-US" sz="1200" b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FDAE45-75E8-4E5A-BC79-84B4553F6D8B}" type="slidenum">
              <a:rPr lang="en-US" sz="1200" b="0">
                <a:latin typeface="Arial" charset="0"/>
              </a:rPr>
              <a:pPr/>
              <a:t>2</a:t>
            </a:fld>
            <a:endParaRPr lang="en-US" sz="1200" b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BBD2CD-EFEA-4AC5-B2A2-AADFDE9897FE}" type="slidenum">
              <a:rPr lang="en-US" sz="1200" b="0">
                <a:latin typeface="Arial" charset="0"/>
              </a:rPr>
              <a:pPr/>
              <a:t>54</a:t>
            </a:fld>
            <a:endParaRPr lang="en-US" sz="1200" b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EC3A2B-916A-40A1-A735-55FAADE92036}" type="slidenum">
              <a:rPr lang="en-US" sz="1200" b="0">
                <a:latin typeface="Arial" charset="0"/>
              </a:rPr>
              <a:pPr/>
              <a:t>55</a:t>
            </a:fld>
            <a:endParaRPr lang="en-US" sz="1200" b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7119D7-EB58-4122-91ED-CB3A6FD63A68}" type="slidenum">
              <a:rPr lang="en-US" sz="1200" b="0">
                <a:latin typeface="Arial" charset="0"/>
              </a:rPr>
              <a:pPr/>
              <a:t>59</a:t>
            </a:fld>
            <a:endParaRPr lang="en-US" sz="1200" b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E5579C-88DF-4720-894F-54B21C8F72C2}" type="slidenum">
              <a:rPr lang="en-US" sz="1200" b="0">
                <a:latin typeface="Arial" charset="0"/>
              </a:rPr>
              <a:pPr/>
              <a:t>63</a:t>
            </a:fld>
            <a:endParaRPr lang="en-US" sz="1200" b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FAT32, with cluster values held in a 32-bit field, of which 28 bits are used to hold the cluster number, for a maximum of approximately 268 million (228) clusters. This allows for drive sizes of up to 8 terabytes with 32KB clusters, but the boot sector uses a 32-bit field for the sector count, limiting volume size to 2 TB on a hard disk with 512 byte sectors.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ext4_inode has </a:t>
            </a:r>
            <a:r>
              <a:rPr lang="en-US" dirty="0" err="1" smtClean="0"/>
              <a:t>i_block</a:t>
            </a:r>
            <a:r>
              <a:rPr lang="en-US" dirty="0" smtClean="0"/>
              <a:t> array (60 bytes total).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first 12 bytes store ext4_extent_header;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remainder stores an array of 4 of ext4_extent.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#define EXT4_N_BLOCKS                  </a:t>
            </a:r>
            <a:r>
              <a:rPr lang="en-US" dirty="0" smtClean="0">
                <a:sym typeface="Wingdings"/>
              </a:rPr>
              <a:t>12 +1+1+1 = 15 (60 bytes)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HTREE is a specialized tree data structure for directory indexing, similar to a B-tree. They are constant depth of either one or two levels, have a high </a:t>
            </a:r>
            <a:r>
              <a:rPr lang="en-US" dirty="0" err="1" smtClean="0"/>
              <a:t>fanout</a:t>
            </a:r>
            <a:r>
              <a:rPr lang="en-US" dirty="0" smtClean="0"/>
              <a:t> factor, use a hash table of the filename, and do not require balancing.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Htree</a:t>
            </a:r>
            <a:r>
              <a:rPr lang="en-US" dirty="0" smtClean="0"/>
              <a:t> indexes are used in the ext3 and ext4 Linux </a:t>
            </a:r>
            <a:r>
              <a:rPr lang="en-US" dirty="0" err="1" smtClean="0"/>
              <a:t>filesystems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FA699-E672-4FFF-A01A-589E006E4CB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20750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A8C5917-A194-428B-A884-947BE1A15648}" type="slidenum">
              <a:rPr lang="en-US" sz="1200" b="0">
                <a:latin typeface="Arial" charset="0"/>
              </a:rPr>
              <a:pPr/>
              <a:t>74</a:t>
            </a:fld>
            <a:endParaRPr lang="en-US" sz="1200" b="0">
              <a:latin typeface="Arial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FC = fibre channel</a:t>
            </a:r>
          </a:p>
          <a:p>
            <a:pPr eaLnBrk="1" hangingPunct="1"/>
            <a:r>
              <a:rPr lang="en-US" smtClean="0"/>
              <a:t>SAS = serial attached SCSI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863EC9-31B6-4770-BB5B-30D7C61B34A6}" type="slidenum">
              <a:rPr lang="en-US" sz="1200" b="0">
                <a:latin typeface="Arial" charset="0"/>
              </a:rPr>
              <a:pPr/>
              <a:t>75</a:t>
            </a:fld>
            <a:endParaRPr lang="en-US" sz="1200" b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693042-5522-45B1-9C58-39D2B350A51F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5DD08-28A7-4D3D-AFFB-097BB0F6ACA7}" type="slidenum">
              <a:rPr lang="en-US" sz="1200" b="0">
                <a:latin typeface="Arial" charset="0"/>
              </a:rPr>
              <a:pPr/>
              <a:t>4</a:t>
            </a:fld>
            <a:endParaRPr lang="en-US" sz="1200" b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B3B89D-5F44-4776-87C3-CC320BEFC96C}" type="slidenum">
              <a:rPr lang="en-US" sz="1200" b="0">
                <a:latin typeface="Arial" charset="0"/>
              </a:rPr>
              <a:pPr/>
              <a:t>5</a:t>
            </a:fld>
            <a:endParaRPr lang="en-US" sz="1200" b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77C854-03EF-460B-835D-352F852A10F2}" type="slidenum">
              <a:rPr lang="en-US" sz="1200" b="0">
                <a:latin typeface="Arial" charset="0"/>
              </a:rPr>
              <a:pPr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0BA52-62CC-4450-89B5-B63D5ABA1F4B}" type="slidenum">
              <a:rPr lang="en-US" sz="1200" b="0">
                <a:latin typeface="Arial" charset="0"/>
              </a:rPr>
              <a:pPr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FE58ED-0311-4CF3-9D9C-FECE1BE178ED}" type="slidenum">
              <a:rPr lang="en-US" sz="1200" b="0">
                <a:latin typeface="Arial" charset="0"/>
              </a:rPr>
              <a:pPr/>
              <a:t>8</a:t>
            </a:fld>
            <a:endParaRPr lang="en-US" sz="1200" b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1D8D7B-B2A1-4454-8B5D-DAC5B0777B27}" type="slidenum">
              <a:rPr lang="en-US" sz="1200" b="0">
                <a:latin typeface="Arial" charset="0"/>
              </a:rPr>
              <a:pPr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949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151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014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19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53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90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61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83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39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21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965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277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0">
                <a:latin typeface="Arial" charset="0"/>
              </a:rPr>
              <a:t>INF1060,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pic>
        <p:nvPicPr>
          <p:cNvPr id="2055" name="Picture 3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2057" name="Picture 38" descr="Picture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70482"/>
          <a:stretch>
            <a:fillRect/>
          </a:stretch>
        </p:blipFill>
        <p:spPr bwMode="auto">
          <a:xfrm>
            <a:off x="15875" y="65722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\Users\paalh\SYNC\MiSMoSS\slides\courses\INF5071\H10\diskhead-low.mp4" TargetMode="External"/><Relationship Id="rId4" Type="http://schemas.openxmlformats.org/officeDocument/2006/relationships/image" Target="../media/image12.png"/><Relationship Id="rId1" Type="http://schemas.openxmlformats.org/officeDocument/2006/relationships/video" Target="file://localhost/Users/paalh/SYNC/MiSMoSS/slides/courses/INF5071/H10/diskhead-low.mp4" TargetMode="Externa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51013"/>
            <a:ext cx="8316913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Storage: Disks &amp; File Systems</a:t>
            </a: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Comic Sans MS" pitchFamily="66" charset="0"/>
              </a:rPr>
              <a:t/>
            </a:r>
            <a:br>
              <a:rPr lang="nb-NO" dirty="0" smtClean="0">
                <a:latin typeface="Comic Sans MS" pitchFamily="66" charset="0"/>
              </a:rPr>
            </a:br>
            <a:r>
              <a:rPr lang="nb-NO" dirty="0" smtClean="0">
                <a:latin typeface="Comic Sans MS" pitchFamily="66" charset="0"/>
              </a:rPr>
              <a:t>Pål Halvorsen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fld id="{CD933EC5-83FA-6446-8F24-2113FF73FE8D}" type="datetime2">
              <a:rPr lang="en-US" smtClean="0">
                <a:latin typeface="Comic Sans MS" pitchFamily="66" charset="0"/>
              </a:rPr>
              <a:pPr eaLnBrk="1" hangingPunct="1"/>
              <a:t>Wednesday, October 12, 2011</a:t>
            </a:fld>
            <a:endParaRPr lang="en-US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41825" y="4202113"/>
            <a:ext cx="1558925" cy="852487"/>
            <a:chOff x="3022" y="2415"/>
            <a:chExt cx="1134" cy="652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3022" y="2415"/>
              <a:ext cx="1049" cy="2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3107" y="2812"/>
              <a:ext cx="1049" cy="2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Transfer Time</a:t>
            </a:r>
          </a:p>
        </p:txBody>
      </p:sp>
      <p:sp>
        <p:nvSpPr>
          <p:cNvPr id="1182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998538"/>
            <a:ext cx="9144000" cy="5626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Time for data to be read by the disk head, i.e., time it takes the sectors of the requested block to rotate under the head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ym typeface="Symbol" pitchFamily="18" charset="2"/>
              </a:rPr>
              <a:t>Transfer time is dependent on </a:t>
            </a:r>
            <a:r>
              <a:rPr lang="en-US" sz="2400" smtClean="0">
                <a:solidFill>
                  <a:schemeClr val="hlink"/>
                </a:solidFill>
                <a:sym typeface="Symbol" pitchFamily="18" charset="2"/>
              </a:rPr>
              <a:t>data density</a:t>
            </a:r>
            <a:r>
              <a:rPr lang="en-US" sz="2400" smtClean="0">
                <a:sym typeface="Symbol" pitchFamily="18" charset="2"/>
              </a:rPr>
              <a:t> and </a:t>
            </a:r>
            <a:r>
              <a:rPr lang="en-US" sz="2400" smtClean="0">
                <a:solidFill>
                  <a:schemeClr val="hlink"/>
                </a:solidFill>
                <a:sym typeface="Symbol" pitchFamily="18" charset="2"/>
              </a:rPr>
              <a:t>rotation speed</a:t>
            </a:r>
            <a:br>
              <a:rPr lang="en-US" sz="2400" smtClean="0">
                <a:solidFill>
                  <a:schemeClr val="hlink"/>
                </a:solidFill>
                <a:sym typeface="Symbol" pitchFamily="18" charset="2"/>
              </a:rPr>
            </a:br>
            <a:endParaRPr lang="en-US" sz="2400" smtClean="0">
              <a:solidFill>
                <a:schemeClr val="hlink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Transfer rate =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Transfer time = amount of data to read / transfer rate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Transfer rate 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>
                <a:solidFill>
                  <a:schemeClr val="folHlink"/>
                </a:solidFill>
              </a:rPr>
              <a:t>Barracuda 180</a:t>
            </a:r>
            <a:r>
              <a:rPr lang="en-US" sz="2000" i="1" smtClean="0"/>
              <a:t>: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406 KB per track x 7.200 RPM </a:t>
            </a:r>
            <a:r>
              <a:rPr lang="en-US" sz="2000" smtClean="0">
                <a:sym typeface="Symbol" pitchFamily="18" charset="2"/>
              </a:rPr>
              <a:t> 47.58 MB/s</a:t>
            </a: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>
                <a:solidFill>
                  <a:schemeClr val="folHlink"/>
                </a:solidFill>
              </a:rPr>
              <a:t>Cheetah X15</a:t>
            </a:r>
            <a:r>
              <a:rPr lang="en-US" sz="2000" i="1" smtClean="0"/>
              <a:t>: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306 KB per track x 15.000 RPM </a:t>
            </a:r>
            <a:r>
              <a:rPr lang="en-US" sz="2000" smtClean="0">
                <a:sym typeface="Symbol" pitchFamily="18" charset="2"/>
              </a:rPr>
              <a:t> 77.15 MB/s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endParaRPr lang="en-US" sz="20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ym typeface="Symbol" pitchFamily="18" charset="2"/>
              </a:rPr>
              <a:t>If we have to change track, time must also be added for </a:t>
            </a:r>
            <a:r>
              <a:rPr lang="en-US" sz="2400" smtClean="0">
                <a:solidFill>
                  <a:schemeClr val="hlink"/>
                </a:solidFill>
                <a:sym typeface="Symbol" pitchFamily="18" charset="2"/>
              </a:rPr>
              <a:t>moving the head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2508250" y="2049463"/>
            <a:ext cx="3543300" cy="822325"/>
            <a:chOff x="1879" y="1253"/>
            <a:chExt cx="2232" cy="518"/>
          </a:xfrm>
        </p:grpSpPr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879" y="1253"/>
              <a:ext cx="223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/>
                <a:t>amount of data per track</a:t>
              </a:r>
              <a:br>
                <a:rPr lang="en-US" sz="2400" b="0"/>
              </a:br>
              <a:r>
                <a:rPr lang="en-US" sz="2400" b="0"/>
                <a:t>time per rotation</a:t>
              </a:r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1944" y="1536"/>
              <a:ext cx="21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6667500" y="3719513"/>
            <a:ext cx="23860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one might achieve these transfer rates reading continuously on disk, but time must be added for seeks, etc.</a:t>
            </a:r>
            <a:endParaRPr lang="en-US" sz="1600" b="0" baseline="40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6" grpId="0" build="p"/>
      <p:bldP spid="1182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Other Delays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several other factors which might introduce additional delays:</a:t>
            </a:r>
          </a:p>
          <a:p>
            <a:pPr lvl="1" eaLnBrk="1" hangingPunct="1"/>
            <a:r>
              <a:rPr lang="en-US" smtClean="0"/>
              <a:t>CPU time to issue and process I/O</a:t>
            </a:r>
          </a:p>
          <a:p>
            <a:pPr lvl="1" eaLnBrk="1" hangingPunct="1"/>
            <a:r>
              <a:rPr lang="en-US" smtClean="0"/>
              <a:t>contention for controller</a:t>
            </a:r>
          </a:p>
          <a:p>
            <a:pPr lvl="1" eaLnBrk="1" hangingPunct="1"/>
            <a:r>
              <a:rPr lang="en-US" smtClean="0"/>
              <a:t>contention for bus</a:t>
            </a:r>
          </a:p>
          <a:p>
            <a:pPr lvl="1" eaLnBrk="1" hangingPunct="1"/>
            <a:r>
              <a:rPr lang="en-US" smtClean="0"/>
              <a:t>contention for memory</a:t>
            </a:r>
          </a:p>
          <a:p>
            <a:pPr lvl="1" eaLnBrk="1" hangingPunct="1"/>
            <a:r>
              <a:rPr lang="en-US" smtClean="0"/>
              <a:t>verifying block correctness with checksums (retransmissions)</a:t>
            </a:r>
          </a:p>
          <a:p>
            <a:pPr lvl="1" eaLnBrk="1" hangingPunct="1"/>
            <a:r>
              <a:rPr lang="en-US" b="1" smtClean="0"/>
              <a:t>waiting in scheduling queue</a:t>
            </a:r>
          </a:p>
          <a:p>
            <a:pPr lvl="1" eaLnBrk="1" hangingPunct="1"/>
            <a:r>
              <a:rPr lang="en-US" smtClean="0"/>
              <a:t>...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Typical values: “</a:t>
            </a:r>
            <a:r>
              <a:rPr lang="en-US" b="1" smtClean="0">
                <a:solidFill>
                  <a:schemeClr val="folHlink"/>
                </a:solidFill>
              </a:rPr>
              <a:t>0</a:t>
            </a:r>
            <a:r>
              <a:rPr lang="en-US" smtClean="0"/>
              <a:t>” </a:t>
            </a:r>
            <a:br>
              <a:rPr lang="en-US" smtClean="0"/>
            </a:br>
            <a:r>
              <a:rPr lang="en-US" smtClean="0"/>
              <a:t>(maybe except from waiting in the queue)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204788" y="4981575"/>
            <a:ext cx="7920037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5" name="Rectangle 3"/>
          <p:cNvSpPr>
            <a:spLocks noChangeArrowheads="1"/>
          </p:cNvSpPr>
          <p:nvPr/>
        </p:nvSpPr>
        <p:spPr bwMode="auto">
          <a:xfrm>
            <a:off x="6623205" y="4613275"/>
            <a:ext cx="1501619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6" name="Rectangle 4"/>
          <p:cNvSpPr>
            <a:spLocks noChangeArrowheads="1"/>
          </p:cNvSpPr>
          <p:nvPr/>
        </p:nvSpPr>
        <p:spPr bwMode="auto">
          <a:xfrm>
            <a:off x="3400425" y="1973263"/>
            <a:ext cx="1754188" cy="388937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7" name="Rectangle 5"/>
          <p:cNvSpPr>
            <a:spLocks noChangeArrowheads="1"/>
          </p:cNvSpPr>
          <p:nvPr/>
        </p:nvSpPr>
        <p:spPr bwMode="auto">
          <a:xfrm>
            <a:off x="204788" y="2728913"/>
            <a:ext cx="7920037" cy="374650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8" name="Rectangle 6"/>
          <p:cNvSpPr>
            <a:spLocks noChangeArrowheads="1"/>
          </p:cNvSpPr>
          <p:nvPr/>
        </p:nvSpPr>
        <p:spPr bwMode="auto">
          <a:xfrm>
            <a:off x="204788" y="3089275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9" name="Rectangle 7"/>
          <p:cNvSpPr>
            <a:spLocks noChangeArrowheads="1"/>
          </p:cNvSpPr>
          <p:nvPr/>
        </p:nvSpPr>
        <p:spPr bwMode="auto">
          <a:xfrm>
            <a:off x="204788" y="3460750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0" name="Rectangle 8"/>
          <p:cNvSpPr>
            <a:spLocks noChangeArrowheads="1"/>
          </p:cNvSpPr>
          <p:nvPr/>
        </p:nvSpPr>
        <p:spPr bwMode="auto">
          <a:xfrm>
            <a:off x="204788" y="3849688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1" name="Rectangle 9"/>
          <p:cNvSpPr>
            <a:spLocks noChangeArrowheads="1"/>
          </p:cNvSpPr>
          <p:nvPr/>
        </p:nvSpPr>
        <p:spPr bwMode="auto">
          <a:xfrm>
            <a:off x="204788" y="4214813"/>
            <a:ext cx="7920037" cy="388937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2" name="Rectangle 10"/>
          <p:cNvSpPr>
            <a:spLocks noChangeArrowheads="1"/>
          </p:cNvSpPr>
          <p:nvPr/>
        </p:nvSpPr>
        <p:spPr bwMode="auto">
          <a:xfrm>
            <a:off x="204788" y="4603750"/>
            <a:ext cx="7920037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3" name="Rectangle 11"/>
          <p:cNvSpPr>
            <a:spLocks noChangeArrowheads="1"/>
          </p:cNvSpPr>
          <p:nvPr/>
        </p:nvSpPr>
        <p:spPr bwMode="auto">
          <a:xfrm>
            <a:off x="204788" y="2351088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4" name="Rectangle 12"/>
          <p:cNvSpPr>
            <a:spLocks noChangeArrowheads="1"/>
          </p:cNvSpPr>
          <p:nvPr/>
        </p:nvSpPr>
        <p:spPr bwMode="auto">
          <a:xfrm>
            <a:off x="204788" y="1974850"/>
            <a:ext cx="7920037" cy="388938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Specifications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892175"/>
            <a:ext cx="9144000" cy="5445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existing (</a:t>
            </a:r>
            <a:r>
              <a:rPr lang="en-US" sz="2000" dirty="0" smtClean="0">
                <a:solidFill>
                  <a:schemeClr val="folHlink"/>
                </a:solidFill>
              </a:rPr>
              <a:t>Seagate</a:t>
            </a:r>
            <a:r>
              <a:rPr lang="en-US" sz="2000" dirty="0" smtClean="0"/>
              <a:t>) disks:</a:t>
            </a:r>
          </a:p>
        </p:txBody>
      </p:sp>
      <p:sp>
        <p:nvSpPr>
          <p:cNvPr id="1170447" name="Text Box 15"/>
          <p:cNvSpPr txBox="1">
            <a:spLocks noChangeArrowheads="1"/>
          </p:cNvSpPr>
          <p:nvPr/>
        </p:nvSpPr>
        <p:spPr bwMode="auto">
          <a:xfrm>
            <a:off x="6202363" y="279400"/>
            <a:ext cx="2870200" cy="131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1: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disk manufacturers usually</a:t>
            </a:r>
          </a:p>
          <a:p>
            <a:r>
              <a:rPr lang="en-US" sz="1600" b="0">
                <a:solidFill>
                  <a:schemeClr val="hlink"/>
                </a:solidFill>
              </a:rPr>
              <a:t>denote GB as 10</a:t>
            </a:r>
            <a:r>
              <a:rPr lang="en-US" sz="1600" b="0" baseline="40000">
                <a:solidFill>
                  <a:schemeClr val="hlink"/>
                </a:solidFill>
              </a:rPr>
              <a:t>9</a:t>
            </a:r>
            <a:r>
              <a:rPr lang="en-US" sz="1600" b="0">
                <a:solidFill>
                  <a:schemeClr val="hlink"/>
                </a:solidFill>
              </a:rPr>
              <a:t> whereas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computer quantities often are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powers of 2, i.e., GB is 2</a:t>
            </a:r>
            <a:r>
              <a:rPr lang="en-US" sz="1600" b="0" baseline="40000">
                <a:solidFill>
                  <a:schemeClr val="hlink"/>
                </a:solidFill>
              </a:rPr>
              <a:t>30</a:t>
            </a:r>
          </a:p>
        </p:txBody>
      </p:sp>
      <p:sp>
        <p:nvSpPr>
          <p:cNvPr id="1170448" name="Text Box 16"/>
          <p:cNvSpPr txBox="1">
            <a:spLocks noChangeArrowheads="1"/>
          </p:cNvSpPr>
          <p:nvPr/>
        </p:nvSpPr>
        <p:spPr bwMode="auto">
          <a:xfrm>
            <a:off x="7227888" y="5408613"/>
            <a:ext cx="19351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3: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there is usually a trade off between speed and capacity</a:t>
            </a:r>
          </a:p>
        </p:txBody>
      </p:sp>
      <p:sp>
        <p:nvSpPr>
          <p:cNvPr id="1170449" name="Text Box 17"/>
          <p:cNvSpPr txBox="1">
            <a:spLocks noChangeArrowheads="1"/>
          </p:cNvSpPr>
          <p:nvPr/>
        </p:nvSpPr>
        <p:spPr bwMode="auto">
          <a:xfrm>
            <a:off x="26988" y="5408613"/>
            <a:ext cx="71548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2: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there is a difference between internal and formatted transfer rate. </a:t>
            </a:r>
            <a:r>
              <a:rPr lang="en-US" sz="1600" i="1">
                <a:solidFill>
                  <a:schemeClr val="hlink"/>
                </a:solidFill>
              </a:rPr>
              <a:t>Internal</a:t>
            </a:r>
            <a:r>
              <a:rPr lang="en-US" sz="1600">
                <a:solidFill>
                  <a:schemeClr val="hlink"/>
                </a:solidFill>
              </a:rPr>
              <a:t> </a:t>
            </a:r>
            <a:r>
              <a:rPr lang="en-US" sz="1600" b="0">
                <a:solidFill>
                  <a:schemeClr val="hlink"/>
                </a:solidFill>
              </a:rPr>
              <a:t> is only between platter. </a:t>
            </a:r>
            <a:r>
              <a:rPr lang="en-US" sz="1600" i="1">
                <a:solidFill>
                  <a:schemeClr val="hlink"/>
                </a:solidFill>
              </a:rPr>
              <a:t>Formatted</a:t>
            </a:r>
            <a:r>
              <a:rPr lang="en-US" sz="1600" b="0">
                <a:solidFill>
                  <a:schemeClr val="hlink"/>
                </a:solidFill>
              </a:rPr>
              <a:t>  is after the signals interfere with the electronics (cabling loss, interference, retransmissions, checksums, etc.)</a:t>
            </a:r>
          </a:p>
        </p:txBody>
      </p:sp>
      <p:graphicFrame>
        <p:nvGraphicFramePr>
          <p:cNvPr id="1170507" name="Group 75"/>
          <p:cNvGraphicFramePr>
            <a:graphicFrameLocks noGrp="1"/>
          </p:cNvGraphicFramePr>
          <p:nvPr>
            <p:ph idx="4294967295"/>
          </p:nvPr>
        </p:nvGraphicFramePr>
        <p:xfrm>
          <a:off x="204788" y="1601788"/>
          <a:ext cx="7920037" cy="3744915"/>
        </p:xfrm>
        <a:graphic>
          <a:graphicData uri="http://schemas.openxmlformats.org/drawingml/2006/table">
            <a:tbl>
              <a:tblPr/>
              <a:tblGrid>
                <a:gridCol w="3194050"/>
                <a:gridCol w="1755775"/>
                <a:gridCol w="1481137"/>
                <a:gridCol w="148907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Barracuda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Cheetah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Cheetah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X15.3</a:t>
                      </a:r>
                    </a:p>
                  </a:txBody>
                  <a:tcPr marL="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Capacity (GB)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Spindle speed (RPM)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#cylinders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24.247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9.772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18.479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average seek time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track-to-track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seek (ms)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max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full stroke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seek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average latency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internal transfer rate (Mbps)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282 – 508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520 – 682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609 – 891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disk buffer 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4" grpId="0" animBg="1"/>
      <p:bldP spid="1170434" grpId="1" animBg="1"/>
      <p:bldP spid="1170435" grpId="0" animBg="1"/>
      <p:bldP spid="1170436" grpId="0" animBg="1"/>
      <p:bldP spid="1170437" grpId="0" animBg="1"/>
      <p:bldP spid="1170437" grpId="1" animBg="1"/>
      <p:bldP spid="1170438" grpId="0" animBg="1"/>
      <p:bldP spid="1170438" grpId="1" animBg="1"/>
      <p:bldP spid="1170439" grpId="0" animBg="1"/>
      <p:bldP spid="1170439" grpId="1" animBg="1"/>
      <p:bldP spid="1170440" grpId="0" animBg="1"/>
      <p:bldP spid="1170440" grpId="1" animBg="1"/>
      <p:bldP spid="1170441" grpId="0" animBg="1"/>
      <p:bldP spid="1170441" grpId="1" animBg="1"/>
      <p:bldP spid="1170442" grpId="0" animBg="1"/>
      <p:bldP spid="1170442" grpId="1" animBg="1"/>
      <p:bldP spid="1170443" grpId="0" animBg="1"/>
      <p:bldP spid="1170443" grpId="1" animBg="1"/>
      <p:bldP spid="1170443" grpId="2" animBg="1"/>
      <p:bldP spid="1170443" grpId="3" animBg="1"/>
      <p:bldP spid="1170444" grpId="0" animBg="1"/>
      <p:bldP spid="1170444" grpId="1" animBg="1"/>
      <p:bldP spid="1170447" grpId="0" animBg="1" autoUpdateAnimBg="0"/>
      <p:bldP spid="1170447" grpId="1" animBg="1"/>
      <p:bldP spid="1170448" grpId="0" autoUpdateAnimBg="0"/>
      <p:bldP spid="1170449" grpId="0" autoUpdateAnimBg="0"/>
      <p:bldP spid="117044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and Modifying Blocks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hlink"/>
                </a:solidFill>
              </a:rPr>
              <a:t>write operation</a:t>
            </a:r>
            <a:r>
              <a:rPr lang="en-US" sz="2400" dirty="0" smtClean="0"/>
              <a:t> is analogous to </a:t>
            </a:r>
            <a:r>
              <a:rPr lang="en-US" sz="2400" dirty="0" smtClean="0">
                <a:solidFill>
                  <a:srgbClr val="0000FF"/>
                </a:solidFill>
              </a:rPr>
              <a:t>read </a:t>
            </a:r>
            <a:r>
              <a:rPr lang="en-US" sz="2400" dirty="0" smtClean="0"/>
              <a:t>operations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/>
              <a:t>must potentially add time for block allocation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/>
              <a:t>a complication occurs if the write operation has to be </a:t>
            </a:r>
            <a:r>
              <a:rPr lang="en-US" sz="2000" i="1" dirty="0" smtClean="0"/>
              <a:t>verified</a:t>
            </a:r>
            <a:r>
              <a:rPr lang="en-US" sz="2000" dirty="0" smtClean="0"/>
              <a:t> – </a:t>
            </a:r>
            <a:br>
              <a:rPr lang="en-US" sz="2000" dirty="0" smtClean="0"/>
            </a:br>
            <a:r>
              <a:rPr lang="en-US" sz="2000" dirty="0" smtClean="0"/>
              <a:t>must usually wait another rotation and then read the block to see if it is the block we wanted to write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>
                <a:solidFill>
                  <a:schemeClr val="folHlink"/>
                </a:solidFill>
              </a:rPr>
              <a:t>Total write time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read time (+ time for one rotation)</a:t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endParaRPr lang="en-US" sz="2000" dirty="0" smtClean="0"/>
          </a:p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hlink"/>
                </a:solidFill>
              </a:rPr>
              <a:t>modification operation</a:t>
            </a:r>
            <a:r>
              <a:rPr lang="en-US" sz="2400" dirty="0" smtClean="0"/>
              <a:t> is similar to </a:t>
            </a:r>
            <a:r>
              <a:rPr lang="en-US" sz="2400" dirty="0" smtClean="0">
                <a:solidFill>
                  <a:srgbClr val="0000FF"/>
                </a:solidFill>
              </a:rPr>
              <a:t>read and write </a:t>
            </a:r>
            <a:r>
              <a:rPr lang="en-US" sz="2400" dirty="0" smtClean="0"/>
              <a:t>operations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/>
              <a:t>cannot modify a block directly:</a:t>
            </a:r>
          </a:p>
          <a:p>
            <a:pPr lvl="2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1800" b="1" dirty="0" smtClean="0"/>
              <a:t>read</a:t>
            </a:r>
            <a:r>
              <a:rPr lang="en-US" sz="1800" dirty="0" smtClean="0"/>
              <a:t> block into main memory</a:t>
            </a:r>
          </a:p>
          <a:p>
            <a:pPr lvl="2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1800" dirty="0" smtClean="0"/>
              <a:t>modify the block</a:t>
            </a:r>
          </a:p>
          <a:p>
            <a:pPr lvl="2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1800" b="1" dirty="0" smtClean="0"/>
              <a:t>write</a:t>
            </a:r>
            <a:r>
              <a:rPr lang="en-US" sz="1800" dirty="0" smtClean="0"/>
              <a:t> new content back to disk</a:t>
            </a:r>
          </a:p>
          <a:p>
            <a:pPr lvl="2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1800" dirty="0" smtClean="0"/>
              <a:t>(verify the write operation)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>
                <a:solidFill>
                  <a:schemeClr val="folHlink"/>
                </a:solidFill>
              </a:rPr>
              <a:t>Total modify time</a:t>
            </a:r>
            <a:r>
              <a:rPr lang="en-US" sz="2000" dirty="0" smtClean="0"/>
              <a:t> 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read time (+ time to modify) + write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Controllers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2825"/>
            <a:ext cx="9144000" cy="5476875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To manage the different parts of the disk, we use a </a:t>
            </a:r>
            <a:r>
              <a:rPr lang="en-US" i="1" dirty="0" smtClean="0">
                <a:solidFill>
                  <a:schemeClr val="hlink"/>
                </a:solidFill>
              </a:rPr>
              <a:t>disk controller</a:t>
            </a:r>
            <a:r>
              <a:rPr lang="en-US" dirty="0" smtClean="0"/>
              <a:t>, which is a small processor capable of: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controlling the actuator moving the head to the desired track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selecting which head (platter and surface) to use 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knowing when the right sector is under the head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transferring data between main memory and disk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Efficient Secondary Storage Usage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5338"/>
            <a:ext cx="9144000" cy="5897562"/>
          </a:xfrm>
        </p:spPr>
        <p:txBody>
          <a:bodyPr/>
          <a:lstStyle/>
          <a:p>
            <a:pPr eaLnBrk="1" hangingPunct="1">
              <a:tabLst>
                <a:tab pos="5292725" algn="l"/>
              </a:tabLst>
            </a:pPr>
            <a:r>
              <a:rPr lang="en-US" sz="2400" dirty="0" smtClean="0"/>
              <a:t>Must take into account the use of secondary storage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there are large gaps in access times between disks and memory, i.e., </a:t>
            </a:r>
            <a:br>
              <a:rPr lang="en-US" sz="2000" dirty="0" smtClean="0"/>
            </a:br>
            <a:r>
              <a:rPr lang="en-US" sz="2000" dirty="0" smtClean="0"/>
              <a:t>a disk access will probably dominate the total execution time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there may be huge performance improvements if we reduce the number of disk accesses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a “slow” algorithm with few disk accesses will probably outperform a “fast” algorithm with many disk accesses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tabLst>
                <a:tab pos="5292725" algn="l"/>
              </a:tabLst>
            </a:pPr>
            <a:r>
              <a:rPr lang="en-US" sz="2400" b="1" dirty="0" smtClean="0"/>
              <a:t>Several ways to optimize .....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block size 		- 4 KB 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file management / data placement		- various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disk scheduling		- SCAN derivate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multiple disks		- a specific RAID level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err="1" smtClean="0"/>
              <a:t>prefetching</a:t>
            </a:r>
            <a:r>
              <a:rPr lang="en-US" sz="2000" dirty="0" smtClean="0"/>
              <a:t>		- read-ahead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memory caching / replacement algorithms	- LRU variant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smtClean="0"/>
              <a:t>Disk Scheduling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Scheduling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Seek time is the dominant factor of the total disk I/O time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Let operating system or disk controller choose which request </a:t>
            </a:r>
            <a:br>
              <a:rPr lang="en-US" sz="2000" dirty="0" smtClean="0"/>
            </a:br>
            <a:r>
              <a:rPr lang="en-US" sz="2000" dirty="0" smtClean="0"/>
              <a:t>to serve next depending on the head’s current position and </a:t>
            </a:r>
            <a:br>
              <a:rPr lang="en-US" sz="2000" dirty="0" smtClean="0"/>
            </a:br>
            <a:r>
              <a:rPr lang="en-US" sz="2000" dirty="0" smtClean="0"/>
              <a:t>requested block’s position on disk (</a:t>
            </a:r>
            <a:r>
              <a:rPr lang="en-US" sz="2000" dirty="0" smtClean="0">
                <a:solidFill>
                  <a:schemeClr val="hlink"/>
                </a:solidFill>
              </a:rPr>
              <a:t>disk scheduling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Note that </a:t>
            </a:r>
            <a:r>
              <a:rPr lang="en-US" sz="2000" dirty="0" smtClean="0">
                <a:solidFill>
                  <a:schemeClr val="folHlink"/>
                </a:solidFill>
              </a:rPr>
              <a:t>disk scheduling </a:t>
            </a:r>
            <a:r>
              <a:rPr lang="en-US" sz="2000" dirty="0" err="1" smtClean="0">
                <a:solidFill>
                  <a:schemeClr val="folHlink"/>
                </a:solidFill>
                <a:sym typeface="Symbol" pitchFamily="18" charset="2"/>
              </a:rPr>
              <a:t></a:t>
            </a:r>
            <a:r>
              <a:rPr lang="en-US" sz="2000" dirty="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folHlink"/>
                </a:solidFill>
              </a:rPr>
              <a:t>CPU scheduling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 mechanical device – hard to determine (accurate) access times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disk accesses can/should </a:t>
            </a:r>
            <a:r>
              <a:rPr lang="en-US" sz="1800" i="1" dirty="0" smtClean="0"/>
              <a:t>not be preempted</a:t>
            </a:r>
            <a:r>
              <a:rPr lang="en-US" sz="1800" dirty="0" smtClean="0"/>
              <a:t> – run until they finish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disk I/O often the main performance bottleneck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General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short response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high overall throughput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fairness (equal probability for all blocks to be accessed in the same time)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Tradeoff: </a:t>
            </a:r>
            <a:r>
              <a:rPr lang="en-US" sz="2000" dirty="0" smtClean="0">
                <a:solidFill>
                  <a:schemeClr val="folHlink"/>
                </a:solidFill>
              </a:rPr>
              <a:t>seek and rotational delay</a:t>
            </a:r>
            <a:r>
              <a:rPr lang="en-US" sz="2000" dirty="0" smtClean="0"/>
              <a:t> vs. </a:t>
            </a:r>
            <a:r>
              <a:rPr lang="en-US" sz="2000" dirty="0" smtClean="0">
                <a:solidFill>
                  <a:schemeClr val="folHlink"/>
                </a:solidFill>
              </a:rPr>
              <a:t>maximum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8900"/>
            <a:ext cx="9144000" cy="5156200"/>
          </a:xfrm>
        </p:spPr>
        <p:txBody>
          <a:bodyPr/>
          <a:lstStyle/>
          <a:p>
            <a:pPr eaLnBrk="1" hangingPunct="1"/>
            <a:r>
              <a:rPr lang="en-US" smtClean="0"/>
              <a:t>Several traditional algorithms</a:t>
            </a:r>
          </a:p>
          <a:p>
            <a:pPr lvl="1" eaLnBrk="1" hangingPunct="1"/>
            <a:r>
              <a:rPr lang="en-US" smtClean="0"/>
              <a:t>First-Come-First-Serve (FCFS)</a:t>
            </a:r>
          </a:p>
          <a:p>
            <a:pPr lvl="1" eaLnBrk="1" hangingPunct="1"/>
            <a:r>
              <a:rPr lang="en-US" smtClean="0"/>
              <a:t>Shortest Seek Time First (SSTF)</a:t>
            </a:r>
          </a:p>
          <a:p>
            <a:pPr lvl="1" eaLnBrk="1" hangingPunct="1"/>
            <a:r>
              <a:rPr lang="en-US" smtClean="0"/>
              <a:t>SCAN (and variations)</a:t>
            </a:r>
          </a:p>
          <a:p>
            <a:pPr lvl="1" eaLnBrk="1" hangingPunct="1"/>
            <a:r>
              <a:rPr lang="en-US" smtClean="0"/>
              <a:t>Look (and variations)</a:t>
            </a:r>
          </a:p>
          <a:p>
            <a:pPr lvl="1" eaLnBrk="1" hangingPunct="1"/>
            <a:r>
              <a:rPr lang="en-US" smtClean="0"/>
              <a:t>…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LOT</a:t>
            </a:r>
            <a:r>
              <a:rPr lang="en-US" smtClean="0"/>
              <a:t> of different algorithms exist depending on expected access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First–Come–First–Serve (FCFS)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392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FCFS</a:t>
            </a:r>
            <a:r>
              <a:rPr lang="en-US" sz="2000" smtClean="0"/>
              <a:t> serves the first arriving request first:</a:t>
            </a:r>
          </a:p>
          <a:p>
            <a:pPr eaLnBrk="1" hangingPunct="1"/>
            <a:r>
              <a:rPr lang="en-US" sz="2000" smtClean="0"/>
              <a:t>Long seeks</a:t>
            </a:r>
          </a:p>
          <a:p>
            <a:pPr eaLnBrk="1" hangingPunct="1"/>
            <a:r>
              <a:rPr lang="en-US" sz="2000" smtClean="0"/>
              <a:t>“Short” response time for all</a:t>
            </a:r>
          </a:p>
        </p:txBody>
      </p:sp>
      <p:graphicFrame>
        <p:nvGraphicFramePr>
          <p:cNvPr id="1197060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787775"/>
          <a:ext cx="6480175" cy="280988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330575"/>
            <a:ext cx="6708775" cy="3140075"/>
            <a:chOff x="1519" y="1395"/>
            <a:chExt cx="4226" cy="1978"/>
          </a:xfrm>
        </p:grpSpPr>
        <p:grpSp>
          <p:nvGrpSpPr>
            <p:cNvPr id="21626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1634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1635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1627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1628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1629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1630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1631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1632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1633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197125" name="Group 69"/>
          <p:cNvGraphicFramePr>
            <a:graphicFrameLocks noGrp="1"/>
          </p:cNvGraphicFramePr>
          <p:nvPr/>
        </p:nvGraphicFramePr>
        <p:xfrm>
          <a:off x="814388" y="3567113"/>
          <a:ext cx="292100" cy="2706689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7147" name="Text Box 91"/>
          <p:cNvSpPr txBox="1">
            <a:spLocks noChangeArrowheads="1"/>
          </p:cNvSpPr>
          <p:nvPr/>
        </p:nvSpPr>
        <p:spPr bwMode="auto">
          <a:xfrm>
            <a:off x="71438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7148" name="Text Box 92"/>
          <p:cNvSpPr txBox="1">
            <a:spLocks noChangeArrowheads="1"/>
          </p:cNvSpPr>
          <p:nvPr/>
        </p:nvSpPr>
        <p:spPr bwMode="auto">
          <a:xfrm>
            <a:off x="115888" y="2449513"/>
            <a:ext cx="554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arrival, denoted by cylinder number):</a:t>
            </a:r>
          </a:p>
        </p:txBody>
      </p:sp>
      <p:sp>
        <p:nvSpPr>
          <p:cNvPr id="1197149" name="Text Box 93"/>
          <p:cNvSpPr txBox="1">
            <a:spLocks noChangeArrowheads="1"/>
          </p:cNvSpPr>
          <p:nvPr/>
        </p:nvSpPr>
        <p:spPr bwMode="auto">
          <a:xfrm>
            <a:off x="601663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7150" name="Text Box 94"/>
          <p:cNvSpPr txBox="1">
            <a:spLocks noChangeArrowheads="1"/>
          </p:cNvSpPr>
          <p:nvPr/>
        </p:nvSpPr>
        <p:spPr bwMode="auto">
          <a:xfrm>
            <a:off x="1131888" y="2757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7151" name="Text Box 95"/>
          <p:cNvSpPr txBox="1">
            <a:spLocks noChangeArrowheads="1"/>
          </p:cNvSpPr>
          <p:nvPr/>
        </p:nvSpPr>
        <p:spPr bwMode="auto">
          <a:xfrm>
            <a:off x="1536700" y="2757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7152" name="Text Box 96"/>
          <p:cNvSpPr txBox="1">
            <a:spLocks noChangeArrowheads="1"/>
          </p:cNvSpPr>
          <p:nvPr/>
        </p:nvSpPr>
        <p:spPr bwMode="auto">
          <a:xfrm>
            <a:off x="1941513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7153" name="Text Box 97"/>
          <p:cNvSpPr txBox="1">
            <a:spLocks noChangeArrowheads="1"/>
          </p:cNvSpPr>
          <p:nvPr/>
        </p:nvSpPr>
        <p:spPr bwMode="auto">
          <a:xfrm>
            <a:off x="2471738" y="2757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7154" name="Text Box 98"/>
          <p:cNvSpPr txBox="1">
            <a:spLocks noChangeArrowheads="1"/>
          </p:cNvSpPr>
          <p:nvPr/>
        </p:nvSpPr>
        <p:spPr bwMode="auto">
          <a:xfrm>
            <a:off x="2876550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963613" y="3394075"/>
            <a:ext cx="1103312" cy="3059113"/>
            <a:chOff x="607" y="1423"/>
            <a:chExt cx="695" cy="1927"/>
          </a:xfrm>
        </p:grpSpPr>
        <p:sp>
          <p:nvSpPr>
            <p:cNvPr id="21623" name="Text Box 100"/>
            <p:cNvSpPr txBox="1">
              <a:spLocks noChangeArrowheads="1"/>
            </p:cNvSpPr>
            <p:nvPr/>
          </p:nvSpPr>
          <p:spPr bwMode="auto">
            <a:xfrm>
              <a:off x="663" y="1494"/>
              <a:ext cx="63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scheduling</a:t>
              </a:r>
            </a:p>
            <a:p>
              <a:r>
                <a:rPr lang="en-US" sz="1400" b="0" i="1">
                  <a:solidFill>
                    <a:schemeClr val="folHlink"/>
                  </a:solidFill>
                </a:rPr>
                <a:t>queue</a:t>
              </a:r>
            </a:p>
          </p:txBody>
        </p:sp>
        <p:sp>
          <p:nvSpPr>
            <p:cNvPr id="21624" name="Line 101"/>
            <p:cNvSpPr>
              <a:spLocks noChangeShapeType="1"/>
            </p:cNvSpPr>
            <p:nvPr/>
          </p:nvSpPr>
          <p:spPr bwMode="auto">
            <a:xfrm>
              <a:off x="607" y="326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625" name="Line 102"/>
            <p:cNvSpPr>
              <a:spLocks noChangeShapeType="1"/>
            </p:cNvSpPr>
            <p:nvPr/>
          </p:nvSpPr>
          <p:spPr bwMode="auto">
            <a:xfrm>
              <a:off x="607" y="142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7159" name="Text Box 103"/>
          <p:cNvSpPr txBox="1">
            <a:spLocks noChangeArrowheads="1"/>
          </p:cNvSpPr>
          <p:nvPr/>
        </p:nvSpPr>
        <p:spPr bwMode="auto">
          <a:xfrm>
            <a:off x="773113" y="596423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7160" name="Text Box 104"/>
          <p:cNvSpPr txBox="1">
            <a:spLocks noChangeArrowheads="1"/>
          </p:cNvSpPr>
          <p:nvPr/>
        </p:nvSpPr>
        <p:spPr bwMode="auto">
          <a:xfrm>
            <a:off x="820738" y="5689600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7161" name="Text Box 105"/>
          <p:cNvSpPr txBox="1">
            <a:spLocks noChangeArrowheads="1"/>
          </p:cNvSpPr>
          <p:nvPr/>
        </p:nvSpPr>
        <p:spPr bwMode="auto">
          <a:xfrm>
            <a:off x="773113" y="537368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7162" name="Text Box 106"/>
          <p:cNvSpPr txBox="1">
            <a:spLocks noChangeArrowheads="1"/>
          </p:cNvSpPr>
          <p:nvPr/>
        </p:nvSpPr>
        <p:spPr bwMode="auto">
          <a:xfrm>
            <a:off x="820738" y="51038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7163" name="Text Box 107"/>
          <p:cNvSpPr txBox="1">
            <a:spLocks noChangeArrowheads="1"/>
          </p:cNvSpPr>
          <p:nvPr/>
        </p:nvSpPr>
        <p:spPr bwMode="auto">
          <a:xfrm>
            <a:off x="820738" y="4789488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197164" name="Text Box 108"/>
          <p:cNvSpPr txBox="1">
            <a:spLocks noChangeArrowheads="1"/>
          </p:cNvSpPr>
          <p:nvPr/>
        </p:nvSpPr>
        <p:spPr bwMode="auto">
          <a:xfrm>
            <a:off x="773113" y="4473575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7165" name="Text Box 109"/>
          <p:cNvSpPr txBox="1">
            <a:spLocks noChangeArrowheads="1"/>
          </p:cNvSpPr>
          <p:nvPr/>
        </p:nvSpPr>
        <p:spPr bwMode="auto">
          <a:xfrm>
            <a:off x="773113" y="4168775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7166" name="Oval 110"/>
          <p:cNvSpPr>
            <a:spLocks noChangeArrowheads="1"/>
          </p:cNvSpPr>
          <p:nvPr/>
        </p:nvSpPr>
        <p:spPr bwMode="auto">
          <a:xfrm>
            <a:off x="5238750" y="4249738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97167" name="Oval 111"/>
          <p:cNvSpPr>
            <a:spLocks noChangeArrowheads="1"/>
          </p:cNvSpPr>
          <p:nvPr/>
        </p:nvSpPr>
        <p:spPr bwMode="auto">
          <a:xfrm>
            <a:off x="6021388" y="3862388"/>
            <a:ext cx="134937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68" name="Oval 112"/>
          <p:cNvSpPr>
            <a:spLocks noChangeArrowheads="1"/>
          </p:cNvSpPr>
          <p:nvPr/>
        </p:nvSpPr>
        <p:spPr bwMode="auto">
          <a:xfrm>
            <a:off x="2916238" y="3862388"/>
            <a:ext cx="134937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69" name="Oval 113"/>
          <p:cNvSpPr>
            <a:spLocks noChangeArrowheads="1"/>
          </p:cNvSpPr>
          <p:nvPr/>
        </p:nvSpPr>
        <p:spPr bwMode="auto">
          <a:xfrm>
            <a:off x="4211638" y="3862388"/>
            <a:ext cx="134937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0" name="Oval 114"/>
          <p:cNvSpPr>
            <a:spLocks noChangeArrowheads="1"/>
          </p:cNvSpPr>
          <p:nvPr/>
        </p:nvSpPr>
        <p:spPr bwMode="auto">
          <a:xfrm>
            <a:off x="4481513" y="3862388"/>
            <a:ext cx="134937" cy="134937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1" name="Oval 115"/>
          <p:cNvSpPr>
            <a:spLocks noChangeArrowheads="1"/>
          </p:cNvSpPr>
          <p:nvPr/>
        </p:nvSpPr>
        <p:spPr bwMode="auto">
          <a:xfrm>
            <a:off x="8612188" y="3862388"/>
            <a:ext cx="134937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2" name="Oval 116"/>
          <p:cNvSpPr>
            <a:spLocks noChangeArrowheads="1"/>
          </p:cNvSpPr>
          <p:nvPr/>
        </p:nvSpPr>
        <p:spPr bwMode="auto">
          <a:xfrm>
            <a:off x="7848600" y="3862388"/>
            <a:ext cx="134938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3" name="Oval 117"/>
          <p:cNvSpPr>
            <a:spLocks noChangeArrowheads="1"/>
          </p:cNvSpPr>
          <p:nvPr/>
        </p:nvSpPr>
        <p:spPr bwMode="auto">
          <a:xfrm>
            <a:off x="5513388" y="3867150"/>
            <a:ext cx="134937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4" name="Oval 118"/>
          <p:cNvSpPr>
            <a:spLocks noChangeArrowheads="1"/>
          </p:cNvSpPr>
          <p:nvPr/>
        </p:nvSpPr>
        <p:spPr bwMode="auto">
          <a:xfrm>
            <a:off x="8610600" y="4541838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5" name="Oval 119"/>
          <p:cNvSpPr>
            <a:spLocks noChangeArrowheads="1"/>
          </p:cNvSpPr>
          <p:nvPr/>
        </p:nvSpPr>
        <p:spPr bwMode="auto">
          <a:xfrm>
            <a:off x="4479925" y="4835525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6" name="Oval 120"/>
          <p:cNvSpPr>
            <a:spLocks noChangeArrowheads="1"/>
          </p:cNvSpPr>
          <p:nvPr/>
        </p:nvSpPr>
        <p:spPr bwMode="auto">
          <a:xfrm>
            <a:off x="7856538" y="5129213"/>
            <a:ext cx="134937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7" name="Oval 121"/>
          <p:cNvSpPr>
            <a:spLocks noChangeArrowheads="1"/>
          </p:cNvSpPr>
          <p:nvPr/>
        </p:nvSpPr>
        <p:spPr bwMode="auto">
          <a:xfrm>
            <a:off x="4210050" y="5422900"/>
            <a:ext cx="134938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8" name="Oval 122"/>
          <p:cNvSpPr>
            <a:spLocks noChangeArrowheads="1"/>
          </p:cNvSpPr>
          <p:nvPr/>
        </p:nvSpPr>
        <p:spPr bwMode="auto">
          <a:xfrm>
            <a:off x="2924175" y="571658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9" name="Oval 123"/>
          <p:cNvSpPr>
            <a:spLocks noChangeArrowheads="1"/>
          </p:cNvSpPr>
          <p:nvPr/>
        </p:nvSpPr>
        <p:spPr bwMode="auto">
          <a:xfrm>
            <a:off x="6029325" y="6010275"/>
            <a:ext cx="134938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80" name="Oval 124"/>
          <p:cNvSpPr>
            <a:spLocks noChangeArrowheads="1"/>
          </p:cNvSpPr>
          <p:nvPr/>
        </p:nvSpPr>
        <p:spPr bwMode="auto">
          <a:xfrm>
            <a:off x="5521325" y="6303963"/>
            <a:ext cx="134938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cxnSp>
        <p:nvCxnSpPr>
          <p:cNvPr id="1197181" name="AutoShape 125"/>
          <p:cNvCxnSpPr>
            <a:cxnSpLocks noChangeShapeType="1"/>
            <a:stCxn id="1197166" idx="6"/>
            <a:endCxn id="1197174" idx="2"/>
          </p:cNvCxnSpPr>
          <p:nvPr/>
        </p:nvCxnSpPr>
        <p:spPr bwMode="auto">
          <a:xfrm>
            <a:off x="5373688" y="4318000"/>
            <a:ext cx="3236912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2" name="AutoShape 126"/>
          <p:cNvCxnSpPr>
            <a:cxnSpLocks noChangeShapeType="1"/>
            <a:stCxn id="1197174" idx="2"/>
            <a:endCxn id="1197175" idx="6"/>
          </p:cNvCxnSpPr>
          <p:nvPr/>
        </p:nvCxnSpPr>
        <p:spPr bwMode="auto">
          <a:xfrm flipH="1">
            <a:off x="4614863" y="4610100"/>
            <a:ext cx="3995737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3" name="AutoShape 127"/>
          <p:cNvCxnSpPr>
            <a:cxnSpLocks noChangeShapeType="1"/>
            <a:stCxn id="1197175" idx="6"/>
            <a:endCxn id="1197176" idx="2"/>
          </p:cNvCxnSpPr>
          <p:nvPr/>
        </p:nvCxnSpPr>
        <p:spPr bwMode="auto">
          <a:xfrm>
            <a:off x="4614863" y="4903788"/>
            <a:ext cx="3241675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4" name="AutoShape 128"/>
          <p:cNvCxnSpPr>
            <a:cxnSpLocks noChangeShapeType="1"/>
            <a:stCxn id="1197176" idx="2"/>
            <a:endCxn id="1197177" idx="6"/>
          </p:cNvCxnSpPr>
          <p:nvPr/>
        </p:nvCxnSpPr>
        <p:spPr bwMode="auto">
          <a:xfrm flipH="1">
            <a:off x="4344988" y="5197475"/>
            <a:ext cx="351155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5" name="AutoShape 129"/>
          <p:cNvCxnSpPr>
            <a:cxnSpLocks noChangeShapeType="1"/>
            <a:stCxn id="1197177" idx="2"/>
            <a:endCxn id="1197178" idx="6"/>
          </p:cNvCxnSpPr>
          <p:nvPr/>
        </p:nvCxnSpPr>
        <p:spPr bwMode="auto">
          <a:xfrm flipH="1">
            <a:off x="3059113" y="5491163"/>
            <a:ext cx="1150937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6" name="AutoShape 130"/>
          <p:cNvCxnSpPr>
            <a:cxnSpLocks noChangeShapeType="1"/>
            <a:stCxn id="1197178" idx="6"/>
            <a:endCxn id="1197179" idx="2"/>
          </p:cNvCxnSpPr>
          <p:nvPr/>
        </p:nvCxnSpPr>
        <p:spPr bwMode="auto">
          <a:xfrm>
            <a:off x="3059113" y="5784850"/>
            <a:ext cx="2970212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7" name="AutoShape 131"/>
          <p:cNvCxnSpPr>
            <a:cxnSpLocks noChangeShapeType="1"/>
            <a:stCxn id="1197179" idx="2"/>
            <a:endCxn id="1197180" idx="6"/>
          </p:cNvCxnSpPr>
          <p:nvPr/>
        </p:nvCxnSpPr>
        <p:spPr bwMode="auto">
          <a:xfrm flipH="1">
            <a:off x="5656263" y="6078538"/>
            <a:ext cx="373062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11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11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11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11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11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11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0"/>
                                        <p:tgtEl>
                                          <p:spTgt spid="11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1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1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1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1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11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147" grpId="0"/>
      <p:bldP spid="1197147" grpId="1"/>
      <p:bldP spid="1197148" grpId="0"/>
      <p:bldP spid="1197149" grpId="0"/>
      <p:bldP spid="1197149" grpId="1"/>
      <p:bldP spid="1197150" grpId="0"/>
      <p:bldP spid="1197150" grpId="1"/>
      <p:bldP spid="1197151" grpId="0"/>
      <p:bldP spid="1197151" grpId="1"/>
      <p:bldP spid="1197152" grpId="0"/>
      <p:bldP spid="1197152" grpId="1"/>
      <p:bldP spid="1197153" grpId="0"/>
      <p:bldP spid="1197153" grpId="1"/>
      <p:bldP spid="1197154" grpId="0"/>
      <p:bldP spid="1197154" grpId="1"/>
      <p:bldP spid="1197159" grpId="0"/>
      <p:bldP spid="1197160" grpId="0"/>
      <p:bldP spid="1197161" grpId="0"/>
      <p:bldP spid="1197162" grpId="0"/>
      <p:bldP spid="1197163" grpId="0"/>
      <p:bldP spid="1197164" grpId="0"/>
      <p:bldP spid="1197165" grpId="0"/>
      <p:bldP spid="1197166" grpId="0" animBg="1"/>
      <p:bldP spid="1197167" grpId="0" animBg="1"/>
      <p:bldP spid="1197168" grpId="0" animBg="1"/>
      <p:bldP spid="1197169" grpId="0" animBg="1"/>
      <p:bldP spid="1197170" grpId="0" animBg="1"/>
      <p:bldP spid="1197171" grpId="0" animBg="1"/>
      <p:bldP spid="1197172" grpId="0" animBg="1"/>
      <p:bldP spid="1197173" grpId="0" animBg="1"/>
      <p:bldP spid="1197174" grpId="0" animBg="1"/>
      <p:bldP spid="1197175" grpId="0" animBg="1"/>
      <p:bldP spid="1197176" grpId="0" animBg="1"/>
      <p:bldP spid="1197177" grpId="0" animBg="1"/>
      <p:bldP spid="1197178" grpId="0" animBg="1"/>
      <p:bldP spid="1197179" grpId="0" animBg="1"/>
      <p:bldP spid="11971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7788"/>
            <a:ext cx="9144000" cy="493553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(Mechanical) Disks</a:t>
            </a:r>
          </a:p>
          <a:p>
            <a:pPr lvl="1" eaLnBrk="1" hangingPunct="1">
              <a:buFont typeface="Tahoma" pitchFamily="34" charset="0"/>
              <a:buNone/>
            </a:pPr>
            <a:endParaRPr lang="en-US" sz="2800" dirty="0" smtClean="0"/>
          </a:p>
          <a:p>
            <a:pPr eaLnBrk="1" hangingPunct="1"/>
            <a:r>
              <a:rPr lang="en-US" sz="3200" dirty="0" smtClean="0"/>
              <a:t>Disk scheduling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 smtClean="0"/>
              <a:t>Memory/buffer caching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 smtClean="0"/>
              <a:t>File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Shortest Seek Time First (SSTF)</a:t>
            </a:r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296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SSTF</a:t>
            </a:r>
            <a:r>
              <a:rPr lang="en-US" sz="2000" smtClean="0"/>
              <a:t> serves closest request first:</a:t>
            </a:r>
          </a:p>
          <a:p>
            <a:pPr eaLnBrk="1" hangingPunct="1"/>
            <a:r>
              <a:rPr lang="en-US" sz="2000" smtClean="0"/>
              <a:t>short seek times</a:t>
            </a:r>
          </a:p>
          <a:p>
            <a:pPr eaLnBrk="1" hangingPunct="1"/>
            <a:r>
              <a:rPr lang="en-US" sz="2000" smtClean="0"/>
              <a:t>longer maximum response times – </a:t>
            </a:r>
            <a:r>
              <a:rPr lang="en-US" sz="2000" b="1" smtClean="0"/>
              <a:t>may even lead to starvation</a:t>
            </a:r>
          </a:p>
        </p:txBody>
      </p:sp>
      <p:graphicFrame>
        <p:nvGraphicFramePr>
          <p:cNvPr id="1303556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498850"/>
          <a:ext cx="6480175" cy="282575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052763"/>
            <a:ext cx="6708775" cy="3140075"/>
            <a:chOff x="1519" y="1395"/>
            <a:chExt cx="4226" cy="1978"/>
          </a:xfrm>
        </p:grpSpPr>
        <p:grpSp>
          <p:nvGrpSpPr>
            <p:cNvPr id="22650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2658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2659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2651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2652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2653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2654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2655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2656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2657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303621" name="Group 69"/>
          <p:cNvGraphicFramePr>
            <a:graphicFrameLocks noGrp="1"/>
          </p:cNvGraphicFramePr>
          <p:nvPr/>
        </p:nvGraphicFramePr>
        <p:xfrm>
          <a:off x="814388" y="3479800"/>
          <a:ext cx="292100" cy="2706689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3643" name="Text Box 91"/>
          <p:cNvSpPr txBox="1">
            <a:spLocks noChangeArrowheads="1"/>
          </p:cNvSpPr>
          <p:nvPr/>
        </p:nvSpPr>
        <p:spPr bwMode="auto">
          <a:xfrm>
            <a:off x="71438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3644" name="Text Box 92"/>
          <p:cNvSpPr txBox="1">
            <a:spLocks noChangeArrowheads="1"/>
          </p:cNvSpPr>
          <p:nvPr/>
        </p:nvSpPr>
        <p:spPr bwMode="auto">
          <a:xfrm>
            <a:off x="115888" y="24479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303645" name="Text Box 93"/>
          <p:cNvSpPr txBox="1">
            <a:spLocks noChangeArrowheads="1"/>
          </p:cNvSpPr>
          <p:nvPr/>
        </p:nvSpPr>
        <p:spPr bwMode="auto">
          <a:xfrm>
            <a:off x="601663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3646" name="Text Box 94"/>
          <p:cNvSpPr txBox="1">
            <a:spLocks noChangeArrowheads="1"/>
          </p:cNvSpPr>
          <p:nvPr/>
        </p:nvSpPr>
        <p:spPr bwMode="auto">
          <a:xfrm>
            <a:off x="1131888" y="27559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303647" name="Text Box 95"/>
          <p:cNvSpPr txBox="1">
            <a:spLocks noChangeArrowheads="1"/>
          </p:cNvSpPr>
          <p:nvPr/>
        </p:nvSpPr>
        <p:spPr bwMode="auto">
          <a:xfrm>
            <a:off x="1536700" y="27559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3648" name="Text Box 96"/>
          <p:cNvSpPr txBox="1">
            <a:spLocks noChangeArrowheads="1"/>
          </p:cNvSpPr>
          <p:nvPr/>
        </p:nvSpPr>
        <p:spPr bwMode="auto">
          <a:xfrm>
            <a:off x="1941513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3649" name="Text Box 97"/>
          <p:cNvSpPr txBox="1">
            <a:spLocks noChangeArrowheads="1"/>
          </p:cNvSpPr>
          <p:nvPr/>
        </p:nvSpPr>
        <p:spPr bwMode="auto">
          <a:xfrm>
            <a:off x="2471738" y="27559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3650" name="Text Box 98"/>
          <p:cNvSpPr txBox="1">
            <a:spLocks noChangeArrowheads="1"/>
          </p:cNvSpPr>
          <p:nvPr/>
        </p:nvSpPr>
        <p:spPr bwMode="auto">
          <a:xfrm>
            <a:off x="2876550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963613" y="3306763"/>
            <a:ext cx="1103312" cy="3059112"/>
            <a:chOff x="607" y="1423"/>
            <a:chExt cx="695" cy="1927"/>
          </a:xfrm>
        </p:grpSpPr>
        <p:sp>
          <p:nvSpPr>
            <p:cNvPr id="22647" name="Text Box 100"/>
            <p:cNvSpPr txBox="1">
              <a:spLocks noChangeArrowheads="1"/>
            </p:cNvSpPr>
            <p:nvPr/>
          </p:nvSpPr>
          <p:spPr bwMode="auto">
            <a:xfrm>
              <a:off x="663" y="1494"/>
              <a:ext cx="63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scheduling</a:t>
              </a:r>
            </a:p>
            <a:p>
              <a:r>
                <a:rPr lang="en-US" sz="1400" b="0" i="1">
                  <a:solidFill>
                    <a:schemeClr val="folHlink"/>
                  </a:solidFill>
                </a:rPr>
                <a:t>queue</a:t>
              </a:r>
            </a:p>
          </p:txBody>
        </p:sp>
        <p:sp>
          <p:nvSpPr>
            <p:cNvPr id="22648" name="Line 101"/>
            <p:cNvSpPr>
              <a:spLocks noChangeShapeType="1"/>
            </p:cNvSpPr>
            <p:nvPr/>
          </p:nvSpPr>
          <p:spPr bwMode="auto">
            <a:xfrm>
              <a:off x="607" y="326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649" name="Line 102"/>
            <p:cNvSpPr>
              <a:spLocks noChangeShapeType="1"/>
            </p:cNvSpPr>
            <p:nvPr/>
          </p:nvSpPr>
          <p:spPr bwMode="auto">
            <a:xfrm>
              <a:off x="607" y="142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03655" name="Text Box 103"/>
          <p:cNvSpPr txBox="1">
            <a:spLocks noChangeArrowheads="1"/>
          </p:cNvSpPr>
          <p:nvPr/>
        </p:nvSpPr>
        <p:spPr bwMode="auto">
          <a:xfrm>
            <a:off x="2906713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3656" name="Text Box 104"/>
          <p:cNvSpPr txBox="1">
            <a:spLocks noChangeArrowheads="1"/>
          </p:cNvSpPr>
          <p:nvPr/>
        </p:nvSpPr>
        <p:spPr bwMode="auto">
          <a:xfrm>
            <a:off x="2511425" y="280511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3657" name="Text Box 105"/>
          <p:cNvSpPr txBox="1">
            <a:spLocks noChangeArrowheads="1"/>
          </p:cNvSpPr>
          <p:nvPr/>
        </p:nvSpPr>
        <p:spPr bwMode="auto">
          <a:xfrm>
            <a:off x="1971675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3658" name="Text Box 106"/>
          <p:cNvSpPr txBox="1">
            <a:spLocks noChangeArrowheads="1"/>
          </p:cNvSpPr>
          <p:nvPr/>
        </p:nvSpPr>
        <p:spPr bwMode="auto">
          <a:xfrm>
            <a:off x="1509713" y="28051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3659" name="Text Box 107"/>
          <p:cNvSpPr txBox="1">
            <a:spLocks noChangeArrowheads="1"/>
          </p:cNvSpPr>
          <p:nvPr/>
        </p:nvSpPr>
        <p:spPr bwMode="auto">
          <a:xfrm>
            <a:off x="1125538" y="28051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303660" name="Text Box 108"/>
          <p:cNvSpPr txBox="1">
            <a:spLocks noChangeArrowheads="1"/>
          </p:cNvSpPr>
          <p:nvPr/>
        </p:nvSpPr>
        <p:spPr bwMode="auto">
          <a:xfrm>
            <a:off x="615950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3661" name="Text Box 109"/>
          <p:cNvSpPr txBox="1">
            <a:spLocks noChangeArrowheads="1"/>
          </p:cNvSpPr>
          <p:nvPr/>
        </p:nvSpPr>
        <p:spPr bwMode="auto">
          <a:xfrm>
            <a:off x="104775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3662" name="Oval 110"/>
          <p:cNvSpPr>
            <a:spLocks noChangeArrowheads="1"/>
          </p:cNvSpPr>
          <p:nvPr/>
        </p:nvSpPr>
        <p:spPr bwMode="auto">
          <a:xfrm>
            <a:off x="6021388" y="358457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3" name="Oval 111"/>
          <p:cNvSpPr>
            <a:spLocks noChangeArrowheads="1"/>
          </p:cNvSpPr>
          <p:nvPr/>
        </p:nvSpPr>
        <p:spPr bwMode="auto">
          <a:xfrm>
            <a:off x="2916238" y="358457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4" name="Oval 112"/>
          <p:cNvSpPr>
            <a:spLocks noChangeArrowheads="1"/>
          </p:cNvSpPr>
          <p:nvPr/>
        </p:nvSpPr>
        <p:spPr bwMode="auto">
          <a:xfrm>
            <a:off x="4211638" y="358457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5" name="Oval 113"/>
          <p:cNvSpPr>
            <a:spLocks noChangeArrowheads="1"/>
          </p:cNvSpPr>
          <p:nvPr/>
        </p:nvSpPr>
        <p:spPr bwMode="auto">
          <a:xfrm>
            <a:off x="4481513" y="358457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6" name="Oval 114"/>
          <p:cNvSpPr>
            <a:spLocks noChangeArrowheads="1"/>
          </p:cNvSpPr>
          <p:nvPr/>
        </p:nvSpPr>
        <p:spPr bwMode="auto">
          <a:xfrm>
            <a:off x="8612188" y="358457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7" name="Oval 115"/>
          <p:cNvSpPr>
            <a:spLocks noChangeArrowheads="1"/>
          </p:cNvSpPr>
          <p:nvPr/>
        </p:nvSpPr>
        <p:spPr bwMode="auto">
          <a:xfrm>
            <a:off x="7848600" y="358457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8" name="Oval 116"/>
          <p:cNvSpPr>
            <a:spLocks noChangeArrowheads="1"/>
          </p:cNvSpPr>
          <p:nvPr/>
        </p:nvSpPr>
        <p:spPr bwMode="auto">
          <a:xfrm>
            <a:off x="5513388" y="358933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9" name="Line 117"/>
          <p:cNvSpPr>
            <a:spLocks noChangeShapeType="1"/>
          </p:cNvSpPr>
          <p:nvPr/>
        </p:nvSpPr>
        <p:spPr bwMode="auto">
          <a:xfrm>
            <a:off x="5292725" y="4059238"/>
            <a:ext cx="3143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0" name="Line 118"/>
          <p:cNvSpPr>
            <a:spLocks noChangeShapeType="1"/>
          </p:cNvSpPr>
          <p:nvPr/>
        </p:nvSpPr>
        <p:spPr bwMode="auto">
          <a:xfrm>
            <a:off x="5607050" y="4149725"/>
            <a:ext cx="495300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1" name="Line 119"/>
          <p:cNvSpPr>
            <a:spLocks noChangeShapeType="1"/>
          </p:cNvSpPr>
          <p:nvPr/>
        </p:nvSpPr>
        <p:spPr bwMode="auto">
          <a:xfrm flipH="1">
            <a:off x="4527550" y="4284663"/>
            <a:ext cx="157480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2" name="Line 120"/>
          <p:cNvSpPr>
            <a:spLocks noChangeShapeType="1"/>
          </p:cNvSpPr>
          <p:nvPr/>
        </p:nvSpPr>
        <p:spPr bwMode="auto">
          <a:xfrm flipH="1">
            <a:off x="4257675" y="4508500"/>
            <a:ext cx="26987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3" name="Line 121"/>
          <p:cNvSpPr>
            <a:spLocks noChangeShapeType="1"/>
          </p:cNvSpPr>
          <p:nvPr/>
        </p:nvSpPr>
        <p:spPr bwMode="auto">
          <a:xfrm flipH="1">
            <a:off x="2997200" y="4554538"/>
            <a:ext cx="1260475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4" name="Line 122"/>
          <p:cNvSpPr>
            <a:spLocks noChangeShapeType="1"/>
          </p:cNvSpPr>
          <p:nvPr/>
        </p:nvSpPr>
        <p:spPr bwMode="auto">
          <a:xfrm>
            <a:off x="2997200" y="4689475"/>
            <a:ext cx="4905375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5" name="Line 123"/>
          <p:cNvSpPr>
            <a:spLocks noChangeShapeType="1"/>
          </p:cNvSpPr>
          <p:nvPr/>
        </p:nvSpPr>
        <p:spPr bwMode="auto">
          <a:xfrm>
            <a:off x="7902575" y="5364163"/>
            <a:ext cx="76517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6" name="Oval 124"/>
          <p:cNvSpPr>
            <a:spLocks noChangeArrowheads="1"/>
          </p:cNvSpPr>
          <p:nvPr/>
        </p:nvSpPr>
        <p:spPr bwMode="auto">
          <a:xfrm>
            <a:off x="8610600" y="536416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7" name="Oval 125"/>
          <p:cNvSpPr>
            <a:spLocks noChangeArrowheads="1"/>
          </p:cNvSpPr>
          <p:nvPr/>
        </p:nvSpPr>
        <p:spPr bwMode="auto">
          <a:xfrm>
            <a:off x="4479925" y="441960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8" name="Oval 126"/>
          <p:cNvSpPr>
            <a:spLocks noChangeArrowheads="1"/>
          </p:cNvSpPr>
          <p:nvPr/>
        </p:nvSpPr>
        <p:spPr bwMode="auto">
          <a:xfrm>
            <a:off x="7856538" y="5273675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9" name="Oval 127"/>
          <p:cNvSpPr>
            <a:spLocks noChangeArrowheads="1"/>
          </p:cNvSpPr>
          <p:nvPr/>
        </p:nvSpPr>
        <p:spPr bwMode="auto">
          <a:xfrm>
            <a:off x="4210050" y="4464050"/>
            <a:ext cx="134938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0" name="Oval 128"/>
          <p:cNvSpPr>
            <a:spLocks noChangeArrowheads="1"/>
          </p:cNvSpPr>
          <p:nvPr/>
        </p:nvSpPr>
        <p:spPr bwMode="auto">
          <a:xfrm>
            <a:off x="2924175" y="459898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1" name="Oval 129"/>
          <p:cNvSpPr>
            <a:spLocks noChangeArrowheads="1"/>
          </p:cNvSpPr>
          <p:nvPr/>
        </p:nvSpPr>
        <p:spPr bwMode="auto">
          <a:xfrm>
            <a:off x="6029325" y="4194175"/>
            <a:ext cx="134938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2" name="Oval 130"/>
          <p:cNvSpPr>
            <a:spLocks noChangeArrowheads="1"/>
          </p:cNvSpPr>
          <p:nvPr/>
        </p:nvSpPr>
        <p:spPr bwMode="auto">
          <a:xfrm>
            <a:off x="5521325" y="4059238"/>
            <a:ext cx="134938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3" name="Oval 131"/>
          <p:cNvSpPr>
            <a:spLocks noChangeArrowheads="1"/>
          </p:cNvSpPr>
          <p:nvPr/>
        </p:nvSpPr>
        <p:spPr bwMode="auto">
          <a:xfrm>
            <a:off x="5238750" y="397192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0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0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0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0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0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0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413 0.06185 L 0.07413 0.45055 " pathEditMode="relative" ptsTypes="AAA">
                                      <p:cBhvr>
                                        <p:cTn id="58" dur="2000" fill="hold"/>
                                        <p:tgtEl>
                                          <p:spTgt spid="1303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823 0.06324 L 0.01823 0.40607 " pathEditMode="relative" ptsTypes="AAA">
                                      <p:cBhvr>
                                        <p:cTn id="65" dur="2000" fill="hold"/>
                                        <p:tgtEl>
                                          <p:spTgt spid="1303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12717E-7 L -0.18281 0.06463 L -0.18281 0.36159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1303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18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7431 0.06162 L -0.07431 0.31712 " pathEditMode="relative" ptsTypes="AAA">
                                      <p:cBhvr>
                                        <p:cTn id="79" dur="2000" fill="hold"/>
                                        <p:tgtEl>
                                          <p:spTgt spid="1303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229 0.06324 L -0.03125 0.27264 " pathEditMode="relative" ptsTypes="AAA">
                                      <p:cBhvr>
                                        <p:cTn id="85" dur="2000" fill="hold"/>
                                        <p:tgtEl>
                                          <p:spTgt spid="1303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125 0.06463 L -0.13021 0.22678 " pathEditMode="relative" ptsTypes="AAA">
                                      <p:cBhvr>
                                        <p:cTn id="91" dur="2000" fill="hold"/>
                                        <p:tgtEl>
                                          <p:spTgt spid="1303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229 0.06185 L -0.23229 0.18508 " pathEditMode="relative" ptsTypes="AAA">
                                      <p:cBhvr>
                                        <p:cTn id="97" dur="2000" fill="hold"/>
                                        <p:tgtEl>
                                          <p:spTgt spid="1303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0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30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30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30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30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30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30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643" grpId="0"/>
      <p:bldP spid="1303644" grpId="0"/>
      <p:bldP spid="1303645" grpId="0"/>
      <p:bldP spid="1303646" grpId="0"/>
      <p:bldP spid="1303647" grpId="0"/>
      <p:bldP spid="1303648" grpId="0"/>
      <p:bldP spid="1303649" grpId="0"/>
      <p:bldP spid="1303650" grpId="0"/>
      <p:bldP spid="1303655" grpId="0"/>
      <p:bldP spid="1303655" grpId="1"/>
      <p:bldP spid="1303656" grpId="0"/>
      <p:bldP spid="1303656" grpId="1"/>
      <p:bldP spid="1303657" grpId="0"/>
      <p:bldP spid="1303657" grpId="1"/>
      <p:bldP spid="1303658" grpId="0"/>
      <p:bldP spid="1303658" grpId="1"/>
      <p:bldP spid="1303659" grpId="0"/>
      <p:bldP spid="1303659" grpId="1"/>
      <p:bldP spid="1303660" grpId="0"/>
      <p:bldP spid="1303660" grpId="1"/>
      <p:bldP spid="1303661" grpId="0"/>
      <p:bldP spid="1303661" grpId="1"/>
      <p:bldP spid="1303662" grpId="0" animBg="1"/>
      <p:bldP spid="1303663" grpId="0" animBg="1"/>
      <p:bldP spid="1303664" grpId="0" animBg="1"/>
      <p:bldP spid="1303665" grpId="0" animBg="1"/>
      <p:bldP spid="1303666" grpId="0" animBg="1"/>
      <p:bldP spid="1303667" grpId="0" animBg="1"/>
      <p:bldP spid="1303668" grpId="0" animBg="1"/>
      <p:bldP spid="1303669" grpId="0" animBg="1"/>
      <p:bldP spid="1303670" grpId="0" animBg="1"/>
      <p:bldP spid="1303671" grpId="0" animBg="1"/>
      <p:bldP spid="1303672" grpId="0" animBg="1"/>
      <p:bldP spid="1303673" grpId="0" animBg="1"/>
      <p:bldP spid="1303674" grpId="0" animBg="1"/>
      <p:bldP spid="1303675" grpId="0" animBg="1"/>
      <p:bldP spid="1303676" grpId="0" animBg="1"/>
      <p:bldP spid="1303677" grpId="0" animBg="1"/>
      <p:bldP spid="1303678" grpId="0" animBg="1"/>
      <p:bldP spid="1303679" grpId="0" animBg="1"/>
      <p:bldP spid="1303680" grpId="0" animBg="1"/>
      <p:bldP spid="1303681" grpId="0" animBg="1"/>
      <p:bldP spid="1303682" grpId="0" animBg="1"/>
      <p:bldP spid="13036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9048750" cy="1471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SCAN</a:t>
            </a:r>
            <a:r>
              <a:rPr lang="en-US" sz="2000" smtClean="0"/>
              <a:t> (</a:t>
            </a:r>
            <a:r>
              <a:rPr lang="en-US" sz="2000" smtClean="0">
                <a:solidFill>
                  <a:schemeClr val="hlink"/>
                </a:solidFill>
              </a:rPr>
              <a:t>elevator</a:t>
            </a:r>
            <a:r>
              <a:rPr lang="en-US" sz="2000" smtClean="0"/>
              <a:t>) moves head edge to edge and serves requests on the way: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bi-directional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compromise between response time and seek time optimizations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several optimizations: </a:t>
            </a:r>
            <a:r>
              <a:rPr lang="en-US" sz="2000" smtClean="0">
                <a:solidFill>
                  <a:schemeClr val="folHlink"/>
                </a:solidFill>
              </a:rPr>
              <a:t>C-SCAN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folHlink"/>
                </a:solidFill>
              </a:rPr>
              <a:t>LOOK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folHlink"/>
                </a:solidFill>
              </a:rPr>
              <a:t>C-LOOK</a:t>
            </a:r>
            <a:r>
              <a:rPr lang="en-US" sz="2000" smtClean="0"/>
              <a:t>, …  </a:t>
            </a:r>
          </a:p>
        </p:txBody>
      </p:sp>
      <p:graphicFrame>
        <p:nvGraphicFramePr>
          <p:cNvPr id="1198084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643313"/>
          <a:ext cx="6480175" cy="279400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186113"/>
            <a:ext cx="6708775" cy="3140075"/>
            <a:chOff x="1519" y="1395"/>
            <a:chExt cx="4226" cy="1978"/>
          </a:xfrm>
        </p:grpSpPr>
        <p:grpSp>
          <p:nvGrpSpPr>
            <p:cNvPr id="23673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3681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3682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3674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3675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3676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3677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3678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3679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3680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198149" name="Group 69"/>
          <p:cNvGraphicFramePr>
            <a:graphicFrameLocks noGrp="1"/>
          </p:cNvGraphicFramePr>
          <p:nvPr/>
        </p:nvGraphicFramePr>
        <p:xfrm>
          <a:off x="814388" y="3889375"/>
          <a:ext cx="292100" cy="2105026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167" name="Text Box 87"/>
          <p:cNvSpPr txBox="1">
            <a:spLocks noChangeArrowheads="1"/>
          </p:cNvSpPr>
          <p:nvPr/>
        </p:nvSpPr>
        <p:spPr bwMode="auto">
          <a:xfrm>
            <a:off x="71438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8168" name="Text Box 88"/>
          <p:cNvSpPr txBox="1">
            <a:spLocks noChangeArrowheads="1"/>
          </p:cNvSpPr>
          <p:nvPr/>
        </p:nvSpPr>
        <p:spPr bwMode="auto">
          <a:xfrm>
            <a:off x="115888" y="25622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198169" name="Text Box 89"/>
          <p:cNvSpPr txBox="1">
            <a:spLocks noChangeArrowheads="1"/>
          </p:cNvSpPr>
          <p:nvPr/>
        </p:nvSpPr>
        <p:spPr bwMode="auto">
          <a:xfrm>
            <a:off x="60166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8170" name="Text Box 90"/>
          <p:cNvSpPr txBox="1">
            <a:spLocks noChangeArrowheads="1"/>
          </p:cNvSpPr>
          <p:nvPr/>
        </p:nvSpPr>
        <p:spPr bwMode="auto">
          <a:xfrm>
            <a:off x="113188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8171" name="Text Box 91"/>
          <p:cNvSpPr txBox="1">
            <a:spLocks noChangeArrowheads="1"/>
          </p:cNvSpPr>
          <p:nvPr/>
        </p:nvSpPr>
        <p:spPr bwMode="auto">
          <a:xfrm>
            <a:off x="1536700" y="28702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8172" name="Text Box 92"/>
          <p:cNvSpPr txBox="1">
            <a:spLocks noChangeArrowheads="1"/>
          </p:cNvSpPr>
          <p:nvPr/>
        </p:nvSpPr>
        <p:spPr bwMode="auto">
          <a:xfrm>
            <a:off x="194151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8173" name="Text Box 93"/>
          <p:cNvSpPr txBox="1">
            <a:spLocks noChangeArrowheads="1"/>
          </p:cNvSpPr>
          <p:nvPr/>
        </p:nvSpPr>
        <p:spPr bwMode="auto">
          <a:xfrm>
            <a:off x="247173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8174" name="Text Box 94"/>
          <p:cNvSpPr txBox="1">
            <a:spLocks noChangeArrowheads="1"/>
          </p:cNvSpPr>
          <p:nvPr/>
        </p:nvSpPr>
        <p:spPr bwMode="auto">
          <a:xfrm>
            <a:off x="2876550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8175" name="Text Box 95"/>
          <p:cNvSpPr txBox="1">
            <a:spLocks noChangeArrowheads="1"/>
          </p:cNvSpPr>
          <p:nvPr/>
        </p:nvSpPr>
        <p:spPr bwMode="auto">
          <a:xfrm>
            <a:off x="1052513" y="3829050"/>
            <a:ext cx="1014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scheduling</a:t>
            </a:r>
          </a:p>
          <a:p>
            <a:r>
              <a:rPr lang="en-US" sz="1400" b="0" i="1">
                <a:solidFill>
                  <a:schemeClr val="folHlink"/>
                </a:solidFill>
              </a:rPr>
              <a:t>queue</a:t>
            </a:r>
          </a:p>
        </p:txBody>
      </p:sp>
      <p:sp>
        <p:nvSpPr>
          <p:cNvPr id="1198176" name="Line 96"/>
          <p:cNvSpPr>
            <a:spLocks noChangeShapeType="1"/>
          </p:cNvSpPr>
          <p:nvPr/>
        </p:nvSpPr>
        <p:spPr bwMode="auto">
          <a:xfrm>
            <a:off x="954088" y="605948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77" name="Line 97"/>
          <p:cNvSpPr>
            <a:spLocks noChangeShapeType="1"/>
          </p:cNvSpPr>
          <p:nvPr/>
        </p:nvSpPr>
        <p:spPr bwMode="auto">
          <a:xfrm>
            <a:off x="954088" y="371633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78" name="Text Box 98"/>
          <p:cNvSpPr txBox="1">
            <a:spLocks noChangeArrowheads="1"/>
          </p:cNvSpPr>
          <p:nvPr/>
        </p:nvSpPr>
        <p:spPr bwMode="auto">
          <a:xfrm>
            <a:off x="2905125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8179" name="Text Box 99"/>
          <p:cNvSpPr txBox="1">
            <a:spLocks noChangeArrowheads="1"/>
          </p:cNvSpPr>
          <p:nvPr/>
        </p:nvSpPr>
        <p:spPr bwMode="auto">
          <a:xfrm>
            <a:off x="248602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8180" name="Text Box 100"/>
          <p:cNvSpPr txBox="1">
            <a:spLocks noChangeArrowheads="1"/>
          </p:cNvSpPr>
          <p:nvPr/>
        </p:nvSpPr>
        <p:spPr bwMode="auto">
          <a:xfrm>
            <a:off x="19700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8181" name="Text Box 101"/>
          <p:cNvSpPr txBox="1">
            <a:spLocks noChangeArrowheads="1"/>
          </p:cNvSpPr>
          <p:nvPr/>
        </p:nvSpPr>
        <p:spPr bwMode="auto">
          <a:xfrm>
            <a:off x="15525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8182" name="Text Box 102"/>
          <p:cNvSpPr txBox="1">
            <a:spLocks noChangeArrowheads="1"/>
          </p:cNvSpPr>
          <p:nvPr/>
        </p:nvSpPr>
        <p:spPr bwMode="auto">
          <a:xfrm>
            <a:off x="11334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198183" name="Text Box 103"/>
          <p:cNvSpPr txBox="1">
            <a:spLocks noChangeArrowheads="1"/>
          </p:cNvSpPr>
          <p:nvPr/>
        </p:nvSpPr>
        <p:spPr bwMode="auto">
          <a:xfrm>
            <a:off x="61753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8184" name="Text Box 104"/>
          <p:cNvSpPr txBox="1">
            <a:spLocks noChangeArrowheads="1"/>
          </p:cNvSpPr>
          <p:nvPr/>
        </p:nvSpPr>
        <p:spPr bwMode="auto">
          <a:xfrm>
            <a:off x="1031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8185" name="Oval 105"/>
          <p:cNvSpPr>
            <a:spLocks noChangeArrowheads="1"/>
          </p:cNvSpPr>
          <p:nvPr/>
        </p:nvSpPr>
        <p:spPr bwMode="auto">
          <a:xfrm>
            <a:off x="6021388" y="371792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6" name="Oval 106"/>
          <p:cNvSpPr>
            <a:spLocks noChangeArrowheads="1"/>
          </p:cNvSpPr>
          <p:nvPr/>
        </p:nvSpPr>
        <p:spPr bwMode="auto">
          <a:xfrm>
            <a:off x="2916238" y="371792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7" name="Oval 107"/>
          <p:cNvSpPr>
            <a:spLocks noChangeArrowheads="1"/>
          </p:cNvSpPr>
          <p:nvPr/>
        </p:nvSpPr>
        <p:spPr bwMode="auto">
          <a:xfrm>
            <a:off x="4211638" y="371792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8" name="Oval 108"/>
          <p:cNvSpPr>
            <a:spLocks noChangeArrowheads="1"/>
          </p:cNvSpPr>
          <p:nvPr/>
        </p:nvSpPr>
        <p:spPr bwMode="auto">
          <a:xfrm>
            <a:off x="4481513" y="371792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9" name="Oval 109"/>
          <p:cNvSpPr>
            <a:spLocks noChangeArrowheads="1"/>
          </p:cNvSpPr>
          <p:nvPr/>
        </p:nvSpPr>
        <p:spPr bwMode="auto">
          <a:xfrm>
            <a:off x="8612188" y="371792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0" name="Oval 110"/>
          <p:cNvSpPr>
            <a:spLocks noChangeArrowheads="1"/>
          </p:cNvSpPr>
          <p:nvPr/>
        </p:nvSpPr>
        <p:spPr bwMode="auto">
          <a:xfrm>
            <a:off x="7848600" y="371792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1" name="Oval 111"/>
          <p:cNvSpPr>
            <a:spLocks noChangeArrowheads="1"/>
          </p:cNvSpPr>
          <p:nvPr/>
        </p:nvSpPr>
        <p:spPr bwMode="auto">
          <a:xfrm>
            <a:off x="5513388" y="372268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2" name="Oval 112"/>
          <p:cNvSpPr>
            <a:spLocks noChangeArrowheads="1"/>
          </p:cNvSpPr>
          <p:nvPr/>
        </p:nvSpPr>
        <p:spPr bwMode="auto">
          <a:xfrm>
            <a:off x="2924175" y="5915025"/>
            <a:ext cx="134938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3" name="Line 113"/>
          <p:cNvSpPr>
            <a:spLocks noChangeShapeType="1"/>
          </p:cNvSpPr>
          <p:nvPr/>
        </p:nvSpPr>
        <p:spPr bwMode="auto">
          <a:xfrm>
            <a:off x="5172075" y="4029075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4" name="Line 114"/>
          <p:cNvSpPr>
            <a:spLocks noChangeShapeType="1"/>
          </p:cNvSpPr>
          <p:nvPr/>
        </p:nvSpPr>
        <p:spPr bwMode="auto">
          <a:xfrm>
            <a:off x="5319713" y="4176713"/>
            <a:ext cx="2651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5" name="Line 115"/>
          <p:cNvSpPr>
            <a:spLocks noChangeShapeType="1"/>
          </p:cNvSpPr>
          <p:nvPr/>
        </p:nvSpPr>
        <p:spPr bwMode="auto">
          <a:xfrm>
            <a:off x="5588000" y="4257675"/>
            <a:ext cx="5111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6" name="Line 116"/>
          <p:cNvSpPr>
            <a:spLocks noChangeShapeType="1"/>
          </p:cNvSpPr>
          <p:nvPr/>
        </p:nvSpPr>
        <p:spPr bwMode="auto">
          <a:xfrm>
            <a:off x="6092825" y="4397375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7" name="Line 117"/>
          <p:cNvSpPr>
            <a:spLocks noChangeShapeType="1"/>
          </p:cNvSpPr>
          <p:nvPr/>
        </p:nvSpPr>
        <p:spPr bwMode="auto">
          <a:xfrm>
            <a:off x="7920038" y="4870450"/>
            <a:ext cx="7667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8" name="Line 118"/>
          <p:cNvSpPr>
            <a:spLocks noChangeShapeType="1"/>
          </p:cNvSpPr>
          <p:nvPr/>
        </p:nvSpPr>
        <p:spPr bwMode="auto">
          <a:xfrm>
            <a:off x="8669338" y="5083175"/>
            <a:ext cx="2159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9" name="Line 119"/>
          <p:cNvSpPr>
            <a:spLocks noChangeShapeType="1"/>
          </p:cNvSpPr>
          <p:nvPr/>
        </p:nvSpPr>
        <p:spPr bwMode="auto">
          <a:xfrm flipH="1">
            <a:off x="4541838" y="5149850"/>
            <a:ext cx="4346575" cy="58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0" name="Line 120"/>
          <p:cNvSpPr>
            <a:spLocks noChangeShapeType="1"/>
          </p:cNvSpPr>
          <p:nvPr/>
        </p:nvSpPr>
        <p:spPr bwMode="auto">
          <a:xfrm flipH="1">
            <a:off x="4297363" y="5732463"/>
            <a:ext cx="25717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1" name="Line 121"/>
          <p:cNvSpPr>
            <a:spLocks noChangeShapeType="1"/>
          </p:cNvSpPr>
          <p:nvPr/>
        </p:nvSpPr>
        <p:spPr bwMode="auto">
          <a:xfrm flipH="1">
            <a:off x="3011488" y="5802313"/>
            <a:ext cx="1230312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2" name="Line 122"/>
          <p:cNvSpPr>
            <a:spLocks noChangeShapeType="1"/>
          </p:cNvSpPr>
          <p:nvPr/>
        </p:nvSpPr>
        <p:spPr bwMode="auto">
          <a:xfrm>
            <a:off x="2736850" y="6038850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3" name="Oval 123"/>
          <p:cNvSpPr>
            <a:spLocks noChangeArrowheads="1"/>
          </p:cNvSpPr>
          <p:nvPr/>
        </p:nvSpPr>
        <p:spPr bwMode="auto">
          <a:xfrm>
            <a:off x="5248275" y="410527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98204" name="Oval 124"/>
          <p:cNvSpPr>
            <a:spLocks noChangeArrowheads="1"/>
          </p:cNvSpPr>
          <p:nvPr/>
        </p:nvSpPr>
        <p:spPr bwMode="auto">
          <a:xfrm>
            <a:off x="8620125" y="501491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5" name="Oval 125"/>
          <p:cNvSpPr>
            <a:spLocks noChangeArrowheads="1"/>
          </p:cNvSpPr>
          <p:nvPr/>
        </p:nvSpPr>
        <p:spPr bwMode="auto">
          <a:xfrm>
            <a:off x="4476750" y="567055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6" name="Oval 126"/>
          <p:cNvSpPr>
            <a:spLocks noChangeArrowheads="1"/>
          </p:cNvSpPr>
          <p:nvPr/>
        </p:nvSpPr>
        <p:spPr bwMode="auto">
          <a:xfrm>
            <a:off x="7843838" y="4806950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7" name="Oval 127"/>
          <p:cNvSpPr>
            <a:spLocks noChangeArrowheads="1"/>
          </p:cNvSpPr>
          <p:nvPr/>
        </p:nvSpPr>
        <p:spPr bwMode="auto">
          <a:xfrm>
            <a:off x="4210050" y="571658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8" name="Oval 128"/>
          <p:cNvSpPr>
            <a:spLocks noChangeArrowheads="1"/>
          </p:cNvSpPr>
          <p:nvPr/>
        </p:nvSpPr>
        <p:spPr bwMode="auto">
          <a:xfrm>
            <a:off x="6016625" y="4322763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9" name="Oval 129"/>
          <p:cNvSpPr>
            <a:spLocks noChangeArrowheads="1"/>
          </p:cNvSpPr>
          <p:nvPr/>
        </p:nvSpPr>
        <p:spPr bwMode="auto">
          <a:xfrm>
            <a:off x="5511800" y="41910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10" name="Line 130"/>
          <p:cNvSpPr>
            <a:spLocks noChangeShapeType="1"/>
          </p:cNvSpPr>
          <p:nvPr/>
        </p:nvSpPr>
        <p:spPr bwMode="auto">
          <a:xfrm flipH="1">
            <a:off x="2728913" y="5981700"/>
            <a:ext cx="28575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229 0.07459 L -0.23229 0.40607 " pathEditMode="relative" ptsTypes="AAA">
                                      <p:cBhvr>
                                        <p:cTn id="37" dur="20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8281 0.0732 L -0.18281 0.36298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7 0.3616 L -0.18107 0.3201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40607 L -0.23351 0.363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004 0.0732 L -0.13004 0.40746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7848 0.07621 L -0.07848 0.27704 " pathEditMode="relative" ptsTypes="AAA">
                                      <p:cBhvr>
                                        <p:cTn id="86" dur="20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125 0.07459 L -0.03334 0.23094 " pathEditMode="relative" ptsTypes="AAA">
                                      <p:cBhvr>
                                        <p:cTn id="101" dur="20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23095 L -0.03333 0.18555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27704 L -0.07847 0.23094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8 0.32013 L -0.18108 0.27704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36299 L -0.23229 0.3215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8 0.40746 L -0.12951 0.361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719 0.07319 L 0.01719 0.40908 " pathEditMode="relative" ptsTypes="AAA">
                                      <p:cBhvr>
                                        <p:cTn id="127" dur="2000" fill="hold"/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18509 L -0.03455 0.14339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08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23257 L -0.07847 0.18671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0.27566 L -0.1809 0.23118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22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3 0.32013 L -0.2323 0.27565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0.36299 L -0.12986 0.3243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40607 L 0.01615 0.36021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431 0.0732 L 0.07431 0.40583 " pathEditMode="relative" ptsTypes="AAA">
                                      <p:cBhvr>
                                        <p:cTn id="155" dur="2000" fill="hold"/>
                                        <p:tgtEl>
                                          <p:spTgt spid="1198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9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9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19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9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19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9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19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19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119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19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7" grpId="0"/>
      <p:bldP spid="1198168" grpId="0"/>
      <p:bldP spid="1198169" grpId="0"/>
      <p:bldP spid="1198170" grpId="0"/>
      <p:bldP spid="1198171" grpId="0"/>
      <p:bldP spid="1198172" grpId="0"/>
      <p:bldP spid="1198173" grpId="0"/>
      <p:bldP spid="1198174" grpId="0"/>
      <p:bldP spid="1198175" grpId="0"/>
      <p:bldP spid="1198176" grpId="0" animBg="1"/>
      <p:bldP spid="1198177" grpId="0" animBg="1"/>
      <p:bldP spid="1198178" grpId="0"/>
      <p:bldP spid="1198178" grpId="1"/>
      <p:bldP spid="1198178" grpId="2"/>
      <p:bldP spid="1198178" grpId="3"/>
      <p:bldP spid="1198178" grpId="4"/>
      <p:bldP spid="1198179" grpId="0"/>
      <p:bldP spid="1198179" grpId="1"/>
      <p:bldP spid="1198179" grpId="2"/>
      <p:bldP spid="1198179" grpId="3"/>
      <p:bldP spid="1198179" grpId="4"/>
      <p:bldP spid="1198180" grpId="0"/>
      <p:bldP spid="1198180" grpId="1"/>
      <p:bldP spid="1198180" grpId="2"/>
      <p:bldP spid="1198180" grpId="3"/>
      <p:bldP spid="1198181" grpId="0"/>
      <p:bldP spid="1198181" grpId="1"/>
      <p:bldP spid="1198181" grpId="2"/>
      <p:bldP spid="1198181" grpId="3"/>
      <p:bldP spid="1198182" grpId="0"/>
      <p:bldP spid="1198182" grpId="1"/>
      <p:bldP spid="1198182" grpId="2"/>
      <p:bldP spid="1198182" grpId="3"/>
      <p:bldP spid="1198183" grpId="0"/>
      <p:bldP spid="1198183" grpId="1"/>
      <p:bldP spid="1198183" grpId="2"/>
      <p:bldP spid="1198184" grpId="0"/>
      <p:bldP spid="1198184" grpId="1"/>
      <p:bldP spid="1198185" grpId="0" animBg="1"/>
      <p:bldP spid="1198186" grpId="0" animBg="1"/>
      <p:bldP spid="1198187" grpId="0" animBg="1"/>
      <p:bldP spid="1198188" grpId="0" animBg="1"/>
      <p:bldP spid="1198189" grpId="0" animBg="1"/>
      <p:bldP spid="1198190" grpId="0" animBg="1"/>
      <p:bldP spid="1198191" grpId="0" animBg="1"/>
      <p:bldP spid="1198192" grpId="0" animBg="1"/>
      <p:bldP spid="1198193" grpId="0" animBg="1"/>
      <p:bldP spid="1198194" grpId="0" animBg="1"/>
      <p:bldP spid="1198195" grpId="0" animBg="1"/>
      <p:bldP spid="1198196" grpId="0" animBg="1"/>
      <p:bldP spid="1198197" grpId="0" animBg="1"/>
      <p:bldP spid="1198198" grpId="0" animBg="1"/>
      <p:bldP spid="1198199" grpId="0" animBg="1"/>
      <p:bldP spid="1198200" grpId="0" animBg="1"/>
      <p:bldP spid="1198201" grpId="0" animBg="1"/>
      <p:bldP spid="1198202" grpId="0" animBg="1"/>
      <p:bldP spid="1198203" grpId="0" animBg="1"/>
      <p:bldP spid="1198204" grpId="0" animBg="1"/>
      <p:bldP spid="1198205" grpId="0" animBg="1"/>
      <p:bldP spid="1198206" grpId="0" animBg="1"/>
      <p:bldP spid="1198207" grpId="0" animBg="1"/>
      <p:bldP spid="1198208" grpId="0" animBg="1"/>
      <p:bldP spid="1198209" grpId="0" animBg="1"/>
      <p:bldP spid="11982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ChangeArrowheads="1"/>
          </p:cNvSpPr>
          <p:nvPr/>
        </p:nvSpPr>
        <p:spPr bwMode="auto">
          <a:xfrm>
            <a:off x="2609850" y="796925"/>
            <a:ext cx="6473825" cy="35242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 vs. FCFS</a:t>
            </a:r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04900"/>
            <a:ext cx="2504474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800" dirty="0" smtClean="0"/>
              <a:t>Disk scheduling makes a difference!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120000"/>
              </a:lnSpc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</a:pPr>
            <a:r>
              <a:rPr lang="en-US" sz="1800" dirty="0" smtClean="0"/>
              <a:t>In this case, we see that SCAN requires much less head movement compared to FCFS</a:t>
            </a:r>
            <a:endParaRPr lang="en-US" sz="1400" dirty="0" smtClean="0"/>
          </a:p>
          <a:p>
            <a:pPr lvl="1" eaLnBrk="1" hangingPunct="1">
              <a:lnSpc>
                <a:spcPct val="120000"/>
              </a:lnSpc>
            </a:pPr>
            <a:endParaRPr lang="en-US" sz="12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1400" dirty="0" smtClean="0"/>
              <a:t>here </a:t>
            </a:r>
            <a:r>
              <a:rPr lang="en-US" sz="1400" dirty="0" smtClean="0">
                <a:solidFill>
                  <a:schemeClr val="folHlink"/>
                </a:solidFill>
              </a:rPr>
              <a:t>37</a:t>
            </a:r>
            <a:r>
              <a:rPr lang="en-US" sz="1400" dirty="0" smtClean="0"/>
              <a:t> </a:t>
            </a:r>
            <a:r>
              <a:rPr lang="en-US" sz="1050" dirty="0" smtClean="0"/>
              <a:t>vs.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folHlink"/>
                </a:solidFill>
              </a:rPr>
              <a:t>75</a:t>
            </a:r>
            <a:r>
              <a:rPr lang="en-US" sz="1400" dirty="0" smtClean="0"/>
              <a:t> tracks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400" dirty="0" smtClean="0"/>
              <a:t>imagine having </a:t>
            </a:r>
            <a:br>
              <a:rPr lang="en-US" sz="1400" dirty="0" smtClean="0"/>
            </a:br>
            <a:r>
              <a:rPr lang="en-US" sz="1400" dirty="0" smtClean="0"/>
              <a:t>20.000++ cylinders</a:t>
            </a:r>
          </a:p>
        </p:txBody>
      </p:sp>
      <p:graphicFrame>
        <p:nvGraphicFramePr>
          <p:cNvPr id="1199109" name="Group 5"/>
          <p:cNvGraphicFramePr>
            <a:graphicFrameLocks noGrp="1"/>
          </p:cNvGraphicFramePr>
          <p:nvPr/>
        </p:nvGraphicFramePr>
        <p:xfrm>
          <a:off x="2619375" y="1674813"/>
          <a:ext cx="6480175" cy="274637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3"/>
                <a:gridCol w="258762"/>
                <a:gridCol w="260350"/>
                <a:gridCol w="258763"/>
                <a:gridCol w="258762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3"/>
                <a:gridCol w="258762"/>
                <a:gridCol w="260350"/>
                <a:gridCol w="258763"/>
                <a:gridCol w="258762"/>
                <a:gridCol w="260350"/>
                <a:gridCol w="257175"/>
                <a:gridCol w="260350"/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9163" name="Oval 59"/>
          <p:cNvSpPr>
            <a:spLocks noChangeArrowheads="1"/>
          </p:cNvSpPr>
          <p:nvPr/>
        </p:nvSpPr>
        <p:spPr bwMode="auto">
          <a:xfrm>
            <a:off x="6045200" y="1747838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4" name="Oval 60"/>
          <p:cNvSpPr>
            <a:spLocks noChangeArrowheads="1"/>
          </p:cNvSpPr>
          <p:nvPr/>
        </p:nvSpPr>
        <p:spPr bwMode="auto">
          <a:xfrm>
            <a:off x="2940050" y="174783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5" name="Oval 61"/>
          <p:cNvSpPr>
            <a:spLocks noChangeArrowheads="1"/>
          </p:cNvSpPr>
          <p:nvPr/>
        </p:nvSpPr>
        <p:spPr bwMode="auto">
          <a:xfrm>
            <a:off x="4235450" y="174783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6" name="Oval 62"/>
          <p:cNvSpPr>
            <a:spLocks noChangeArrowheads="1"/>
          </p:cNvSpPr>
          <p:nvPr/>
        </p:nvSpPr>
        <p:spPr bwMode="auto">
          <a:xfrm>
            <a:off x="4505325" y="1747838"/>
            <a:ext cx="134938" cy="134937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7" name="Oval 63"/>
          <p:cNvSpPr>
            <a:spLocks noChangeArrowheads="1"/>
          </p:cNvSpPr>
          <p:nvPr/>
        </p:nvSpPr>
        <p:spPr bwMode="auto">
          <a:xfrm>
            <a:off x="8636000" y="1747838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8" name="Oval 64"/>
          <p:cNvSpPr>
            <a:spLocks noChangeArrowheads="1"/>
          </p:cNvSpPr>
          <p:nvPr/>
        </p:nvSpPr>
        <p:spPr bwMode="auto">
          <a:xfrm>
            <a:off x="7872413" y="1747838"/>
            <a:ext cx="134937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9" name="Oval 65"/>
          <p:cNvSpPr>
            <a:spLocks noChangeArrowheads="1"/>
          </p:cNvSpPr>
          <p:nvPr/>
        </p:nvSpPr>
        <p:spPr bwMode="auto">
          <a:xfrm>
            <a:off x="5537200" y="17526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7691438" y="1216025"/>
            <a:ext cx="144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cylinder number</a:t>
            </a:r>
          </a:p>
        </p:txBody>
      </p:sp>
      <p:sp>
        <p:nvSpPr>
          <p:cNvPr id="24643" name="Text Box 67"/>
          <p:cNvSpPr txBox="1">
            <a:spLocks noChangeArrowheads="1"/>
          </p:cNvSpPr>
          <p:nvPr/>
        </p:nvSpPr>
        <p:spPr bwMode="auto">
          <a:xfrm>
            <a:off x="2619375" y="14255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3657600" y="14255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4900613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6184900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7478713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20</a:t>
            </a: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8794750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25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435225" y="4473575"/>
            <a:ext cx="6477000" cy="2241550"/>
            <a:chOff x="1421" y="2686"/>
            <a:chExt cx="4080" cy="1412"/>
          </a:xfrm>
        </p:grpSpPr>
        <p:grpSp>
          <p:nvGrpSpPr>
            <p:cNvPr id="24680" name="Group 74"/>
            <p:cNvGrpSpPr>
              <a:grpSpLocks/>
            </p:cNvGrpSpPr>
            <p:nvPr/>
          </p:nvGrpSpPr>
          <p:grpSpPr bwMode="auto">
            <a:xfrm>
              <a:off x="1421" y="2686"/>
              <a:ext cx="212" cy="1412"/>
              <a:chOff x="60" y="2755"/>
              <a:chExt cx="212" cy="1412"/>
            </a:xfrm>
          </p:grpSpPr>
          <p:sp>
            <p:nvSpPr>
              <p:cNvPr id="24698" name="Text Box 75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4699" name="Line 76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681" name="Group 77"/>
            <p:cNvGrpSpPr>
              <a:grpSpLocks/>
            </p:cNvGrpSpPr>
            <p:nvPr/>
          </p:nvGrpSpPr>
          <p:grpSpPr bwMode="auto">
            <a:xfrm>
              <a:off x="1744" y="2699"/>
              <a:ext cx="3757" cy="1225"/>
              <a:chOff x="1744" y="2699"/>
              <a:chExt cx="3757" cy="1225"/>
            </a:xfrm>
          </p:grpSpPr>
          <p:sp>
            <p:nvSpPr>
              <p:cNvPr id="24682" name="Line 78"/>
              <p:cNvSpPr>
                <a:spLocks noChangeShapeType="1"/>
              </p:cNvSpPr>
              <p:nvPr/>
            </p:nvSpPr>
            <p:spPr bwMode="auto">
              <a:xfrm>
                <a:off x="3253" y="2744"/>
                <a:ext cx="167" cy="5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3" name="Line 79"/>
              <p:cNvSpPr>
                <a:spLocks noChangeShapeType="1"/>
              </p:cNvSpPr>
              <p:nvPr/>
            </p:nvSpPr>
            <p:spPr bwMode="auto">
              <a:xfrm>
                <a:off x="3422" y="2795"/>
                <a:ext cx="322" cy="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4" name="Line 80"/>
              <p:cNvSpPr>
                <a:spLocks noChangeShapeType="1"/>
              </p:cNvSpPr>
              <p:nvPr/>
            </p:nvSpPr>
            <p:spPr bwMode="auto">
              <a:xfrm>
                <a:off x="3740" y="2883"/>
                <a:ext cx="1140" cy="29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5" name="Line 81"/>
              <p:cNvSpPr>
                <a:spLocks noChangeShapeType="1"/>
              </p:cNvSpPr>
              <p:nvPr/>
            </p:nvSpPr>
            <p:spPr bwMode="auto">
              <a:xfrm>
                <a:off x="4891" y="3181"/>
                <a:ext cx="483" cy="14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6" name="Line 82"/>
              <p:cNvSpPr>
                <a:spLocks noChangeShapeType="1"/>
              </p:cNvSpPr>
              <p:nvPr/>
            </p:nvSpPr>
            <p:spPr bwMode="auto">
              <a:xfrm>
                <a:off x="5363" y="3315"/>
                <a:ext cx="136" cy="4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7" name="Line 83"/>
              <p:cNvSpPr>
                <a:spLocks noChangeShapeType="1"/>
              </p:cNvSpPr>
              <p:nvPr/>
            </p:nvSpPr>
            <p:spPr bwMode="auto">
              <a:xfrm flipH="1">
                <a:off x="2763" y="3357"/>
                <a:ext cx="2738" cy="37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8" name="Line 84"/>
              <p:cNvSpPr>
                <a:spLocks noChangeShapeType="1"/>
              </p:cNvSpPr>
              <p:nvPr/>
            </p:nvSpPr>
            <p:spPr bwMode="auto">
              <a:xfrm flipH="1">
                <a:off x="2609" y="3724"/>
                <a:ext cx="162" cy="3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9" name="Line 85"/>
              <p:cNvSpPr>
                <a:spLocks noChangeShapeType="1"/>
              </p:cNvSpPr>
              <p:nvPr/>
            </p:nvSpPr>
            <p:spPr bwMode="auto">
              <a:xfrm flipH="1">
                <a:off x="1799" y="3768"/>
                <a:ext cx="775" cy="10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90" name="Oval 86"/>
              <p:cNvSpPr>
                <a:spLocks noChangeArrowheads="1"/>
              </p:cNvSpPr>
              <p:nvPr/>
            </p:nvSpPr>
            <p:spPr bwMode="auto">
              <a:xfrm>
                <a:off x="3208" y="2699"/>
                <a:ext cx="85" cy="8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1" name="Oval 87"/>
              <p:cNvSpPr>
                <a:spLocks noChangeArrowheads="1"/>
              </p:cNvSpPr>
              <p:nvPr/>
            </p:nvSpPr>
            <p:spPr bwMode="auto">
              <a:xfrm>
                <a:off x="5332" y="3272"/>
                <a:ext cx="85" cy="8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2" name="Oval 88"/>
              <p:cNvSpPr>
                <a:spLocks noChangeArrowheads="1"/>
              </p:cNvSpPr>
              <p:nvPr/>
            </p:nvSpPr>
            <p:spPr bwMode="auto">
              <a:xfrm>
                <a:off x="2722" y="3685"/>
                <a:ext cx="85" cy="8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3" name="Oval 89"/>
              <p:cNvSpPr>
                <a:spLocks noChangeArrowheads="1"/>
              </p:cNvSpPr>
              <p:nvPr/>
            </p:nvSpPr>
            <p:spPr bwMode="auto">
              <a:xfrm>
                <a:off x="4843" y="3141"/>
                <a:ext cx="85" cy="8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4" name="Oval 90"/>
              <p:cNvSpPr>
                <a:spLocks noChangeArrowheads="1"/>
              </p:cNvSpPr>
              <p:nvPr/>
            </p:nvSpPr>
            <p:spPr bwMode="auto">
              <a:xfrm>
                <a:off x="2554" y="3714"/>
                <a:ext cx="85" cy="8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5" name="Oval 91"/>
              <p:cNvSpPr>
                <a:spLocks noChangeArrowheads="1"/>
              </p:cNvSpPr>
              <p:nvPr/>
            </p:nvSpPr>
            <p:spPr bwMode="auto">
              <a:xfrm>
                <a:off x="3692" y="2836"/>
                <a:ext cx="85" cy="8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6" name="Oval 92"/>
              <p:cNvSpPr>
                <a:spLocks noChangeArrowheads="1"/>
              </p:cNvSpPr>
              <p:nvPr/>
            </p:nvSpPr>
            <p:spPr bwMode="auto">
              <a:xfrm>
                <a:off x="3374" y="2753"/>
                <a:ext cx="85" cy="8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7" name="Oval 93"/>
              <p:cNvSpPr>
                <a:spLocks noChangeArrowheads="1"/>
              </p:cNvSpPr>
              <p:nvPr/>
            </p:nvSpPr>
            <p:spPr bwMode="auto">
              <a:xfrm>
                <a:off x="1744" y="3839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2435225" y="2114550"/>
            <a:ext cx="6334125" cy="2241550"/>
            <a:chOff x="1534" y="1020"/>
            <a:chExt cx="3990" cy="1412"/>
          </a:xfrm>
        </p:grpSpPr>
        <p:cxnSp>
          <p:nvCxnSpPr>
            <p:cNvPr id="24661" name="AutoShape 95"/>
            <p:cNvCxnSpPr>
              <a:cxnSpLocks noChangeShapeType="1"/>
              <a:endCxn id="24664" idx="6"/>
            </p:cNvCxnSpPr>
            <p:nvPr/>
          </p:nvCxnSpPr>
          <p:spPr bwMode="auto">
            <a:xfrm flipH="1">
              <a:off x="3583" y="2205"/>
              <a:ext cx="235" cy="18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grpSp>
          <p:nvGrpSpPr>
            <p:cNvPr id="24662" name="Group 96"/>
            <p:cNvGrpSpPr>
              <a:grpSpLocks/>
            </p:cNvGrpSpPr>
            <p:nvPr/>
          </p:nvGrpSpPr>
          <p:grpSpPr bwMode="auto">
            <a:xfrm>
              <a:off x="1534" y="1020"/>
              <a:ext cx="212" cy="1412"/>
              <a:chOff x="60" y="2755"/>
              <a:chExt cx="212" cy="1412"/>
            </a:xfrm>
          </p:grpSpPr>
          <p:sp>
            <p:nvSpPr>
              <p:cNvPr id="24678" name="Text Box 97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4679" name="Line 98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663" name="Group 99"/>
            <p:cNvGrpSpPr>
              <a:grpSpLocks/>
            </p:cNvGrpSpPr>
            <p:nvPr/>
          </p:nvGrpSpPr>
          <p:grpSpPr bwMode="auto">
            <a:xfrm>
              <a:off x="1857" y="1033"/>
              <a:ext cx="3667" cy="1194"/>
              <a:chOff x="1744" y="1033"/>
              <a:chExt cx="3667" cy="1194"/>
            </a:xfrm>
          </p:grpSpPr>
          <p:sp>
            <p:nvSpPr>
              <p:cNvPr id="24665" name="Oval 100"/>
              <p:cNvSpPr>
                <a:spLocks noChangeArrowheads="1"/>
              </p:cNvSpPr>
              <p:nvPr/>
            </p:nvSpPr>
            <p:spPr bwMode="auto">
              <a:xfrm>
                <a:off x="3202" y="1033"/>
                <a:ext cx="85" cy="8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6" name="Oval 101"/>
              <p:cNvSpPr>
                <a:spLocks noChangeArrowheads="1"/>
              </p:cNvSpPr>
              <p:nvPr/>
            </p:nvSpPr>
            <p:spPr bwMode="auto">
              <a:xfrm>
                <a:off x="5326" y="1217"/>
                <a:ext cx="85" cy="8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7" name="Oval 102"/>
              <p:cNvSpPr>
                <a:spLocks noChangeArrowheads="1"/>
              </p:cNvSpPr>
              <p:nvPr/>
            </p:nvSpPr>
            <p:spPr bwMode="auto">
              <a:xfrm>
                <a:off x="2724" y="1402"/>
                <a:ext cx="85" cy="8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8" name="Oval 103"/>
              <p:cNvSpPr>
                <a:spLocks noChangeArrowheads="1"/>
              </p:cNvSpPr>
              <p:nvPr/>
            </p:nvSpPr>
            <p:spPr bwMode="auto">
              <a:xfrm>
                <a:off x="4851" y="1587"/>
                <a:ext cx="85" cy="8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9" name="Oval 104"/>
              <p:cNvSpPr>
                <a:spLocks noChangeArrowheads="1"/>
              </p:cNvSpPr>
              <p:nvPr/>
            </p:nvSpPr>
            <p:spPr bwMode="auto">
              <a:xfrm>
                <a:off x="2554" y="1772"/>
                <a:ext cx="85" cy="8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70" name="Oval 105"/>
              <p:cNvSpPr>
                <a:spLocks noChangeArrowheads="1"/>
              </p:cNvSpPr>
              <p:nvPr/>
            </p:nvSpPr>
            <p:spPr bwMode="auto">
              <a:xfrm>
                <a:off x="1744" y="1957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71" name="Oval 106"/>
              <p:cNvSpPr>
                <a:spLocks noChangeArrowheads="1"/>
              </p:cNvSpPr>
              <p:nvPr/>
            </p:nvSpPr>
            <p:spPr bwMode="auto">
              <a:xfrm>
                <a:off x="3700" y="2142"/>
                <a:ext cx="85" cy="8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cxnSp>
            <p:nvCxnSpPr>
              <p:cNvPr id="24672" name="AutoShape 107"/>
              <p:cNvCxnSpPr>
                <a:cxnSpLocks noChangeShapeType="1"/>
                <a:stCxn id="24665" idx="6"/>
                <a:endCxn id="24666" idx="2"/>
              </p:cNvCxnSpPr>
              <p:nvPr/>
            </p:nvCxnSpPr>
            <p:spPr bwMode="auto">
              <a:xfrm>
                <a:off x="3287" y="1076"/>
                <a:ext cx="2039" cy="184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3" name="AutoShape 108"/>
              <p:cNvCxnSpPr>
                <a:cxnSpLocks noChangeShapeType="1"/>
                <a:stCxn id="24666" idx="2"/>
                <a:endCxn id="24667" idx="6"/>
              </p:cNvCxnSpPr>
              <p:nvPr/>
            </p:nvCxnSpPr>
            <p:spPr bwMode="auto">
              <a:xfrm flipH="1">
                <a:off x="2809" y="1260"/>
                <a:ext cx="2517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4" name="AutoShape 109"/>
              <p:cNvCxnSpPr>
                <a:cxnSpLocks noChangeShapeType="1"/>
                <a:stCxn id="24667" idx="6"/>
                <a:endCxn id="24668" idx="2"/>
              </p:cNvCxnSpPr>
              <p:nvPr/>
            </p:nvCxnSpPr>
            <p:spPr bwMode="auto">
              <a:xfrm>
                <a:off x="2809" y="1445"/>
                <a:ext cx="2042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5" name="AutoShape 110"/>
              <p:cNvCxnSpPr>
                <a:cxnSpLocks noChangeShapeType="1"/>
                <a:stCxn id="24668" idx="2"/>
                <a:endCxn id="24669" idx="6"/>
              </p:cNvCxnSpPr>
              <p:nvPr/>
            </p:nvCxnSpPr>
            <p:spPr bwMode="auto">
              <a:xfrm flipH="1">
                <a:off x="2639" y="1630"/>
                <a:ext cx="2212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6" name="AutoShape 111"/>
              <p:cNvCxnSpPr>
                <a:cxnSpLocks noChangeShapeType="1"/>
                <a:stCxn id="24669" idx="2"/>
                <a:endCxn id="24670" idx="6"/>
              </p:cNvCxnSpPr>
              <p:nvPr/>
            </p:nvCxnSpPr>
            <p:spPr bwMode="auto">
              <a:xfrm flipH="1">
                <a:off x="1829" y="1815"/>
                <a:ext cx="725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7" name="AutoShape 112"/>
              <p:cNvCxnSpPr>
                <a:cxnSpLocks noChangeShapeType="1"/>
                <a:stCxn id="24670" idx="6"/>
                <a:endCxn id="24671" idx="2"/>
              </p:cNvCxnSpPr>
              <p:nvPr/>
            </p:nvCxnSpPr>
            <p:spPr bwMode="auto">
              <a:xfrm>
                <a:off x="1829" y="2000"/>
                <a:ext cx="1871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</p:grpSp>
        <p:sp>
          <p:nvSpPr>
            <p:cNvPr id="24664" name="Oval 113"/>
            <p:cNvSpPr>
              <a:spLocks noChangeArrowheads="1"/>
            </p:cNvSpPr>
            <p:nvPr/>
          </p:nvSpPr>
          <p:spPr bwMode="auto">
            <a:xfrm>
              <a:off x="3498" y="2347"/>
              <a:ext cx="85" cy="8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99218" name="Text Box 114"/>
          <p:cNvSpPr txBox="1">
            <a:spLocks noChangeArrowheads="1"/>
          </p:cNvSpPr>
          <p:nvPr/>
        </p:nvSpPr>
        <p:spPr bwMode="auto">
          <a:xfrm>
            <a:off x="5853113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9219" name="Text Box 115"/>
          <p:cNvSpPr txBox="1">
            <a:spLocks noChangeArrowheads="1"/>
          </p:cNvSpPr>
          <p:nvPr/>
        </p:nvSpPr>
        <p:spPr bwMode="auto">
          <a:xfrm>
            <a:off x="2582863" y="81597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199220" name="Text Box 116"/>
          <p:cNvSpPr txBox="1">
            <a:spLocks noChangeArrowheads="1"/>
          </p:cNvSpPr>
          <p:nvPr/>
        </p:nvSpPr>
        <p:spPr bwMode="auto">
          <a:xfrm>
            <a:off x="6383338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9221" name="Text Box 117"/>
          <p:cNvSpPr txBox="1">
            <a:spLocks noChangeArrowheads="1"/>
          </p:cNvSpPr>
          <p:nvPr/>
        </p:nvSpPr>
        <p:spPr bwMode="auto">
          <a:xfrm>
            <a:off x="6913563" y="7858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9222" name="Text Box 118"/>
          <p:cNvSpPr txBox="1">
            <a:spLocks noChangeArrowheads="1"/>
          </p:cNvSpPr>
          <p:nvPr/>
        </p:nvSpPr>
        <p:spPr bwMode="auto">
          <a:xfrm>
            <a:off x="7318375" y="7858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9223" name="Text Box 119"/>
          <p:cNvSpPr txBox="1">
            <a:spLocks noChangeArrowheads="1"/>
          </p:cNvSpPr>
          <p:nvPr/>
        </p:nvSpPr>
        <p:spPr bwMode="auto">
          <a:xfrm>
            <a:off x="7723188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9224" name="Text Box 120"/>
          <p:cNvSpPr txBox="1">
            <a:spLocks noChangeArrowheads="1"/>
          </p:cNvSpPr>
          <p:nvPr/>
        </p:nvSpPr>
        <p:spPr bwMode="auto">
          <a:xfrm>
            <a:off x="8253413" y="7858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9225" name="Text Box 121"/>
          <p:cNvSpPr txBox="1">
            <a:spLocks noChangeArrowheads="1"/>
          </p:cNvSpPr>
          <p:nvPr/>
        </p:nvSpPr>
        <p:spPr bwMode="auto">
          <a:xfrm>
            <a:off x="8658225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9226" name="Text Box 122"/>
          <p:cNvSpPr txBox="1">
            <a:spLocks noChangeArrowheads="1"/>
          </p:cNvSpPr>
          <p:nvPr/>
        </p:nvSpPr>
        <p:spPr bwMode="auto">
          <a:xfrm>
            <a:off x="2624138" y="2051050"/>
            <a:ext cx="560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>
                <a:solidFill>
                  <a:schemeClr val="folHlink"/>
                </a:solidFill>
              </a:rPr>
              <a:t>FCFS</a:t>
            </a:r>
          </a:p>
        </p:txBody>
      </p:sp>
      <p:sp>
        <p:nvSpPr>
          <p:cNvPr id="1199227" name="Text Box 123"/>
          <p:cNvSpPr txBox="1">
            <a:spLocks noChangeArrowheads="1"/>
          </p:cNvSpPr>
          <p:nvPr/>
        </p:nvSpPr>
        <p:spPr bwMode="auto">
          <a:xfrm>
            <a:off x="2624138" y="4403725"/>
            <a:ext cx="604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>
                <a:solidFill>
                  <a:schemeClr val="folHlink"/>
                </a:solidFill>
              </a:rPr>
              <a:t>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9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9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9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9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9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9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6" grpId="0" animBg="1"/>
      <p:bldP spid="1199163" grpId="0" animBg="1"/>
      <p:bldP spid="1199164" grpId="0" animBg="1"/>
      <p:bldP spid="1199165" grpId="0" animBg="1"/>
      <p:bldP spid="1199166" grpId="0" animBg="1"/>
      <p:bldP spid="1199167" grpId="0" animBg="1"/>
      <p:bldP spid="1199168" grpId="0" animBg="1"/>
      <p:bldP spid="1199169" grpId="0" animBg="1"/>
      <p:bldP spid="1199218" grpId="0"/>
      <p:bldP spid="1199219" grpId="0"/>
      <p:bldP spid="1199220" grpId="0"/>
      <p:bldP spid="1199221" grpId="0"/>
      <p:bldP spid="1199222" grpId="0"/>
      <p:bldP spid="1199223" grpId="0"/>
      <p:bldP spid="1199224" grpId="0"/>
      <p:bldP spid="1199225" grpId="0"/>
      <p:bldP spid="1199226" grpId="0"/>
      <p:bldP spid="11992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hide their true layout</a:t>
            </a:r>
            <a:r>
              <a:rPr lang="en-US" sz="2000" smtClean="0"/>
              <a:t>, e.g., </a:t>
            </a:r>
          </a:p>
          <a:p>
            <a:pPr lvl="2" eaLnBrk="1" hangingPunct="1"/>
            <a:r>
              <a:rPr lang="en-US" sz="1800" smtClean="0"/>
              <a:t>only logical block numbers</a:t>
            </a:r>
          </a:p>
          <a:p>
            <a:pPr lvl="2" eaLnBrk="1" hangingPunct="1"/>
            <a:r>
              <a:rPr lang="en-US" sz="1800" smtClean="0"/>
              <a:t>different number of surfaces, cylinders, sectors, etc.</a:t>
            </a:r>
          </a:p>
        </p:txBody>
      </p:sp>
      <p:pic>
        <p:nvPicPr>
          <p:cNvPr id="1200132" name="Picture 4" descr="j03532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74763" y="4508500"/>
            <a:ext cx="14462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0133" name="Picture 5" descr="j035173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508500"/>
            <a:ext cx="16906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0134" name="Text Box 6"/>
          <p:cNvSpPr txBox="1">
            <a:spLocks noChangeArrowheads="1"/>
          </p:cNvSpPr>
          <p:nvPr/>
        </p:nvSpPr>
        <p:spPr bwMode="auto">
          <a:xfrm>
            <a:off x="1439863" y="39687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0135" name="Text Box 7"/>
          <p:cNvSpPr txBox="1">
            <a:spLocks noChangeArrowheads="1"/>
          </p:cNvSpPr>
          <p:nvPr/>
        </p:nvSpPr>
        <p:spPr bwMode="auto">
          <a:xfrm>
            <a:off x="5832475" y="3968750"/>
            <a:ext cx="1230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4" grpId="0"/>
      <p:bldP spid="12001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transparently move blocks to spare cylinders</a:t>
            </a:r>
          </a:p>
          <a:p>
            <a:pPr lvl="2" eaLnBrk="1" hangingPunct="1"/>
            <a:r>
              <a:rPr lang="en-US" sz="1800" smtClean="0"/>
              <a:t>e.g., due to bad disk blocks </a:t>
            </a:r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2143125" y="368141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5932488" y="3681413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pic>
        <p:nvPicPr>
          <p:cNvPr id="1201158" name="Picture 6" descr="MPj03900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025900"/>
            <a:ext cx="24399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1159" name="Picture 7" descr="MPj039006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025900"/>
            <a:ext cx="24399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1160" name="Picture 8" descr="MMj0315798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221163"/>
            <a:ext cx="2036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0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6" grpId="0"/>
      <p:bldP spid="12011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-36513" y="3949700"/>
            <a:ext cx="2592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Constant angular velocity (CAV)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equal amount of data in each track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constant </a:t>
            </a:r>
            <a:br>
              <a:rPr lang="en-US" sz="1200" b="0">
                <a:solidFill>
                  <a:schemeClr val="folHlink"/>
                </a:solidFill>
              </a:rPr>
            </a:br>
            <a:r>
              <a:rPr lang="en-US" sz="1200" b="0">
                <a:solidFill>
                  <a:schemeClr val="folHlink"/>
                </a:solidFill>
              </a:rPr>
              <a:t>transfer time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pic>
        <p:nvPicPr>
          <p:cNvPr id="1202181" name="Picture 5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432" r="50883" b="2432"/>
          <a:stretch>
            <a:fillRect/>
          </a:stretch>
        </p:blipFill>
        <p:spPr bwMode="auto">
          <a:xfrm>
            <a:off x="4513263" y="3884613"/>
            <a:ext cx="22145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82" name="Picture 6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336" t="2434" r="1654" b="2434"/>
          <a:stretch>
            <a:fillRect/>
          </a:stretch>
        </p:blipFill>
        <p:spPr bwMode="auto">
          <a:xfrm>
            <a:off x="2268538" y="3876675"/>
            <a:ext cx="2165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83" name="Rectangle 7"/>
          <p:cNvSpPr>
            <a:spLocks noChangeArrowheads="1"/>
          </p:cNvSpPr>
          <p:nvPr/>
        </p:nvSpPr>
        <p:spPr bwMode="auto">
          <a:xfrm>
            <a:off x="3195638" y="4900613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4" name="Rectangle 8"/>
          <p:cNvSpPr>
            <a:spLocks noChangeArrowheads="1"/>
          </p:cNvSpPr>
          <p:nvPr/>
        </p:nvSpPr>
        <p:spPr bwMode="auto">
          <a:xfrm>
            <a:off x="2505075" y="4894263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5" name="Rectangle 9"/>
          <p:cNvSpPr>
            <a:spLocks noChangeArrowheads="1"/>
          </p:cNvSpPr>
          <p:nvPr/>
        </p:nvSpPr>
        <p:spPr bwMode="auto">
          <a:xfrm>
            <a:off x="6945313" y="4900613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6" name="Rectangle 10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7" name="Text Box 11"/>
          <p:cNvSpPr txBox="1">
            <a:spLocks noChangeArrowheads="1"/>
          </p:cNvSpPr>
          <p:nvPr/>
        </p:nvSpPr>
        <p:spPr bwMode="auto">
          <a:xfrm>
            <a:off x="1717675" y="3544888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2188" name="Text Box 12"/>
          <p:cNvSpPr txBox="1">
            <a:spLocks noChangeArrowheads="1"/>
          </p:cNvSpPr>
          <p:nvPr/>
        </p:nvSpPr>
        <p:spPr bwMode="auto">
          <a:xfrm>
            <a:off x="6037263" y="3544888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sp>
        <p:nvSpPr>
          <p:cNvPr id="276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892425"/>
          </a:xfrm>
        </p:spPr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have different zones</a:t>
            </a:r>
          </a:p>
        </p:txBody>
      </p:sp>
      <p:sp>
        <p:nvSpPr>
          <p:cNvPr id="1202190" name="Rectangle 14"/>
          <p:cNvSpPr>
            <a:spLocks noChangeArrowheads="1"/>
          </p:cNvSpPr>
          <p:nvPr/>
        </p:nvSpPr>
        <p:spPr bwMode="auto">
          <a:xfrm>
            <a:off x="2503488" y="4892675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1" name="Rectangle 15"/>
          <p:cNvSpPr>
            <a:spLocks noChangeArrowheads="1"/>
          </p:cNvSpPr>
          <p:nvPr/>
        </p:nvSpPr>
        <p:spPr bwMode="auto">
          <a:xfrm>
            <a:off x="6953250" y="4899025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2" name="Rectangle 16"/>
          <p:cNvSpPr>
            <a:spLocks noChangeArrowheads="1"/>
          </p:cNvSpPr>
          <p:nvPr/>
        </p:nvSpPr>
        <p:spPr bwMode="auto">
          <a:xfrm>
            <a:off x="3194050" y="4899025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3" name="Rectangle 17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4" name="Rectangle 18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5" name="Rectangle 19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1202196" name="Picture 20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746625"/>
            <a:ext cx="303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97" name="Picture 21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746625"/>
            <a:ext cx="3032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79" name="Rectangle 3"/>
          <p:cNvSpPr>
            <a:spLocks noChangeArrowheads="1"/>
          </p:cNvSpPr>
          <p:nvPr/>
        </p:nvSpPr>
        <p:spPr bwMode="auto">
          <a:xfrm>
            <a:off x="6434138" y="3949700"/>
            <a:ext cx="27273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Zoned CAV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 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zones are ranges of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typical few zones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the different zones have different amount of data, i.e., more better on outer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variable transfer time</a:t>
            </a:r>
          </a:p>
        </p:txBody>
      </p:sp>
      <p:graphicFrame>
        <p:nvGraphicFramePr>
          <p:cNvPr id="22" name="Group 6"/>
          <p:cNvGraphicFramePr>
            <a:graphicFrameLocks noGrp="1"/>
          </p:cNvGraphicFramePr>
          <p:nvPr/>
        </p:nvGraphicFramePr>
        <p:xfrm>
          <a:off x="4712655" y="401035"/>
          <a:ext cx="4422989" cy="2840678"/>
        </p:xfrm>
        <a:graphic>
          <a:graphicData uri="http://schemas.openxmlformats.org/drawingml/2006/table">
            <a:tbl>
              <a:tblPr/>
              <a:tblGrid>
                <a:gridCol w="312982"/>
                <a:gridCol w="716541"/>
                <a:gridCol w="642138"/>
                <a:gridCol w="705219"/>
                <a:gridCol w="679341"/>
                <a:gridCol w="685810"/>
                <a:gridCol w="680958"/>
              </a:tblGrid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Cylinders per 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Sectors per Track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Zone Transfer Rate (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MBps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Sectors per 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Efficiency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Formatted Capacity (MB)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3544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672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890,98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19014912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77,2%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9735,635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3382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652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878,43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17604000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76,0%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9013,248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3079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624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835,76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15340416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7854,293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2939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595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801,88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13961080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76,0%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7148,073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2805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755,29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12897792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78,1%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6603,669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2676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537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728,47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11474616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5875,003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2554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512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687,05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10440704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76,3%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5345,641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2437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649,41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9338880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75,7%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4781,506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2325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466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632,47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8648960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4428,268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2342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438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596,07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8188848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75,3%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4192,690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31604" y="44557"/>
            <a:ext cx="1553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Seagate X15.3: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02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1184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1945 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0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0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0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0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2" dur="2000" fill="hold"/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6" dur="2000" fill="hold"/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02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02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202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202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7708 3.7037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0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7534 3.7037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02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3" dur="2000" fill="hold"/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5" dur="2000" fill="hold"/>
                                        <p:tgtEl>
                                          <p:spTgt spid="1202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5" dur="1000" fill="hold"/>
                                        <p:tgtEl>
                                          <p:spTgt spid="1202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7" dur="1000" fill="hold"/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repeatCount="indefinite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9" dur="1000" fill="hold"/>
                                        <p:tgtEl>
                                          <p:spTgt spid="1202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11" dur="1000" fill="hold"/>
                                        <p:tgtEl>
                                          <p:spTgt spid="1202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78" grpId="0"/>
      <p:bldP spid="1202178" grpId="1"/>
      <p:bldP spid="1202183" grpId="0" animBg="1"/>
      <p:bldP spid="1202183" grpId="1" animBg="1"/>
      <p:bldP spid="1202184" grpId="0" animBg="1"/>
      <p:bldP spid="1202184" grpId="1" animBg="1"/>
      <p:bldP spid="1202184" grpId="2" animBg="1"/>
      <p:bldP spid="1202185" grpId="0" animBg="1"/>
      <p:bldP spid="1202185" grpId="1" animBg="1"/>
      <p:bldP spid="1202185" grpId="2" animBg="1"/>
      <p:bldP spid="1202186" grpId="0" animBg="1"/>
      <p:bldP spid="1202186" grpId="1" animBg="1"/>
      <p:bldP spid="1202187" grpId="0"/>
      <p:bldP spid="1202188" grpId="0"/>
      <p:bldP spid="1202190" grpId="0" animBg="1"/>
      <p:bldP spid="1202190" grpId="1" animBg="1"/>
      <p:bldP spid="1202190" grpId="2" animBg="1"/>
      <p:bldP spid="1202191" grpId="0" animBg="1"/>
      <p:bldP spid="1202191" grpId="1" animBg="1"/>
      <p:bldP spid="1202191" grpId="2" animBg="1"/>
      <p:bldP spid="1202192" grpId="0" animBg="1"/>
      <p:bldP spid="1202192" grpId="1" animBg="1"/>
      <p:bldP spid="1202193" grpId="0" animBg="1"/>
      <p:bldP spid="1202193" grpId="1" animBg="1"/>
      <p:bldP spid="1202194" grpId="0" animBg="1"/>
      <p:bldP spid="1202194" grpId="1" animBg="1"/>
      <p:bldP spid="1202195" grpId="0" animBg="1"/>
      <p:bldP spid="1202195" grpId="1" animBg="1"/>
      <p:bldP spid="1202179" grpId="0"/>
      <p:bldP spid="1202179" grpId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/>
              <a:t>have different zones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head accelerates – most algorithms assume linear movement overhead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232150" y="6145213"/>
            <a:ext cx="2309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3205" name="Arc 5"/>
          <p:cNvSpPr>
            <a:spLocks/>
          </p:cNvSpPr>
          <p:nvPr/>
        </p:nvSpPr>
        <p:spPr bwMode="auto">
          <a:xfrm flipH="1">
            <a:off x="3390900" y="4772025"/>
            <a:ext cx="1957388" cy="1073150"/>
          </a:xfrm>
          <a:custGeom>
            <a:avLst/>
            <a:gdLst>
              <a:gd name="T0" fmla="*/ 0 w 21600"/>
              <a:gd name="T1" fmla="*/ 0 h 21600"/>
              <a:gd name="T2" fmla="*/ 1957388 w 21600"/>
              <a:gd name="T3" fmla="*/ 1073150 h 21600"/>
              <a:gd name="T4" fmla="*/ 0 w 21600"/>
              <a:gd name="T5" fmla="*/ 10731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390900" y="60547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3179763" y="5845175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5376863" y="60547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3179763" y="4772025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862500" y="457835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sz="1600" b="0" dirty="0"/>
              <a:t>~ 10x - 20x 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946400" y="5667375"/>
            <a:ext cx="284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x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244850" y="6200775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1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200650" y="61849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N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514975" y="5949950"/>
            <a:ext cx="204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/>
              <a:t>Cylinders Traveled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924175" y="4159250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/>
              <a:t>Time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3227388" y="4503738"/>
            <a:ext cx="4762" cy="163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0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/>
              <a:t>have different zones</a:t>
            </a:r>
          </a:p>
          <a:p>
            <a:pPr lvl="1" eaLnBrk="1" hangingPunct="1"/>
            <a:r>
              <a:rPr lang="en-US" sz="2000" smtClean="0"/>
              <a:t>head accelerates – most algorithms assume linear movement overhead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on device buffer caches may use read-ahead prefetching</a:t>
            </a:r>
          </a:p>
        </p:txBody>
      </p:sp>
      <p:pic>
        <p:nvPicPr>
          <p:cNvPr id="1255428" name="Picture 4" descr="5-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50893"/>
          <a:stretch>
            <a:fillRect/>
          </a:stretch>
        </p:blipFill>
        <p:spPr bwMode="auto">
          <a:xfrm>
            <a:off x="7023100" y="4554538"/>
            <a:ext cx="190658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6316663" y="4505325"/>
            <a:ext cx="2709862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55430" name="Text Box 6"/>
          <p:cNvSpPr txBox="1">
            <a:spLocks noChangeArrowheads="1"/>
          </p:cNvSpPr>
          <p:nvPr/>
        </p:nvSpPr>
        <p:spPr bwMode="auto">
          <a:xfrm>
            <a:off x="8632825" y="6326188"/>
            <a:ext cx="447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disk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54775" y="4614863"/>
            <a:ext cx="588963" cy="1893887"/>
            <a:chOff x="4066" y="2907"/>
            <a:chExt cx="371" cy="1193"/>
          </a:xfrm>
        </p:grpSpPr>
        <p:sp>
          <p:nvSpPr>
            <p:cNvPr id="29740" name="Rectangle 8"/>
            <p:cNvSpPr>
              <a:spLocks noChangeArrowheads="1"/>
            </p:cNvSpPr>
            <p:nvPr/>
          </p:nvSpPr>
          <p:spPr bwMode="auto">
            <a:xfrm>
              <a:off x="4089" y="2907"/>
              <a:ext cx="312" cy="115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9741" name="Text Box 9"/>
            <p:cNvSpPr txBox="1">
              <a:spLocks noChangeArrowheads="1"/>
            </p:cNvSpPr>
            <p:nvPr/>
          </p:nvSpPr>
          <p:spPr bwMode="auto">
            <a:xfrm>
              <a:off x="4066" y="3927"/>
              <a:ext cx="3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/>
                <a:t>buffer</a:t>
              </a:r>
            </a:p>
          </p:txBody>
        </p:sp>
      </p:grpSp>
      <p:sp>
        <p:nvSpPr>
          <p:cNvPr id="1255434" name="Rectangle 10"/>
          <p:cNvSpPr>
            <a:spLocks noChangeArrowheads="1"/>
          </p:cNvSpPr>
          <p:nvPr/>
        </p:nvSpPr>
        <p:spPr bwMode="auto">
          <a:xfrm>
            <a:off x="7854950" y="5049838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5" name="Rectangle 11"/>
          <p:cNvSpPr>
            <a:spLocks noChangeArrowheads="1"/>
          </p:cNvSpPr>
          <p:nvPr/>
        </p:nvSpPr>
        <p:spPr bwMode="auto">
          <a:xfrm>
            <a:off x="8034338" y="5046663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6" name="Rectangle 12"/>
          <p:cNvSpPr>
            <a:spLocks noChangeArrowheads="1"/>
          </p:cNvSpPr>
          <p:nvPr/>
        </p:nvSpPr>
        <p:spPr bwMode="auto">
          <a:xfrm>
            <a:off x="8197850" y="5122863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7" name="Rectangle 13"/>
          <p:cNvSpPr>
            <a:spLocks noChangeArrowheads="1"/>
          </p:cNvSpPr>
          <p:nvPr/>
        </p:nvSpPr>
        <p:spPr bwMode="auto">
          <a:xfrm>
            <a:off x="8337550" y="5246688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8" name="Rectangle 14"/>
          <p:cNvSpPr>
            <a:spLocks noChangeArrowheads="1"/>
          </p:cNvSpPr>
          <p:nvPr/>
        </p:nvSpPr>
        <p:spPr bwMode="auto">
          <a:xfrm>
            <a:off x="8397875" y="5418138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9" name="Rectangle 15"/>
          <p:cNvSpPr>
            <a:spLocks noChangeArrowheads="1"/>
          </p:cNvSpPr>
          <p:nvPr/>
        </p:nvSpPr>
        <p:spPr bwMode="auto">
          <a:xfrm>
            <a:off x="8386763" y="5597525"/>
            <a:ext cx="84137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0" name="Rectangle 16"/>
          <p:cNvSpPr>
            <a:spLocks noChangeArrowheads="1"/>
          </p:cNvSpPr>
          <p:nvPr/>
        </p:nvSpPr>
        <p:spPr bwMode="auto">
          <a:xfrm>
            <a:off x="8320088" y="5761038"/>
            <a:ext cx="84137" cy="746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1" name="Rectangle 17"/>
          <p:cNvSpPr>
            <a:spLocks noChangeArrowheads="1"/>
          </p:cNvSpPr>
          <p:nvPr/>
        </p:nvSpPr>
        <p:spPr bwMode="auto">
          <a:xfrm>
            <a:off x="8213725" y="5876925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2" name="Rectangle 18"/>
          <p:cNvSpPr>
            <a:spLocks noChangeArrowheads="1"/>
          </p:cNvSpPr>
          <p:nvPr/>
        </p:nvSpPr>
        <p:spPr bwMode="auto">
          <a:xfrm>
            <a:off x="8035925" y="5945188"/>
            <a:ext cx="84138" cy="746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3" name="Rectangle 19"/>
          <p:cNvSpPr>
            <a:spLocks noChangeArrowheads="1"/>
          </p:cNvSpPr>
          <p:nvPr/>
        </p:nvSpPr>
        <p:spPr bwMode="auto">
          <a:xfrm>
            <a:off x="7858125" y="5949950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4" name="Rectangle 20"/>
          <p:cNvSpPr>
            <a:spLocks noChangeArrowheads="1"/>
          </p:cNvSpPr>
          <p:nvPr/>
        </p:nvSpPr>
        <p:spPr bwMode="auto">
          <a:xfrm>
            <a:off x="7680325" y="5883275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5" name="Rectangle 21"/>
          <p:cNvSpPr>
            <a:spLocks noChangeArrowheads="1"/>
          </p:cNvSpPr>
          <p:nvPr/>
        </p:nvSpPr>
        <p:spPr bwMode="auto">
          <a:xfrm>
            <a:off x="7558088" y="5761038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6" name="Rectangle 22"/>
          <p:cNvSpPr>
            <a:spLocks noChangeArrowheads="1"/>
          </p:cNvSpPr>
          <p:nvPr/>
        </p:nvSpPr>
        <p:spPr bwMode="auto">
          <a:xfrm>
            <a:off x="7494588" y="5572125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7" name="Rectangle 23"/>
          <p:cNvSpPr>
            <a:spLocks noChangeArrowheads="1"/>
          </p:cNvSpPr>
          <p:nvPr/>
        </p:nvSpPr>
        <p:spPr bwMode="auto">
          <a:xfrm>
            <a:off x="7489825" y="5408613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8" name="Rectangle 24"/>
          <p:cNvSpPr>
            <a:spLocks noChangeArrowheads="1"/>
          </p:cNvSpPr>
          <p:nvPr/>
        </p:nvSpPr>
        <p:spPr bwMode="auto">
          <a:xfrm>
            <a:off x="7559675" y="52514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9" name="Rectangle 25"/>
          <p:cNvSpPr>
            <a:spLocks noChangeArrowheads="1"/>
          </p:cNvSpPr>
          <p:nvPr/>
        </p:nvSpPr>
        <p:spPr bwMode="auto">
          <a:xfrm>
            <a:off x="7680325" y="5113338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0" name="Line 26"/>
          <p:cNvSpPr>
            <a:spLocks noChangeShapeType="1"/>
          </p:cNvSpPr>
          <p:nvPr/>
        </p:nvSpPr>
        <p:spPr bwMode="auto">
          <a:xfrm>
            <a:off x="5238750" y="4752975"/>
            <a:ext cx="10064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55451" name="Line 27"/>
          <p:cNvSpPr>
            <a:spLocks noChangeShapeType="1"/>
          </p:cNvSpPr>
          <p:nvPr/>
        </p:nvSpPr>
        <p:spPr bwMode="auto">
          <a:xfrm>
            <a:off x="5243513" y="5313363"/>
            <a:ext cx="10064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55452" name="Picture 28" descr="5-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50893"/>
          <a:stretch>
            <a:fillRect/>
          </a:stretch>
        </p:blipFill>
        <p:spPr bwMode="auto">
          <a:xfrm>
            <a:off x="2108200" y="4540250"/>
            <a:ext cx="190658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53" name="Rectangle 29"/>
          <p:cNvSpPr>
            <a:spLocks noChangeArrowheads="1"/>
          </p:cNvSpPr>
          <p:nvPr/>
        </p:nvSpPr>
        <p:spPr bwMode="auto">
          <a:xfrm>
            <a:off x="1401763" y="4491038"/>
            <a:ext cx="2709862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55454" name="Text Box 30"/>
          <p:cNvSpPr txBox="1">
            <a:spLocks noChangeArrowheads="1"/>
          </p:cNvSpPr>
          <p:nvPr/>
        </p:nvSpPr>
        <p:spPr bwMode="auto">
          <a:xfrm>
            <a:off x="3717925" y="6311900"/>
            <a:ext cx="447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disk</a:t>
            </a:r>
          </a:p>
        </p:txBody>
      </p:sp>
      <p:sp>
        <p:nvSpPr>
          <p:cNvPr id="1255455" name="Rectangle 31"/>
          <p:cNvSpPr>
            <a:spLocks noChangeArrowheads="1"/>
          </p:cNvSpPr>
          <p:nvPr/>
        </p:nvSpPr>
        <p:spPr bwMode="auto">
          <a:xfrm>
            <a:off x="2940050" y="50355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6" name="Rectangle 32"/>
          <p:cNvSpPr>
            <a:spLocks noChangeArrowheads="1"/>
          </p:cNvSpPr>
          <p:nvPr/>
        </p:nvSpPr>
        <p:spPr bwMode="auto">
          <a:xfrm>
            <a:off x="3119438" y="5032375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7" name="Rectangle 33"/>
          <p:cNvSpPr>
            <a:spLocks noChangeArrowheads="1"/>
          </p:cNvSpPr>
          <p:nvPr/>
        </p:nvSpPr>
        <p:spPr bwMode="auto">
          <a:xfrm>
            <a:off x="3282950" y="5108575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8" name="Rectangle 34"/>
          <p:cNvSpPr>
            <a:spLocks noChangeArrowheads="1"/>
          </p:cNvSpPr>
          <p:nvPr/>
        </p:nvSpPr>
        <p:spPr bwMode="auto">
          <a:xfrm>
            <a:off x="3422650" y="5232400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9" name="Rectangle 35"/>
          <p:cNvSpPr>
            <a:spLocks noChangeArrowheads="1"/>
          </p:cNvSpPr>
          <p:nvPr/>
        </p:nvSpPr>
        <p:spPr bwMode="auto">
          <a:xfrm>
            <a:off x="3482975" y="5403850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0" name="Rectangle 36"/>
          <p:cNvSpPr>
            <a:spLocks noChangeArrowheads="1"/>
          </p:cNvSpPr>
          <p:nvPr/>
        </p:nvSpPr>
        <p:spPr bwMode="auto">
          <a:xfrm>
            <a:off x="3471863" y="5583238"/>
            <a:ext cx="84137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1" name="Rectangle 37"/>
          <p:cNvSpPr>
            <a:spLocks noChangeArrowheads="1"/>
          </p:cNvSpPr>
          <p:nvPr/>
        </p:nvSpPr>
        <p:spPr bwMode="auto">
          <a:xfrm>
            <a:off x="2643188" y="5746750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2" name="Rectangle 38"/>
          <p:cNvSpPr>
            <a:spLocks noChangeArrowheads="1"/>
          </p:cNvSpPr>
          <p:nvPr/>
        </p:nvSpPr>
        <p:spPr bwMode="auto">
          <a:xfrm>
            <a:off x="2579688" y="5557838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3" name="Rectangle 39"/>
          <p:cNvSpPr>
            <a:spLocks noChangeArrowheads="1"/>
          </p:cNvSpPr>
          <p:nvPr/>
        </p:nvSpPr>
        <p:spPr bwMode="auto">
          <a:xfrm>
            <a:off x="2574925" y="5394325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4" name="Rectangle 40"/>
          <p:cNvSpPr>
            <a:spLocks noChangeArrowheads="1"/>
          </p:cNvSpPr>
          <p:nvPr/>
        </p:nvSpPr>
        <p:spPr bwMode="auto">
          <a:xfrm>
            <a:off x="2644775" y="5237163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5" name="Rectangle 41"/>
          <p:cNvSpPr>
            <a:spLocks noChangeArrowheads="1"/>
          </p:cNvSpPr>
          <p:nvPr/>
        </p:nvSpPr>
        <p:spPr bwMode="auto">
          <a:xfrm>
            <a:off x="2765425" y="50990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6" name="Line 42"/>
          <p:cNvSpPr>
            <a:spLocks noChangeShapeType="1"/>
          </p:cNvSpPr>
          <p:nvPr/>
        </p:nvSpPr>
        <p:spPr bwMode="auto">
          <a:xfrm>
            <a:off x="323850" y="4738688"/>
            <a:ext cx="10064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55467" name="Line 43"/>
          <p:cNvSpPr>
            <a:spLocks noChangeShapeType="1"/>
          </p:cNvSpPr>
          <p:nvPr/>
        </p:nvSpPr>
        <p:spPr bwMode="auto">
          <a:xfrm>
            <a:off x="328613" y="5299075"/>
            <a:ext cx="10064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55468" name="Picture 44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281613"/>
            <a:ext cx="3571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5469" name="Picture 45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85200" y="5265738"/>
            <a:ext cx="3571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55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79158E-6 L -0.04964 6.79158E-6 L 6.38889E-6 6.79158E-6 Z " pathEditMode="relative" ptsTypes="AAA">
                                      <p:cBhvr>
                                        <p:cTn id="10" dur="2000" fill="hold"/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5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5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5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48947E-7 L -0.34271 -0.0647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323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7462E-6 L -0.35556 -0.09553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-47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7444E-6 L -0.36927 -0.11613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5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1929E-6 L -0.36198 -0.1515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7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5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5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5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5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5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02151E-8 L -0.30416 0.01966 " pathEditMode="relative" rAng="0" ptsTypes="AA">
                                      <p:cBhvr>
                                        <p:cTn id="77" dur="5000" fill="hold"/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97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5147E-6 L -0.31875 0.01596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78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2743E-6 L -0.27848 -0.07587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379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4724E-6 L -0.271 -0.04765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-23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9949E-6 L -0.26823 -0.02313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-115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6285E-6 L -0.27014 0.00115 " pathEditMode="relative" rAng="0" ptsTypes="AA">
                                      <p:cBhvr>
                                        <p:cTn id="87" dur="5000" fill="hold"/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4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239E-6 L -0.28854 -2.9239E-6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255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55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55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255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255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255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5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25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255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25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255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255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255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25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4106E-7 L -0.0526 -0.00254 L -1.38889E-6 7.54106E-7 Z " pathEditMode="relative" ptsTypes="AAA">
                                      <p:cBhvr>
                                        <p:cTn id="146" dur="2000" fill="hold"/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5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5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5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25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5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25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25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25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25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25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5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25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25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25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25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25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25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25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25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7779E-6 L -0.13906 0.00255 " pathEditMode="relative" rAng="0" ptsTypes="AA">
                                      <p:cBhvr>
                                        <p:cTn id="218" dur="3000" fill="hold"/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11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3891E-7 L -0.13455 0.00486 " pathEditMode="relative" rAng="0" ptsTypes="AA">
                                      <p:cBhvr>
                                        <p:cTn id="220" dur="3000" fill="hold"/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231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3653E-6 L -0.18212 -0.06477 " pathEditMode="relative" rAng="0" ptsTypes="AA">
                                      <p:cBhvr>
                                        <p:cTn id="222" dur="3000" fill="hold"/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3238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378E-6 L -0.17205 -0.08074 " pathEditMode="relative" rAng="0" ptsTypes="AA">
                                      <p:cBhvr>
                                        <p:cTn id="224" dur="3000" fill="hold"/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4048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8686E-6 L -0.19948 -0.07958 " pathEditMode="relative" rAng="0" ptsTypes="AA">
                                      <p:cBhvr>
                                        <p:cTn id="226" dur="3000" fill="hold"/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3979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3171E-6 L -0.17656 -0.1004 " pathEditMode="relative" rAng="0" ptsTypes="AA">
                                      <p:cBhvr>
                                        <p:cTn id="228" dur="3000" fill="hold"/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502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1501E-6 L -0.16545 0.06107 " pathEditMode="relative" rAng="0" ptsTypes="AA">
                                      <p:cBhvr>
                                        <p:cTn id="230" dur="3000" fill="hold"/>
                                        <p:tgtEl>
                                          <p:spTgt spid="1255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3053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6479E-7 L -0.17847 0.04765 " pathEditMode="relative" rAng="0" ptsTypes="AA">
                                      <p:cBhvr>
                                        <p:cTn id="232" dur="3000" fill="hold"/>
                                        <p:tgtEl>
                                          <p:spTgt spid="1255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2383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731E-6 L -0.15833 0.01087 " pathEditMode="relative" rAng="0" ptsTypes="AA">
                                      <p:cBhvr>
                                        <p:cTn id="234" dur="3000" fill="hold"/>
                                        <p:tgtEl>
                                          <p:spTgt spid="1255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532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95212E-7 L -0.11424 0.00856 " pathEditMode="relative" rAng="0" ptsTypes="AA">
                                      <p:cBhvr>
                                        <p:cTn id="236" dur="3000" fill="hold"/>
                                        <p:tgtEl>
                                          <p:spTgt spid="1255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416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8015E-6 L -0.11788 -0.00371 " pathEditMode="relative" rAng="0" ptsTypes="AA">
                                      <p:cBhvr>
                                        <p:cTn id="238" dur="3000" fill="hold"/>
                                        <p:tgtEl>
                                          <p:spTgt spid="1255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85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1501E-6 L -0.08212 -0.02428 " pathEditMode="relative" rAng="0" ptsTypes="AA">
                                      <p:cBhvr>
                                        <p:cTn id="240" dur="3000" fill="hold"/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226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519E-6 L -0.09687 -0.01712 " pathEditMode="relative" rAng="0" ptsTypes="AA">
                                      <p:cBhvr>
                                        <p:cTn id="242" dur="3000" fill="hold"/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856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8087E-7 L -0.07378 -4.88087E-7 " pathEditMode="relative" rAng="0" ptsTypes="AA">
                                      <p:cBhvr>
                                        <p:cTn id="244" dur="3000" fill="hold"/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5272E-7 L -0.10677 -0.00254 " pathEditMode="relative" rAng="0" ptsTypes="AA">
                                      <p:cBhvr>
                                        <p:cTn id="246" dur="3000" fill="hold"/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139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147E-6 L -0.09687 0.01342 " pathEditMode="relative" rAng="0" ptsTypes="AA">
                                      <p:cBhvr>
                                        <p:cTn id="248" dur="3000" fill="hold"/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6477 L -0.43212 -0.06477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05 -0.08073 L -0.42205 -0.08073 " pathEditMode="relative" rAng="0" ptsTypes="AA">
                                      <p:cBhvr>
                                        <p:cTn id="253" dur="1000" fill="hold"/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44 -0.07888 L -0.44844 -0.07888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56 -0.10109 L -0.42656 -0.10109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25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25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25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125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125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0254 L -0.38906 0.00254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11 0.00301 L -0.38611 0.00301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2 -0.02429 L -0.33212 -0.02429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-0.01689 L -0.34705 -0.01689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4.88087E-7 L -0.32396 -4.88087E-7 " pathEditMode="relative" rAng="0" ptsTypes="AA">
                                      <p:cBhvr>
                                        <p:cTn id="286" dur="1000" fill="hold"/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77 -0.00139 L -0.35677 -0.00139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0.01527 L -0.34826 0.01527 " pathEditMode="relative" rAng="0" ptsTypes="AA">
                                      <p:cBhvr>
                                        <p:cTn id="290" dur="1000" fill="hold"/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9" grpId="0" animBg="1"/>
      <p:bldP spid="1255430" grpId="0"/>
      <p:bldP spid="1255434" grpId="0" animBg="1"/>
      <p:bldP spid="1255434" grpId="1" animBg="1"/>
      <p:bldP spid="1255434" grpId="2" animBg="1"/>
      <p:bldP spid="1255435" grpId="0" animBg="1"/>
      <p:bldP spid="1255435" grpId="1" animBg="1"/>
      <p:bldP spid="1255435" grpId="2" animBg="1"/>
      <p:bldP spid="1255436" grpId="0" animBg="1"/>
      <p:bldP spid="1255436" grpId="1" animBg="1"/>
      <p:bldP spid="1255436" grpId="2" animBg="1"/>
      <p:bldP spid="1255436" grpId="3" animBg="1"/>
      <p:bldP spid="1255437" grpId="0" animBg="1"/>
      <p:bldP spid="1255437" grpId="1" animBg="1"/>
      <p:bldP spid="1255437" grpId="2" animBg="1"/>
      <p:bldP spid="1255437" grpId="3" animBg="1"/>
      <p:bldP spid="1255438" grpId="0" animBg="1"/>
      <p:bldP spid="1255438" grpId="1" animBg="1"/>
      <p:bldP spid="1255438" grpId="2" animBg="1"/>
      <p:bldP spid="1255438" grpId="3" animBg="1"/>
      <p:bldP spid="1255439" grpId="0" animBg="1"/>
      <p:bldP spid="1255439" grpId="1" animBg="1"/>
      <p:bldP spid="1255439" grpId="2" animBg="1"/>
      <p:bldP spid="1255439" grpId="3" animBg="1"/>
      <p:bldP spid="1255440" grpId="0" animBg="1"/>
      <p:bldP spid="1255440" grpId="1" animBg="1"/>
      <p:bldP spid="1255441" grpId="0" animBg="1"/>
      <p:bldP spid="1255441" grpId="1" animBg="1"/>
      <p:bldP spid="1255442" grpId="0" animBg="1"/>
      <p:bldP spid="1255442" grpId="1" animBg="1"/>
      <p:bldP spid="1255443" grpId="0" animBg="1"/>
      <p:bldP spid="1255443" grpId="1" animBg="1"/>
      <p:bldP spid="1255444" grpId="0" animBg="1"/>
      <p:bldP spid="1255444" grpId="1" animBg="1"/>
      <p:bldP spid="1255445" grpId="0" animBg="1"/>
      <p:bldP spid="1255445" grpId="1" animBg="1"/>
      <p:bldP spid="1255445" grpId="2" animBg="1"/>
      <p:bldP spid="1255446" grpId="0" animBg="1"/>
      <p:bldP spid="1255446" grpId="1" animBg="1"/>
      <p:bldP spid="1255446" grpId="2" animBg="1"/>
      <p:bldP spid="1255447" grpId="0" animBg="1"/>
      <p:bldP spid="1255447" grpId="1" animBg="1"/>
      <p:bldP spid="1255447" grpId="2" animBg="1"/>
      <p:bldP spid="1255448" grpId="0" animBg="1"/>
      <p:bldP spid="1255448" grpId="1" animBg="1"/>
      <p:bldP spid="1255448" grpId="2" animBg="1"/>
      <p:bldP spid="1255449" grpId="0" animBg="1"/>
      <p:bldP spid="1255449" grpId="1" animBg="1"/>
      <p:bldP spid="1255449" grpId="2" animBg="1"/>
      <p:bldP spid="1255450" grpId="0" animBg="1"/>
      <p:bldP spid="1255451" grpId="0" animBg="1"/>
      <p:bldP spid="1255453" grpId="0" animBg="1"/>
      <p:bldP spid="1255454" grpId="0"/>
      <p:bldP spid="1255455" grpId="0" animBg="1"/>
      <p:bldP spid="1255455" grpId="1" animBg="1"/>
      <p:bldP spid="1255455" grpId="2" animBg="1"/>
      <p:bldP spid="1255456" grpId="0" animBg="1"/>
      <p:bldP spid="1255456" grpId="1" animBg="1"/>
      <p:bldP spid="1255456" grpId="2" animBg="1"/>
      <p:bldP spid="1255457" grpId="0" animBg="1"/>
      <p:bldP spid="1255457" grpId="1" animBg="1"/>
      <p:bldP spid="1255457" grpId="2" animBg="1"/>
      <p:bldP spid="1255458" grpId="0" animBg="1"/>
      <p:bldP spid="1255458" grpId="1" animBg="1"/>
      <p:bldP spid="1255458" grpId="2" animBg="1"/>
      <p:bldP spid="1255459" grpId="0" animBg="1"/>
      <p:bldP spid="1255459" grpId="1" animBg="1"/>
      <p:bldP spid="1255459" grpId="2" animBg="1"/>
      <p:bldP spid="1255460" grpId="0" animBg="1"/>
      <p:bldP spid="1255460" grpId="1" animBg="1"/>
      <p:bldP spid="1255460" grpId="2" animBg="1"/>
      <p:bldP spid="1255461" grpId="0" animBg="1"/>
      <p:bldP spid="1255461" grpId="1" animBg="1"/>
      <p:bldP spid="1255461" grpId="2" animBg="1"/>
      <p:bldP spid="1255462" grpId="0" animBg="1"/>
      <p:bldP spid="1255462" grpId="1" animBg="1"/>
      <p:bldP spid="1255462" grpId="2" animBg="1"/>
      <p:bldP spid="1255463" grpId="0" animBg="1"/>
      <p:bldP spid="1255463" grpId="1" animBg="1"/>
      <p:bldP spid="1255463" grpId="2" animBg="1"/>
      <p:bldP spid="1255464" grpId="0" animBg="1"/>
      <p:bldP spid="1255464" grpId="1" animBg="1"/>
      <p:bldP spid="1255464" grpId="2" animBg="1"/>
      <p:bldP spid="1255465" grpId="0" animBg="1"/>
      <p:bldP spid="1255465" grpId="1" animBg="1"/>
      <p:bldP spid="1255465" grpId="2" animBg="1"/>
      <p:bldP spid="1255466" grpId="0" animBg="1"/>
      <p:bldP spid="1255466" grpId="1" animBg="1"/>
      <p:bldP spid="1255467" grpId="0" animBg="1"/>
      <p:bldP spid="125546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Disk used to be simple devices and disk scheduling used to be performed by OS (file system or device driver) only…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… but, new disks are more complex  </a:t>
            </a:r>
          </a:p>
          <a:p>
            <a:pPr lvl="1" eaLnBrk="1" hangingPunct="1"/>
            <a:r>
              <a:rPr lang="en-US" sz="2000" dirty="0" smtClean="0"/>
              <a:t>hide their true layout</a:t>
            </a:r>
          </a:p>
          <a:p>
            <a:pPr lvl="1" eaLnBrk="1" hangingPunct="1"/>
            <a:r>
              <a:rPr lang="en-US" sz="2000" dirty="0" smtClean="0"/>
              <a:t>transparently move blocks to spare cylinders</a:t>
            </a:r>
          </a:p>
          <a:p>
            <a:pPr lvl="1" eaLnBrk="1" hangingPunct="1"/>
            <a:r>
              <a:rPr lang="en-US" sz="2000" dirty="0" smtClean="0"/>
              <a:t>have different zones</a:t>
            </a:r>
          </a:p>
          <a:p>
            <a:pPr lvl="1" eaLnBrk="1" hangingPunct="1"/>
            <a:r>
              <a:rPr lang="en-US" sz="2000" dirty="0" smtClean="0"/>
              <a:t>head accelerates – most algorithms assume linear movement overhead</a:t>
            </a:r>
          </a:p>
          <a:p>
            <a:pPr lvl="1" eaLnBrk="1" hangingPunct="1"/>
            <a:r>
              <a:rPr lang="en-US" sz="2000" dirty="0" smtClean="0"/>
              <a:t>on device buffer caches may use read-ahead </a:t>
            </a:r>
            <a:r>
              <a:rPr lang="en-US" sz="2000" dirty="0" err="1" smtClean="0"/>
              <a:t>prefetching</a:t>
            </a:r>
            <a:endParaRPr lang="en-US" sz="2000" dirty="0" smtClean="0"/>
          </a:p>
          <a:p>
            <a:pPr lvl="1" eaLnBrk="1" hangingPunct="1">
              <a:buFont typeface="Wingdings" pitchFamily="2" charset="2"/>
              <a:buChar char="ð"/>
            </a:pPr>
            <a:r>
              <a:rPr lang="en-US" sz="2000" dirty="0" smtClean="0">
                <a:solidFill>
                  <a:schemeClr val="folHlink"/>
                </a:solidFill>
              </a:rPr>
              <a:t>“smart” with build in low-level scheduler (usually SCAN-derivate)</a:t>
            </a:r>
          </a:p>
          <a:p>
            <a:pPr lvl="1" eaLnBrk="1" hangingPunct="1">
              <a:buFont typeface="Wingdings" pitchFamily="2" charset="2"/>
              <a:buChar char="ð"/>
            </a:pPr>
            <a:r>
              <a:rPr lang="en-US" sz="2000" dirty="0" smtClean="0">
                <a:solidFill>
                  <a:schemeClr val="folHlink"/>
                </a:solidFill>
              </a:rPr>
              <a:t>we cannot fully control the device (black box)</a:t>
            </a:r>
            <a:br>
              <a:rPr lang="en-US" sz="2000" dirty="0" smtClean="0">
                <a:solidFill>
                  <a:schemeClr val="folHlink"/>
                </a:solidFill>
              </a:rPr>
            </a:br>
            <a:r>
              <a:rPr lang="en-US" sz="2000" dirty="0" smtClean="0">
                <a:solidFill>
                  <a:schemeClr val="folHlink"/>
                </a:solidFill>
              </a:rPr>
              <a:t/>
            </a:r>
            <a:br>
              <a:rPr lang="en-US" sz="2000" dirty="0" smtClean="0">
                <a:solidFill>
                  <a:schemeClr val="folHlink"/>
                </a:solidFill>
              </a:rPr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OS could (should?) focus on high level scheduling only!??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 today (Linux)?</a:t>
            </a:r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NOOP</a:t>
            </a:r>
          </a:p>
          <a:p>
            <a:pPr lvl="1" eaLnBrk="1" hangingPunct="1"/>
            <a:r>
              <a:rPr lang="en-US" sz="1800" dirty="0" smtClean="0"/>
              <a:t>FCFS with request merging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000" dirty="0" smtClean="0"/>
              <a:t>Deadline I/O</a:t>
            </a:r>
          </a:p>
          <a:p>
            <a:pPr lvl="1" eaLnBrk="1" hangingPunct="1"/>
            <a:r>
              <a:rPr lang="en-US" sz="1800" dirty="0" smtClean="0"/>
              <a:t>C-SCAN based</a:t>
            </a:r>
          </a:p>
          <a:p>
            <a:pPr lvl="1" eaLnBrk="1" hangingPunct="1"/>
            <a:r>
              <a:rPr lang="en-US" sz="1800" dirty="0" smtClean="0"/>
              <a:t>4 queues: elevator/deadline for read/write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000" dirty="0" smtClean="0"/>
              <a:t>Anticipatory</a:t>
            </a:r>
          </a:p>
          <a:p>
            <a:pPr lvl="1" eaLnBrk="1" hangingPunct="1"/>
            <a:r>
              <a:rPr lang="en-US" sz="1800" dirty="0" smtClean="0"/>
              <a:t>same queues as in Deadline I/O</a:t>
            </a:r>
          </a:p>
          <a:p>
            <a:pPr lvl="1" eaLnBrk="1" hangingPunct="1"/>
            <a:r>
              <a:rPr lang="en-US" sz="1800" dirty="0" smtClean="0"/>
              <a:t>delays decisions to be able to merge more requests </a:t>
            </a:r>
            <a:br>
              <a:rPr lang="en-US" sz="1800" dirty="0" smtClean="0"/>
            </a:br>
            <a:r>
              <a:rPr lang="en-US" sz="1800" dirty="0" smtClean="0"/>
              <a:t>(e.g., a streaming scenario)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000" dirty="0" smtClean="0"/>
              <a:t>Completely Fair Queuing (CFQ)</a:t>
            </a:r>
          </a:p>
          <a:p>
            <a:pPr lvl="1" eaLnBrk="1" hangingPunct="1"/>
            <a:r>
              <a:rPr lang="en-US" sz="1800" dirty="0" smtClean="0"/>
              <a:t>1 queue per process (periodic access, but period length depends on load)</a:t>
            </a:r>
          </a:p>
          <a:p>
            <a:pPr lvl="1" eaLnBrk="1" hangingPunct="1"/>
            <a:r>
              <a:rPr lang="en-US" sz="1800" dirty="0" smtClean="0"/>
              <a:t>gives time slices and ordering according to priority level </a:t>
            </a:r>
            <a:br>
              <a:rPr lang="en-US" sz="1800" dirty="0" smtClean="0"/>
            </a:br>
            <a:r>
              <a:rPr lang="en-US" sz="1800" dirty="0" smtClean="0"/>
              <a:t>(real-time, best-effort, idle)</a:t>
            </a:r>
          </a:p>
          <a:p>
            <a:pPr lvl="1" eaLnBrk="1" hangingPunct="1"/>
            <a:r>
              <a:rPr lang="en-US" sz="1800" dirty="0" smtClean="0"/>
              <a:t>work-conserving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0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0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0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0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0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0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0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730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Disks ...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are used to have a </a:t>
            </a:r>
            <a:r>
              <a:rPr lang="en-US" sz="1800" b="1" dirty="0" smtClean="0"/>
              <a:t>persistent system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009900"/>
              </a:buClr>
              <a:buFont typeface="Wingdings" pitchFamily="2" charset="2"/>
              <a:buChar char="J"/>
            </a:pPr>
            <a:r>
              <a:rPr lang="en-US" sz="1800" dirty="0" smtClean="0"/>
              <a:t>are </a:t>
            </a:r>
            <a:r>
              <a:rPr lang="en-US" sz="1800" i="1" dirty="0" smtClean="0">
                <a:solidFill>
                  <a:schemeClr val="hlink"/>
                </a:solidFill>
              </a:rPr>
              <a:t>cheaper</a:t>
            </a:r>
            <a:r>
              <a:rPr lang="en-US" sz="1800" dirty="0" smtClean="0"/>
              <a:t>  compared to main memory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009900"/>
              </a:buClr>
              <a:buFont typeface="Wingdings" pitchFamily="2" charset="2"/>
              <a:buChar char="J"/>
            </a:pPr>
            <a:r>
              <a:rPr lang="en-US" sz="1800" dirty="0" smtClean="0"/>
              <a:t>have </a:t>
            </a:r>
            <a:r>
              <a:rPr lang="en-US" sz="1800" i="1" dirty="0" smtClean="0">
                <a:solidFill>
                  <a:schemeClr val="hlink"/>
                </a:solidFill>
              </a:rPr>
              <a:t>more capacity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L"/>
            </a:pPr>
            <a:r>
              <a:rPr lang="en-US" sz="1800" dirty="0" smtClean="0"/>
              <a:t>are orders of magnitude </a:t>
            </a:r>
            <a:r>
              <a:rPr lang="en-US" sz="1800" i="1" dirty="0" smtClean="0">
                <a:solidFill>
                  <a:schemeClr val="hlink"/>
                </a:solidFill>
              </a:rPr>
              <a:t>slower</a:t>
            </a:r>
            <a:r>
              <a:rPr lang="en-US" sz="1800" dirty="0" smtClean="0"/>
              <a:t>  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Two resources of importance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storage space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I/O bandwidth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We must look closer on how to manage disks, because...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...there is a </a:t>
            </a:r>
            <a:r>
              <a:rPr lang="en-US" sz="1800" i="1" dirty="0" smtClean="0">
                <a:solidFill>
                  <a:schemeClr val="folHlink"/>
                </a:solidFill>
              </a:rPr>
              <a:t>large</a:t>
            </a:r>
            <a:r>
              <a:rPr lang="en-US" sz="1800" dirty="0" smtClean="0"/>
              <a:t> speed mismatch (ms </a:t>
            </a:r>
            <a:r>
              <a:rPr lang="en-US" sz="1200" dirty="0" smtClean="0"/>
              <a:t>vs.</a:t>
            </a:r>
            <a:r>
              <a:rPr lang="en-US" sz="1800" dirty="0" smtClean="0"/>
              <a:t> ns) compared to main</a:t>
            </a:r>
            <a:br>
              <a:rPr lang="en-US" sz="1800" dirty="0" smtClean="0"/>
            </a:br>
            <a:r>
              <a:rPr lang="en-US" sz="1800" dirty="0" smtClean="0"/>
              <a:t>   memory (this gap still increases)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...disk I/O is often the main performance bottleneck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24367" y="3322032"/>
            <a:ext cx="1611614" cy="307777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 err="1">
                <a:solidFill>
                  <a:schemeClr val="bg1"/>
                </a:solidFill>
              </a:rPr>
              <a:t>cache(s</a:t>
            </a:r>
            <a:r>
              <a:rPr lang="en-US" sz="14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24367" y="2618634"/>
            <a:ext cx="1611614" cy="307777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24367" y="488560"/>
            <a:ext cx="1611614" cy="523220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tertiary storage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br>
              <a:rPr lang="en-US" sz="1400" b="0" dirty="0" smtClean="0">
                <a:solidFill>
                  <a:schemeClr val="bg1"/>
                </a:solidFill>
              </a:rPr>
            </a:br>
            <a:r>
              <a:rPr lang="en-US" sz="1400" b="0" dirty="0" smtClean="0">
                <a:solidFill>
                  <a:schemeClr val="bg1"/>
                </a:solidFill>
              </a:rPr>
              <a:t>(</a:t>
            </a:r>
            <a:r>
              <a:rPr lang="en-US" sz="1400" b="0" dirty="0">
                <a:solidFill>
                  <a:schemeClr val="bg1"/>
                </a:solidFill>
              </a:rPr>
              <a:t>tapes)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7928495" y="2981760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7928495" y="1067129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7928495" y="2278360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grpSp>
        <p:nvGrpSpPr>
          <p:cNvPr id="28" name="Group 27"/>
          <p:cNvGrpSpPr/>
          <p:nvPr/>
        </p:nvGrpSpPr>
        <p:grpSpPr>
          <a:xfrm>
            <a:off x="7124367" y="1407403"/>
            <a:ext cx="1611614" cy="815608"/>
            <a:chOff x="7290547" y="1825355"/>
            <a:chExt cx="1611614" cy="81560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290547" y="1825355"/>
              <a:ext cx="1611614" cy="81560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secondary storage</a:t>
              </a:r>
              <a:r>
                <a:rPr lang="en-US" sz="1400" b="0" dirty="0" smtClean="0">
                  <a:solidFill>
                    <a:schemeClr val="bg1"/>
                  </a:solidFill>
                </a:rPr>
                <a:t> 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r>
                <a:rPr lang="en-US" sz="1400" b="0" dirty="0" smtClean="0">
                  <a:solidFill>
                    <a:schemeClr val="bg1"/>
                  </a:solidFill>
                </a:rPr>
                <a:t>	    (</a:t>
              </a:r>
              <a:r>
                <a:rPr lang="en-US" sz="1400" b="0" dirty="0">
                  <a:solidFill>
                    <a:schemeClr val="bg1"/>
                  </a:solidFill>
                </a:rPr>
                <a:t>disks</a:t>
              </a:r>
              <a:r>
                <a:rPr lang="en-US" sz="1400" b="0" dirty="0" smtClean="0">
                  <a:solidFill>
                    <a:schemeClr val="bg1"/>
                  </a:solidFill>
                </a:rPr>
                <a:t>)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r>
                <a:rPr lang="en-US" sz="1400" b="0" dirty="0" smtClean="0">
                  <a:solidFill>
                    <a:schemeClr val="bg1"/>
                  </a:solidFill>
                </a:rPr>
                <a:t> 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endParaRPr lang="en-US" sz="300" b="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1" descr="STS-124 Launch from LC-39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0384" y="2136634"/>
              <a:ext cx="714652" cy="40358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31910"/>
            <a:ext cx="5756729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times the kernel does not have enough information to make an efficient schedule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Ä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 tree traversals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processing one file after another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tar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zip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recursive copy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cp -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search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find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…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application knows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pattern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ioctl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 FIEMAP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FIBMAP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retrieve extent locations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sort in user space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send I/O request according to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sorted list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ð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GNU/BSD Tar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vs.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QTAR </a:t>
            </a:r>
          </a:p>
        </p:txBody>
      </p:sp>
      <p:pic>
        <p:nvPicPr>
          <p:cNvPr id="130052" name="diskhead-low.mp4" descr="Macintosh HD:Users:paalh:SYNC:MiSMoSS:slides:courses:INF5071:H10:diskhead-low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753" y="807374"/>
            <a:ext cx="8993187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1538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0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2"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1910"/>
            <a:ext cx="5756729" cy="57975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times the kernel does not have enough information to make an efficient schedule</a:t>
            </a:r>
          </a:p>
          <a:p>
            <a:pPr eaLnBrk="1" hangingPunct="1">
              <a:buFont typeface="Wingdings" charset="2"/>
              <a:buChar char="Ä"/>
            </a:pPr>
            <a:r>
              <a:rPr lang="en-US" sz="2000" dirty="0" smtClean="0"/>
              <a:t>File tree traversals</a:t>
            </a:r>
          </a:p>
          <a:p>
            <a:pPr lvl="1" eaLnBrk="1" hangingPunct="1"/>
            <a:r>
              <a:rPr lang="en-US" sz="1800" i="1" dirty="0" smtClean="0"/>
              <a:t>processing one file after another</a:t>
            </a:r>
          </a:p>
          <a:p>
            <a:pPr lvl="1" eaLnBrk="1" hangingPunct="1"/>
            <a:r>
              <a:rPr lang="en-US" sz="1800" dirty="0" smtClean="0">
                <a:latin typeface="Courier New" charset="0"/>
              </a:rPr>
              <a:t>tar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ourier New" charset="0"/>
              </a:rPr>
              <a:t>zip</a:t>
            </a:r>
            <a:r>
              <a:rPr lang="en-US" sz="1800" dirty="0" smtClean="0"/>
              <a:t>, …</a:t>
            </a:r>
          </a:p>
          <a:p>
            <a:pPr lvl="1" eaLnBrk="1" hangingPunct="1"/>
            <a:r>
              <a:rPr lang="en-US" sz="1800" dirty="0" smtClean="0"/>
              <a:t>recursive copy (</a:t>
            </a:r>
            <a:r>
              <a:rPr lang="en-US" sz="1800" dirty="0" smtClean="0">
                <a:latin typeface="Courier New" charset="0"/>
              </a:rPr>
              <a:t>cp -</a:t>
            </a:r>
            <a:r>
              <a:rPr lang="en-US" sz="1800" dirty="0" err="1" smtClean="0">
                <a:latin typeface="Courier New" charset="0"/>
              </a:rPr>
              <a:t>r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search (</a:t>
            </a:r>
            <a:r>
              <a:rPr lang="en-US" sz="1800" dirty="0" smtClean="0">
                <a:latin typeface="Courier New" charset="0"/>
              </a:rPr>
              <a:t>find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…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Only application knows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pattern</a:t>
            </a:r>
          </a:p>
          <a:p>
            <a:pPr lvl="1" eaLnBrk="1" hangingPunct="1"/>
            <a:r>
              <a:rPr lang="en-US" sz="1800" dirty="0" smtClean="0"/>
              <a:t>use </a:t>
            </a:r>
            <a:r>
              <a:rPr lang="en-US" sz="1800" dirty="0" err="1" smtClean="0">
                <a:latin typeface="Courier New" charset="0"/>
              </a:rPr>
              <a:t>ioctl</a:t>
            </a:r>
            <a:r>
              <a:rPr lang="en-US" sz="1800" dirty="0" smtClean="0">
                <a:latin typeface="Courier New" charset="0"/>
              </a:rPr>
              <a:t> FIEMAP</a:t>
            </a:r>
            <a:r>
              <a:rPr lang="en-US" sz="1800" dirty="0" smtClean="0"/>
              <a:t> (</a:t>
            </a:r>
            <a:r>
              <a:rPr lang="en-US" sz="1800" dirty="0" smtClean="0">
                <a:latin typeface="Courier New" charset="0"/>
              </a:rPr>
              <a:t>FIBMAP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1800" dirty="0" smtClean="0"/>
              <a:t>to retrieve extent locations</a:t>
            </a:r>
          </a:p>
          <a:p>
            <a:pPr lvl="1" eaLnBrk="1" hangingPunct="1"/>
            <a:r>
              <a:rPr lang="en-US" sz="1800" dirty="0" smtClean="0"/>
              <a:t>sort in user space</a:t>
            </a:r>
          </a:p>
          <a:p>
            <a:pPr lvl="1" eaLnBrk="1" hangingPunct="1"/>
            <a:r>
              <a:rPr lang="en-US" sz="1800" dirty="0" smtClean="0"/>
              <a:t>send I/O request according to </a:t>
            </a:r>
            <a:br>
              <a:rPr lang="en-US" sz="1800" dirty="0" smtClean="0"/>
            </a:br>
            <a:r>
              <a:rPr lang="en-US" sz="1800" dirty="0" smtClean="0"/>
              <a:t>sorted list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buFont typeface="Wingdings" charset="2"/>
              <a:buChar char="ð"/>
            </a:pPr>
            <a:r>
              <a:rPr lang="en-US" sz="2000" b="1" dirty="0" smtClean="0">
                <a:solidFill>
                  <a:schemeClr val="folHlink"/>
                </a:solidFill>
              </a:rPr>
              <a:t>GNU/BSD Tar</a:t>
            </a:r>
            <a:r>
              <a:rPr lang="en-US" sz="2000" dirty="0" smtClean="0">
                <a:solidFill>
                  <a:schemeClr val="folHlink"/>
                </a:solidFill>
              </a:rPr>
              <a:t> vs. </a:t>
            </a:r>
            <a:r>
              <a:rPr lang="en-US" sz="2000" b="1" dirty="0" smtClean="0">
                <a:solidFill>
                  <a:schemeClr val="folHlink"/>
                </a:solidFill>
              </a:rPr>
              <a:t>QTAR </a:t>
            </a:r>
          </a:p>
        </p:txBody>
      </p:sp>
      <p:pic>
        <p:nvPicPr>
          <p:cNvPr id="1399814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28353" y="1668665"/>
            <a:ext cx="4481512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 rot="19646730">
            <a:off x="1318870" y="2541766"/>
            <a:ext cx="6263253" cy="193899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0" dirty="0">
                <a:solidFill>
                  <a:schemeClr val="hlink"/>
                </a:solidFill>
              </a:rPr>
              <a:t>So,</a:t>
            </a:r>
            <a:r>
              <a:rPr lang="en-US" sz="4800" b="0" dirty="0" smtClean="0">
                <a:solidFill>
                  <a:schemeClr val="hlink"/>
                </a:solidFill>
              </a:rPr>
              <a:t> schedule your disk </a:t>
            </a:r>
            <a:br>
              <a:rPr lang="en-US" sz="4800" b="0" dirty="0" smtClean="0">
                <a:solidFill>
                  <a:schemeClr val="hlink"/>
                </a:solidFill>
              </a:rPr>
            </a:br>
            <a:r>
              <a:rPr lang="en-US" sz="4800" b="0" dirty="0" smtClean="0">
                <a:solidFill>
                  <a:schemeClr val="hlink"/>
                </a:solidFill>
              </a:rPr>
              <a:t>requests wisely…</a:t>
            </a:r>
            <a:r>
              <a:rPr lang="en-US" sz="4800" b="0" dirty="0">
                <a:solidFill>
                  <a:schemeClr val="hlink"/>
                </a:solidFill>
              </a:rPr>
              <a:t>.</a:t>
            </a:r>
            <a:r>
              <a:rPr lang="en-US" sz="4800" b="0" dirty="0" smtClean="0">
                <a:solidFill>
                  <a:schemeClr val="hlink"/>
                </a:solidFill>
              </a:rPr>
              <a:t>!</a:t>
            </a:r>
          </a:p>
          <a:p>
            <a:pPr algn="ctr"/>
            <a:r>
              <a:rPr lang="en-US" sz="2000" b="0" dirty="0" err="1" smtClean="0">
                <a:solidFill>
                  <a:schemeClr val="hlink"/>
                </a:solidFill>
                <a:sym typeface="Wingdings"/>
              </a:rPr>
              <a:t></a:t>
            </a:r>
            <a:r>
              <a:rPr lang="en-US" sz="2000" b="0" dirty="0" smtClean="0">
                <a:solidFill>
                  <a:schemeClr val="hlink"/>
                </a:solidFill>
                <a:sym typeface="Wingdings"/>
              </a:rPr>
              <a:t> it does matter</a:t>
            </a:r>
            <a:endParaRPr lang="en-US" sz="2000" b="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smtClean="0"/>
              <a:t>Memory Caching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Line 2"/>
          <p:cNvSpPr>
            <a:spLocks noChangeShapeType="1"/>
          </p:cNvSpPr>
          <p:nvPr/>
        </p:nvSpPr>
        <p:spPr bwMode="auto">
          <a:xfrm flipV="1">
            <a:off x="1852613" y="242093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23" name="AutoShape 3"/>
          <p:cNvSpPr>
            <a:spLocks noChangeArrowheads="1"/>
          </p:cNvSpPr>
          <p:nvPr/>
        </p:nvSpPr>
        <p:spPr bwMode="auto">
          <a:xfrm>
            <a:off x="1168400" y="1520825"/>
            <a:ext cx="1404938" cy="12604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Pentium 4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Processor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8324" name="AutoShape 4"/>
          <p:cNvSpPr>
            <a:spLocks noChangeArrowheads="1"/>
          </p:cNvSpPr>
          <p:nvPr/>
        </p:nvSpPr>
        <p:spPr bwMode="auto">
          <a:xfrm>
            <a:off x="1223963" y="22050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registers</a:t>
            </a:r>
          </a:p>
        </p:txBody>
      </p:sp>
      <p:sp>
        <p:nvSpPr>
          <p:cNvPr id="1208325" name="AutoShape 5"/>
          <p:cNvSpPr>
            <a:spLocks noChangeArrowheads="1"/>
          </p:cNvSpPr>
          <p:nvPr/>
        </p:nvSpPr>
        <p:spPr bwMode="auto">
          <a:xfrm>
            <a:off x="1223963" y="24209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1208326" name="Line 6"/>
          <p:cNvSpPr>
            <a:spLocks noChangeShapeType="1"/>
          </p:cNvSpPr>
          <p:nvPr/>
        </p:nvSpPr>
        <p:spPr bwMode="auto">
          <a:xfrm flipV="1">
            <a:off x="1852613" y="46164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32804" name="Rectangle 8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2805" name="AutoShape 9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32802" name="Rectangle 11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2803" name="AutoShape 12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1208333" name="AutoShape 13"/>
          <p:cNvSpPr>
            <a:spLocks noChangeArrowheads="1"/>
          </p:cNvSpPr>
          <p:nvPr/>
        </p:nvSpPr>
        <p:spPr bwMode="auto">
          <a:xfrm>
            <a:off x="4121150" y="32115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4" name="AutoShape 14"/>
          <p:cNvSpPr>
            <a:spLocks noChangeArrowheads="1"/>
          </p:cNvSpPr>
          <p:nvPr/>
        </p:nvSpPr>
        <p:spPr bwMode="auto">
          <a:xfrm>
            <a:off x="4121150" y="3533775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5" name="AutoShape 15"/>
          <p:cNvSpPr>
            <a:spLocks noChangeArrowheads="1"/>
          </p:cNvSpPr>
          <p:nvPr/>
        </p:nvSpPr>
        <p:spPr bwMode="auto">
          <a:xfrm>
            <a:off x="4121150" y="39671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6" name="AutoShape 16"/>
          <p:cNvSpPr>
            <a:spLocks noChangeArrowheads="1"/>
          </p:cNvSpPr>
          <p:nvPr/>
        </p:nvSpPr>
        <p:spPr bwMode="auto">
          <a:xfrm>
            <a:off x="4121150" y="42910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7" name="AutoShape 17"/>
          <p:cNvSpPr>
            <a:spLocks noChangeArrowheads="1"/>
          </p:cNvSpPr>
          <p:nvPr/>
        </p:nvSpPr>
        <p:spPr bwMode="auto">
          <a:xfrm>
            <a:off x="4121150" y="55165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38" name="AutoShape 18"/>
          <p:cNvSpPr>
            <a:spLocks noChangeArrowheads="1"/>
          </p:cNvSpPr>
          <p:nvPr/>
        </p:nvSpPr>
        <p:spPr bwMode="auto">
          <a:xfrm>
            <a:off x="4121150" y="58404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39" name="AutoShape 19"/>
          <p:cNvSpPr>
            <a:spLocks noChangeArrowheads="1"/>
          </p:cNvSpPr>
          <p:nvPr/>
        </p:nvSpPr>
        <p:spPr bwMode="auto">
          <a:xfrm>
            <a:off x="4121150" y="61642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40" name="Line 20"/>
          <p:cNvSpPr>
            <a:spLocks noChangeShapeType="1"/>
          </p:cNvSpPr>
          <p:nvPr/>
        </p:nvSpPr>
        <p:spPr bwMode="auto">
          <a:xfrm flipH="1">
            <a:off x="2573338" y="35210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1" name="Line 21"/>
          <p:cNvSpPr>
            <a:spLocks noChangeShapeType="1"/>
          </p:cNvSpPr>
          <p:nvPr/>
        </p:nvSpPr>
        <p:spPr bwMode="auto">
          <a:xfrm flipH="1">
            <a:off x="2573338" y="4267200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2" name="Line 22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3" name="Text Box 23"/>
          <p:cNvSpPr txBox="1">
            <a:spLocks noChangeArrowheads="1"/>
          </p:cNvSpPr>
          <p:nvPr/>
        </p:nvSpPr>
        <p:spPr bwMode="auto">
          <a:xfrm>
            <a:off x="5922963" y="6121400"/>
            <a:ext cx="652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disk</a:t>
            </a:r>
          </a:p>
        </p:txBody>
      </p:sp>
      <p:sp>
        <p:nvSpPr>
          <p:cNvPr id="1208344" name="Text Box 24"/>
          <p:cNvSpPr txBox="1">
            <a:spLocks noChangeArrowheads="1"/>
          </p:cNvSpPr>
          <p:nvPr/>
        </p:nvSpPr>
        <p:spPr bwMode="auto">
          <a:xfrm>
            <a:off x="5903913" y="3140075"/>
            <a:ext cx="142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file system</a:t>
            </a:r>
          </a:p>
        </p:txBody>
      </p:sp>
      <p:sp>
        <p:nvSpPr>
          <p:cNvPr id="1208345" name="Text Box 25"/>
          <p:cNvSpPr txBox="1">
            <a:spLocks noChangeArrowheads="1"/>
          </p:cNvSpPr>
          <p:nvPr/>
        </p:nvSpPr>
        <p:spPr bwMode="auto">
          <a:xfrm>
            <a:off x="5903913" y="3895725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application</a:t>
            </a:r>
          </a:p>
        </p:txBody>
      </p:sp>
      <p:sp>
        <p:nvSpPr>
          <p:cNvPr id="1208346" name="Rectangle 26"/>
          <p:cNvSpPr>
            <a:spLocks noChangeArrowheads="1"/>
          </p:cNvSpPr>
          <p:nvPr/>
        </p:nvSpPr>
        <p:spPr bwMode="auto">
          <a:xfrm>
            <a:off x="4175125" y="328453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8347" name="Rectangle 27"/>
          <p:cNvSpPr>
            <a:spLocks noChangeArrowheads="1"/>
          </p:cNvSpPr>
          <p:nvPr/>
        </p:nvSpPr>
        <p:spPr bwMode="auto">
          <a:xfrm>
            <a:off x="4175125" y="40401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8348" name="Rectangle 28"/>
          <p:cNvSpPr>
            <a:spLocks noChangeArrowheads="1"/>
          </p:cNvSpPr>
          <p:nvPr/>
        </p:nvSpPr>
        <p:spPr bwMode="auto">
          <a:xfrm>
            <a:off x="4175125" y="62372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256213" y="873125"/>
            <a:ext cx="3816350" cy="1655763"/>
            <a:chOff x="3311" y="550"/>
            <a:chExt cx="2404" cy="1043"/>
          </a:xfrm>
        </p:grpSpPr>
        <p:sp>
          <p:nvSpPr>
            <p:cNvPr id="32797" name="AutoShape 30"/>
            <p:cNvSpPr>
              <a:spLocks noChangeArrowheads="1"/>
            </p:cNvSpPr>
            <p:nvPr/>
          </p:nvSpPr>
          <p:spPr bwMode="auto">
            <a:xfrm>
              <a:off x="3311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32798" name="AutoShape 31"/>
            <p:cNvSpPr>
              <a:spLocks noChangeArrowheads="1"/>
            </p:cNvSpPr>
            <p:nvPr/>
          </p:nvSpPr>
          <p:spPr bwMode="auto">
            <a:xfrm>
              <a:off x="4649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communication </a:t>
              </a:r>
            </a:p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32799" name="AutoShape 32"/>
            <p:cNvSpPr>
              <a:spLocks noChangeArrowheads="1"/>
            </p:cNvSpPr>
            <p:nvPr/>
          </p:nvSpPr>
          <p:spPr bwMode="auto">
            <a:xfrm>
              <a:off x="3900" y="550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32800" name="AutoShape 33"/>
            <p:cNvSpPr>
              <a:spLocks noChangeArrowheads="1"/>
            </p:cNvSpPr>
            <p:nvPr/>
          </p:nvSpPr>
          <p:spPr bwMode="auto">
            <a:xfrm>
              <a:off x="3311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  <p:sp>
          <p:nvSpPr>
            <p:cNvPr id="32801" name="AutoShape 34"/>
            <p:cNvSpPr>
              <a:spLocks noChangeArrowheads="1"/>
            </p:cNvSpPr>
            <p:nvPr/>
          </p:nvSpPr>
          <p:spPr bwMode="auto">
            <a:xfrm>
              <a:off x="4649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network card</a:t>
              </a:r>
            </a:p>
          </p:txBody>
        </p:sp>
      </p:grpSp>
      <p:sp>
        <p:nvSpPr>
          <p:cNvPr id="1208355" name="Line 35"/>
          <p:cNvSpPr>
            <a:spLocks noChangeShapeType="1"/>
          </p:cNvSpPr>
          <p:nvPr/>
        </p:nvSpPr>
        <p:spPr bwMode="auto">
          <a:xfrm flipH="1" flipV="1">
            <a:off x="5435600" y="1628775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56" name="Line 36"/>
          <p:cNvSpPr>
            <a:spLocks noChangeShapeType="1"/>
          </p:cNvSpPr>
          <p:nvPr/>
        </p:nvSpPr>
        <p:spPr bwMode="auto">
          <a:xfrm flipV="1">
            <a:off x="5472113" y="1089025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796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Path (Intel Hub Architecture)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0069 C -0.01458 -0.01874 -0.01823 -0.03678 -0.04983 -0.04511 C -0.08142 -0.05344 -0.16424 -0.03377 -0.20035 -0.05112 C -0.23646 -0.06847 -0.25486 -0.09183 -0.26701 -0.1492 C -0.27917 -0.20657 -0.31684 -0.34906 -0.27274 -0.39579 C -0.22865 -0.44252 -0.04757 -0.42401 -0.0026 -0.42956 " pathEditMode="relative" ptsTypes="aaaaaA">
                                      <p:cBhvr>
                                        <p:cTn id="12" dur="3000" fill="hold"/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03747E-6 C 0.00035 0.0088 0.0007 0.01759 -0.0368 0.02152 C -0.0743 0.02545 -0.18854 0.03632 -0.22534 0.02314 C -0.26215 0.00995 -0.25659 -0.03006 -0.25746 -0.05805 C -0.25833 -0.08604 -0.24184 -0.12144 -0.23107 -0.14549 C -0.22031 -0.16955 -0.18941 -0.18598 -0.19323 -0.20217 C -0.19705 -0.21836 -0.23576 -0.24427 -0.25399 -0.24334 C -0.27222 -0.24242 -0.30173 -0.21535 -0.30225 -0.19592 C -0.30277 -0.17649 -0.26545 -0.17765 -0.25746 -0.12699 C -0.24948 -0.07633 -0.27691 0.06616 -0.25399 0.10873 C -0.23107 0.15129 -0.16198 0.12816 -0.11961 0.12862 C -0.07725 0.12908 -0.03871 0.12052 -3.61111E-6 0.11197 " pathEditMode="relative" ptsTypes="aaaaaaaaaaaA">
                                      <p:cBhvr>
                                        <p:cTn id="27" dur="3000" fill="hold"/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5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28698 0.2449 " pathEditMode="relative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08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0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0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08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08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208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08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208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208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208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208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208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08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208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208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208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208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2" grpId="0" animBg="1"/>
      <p:bldP spid="1208323" grpId="0" animBg="1"/>
      <p:bldP spid="1208324" grpId="0" animBg="1"/>
      <p:bldP spid="1208325" grpId="0" animBg="1"/>
      <p:bldP spid="1208326" grpId="0" animBg="1"/>
      <p:bldP spid="1208333" grpId="0" animBg="1"/>
      <p:bldP spid="1208333" grpId="1" animBg="1"/>
      <p:bldP spid="1208334" grpId="0" animBg="1"/>
      <p:bldP spid="1208334" grpId="1" animBg="1"/>
      <p:bldP spid="1208335" grpId="0" animBg="1"/>
      <p:bldP spid="1208335" grpId="1" animBg="1"/>
      <p:bldP spid="1208336" grpId="0" animBg="1"/>
      <p:bldP spid="1208336" grpId="1" animBg="1"/>
      <p:bldP spid="1208337" grpId="0" animBg="1"/>
      <p:bldP spid="1208338" grpId="0" animBg="1"/>
      <p:bldP spid="1208339" grpId="0" animBg="1"/>
      <p:bldP spid="1208340" grpId="0" animBg="1"/>
      <p:bldP spid="1208341" grpId="0" animBg="1"/>
      <p:bldP spid="1208342" grpId="0" animBg="1"/>
      <p:bldP spid="1208343" grpId="0"/>
      <p:bldP spid="1208343" grpId="1"/>
      <p:bldP spid="1208343" grpId="2"/>
      <p:bldP spid="1208344" grpId="0"/>
      <p:bldP spid="1208345" grpId="0"/>
      <p:bldP spid="1208346" grpId="0" animBg="1"/>
      <p:bldP spid="1208346" grpId="1" animBg="1"/>
      <p:bldP spid="1208346" grpId="2" animBg="1"/>
      <p:bldP spid="1208347" grpId="0" animBg="1"/>
      <p:bldP spid="1208347" grpId="1" animBg="1"/>
      <p:bldP spid="1208348" grpId="0" animBg="1"/>
      <p:bldP spid="1208348" grpId="1" animBg="1"/>
      <p:bldP spid="1208348" grpId="2" animBg="1"/>
      <p:bldP spid="1208355" grpId="0" animBg="1"/>
      <p:bldP spid="1208355" grpId="1" animBg="1"/>
      <p:bldP spid="1208356" grpId="0" animBg="1"/>
      <p:bldP spid="120835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</a:t>
            </a:r>
          </a:p>
        </p:txBody>
      </p:sp>
      <p:sp>
        <p:nvSpPr>
          <p:cNvPr id="1209347" name="AutoShape 3"/>
          <p:cNvSpPr>
            <a:spLocks noChangeAspect="1" noChangeArrowheads="1"/>
          </p:cNvSpPr>
          <p:nvPr/>
        </p:nvSpPr>
        <p:spPr bwMode="auto">
          <a:xfrm>
            <a:off x="4967288" y="2951163"/>
            <a:ext cx="3384550" cy="863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communication </a:t>
            </a:r>
          </a:p>
          <a:p>
            <a:pPr algn="ctr"/>
            <a:r>
              <a:rPr lang="en-US" sz="2800" b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1209348" name="AutoShape 4"/>
          <p:cNvSpPr>
            <a:spLocks noChangeAspect="1" noChangeArrowheads="1"/>
          </p:cNvSpPr>
          <p:nvPr/>
        </p:nvSpPr>
        <p:spPr bwMode="auto">
          <a:xfrm>
            <a:off x="2597150" y="1730375"/>
            <a:ext cx="39560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33797" name="AutoShape 5"/>
          <p:cNvSpPr>
            <a:spLocks noChangeAspect="1" noChangeArrowheads="1"/>
          </p:cNvSpPr>
          <p:nvPr/>
        </p:nvSpPr>
        <p:spPr bwMode="auto">
          <a:xfrm>
            <a:off x="728663" y="4181475"/>
            <a:ext cx="33845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disk</a:t>
            </a:r>
          </a:p>
        </p:txBody>
      </p:sp>
      <p:sp>
        <p:nvSpPr>
          <p:cNvPr id="1209350" name="AutoShape 6"/>
          <p:cNvSpPr>
            <a:spLocks noChangeAspect="1" noChangeArrowheads="1"/>
          </p:cNvSpPr>
          <p:nvPr/>
        </p:nvSpPr>
        <p:spPr bwMode="auto">
          <a:xfrm>
            <a:off x="4967288" y="4181475"/>
            <a:ext cx="3384550" cy="863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network card</a:t>
            </a:r>
          </a:p>
        </p:txBody>
      </p:sp>
      <p:sp>
        <p:nvSpPr>
          <p:cNvPr id="1209351" name="Text Box 7"/>
          <p:cNvSpPr txBox="1">
            <a:spLocks noChangeArrowheads="1"/>
          </p:cNvSpPr>
          <p:nvPr/>
        </p:nvSpPr>
        <p:spPr bwMode="auto">
          <a:xfrm>
            <a:off x="71438" y="3789363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expensive</a:t>
            </a:r>
          </a:p>
        </p:txBody>
      </p:sp>
      <p:sp>
        <p:nvSpPr>
          <p:cNvPr id="1209352" name="AutoShape 8"/>
          <p:cNvSpPr>
            <a:spLocks noChangeAspect="1" noChangeArrowheads="1"/>
          </p:cNvSpPr>
          <p:nvPr/>
        </p:nvSpPr>
        <p:spPr bwMode="auto">
          <a:xfrm>
            <a:off x="728663" y="2949575"/>
            <a:ext cx="33845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file system</a:t>
            </a:r>
          </a:p>
        </p:txBody>
      </p:sp>
      <p:sp>
        <p:nvSpPr>
          <p:cNvPr id="1209353" name="Line 9"/>
          <p:cNvSpPr>
            <a:spLocks noChangeShapeType="1"/>
          </p:cNvSpPr>
          <p:nvPr/>
        </p:nvSpPr>
        <p:spPr bwMode="auto">
          <a:xfrm>
            <a:off x="1150938" y="3294063"/>
            <a:ext cx="0" cy="14398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9354" name="Rectangle 10"/>
          <p:cNvSpPr>
            <a:spLocks noChangeArrowheads="1"/>
          </p:cNvSpPr>
          <p:nvPr/>
        </p:nvSpPr>
        <p:spPr bwMode="auto">
          <a:xfrm>
            <a:off x="4662488" y="2708275"/>
            <a:ext cx="1574800" cy="1395413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Left"/>
            <a:lightRig rig="legacyFlat3" dir="b"/>
          </a:scene3d>
          <a:sp3d extrusionH="12673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nb-NO"/>
          </a:p>
        </p:txBody>
      </p:sp>
      <p:sp>
        <p:nvSpPr>
          <p:cNvPr id="1209355" name="Text Box 11"/>
          <p:cNvSpPr txBox="1">
            <a:spLocks noChangeArrowheads="1"/>
          </p:cNvSpPr>
          <p:nvPr/>
        </p:nvSpPr>
        <p:spPr bwMode="auto">
          <a:xfrm>
            <a:off x="4662488" y="2663825"/>
            <a:ext cx="693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cache</a:t>
            </a:r>
          </a:p>
        </p:txBody>
      </p:sp>
      <p:sp>
        <p:nvSpPr>
          <p:cNvPr id="1209356" name="Rectangle 12"/>
          <p:cNvSpPr>
            <a:spLocks noChangeArrowheads="1"/>
          </p:cNvSpPr>
          <p:nvPr/>
        </p:nvSpPr>
        <p:spPr bwMode="auto">
          <a:xfrm>
            <a:off x="5337175" y="297973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7" name="Rectangle 13"/>
          <p:cNvSpPr>
            <a:spLocks noChangeArrowheads="1"/>
          </p:cNvSpPr>
          <p:nvPr/>
        </p:nvSpPr>
        <p:spPr bwMode="auto">
          <a:xfrm>
            <a:off x="5337175" y="3294063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8" name="Rectangle 14"/>
          <p:cNvSpPr>
            <a:spLocks noChangeArrowheads="1"/>
          </p:cNvSpPr>
          <p:nvPr/>
        </p:nvSpPr>
        <p:spPr bwMode="auto">
          <a:xfrm>
            <a:off x="5337175" y="360838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9" name="Rectangle 15"/>
          <p:cNvSpPr>
            <a:spLocks noChangeArrowheads="1"/>
          </p:cNvSpPr>
          <p:nvPr/>
        </p:nvSpPr>
        <p:spPr bwMode="auto">
          <a:xfrm>
            <a:off x="5697538" y="360838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0" name="Rectangle 16"/>
          <p:cNvSpPr>
            <a:spLocks noChangeArrowheads="1"/>
          </p:cNvSpPr>
          <p:nvPr/>
        </p:nvSpPr>
        <p:spPr bwMode="auto">
          <a:xfrm>
            <a:off x="5697538" y="297973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1" name="Rectangle 17"/>
          <p:cNvSpPr>
            <a:spLocks noChangeArrowheads="1"/>
          </p:cNvSpPr>
          <p:nvPr/>
        </p:nvSpPr>
        <p:spPr bwMode="auto">
          <a:xfrm>
            <a:off x="5697538" y="3294063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2" name="Oval 18"/>
          <p:cNvSpPr>
            <a:spLocks noChangeArrowheads="1"/>
          </p:cNvSpPr>
          <p:nvPr/>
        </p:nvSpPr>
        <p:spPr bwMode="auto">
          <a:xfrm>
            <a:off x="5770563" y="3049588"/>
            <a:ext cx="134937" cy="134937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3" name="Oval 19"/>
          <p:cNvSpPr>
            <a:spLocks noChangeArrowheads="1"/>
          </p:cNvSpPr>
          <p:nvPr/>
        </p:nvSpPr>
        <p:spPr bwMode="auto">
          <a:xfrm>
            <a:off x="5770563" y="3365500"/>
            <a:ext cx="134937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4" name="Oval 20"/>
          <p:cNvSpPr>
            <a:spLocks noChangeArrowheads="1"/>
          </p:cNvSpPr>
          <p:nvPr/>
        </p:nvSpPr>
        <p:spPr bwMode="auto">
          <a:xfrm>
            <a:off x="5770563" y="3679825"/>
            <a:ext cx="134937" cy="1349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5" name="Oval 21"/>
          <p:cNvSpPr>
            <a:spLocks noChangeArrowheads="1"/>
          </p:cNvSpPr>
          <p:nvPr/>
        </p:nvSpPr>
        <p:spPr bwMode="auto">
          <a:xfrm>
            <a:off x="5410200" y="3679825"/>
            <a:ext cx="134938" cy="1349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16463" y="3175000"/>
            <a:ext cx="269875" cy="269875"/>
            <a:chOff x="3702" y="2386"/>
            <a:chExt cx="170" cy="170"/>
          </a:xfrm>
        </p:grpSpPr>
        <p:sp>
          <p:nvSpPr>
            <p:cNvPr id="33842" name="Rectangle 23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43" name="Oval 24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711450" y="2219325"/>
            <a:ext cx="269875" cy="269875"/>
            <a:chOff x="916" y="1428"/>
            <a:chExt cx="170" cy="170"/>
          </a:xfrm>
        </p:grpSpPr>
        <p:sp>
          <p:nvSpPr>
            <p:cNvPr id="33840" name="Rectangle 26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41" name="Oval 27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9863" y="2227263"/>
            <a:ext cx="269875" cy="269875"/>
            <a:chOff x="916" y="1428"/>
            <a:chExt cx="170" cy="170"/>
          </a:xfrm>
        </p:grpSpPr>
        <p:sp>
          <p:nvSpPr>
            <p:cNvPr id="33838" name="Rectangle 29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9" name="Oval 30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724400" y="3173413"/>
            <a:ext cx="269875" cy="269875"/>
            <a:chOff x="3702" y="2386"/>
            <a:chExt cx="170" cy="170"/>
          </a:xfrm>
        </p:grpSpPr>
        <p:sp>
          <p:nvSpPr>
            <p:cNvPr id="33836" name="Rectangle 32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7" name="Oval 33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708275" y="2235200"/>
            <a:ext cx="269875" cy="269875"/>
            <a:chOff x="916" y="1428"/>
            <a:chExt cx="170" cy="170"/>
          </a:xfrm>
        </p:grpSpPr>
        <p:sp>
          <p:nvSpPr>
            <p:cNvPr id="33834" name="Rectangle 35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5" name="Oval 36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273425" y="4489450"/>
            <a:ext cx="269875" cy="269875"/>
            <a:chOff x="3702" y="2386"/>
            <a:chExt cx="170" cy="170"/>
          </a:xfrm>
        </p:grpSpPr>
        <p:sp>
          <p:nvSpPr>
            <p:cNvPr id="33832" name="Rectangle 38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3" name="Oval 39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719638" y="3173413"/>
            <a:ext cx="269875" cy="269875"/>
            <a:chOff x="916" y="1428"/>
            <a:chExt cx="170" cy="170"/>
          </a:xfrm>
        </p:grpSpPr>
        <p:sp>
          <p:nvSpPr>
            <p:cNvPr id="33830" name="Rectangle 41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1" name="Oval 42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722813" y="3171825"/>
            <a:ext cx="269875" cy="269875"/>
            <a:chOff x="3702" y="2386"/>
            <a:chExt cx="170" cy="170"/>
          </a:xfrm>
        </p:grpSpPr>
        <p:sp>
          <p:nvSpPr>
            <p:cNvPr id="33828" name="Rectangle 44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29" name="Oval 45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09390" name="Oval 46"/>
          <p:cNvSpPr>
            <a:spLocks noChangeArrowheads="1"/>
          </p:cNvSpPr>
          <p:nvPr/>
        </p:nvSpPr>
        <p:spPr bwMode="auto">
          <a:xfrm>
            <a:off x="5407025" y="3363913"/>
            <a:ext cx="134938" cy="1349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369888" y="1987550"/>
            <a:ext cx="1995487" cy="576263"/>
            <a:chOff x="233" y="1252"/>
            <a:chExt cx="1257" cy="363"/>
          </a:xfrm>
        </p:grpSpPr>
        <p:sp>
          <p:nvSpPr>
            <p:cNvPr id="33825" name="Text Box 48"/>
            <p:cNvSpPr txBox="1">
              <a:spLocks noChangeArrowheads="1"/>
            </p:cNvSpPr>
            <p:nvPr/>
          </p:nvSpPr>
          <p:spPr bwMode="auto">
            <a:xfrm>
              <a:off x="233" y="1252"/>
              <a:ext cx="10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600" b="0"/>
                <a:t>caching possible</a:t>
              </a:r>
            </a:p>
          </p:txBody>
        </p:sp>
        <p:sp>
          <p:nvSpPr>
            <p:cNvPr id="33826" name="Line 49"/>
            <p:cNvSpPr>
              <a:spLocks noChangeShapeType="1"/>
            </p:cNvSpPr>
            <p:nvPr/>
          </p:nvSpPr>
          <p:spPr bwMode="auto">
            <a:xfrm>
              <a:off x="1240" y="1365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827" name="Line 50"/>
            <p:cNvSpPr>
              <a:spLocks noChangeShapeType="1"/>
            </p:cNvSpPr>
            <p:nvPr/>
          </p:nvSpPr>
          <p:spPr bwMode="auto">
            <a:xfrm>
              <a:off x="977" y="1465"/>
              <a:ext cx="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9395" name="Text Box 51"/>
          <p:cNvSpPr txBox="1">
            <a:spLocks noChangeArrowheads="1"/>
          </p:cNvSpPr>
          <p:nvPr/>
        </p:nvSpPr>
        <p:spPr bwMode="auto">
          <a:xfrm>
            <a:off x="5561013" y="1389063"/>
            <a:ext cx="3503612" cy="173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</a:rPr>
              <a:t>How do we manage a cache?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how much memory to use?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how much data to prefetch?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which data item to replace?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how do lookups quickly?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2093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2093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09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0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09352"/>
                                        </p:tgtEl>
                                      </p:cBhvr>
                                      <p:by x="100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209348"/>
                                        </p:tgtEl>
                                      </p:cBhvr>
                                      <p:by x="100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8368 0.0 " pathEditMode="relative" ptsTypes="AA">
                                      <p:cBhvr>
                                        <p:cTn id="39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8368 0.0 " pathEditMode="relative" ptsTypes="AA">
                                      <p:cBhvr>
                                        <p:cTn id="41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0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0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0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0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120936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0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12093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3698 0.00278 L -0.20104 0.21435 L -0.23802 0.17245 L -0.26736 0.20856 L -0.28906 0.17824 L -0.31198 0.22315 L -0.32934 0.17824 L -0.33576 0.21435 L -0.30764 0.18843 L -0.28576 0.21296 L -0.26632 0.17824 L -0.23472 0.21435 L -0.20208 0.1912 L -0.15764 0.1912 " pathEditMode="relative" ptsTypes="AAAAAAAAAAAAAAA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L 0.01632 -0.18982 L 0.15538 -0.19121 " pathEditMode="relative" ptsTypes="AAA">
                                      <p:cBhvr>
                                        <p:cTn id="1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20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0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animBg="1"/>
      <p:bldP spid="1209348" grpId="0" animBg="1"/>
      <p:bldP spid="1209348" grpId="1" animBg="1"/>
      <p:bldP spid="1209350" grpId="0" animBg="1"/>
      <p:bldP spid="1209351" grpId="0"/>
      <p:bldP spid="1209351" grpId="1"/>
      <p:bldP spid="1209352" grpId="0" animBg="1"/>
      <p:bldP spid="1209352" grpId="1" animBg="1"/>
      <p:bldP spid="1209353" grpId="0" animBg="1"/>
      <p:bldP spid="1209353" grpId="1" animBg="1"/>
      <p:bldP spid="1209354" grpId="0" animBg="1"/>
      <p:bldP spid="1209354" grpId="1" animBg="1"/>
      <p:bldP spid="1209355" grpId="0"/>
      <p:bldP spid="1209356" grpId="0" animBg="1"/>
      <p:bldP spid="1209357" grpId="0" animBg="1"/>
      <p:bldP spid="1209358" grpId="0" animBg="1"/>
      <p:bldP spid="1209359" grpId="0" animBg="1"/>
      <p:bldP spid="1209360" grpId="0" animBg="1"/>
      <p:bldP spid="1209361" grpId="0" animBg="1"/>
      <p:bldP spid="1209362" grpId="0" animBg="1"/>
      <p:bldP spid="1209362" grpId="1" animBg="1"/>
      <p:bldP spid="1209363" grpId="0" animBg="1"/>
      <p:bldP spid="1209364" grpId="0" animBg="1"/>
      <p:bldP spid="1209364" grpId="1" animBg="1"/>
      <p:bldP spid="1209365" grpId="0" animBg="1"/>
      <p:bldP spid="1209390" grpId="0" animBg="1"/>
      <p:bldP spid="120939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Caching: Windows XP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5218113" cy="1787525"/>
          </a:xfrm>
        </p:spPr>
        <p:txBody>
          <a:bodyPr/>
          <a:lstStyle/>
          <a:p>
            <a:pPr eaLnBrk="1" hangingPunct="1"/>
            <a:r>
              <a:rPr lang="en-US" sz="2400" smtClean="0"/>
              <a:t>An </a:t>
            </a:r>
            <a:r>
              <a:rPr lang="en-US" sz="2400" smtClean="0">
                <a:solidFill>
                  <a:schemeClr val="folHlink"/>
                </a:solidFill>
              </a:rPr>
              <a:t>I/O manager</a:t>
            </a:r>
            <a:r>
              <a:rPr lang="en-US" sz="2400" smtClean="0"/>
              <a:t> performs caching</a:t>
            </a:r>
          </a:p>
          <a:p>
            <a:pPr lvl="1" eaLnBrk="1" hangingPunct="1"/>
            <a:r>
              <a:rPr lang="en-US" sz="2000" smtClean="0"/>
              <a:t>centralized facility to all components (not only file data) </a:t>
            </a:r>
            <a:br>
              <a:rPr lang="en-US" sz="2000" smtClean="0"/>
            </a:br>
            <a:endParaRPr lang="en-US" sz="500" smtClean="0"/>
          </a:p>
          <a:p>
            <a:pPr eaLnBrk="1" hangingPunct="1"/>
            <a:r>
              <a:rPr lang="en-US" sz="2400" smtClean="0"/>
              <a:t>I/O requests processing:	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876800" y="1635125"/>
            <a:ext cx="1006475" cy="673100"/>
          </a:xfrm>
          <a:prstGeom prst="rect">
            <a:avLst/>
          </a:prstGeom>
          <a:solidFill>
            <a:srgbClr val="00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122863" y="1870075"/>
            <a:ext cx="547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process</a:t>
            </a:r>
            <a:endParaRPr lang="en-US" sz="2800" b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708525" y="2643188"/>
            <a:ext cx="4260850" cy="3027362"/>
          </a:xfrm>
          <a:prstGeom prst="rect">
            <a:avLst/>
          </a:prstGeom>
          <a:solidFill>
            <a:srgbClr val="DDDDD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876800" y="3821113"/>
            <a:ext cx="1006475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994275" y="3956050"/>
            <a:ext cx="777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file system</a:t>
            </a:r>
            <a:endParaRPr lang="en-US" sz="2800" b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146675" y="4157663"/>
            <a:ext cx="488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219825" y="3821113"/>
            <a:ext cx="1008063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513513" y="3956050"/>
            <a:ext cx="419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cache</a:t>
            </a:r>
            <a:endParaRPr lang="en-US" sz="2800" b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34138" y="4157663"/>
            <a:ext cx="6413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manager</a:t>
            </a:r>
            <a:endParaRPr lang="en-US" sz="2800" b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876800" y="4746625"/>
            <a:ext cx="1006475" cy="67151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199063" y="4881563"/>
            <a:ext cx="2841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disk</a:t>
            </a:r>
            <a:endParaRPr lang="en-US" sz="2800" b="0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095875" y="5083175"/>
            <a:ext cx="488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7451725" y="2895600"/>
            <a:ext cx="1344613" cy="6762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7564438" y="3048000"/>
            <a:ext cx="1098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virtual memory</a:t>
            </a:r>
            <a:endParaRPr lang="en-US" sz="2800" b="0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7559675" y="3251200"/>
            <a:ext cx="11731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manager (VMM)</a:t>
            </a:r>
            <a:endParaRPr lang="en-US" sz="2800" b="0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876800" y="2895600"/>
            <a:ext cx="1006475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045075" y="3043238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300" b="0">
                <a:solidFill>
                  <a:srgbClr val="000000"/>
                </a:solidFill>
              </a:rPr>
              <a:t>I/O </a:t>
            </a:r>
          </a:p>
          <a:p>
            <a:pPr algn="ctr"/>
            <a:r>
              <a:rPr lang="en-US" sz="1300" b="0">
                <a:solidFill>
                  <a:srgbClr val="000000"/>
                </a:solidFill>
              </a:rPr>
              <a:t>manager</a:t>
            </a:r>
            <a:endParaRPr lang="en-US" sz="2800" b="0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8235950" y="5341938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Kernel</a:t>
            </a:r>
            <a:endParaRPr lang="en-US" sz="2800" b="0"/>
          </a:p>
        </p:txBody>
      </p:sp>
      <p:sp>
        <p:nvSpPr>
          <p:cNvPr id="1211414" name="Rectangle 22"/>
          <p:cNvSpPr>
            <a:spLocks noChangeArrowheads="1"/>
          </p:cNvSpPr>
          <p:nvPr/>
        </p:nvSpPr>
        <p:spPr bwMode="auto">
          <a:xfrm>
            <a:off x="0" y="2411413"/>
            <a:ext cx="53467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 dirty="0"/>
              <a:t>I/O request from process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 dirty="0"/>
              <a:t>I/O manager forwards to cache manager</a:t>
            </a:r>
          </a:p>
          <a:p>
            <a:pPr marL="533400" indent="-5334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600" dirty="0"/>
              <a:t>in cache</a:t>
            </a:r>
            <a:r>
              <a:rPr lang="en-US" sz="1600" b="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cache manager locates and copies data </a:t>
            </a:r>
            <a:br>
              <a:rPr lang="en-US" sz="1400" b="0" dirty="0"/>
            </a:br>
            <a:r>
              <a:rPr lang="en-US" sz="1400" b="0" dirty="0"/>
              <a:t>to process buffer via VMM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VMM notifies process </a:t>
            </a:r>
          </a:p>
          <a:p>
            <a:pPr marL="533400" indent="-5334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600" dirty="0"/>
              <a:t>on disk</a:t>
            </a:r>
            <a:r>
              <a:rPr lang="en-US" sz="1600" b="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cache manager generates a page fault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VMM makes a </a:t>
            </a:r>
            <a:r>
              <a:rPr lang="en-US" sz="1400" b="0" u="sng" dirty="0">
                <a:solidFill>
                  <a:srgbClr val="FF0000"/>
                </a:solidFill>
              </a:rPr>
              <a:t>non-cached service request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I/O manager makes request to file system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file system forwards to disk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disk finds data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reads into cache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cache manager copies data to process buffer via VMM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virtual memory manager notifies process </a:t>
            </a:r>
          </a:p>
        </p:txBody>
      </p:sp>
      <p:sp>
        <p:nvSpPr>
          <p:cNvPr id="1211415" name="Line 23"/>
          <p:cNvSpPr>
            <a:spLocks noChangeShapeType="1"/>
          </p:cNvSpPr>
          <p:nvPr/>
        </p:nvSpPr>
        <p:spPr bwMode="auto">
          <a:xfrm>
            <a:off x="5364163" y="2384425"/>
            <a:ext cx="0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6" name="Freeform 24"/>
          <p:cNvSpPr>
            <a:spLocks/>
          </p:cNvSpPr>
          <p:nvPr/>
        </p:nvSpPr>
        <p:spPr bwMode="auto">
          <a:xfrm>
            <a:off x="5940425" y="3357563"/>
            <a:ext cx="360363" cy="358775"/>
          </a:xfrm>
          <a:custGeom>
            <a:avLst/>
            <a:gdLst>
              <a:gd name="T0" fmla="*/ 0 w 227"/>
              <a:gd name="T1" fmla="*/ 0 h 226"/>
              <a:gd name="T2" fmla="*/ 227 w 227"/>
              <a:gd name="T3" fmla="*/ 0 h 226"/>
              <a:gd name="T4" fmla="*/ 227 w 227"/>
              <a:gd name="T5" fmla="*/ 226 h 226"/>
              <a:gd name="T6" fmla="*/ 0 60000 65536"/>
              <a:gd name="T7" fmla="*/ 0 60000 65536"/>
              <a:gd name="T8" fmla="*/ 0 60000 65536"/>
              <a:gd name="T9" fmla="*/ 0 w 227"/>
              <a:gd name="T10" fmla="*/ 0 h 226"/>
              <a:gd name="T11" fmla="*/ 227 w 22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6">
                <a:moveTo>
                  <a:pt x="0" y="0"/>
                </a:moveTo>
                <a:lnTo>
                  <a:pt x="227" y="0"/>
                </a:lnTo>
                <a:lnTo>
                  <a:pt x="227" y="22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7" name="Freeform 25"/>
          <p:cNvSpPr>
            <a:spLocks/>
          </p:cNvSpPr>
          <p:nvPr/>
        </p:nvSpPr>
        <p:spPr bwMode="auto">
          <a:xfrm flipH="1" flipV="1">
            <a:off x="7308850" y="3644900"/>
            <a:ext cx="792163" cy="576263"/>
          </a:xfrm>
          <a:custGeom>
            <a:avLst/>
            <a:gdLst>
              <a:gd name="T0" fmla="*/ 0 w 181"/>
              <a:gd name="T1" fmla="*/ 226 h 226"/>
              <a:gd name="T2" fmla="*/ 0 w 181"/>
              <a:gd name="T3" fmla="*/ 0 h 226"/>
              <a:gd name="T4" fmla="*/ 181 w 181"/>
              <a:gd name="T5" fmla="*/ 0 h 226"/>
              <a:gd name="T6" fmla="*/ 0 60000 65536"/>
              <a:gd name="T7" fmla="*/ 0 60000 65536"/>
              <a:gd name="T8" fmla="*/ 0 60000 65536"/>
              <a:gd name="T9" fmla="*/ 0 w 181"/>
              <a:gd name="T10" fmla="*/ 0 h 226"/>
              <a:gd name="T11" fmla="*/ 181 w 18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26">
                <a:moveTo>
                  <a:pt x="0" y="226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8" name="Freeform 26"/>
          <p:cNvSpPr>
            <a:spLocks/>
          </p:cNvSpPr>
          <p:nvPr/>
        </p:nvSpPr>
        <p:spPr bwMode="auto">
          <a:xfrm flipH="1">
            <a:off x="6011863" y="1881188"/>
            <a:ext cx="2089150" cy="935037"/>
          </a:xfrm>
          <a:custGeom>
            <a:avLst/>
            <a:gdLst>
              <a:gd name="T0" fmla="*/ 0 w 181"/>
              <a:gd name="T1" fmla="*/ 226 h 226"/>
              <a:gd name="T2" fmla="*/ 0 w 181"/>
              <a:gd name="T3" fmla="*/ 0 h 226"/>
              <a:gd name="T4" fmla="*/ 181 w 181"/>
              <a:gd name="T5" fmla="*/ 0 h 226"/>
              <a:gd name="T6" fmla="*/ 0 60000 65536"/>
              <a:gd name="T7" fmla="*/ 0 60000 65536"/>
              <a:gd name="T8" fmla="*/ 0 60000 65536"/>
              <a:gd name="T9" fmla="*/ 0 w 181"/>
              <a:gd name="T10" fmla="*/ 0 h 226"/>
              <a:gd name="T11" fmla="*/ 181 w 18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26">
                <a:moveTo>
                  <a:pt x="0" y="226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9" name="Freeform 27"/>
          <p:cNvSpPr>
            <a:spLocks/>
          </p:cNvSpPr>
          <p:nvPr/>
        </p:nvSpPr>
        <p:spPr bwMode="auto">
          <a:xfrm flipH="1">
            <a:off x="7019925" y="3357563"/>
            <a:ext cx="396875" cy="358775"/>
          </a:xfrm>
          <a:custGeom>
            <a:avLst/>
            <a:gdLst>
              <a:gd name="T0" fmla="*/ 0 w 227"/>
              <a:gd name="T1" fmla="*/ 0 h 226"/>
              <a:gd name="T2" fmla="*/ 227 w 227"/>
              <a:gd name="T3" fmla="*/ 0 h 226"/>
              <a:gd name="T4" fmla="*/ 227 w 227"/>
              <a:gd name="T5" fmla="*/ 226 h 226"/>
              <a:gd name="T6" fmla="*/ 0 60000 65536"/>
              <a:gd name="T7" fmla="*/ 0 60000 65536"/>
              <a:gd name="T8" fmla="*/ 0 60000 65536"/>
              <a:gd name="T9" fmla="*/ 0 w 227"/>
              <a:gd name="T10" fmla="*/ 0 h 226"/>
              <a:gd name="T11" fmla="*/ 227 w 22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6">
                <a:moveTo>
                  <a:pt x="0" y="0"/>
                </a:moveTo>
                <a:lnTo>
                  <a:pt x="227" y="0"/>
                </a:lnTo>
                <a:lnTo>
                  <a:pt x="227" y="22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0" name="Line 28"/>
          <p:cNvSpPr>
            <a:spLocks noChangeShapeType="1"/>
          </p:cNvSpPr>
          <p:nvPr/>
        </p:nvSpPr>
        <p:spPr bwMode="auto">
          <a:xfrm flipH="1">
            <a:off x="5940425" y="3068638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1" name="Line 29"/>
          <p:cNvSpPr>
            <a:spLocks noChangeShapeType="1"/>
          </p:cNvSpPr>
          <p:nvPr/>
        </p:nvSpPr>
        <p:spPr bwMode="auto">
          <a:xfrm>
            <a:off x="5364163" y="3608388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2" name="Line 30"/>
          <p:cNvSpPr>
            <a:spLocks noChangeShapeType="1"/>
          </p:cNvSpPr>
          <p:nvPr/>
        </p:nvSpPr>
        <p:spPr bwMode="auto">
          <a:xfrm>
            <a:off x="5219700" y="454501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3" name="Line 31"/>
          <p:cNvSpPr>
            <a:spLocks noChangeShapeType="1"/>
          </p:cNvSpPr>
          <p:nvPr/>
        </p:nvSpPr>
        <p:spPr bwMode="auto">
          <a:xfrm>
            <a:off x="5508625" y="454501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4" name="Line 32"/>
          <p:cNvSpPr>
            <a:spLocks noChangeShapeType="1"/>
          </p:cNvSpPr>
          <p:nvPr/>
        </p:nvSpPr>
        <p:spPr bwMode="auto">
          <a:xfrm>
            <a:off x="5940425" y="4329113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1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1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1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1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1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1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15" grpId="0" animBg="1"/>
      <p:bldP spid="1211416" grpId="0" animBg="1"/>
      <p:bldP spid="1211417" grpId="0" animBg="1"/>
      <p:bldP spid="1211417" grpId="1" animBg="1"/>
      <p:bldP spid="1211417" grpId="2" animBg="1"/>
      <p:bldP spid="1211418" grpId="0" animBg="1"/>
      <p:bldP spid="1211418" grpId="1" animBg="1"/>
      <p:bldP spid="1211418" grpId="2" animBg="1"/>
      <p:bldP spid="1211419" grpId="0" animBg="1"/>
      <p:bldP spid="1211420" grpId="0" animBg="1"/>
      <p:bldP spid="1211421" grpId="0" animBg="1"/>
      <p:bldP spid="1211422" grpId="0" animBg="1"/>
      <p:bldP spid="1211423" grpId="0" animBg="1"/>
      <p:bldP spid="12114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Caching: Linux / Unix</a:t>
            </a:r>
          </a:p>
        </p:txBody>
      </p:sp>
      <p:sp>
        <p:nvSpPr>
          <p:cNvPr id="36867" name="AutoShape 3"/>
          <p:cNvSpPr>
            <a:spLocks noChangeAspect="1" noChangeArrowheads="1" noTextEdit="1"/>
          </p:cNvSpPr>
          <p:nvPr/>
        </p:nvSpPr>
        <p:spPr bwMode="auto">
          <a:xfrm>
            <a:off x="5251450" y="1660525"/>
            <a:ext cx="3865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80038" y="2622550"/>
            <a:ext cx="3605212" cy="3330575"/>
          </a:xfrm>
          <a:prstGeom prst="rect">
            <a:avLst/>
          </a:prstGeom>
          <a:solidFill>
            <a:srgbClr val="DDDDDD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410200" y="2649538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Kernel</a:t>
            </a:r>
            <a:endParaRPr lang="en-US" sz="2800" b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765925" y="1789113"/>
            <a:ext cx="831850" cy="555625"/>
          </a:xfrm>
          <a:prstGeom prst="rect">
            <a:avLst/>
          </a:prstGeom>
          <a:solidFill>
            <a:srgbClr val="00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970713" y="1985963"/>
            <a:ext cx="466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Process</a:t>
            </a:r>
            <a:endParaRPr lang="en-US" sz="2800" b="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765925" y="2898775"/>
            <a:ext cx="831850" cy="5556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873875" y="3013075"/>
            <a:ext cx="606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virtual file</a:t>
            </a:r>
            <a:endParaRPr lang="en-US" sz="2800" b="0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989763" y="3179763"/>
            <a:ext cx="430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system</a:t>
            </a:r>
            <a:endParaRPr lang="en-US" sz="2800" b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765925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29425" y="3998913"/>
            <a:ext cx="742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Linux ext2fs</a:t>
            </a:r>
            <a:endParaRPr lang="en-US" sz="2800" b="0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875588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8164513" y="3914775"/>
            <a:ext cx="244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HFS</a:t>
            </a:r>
            <a:endParaRPr lang="en-US" sz="2800" b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951788" y="4081463"/>
            <a:ext cx="7254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(Macintosh)</a:t>
            </a:r>
            <a:endParaRPr lang="en-US" sz="2800" b="0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657850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5872163" y="3914775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FAT32</a:t>
            </a:r>
            <a:endParaRPr lang="en-US" sz="2800" b="0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761038" y="4081463"/>
            <a:ext cx="6619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(Windows)</a:t>
            </a:r>
            <a:endParaRPr lang="en-US" sz="2800" b="0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765925" y="4773613"/>
            <a:ext cx="831850" cy="2762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973888" y="4830763"/>
            <a:ext cx="430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buffers</a:t>
            </a:r>
            <a:endParaRPr lang="en-US" sz="2800" b="0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6765925" y="5397500"/>
            <a:ext cx="831850" cy="4159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7067550" y="5441950"/>
            <a:ext cx="24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disk</a:t>
            </a:r>
            <a:endParaRPr lang="en-US" sz="2800" b="0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6989763" y="5608638"/>
            <a:ext cx="415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7181850" y="2463800"/>
            <a:ext cx="1588" cy="3159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7138988" y="2344738"/>
            <a:ext cx="87312" cy="130175"/>
          </a:xfrm>
          <a:custGeom>
            <a:avLst/>
            <a:gdLst>
              <a:gd name="T0" fmla="*/ 0 w 55"/>
              <a:gd name="T1" fmla="*/ 82 h 82"/>
              <a:gd name="T2" fmla="*/ 27 w 55"/>
              <a:gd name="T3" fmla="*/ 0 h 82"/>
              <a:gd name="T4" fmla="*/ 55 w 55"/>
              <a:gd name="T5" fmla="*/ 82 h 82"/>
              <a:gd name="T6" fmla="*/ 0 w 55"/>
              <a:gd name="T7" fmla="*/ 82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0" y="82"/>
                </a:moveTo>
                <a:lnTo>
                  <a:pt x="27" y="0"/>
                </a:lnTo>
                <a:lnTo>
                  <a:pt x="55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7138988" y="2768600"/>
            <a:ext cx="87312" cy="130175"/>
          </a:xfrm>
          <a:custGeom>
            <a:avLst/>
            <a:gdLst>
              <a:gd name="T0" fmla="*/ 55 w 55"/>
              <a:gd name="T1" fmla="*/ 0 h 82"/>
              <a:gd name="T2" fmla="*/ 27 w 55"/>
              <a:gd name="T3" fmla="*/ 82 h 82"/>
              <a:gd name="T4" fmla="*/ 0 w 55"/>
              <a:gd name="T5" fmla="*/ 0 h 82"/>
              <a:gd name="T6" fmla="*/ 55 w 55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55" y="0"/>
                </a:moveTo>
                <a:lnTo>
                  <a:pt x="27" y="82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181850" y="3573463"/>
            <a:ext cx="1588" cy="1079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7138988" y="3454400"/>
            <a:ext cx="87312" cy="130175"/>
          </a:xfrm>
          <a:custGeom>
            <a:avLst/>
            <a:gdLst>
              <a:gd name="T0" fmla="*/ 0 w 55"/>
              <a:gd name="T1" fmla="*/ 82 h 82"/>
              <a:gd name="T2" fmla="*/ 27 w 55"/>
              <a:gd name="T3" fmla="*/ 0 h 82"/>
              <a:gd name="T4" fmla="*/ 55 w 55"/>
              <a:gd name="T5" fmla="*/ 82 h 82"/>
              <a:gd name="T6" fmla="*/ 0 w 55"/>
              <a:gd name="T7" fmla="*/ 82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0" y="82"/>
                </a:moveTo>
                <a:lnTo>
                  <a:pt x="27" y="0"/>
                </a:lnTo>
                <a:lnTo>
                  <a:pt x="55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7138988" y="3670300"/>
            <a:ext cx="87312" cy="131763"/>
          </a:xfrm>
          <a:custGeom>
            <a:avLst/>
            <a:gdLst>
              <a:gd name="T0" fmla="*/ 55 w 55"/>
              <a:gd name="T1" fmla="*/ 0 h 83"/>
              <a:gd name="T2" fmla="*/ 27 w 55"/>
              <a:gd name="T3" fmla="*/ 83 h 83"/>
              <a:gd name="T4" fmla="*/ 0 w 55"/>
              <a:gd name="T5" fmla="*/ 0 h 83"/>
              <a:gd name="T6" fmla="*/ 55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H="1">
            <a:off x="6162675" y="3255963"/>
            <a:ext cx="514350" cy="4667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6640513" y="3176588"/>
            <a:ext cx="125412" cy="119062"/>
          </a:xfrm>
          <a:custGeom>
            <a:avLst/>
            <a:gdLst>
              <a:gd name="T0" fmla="*/ 0 w 79"/>
              <a:gd name="T1" fmla="*/ 35 h 75"/>
              <a:gd name="T2" fmla="*/ 79 w 79"/>
              <a:gd name="T3" fmla="*/ 0 h 75"/>
              <a:gd name="T4" fmla="*/ 37 w 79"/>
              <a:gd name="T5" fmla="*/ 75 h 75"/>
              <a:gd name="T6" fmla="*/ 0 w 79"/>
              <a:gd name="T7" fmla="*/ 35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5"/>
              <a:gd name="T14" fmla="*/ 79 w 79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5">
                <a:moveTo>
                  <a:pt x="0" y="35"/>
                </a:moveTo>
                <a:lnTo>
                  <a:pt x="79" y="0"/>
                </a:lnTo>
                <a:lnTo>
                  <a:pt x="37" y="75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6" name="Freeform 32"/>
          <p:cNvSpPr>
            <a:spLocks/>
          </p:cNvSpPr>
          <p:nvPr/>
        </p:nvSpPr>
        <p:spPr bwMode="auto">
          <a:xfrm>
            <a:off x="6073775" y="3681413"/>
            <a:ext cx="125413" cy="120650"/>
          </a:xfrm>
          <a:custGeom>
            <a:avLst/>
            <a:gdLst>
              <a:gd name="T0" fmla="*/ 79 w 79"/>
              <a:gd name="T1" fmla="*/ 41 h 76"/>
              <a:gd name="T2" fmla="*/ 0 w 79"/>
              <a:gd name="T3" fmla="*/ 76 h 76"/>
              <a:gd name="T4" fmla="*/ 42 w 79"/>
              <a:gd name="T5" fmla="*/ 0 h 76"/>
              <a:gd name="T6" fmla="*/ 79 w 79"/>
              <a:gd name="T7" fmla="*/ 41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6"/>
              <a:gd name="T14" fmla="*/ 79 w 79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6">
                <a:moveTo>
                  <a:pt x="79" y="41"/>
                </a:moveTo>
                <a:lnTo>
                  <a:pt x="0" y="76"/>
                </a:lnTo>
                <a:lnTo>
                  <a:pt x="42" y="0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7686675" y="3255963"/>
            <a:ext cx="515938" cy="4667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8" name="Freeform 34"/>
          <p:cNvSpPr>
            <a:spLocks/>
          </p:cNvSpPr>
          <p:nvPr/>
        </p:nvSpPr>
        <p:spPr bwMode="auto">
          <a:xfrm>
            <a:off x="7597775" y="3176588"/>
            <a:ext cx="127000" cy="119062"/>
          </a:xfrm>
          <a:custGeom>
            <a:avLst/>
            <a:gdLst>
              <a:gd name="T0" fmla="*/ 43 w 80"/>
              <a:gd name="T1" fmla="*/ 75 h 75"/>
              <a:gd name="T2" fmla="*/ 0 w 80"/>
              <a:gd name="T3" fmla="*/ 0 h 75"/>
              <a:gd name="T4" fmla="*/ 80 w 80"/>
              <a:gd name="T5" fmla="*/ 35 h 75"/>
              <a:gd name="T6" fmla="*/ 43 w 80"/>
              <a:gd name="T7" fmla="*/ 75 h 75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75"/>
              <a:gd name="T14" fmla="*/ 80 w 80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75">
                <a:moveTo>
                  <a:pt x="43" y="75"/>
                </a:moveTo>
                <a:lnTo>
                  <a:pt x="0" y="0"/>
                </a:lnTo>
                <a:lnTo>
                  <a:pt x="80" y="35"/>
                </a:lnTo>
                <a:lnTo>
                  <a:pt x="43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8166100" y="3681413"/>
            <a:ext cx="125413" cy="120650"/>
          </a:xfrm>
          <a:custGeom>
            <a:avLst/>
            <a:gdLst>
              <a:gd name="T0" fmla="*/ 37 w 79"/>
              <a:gd name="T1" fmla="*/ 0 h 76"/>
              <a:gd name="T2" fmla="*/ 79 w 79"/>
              <a:gd name="T3" fmla="*/ 76 h 76"/>
              <a:gd name="T4" fmla="*/ 0 w 79"/>
              <a:gd name="T5" fmla="*/ 41 h 76"/>
              <a:gd name="T6" fmla="*/ 37 w 79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6"/>
              <a:gd name="T14" fmla="*/ 79 w 79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6">
                <a:moveTo>
                  <a:pt x="37" y="0"/>
                </a:moveTo>
                <a:lnTo>
                  <a:pt x="79" y="76"/>
                </a:lnTo>
                <a:lnTo>
                  <a:pt x="0" y="41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7181850" y="4476750"/>
            <a:ext cx="1588" cy="1762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1" name="Freeform 37"/>
          <p:cNvSpPr>
            <a:spLocks/>
          </p:cNvSpPr>
          <p:nvPr/>
        </p:nvSpPr>
        <p:spPr bwMode="auto">
          <a:xfrm>
            <a:off x="7138988" y="4356100"/>
            <a:ext cx="87312" cy="131763"/>
          </a:xfrm>
          <a:custGeom>
            <a:avLst/>
            <a:gdLst>
              <a:gd name="T0" fmla="*/ 0 w 55"/>
              <a:gd name="T1" fmla="*/ 83 h 83"/>
              <a:gd name="T2" fmla="*/ 27 w 55"/>
              <a:gd name="T3" fmla="*/ 0 h 83"/>
              <a:gd name="T4" fmla="*/ 55 w 55"/>
              <a:gd name="T5" fmla="*/ 83 h 83"/>
              <a:gd name="T6" fmla="*/ 0 w 55"/>
              <a:gd name="T7" fmla="*/ 83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0" y="83"/>
                </a:moveTo>
                <a:lnTo>
                  <a:pt x="27" y="0"/>
                </a:lnTo>
                <a:lnTo>
                  <a:pt x="55" y="83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2" name="Freeform 38"/>
          <p:cNvSpPr>
            <a:spLocks/>
          </p:cNvSpPr>
          <p:nvPr/>
        </p:nvSpPr>
        <p:spPr bwMode="auto">
          <a:xfrm>
            <a:off x="7138988" y="4641850"/>
            <a:ext cx="87312" cy="131763"/>
          </a:xfrm>
          <a:custGeom>
            <a:avLst/>
            <a:gdLst>
              <a:gd name="T0" fmla="*/ 55 w 55"/>
              <a:gd name="T1" fmla="*/ 0 h 83"/>
              <a:gd name="T2" fmla="*/ 27 w 55"/>
              <a:gd name="T3" fmla="*/ 83 h 83"/>
              <a:gd name="T4" fmla="*/ 0 w 55"/>
              <a:gd name="T5" fmla="*/ 0 h 83"/>
              <a:gd name="T6" fmla="*/ 55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>
            <a:off x="6165850" y="4432300"/>
            <a:ext cx="508000" cy="4048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4" name="Freeform 40"/>
          <p:cNvSpPr>
            <a:spLocks/>
          </p:cNvSpPr>
          <p:nvPr/>
        </p:nvSpPr>
        <p:spPr bwMode="auto">
          <a:xfrm>
            <a:off x="6073775" y="4356100"/>
            <a:ext cx="128588" cy="115888"/>
          </a:xfrm>
          <a:custGeom>
            <a:avLst/>
            <a:gdLst>
              <a:gd name="T0" fmla="*/ 47 w 81"/>
              <a:gd name="T1" fmla="*/ 73 h 73"/>
              <a:gd name="T2" fmla="*/ 0 w 81"/>
              <a:gd name="T3" fmla="*/ 0 h 73"/>
              <a:gd name="T4" fmla="*/ 81 w 81"/>
              <a:gd name="T5" fmla="*/ 30 h 73"/>
              <a:gd name="T6" fmla="*/ 47 w 81"/>
              <a:gd name="T7" fmla="*/ 73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47" y="73"/>
                </a:moveTo>
                <a:lnTo>
                  <a:pt x="0" y="0"/>
                </a:lnTo>
                <a:lnTo>
                  <a:pt x="81" y="30"/>
                </a:lnTo>
                <a:lnTo>
                  <a:pt x="47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5" name="Freeform 41"/>
          <p:cNvSpPr>
            <a:spLocks/>
          </p:cNvSpPr>
          <p:nvPr/>
        </p:nvSpPr>
        <p:spPr bwMode="auto">
          <a:xfrm>
            <a:off x="6637338" y="4795838"/>
            <a:ext cx="128587" cy="115887"/>
          </a:xfrm>
          <a:custGeom>
            <a:avLst/>
            <a:gdLst>
              <a:gd name="T0" fmla="*/ 34 w 81"/>
              <a:gd name="T1" fmla="*/ 0 h 73"/>
              <a:gd name="T2" fmla="*/ 81 w 81"/>
              <a:gd name="T3" fmla="*/ 73 h 73"/>
              <a:gd name="T4" fmla="*/ 0 w 81"/>
              <a:gd name="T5" fmla="*/ 43 h 73"/>
              <a:gd name="T6" fmla="*/ 34 w 81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34" y="0"/>
                </a:moveTo>
                <a:lnTo>
                  <a:pt x="81" y="73"/>
                </a:lnTo>
                <a:lnTo>
                  <a:pt x="0" y="4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flipH="1">
            <a:off x="7691438" y="4432300"/>
            <a:ext cx="506412" cy="4048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7" name="Freeform 43"/>
          <p:cNvSpPr>
            <a:spLocks/>
          </p:cNvSpPr>
          <p:nvPr/>
        </p:nvSpPr>
        <p:spPr bwMode="auto">
          <a:xfrm>
            <a:off x="8162925" y="4356100"/>
            <a:ext cx="128588" cy="115888"/>
          </a:xfrm>
          <a:custGeom>
            <a:avLst/>
            <a:gdLst>
              <a:gd name="T0" fmla="*/ 0 w 81"/>
              <a:gd name="T1" fmla="*/ 30 h 73"/>
              <a:gd name="T2" fmla="*/ 81 w 81"/>
              <a:gd name="T3" fmla="*/ 0 h 73"/>
              <a:gd name="T4" fmla="*/ 34 w 81"/>
              <a:gd name="T5" fmla="*/ 73 h 73"/>
              <a:gd name="T6" fmla="*/ 0 w 81"/>
              <a:gd name="T7" fmla="*/ 3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0" y="30"/>
                </a:moveTo>
                <a:lnTo>
                  <a:pt x="81" y="0"/>
                </a:lnTo>
                <a:lnTo>
                  <a:pt x="34" y="73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8" name="Freeform 44"/>
          <p:cNvSpPr>
            <a:spLocks/>
          </p:cNvSpPr>
          <p:nvPr/>
        </p:nvSpPr>
        <p:spPr bwMode="auto">
          <a:xfrm>
            <a:off x="7597775" y="4795838"/>
            <a:ext cx="130175" cy="115887"/>
          </a:xfrm>
          <a:custGeom>
            <a:avLst/>
            <a:gdLst>
              <a:gd name="T0" fmla="*/ 82 w 82"/>
              <a:gd name="T1" fmla="*/ 43 h 73"/>
              <a:gd name="T2" fmla="*/ 0 w 82"/>
              <a:gd name="T3" fmla="*/ 73 h 73"/>
              <a:gd name="T4" fmla="*/ 47 w 82"/>
              <a:gd name="T5" fmla="*/ 0 h 73"/>
              <a:gd name="T6" fmla="*/ 82 w 82"/>
              <a:gd name="T7" fmla="*/ 43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73"/>
              <a:gd name="T14" fmla="*/ 82 w 82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73">
                <a:moveTo>
                  <a:pt x="82" y="43"/>
                </a:moveTo>
                <a:lnTo>
                  <a:pt x="0" y="73"/>
                </a:lnTo>
                <a:lnTo>
                  <a:pt x="47" y="0"/>
                </a:lnTo>
                <a:lnTo>
                  <a:pt x="82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7181850" y="5170488"/>
            <a:ext cx="1588" cy="1079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0" name="Freeform 46"/>
          <p:cNvSpPr>
            <a:spLocks/>
          </p:cNvSpPr>
          <p:nvPr/>
        </p:nvSpPr>
        <p:spPr bwMode="auto">
          <a:xfrm>
            <a:off x="7138988" y="5049838"/>
            <a:ext cx="87312" cy="131762"/>
          </a:xfrm>
          <a:custGeom>
            <a:avLst/>
            <a:gdLst>
              <a:gd name="T0" fmla="*/ 0 w 55"/>
              <a:gd name="T1" fmla="*/ 83 h 83"/>
              <a:gd name="T2" fmla="*/ 27 w 55"/>
              <a:gd name="T3" fmla="*/ 0 h 83"/>
              <a:gd name="T4" fmla="*/ 55 w 55"/>
              <a:gd name="T5" fmla="*/ 83 h 83"/>
              <a:gd name="T6" fmla="*/ 0 w 55"/>
              <a:gd name="T7" fmla="*/ 83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0" y="83"/>
                </a:moveTo>
                <a:lnTo>
                  <a:pt x="27" y="0"/>
                </a:lnTo>
                <a:lnTo>
                  <a:pt x="55" y="83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1" name="Freeform 47"/>
          <p:cNvSpPr>
            <a:spLocks/>
          </p:cNvSpPr>
          <p:nvPr/>
        </p:nvSpPr>
        <p:spPr bwMode="auto">
          <a:xfrm>
            <a:off x="7138988" y="5267325"/>
            <a:ext cx="87312" cy="130175"/>
          </a:xfrm>
          <a:custGeom>
            <a:avLst/>
            <a:gdLst>
              <a:gd name="T0" fmla="*/ 55 w 55"/>
              <a:gd name="T1" fmla="*/ 0 h 82"/>
              <a:gd name="T2" fmla="*/ 27 w 55"/>
              <a:gd name="T3" fmla="*/ 82 h 82"/>
              <a:gd name="T4" fmla="*/ 0 w 55"/>
              <a:gd name="T5" fmla="*/ 0 h 82"/>
              <a:gd name="T6" fmla="*/ 55 w 55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55" y="0"/>
                </a:moveTo>
                <a:lnTo>
                  <a:pt x="27" y="82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0" y="979488"/>
            <a:ext cx="4899025" cy="20542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</a:t>
            </a:r>
            <a:r>
              <a:rPr lang="en-US" sz="2400" smtClean="0">
                <a:solidFill>
                  <a:schemeClr val="folHlink"/>
                </a:solidFill>
              </a:rPr>
              <a:t>file system</a:t>
            </a:r>
            <a:r>
              <a:rPr lang="en-US" sz="2400" smtClean="0"/>
              <a:t> performs caching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caches disk data (blocks)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 hint on caching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prefetching </a:t>
            </a:r>
            <a:br>
              <a:rPr lang="en-US" sz="2000" smtClean="0"/>
            </a:b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I/O requests processing:	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0" y="3032125"/>
            <a:ext cx="5029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I/O request from process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virtual file system forwards to local file system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local file system finds requested block number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requests block from buffer cache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data located…</a:t>
            </a:r>
          </a:p>
          <a:p>
            <a:pPr marL="1295400" lvl="2" indent="-3810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200"/>
              <a:t>… </a:t>
            </a:r>
            <a:r>
              <a:rPr lang="en-US" sz="1200">
                <a:solidFill>
                  <a:schemeClr val="folHlink"/>
                </a:solidFill>
              </a:rPr>
              <a:t>in cache</a:t>
            </a:r>
            <a:r>
              <a:rPr lang="en-US" sz="1200" b="0">
                <a:solidFill>
                  <a:schemeClr val="folHlink"/>
                </a:solidFill>
              </a:rPr>
              <a:t>: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return buffer memory address</a:t>
            </a:r>
          </a:p>
          <a:p>
            <a:pPr marL="1295400" lvl="2" indent="-3810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200"/>
              <a:t>… </a:t>
            </a:r>
            <a:r>
              <a:rPr lang="en-US" sz="1200">
                <a:solidFill>
                  <a:schemeClr val="hlink"/>
                </a:solidFill>
              </a:rPr>
              <a:t>on disk</a:t>
            </a:r>
            <a:r>
              <a:rPr lang="en-US" sz="1200" b="0">
                <a:solidFill>
                  <a:schemeClr val="hlink"/>
                </a:solidFill>
              </a:rPr>
              <a:t>: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make request to disk driver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data is found on disk and transferred to buffer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return buffer memory address  	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 startAt="6"/>
            </a:pPr>
            <a:r>
              <a:rPr lang="en-US" sz="1400" b="0"/>
              <a:t>file system copies data to process buffer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 startAt="6"/>
            </a:pPr>
            <a:r>
              <a:rPr lang="en-US" sz="1400" b="0"/>
              <a:t>process is notified </a:t>
            </a:r>
          </a:p>
        </p:txBody>
      </p:sp>
      <p:sp>
        <p:nvSpPr>
          <p:cNvPr id="1212466" name="Line 50"/>
          <p:cNvSpPr>
            <a:spLocks noChangeShapeType="1"/>
          </p:cNvSpPr>
          <p:nvPr/>
        </p:nvSpPr>
        <p:spPr bwMode="auto">
          <a:xfrm>
            <a:off x="6877050" y="2493963"/>
            <a:ext cx="0" cy="302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7" name="Line 51"/>
          <p:cNvSpPr>
            <a:spLocks noChangeShapeType="1"/>
          </p:cNvSpPr>
          <p:nvPr/>
        </p:nvSpPr>
        <p:spPr bwMode="auto">
          <a:xfrm>
            <a:off x="7019925" y="2493963"/>
            <a:ext cx="0" cy="29876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8" name="Line 52"/>
          <p:cNvSpPr>
            <a:spLocks noChangeShapeType="1"/>
          </p:cNvSpPr>
          <p:nvPr/>
        </p:nvSpPr>
        <p:spPr bwMode="auto">
          <a:xfrm>
            <a:off x="7308850" y="2492375"/>
            <a:ext cx="0" cy="24114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9" name="Line 53"/>
          <p:cNvSpPr>
            <a:spLocks noChangeShapeType="1"/>
          </p:cNvSpPr>
          <p:nvPr/>
        </p:nvSpPr>
        <p:spPr bwMode="auto">
          <a:xfrm>
            <a:off x="7451725" y="2492375"/>
            <a:ext cx="0" cy="24114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1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66" grpId="0" animBg="1"/>
      <p:bldP spid="1212467" grpId="0" animBg="1"/>
      <p:bldP spid="1212468" grpId="0" animBg="1"/>
      <p:bldP spid="12124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Buffer Caching Structure</a:t>
            </a:r>
          </a:p>
        </p:txBody>
      </p:sp>
      <p:pic>
        <p:nvPicPr>
          <p:cNvPr id="34819" name="Picture 3" descr="6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5250" y="1489075"/>
            <a:ext cx="90297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 smtClean="0"/>
              <a:t>File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Files??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file is a collection of data – often for a specific purpose</a:t>
            </a:r>
          </a:p>
          <a:p>
            <a:pPr lvl="1" eaLnBrk="1" hangingPunct="1"/>
            <a:r>
              <a:rPr lang="en-US" dirty="0" smtClean="0"/>
              <a:t>unstructured files, e.g., Unix and Windows</a:t>
            </a:r>
          </a:p>
          <a:p>
            <a:pPr lvl="1" eaLnBrk="1" hangingPunct="1"/>
            <a:r>
              <a:rPr lang="en-US" dirty="0" smtClean="0"/>
              <a:t>structured files, e.g., </a:t>
            </a:r>
            <a:r>
              <a:rPr lang="en-US" dirty="0" err="1" smtClean="0"/>
              <a:t>MacOS</a:t>
            </a:r>
            <a:r>
              <a:rPr lang="en-US" dirty="0" smtClean="0"/>
              <a:t> (to some extent) and MVS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this course, we consider </a:t>
            </a:r>
            <a:r>
              <a:rPr lang="en-US" dirty="0" smtClean="0">
                <a:solidFill>
                  <a:srgbClr val="0000FF"/>
                </a:solidFill>
              </a:rPr>
              <a:t>unstructured files</a:t>
            </a:r>
          </a:p>
          <a:p>
            <a:pPr lvl="1" eaLnBrk="1" hangingPunct="1"/>
            <a:r>
              <a:rPr lang="en-US" dirty="0" smtClean="0"/>
              <a:t>for the operating system, a file is only a sequence of bytes</a:t>
            </a:r>
          </a:p>
          <a:p>
            <a:pPr lvl="1" eaLnBrk="1" hangingPunct="1"/>
            <a:r>
              <a:rPr lang="en-US" dirty="0" smtClean="0"/>
              <a:t>it is up to the application/user to interpret the meaning of the bytes</a:t>
            </a:r>
          </a:p>
          <a:p>
            <a:pPr lvl="1" eaLnBrk="1" hangingPunct="1">
              <a:buSzPct val="80000"/>
              <a:buFont typeface="Tahoma"/>
              <a:buChar char="➥"/>
            </a:pPr>
            <a:r>
              <a:rPr lang="en-US" dirty="0" smtClean="0"/>
              <a:t> simpler file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33725" y="3743325"/>
            <a:ext cx="2667000" cy="1219200"/>
            <a:chOff x="1974" y="2358"/>
            <a:chExt cx="1680" cy="768"/>
          </a:xfrm>
        </p:grpSpPr>
        <p:sp>
          <p:nvSpPr>
            <p:cNvPr id="1168387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88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89" name="Oval 5"/>
          <p:cNvSpPr>
            <a:spLocks noChangeArrowheads="1"/>
          </p:cNvSpPr>
          <p:nvPr/>
        </p:nvSpPr>
        <p:spPr bwMode="auto">
          <a:xfrm>
            <a:off x="3365500" y="3894138"/>
            <a:ext cx="2260600" cy="88106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3133725" y="3419475"/>
            <a:ext cx="2667000" cy="1219200"/>
            <a:chOff x="1974" y="2154"/>
            <a:chExt cx="1680" cy="768"/>
          </a:xfrm>
        </p:grpSpPr>
        <p:sp>
          <p:nvSpPr>
            <p:cNvPr id="1168391" name="Oval 7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92" name="Oval 8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93" name="Oval 9"/>
          <p:cNvSpPr>
            <a:spLocks noChangeArrowheads="1"/>
          </p:cNvSpPr>
          <p:nvPr/>
        </p:nvSpPr>
        <p:spPr bwMode="auto">
          <a:xfrm>
            <a:off x="3363913" y="3570288"/>
            <a:ext cx="2260600" cy="88106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3133725" y="3095625"/>
            <a:ext cx="2667000" cy="1219200"/>
            <a:chOff x="1974" y="1950"/>
            <a:chExt cx="1680" cy="768"/>
          </a:xfrm>
        </p:grpSpPr>
        <p:sp>
          <p:nvSpPr>
            <p:cNvPr id="1168395" name="Oval 11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96" name="Oval 12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97" name="Oval 13"/>
          <p:cNvSpPr>
            <a:spLocks noChangeArrowheads="1"/>
          </p:cNvSpPr>
          <p:nvPr/>
        </p:nvSpPr>
        <p:spPr bwMode="auto">
          <a:xfrm>
            <a:off x="3368675" y="3244850"/>
            <a:ext cx="2251075" cy="8810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176" name="Group 14"/>
          <p:cNvGrpSpPr>
            <a:grpSpLocks/>
          </p:cNvGrpSpPr>
          <p:nvPr/>
        </p:nvGrpSpPr>
        <p:grpSpPr bwMode="auto">
          <a:xfrm>
            <a:off x="3133725" y="2771775"/>
            <a:ext cx="2667000" cy="1219200"/>
            <a:chOff x="1974" y="1746"/>
            <a:chExt cx="1680" cy="768"/>
          </a:xfrm>
        </p:grpSpPr>
        <p:sp>
          <p:nvSpPr>
            <p:cNvPr id="1168399" name="Oval 15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400" name="Oval 16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401" name="Oval 17"/>
          <p:cNvSpPr>
            <a:spLocks noChangeArrowheads="1"/>
          </p:cNvSpPr>
          <p:nvPr/>
        </p:nvSpPr>
        <p:spPr bwMode="auto">
          <a:xfrm>
            <a:off x="3360738" y="2921000"/>
            <a:ext cx="2270125" cy="8810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78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/>
              <a:t>Mechanics of Disks</a:t>
            </a:r>
          </a:p>
        </p:txBody>
      </p:sp>
      <p:grpSp>
        <p:nvGrpSpPr>
          <p:cNvPr id="7179" name="Group 19"/>
          <p:cNvGrpSpPr>
            <a:grpSpLocks/>
          </p:cNvGrpSpPr>
          <p:nvPr/>
        </p:nvGrpSpPr>
        <p:grpSpPr bwMode="auto">
          <a:xfrm>
            <a:off x="3133725" y="2447925"/>
            <a:ext cx="2667000" cy="1219200"/>
            <a:chOff x="1974" y="1542"/>
            <a:chExt cx="1680" cy="768"/>
          </a:xfrm>
        </p:grpSpPr>
        <p:sp>
          <p:nvSpPr>
            <p:cNvPr id="1168404" name="Oval 20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7199" name="Oval 21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68406" name="Rectangle 22"/>
          <p:cNvSpPr>
            <a:spLocks noChangeArrowheads="1"/>
          </p:cNvSpPr>
          <p:nvPr/>
        </p:nvSpPr>
        <p:spPr bwMode="auto">
          <a:xfrm>
            <a:off x="115888" y="1133475"/>
            <a:ext cx="317341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Platters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circular platters covered with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magnetic material to provide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nonvolatile storage of bits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07" name="Line 23"/>
          <p:cNvSpPr>
            <a:spLocks noChangeShapeType="1"/>
          </p:cNvSpPr>
          <p:nvPr/>
        </p:nvSpPr>
        <p:spPr bwMode="auto">
          <a:xfrm>
            <a:off x="1557338" y="2393950"/>
            <a:ext cx="1576387" cy="5111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8" name="Oval 24"/>
          <p:cNvSpPr>
            <a:spLocks noChangeArrowheads="1"/>
          </p:cNvSpPr>
          <p:nvPr/>
        </p:nvSpPr>
        <p:spPr bwMode="auto">
          <a:xfrm>
            <a:off x="3367088" y="2619375"/>
            <a:ext cx="2200275" cy="87788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9" name="Rectangle 25"/>
          <p:cNvSpPr>
            <a:spLocks noChangeArrowheads="1"/>
          </p:cNvSpPr>
          <p:nvPr/>
        </p:nvSpPr>
        <p:spPr bwMode="auto">
          <a:xfrm>
            <a:off x="6507163" y="998538"/>
            <a:ext cx="241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Tracks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concentric circles on a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single platter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10" name="Line 26"/>
          <p:cNvSpPr>
            <a:spLocks noChangeShapeType="1"/>
          </p:cNvSpPr>
          <p:nvPr/>
        </p:nvSpPr>
        <p:spPr bwMode="auto">
          <a:xfrm flipH="1">
            <a:off x="5505450" y="1992313"/>
            <a:ext cx="1076325" cy="893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636963" y="3090863"/>
            <a:ext cx="763587" cy="561975"/>
            <a:chOff x="2291" y="1947"/>
            <a:chExt cx="481" cy="354"/>
          </a:xfrm>
        </p:grpSpPr>
        <p:sp>
          <p:nvSpPr>
            <p:cNvPr id="7195" name="Line 28"/>
            <p:cNvSpPr>
              <a:spLocks noChangeShapeType="1"/>
            </p:cNvSpPr>
            <p:nvPr/>
          </p:nvSpPr>
          <p:spPr bwMode="auto">
            <a:xfrm flipH="1">
              <a:off x="2291" y="1947"/>
              <a:ext cx="451" cy="278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196" name="Line 29"/>
            <p:cNvSpPr>
              <a:spLocks noChangeShapeType="1"/>
            </p:cNvSpPr>
            <p:nvPr/>
          </p:nvSpPr>
          <p:spPr bwMode="auto">
            <a:xfrm flipH="1">
              <a:off x="2658" y="1954"/>
              <a:ext cx="114" cy="347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197" name="Freeform 30"/>
            <p:cNvSpPr>
              <a:spLocks/>
            </p:cNvSpPr>
            <p:nvPr/>
          </p:nvSpPr>
          <p:spPr bwMode="auto">
            <a:xfrm>
              <a:off x="2409" y="2145"/>
              <a:ext cx="285" cy="54"/>
            </a:xfrm>
            <a:custGeom>
              <a:avLst/>
              <a:gdLst>
                <a:gd name="T0" fmla="*/ 0 w 285"/>
                <a:gd name="T1" fmla="*/ 0 h 54"/>
                <a:gd name="T2" fmla="*/ 51 w 285"/>
                <a:gd name="T3" fmla="*/ 14 h 54"/>
                <a:gd name="T4" fmla="*/ 77 w 285"/>
                <a:gd name="T5" fmla="*/ 21 h 54"/>
                <a:gd name="T6" fmla="*/ 112 w 285"/>
                <a:gd name="T7" fmla="*/ 28 h 54"/>
                <a:gd name="T8" fmla="*/ 150 w 285"/>
                <a:gd name="T9" fmla="*/ 35 h 54"/>
                <a:gd name="T10" fmla="*/ 194 w 285"/>
                <a:gd name="T11" fmla="*/ 42 h 54"/>
                <a:gd name="T12" fmla="*/ 284 w 285"/>
                <a:gd name="T13" fmla="*/ 5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54"/>
                <a:gd name="T23" fmla="*/ 285 w 28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54">
                  <a:moveTo>
                    <a:pt x="0" y="0"/>
                  </a:moveTo>
                  <a:lnTo>
                    <a:pt x="51" y="14"/>
                  </a:lnTo>
                  <a:lnTo>
                    <a:pt x="77" y="21"/>
                  </a:lnTo>
                  <a:lnTo>
                    <a:pt x="112" y="28"/>
                  </a:lnTo>
                  <a:lnTo>
                    <a:pt x="150" y="35"/>
                  </a:lnTo>
                  <a:lnTo>
                    <a:pt x="194" y="42"/>
                  </a:lnTo>
                  <a:lnTo>
                    <a:pt x="284" y="53"/>
                  </a:lnTo>
                </a:path>
              </a:pathLst>
            </a:custGeom>
            <a:noFill/>
            <a:ln w="28575" cap="rnd" cmpd="sng">
              <a:solidFill>
                <a:srgbClr val="6666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68415" name="Rectangle 31"/>
          <p:cNvSpPr>
            <a:spLocks noChangeArrowheads="1"/>
          </p:cNvSpPr>
          <p:nvPr/>
        </p:nvSpPr>
        <p:spPr bwMode="auto">
          <a:xfrm>
            <a:off x="476250" y="4492625"/>
            <a:ext cx="3733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Sectors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segment of the </a:t>
            </a:r>
            <a:r>
              <a:rPr lang="en-US" sz="1800" b="0" i="1">
                <a:solidFill>
                  <a:schemeClr val="hlink"/>
                </a:solidFill>
              </a:rPr>
              <a:t>track</a:t>
            </a:r>
            <a:r>
              <a:rPr lang="en-US" sz="1800" b="0">
                <a:solidFill>
                  <a:schemeClr val="hlink"/>
                </a:solidFill>
              </a:rPr>
              <a:t> circle –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usually each contains 512 bytes –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separated by non-magnetic gaps.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The gaps are often used to identify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beginning of a sector</a:t>
            </a:r>
          </a:p>
        </p:txBody>
      </p:sp>
      <p:sp>
        <p:nvSpPr>
          <p:cNvPr id="1168416" name="Line 32"/>
          <p:cNvSpPr>
            <a:spLocks noChangeShapeType="1"/>
          </p:cNvSpPr>
          <p:nvPr/>
        </p:nvSpPr>
        <p:spPr bwMode="auto">
          <a:xfrm flipV="1">
            <a:off x="1692275" y="3468688"/>
            <a:ext cx="2222500" cy="11747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17" name="Oval 33"/>
          <p:cNvSpPr>
            <a:spLocks noChangeArrowheads="1"/>
          </p:cNvSpPr>
          <p:nvPr/>
        </p:nvSpPr>
        <p:spPr bwMode="auto">
          <a:xfrm>
            <a:off x="3360738" y="2616200"/>
            <a:ext cx="2212975" cy="881063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18" name="Rectangle 34"/>
          <p:cNvSpPr>
            <a:spLocks noChangeArrowheads="1"/>
          </p:cNvSpPr>
          <p:nvPr/>
        </p:nvSpPr>
        <p:spPr bwMode="auto">
          <a:xfrm>
            <a:off x="4870450" y="5400675"/>
            <a:ext cx="3995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Cylinders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corresponding tracks on the different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platters are said to form a cylinder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19" name="Line 35"/>
          <p:cNvSpPr>
            <a:spLocks noChangeShapeType="1"/>
          </p:cNvSpPr>
          <p:nvPr/>
        </p:nvSpPr>
        <p:spPr bwMode="auto">
          <a:xfrm flipH="1" flipV="1">
            <a:off x="5621338" y="4535488"/>
            <a:ext cx="7937" cy="8175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20" name="Rectangle 36"/>
          <p:cNvSpPr>
            <a:spLocks noChangeArrowheads="1"/>
          </p:cNvSpPr>
          <p:nvPr/>
        </p:nvSpPr>
        <p:spPr bwMode="auto">
          <a:xfrm>
            <a:off x="3716338" y="863600"/>
            <a:ext cx="2328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Spindle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of which the platters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rotate around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21" name="Line 37"/>
          <p:cNvSpPr>
            <a:spLocks noChangeShapeType="1"/>
          </p:cNvSpPr>
          <p:nvPr/>
        </p:nvSpPr>
        <p:spPr bwMode="auto">
          <a:xfrm>
            <a:off x="4437063" y="1808163"/>
            <a:ext cx="0" cy="11715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22" name="Rectangle 38"/>
          <p:cNvSpPr>
            <a:spLocks noChangeArrowheads="1"/>
          </p:cNvSpPr>
          <p:nvPr/>
        </p:nvSpPr>
        <p:spPr bwMode="auto">
          <a:xfrm>
            <a:off x="6281738" y="2898775"/>
            <a:ext cx="27463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heads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read or alter the magnetism (bits) passing under it. The heads are attached to an arm enabling it to move across the platter surface</a:t>
            </a:r>
            <a:endParaRPr lang="en-US" sz="2400" b="0">
              <a:solidFill>
                <a:schemeClr val="hlink"/>
              </a:solidFill>
            </a:endParaRPr>
          </a:p>
        </p:txBody>
      </p:sp>
      <p:pic>
        <p:nvPicPr>
          <p:cNvPr id="1168423" name="Picture 39" descr="MCPE07014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708275"/>
            <a:ext cx="3571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50821E-6 L -0.14027 1.50821E-6 L 8.61111E-6 1.50821E-6 Z " pathEditMode="relative" ptsTypes="AAA">
                                      <p:cBhvr>
                                        <p:cTn id="59" dur="5000" fill="hold"/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9" grpId="0" animBg="1"/>
      <p:bldP spid="1168393" grpId="0" animBg="1"/>
      <p:bldP spid="1168397" grpId="0" animBg="1"/>
      <p:bldP spid="1168401" grpId="0" animBg="1"/>
      <p:bldP spid="1168406" grpId="0"/>
      <p:bldP spid="1168407" grpId="0" animBg="1"/>
      <p:bldP spid="1168408" grpId="0" animBg="1"/>
      <p:bldP spid="1168409" grpId="0"/>
      <p:bldP spid="1168410" grpId="0" animBg="1"/>
      <p:bldP spid="1168415" grpId="0"/>
      <p:bldP spid="1168416" grpId="0" animBg="1"/>
      <p:bldP spid="1168417" grpId="0" animBg="1"/>
      <p:bldP spid="1168418" grpId="0"/>
      <p:bldP spid="1168419" grpId="0" animBg="1"/>
      <p:bldP spid="1168420" grpId="0"/>
      <p:bldP spid="1168421" grpId="0" animBg="1"/>
      <p:bldP spid="11684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Systems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dirty="0" smtClean="0"/>
              <a:t>File systems organize data in files and manage access regardless of device type, e.g.: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storage management</a:t>
            </a:r>
            <a:r>
              <a:rPr lang="en-US" dirty="0" smtClean="0"/>
              <a:t> – allocating space for files on secondary storage 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file management</a:t>
            </a:r>
            <a:r>
              <a:rPr lang="en-US" dirty="0" smtClean="0"/>
              <a:t> – providing mechanisms for files to be stored, referenced, shared, secured, …</a:t>
            </a:r>
          </a:p>
          <a:p>
            <a:pPr lvl="2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file integrity mechanisms</a:t>
            </a:r>
            <a:r>
              <a:rPr lang="en-US" dirty="0" smtClean="0"/>
              <a:t> – ensuring that information is not corrupted, intended content only</a:t>
            </a:r>
          </a:p>
          <a:p>
            <a:pPr lvl="2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access methods</a:t>
            </a:r>
            <a:r>
              <a:rPr lang="en-US" dirty="0" smtClean="0"/>
              <a:t> – provide methods to access stored data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Organizing Files - Directories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system usually has a large number of different files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To organize and quickly locate files, file systems use </a:t>
            </a:r>
            <a:r>
              <a:rPr lang="en-US" smtClean="0">
                <a:solidFill>
                  <a:schemeClr val="folHlink"/>
                </a:solidFill>
              </a:rPr>
              <a:t>directories</a:t>
            </a:r>
          </a:p>
          <a:p>
            <a:pPr lvl="1" eaLnBrk="1" hangingPunct="1"/>
            <a:r>
              <a:rPr lang="en-US" smtClean="0"/>
              <a:t>contain no data itself</a:t>
            </a:r>
          </a:p>
          <a:p>
            <a:pPr lvl="1" eaLnBrk="1" hangingPunct="1"/>
            <a:r>
              <a:rPr lang="en-US" smtClean="0"/>
              <a:t>file containing name and locations of other files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several types</a:t>
            </a:r>
          </a:p>
          <a:p>
            <a:pPr lvl="2" eaLnBrk="1" hangingPunct="1"/>
            <a:r>
              <a:rPr lang="en-US" smtClean="0"/>
              <a:t>single-level (flat) directory structure</a:t>
            </a:r>
          </a:p>
          <a:p>
            <a:pPr lvl="2" eaLnBrk="1" hangingPunct="1"/>
            <a:r>
              <a:rPr lang="en-US" smtClean="0"/>
              <a:t>hierarchical directory structure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Single-level Directory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254375"/>
            <a:ext cx="8775700" cy="3133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CP/M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Microcomputers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Single user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Host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“Minidisks”: one partition per user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916238" y="1557338"/>
            <a:ext cx="3787775" cy="1519237"/>
            <a:chOff x="1882" y="2659"/>
            <a:chExt cx="2386" cy="957"/>
          </a:xfrm>
        </p:grpSpPr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2925" y="2704"/>
              <a:ext cx="10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Root directory</a:t>
              </a:r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 flipV="1">
              <a:off x="2018" y="2795"/>
              <a:ext cx="635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V="1">
              <a:off x="2426" y="2795"/>
              <a:ext cx="227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2699" y="2795"/>
              <a:ext cx="181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2699" y="2795"/>
              <a:ext cx="635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1882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2290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2744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3198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2517" y="2659"/>
              <a:ext cx="318" cy="27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3560" y="3385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Four files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552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Tree structure</a:t>
            </a:r>
          </a:p>
          <a:p>
            <a:pPr lvl="1" eaLnBrk="1" hangingPunct="1">
              <a:tabLst>
                <a:tab pos="1974850" algn="l"/>
              </a:tabLst>
            </a:pPr>
            <a:r>
              <a:rPr lang="en-US" sz="2000" dirty="0" smtClean="0"/>
              <a:t>nodes 	= directories</a:t>
            </a:r>
            <a:br>
              <a:rPr lang="en-US" sz="2000" dirty="0" smtClean="0"/>
            </a:br>
            <a:r>
              <a:rPr lang="en-US" sz="2000" dirty="0" smtClean="0"/>
              <a:t>root node 	= root directory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leaves 	= files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Directories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stored on disk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attributes just like files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To access a file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must (often) test all directories in path for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existence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being a directory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permissions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similar tests on the file itself</a:t>
            </a:r>
          </a:p>
        </p:txBody>
      </p:sp>
      <p:sp>
        <p:nvSpPr>
          <p:cNvPr id="1219588" name="Line 4"/>
          <p:cNvSpPr>
            <a:spLocks noChangeShapeType="1"/>
          </p:cNvSpPr>
          <p:nvPr/>
        </p:nvSpPr>
        <p:spPr bwMode="auto">
          <a:xfrm flipV="1">
            <a:off x="5441950" y="2346325"/>
            <a:ext cx="129381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89" name="Line 5"/>
          <p:cNvSpPr>
            <a:spLocks noChangeShapeType="1"/>
          </p:cNvSpPr>
          <p:nvPr/>
        </p:nvSpPr>
        <p:spPr bwMode="auto">
          <a:xfrm flipH="1" flipV="1">
            <a:off x="6735763" y="23463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0" name="Line 6"/>
          <p:cNvSpPr>
            <a:spLocks noChangeShapeType="1"/>
          </p:cNvSpPr>
          <p:nvPr/>
        </p:nvSpPr>
        <p:spPr bwMode="auto">
          <a:xfrm>
            <a:off x="6735763" y="2346325"/>
            <a:ext cx="1296987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1" name="Line 7"/>
          <p:cNvSpPr>
            <a:spLocks noChangeShapeType="1"/>
          </p:cNvSpPr>
          <p:nvPr/>
        </p:nvSpPr>
        <p:spPr bwMode="auto">
          <a:xfrm>
            <a:off x="8032750" y="3067050"/>
            <a:ext cx="493713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2" name="Line 8"/>
          <p:cNvSpPr>
            <a:spLocks noChangeShapeType="1"/>
          </p:cNvSpPr>
          <p:nvPr/>
        </p:nvSpPr>
        <p:spPr bwMode="auto">
          <a:xfrm>
            <a:off x="8032750" y="306705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5441950" y="306705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6735763" y="3067050"/>
            <a:ext cx="6350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6305550" y="378618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6" name="Line 12"/>
          <p:cNvSpPr>
            <a:spLocks noChangeShapeType="1"/>
          </p:cNvSpPr>
          <p:nvPr/>
        </p:nvSpPr>
        <p:spPr bwMode="auto">
          <a:xfrm flipH="1">
            <a:off x="6305550" y="3125788"/>
            <a:ext cx="430213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7" name="Line 13"/>
          <p:cNvSpPr>
            <a:spLocks noChangeShapeType="1"/>
          </p:cNvSpPr>
          <p:nvPr/>
        </p:nvSpPr>
        <p:spPr bwMode="auto">
          <a:xfrm>
            <a:off x="6735763" y="3067050"/>
            <a:ext cx="493712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8" name="Line 14"/>
          <p:cNvSpPr>
            <a:spLocks noChangeShapeType="1"/>
          </p:cNvSpPr>
          <p:nvPr/>
        </p:nvSpPr>
        <p:spPr bwMode="auto">
          <a:xfrm flipH="1">
            <a:off x="7539038" y="3848100"/>
            <a:ext cx="493712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9" name="Line 15"/>
          <p:cNvSpPr>
            <a:spLocks noChangeShapeType="1"/>
          </p:cNvSpPr>
          <p:nvPr/>
        </p:nvSpPr>
        <p:spPr bwMode="auto">
          <a:xfrm>
            <a:off x="8032750" y="3848100"/>
            <a:ext cx="493713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0" name="Line 16"/>
          <p:cNvSpPr>
            <a:spLocks noChangeShapeType="1"/>
          </p:cNvSpPr>
          <p:nvPr/>
        </p:nvSpPr>
        <p:spPr bwMode="auto">
          <a:xfrm>
            <a:off x="8526463" y="4506913"/>
            <a:ext cx="2460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1" name="Line 17"/>
          <p:cNvSpPr>
            <a:spLocks noChangeShapeType="1"/>
          </p:cNvSpPr>
          <p:nvPr/>
        </p:nvSpPr>
        <p:spPr bwMode="auto">
          <a:xfrm>
            <a:off x="7539038" y="4506913"/>
            <a:ext cx="2476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2" name="Line 18"/>
          <p:cNvSpPr>
            <a:spLocks noChangeShapeType="1"/>
          </p:cNvSpPr>
          <p:nvPr/>
        </p:nvSpPr>
        <p:spPr bwMode="auto">
          <a:xfrm flipH="1">
            <a:off x="8278813" y="4506913"/>
            <a:ext cx="2476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3" name="Line 19"/>
          <p:cNvSpPr>
            <a:spLocks noChangeShapeType="1"/>
          </p:cNvSpPr>
          <p:nvPr/>
        </p:nvSpPr>
        <p:spPr bwMode="auto">
          <a:xfrm flipH="1">
            <a:off x="7292975" y="4506913"/>
            <a:ext cx="24606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4" name="Oval 20"/>
          <p:cNvSpPr>
            <a:spLocks noChangeArrowheads="1"/>
          </p:cNvSpPr>
          <p:nvPr/>
        </p:nvSpPr>
        <p:spPr bwMode="auto">
          <a:xfrm>
            <a:off x="5256213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5" name="Oval 21"/>
          <p:cNvSpPr>
            <a:spLocks noChangeArrowheads="1"/>
          </p:cNvSpPr>
          <p:nvPr/>
        </p:nvSpPr>
        <p:spPr bwMode="auto">
          <a:xfrm>
            <a:off x="6119813" y="4327525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6" name="Oval 22"/>
          <p:cNvSpPr>
            <a:spLocks noChangeArrowheads="1"/>
          </p:cNvSpPr>
          <p:nvPr/>
        </p:nvSpPr>
        <p:spPr bwMode="auto">
          <a:xfrm>
            <a:off x="6613525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7" name="Oval 23"/>
          <p:cNvSpPr>
            <a:spLocks noChangeArrowheads="1"/>
          </p:cNvSpPr>
          <p:nvPr/>
        </p:nvSpPr>
        <p:spPr bwMode="auto">
          <a:xfrm>
            <a:off x="8342313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8" name="Rectangle 24"/>
          <p:cNvSpPr>
            <a:spLocks noChangeArrowheads="1"/>
          </p:cNvSpPr>
          <p:nvPr/>
        </p:nvSpPr>
        <p:spPr bwMode="auto">
          <a:xfrm>
            <a:off x="6551613" y="2166938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800" b="0"/>
              <a:t>/</a:t>
            </a:r>
          </a:p>
        </p:txBody>
      </p:sp>
      <p:sp>
        <p:nvSpPr>
          <p:cNvPr id="1219609" name="Rectangle 25"/>
          <p:cNvSpPr>
            <a:spLocks noChangeArrowheads="1"/>
          </p:cNvSpPr>
          <p:nvPr/>
        </p:nvSpPr>
        <p:spPr bwMode="auto">
          <a:xfrm>
            <a:off x="5256213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0" name="Rectangle 26"/>
          <p:cNvSpPr>
            <a:spLocks noChangeArrowheads="1"/>
          </p:cNvSpPr>
          <p:nvPr/>
        </p:nvSpPr>
        <p:spPr bwMode="auto">
          <a:xfrm>
            <a:off x="6551613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1" name="Rectangle 27"/>
          <p:cNvSpPr>
            <a:spLocks noChangeArrowheads="1"/>
          </p:cNvSpPr>
          <p:nvPr/>
        </p:nvSpPr>
        <p:spPr bwMode="auto">
          <a:xfrm>
            <a:off x="7848600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2" name="Oval 28"/>
          <p:cNvSpPr>
            <a:spLocks noChangeArrowheads="1"/>
          </p:cNvSpPr>
          <p:nvPr/>
        </p:nvSpPr>
        <p:spPr bwMode="auto">
          <a:xfrm>
            <a:off x="7602538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3" name="Oval 29"/>
          <p:cNvSpPr>
            <a:spLocks noChangeArrowheads="1"/>
          </p:cNvSpPr>
          <p:nvPr/>
        </p:nvSpPr>
        <p:spPr bwMode="auto">
          <a:xfrm>
            <a:off x="7108825" y="5046663"/>
            <a:ext cx="369888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4" name="Oval 30"/>
          <p:cNvSpPr>
            <a:spLocks noChangeArrowheads="1"/>
          </p:cNvSpPr>
          <p:nvPr/>
        </p:nvSpPr>
        <p:spPr bwMode="auto">
          <a:xfrm>
            <a:off x="8094663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5" name="Oval 31"/>
          <p:cNvSpPr>
            <a:spLocks noChangeArrowheads="1"/>
          </p:cNvSpPr>
          <p:nvPr/>
        </p:nvSpPr>
        <p:spPr bwMode="auto">
          <a:xfrm>
            <a:off x="8588375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6" name="Rectangle 32"/>
          <p:cNvSpPr>
            <a:spLocks noChangeArrowheads="1"/>
          </p:cNvSpPr>
          <p:nvPr/>
        </p:nvSpPr>
        <p:spPr bwMode="auto">
          <a:xfrm>
            <a:off x="6119813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7" name="Rectangle 33"/>
          <p:cNvSpPr>
            <a:spLocks noChangeArrowheads="1"/>
          </p:cNvSpPr>
          <p:nvPr/>
        </p:nvSpPr>
        <p:spPr bwMode="auto">
          <a:xfrm>
            <a:off x="7045325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8" name="Rectangle 34"/>
          <p:cNvSpPr>
            <a:spLocks noChangeArrowheads="1"/>
          </p:cNvSpPr>
          <p:nvPr/>
        </p:nvSpPr>
        <p:spPr bwMode="auto">
          <a:xfrm>
            <a:off x="7848600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9" name="Rectangle 35"/>
          <p:cNvSpPr>
            <a:spLocks noChangeArrowheads="1"/>
          </p:cNvSpPr>
          <p:nvPr/>
        </p:nvSpPr>
        <p:spPr bwMode="auto">
          <a:xfrm>
            <a:off x="7354888" y="432752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20" name="Rectangle 36"/>
          <p:cNvSpPr>
            <a:spLocks noChangeArrowheads="1"/>
          </p:cNvSpPr>
          <p:nvPr/>
        </p:nvSpPr>
        <p:spPr bwMode="auto">
          <a:xfrm>
            <a:off x="8342313" y="432752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>
            <a:off x="3960813" y="2132013"/>
            <a:ext cx="215900" cy="217487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nb-NO" sz="2800" b="0">
              <a:solidFill>
                <a:schemeClr val="folHlink"/>
              </a:solidFill>
            </a:endParaRP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3960813" y="1808163"/>
            <a:ext cx="215900" cy="215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0"/>
              <a:t>/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3960813" y="1484313"/>
            <a:ext cx="215900" cy="215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nb-NO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1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1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1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1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1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1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1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1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8" grpId="0" animBg="1"/>
      <p:bldP spid="1219588" grpId="1" animBg="1"/>
      <p:bldP spid="1219589" grpId="0" animBg="1"/>
      <p:bldP spid="1219589" grpId="1" animBg="1"/>
      <p:bldP spid="1219590" grpId="0" animBg="1"/>
      <p:bldP spid="1219590" grpId="1" animBg="1"/>
      <p:bldP spid="1219591" grpId="0" animBg="1"/>
      <p:bldP spid="1219592" grpId="0" animBg="1"/>
      <p:bldP spid="1219593" grpId="0" animBg="1"/>
      <p:bldP spid="1219594" grpId="0" animBg="1"/>
      <p:bldP spid="1219595" grpId="0" animBg="1"/>
      <p:bldP spid="1219596" grpId="0" animBg="1"/>
      <p:bldP spid="1219597" grpId="0" animBg="1"/>
      <p:bldP spid="1219598" grpId="0" animBg="1"/>
      <p:bldP spid="1219599" grpId="0" animBg="1"/>
      <p:bldP spid="1219600" grpId="0" animBg="1"/>
      <p:bldP spid="1219601" grpId="0" animBg="1"/>
      <p:bldP spid="1219602" grpId="0" animBg="1"/>
      <p:bldP spid="1219603" grpId="0" animBg="1"/>
      <p:bldP spid="1219604" grpId="0" animBg="1"/>
      <p:bldP spid="1219605" grpId="0" animBg="1"/>
      <p:bldP spid="1219606" grpId="0" animBg="1"/>
      <p:bldP spid="1219607" grpId="0" animBg="1"/>
      <p:bldP spid="1219608" grpId="0" animBg="1"/>
      <p:bldP spid="1219609" grpId="0" animBg="1"/>
      <p:bldP spid="1219610" grpId="0" animBg="1"/>
      <p:bldP spid="1219611" grpId="0" animBg="1"/>
      <p:bldP spid="1219612" grpId="0" animBg="1"/>
      <p:bldP spid="1219613" grpId="0" animBg="1"/>
      <p:bldP spid="1219614" grpId="0" animBg="1"/>
      <p:bldP spid="1219615" grpId="0" animBg="1"/>
      <p:bldP spid="1219616" grpId="0" animBg="1"/>
      <p:bldP spid="1219617" grpId="0" animBg="1"/>
      <p:bldP spid="1219618" grpId="0" animBg="1"/>
      <p:bldP spid="1219619" grpId="0" animBg="1"/>
      <p:bldP spid="12196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646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Windows</a:t>
            </a:r>
            <a:r>
              <a:rPr lang="en-US" smtClean="0"/>
              <a:t>: one tree per partition or device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5651500" y="2420938"/>
            <a:ext cx="3228975" cy="2998787"/>
            <a:chOff x="249" y="1525"/>
            <a:chExt cx="2034" cy="1889"/>
          </a:xfrm>
        </p:grpSpPr>
        <p:grpSp>
          <p:nvGrpSpPr>
            <p:cNvPr id="44077" name="Group 5"/>
            <p:cNvGrpSpPr>
              <a:grpSpLocks noChangeAspect="1"/>
            </p:cNvGrpSpPr>
            <p:nvPr/>
          </p:nvGrpSpPr>
          <p:grpSpPr bwMode="auto">
            <a:xfrm>
              <a:off x="249" y="1888"/>
              <a:ext cx="2034" cy="1526"/>
              <a:chOff x="114" y="1434"/>
              <a:chExt cx="2540" cy="1906"/>
            </a:xfrm>
          </p:grpSpPr>
          <p:sp>
            <p:nvSpPr>
              <p:cNvPr id="44079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422" y="1570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0" name="Line 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74" y="157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1" name="Line 8"/>
              <p:cNvSpPr>
                <a:spLocks noChangeAspect="1" noChangeShapeType="1"/>
              </p:cNvSpPr>
              <p:nvPr/>
            </p:nvSpPr>
            <p:spPr bwMode="auto">
              <a:xfrm>
                <a:off x="1374" y="1570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2" name="Line 9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3" name="Line 10"/>
              <p:cNvSpPr>
                <a:spLocks noChangeAspect="1" noChangeShapeType="1"/>
              </p:cNvSpPr>
              <p:nvPr/>
            </p:nvSpPr>
            <p:spPr bwMode="auto">
              <a:xfrm>
                <a:off x="1057" y="2658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4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1057" y="2159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5" name="Line 12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6" name="Line 13"/>
              <p:cNvSpPr>
                <a:spLocks noChangeAspect="1" noChangeShapeType="1"/>
              </p:cNvSpPr>
              <p:nvPr/>
            </p:nvSpPr>
            <p:spPr bwMode="auto">
              <a:xfrm>
                <a:off x="2336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7" name="Line 14"/>
              <p:cNvSpPr>
                <a:spLocks noChangeAspect="1" noChangeShapeType="1"/>
              </p:cNvSpPr>
              <p:nvPr/>
            </p:nvSpPr>
            <p:spPr bwMode="auto">
              <a:xfrm>
                <a:off x="431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8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154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9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250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0" name="Oval 17"/>
              <p:cNvSpPr>
                <a:spLocks noChangeAspect="1" noChangeArrowheads="1"/>
              </p:cNvSpPr>
              <p:nvPr/>
            </p:nvSpPr>
            <p:spPr bwMode="auto">
              <a:xfrm>
                <a:off x="921" y="3067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1" name="Oval 18"/>
              <p:cNvSpPr>
                <a:spLocks noChangeAspect="1" noChangeArrowheads="1"/>
              </p:cNvSpPr>
              <p:nvPr/>
            </p:nvSpPr>
            <p:spPr bwMode="auto">
              <a:xfrm>
                <a:off x="128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2" name="Oval 19"/>
              <p:cNvSpPr>
                <a:spLocks noChangeAspect="1" noChangeArrowheads="1"/>
              </p:cNvSpPr>
              <p:nvPr/>
            </p:nvSpPr>
            <p:spPr bwMode="auto">
              <a:xfrm>
                <a:off x="1610" y="2546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38" y="1434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457200" indent="-457200" algn="ctr"/>
                <a:r>
                  <a:rPr lang="en-US" sz="1800" b="0">
                    <a:latin typeface="Helvetica" pitchFamily="34" charset="0"/>
                  </a:rPr>
                  <a:t>\</a:t>
                </a:r>
              </a:p>
            </p:txBody>
          </p:sp>
          <p:sp>
            <p:nvSpPr>
              <p:cNvPr id="44094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86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238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6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191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7" name="Oval 24"/>
              <p:cNvSpPr>
                <a:spLocks noChangeAspect="1" noChangeArrowheads="1"/>
              </p:cNvSpPr>
              <p:nvPr/>
            </p:nvSpPr>
            <p:spPr bwMode="auto">
              <a:xfrm>
                <a:off x="477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8" name="Oval 25"/>
              <p:cNvSpPr>
                <a:spLocks noChangeAspect="1" noChangeArrowheads="1"/>
              </p:cNvSpPr>
              <p:nvPr/>
            </p:nvSpPr>
            <p:spPr bwMode="auto">
              <a:xfrm>
                <a:off x="11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9" name="Oval 26"/>
              <p:cNvSpPr>
                <a:spLocks noChangeAspect="1" noChangeArrowheads="1"/>
              </p:cNvSpPr>
              <p:nvPr/>
            </p:nvSpPr>
            <p:spPr bwMode="auto">
              <a:xfrm>
                <a:off x="2018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100" name="Oval 27"/>
              <p:cNvSpPr>
                <a:spLocks noChangeAspect="1" noChangeArrowheads="1"/>
              </p:cNvSpPr>
              <p:nvPr/>
            </p:nvSpPr>
            <p:spPr bwMode="auto">
              <a:xfrm>
                <a:off x="2381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10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921" y="2546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4078" name="Text Box 29"/>
            <p:cNvSpPr txBox="1">
              <a:spLocks noChangeArrowheads="1"/>
            </p:cNvSpPr>
            <p:nvPr/>
          </p:nvSpPr>
          <p:spPr bwMode="auto">
            <a:xfrm>
              <a:off x="788" y="1525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>
                  <a:latin typeface="Helvetica" pitchFamily="34" charset="0"/>
                </a:rPr>
                <a:t>Device D</a:t>
              </a:r>
            </a:p>
          </p:txBody>
        </p:sp>
      </p:grpSp>
      <p:sp>
        <p:nvSpPr>
          <p:cNvPr id="44037" name="Text Box 30"/>
          <p:cNvSpPr txBox="1">
            <a:spLocks noChangeArrowheads="1"/>
          </p:cNvSpPr>
          <p:nvPr/>
        </p:nvSpPr>
        <p:spPr bwMode="auto">
          <a:xfrm>
            <a:off x="4859338" y="5734050"/>
            <a:ext cx="4049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Complete filename example:</a:t>
            </a:r>
          </a:p>
          <a:p>
            <a:r>
              <a:rPr lang="en-US" sz="2400" b="0">
                <a:latin typeface="Helvetica" pitchFamily="34" charset="0"/>
              </a:rPr>
              <a:t>C:\WinNT\EXPLORER.EXE</a:t>
            </a:r>
          </a:p>
        </p:txBody>
      </p:sp>
      <p:grpSp>
        <p:nvGrpSpPr>
          <p:cNvPr id="44038" name="Group 31"/>
          <p:cNvGrpSpPr>
            <a:grpSpLocks/>
          </p:cNvGrpSpPr>
          <p:nvPr/>
        </p:nvGrpSpPr>
        <p:grpSpPr bwMode="auto">
          <a:xfrm>
            <a:off x="-36513" y="2420938"/>
            <a:ext cx="4684713" cy="3689350"/>
            <a:chOff x="2562" y="1525"/>
            <a:chExt cx="2951" cy="2324"/>
          </a:xfrm>
        </p:grpSpPr>
        <p:grpSp>
          <p:nvGrpSpPr>
            <p:cNvPr id="44039" name="Group 32"/>
            <p:cNvGrpSpPr>
              <a:grpSpLocks noChangeAspect="1"/>
            </p:cNvGrpSpPr>
            <p:nvPr/>
          </p:nvGrpSpPr>
          <p:grpSpPr bwMode="auto">
            <a:xfrm>
              <a:off x="3334" y="1888"/>
              <a:ext cx="2179" cy="1961"/>
              <a:chOff x="1783" y="1616"/>
              <a:chExt cx="2722" cy="2450"/>
            </a:xfrm>
          </p:grpSpPr>
          <p:sp>
            <p:nvSpPr>
              <p:cNvPr id="44043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1919" y="1752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4" name="Line 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71" y="1752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5" name="Line 35"/>
              <p:cNvSpPr>
                <a:spLocks noChangeAspect="1" noChangeShapeType="1"/>
              </p:cNvSpPr>
              <p:nvPr/>
            </p:nvSpPr>
            <p:spPr bwMode="auto">
              <a:xfrm>
                <a:off x="2871" y="1752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6" name="Line 36"/>
              <p:cNvSpPr>
                <a:spLocks noChangeAspect="1" noChangeShapeType="1"/>
              </p:cNvSpPr>
              <p:nvPr/>
            </p:nvSpPr>
            <p:spPr bwMode="auto">
              <a:xfrm>
                <a:off x="3824" y="2296"/>
                <a:ext cx="363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7" name="Line 37"/>
              <p:cNvSpPr>
                <a:spLocks noChangeAspect="1" noChangeShapeType="1"/>
              </p:cNvSpPr>
              <p:nvPr/>
            </p:nvSpPr>
            <p:spPr bwMode="auto">
              <a:xfrm>
                <a:off x="3824" y="2296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8" name="Line 38"/>
              <p:cNvSpPr>
                <a:spLocks noChangeAspect="1" noChangeShapeType="1"/>
              </p:cNvSpPr>
              <p:nvPr/>
            </p:nvSpPr>
            <p:spPr bwMode="auto">
              <a:xfrm>
                <a:off x="1919" y="2296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9" name="Line 39"/>
              <p:cNvSpPr>
                <a:spLocks noChangeAspect="1" noChangeShapeType="1"/>
              </p:cNvSpPr>
              <p:nvPr/>
            </p:nvSpPr>
            <p:spPr bwMode="auto">
              <a:xfrm>
                <a:off x="2871" y="2296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0" name="Line 40"/>
              <p:cNvSpPr>
                <a:spLocks noChangeAspect="1" noChangeShapeType="1"/>
              </p:cNvSpPr>
              <p:nvPr/>
            </p:nvSpPr>
            <p:spPr bwMode="auto">
              <a:xfrm>
                <a:off x="2554" y="284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1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2554" y="2341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2" name="Line 42"/>
              <p:cNvSpPr>
                <a:spLocks noChangeAspect="1" noChangeShapeType="1"/>
              </p:cNvSpPr>
              <p:nvPr/>
            </p:nvSpPr>
            <p:spPr bwMode="auto">
              <a:xfrm>
                <a:off x="2871" y="2296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3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3461" y="2886"/>
                <a:ext cx="36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4" name="Line 44"/>
              <p:cNvSpPr>
                <a:spLocks noChangeAspect="1" noChangeShapeType="1"/>
              </p:cNvSpPr>
              <p:nvPr/>
            </p:nvSpPr>
            <p:spPr bwMode="auto">
              <a:xfrm>
                <a:off x="3824" y="2886"/>
                <a:ext cx="36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5" name="Line 45"/>
              <p:cNvSpPr>
                <a:spLocks noChangeAspect="1" noChangeShapeType="1"/>
              </p:cNvSpPr>
              <p:nvPr/>
            </p:nvSpPr>
            <p:spPr bwMode="auto">
              <a:xfrm>
                <a:off x="4187" y="338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6" name="Line 46"/>
              <p:cNvSpPr>
                <a:spLocks noChangeAspect="1" noChangeShapeType="1"/>
              </p:cNvSpPr>
              <p:nvPr/>
            </p:nvSpPr>
            <p:spPr bwMode="auto">
              <a:xfrm>
                <a:off x="3461" y="338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7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4005" y="338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8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3280" y="338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grpSp>
            <p:nvGrpSpPr>
              <p:cNvPr id="44059" name="Group 49"/>
              <p:cNvGrpSpPr>
                <a:grpSpLocks noChangeAspect="1"/>
              </p:cNvGrpSpPr>
              <p:nvPr/>
            </p:nvGrpSpPr>
            <p:grpSpPr bwMode="auto">
              <a:xfrm>
                <a:off x="1783" y="1616"/>
                <a:ext cx="2722" cy="2450"/>
                <a:chOff x="1474" y="845"/>
                <a:chExt cx="2722" cy="2450"/>
              </a:xfrm>
            </p:grpSpPr>
            <p:sp>
              <p:nvSpPr>
                <p:cNvPr id="4406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2478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472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4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845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marL="457200" indent="-457200" algn="ctr"/>
                  <a:r>
                    <a:rPr lang="en-US" sz="1800" b="0">
                      <a:latin typeface="Helvetica" pitchFamily="34" charset="0"/>
                    </a:rPr>
                    <a:t>\</a:t>
                  </a:r>
                </a:p>
              </p:txBody>
            </p:sp>
            <p:sp>
              <p:nvSpPr>
                <p:cNvPr id="44065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marL="457200" indent="-457200" algn="ctr"/>
                  <a:endParaRPr lang="nb-NO" sz="1800" b="0">
                    <a:latin typeface="Helvetica" pitchFamily="34" charset="0"/>
                  </a:endParaRPr>
                </a:p>
              </p:txBody>
            </p:sp>
            <p:sp>
              <p:nvSpPr>
                <p:cNvPr id="44066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7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379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98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60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1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2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3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4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37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5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16" y="2478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6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2478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sp>
          <p:nvSpPr>
            <p:cNvPr id="44040" name="Text Box 67"/>
            <p:cNvSpPr txBox="1">
              <a:spLocks noChangeArrowheads="1"/>
            </p:cNvSpPr>
            <p:nvPr/>
          </p:nvSpPr>
          <p:spPr bwMode="auto">
            <a:xfrm>
              <a:off x="3788" y="1525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>
                  <a:latin typeface="Helvetica" pitchFamily="34" charset="0"/>
                </a:rPr>
                <a:t>Device C</a:t>
              </a:r>
            </a:p>
          </p:txBody>
        </p:sp>
        <p:sp>
          <p:nvSpPr>
            <p:cNvPr id="44041" name="Text Box 68"/>
            <p:cNvSpPr txBox="1">
              <a:spLocks noChangeArrowheads="1"/>
            </p:cNvSpPr>
            <p:nvPr/>
          </p:nvSpPr>
          <p:spPr bwMode="auto">
            <a:xfrm>
              <a:off x="2971" y="2115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WINNT</a:t>
              </a:r>
            </a:p>
          </p:txBody>
        </p:sp>
        <p:sp>
          <p:nvSpPr>
            <p:cNvPr id="44042" name="Text Box 69"/>
            <p:cNvSpPr txBox="1">
              <a:spLocks noChangeArrowheads="1"/>
            </p:cNvSpPr>
            <p:nvPr/>
          </p:nvSpPr>
          <p:spPr bwMode="auto">
            <a:xfrm>
              <a:off x="2562" y="2976"/>
              <a:ext cx="1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EXPLORER.EXE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2112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Unix</a:t>
            </a:r>
            <a:r>
              <a:rPr lang="en-US" smtClean="0"/>
              <a:t>: single acyclic graph</a:t>
            </a:r>
            <a:br>
              <a:rPr lang="en-US" smtClean="0"/>
            </a:br>
            <a:r>
              <a:rPr lang="en-US" smtClean="0"/>
              <a:t>spanning several devices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 flipV="1">
            <a:off x="4787900" y="2636838"/>
            <a:ext cx="661988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859338" y="2708275"/>
            <a:ext cx="180181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2" name="Line 6"/>
          <p:cNvSpPr>
            <a:spLocks noChangeAspect="1" noChangeShapeType="1"/>
          </p:cNvSpPr>
          <p:nvPr/>
        </p:nvSpPr>
        <p:spPr bwMode="auto">
          <a:xfrm>
            <a:off x="6661150" y="3355975"/>
            <a:ext cx="460375" cy="750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3" name="Line 7"/>
          <p:cNvSpPr>
            <a:spLocks noChangeAspect="1" noChangeShapeType="1"/>
          </p:cNvSpPr>
          <p:nvPr/>
        </p:nvSpPr>
        <p:spPr bwMode="auto">
          <a:xfrm>
            <a:off x="6661150" y="3355975"/>
            <a:ext cx="0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4" name="Line 8"/>
          <p:cNvSpPr>
            <a:spLocks noChangeAspect="1" noChangeShapeType="1"/>
          </p:cNvSpPr>
          <p:nvPr/>
        </p:nvSpPr>
        <p:spPr bwMode="auto">
          <a:xfrm>
            <a:off x="5449888" y="3355975"/>
            <a:ext cx="58737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5" name="Line 9"/>
          <p:cNvSpPr>
            <a:spLocks noChangeAspect="1" noChangeShapeType="1"/>
          </p:cNvSpPr>
          <p:nvPr/>
        </p:nvSpPr>
        <p:spPr bwMode="auto">
          <a:xfrm>
            <a:off x="5046663" y="4048125"/>
            <a:ext cx="0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6" name="Line 10"/>
          <p:cNvSpPr>
            <a:spLocks noChangeAspect="1" noChangeShapeType="1"/>
          </p:cNvSpPr>
          <p:nvPr/>
        </p:nvSpPr>
        <p:spPr bwMode="auto">
          <a:xfrm flipH="1">
            <a:off x="5046663" y="3413125"/>
            <a:ext cx="403225" cy="63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7" name="Line 11"/>
          <p:cNvSpPr>
            <a:spLocks noChangeAspect="1" noChangeShapeType="1"/>
          </p:cNvSpPr>
          <p:nvPr/>
        </p:nvSpPr>
        <p:spPr bwMode="auto">
          <a:xfrm>
            <a:off x="5449888" y="3355975"/>
            <a:ext cx="461962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8" name="Line 12"/>
          <p:cNvSpPr>
            <a:spLocks noChangeAspect="1" noChangeShapeType="1"/>
          </p:cNvSpPr>
          <p:nvPr/>
        </p:nvSpPr>
        <p:spPr bwMode="auto">
          <a:xfrm flipH="1">
            <a:off x="6199188" y="4106863"/>
            <a:ext cx="461962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9" name="Line 13"/>
          <p:cNvSpPr>
            <a:spLocks noChangeAspect="1" noChangeShapeType="1"/>
          </p:cNvSpPr>
          <p:nvPr/>
        </p:nvSpPr>
        <p:spPr bwMode="auto">
          <a:xfrm>
            <a:off x="6661150" y="4106863"/>
            <a:ext cx="460375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0" name="Line 14"/>
          <p:cNvSpPr>
            <a:spLocks noChangeAspect="1" noChangeShapeType="1"/>
          </p:cNvSpPr>
          <p:nvPr/>
        </p:nvSpPr>
        <p:spPr bwMode="auto">
          <a:xfrm>
            <a:off x="7121525" y="4740275"/>
            <a:ext cx="230188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1" name="Line 15"/>
          <p:cNvSpPr>
            <a:spLocks noChangeAspect="1" noChangeShapeType="1"/>
          </p:cNvSpPr>
          <p:nvPr/>
        </p:nvSpPr>
        <p:spPr bwMode="auto">
          <a:xfrm>
            <a:off x="6199188" y="4740275"/>
            <a:ext cx="231775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2" name="Line 16"/>
          <p:cNvSpPr>
            <a:spLocks noChangeAspect="1" noChangeShapeType="1"/>
          </p:cNvSpPr>
          <p:nvPr/>
        </p:nvSpPr>
        <p:spPr bwMode="auto">
          <a:xfrm flipH="1">
            <a:off x="6891338" y="4740275"/>
            <a:ext cx="230187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3" name="Line 17"/>
          <p:cNvSpPr>
            <a:spLocks noChangeAspect="1" noChangeShapeType="1"/>
          </p:cNvSpPr>
          <p:nvPr/>
        </p:nvSpPr>
        <p:spPr bwMode="auto">
          <a:xfrm flipH="1">
            <a:off x="5969000" y="4740275"/>
            <a:ext cx="230188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3059113" y="2708275"/>
            <a:ext cx="1728787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5" name="Oval 19"/>
          <p:cNvSpPr>
            <a:spLocks noChangeAspect="1" noChangeArrowheads="1"/>
          </p:cNvSpPr>
          <p:nvPr/>
        </p:nvSpPr>
        <p:spPr bwMode="auto">
          <a:xfrm>
            <a:off x="4873625" y="4567238"/>
            <a:ext cx="347663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6" name="Oval 20"/>
          <p:cNvSpPr>
            <a:spLocks noChangeAspect="1" noChangeArrowheads="1"/>
          </p:cNvSpPr>
          <p:nvPr/>
        </p:nvSpPr>
        <p:spPr bwMode="auto">
          <a:xfrm>
            <a:off x="5335588" y="3903663"/>
            <a:ext cx="346075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7" name="Oval 21"/>
          <p:cNvSpPr>
            <a:spLocks noChangeAspect="1" noChangeArrowheads="1"/>
          </p:cNvSpPr>
          <p:nvPr/>
        </p:nvSpPr>
        <p:spPr bwMode="auto">
          <a:xfrm>
            <a:off x="6950075" y="3903663"/>
            <a:ext cx="346075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8" name="Rectangle 22"/>
          <p:cNvSpPr>
            <a:spLocks noChangeAspect="1" noChangeArrowheads="1"/>
          </p:cNvSpPr>
          <p:nvPr/>
        </p:nvSpPr>
        <p:spPr bwMode="auto">
          <a:xfrm>
            <a:off x="4643438" y="2492375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/</a:t>
            </a:r>
          </a:p>
        </p:txBody>
      </p:sp>
      <p:sp>
        <p:nvSpPr>
          <p:cNvPr id="45079" name="Rectangle 23"/>
          <p:cNvSpPr>
            <a:spLocks noChangeAspect="1" noChangeArrowheads="1"/>
          </p:cNvSpPr>
          <p:nvPr/>
        </p:nvSpPr>
        <p:spPr bwMode="auto">
          <a:xfrm>
            <a:off x="5276850" y="3182938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0" name="Rectangle 24"/>
          <p:cNvSpPr>
            <a:spLocks noChangeAspect="1" noChangeArrowheads="1"/>
          </p:cNvSpPr>
          <p:nvPr/>
        </p:nvSpPr>
        <p:spPr bwMode="auto">
          <a:xfrm>
            <a:off x="6488113" y="3182938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1" name="Oval 25"/>
          <p:cNvSpPr>
            <a:spLocks noChangeAspect="1" noChangeArrowheads="1"/>
          </p:cNvSpPr>
          <p:nvPr/>
        </p:nvSpPr>
        <p:spPr bwMode="auto">
          <a:xfrm>
            <a:off x="6257925" y="5257800"/>
            <a:ext cx="347663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2" name="Oval 26"/>
          <p:cNvSpPr>
            <a:spLocks noChangeAspect="1" noChangeArrowheads="1"/>
          </p:cNvSpPr>
          <p:nvPr/>
        </p:nvSpPr>
        <p:spPr bwMode="auto">
          <a:xfrm>
            <a:off x="5797550" y="5257800"/>
            <a:ext cx="346075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3" name="Oval 27"/>
          <p:cNvSpPr>
            <a:spLocks noChangeAspect="1" noChangeArrowheads="1"/>
          </p:cNvSpPr>
          <p:nvPr/>
        </p:nvSpPr>
        <p:spPr bwMode="auto">
          <a:xfrm>
            <a:off x="6718300" y="5257800"/>
            <a:ext cx="346075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4" name="Oval 28"/>
          <p:cNvSpPr>
            <a:spLocks noChangeAspect="1" noChangeArrowheads="1"/>
          </p:cNvSpPr>
          <p:nvPr/>
        </p:nvSpPr>
        <p:spPr bwMode="auto">
          <a:xfrm>
            <a:off x="7178675" y="5257800"/>
            <a:ext cx="347663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5" name="Rectangle 29"/>
          <p:cNvSpPr>
            <a:spLocks noChangeAspect="1" noChangeArrowheads="1"/>
          </p:cNvSpPr>
          <p:nvPr/>
        </p:nvSpPr>
        <p:spPr bwMode="auto">
          <a:xfrm>
            <a:off x="4873625" y="3903663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6" name="Rectangle 30"/>
          <p:cNvSpPr>
            <a:spLocks noChangeAspect="1" noChangeArrowheads="1"/>
          </p:cNvSpPr>
          <p:nvPr/>
        </p:nvSpPr>
        <p:spPr bwMode="auto">
          <a:xfrm>
            <a:off x="5738813" y="3903663"/>
            <a:ext cx="346075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7" name="Rectangle 31"/>
          <p:cNvSpPr>
            <a:spLocks noChangeAspect="1" noChangeArrowheads="1"/>
          </p:cNvSpPr>
          <p:nvPr/>
        </p:nvSpPr>
        <p:spPr bwMode="auto">
          <a:xfrm>
            <a:off x="6488113" y="3903663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8" name="Rectangle 32"/>
          <p:cNvSpPr>
            <a:spLocks noChangeAspect="1" noChangeArrowheads="1"/>
          </p:cNvSpPr>
          <p:nvPr/>
        </p:nvSpPr>
        <p:spPr bwMode="auto">
          <a:xfrm>
            <a:off x="6026150" y="4567238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9" name="Rectangle 33"/>
          <p:cNvSpPr>
            <a:spLocks noChangeAspect="1" noChangeArrowheads="1"/>
          </p:cNvSpPr>
          <p:nvPr/>
        </p:nvSpPr>
        <p:spPr bwMode="auto">
          <a:xfrm>
            <a:off x="6950075" y="4567238"/>
            <a:ext cx="346075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1965325" y="306863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cdrom</a:t>
            </a:r>
          </a:p>
        </p:txBody>
      </p:sp>
      <p:sp>
        <p:nvSpPr>
          <p:cNvPr id="1221667" name="Text Box 35"/>
          <p:cNvSpPr txBox="1">
            <a:spLocks noChangeArrowheads="1"/>
          </p:cNvSpPr>
          <p:nvPr/>
        </p:nvSpPr>
        <p:spPr bwMode="auto">
          <a:xfrm>
            <a:off x="4859338" y="5734050"/>
            <a:ext cx="4049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Complete filename example:</a:t>
            </a:r>
          </a:p>
          <a:p>
            <a:r>
              <a:rPr lang="en-US" sz="2400" b="0">
                <a:latin typeface="Helvetica" pitchFamily="34" charset="0"/>
              </a:rPr>
              <a:t>/cdrom/doc/Howto</a:t>
            </a:r>
          </a:p>
        </p:txBody>
      </p:sp>
      <p:sp>
        <p:nvSpPr>
          <p:cNvPr id="1221668" name="Rectangle 36"/>
          <p:cNvSpPr>
            <a:spLocks noChangeAspect="1" noChangeArrowheads="1"/>
          </p:cNvSpPr>
          <p:nvPr/>
        </p:nvSpPr>
        <p:spPr bwMode="auto">
          <a:xfrm>
            <a:off x="2916238" y="3154363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84213" y="4102100"/>
            <a:ext cx="4040187" cy="2422525"/>
            <a:chOff x="419" y="2024"/>
            <a:chExt cx="2545" cy="1526"/>
          </a:xfrm>
        </p:grpSpPr>
        <p:grpSp>
          <p:nvGrpSpPr>
            <p:cNvPr id="45095" name="Group 38"/>
            <p:cNvGrpSpPr>
              <a:grpSpLocks noChangeAspect="1"/>
            </p:cNvGrpSpPr>
            <p:nvPr/>
          </p:nvGrpSpPr>
          <p:grpSpPr bwMode="auto">
            <a:xfrm>
              <a:off x="930" y="2024"/>
              <a:ext cx="2034" cy="1526"/>
              <a:chOff x="114" y="1434"/>
              <a:chExt cx="2540" cy="1906"/>
            </a:xfrm>
          </p:grpSpPr>
          <p:sp>
            <p:nvSpPr>
              <p:cNvPr id="45098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422" y="1570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099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74" y="157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0" name="Line 41"/>
              <p:cNvSpPr>
                <a:spLocks noChangeAspect="1" noChangeShapeType="1"/>
              </p:cNvSpPr>
              <p:nvPr/>
            </p:nvSpPr>
            <p:spPr bwMode="auto">
              <a:xfrm>
                <a:off x="1374" y="1570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1" name="Line 42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2" name="Line 43"/>
              <p:cNvSpPr>
                <a:spLocks noChangeAspect="1" noChangeShapeType="1"/>
              </p:cNvSpPr>
              <p:nvPr/>
            </p:nvSpPr>
            <p:spPr bwMode="auto">
              <a:xfrm>
                <a:off x="1057" y="2658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3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1057" y="2159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4" name="Line 45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5" name="Line 46"/>
              <p:cNvSpPr>
                <a:spLocks noChangeAspect="1" noChangeShapeType="1"/>
              </p:cNvSpPr>
              <p:nvPr/>
            </p:nvSpPr>
            <p:spPr bwMode="auto">
              <a:xfrm>
                <a:off x="2336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6" name="Line 47"/>
              <p:cNvSpPr>
                <a:spLocks noChangeAspect="1" noChangeShapeType="1"/>
              </p:cNvSpPr>
              <p:nvPr/>
            </p:nvSpPr>
            <p:spPr bwMode="auto">
              <a:xfrm>
                <a:off x="431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7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2154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8" name="Line 49"/>
              <p:cNvSpPr>
                <a:spLocks noChangeAspect="1" noChangeShapeType="1"/>
              </p:cNvSpPr>
              <p:nvPr/>
            </p:nvSpPr>
            <p:spPr bwMode="auto">
              <a:xfrm flipH="1">
                <a:off x="250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9" name="Oval 50"/>
              <p:cNvSpPr>
                <a:spLocks noChangeAspect="1" noChangeArrowheads="1"/>
              </p:cNvSpPr>
              <p:nvPr/>
            </p:nvSpPr>
            <p:spPr bwMode="auto">
              <a:xfrm>
                <a:off x="921" y="3067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0" name="Oval 51"/>
              <p:cNvSpPr>
                <a:spLocks noChangeAspect="1" noChangeArrowheads="1"/>
              </p:cNvSpPr>
              <p:nvPr/>
            </p:nvSpPr>
            <p:spPr bwMode="auto">
              <a:xfrm>
                <a:off x="128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1" name="Oval 52"/>
              <p:cNvSpPr>
                <a:spLocks noChangeAspect="1" noChangeArrowheads="1"/>
              </p:cNvSpPr>
              <p:nvPr/>
            </p:nvSpPr>
            <p:spPr bwMode="auto">
              <a:xfrm>
                <a:off x="1610" y="2546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2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1238" y="1434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457200" indent="-457200" algn="ctr"/>
                <a:r>
                  <a:rPr lang="en-US" sz="1800" b="0">
                    <a:latin typeface="Helvetica" pitchFamily="34" charset="0"/>
                  </a:rPr>
                  <a:t>/</a:t>
                </a:r>
              </a:p>
            </p:txBody>
          </p:sp>
          <p:sp>
            <p:nvSpPr>
              <p:cNvPr id="45113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286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4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238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5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2191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6" name="Oval 57"/>
              <p:cNvSpPr>
                <a:spLocks noChangeAspect="1" noChangeArrowheads="1"/>
              </p:cNvSpPr>
              <p:nvPr/>
            </p:nvSpPr>
            <p:spPr bwMode="auto">
              <a:xfrm>
                <a:off x="477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7" name="Oval 58"/>
              <p:cNvSpPr>
                <a:spLocks noChangeAspect="1" noChangeArrowheads="1"/>
              </p:cNvSpPr>
              <p:nvPr/>
            </p:nvSpPr>
            <p:spPr bwMode="auto">
              <a:xfrm>
                <a:off x="11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8" name="Oval 59"/>
              <p:cNvSpPr>
                <a:spLocks noChangeAspect="1" noChangeArrowheads="1"/>
              </p:cNvSpPr>
              <p:nvPr/>
            </p:nvSpPr>
            <p:spPr bwMode="auto">
              <a:xfrm>
                <a:off x="2018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9" name="Oval 60"/>
              <p:cNvSpPr>
                <a:spLocks noChangeAspect="1" noChangeArrowheads="1"/>
              </p:cNvSpPr>
              <p:nvPr/>
            </p:nvSpPr>
            <p:spPr bwMode="auto">
              <a:xfrm>
                <a:off x="2381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20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921" y="2546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5096" name="Text Box 62"/>
            <p:cNvSpPr txBox="1">
              <a:spLocks noChangeArrowheads="1"/>
            </p:cNvSpPr>
            <p:nvPr/>
          </p:nvSpPr>
          <p:spPr bwMode="auto">
            <a:xfrm>
              <a:off x="703" y="2432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doc</a:t>
              </a:r>
            </a:p>
          </p:txBody>
        </p:sp>
        <p:sp>
          <p:nvSpPr>
            <p:cNvPr id="45097" name="Text Box 63"/>
            <p:cNvSpPr txBox="1">
              <a:spLocks noChangeArrowheads="1"/>
            </p:cNvSpPr>
            <p:nvPr/>
          </p:nvSpPr>
          <p:spPr bwMode="auto">
            <a:xfrm>
              <a:off x="419" y="2886"/>
              <a:ext cx="5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Howto</a:t>
              </a:r>
            </a:p>
          </p:txBody>
        </p:sp>
      </p:grpSp>
      <p:sp>
        <p:nvSpPr>
          <p:cNvPr id="1221696" name="Rectangle 64"/>
          <p:cNvSpPr>
            <a:spLocks noChangeAspect="1" noChangeArrowheads="1"/>
          </p:cNvSpPr>
          <p:nvPr/>
        </p:nvSpPr>
        <p:spPr bwMode="auto">
          <a:xfrm>
            <a:off x="2987675" y="3213100"/>
            <a:ext cx="215900" cy="24288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0035 -0.1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67" grpId="0"/>
      <p:bldP spid="1221668" grpId="0" animBg="1"/>
      <p:bldP spid="122169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&amp; Directory Operations</a:t>
            </a:r>
          </a:p>
        </p:txBody>
      </p:sp>
      <p:sp>
        <p:nvSpPr>
          <p:cNvPr id="1224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File:</a:t>
            </a:r>
          </a:p>
          <a:p>
            <a:pPr lvl="1" eaLnBrk="1" hangingPunct="1"/>
            <a:r>
              <a:rPr lang="en-US" sz="2000" smtClean="0"/>
              <a:t>create</a:t>
            </a:r>
          </a:p>
          <a:p>
            <a:pPr lvl="1" eaLnBrk="1" hangingPunct="1"/>
            <a:r>
              <a:rPr lang="en-US" sz="2000" smtClean="0"/>
              <a:t>delete</a:t>
            </a:r>
          </a:p>
          <a:p>
            <a:pPr lvl="1" eaLnBrk="1" hangingPunct="1"/>
            <a:r>
              <a:rPr lang="en-US" sz="2000" smtClean="0"/>
              <a:t>open</a:t>
            </a:r>
          </a:p>
          <a:p>
            <a:pPr lvl="1" eaLnBrk="1" hangingPunct="1"/>
            <a:r>
              <a:rPr lang="en-US" sz="2000" smtClean="0"/>
              <a:t>close</a:t>
            </a:r>
          </a:p>
          <a:p>
            <a:pPr lvl="1" eaLnBrk="1" hangingPunct="1"/>
            <a:r>
              <a:rPr lang="en-US" sz="2000" smtClean="0"/>
              <a:t>read</a:t>
            </a:r>
          </a:p>
          <a:p>
            <a:pPr lvl="1" eaLnBrk="1" hangingPunct="1"/>
            <a:r>
              <a:rPr lang="en-US" sz="2000" smtClean="0"/>
              <a:t>write</a:t>
            </a:r>
          </a:p>
          <a:p>
            <a:pPr lvl="1" eaLnBrk="1" hangingPunct="1"/>
            <a:r>
              <a:rPr lang="en-US" sz="2000" smtClean="0"/>
              <a:t>append</a:t>
            </a:r>
          </a:p>
          <a:p>
            <a:pPr lvl="1" eaLnBrk="1" hangingPunct="1"/>
            <a:r>
              <a:rPr lang="en-US" sz="2000" smtClean="0"/>
              <a:t>seek</a:t>
            </a:r>
          </a:p>
          <a:p>
            <a:pPr lvl="1" eaLnBrk="1" hangingPunct="1"/>
            <a:r>
              <a:rPr lang="en-US" sz="2000" smtClean="0"/>
              <a:t>get/set attributes</a:t>
            </a:r>
          </a:p>
          <a:p>
            <a:pPr lvl="1" eaLnBrk="1" hangingPunct="1"/>
            <a:r>
              <a:rPr lang="en-US" sz="2000" smtClean="0"/>
              <a:t>rename</a:t>
            </a:r>
          </a:p>
          <a:p>
            <a:pPr lvl="1" eaLnBrk="1" hangingPunct="1"/>
            <a:r>
              <a:rPr lang="en-US" sz="2000" smtClean="0"/>
              <a:t>link</a:t>
            </a:r>
          </a:p>
          <a:p>
            <a:pPr lvl="1" eaLnBrk="1" hangingPunct="1"/>
            <a:r>
              <a:rPr lang="en-US" sz="2000" smtClean="0"/>
              <a:t>unlink</a:t>
            </a:r>
          </a:p>
          <a:p>
            <a:pPr lvl="1" eaLnBrk="1" hangingPunct="1"/>
            <a:r>
              <a:rPr lang="en-US" sz="2000" smtClean="0"/>
              <a:t>…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Directory:</a:t>
            </a:r>
          </a:p>
          <a:p>
            <a:pPr lvl="1" eaLnBrk="1" hangingPunct="1"/>
            <a:r>
              <a:rPr lang="en-US" sz="2000" smtClean="0"/>
              <a:t>create</a:t>
            </a:r>
          </a:p>
          <a:p>
            <a:pPr lvl="1" eaLnBrk="1" hangingPunct="1"/>
            <a:r>
              <a:rPr lang="en-US" sz="2000" smtClean="0"/>
              <a:t>delete</a:t>
            </a:r>
          </a:p>
          <a:p>
            <a:pPr lvl="1" eaLnBrk="1" hangingPunct="1"/>
            <a:r>
              <a:rPr lang="en-US" sz="2000" smtClean="0"/>
              <a:t>opendir</a:t>
            </a:r>
          </a:p>
          <a:p>
            <a:pPr lvl="1" eaLnBrk="1" hangingPunct="1"/>
            <a:r>
              <a:rPr lang="en-US" sz="2000" smtClean="0"/>
              <a:t>closedir</a:t>
            </a:r>
          </a:p>
          <a:p>
            <a:pPr lvl="1" eaLnBrk="1" hangingPunct="1"/>
            <a:r>
              <a:rPr lang="en-US" sz="2000" smtClean="0"/>
              <a:t>readdir</a:t>
            </a:r>
          </a:p>
          <a:p>
            <a:pPr lvl="1" eaLnBrk="1" hangingPunct="1"/>
            <a:r>
              <a:rPr lang="en-US" sz="2000" smtClean="0"/>
              <a:t>rename</a:t>
            </a:r>
          </a:p>
          <a:p>
            <a:pPr lvl="1" eaLnBrk="1" hangingPunct="1"/>
            <a:r>
              <a:rPr lang="en-US" sz="2000" smtClean="0"/>
              <a:t>link</a:t>
            </a:r>
          </a:p>
          <a:p>
            <a:pPr lvl="1" eaLnBrk="1" hangingPunct="1"/>
            <a:r>
              <a:rPr lang="en-US" sz="2000" smtClean="0"/>
              <a:t>unlink</a:t>
            </a:r>
          </a:p>
          <a:p>
            <a:pPr lvl="1" eaLnBrk="1" hangingPunct="1"/>
            <a:r>
              <a:rPr lang="en-US" sz="200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1150938" y="3249613"/>
            <a:ext cx="6481762" cy="100806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</a:t>
            </a:r>
          </a:p>
        </p:txBody>
      </p:sp>
      <p:graphicFrame>
        <p:nvGraphicFramePr>
          <p:cNvPr id="1226755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43" name="Picture 15" descr="yfyurlyf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91113" y="727075"/>
            <a:ext cx="1260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68" name="Freeform 16"/>
          <p:cNvSpPr>
            <a:spLocks/>
          </p:cNvSpPr>
          <p:nvPr/>
        </p:nvSpPr>
        <p:spPr bwMode="auto">
          <a:xfrm>
            <a:off x="969963" y="1066800"/>
            <a:ext cx="3810000" cy="623888"/>
          </a:xfrm>
          <a:custGeom>
            <a:avLst/>
            <a:gdLst>
              <a:gd name="T0" fmla="*/ 2400 w 2400"/>
              <a:gd name="T1" fmla="*/ 0 h 393"/>
              <a:gd name="T2" fmla="*/ 0 w 2400"/>
              <a:gd name="T3" fmla="*/ 0 h 393"/>
              <a:gd name="T4" fmla="*/ 0 w 2400"/>
              <a:gd name="T5" fmla="*/ 393 h 393"/>
              <a:gd name="T6" fmla="*/ 0 60000 65536"/>
              <a:gd name="T7" fmla="*/ 0 60000 65536"/>
              <a:gd name="T8" fmla="*/ 0 60000 65536"/>
              <a:gd name="T9" fmla="*/ 0 w 2400"/>
              <a:gd name="T10" fmla="*/ 0 h 393"/>
              <a:gd name="T11" fmla="*/ 2400 w 2400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93">
                <a:moveTo>
                  <a:pt x="2400" y="0"/>
                </a:moveTo>
                <a:lnTo>
                  <a:pt x="0" y="0"/>
                </a:lnTo>
                <a:lnTo>
                  <a:pt x="0" y="3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6770" name="Freeform 18"/>
          <p:cNvSpPr>
            <a:spLocks/>
          </p:cNvSpPr>
          <p:nvPr/>
        </p:nvSpPr>
        <p:spPr bwMode="auto">
          <a:xfrm>
            <a:off x="1046163" y="1622425"/>
            <a:ext cx="1565275" cy="2047875"/>
          </a:xfrm>
          <a:custGeom>
            <a:avLst/>
            <a:gdLst>
              <a:gd name="T0" fmla="*/ 0 w 986"/>
              <a:gd name="T1" fmla="*/ 0 h 1290"/>
              <a:gd name="T2" fmla="*/ 986 w 986"/>
              <a:gd name="T3" fmla="*/ 289 h 1290"/>
              <a:gd name="T4" fmla="*/ 986 w 986"/>
              <a:gd name="T5" fmla="*/ 1290 h 1290"/>
              <a:gd name="T6" fmla="*/ 0 w 986"/>
              <a:gd name="T7" fmla="*/ 349 h 1290"/>
              <a:gd name="T8" fmla="*/ 0 w 986"/>
              <a:gd name="T9" fmla="*/ 0 h 1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6"/>
              <a:gd name="T16" fmla="*/ 0 h 1290"/>
              <a:gd name="T17" fmla="*/ 986 w 986"/>
              <a:gd name="T18" fmla="*/ 1290 h 1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6" h="1290">
                <a:moveTo>
                  <a:pt x="0" y="0"/>
                </a:moveTo>
                <a:lnTo>
                  <a:pt x="986" y="289"/>
                </a:lnTo>
                <a:lnTo>
                  <a:pt x="986" y="1290"/>
                </a:lnTo>
                <a:lnTo>
                  <a:pt x="0" y="34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2620963" y="1001713"/>
            <a:ext cx="262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open(name,mode,perm)</a:t>
            </a:r>
          </a:p>
        </p:txBody>
      </p:sp>
      <p:sp>
        <p:nvSpPr>
          <p:cNvPr id="1226772" name="Text Box 20"/>
          <p:cNvSpPr txBox="1">
            <a:spLocks noChangeArrowheads="1"/>
          </p:cNvSpPr>
          <p:nvPr/>
        </p:nvSpPr>
        <p:spPr bwMode="auto">
          <a:xfrm>
            <a:off x="2655888" y="2181225"/>
            <a:ext cx="5229116" cy="23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 dirty="0" err="1"/>
              <a:t>sys_open</a:t>
            </a:r>
            <a:r>
              <a:rPr lang="en-US" sz="1600" b="0" dirty="0"/>
              <a:t>()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>
                <a:sym typeface="Wingdings" pitchFamily="2" charset="2"/>
              </a:rPr>
              <a:t>vn_open</a:t>
            </a:r>
            <a:r>
              <a:rPr lang="en-US" sz="1600" b="0" dirty="0">
                <a:sym typeface="Wingdings" pitchFamily="2" charset="2"/>
              </a:rPr>
              <a:t>():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Check if valid call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Allocate file descriptor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If file exists, open for read.</a:t>
            </a:r>
            <a:r>
              <a:rPr lang="en-US" sz="1600" b="0" dirty="0" smtClean="0"/>
              <a:t> </a:t>
            </a:r>
            <a:br>
              <a:rPr lang="en-US" sz="1600" b="0" dirty="0" smtClean="0"/>
            </a:br>
            <a:r>
              <a:rPr lang="en-US" sz="1600" b="0" dirty="0"/>
              <a:t>Must get directory </a:t>
            </a:r>
            <a:r>
              <a:rPr lang="en-US" sz="1600" b="0" dirty="0" err="1"/>
              <a:t>inode</a:t>
            </a:r>
            <a:r>
              <a:rPr lang="en-US" sz="1600" b="0" dirty="0"/>
              <a:t>. May require disk I/O.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Set access rights, flags and pointer to </a:t>
            </a:r>
            <a:r>
              <a:rPr lang="en-US" sz="1600" b="0" dirty="0" err="1"/>
              <a:t>vnode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Return index to file descriptor table</a:t>
            </a:r>
          </a:p>
        </p:txBody>
      </p:sp>
      <p:sp>
        <p:nvSpPr>
          <p:cNvPr id="1226773" name="Text Box 21"/>
          <p:cNvSpPr txBox="1">
            <a:spLocks noChangeArrowheads="1"/>
          </p:cNvSpPr>
          <p:nvPr/>
        </p:nvSpPr>
        <p:spPr bwMode="auto">
          <a:xfrm>
            <a:off x="3584575" y="4474943"/>
            <a:ext cx="390525" cy="336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fd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 rot="1399115">
            <a:off x="6856413" y="454025"/>
            <a:ext cx="225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b="0"/>
              <a:t>BSD example</a:t>
            </a:r>
          </a:p>
        </p:txBody>
      </p:sp>
      <p:sp>
        <p:nvSpPr>
          <p:cNvPr id="1226775" name="Text Box 23"/>
          <p:cNvSpPr txBox="1">
            <a:spLocks noChangeArrowheads="1"/>
          </p:cNvSpPr>
          <p:nvPr/>
        </p:nvSpPr>
        <p:spPr bwMode="auto">
          <a:xfrm>
            <a:off x="1476375" y="1220788"/>
            <a:ext cx="379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solidFill>
                  <a:schemeClr val="folHlink"/>
                </a:solidFill>
              </a:rPr>
              <a:t>system call handling as described earlier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418588" y="5195942"/>
            <a:ext cx="979487" cy="966787"/>
            <a:chOff x="3288" y="3196"/>
            <a:chExt cx="617" cy="609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634488" y="5411842"/>
            <a:ext cx="979487" cy="966787"/>
            <a:chOff x="3288" y="3196"/>
            <a:chExt cx="617" cy="609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851725" y="5307067"/>
            <a:ext cx="156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851725" y="5522967"/>
            <a:ext cx="178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851725" y="5738867"/>
            <a:ext cx="2020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851725" y="5950004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07238" y="5207054"/>
            <a:ext cx="696912" cy="1069975"/>
            <a:chOff x="2009" y="3340"/>
            <a:chExt cx="439" cy="674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009" y="3340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009" y="3476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009" y="3612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009" y="3745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09" y="3881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</p:grp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851725" y="6165904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2343475" y="4754617"/>
            <a:ext cx="5686425" cy="581025"/>
            <a:chOff x="646" y="3055"/>
            <a:chExt cx="3582" cy="366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682" y="3245"/>
              <a:ext cx="35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/>
            <a:lstStyle/>
            <a:p>
              <a:endParaRPr lang="nb-NO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646" y="3055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0">
                  <a:latin typeface="Courier New" pitchFamily="49" charset="0"/>
                </a:rPr>
                <a:t>user</a:t>
              </a:r>
            </a:p>
            <a:p>
              <a:r>
                <a:rPr lang="en-US" sz="1600" b="0">
                  <a:latin typeface="Courier New" pitchFamily="49" charset="0"/>
                </a:rPr>
                <a:t>kernel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3534100" y="4475217"/>
            <a:ext cx="912813" cy="1277937"/>
            <a:chOff x="1396" y="2879"/>
            <a:chExt cx="575" cy="661"/>
          </a:xfrm>
        </p:grpSpPr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580" y="3048"/>
              <a:ext cx="391" cy="492"/>
            </a:xfrm>
            <a:custGeom>
              <a:avLst/>
              <a:gdLst>
                <a:gd name="T0" fmla="*/ 0 w 661"/>
                <a:gd name="T1" fmla="*/ 0 h 492"/>
                <a:gd name="T2" fmla="*/ 0 w 661"/>
                <a:gd name="T3" fmla="*/ 492 h 492"/>
                <a:gd name="T4" fmla="*/ 661 w 661"/>
                <a:gd name="T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1" h="492">
                  <a:moveTo>
                    <a:pt x="0" y="0"/>
                  </a:moveTo>
                  <a:lnTo>
                    <a:pt x="0" y="492"/>
                  </a:lnTo>
                  <a:lnTo>
                    <a:pt x="661" y="49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/>
            <a:lstStyle/>
            <a:p>
              <a:endParaRPr lang="nb-NO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396" y="2879"/>
              <a:ext cx="26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0" dirty="0" smtClean="0"/>
                <a:t> </a:t>
              </a:r>
              <a:r>
                <a:rPr lang="en-US" sz="1600" b="0" dirty="0" err="1"/>
                <a:t>f</a:t>
              </a:r>
              <a:r>
                <a:rPr lang="en-US" sz="1600" b="0" dirty="0" err="1" smtClean="0"/>
                <a:t>d</a:t>
              </a:r>
              <a:endParaRPr lang="en-US" sz="16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9219 0.0 L -0.29219 0.09144 L -0.24341 0.09144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118 -0.3912 L -0.31319 -0.52453 L 0.13264 -0.52268 " pathEditMode="relative" ptsTypes="AAAA">
                                      <p:cBhvr>
                                        <p:cTn id="83" dur="2000" fill="hold"/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226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226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26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68" grpId="0" animBg="1"/>
      <p:bldP spid="1226768" grpId="1" animBg="1"/>
      <p:bldP spid="1226769" grpId="0"/>
      <p:bldP spid="1226770" grpId="0" animBg="1"/>
      <p:bldP spid="1226770" grpId="1" animBg="1"/>
      <p:bldP spid="1226771" grpId="0"/>
      <p:bldP spid="1226771" grpId="1"/>
      <p:bldP spid="1226771" grpId="2"/>
      <p:bldP spid="1226772" grpId="0"/>
      <p:bldP spid="1226772" grpId="1"/>
      <p:bldP spid="1226773" grpId="0" animBg="1"/>
      <p:bldP spid="1226773" grpId="1" animBg="1"/>
      <p:bldP spid="1226775" grpId="0"/>
      <p:bldP spid="1226775" grpId="1"/>
      <p:bldP spid="19" grpId="0" animBg="1"/>
      <p:bldP spid="20" grpId="0" animBg="1"/>
      <p:bldP spid="21" grpId="0" animBg="1"/>
      <p:bldP spid="22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67075" y="5384800"/>
            <a:ext cx="4681538" cy="674688"/>
            <a:chOff x="2058" y="3464"/>
            <a:chExt cx="2949" cy="425"/>
          </a:xfrm>
        </p:grpSpPr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4383" y="3464"/>
              <a:ext cx="624" cy="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2058" y="3691"/>
              <a:ext cx="624" cy="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Capacity</a:t>
            </a:r>
          </a:p>
        </p:txBody>
      </p:sp>
      <p:sp>
        <p:nvSpPr>
          <p:cNvPr id="1172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size (storage space) of the disk is dependent on</a:t>
            </a:r>
          </a:p>
          <a:p>
            <a:pPr lvl="1" eaLnBrk="1" hangingPunct="1"/>
            <a:r>
              <a:rPr lang="en-US" sz="2000" dirty="0" smtClean="0"/>
              <a:t>the number of platters </a:t>
            </a:r>
          </a:p>
          <a:p>
            <a:pPr lvl="1" eaLnBrk="1" hangingPunct="1"/>
            <a:r>
              <a:rPr lang="en-US" sz="2000" dirty="0" smtClean="0"/>
              <a:t>whether the platters use one or both sides</a:t>
            </a:r>
          </a:p>
          <a:p>
            <a:pPr lvl="1" eaLnBrk="1" hangingPunct="1"/>
            <a:r>
              <a:rPr lang="en-US" sz="2000" dirty="0" smtClean="0"/>
              <a:t>number of tracks per surface</a:t>
            </a:r>
          </a:p>
          <a:p>
            <a:pPr lvl="1" eaLnBrk="1" hangingPunct="1"/>
            <a:r>
              <a:rPr lang="en-US" sz="2000" dirty="0" smtClean="0"/>
              <a:t>(average) number of sectors per track</a:t>
            </a:r>
          </a:p>
          <a:p>
            <a:pPr lvl="1" eaLnBrk="1" hangingPunct="1"/>
            <a:r>
              <a:rPr lang="en-US" sz="2000" dirty="0" smtClean="0"/>
              <a:t>number of bytes per sector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Example (</a:t>
            </a:r>
            <a:r>
              <a:rPr lang="en-US" sz="2400" dirty="0" smtClean="0">
                <a:solidFill>
                  <a:schemeClr val="folHlink"/>
                </a:solidFill>
              </a:rPr>
              <a:t>Cheetah X15.1</a:t>
            </a:r>
            <a:r>
              <a:rPr lang="en-US" sz="2400" dirty="0" smtClean="0"/>
              <a:t>):</a:t>
            </a:r>
          </a:p>
          <a:p>
            <a:pPr lvl="1" eaLnBrk="1" hangingPunct="1"/>
            <a:r>
              <a:rPr lang="en-US" sz="2000" dirty="0" smtClean="0"/>
              <a:t>4 platters using both sides: 8 surfaces</a:t>
            </a:r>
          </a:p>
          <a:p>
            <a:pPr lvl="1" eaLnBrk="1" hangingPunct="1"/>
            <a:r>
              <a:rPr lang="en-US" sz="2000" dirty="0" smtClean="0"/>
              <a:t>18497 tracks per surface</a:t>
            </a:r>
          </a:p>
          <a:p>
            <a:pPr lvl="1" eaLnBrk="1" hangingPunct="1"/>
            <a:r>
              <a:rPr lang="en-US" sz="2000" dirty="0" smtClean="0"/>
              <a:t>617 sectors per track (average)</a:t>
            </a:r>
          </a:p>
          <a:p>
            <a:pPr lvl="1" eaLnBrk="1" hangingPunct="1"/>
            <a:r>
              <a:rPr lang="en-US" sz="2000" dirty="0" smtClean="0"/>
              <a:t>512 bytes per sector</a:t>
            </a:r>
          </a:p>
          <a:p>
            <a:pPr lvl="1" eaLnBrk="1" hangingPunct="1"/>
            <a:r>
              <a:rPr lang="en-US" sz="2000" dirty="0" smtClean="0">
                <a:solidFill>
                  <a:schemeClr val="hlink"/>
                </a:solidFill>
              </a:rPr>
              <a:t>Total</a:t>
            </a:r>
            <a:r>
              <a:rPr lang="en-US" sz="2000" dirty="0" smtClean="0"/>
              <a:t> capacity = 8 </a:t>
            </a:r>
            <a:r>
              <a:rPr lang="en-US" sz="2000" dirty="0" err="1" smtClean="0"/>
              <a:t>x</a:t>
            </a:r>
            <a:r>
              <a:rPr lang="en-US" sz="2000" dirty="0" smtClean="0"/>
              <a:t> 18497 </a:t>
            </a:r>
            <a:r>
              <a:rPr lang="en-US" sz="2000" dirty="0" err="1" smtClean="0"/>
              <a:t>x</a:t>
            </a:r>
            <a:r>
              <a:rPr lang="en-US" sz="2000" dirty="0" smtClean="0"/>
              <a:t> 617 </a:t>
            </a:r>
            <a:r>
              <a:rPr lang="en-US" sz="2000" dirty="0" err="1" smtClean="0"/>
              <a:t>x</a:t>
            </a:r>
            <a:r>
              <a:rPr lang="en-US" sz="2000" dirty="0" smtClean="0"/>
              <a:t> 512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/>
              <a:t> 4.6 </a:t>
            </a:r>
            <a:r>
              <a:rPr lang="en-US" sz="2000" dirty="0" err="1" smtClean="0"/>
              <a:t>x</a:t>
            </a:r>
            <a:r>
              <a:rPr lang="en-US" sz="2000" dirty="0" smtClean="0"/>
              <a:t> 10</a:t>
            </a:r>
            <a:r>
              <a:rPr lang="en-US" sz="2000" baseline="40000" dirty="0" smtClean="0"/>
              <a:t>10</a:t>
            </a:r>
            <a:r>
              <a:rPr lang="en-US" sz="2000" dirty="0" smtClean="0"/>
              <a:t> = 42.8 GB</a:t>
            </a:r>
          </a:p>
          <a:p>
            <a:pPr lvl="1" eaLnBrk="1" hangingPunct="1"/>
            <a:r>
              <a:rPr lang="en-US" sz="2000" dirty="0" smtClean="0">
                <a:solidFill>
                  <a:schemeClr val="hlink"/>
                </a:solidFill>
              </a:rPr>
              <a:t>Formatted</a:t>
            </a:r>
            <a:r>
              <a:rPr lang="en-US" sz="2000" dirty="0" smtClean="0"/>
              <a:t> capacity = 36.7 GB</a:t>
            </a:r>
          </a:p>
        </p:txBody>
      </p:sp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5516563" y="3833813"/>
            <a:ext cx="34655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there is a difference between formatted and total capacity. Some of the capacity is used for storing checksums, </a:t>
            </a:r>
            <a:r>
              <a:rPr lang="en-US" sz="1600">
                <a:solidFill>
                  <a:schemeClr val="hlink"/>
                </a:solidFill>
              </a:rPr>
              <a:t>spare tracks</a:t>
            </a:r>
            <a:r>
              <a:rPr lang="en-US" sz="1600" b="0">
                <a:solidFill>
                  <a:schemeClr val="hlink"/>
                </a:solidFill>
              </a:rPr>
              <a:t>, gaps, etc. </a:t>
            </a:r>
            <a:endParaRPr lang="en-US" sz="1600" b="0" baseline="400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6" grpId="0" build="p" bldLvl="2"/>
      <p:bldP spid="117248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50938" y="4365625"/>
            <a:ext cx="6481762" cy="10080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28803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191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020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28817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18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28820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1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28823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4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28826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7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28829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020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1228832" name="Freeform 32"/>
          <p:cNvSpPr>
            <a:spLocks/>
          </p:cNvSpPr>
          <p:nvPr/>
        </p:nvSpPr>
        <p:spPr bwMode="auto">
          <a:xfrm>
            <a:off x="969963" y="1066800"/>
            <a:ext cx="3810000" cy="623888"/>
          </a:xfrm>
          <a:custGeom>
            <a:avLst/>
            <a:gdLst>
              <a:gd name="T0" fmla="*/ 2400 w 2400"/>
              <a:gd name="T1" fmla="*/ 0 h 393"/>
              <a:gd name="T2" fmla="*/ 0 w 2400"/>
              <a:gd name="T3" fmla="*/ 0 h 393"/>
              <a:gd name="T4" fmla="*/ 0 w 2400"/>
              <a:gd name="T5" fmla="*/ 393 h 393"/>
              <a:gd name="T6" fmla="*/ 0 60000 65536"/>
              <a:gd name="T7" fmla="*/ 0 60000 65536"/>
              <a:gd name="T8" fmla="*/ 0 60000 65536"/>
              <a:gd name="T9" fmla="*/ 0 w 2400"/>
              <a:gd name="T10" fmla="*/ 0 h 393"/>
              <a:gd name="T11" fmla="*/ 2400 w 2400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93">
                <a:moveTo>
                  <a:pt x="2400" y="0"/>
                </a:moveTo>
                <a:lnTo>
                  <a:pt x="0" y="0"/>
                </a:lnTo>
                <a:lnTo>
                  <a:pt x="0" y="3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0194" name="Text Box 33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8834" name="Rectangle 34"/>
          <p:cNvSpPr>
            <a:spLocks noChangeArrowheads="1"/>
          </p:cNvSpPr>
          <p:nvPr/>
        </p:nvSpPr>
        <p:spPr bwMode="auto">
          <a:xfrm>
            <a:off x="6508750" y="769938"/>
            <a:ext cx="898525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buffer</a:t>
            </a:r>
          </a:p>
        </p:txBody>
      </p:sp>
      <p:sp>
        <p:nvSpPr>
          <p:cNvPr id="1228835" name="Freeform 35"/>
          <p:cNvSpPr>
            <a:spLocks/>
          </p:cNvSpPr>
          <p:nvPr/>
        </p:nvSpPr>
        <p:spPr bwMode="auto">
          <a:xfrm>
            <a:off x="4013200" y="1262063"/>
            <a:ext cx="2479675" cy="450850"/>
          </a:xfrm>
          <a:custGeom>
            <a:avLst/>
            <a:gdLst>
              <a:gd name="T0" fmla="*/ 0 w 1645"/>
              <a:gd name="T1" fmla="*/ 22 h 284"/>
              <a:gd name="T2" fmla="*/ 993 w 1645"/>
              <a:gd name="T3" fmla="*/ 280 h 284"/>
              <a:gd name="T4" fmla="*/ 1645 w 1645"/>
              <a:gd name="T5" fmla="*/ 0 h 284"/>
              <a:gd name="T6" fmla="*/ 0 60000 65536"/>
              <a:gd name="T7" fmla="*/ 0 60000 65536"/>
              <a:gd name="T8" fmla="*/ 0 60000 65536"/>
              <a:gd name="T9" fmla="*/ 0 w 1645"/>
              <a:gd name="T10" fmla="*/ 0 h 284"/>
              <a:gd name="T11" fmla="*/ 1645 w 1645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5" h="284">
                <a:moveTo>
                  <a:pt x="0" y="22"/>
                </a:moveTo>
                <a:cubicBezTo>
                  <a:pt x="359" y="153"/>
                  <a:pt x="719" y="284"/>
                  <a:pt x="993" y="280"/>
                </a:cubicBezTo>
                <a:cubicBezTo>
                  <a:pt x="1267" y="276"/>
                  <a:pt x="1456" y="138"/>
                  <a:pt x="16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8836" name="Freeform 36"/>
          <p:cNvSpPr>
            <a:spLocks/>
          </p:cNvSpPr>
          <p:nvPr/>
        </p:nvSpPr>
        <p:spPr bwMode="auto">
          <a:xfrm>
            <a:off x="1046163" y="1622425"/>
            <a:ext cx="1565275" cy="2047875"/>
          </a:xfrm>
          <a:custGeom>
            <a:avLst/>
            <a:gdLst>
              <a:gd name="T0" fmla="*/ 0 w 986"/>
              <a:gd name="T1" fmla="*/ 0 h 1290"/>
              <a:gd name="T2" fmla="*/ 986 w 986"/>
              <a:gd name="T3" fmla="*/ 289 h 1290"/>
              <a:gd name="T4" fmla="*/ 986 w 986"/>
              <a:gd name="T5" fmla="*/ 1290 h 1290"/>
              <a:gd name="T6" fmla="*/ 0 w 986"/>
              <a:gd name="T7" fmla="*/ 349 h 1290"/>
              <a:gd name="T8" fmla="*/ 0 w 986"/>
              <a:gd name="T9" fmla="*/ 0 h 1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6"/>
              <a:gd name="T16" fmla="*/ 0 h 1290"/>
              <a:gd name="T17" fmla="*/ 986 w 986"/>
              <a:gd name="T18" fmla="*/ 1290 h 1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6" h="1290">
                <a:moveTo>
                  <a:pt x="0" y="0"/>
                </a:moveTo>
                <a:lnTo>
                  <a:pt x="986" y="289"/>
                </a:lnTo>
                <a:lnTo>
                  <a:pt x="986" y="1290"/>
                </a:lnTo>
                <a:lnTo>
                  <a:pt x="0" y="34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28837" name="Text Box 37"/>
          <p:cNvSpPr txBox="1">
            <a:spLocks noChangeArrowheads="1"/>
          </p:cNvSpPr>
          <p:nvPr/>
        </p:nvSpPr>
        <p:spPr bwMode="auto">
          <a:xfrm>
            <a:off x="2620963" y="1001713"/>
            <a:ext cx="2506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read(fd, *buf, len)</a:t>
            </a:r>
          </a:p>
        </p:txBody>
      </p:sp>
      <p:sp>
        <p:nvSpPr>
          <p:cNvPr id="1228838" name="Text Box 38"/>
          <p:cNvSpPr txBox="1">
            <a:spLocks noChangeArrowheads="1"/>
          </p:cNvSpPr>
          <p:nvPr/>
        </p:nvSpPr>
        <p:spPr bwMode="auto">
          <a:xfrm>
            <a:off x="2655888" y="2181225"/>
            <a:ext cx="5127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/>
              <a:t>sys_read() </a:t>
            </a:r>
            <a:r>
              <a:rPr lang="en-US" sz="1600" b="0">
                <a:sym typeface="Wingdings" pitchFamily="2" charset="2"/>
              </a:rPr>
              <a:t> dofileread()  (*fp_read==vn_read)():</a:t>
            </a:r>
            <a:endParaRPr lang="en-US" sz="1600" b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Check if valid call and mark file as used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Use file descriptor as index in file table </a:t>
            </a:r>
            <a:br>
              <a:rPr lang="en-US" sz="1600" b="0"/>
            </a:br>
            <a:r>
              <a:rPr lang="en-US" sz="1600" b="0"/>
              <a:t>to find corresponding file pointer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Use data pointer in file structure to find vnode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Find current offset in file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Call local file system</a:t>
            </a:r>
          </a:p>
        </p:txBody>
      </p:sp>
      <p:sp>
        <p:nvSpPr>
          <p:cNvPr id="1228839" name="Text Box 39"/>
          <p:cNvSpPr txBox="1">
            <a:spLocks noChangeArrowheads="1"/>
          </p:cNvSpPr>
          <p:nvPr/>
        </p:nvSpPr>
        <p:spPr bwMode="auto">
          <a:xfrm>
            <a:off x="3121025" y="4425950"/>
            <a:ext cx="336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VOP_READ(vp,len,offset,..)</a:t>
            </a:r>
          </a:p>
        </p:txBody>
      </p:sp>
      <p:sp>
        <p:nvSpPr>
          <p:cNvPr id="1228840" name="Text Box 40"/>
          <p:cNvSpPr txBox="1">
            <a:spLocks noChangeArrowheads="1"/>
          </p:cNvSpPr>
          <p:nvPr/>
        </p:nvSpPr>
        <p:spPr bwMode="auto">
          <a:xfrm>
            <a:off x="1476375" y="1220788"/>
            <a:ext cx="379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solidFill>
                  <a:schemeClr val="folHlink"/>
                </a:solidFill>
              </a:rPr>
              <a:t>system call handling as described earlier</a:t>
            </a:r>
          </a:p>
        </p:txBody>
      </p:sp>
      <p:sp>
        <p:nvSpPr>
          <p:cNvPr id="50202" name="Text Box 41"/>
          <p:cNvSpPr txBox="1">
            <a:spLocks noChangeArrowheads="1"/>
          </p:cNvSpPr>
          <p:nvPr/>
        </p:nvSpPr>
        <p:spPr bwMode="auto">
          <a:xfrm rot="1399115">
            <a:off x="6856413" y="454025"/>
            <a:ext cx="225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b="0"/>
              <a:t>BSD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28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9219 0.0 L -0.29219 0.09144 L -0.24341 0.09144 " pathEditMode="relative" ptsTypes="AAAA">
                                      <p:cBhvr>
                                        <p:cTn id="25" dur="2000" fill="hold"/>
                                        <p:tgtEl>
                                          <p:spTgt spid="1228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28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4079 0.0 L -0.29739 -0.27199 " pathEditMode="relative" ptsTypes="AAA">
                                      <p:cBhvr>
                                        <p:cTn id="44" dur="2000" fill="hold"/>
                                        <p:tgtEl>
                                          <p:spTgt spid="1228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28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28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228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28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2" grpId="0" animBg="1"/>
      <p:bldP spid="1228834" grpId="0" animBg="1"/>
      <p:bldP spid="1228834" grpId="1" animBg="1"/>
      <p:bldP spid="1228835" grpId="0" animBg="1"/>
      <p:bldP spid="1228835" grpId="1" animBg="1"/>
      <p:bldP spid="1228836" grpId="0" animBg="1"/>
      <p:bldP spid="1228836" grpId="1" animBg="1"/>
      <p:bldP spid="1228837" grpId="0"/>
      <p:bldP spid="1228837" grpId="1"/>
      <p:bldP spid="1228838" grpId="0"/>
      <p:bldP spid="1228838" grpId="1"/>
      <p:bldP spid="1228839" grpId="0"/>
      <p:bldP spid="1228839" grpId="1"/>
      <p:bldP spid="1228840" grpId="0"/>
      <p:bldP spid="1228840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29827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215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1221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29841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2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2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29844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5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3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29847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8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4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29850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51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5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29853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1227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1216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9856" name="Text Box 32"/>
          <p:cNvSpPr txBox="1">
            <a:spLocks noChangeArrowheads="1"/>
          </p:cNvSpPr>
          <p:nvPr/>
        </p:nvSpPr>
        <p:spPr bwMode="auto">
          <a:xfrm>
            <a:off x="3719513" y="765175"/>
            <a:ext cx="5461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 dirty="0"/>
              <a:t>VOP_READ(...) is a pointer to a read function in the </a:t>
            </a:r>
          </a:p>
          <a:p>
            <a:pPr>
              <a:lnSpc>
                <a:spcPct val="130000"/>
              </a:lnSpc>
            </a:pPr>
            <a:r>
              <a:rPr lang="en-US" sz="1600" b="0" dirty="0"/>
              <a:t>corresponding file system, e.g., Fast File System (FFS)</a:t>
            </a:r>
            <a:br>
              <a:rPr lang="en-US" sz="1600" b="0" dirty="0"/>
            </a:br>
            <a:endParaRPr lang="en-US" sz="1600" b="0" dirty="0"/>
          </a:p>
          <a:p>
            <a:pPr>
              <a:lnSpc>
                <a:spcPct val="130000"/>
              </a:lnSpc>
            </a:pPr>
            <a:r>
              <a:rPr lang="en-US" sz="1600" b="0" dirty="0"/>
              <a:t>READ()</a:t>
            </a:r>
            <a:r>
              <a:rPr lang="en-US" sz="1600" b="0" dirty="0">
                <a:sym typeface="Wingdings" pitchFamily="2" charset="2"/>
              </a:rPr>
              <a:t>: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Find corresponding </a:t>
            </a:r>
            <a:r>
              <a:rPr lang="en-US" sz="1600" b="0" dirty="0" err="1"/>
              <a:t>inode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Check if valid call - file size</a:t>
            </a:r>
            <a:r>
              <a:rPr lang="en-US" sz="1600" b="0" dirty="0" smtClean="0"/>
              <a:t> ≥ </a:t>
            </a:r>
            <a:r>
              <a:rPr lang="en-US" sz="1600" b="0" dirty="0" err="1"/>
              <a:t>len</a:t>
            </a:r>
            <a:r>
              <a:rPr lang="en-US" sz="1600" b="0" dirty="0"/>
              <a:t> + offset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Loop and find corresponding blocks 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/>
              <a:t>find logical blocks from </a:t>
            </a:r>
            <a:r>
              <a:rPr lang="en-US" sz="1600" b="0" dirty="0" err="1"/>
              <a:t>inode</a:t>
            </a:r>
            <a:r>
              <a:rPr lang="en-US" sz="1600" b="0" dirty="0"/>
              <a:t>, offset, length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/>
              <a:t>do block I/O, fill buffer structure </a:t>
            </a:r>
            <a:br>
              <a:rPr lang="en-US" sz="1600" b="0" dirty="0"/>
            </a:br>
            <a:r>
              <a:rPr lang="en-US" sz="1600" b="0" dirty="0"/>
              <a:t>e.g., bread(...)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>
                <a:sym typeface="Wingdings" pitchFamily="2" charset="2"/>
              </a:rPr>
              <a:t>bio_doread</a:t>
            </a:r>
            <a:r>
              <a:rPr lang="en-US" sz="1600" b="0" dirty="0">
                <a:sym typeface="Wingdings" pitchFamily="2" charset="2"/>
              </a:rPr>
              <a:t>(...)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/>
              <a:t>getblk</a:t>
            </a:r>
            <a:r>
              <a:rPr lang="en-US" sz="1600" b="0" dirty="0"/>
              <a:t>()</a:t>
            </a:r>
            <a:br>
              <a:rPr lang="en-US" sz="1600" b="0" dirty="0"/>
            </a:br>
            <a:r>
              <a:rPr lang="en-US" sz="1600" b="0" dirty="0"/>
              <a:t/>
            </a:r>
            <a:br>
              <a:rPr lang="en-US" sz="1600" b="0" dirty="0"/>
            </a:br>
            <a:endParaRPr lang="en-US" sz="1600" b="0" dirty="0"/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>
                <a:solidFill>
                  <a:srgbClr val="C0C0C0"/>
                </a:solidFill>
              </a:rPr>
              <a:t>return and copy block to user</a:t>
            </a:r>
          </a:p>
        </p:txBody>
      </p:sp>
      <p:sp>
        <p:nvSpPr>
          <p:cNvPr id="1229857" name="AutoShape 33"/>
          <p:cNvSpPr>
            <a:spLocks noChangeArrowheads="1"/>
          </p:cNvSpPr>
          <p:nvPr/>
        </p:nvSpPr>
        <p:spPr bwMode="auto">
          <a:xfrm rot="5400000">
            <a:off x="380206" y="1531145"/>
            <a:ext cx="4003675" cy="2671762"/>
          </a:xfrm>
          <a:custGeom>
            <a:avLst/>
            <a:gdLst>
              <a:gd name="T0" fmla="*/ 3145666 w 21600"/>
              <a:gd name="T1" fmla="*/ 1335881 h 21600"/>
              <a:gd name="T2" fmla="*/ 2001838 w 21600"/>
              <a:gd name="T3" fmla="*/ 2671762 h 21600"/>
              <a:gd name="T4" fmla="*/ 858010 w 21600"/>
              <a:gd name="T5" fmla="*/ 1335881 h 21600"/>
              <a:gd name="T6" fmla="*/ 2001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9 w 21600"/>
              <a:gd name="T13" fmla="*/ 6429 h 21600"/>
              <a:gd name="T14" fmla="*/ 15171 w 21600"/>
              <a:gd name="T15" fmla="*/ 15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58" y="21600"/>
                </a:lnTo>
                <a:lnTo>
                  <a:pt x="1234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29858" name="Text Box 34"/>
          <p:cNvSpPr txBox="1">
            <a:spLocks noChangeArrowheads="1"/>
          </p:cNvSpPr>
          <p:nvPr/>
        </p:nvSpPr>
        <p:spPr bwMode="auto">
          <a:xfrm>
            <a:off x="395288" y="2560638"/>
            <a:ext cx="336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VOP_READ(vp,len,offset,..)</a:t>
            </a:r>
          </a:p>
        </p:txBody>
      </p:sp>
      <p:sp>
        <p:nvSpPr>
          <p:cNvPr id="1229859" name="Text Box 35"/>
          <p:cNvSpPr txBox="1">
            <a:spLocks noChangeArrowheads="1"/>
          </p:cNvSpPr>
          <p:nvPr/>
        </p:nvSpPr>
        <p:spPr bwMode="auto">
          <a:xfrm>
            <a:off x="4967288" y="4122738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getblk(vp,blkno,size,...)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2239 -4.44444E-6 L -0.50052 -0.0958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229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-4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2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2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29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56" grpId="0"/>
      <p:bldP spid="1229856" grpId="1"/>
      <p:bldP spid="1229857" grpId="0" animBg="1"/>
      <p:bldP spid="1229857" grpId="1" animBg="1"/>
      <p:bldP spid="1229858" grpId="0"/>
      <p:bldP spid="1229859" grpId="0"/>
      <p:bldP spid="1229859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0851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2239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2299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0865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66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0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0868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69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1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0871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72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2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0874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75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3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0877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2305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2240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0880" name="AutoShape 32"/>
          <p:cNvSpPr>
            <a:spLocks noChangeArrowheads="1"/>
          </p:cNvSpPr>
          <p:nvPr/>
        </p:nvSpPr>
        <p:spPr bwMode="auto">
          <a:xfrm rot="5400000">
            <a:off x="110331" y="2690020"/>
            <a:ext cx="4448175" cy="2576512"/>
          </a:xfrm>
          <a:custGeom>
            <a:avLst/>
            <a:gdLst>
              <a:gd name="T0" fmla="*/ 3447336 w 21600"/>
              <a:gd name="T1" fmla="*/ 1288256 h 21600"/>
              <a:gd name="T2" fmla="*/ 2224088 w 21600"/>
              <a:gd name="T3" fmla="*/ 2576512 h 21600"/>
              <a:gd name="T4" fmla="*/ 1000839 w 21600"/>
              <a:gd name="T5" fmla="*/ 1288256 h 21600"/>
              <a:gd name="T6" fmla="*/ 2224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60 w 21600"/>
              <a:gd name="T13" fmla="*/ 6660 h 21600"/>
              <a:gd name="T14" fmla="*/ 14940 w 21600"/>
              <a:gd name="T15" fmla="*/ 149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20" y="21600"/>
                </a:lnTo>
                <a:lnTo>
                  <a:pt x="1188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0881" name="Group 33"/>
          <p:cNvGraphicFramePr>
            <a:graphicFrameLocks noGrp="1"/>
          </p:cNvGraphicFramePr>
          <p:nvPr/>
        </p:nvGraphicFramePr>
        <p:xfrm>
          <a:off x="4129088" y="1965325"/>
          <a:ext cx="484187" cy="2322513"/>
        </p:xfrm>
        <a:graphic>
          <a:graphicData uri="http://schemas.openxmlformats.org/drawingml/2006/table">
            <a:tbl>
              <a:tblPr/>
              <a:tblGrid>
                <a:gridCol w="4841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0893" name="Group 45"/>
          <p:cNvGraphicFramePr>
            <a:graphicFrameLocks noGrp="1"/>
          </p:cNvGraphicFramePr>
          <p:nvPr/>
        </p:nvGraphicFramePr>
        <p:xfrm>
          <a:off x="5126038" y="1962150"/>
          <a:ext cx="3779837" cy="579120"/>
        </p:xfrm>
        <a:graphic>
          <a:graphicData uri="http://schemas.openxmlformats.org/drawingml/2006/table">
            <a:tbl>
              <a:tblPr/>
              <a:tblGrid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30921" name="Freeform 73"/>
          <p:cNvSpPr>
            <a:spLocks/>
          </p:cNvSpPr>
          <p:nvPr/>
        </p:nvSpPr>
        <p:spPr bwMode="auto">
          <a:xfrm>
            <a:off x="4349750" y="1570038"/>
            <a:ext cx="1219200" cy="688975"/>
          </a:xfrm>
          <a:custGeom>
            <a:avLst/>
            <a:gdLst>
              <a:gd name="T0" fmla="*/ 0 w 768"/>
              <a:gd name="T1" fmla="*/ 434 h 434"/>
              <a:gd name="T2" fmla="*/ 445 w 768"/>
              <a:gd name="T3" fmla="*/ 32 h 434"/>
              <a:gd name="T4" fmla="*/ 768 w 768"/>
              <a:gd name="T5" fmla="*/ 242 h 434"/>
              <a:gd name="T6" fmla="*/ 0 60000 65536"/>
              <a:gd name="T7" fmla="*/ 0 60000 65536"/>
              <a:gd name="T8" fmla="*/ 0 60000 65536"/>
              <a:gd name="T9" fmla="*/ 0 w 768"/>
              <a:gd name="T10" fmla="*/ 0 h 434"/>
              <a:gd name="T11" fmla="*/ 768 w 768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34">
                <a:moveTo>
                  <a:pt x="0" y="434"/>
                </a:moveTo>
                <a:cubicBezTo>
                  <a:pt x="158" y="249"/>
                  <a:pt x="317" y="64"/>
                  <a:pt x="445" y="32"/>
                </a:cubicBezTo>
                <a:cubicBezTo>
                  <a:pt x="573" y="0"/>
                  <a:pt x="670" y="121"/>
                  <a:pt x="768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2" name="Freeform 74"/>
          <p:cNvSpPr>
            <a:spLocks/>
          </p:cNvSpPr>
          <p:nvPr/>
        </p:nvSpPr>
        <p:spPr bwMode="auto">
          <a:xfrm>
            <a:off x="5556250" y="2286000"/>
            <a:ext cx="650875" cy="307975"/>
          </a:xfrm>
          <a:custGeom>
            <a:avLst/>
            <a:gdLst>
              <a:gd name="T0" fmla="*/ 0 w 410"/>
              <a:gd name="T1" fmla="*/ 9 h 194"/>
              <a:gd name="T2" fmla="*/ 270 w 410"/>
              <a:gd name="T3" fmla="*/ 192 h 194"/>
              <a:gd name="T4" fmla="*/ 410 w 410"/>
              <a:gd name="T5" fmla="*/ 0 h 194"/>
              <a:gd name="T6" fmla="*/ 0 60000 65536"/>
              <a:gd name="T7" fmla="*/ 0 60000 65536"/>
              <a:gd name="T8" fmla="*/ 0 60000 65536"/>
              <a:gd name="T9" fmla="*/ 0 w 410"/>
              <a:gd name="T10" fmla="*/ 0 h 194"/>
              <a:gd name="T11" fmla="*/ 410 w 41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94">
                <a:moveTo>
                  <a:pt x="0" y="9"/>
                </a:moveTo>
                <a:cubicBezTo>
                  <a:pt x="101" y="101"/>
                  <a:pt x="202" y="194"/>
                  <a:pt x="270" y="192"/>
                </a:cubicBezTo>
                <a:cubicBezTo>
                  <a:pt x="338" y="190"/>
                  <a:pt x="374" y="95"/>
                  <a:pt x="4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3" name="Freeform 75"/>
          <p:cNvSpPr>
            <a:spLocks/>
          </p:cNvSpPr>
          <p:nvPr/>
        </p:nvSpPr>
        <p:spPr bwMode="auto">
          <a:xfrm>
            <a:off x="6207125" y="1509713"/>
            <a:ext cx="1884363" cy="457200"/>
          </a:xfrm>
          <a:custGeom>
            <a:avLst/>
            <a:gdLst>
              <a:gd name="T0" fmla="*/ 0 w 1187"/>
              <a:gd name="T1" fmla="*/ 288 h 288"/>
              <a:gd name="T2" fmla="*/ 846 w 1187"/>
              <a:gd name="T3" fmla="*/ 0 h 288"/>
              <a:gd name="T4" fmla="*/ 1187 w 1187"/>
              <a:gd name="T5" fmla="*/ 288 h 288"/>
              <a:gd name="T6" fmla="*/ 0 60000 65536"/>
              <a:gd name="T7" fmla="*/ 0 60000 65536"/>
              <a:gd name="T8" fmla="*/ 0 60000 65536"/>
              <a:gd name="T9" fmla="*/ 0 w 1187"/>
              <a:gd name="T10" fmla="*/ 0 h 288"/>
              <a:gd name="T11" fmla="*/ 1187 w 118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7" h="288">
                <a:moveTo>
                  <a:pt x="0" y="288"/>
                </a:moveTo>
                <a:cubicBezTo>
                  <a:pt x="324" y="144"/>
                  <a:pt x="648" y="0"/>
                  <a:pt x="846" y="0"/>
                </a:cubicBezTo>
                <a:cubicBezTo>
                  <a:pt x="1044" y="0"/>
                  <a:pt x="1115" y="144"/>
                  <a:pt x="1187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4" name="Freeform 76"/>
          <p:cNvSpPr>
            <a:spLocks/>
          </p:cNvSpPr>
          <p:nvPr/>
        </p:nvSpPr>
        <p:spPr bwMode="auto">
          <a:xfrm>
            <a:off x="8104188" y="2312988"/>
            <a:ext cx="333375" cy="222250"/>
          </a:xfrm>
          <a:custGeom>
            <a:avLst/>
            <a:gdLst>
              <a:gd name="T0" fmla="*/ 0 w 210"/>
              <a:gd name="T1" fmla="*/ 0 h 140"/>
              <a:gd name="T2" fmla="*/ 158 w 210"/>
              <a:gd name="T3" fmla="*/ 140 h 140"/>
              <a:gd name="T4" fmla="*/ 210 w 210"/>
              <a:gd name="T5" fmla="*/ 0 h 140"/>
              <a:gd name="T6" fmla="*/ 0 60000 65536"/>
              <a:gd name="T7" fmla="*/ 0 60000 65536"/>
              <a:gd name="T8" fmla="*/ 0 60000 65536"/>
              <a:gd name="T9" fmla="*/ 0 w 210"/>
              <a:gd name="T10" fmla="*/ 0 h 140"/>
              <a:gd name="T11" fmla="*/ 210 w 2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40">
                <a:moveTo>
                  <a:pt x="0" y="0"/>
                </a:moveTo>
                <a:cubicBezTo>
                  <a:pt x="61" y="70"/>
                  <a:pt x="123" y="140"/>
                  <a:pt x="158" y="140"/>
                </a:cubicBezTo>
                <a:cubicBezTo>
                  <a:pt x="193" y="140"/>
                  <a:pt x="201" y="7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5" name="Freeform 77"/>
          <p:cNvSpPr>
            <a:spLocks/>
          </p:cNvSpPr>
          <p:nvPr/>
        </p:nvSpPr>
        <p:spPr bwMode="auto">
          <a:xfrm>
            <a:off x="4337050" y="2327275"/>
            <a:ext cx="955675" cy="603250"/>
          </a:xfrm>
          <a:custGeom>
            <a:avLst/>
            <a:gdLst>
              <a:gd name="T0" fmla="*/ 0 w 602"/>
              <a:gd name="T1" fmla="*/ 341 h 380"/>
              <a:gd name="T2" fmla="*/ 488 w 602"/>
              <a:gd name="T3" fmla="*/ 323 h 380"/>
              <a:gd name="T4" fmla="*/ 602 w 602"/>
              <a:gd name="T5" fmla="*/ 0 h 380"/>
              <a:gd name="T6" fmla="*/ 0 60000 65536"/>
              <a:gd name="T7" fmla="*/ 0 60000 65536"/>
              <a:gd name="T8" fmla="*/ 0 60000 65536"/>
              <a:gd name="T9" fmla="*/ 0 w 602"/>
              <a:gd name="T10" fmla="*/ 0 h 380"/>
              <a:gd name="T11" fmla="*/ 602 w 602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380">
                <a:moveTo>
                  <a:pt x="0" y="341"/>
                </a:moveTo>
                <a:cubicBezTo>
                  <a:pt x="194" y="360"/>
                  <a:pt x="388" y="380"/>
                  <a:pt x="488" y="323"/>
                </a:cubicBezTo>
                <a:cubicBezTo>
                  <a:pt x="588" y="266"/>
                  <a:pt x="595" y="133"/>
                  <a:pt x="6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6" name="Freeform 78"/>
          <p:cNvSpPr>
            <a:spLocks/>
          </p:cNvSpPr>
          <p:nvPr/>
        </p:nvSpPr>
        <p:spPr bwMode="auto">
          <a:xfrm>
            <a:off x="4364038" y="2327275"/>
            <a:ext cx="2452687" cy="1277938"/>
          </a:xfrm>
          <a:custGeom>
            <a:avLst/>
            <a:gdLst>
              <a:gd name="T0" fmla="*/ 0 w 1545"/>
              <a:gd name="T1" fmla="*/ 690 h 805"/>
              <a:gd name="T2" fmla="*/ 1065 w 1545"/>
              <a:gd name="T3" fmla="*/ 690 h 805"/>
              <a:gd name="T4" fmla="*/ 1545 w 1545"/>
              <a:gd name="T5" fmla="*/ 0 h 805"/>
              <a:gd name="T6" fmla="*/ 0 60000 65536"/>
              <a:gd name="T7" fmla="*/ 0 60000 65536"/>
              <a:gd name="T8" fmla="*/ 0 60000 65536"/>
              <a:gd name="T9" fmla="*/ 0 w 1545"/>
              <a:gd name="T10" fmla="*/ 0 h 805"/>
              <a:gd name="T11" fmla="*/ 1545 w 1545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5" h="805">
                <a:moveTo>
                  <a:pt x="0" y="690"/>
                </a:moveTo>
                <a:cubicBezTo>
                  <a:pt x="403" y="747"/>
                  <a:pt x="807" y="805"/>
                  <a:pt x="1065" y="690"/>
                </a:cubicBezTo>
                <a:cubicBezTo>
                  <a:pt x="1323" y="575"/>
                  <a:pt x="1434" y="287"/>
                  <a:pt x="15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7" name="Freeform 79"/>
          <p:cNvSpPr>
            <a:spLocks/>
          </p:cNvSpPr>
          <p:nvPr/>
        </p:nvSpPr>
        <p:spPr bwMode="auto">
          <a:xfrm>
            <a:off x="6858000" y="1771650"/>
            <a:ext cx="319088" cy="195263"/>
          </a:xfrm>
          <a:custGeom>
            <a:avLst/>
            <a:gdLst>
              <a:gd name="T0" fmla="*/ 0 w 201"/>
              <a:gd name="T1" fmla="*/ 123 h 123"/>
              <a:gd name="T2" fmla="*/ 131 w 201"/>
              <a:gd name="T3" fmla="*/ 1 h 123"/>
              <a:gd name="T4" fmla="*/ 201 w 201"/>
              <a:gd name="T5" fmla="*/ 115 h 123"/>
              <a:gd name="T6" fmla="*/ 0 60000 65536"/>
              <a:gd name="T7" fmla="*/ 0 60000 65536"/>
              <a:gd name="T8" fmla="*/ 0 60000 65536"/>
              <a:gd name="T9" fmla="*/ 0 w 201"/>
              <a:gd name="T10" fmla="*/ 0 h 123"/>
              <a:gd name="T11" fmla="*/ 201 w 201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123">
                <a:moveTo>
                  <a:pt x="0" y="123"/>
                </a:moveTo>
                <a:cubicBezTo>
                  <a:pt x="49" y="62"/>
                  <a:pt x="98" y="2"/>
                  <a:pt x="131" y="1"/>
                </a:cubicBezTo>
                <a:cubicBezTo>
                  <a:pt x="164" y="0"/>
                  <a:pt x="182" y="57"/>
                  <a:pt x="201" y="1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8" name="Freeform 80"/>
          <p:cNvSpPr>
            <a:spLocks/>
          </p:cNvSpPr>
          <p:nvPr/>
        </p:nvSpPr>
        <p:spPr bwMode="auto">
          <a:xfrm>
            <a:off x="7177088" y="2286000"/>
            <a:ext cx="1565275" cy="771525"/>
          </a:xfrm>
          <a:custGeom>
            <a:avLst/>
            <a:gdLst>
              <a:gd name="T0" fmla="*/ 0 w 986"/>
              <a:gd name="T1" fmla="*/ 35 h 486"/>
              <a:gd name="T2" fmla="*/ 523 w 986"/>
              <a:gd name="T3" fmla="*/ 480 h 486"/>
              <a:gd name="T4" fmla="*/ 986 w 986"/>
              <a:gd name="T5" fmla="*/ 0 h 486"/>
              <a:gd name="T6" fmla="*/ 0 60000 65536"/>
              <a:gd name="T7" fmla="*/ 0 60000 65536"/>
              <a:gd name="T8" fmla="*/ 0 60000 65536"/>
              <a:gd name="T9" fmla="*/ 0 w 986"/>
              <a:gd name="T10" fmla="*/ 0 h 486"/>
              <a:gd name="T11" fmla="*/ 986 w 986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486">
                <a:moveTo>
                  <a:pt x="0" y="35"/>
                </a:moveTo>
                <a:cubicBezTo>
                  <a:pt x="179" y="260"/>
                  <a:pt x="359" y="486"/>
                  <a:pt x="523" y="480"/>
                </a:cubicBezTo>
                <a:cubicBezTo>
                  <a:pt x="687" y="474"/>
                  <a:pt x="836" y="237"/>
                  <a:pt x="9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9" name="Freeform 81"/>
          <p:cNvSpPr>
            <a:spLocks/>
          </p:cNvSpPr>
          <p:nvPr/>
        </p:nvSpPr>
        <p:spPr bwMode="auto">
          <a:xfrm>
            <a:off x="4378325" y="2327275"/>
            <a:ext cx="1524000" cy="1689100"/>
          </a:xfrm>
          <a:custGeom>
            <a:avLst/>
            <a:gdLst>
              <a:gd name="T0" fmla="*/ 0 w 960"/>
              <a:gd name="T1" fmla="*/ 1047 h 1064"/>
              <a:gd name="T2" fmla="*/ 794 w 960"/>
              <a:gd name="T3" fmla="*/ 890 h 1064"/>
              <a:gd name="T4" fmla="*/ 960 w 960"/>
              <a:gd name="T5" fmla="*/ 0 h 1064"/>
              <a:gd name="T6" fmla="*/ 0 60000 65536"/>
              <a:gd name="T7" fmla="*/ 0 60000 65536"/>
              <a:gd name="T8" fmla="*/ 0 60000 65536"/>
              <a:gd name="T9" fmla="*/ 0 w 960"/>
              <a:gd name="T10" fmla="*/ 0 h 1064"/>
              <a:gd name="T11" fmla="*/ 960 w 960"/>
              <a:gd name="T12" fmla="*/ 1064 h 1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064">
                <a:moveTo>
                  <a:pt x="0" y="1047"/>
                </a:moveTo>
                <a:cubicBezTo>
                  <a:pt x="317" y="1055"/>
                  <a:pt x="634" y="1064"/>
                  <a:pt x="794" y="890"/>
                </a:cubicBezTo>
                <a:cubicBezTo>
                  <a:pt x="954" y="716"/>
                  <a:pt x="957" y="358"/>
                  <a:pt x="96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0" name="Freeform 82"/>
          <p:cNvSpPr>
            <a:spLocks/>
          </p:cNvSpPr>
          <p:nvPr/>
        </p:nvSpPr>
        <p:spPr bwMode="auto">
          <a:xfrm>
            <a:off x="5873750" y="1574800"/>
            <a:ext cx="679450" cy="373063"/>
          </a:xfrm>
          <a:custGeom>
            <a:avLst/>
            <a:gdLst>
              <a:gd name="T0" fmla="*/ 0 w 428"/>
              <a:gd name="T1" fmla="*/ 235 h 235"/>
              <a:gd name="T2" fmla="*/ 236 w 428"/>
              <a:gd name="T3" fmla="*/ 0 h 235"/>
              <a:gd name="T4" fmla="*/ 428 w 428"/>
              <a:gd name="T5" fmla="*/ 235 h 235"/>
              <a:gd name="T6" fmla="*/ 0 60000 65536"/>
              <a:gd name="T7" fmla="*/ 0 60000 65536"/>
              <a:gd name="T8" fmla="*/ 0 60000 65536"/>
              <a:gd name="T9" fmla="*/ 0 w 428"/>
              <a:gd name="T10" fmla="*/ 0 h 235"/>
              <a:gd name="T11" fmla="*/ 428 w 428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235">
                <a:moveTo>
                  <a:pt x="0" y="235"/>
                </a:moveTo>
                <a:cubicBezTo>
                  <a:pt x="82" y="117"/>
                  <a:pt x="165" y="0"/>
                  <a:pt x="236" y="0"/>
                </a:cubicBezTo>
                <a:cubicBezTo>
                  <a:pt x="307" y="0"/>
                  <a:pt x="367" y="117"/>
                  <a:pt x="428" y="23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1" name="Freeform 83"/>
          <p:cNvSpPr>
            <a:spLocks/>
          </p:cNvSpPr>
          <p:nvPr/>
        </p:nvSpPr>
        <p:spPr bwMode="auto">
          <a:xfrm>
            <a:off x="6553200" y="2322513"/>
            <a:ext cx="914400" cy="471487"/>
          </a:xfrm>
          <a:custGeom>
            <a:avLst/>
            <a:gdLst>
              <a:gd name="T0" fmla="*/ 0 w 576"/>
              <a:gd name="T1" fmla="*/ 0 h 297"/>
              <a:gd name="T2" fmla="*/ 262 w 576"/>
              <a:gd name="T3" fmla="*/ 297 h 297"/>
              <a:gd name="T4" fmla="*/ 576 w 576"/>
              <a:gd name="T5" fmla="*/ 0 h 297"/>
              <a:gd name="T6" fmla="*/ 0 60000 65536"/>
              <a:gd name="T7" fmla="*/ 0 60000 65536"/>
              <a:gd name="T8" fmla="*/ 0 60000 65536"/>
              <a:gd name="T9" fmla="*/ 0 w 576"/>
              <a:gd name="T10" fmla="*/ 0 h 297"/>
              <a:gd name="T11" fmla="*/ 576 w 576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97">
                <a:moveTo>
                  <a:pt x="0" y="0"/>
                </a:moveTo>
                <a:cubicBezTo>
                  <a:pt x="83" y="148"/>
                  <a:pt x="166" y="297"/>
                  <a:pt x="262" y="297"/>
                </a:cubicBezTo>
                <a:cubicBezTo>
                  <a:pt x="358" y="297"/>
                  <a:pt x="467" y="148"/>
                  <a:pt x="57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2" name="Freeform 84"/>
          <p:cNvSpPr>
            <a:spLocks/>
          </p:cNvSpPr>
          <p:nvPr/>
        </p:nvSpPr>
        <p:spPr bwMode="auto">
          <a:xfrm>
            <a:off x="7481888" y="1733550"/>
            <a:ext cx="304800" cy="209550"/>
          </a:xfrm>
          <a:custGeom>
            <a:avLst/>
            <a:gdLst>
              <a:gd name="T0" fmla="*/ 0 w 192"/>
              <a:gd name="T1" fmla="*/ 132 h 132"/>
              <a:gd name="T2" fmla="*/ 87 w 192"/>
              <a:gd name="T3" fmla="*/ 1 h 132"/>
              <a:gd name="T4" fmla="*/ 192 w 192"/>
              <a:gd name="T5" fmla="*/ 124 h 132"/>
              <a:gd name="T6" fmla="*/ 0 60000 65536"/>
              <a:gd name="T7" fmla="*/ 0 60000 65536"/>
              <a:gd name="T8" fmla="*/ 0 60000 65536"/>
              <a:gd name="T9" fmla="*/ 0 w 192"/>
              <a:gd name="T10" fmla="*/ 0 h 132"/>
              <a:gd name="T11" fmla="*/ 192 w 19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32">
                <a:moveTo>
                  <a:pt x="0" y="132"/>
                </a:moveTo>
                <a:cubicBezTo>
                  <a:pt x="27" y="67"/>
                  <a:pt x="55" y="2"/>
                  <a:pt x="87" y="1"/>
                </a:cubicBezTo>
                <a:cubicBezTo>
                  <a:pt x="119" y="0"/>
                  <a:pt x="155" y="62"/>
                  <a:pt x="192" y="12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3" name="Text Box 85"/>
          <p:cNvSpPr txBox="1">
            <a:spLocks noChangeArrowheads="1"/>
          </p:cNvSpPr>
          <p:nvPr/>
        </p:nvSpPr>
        <p:spPr bwMode="auto">
          <a:xfrm>
            <a:off x="728663" y="3813175"/>
            <a:ext cx="365125" cy="336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30934" name="Text Box 86"/>
          <p:cNvSpPr txBox="1">
            <a:spLocks noChangeArrowheads="1"/>
          </p:cNvSpPr>
          <p:nvPr/>
        </p:nvSpPr>
        <p:spPr bwMode="auto">
          <a:xfrm>
            <a:off x="395288" y="3449638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getblk(vp,blkno,size,...)</a:t>
            </a:r>
          </a:p>
        </p:txBody>
      </p:sp>
      <p:sp>
        <p:nvSpPr>
          <p:cNvPr id="1230935" name="Text Box 87"/>
          <p:cNvSpPr txBox="1">
            <a:spLocks noChangeArrowheads="1"/>
          </p:cNvSpPr>
          <p:nvPr/>
        </p:nvSpPr>
        <p:spPr bwMode="auto">
          <a:xfrm>
            <a:off x="3713163" y="4329113"/>
            <a:ext cx="47942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Search for block in buffer cache, return if found</a:t>
            </a:r>
            <a:br>
              <a:rPr lang="en-US" sz="1600" b="0"/>
            </a:br>
            <a:r>
              <a:rPr lang="en-US" sz="1600" b="0"/>
              <a:t>(hash vp and blkno and follow linked hash list)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Get a new buffer (LRU, age)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Call disk driver - sleep or do something else</a:t>
            </a:r>
            <a:br>
              <a:rPr lang="en-US" sz="1600" b="0"/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Reorganize LRU chain and return buffer</a:t>
            </a:r>
          </a:p>
        </p:txBody>
      </p:sp>
      <p:sp>
        <p:nvSpPr>
          <p:cNvPr id="1230936" name="Oval 88"/>
          <p:cNvSpPr>
            <a:spLocks noChangeArrowheads="1"/>
          </p:cNvSpPr>
          <p:nvPr/>
        </p:nvSpPr>
        <p:spPr bwMode="auto">
          <a:xfrm>
            <a:off x="8464550" y="1858963"/>
            <a:ext cx="565150" cy="554037"/>
          </a:xfrm>
          <a:prstGeom prst="ellips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nb-NO" sz="800">
              <a:solidFill>
                <a:srgbClr val="66FF33"/>
              </a:solidFill>
            </a:endParaRPr>
          </a:p>
        </p:txBody>
      </p:sp>
      <p:sp>
        <p:nvSpPr>
          <p:cNvPr id="1230937" name="Text Box 89"/>
          <p:cNvSpPr txBox="1">
            <a:spLocks noChangeArrowheads="1"/>
          </p:cNvSpPr>
          <p:nvPr/>
        </p:nvSpPr>
        <p:spPr bwMode="auto">
          <a:xfrm>
            <a:off x="4043363" y="5624513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VOP_STRATEGY(bp)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7 L 0.32882 -0.24908 L 0.32882 0.01342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309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2309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309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309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9479 0.00185 L -0.39861 -0.16296 " pathEditMode="relative" ptsTypes="AAA">
                                      <p:cBhvr>
                                        <p:cTn id="91" dur="2000" fill="hold"/>
                                        <p:tgtEl>
                                          <p:spTgt spid="1230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230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30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230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23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30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23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23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230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230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230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230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30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230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230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230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80" grpId="0" animBg="1"/>
      <p:bldP spid="1230880" grpId="1" animBg="1"/>
      <p:bldP spid="1230921" grpId="0" animBg="1"/>
      <p:bldP spid="1230921" grpId="1" animBg="1"/>
      <p:bldP spid="1230922" grpId="0" animBg="1"/>
      <p:bldP spid="1230922" grpId="1" animBg="1"/>
      <p:bldP spid="1230923" grpId="0" animBg="1"/>
      <p:bldP spid="1230923" grpId="1" animBg="1"/>
      <p:bldP spid="1230924" grpId="0" animBg="1"/>
      <p:bldP spid="1230924" grpId="1" animBg="1"/>
      <p:bldP spid="1230925" grpId="0" animBg="1"/>
      <p:bldP spid="1230925" grpId="1" animBg="1"/>
      <p:bldP spid="1230926" grpId="0" animBg="1"/>
      <p:bldP spid="1230926" grpId="1" animBg="1"/>
      <p:bldP spid="1230927" grpId="0" animBg="1"/>
      <p:bldP spid="1230927" grpId="1" animBg="1"/>
      <p:bldP spid="1230928" grpId="0" animBg="1"/>
      <p:bldP spid="1230928" grpId="1" animBg="1"/>
      <p:bldP spid="1230929" grpId="0" animBg="1"/>
      <p:bldP spid="1230929" grpId="1" animBg="1"/>
      <p:bldP spid="1230929" grpId="2" animBg="1"/>
      <p:bldP spid="1230930" grpId="0" animBg="1"/>
      <p:bldP spid="1230930" grpId="1" animBg="1"/>
      <p:bldP spid="1230930" grpId="2" animBg="1"/>
      <p:bldP spid="1230931" grpId="0" animBg="1"/>
      <p:bldP spid="1230931" grpId="1" animBg="1"/>
      <p:bldP spid="1230931" grpId="2" animBg="1"/>
      <p:bldP spid="1230932" grpId="0" animBg="1"/>
      <p:bldP spid="1230932" grpId="1" animBg="1"/>
      <p:bldP spid="1230932" grpId="2" animBg="1"/>
      <p:bldP spid="1230933" grpId="0" animBg="1"/>
      <p:bldP spid="1230933" grpId="1" animBg="1"/>
      <p:bldP spid="1230933" grpId="2" animBg="1"/>
      <p:bldP spid="1230934" grpId="0"/>
      <p:bldP spid="1230935" grpId="0"/>
      <p:bldP spid="1230935" grpId="1"/>
      <p:bldP spid="1230936" grpId="0" animBg="1"/>
      <p:bldP spid="1230936" grpId="1" animBg="1"/>
      <p:bldP spid="1230937" grpId="0"/>
      <p:bldP spid="123093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9375" y="2505075"/>
            <a:ext cx="3941763" cy="3414713"/>
            <a:chOff x="1650" y="1578"/>
            <a:chExt cx="2483" cy="2151"/>
          </a:xfrm>
        </p:grpSpPr>
        <p:grpSp>
          <p:nvGrpSpPr>
            <p:cNvPr id="53285" name="Group 4"/>
            <p:cNvGrpSpPr>
              <a:grpSpLocks/>
            </p:cNvGrpSpPr>
            <p:nvPr/>
          </p:nvGrpSpPr>
          <p:grpSpPr bwMode="auto">
            <a:xfrm>
              <a:off x="1650" y="2394"/>
              <a:ext cx="2483" cy="1335"/>
              <a:chOff x="1974" y="2358"/>
              <a:chExt cx="1680" cy="768"/>
            </a:xfrm>
          </p:grpSpPr>
          <p:sp>
            <p:nvSpPr>
              <p:cNvPr id="1231877" name="Oval 5"/>
              <p:cNvSpPr>
                <a:spLocks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878" name="Oval 6"/>
              <p:cNvSpPr>
                <a:spLocks noChangeArrowheads="1"/>
              </p:cNvSpPr>
              <p:nvPr/>
            </p:nvSpPr>
            <p:spPr bwMode="auto">
              <a:xfrm>
                <a:off x="2718" y="2694"/>
                <a:ext cx="168" cy="77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86" name="Group 7"/>
            <p:cNvGrpSpPr>
              <a:grpSpLocks/>
            </p:cNvGrpSpPr>
            <p:nvPr/>
          </p:nvGrpSpPr>
          <p:grpSpPr bwMode="auto">
            <a:xfrm>
              <a:off x="1650" y="1578"/>
              <a:ext cx="2483" cy="1947"/>
              <a:chOff x="1650" y="1578"/>
              <a:chExt cx="2483" cy="1947"/>
            </a:xfrm>
          </p:grpSpPr>
          <p:grpSp>
            <p:nvGrpSpPr>
              <p:cNvPr id="53287" name="Group 8"/>
              <p:cNvGrpSpPr>
                <a:grpSpLocks/>
              </p:cNvGrpSpPr>
              <p:nvPr/>
            </p:nvGrpSpPr>
            <p:grpSpPr bwMode="auto">
              <a:xfrm>
                <a:off x="1650" y="2190"/>
                <a:ext cx="2483" cy="1335"/>
                <a:chOff x="1974" y="2154"/>
                <a:chExt cx="1680" cy="768"/>
              </a:xfrm>
            </p:grpSpPr>
            <p:sp>
              <p:nvSpPr>
                <p:cNvPr id="1231881" name="Oval 9"/>
                <p:cNvSpPr>
                  <a:spLocks noChangeArrowheads="1"/>
                </p:cNvSpPr>
                <p:nvPr/>
              </p:nvSpPr>
              <p:spPr bwMode="auto">
                <a:xfrm>
                  <a:off x="1974" y="2154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2" name="Oval 10"/>
                <p:cNvSpPr>
                  <a:spLocks noChangeArrowheads="1"/>
                </p:cNvSpPr>
                <p:nvPr/>
              </p:nvSpPr>
              <p:spPr bwMode="auto">
                <a:xfrm>
                  <a:off x="2718" y="2490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9804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88" name="Group 11"/>
              <p:cNvGrpSpPr>
                <a:grpSpLocks/>
              </p:cNvGrpSpPr>
              <p:nvPr/>
            </p:nvGrpSpPr>
            <p:grpSpPr bwMode="auto">
              <a:xfrm>
                <a:off x="1650" y="1986"/>
                <a:ext cx="2483" cy="1335"/>
                <a:chOff x="1974" y="1950"/>
                <a:chExt cx="1680" cy="768"/>
              </a:xfrm>
            </p:grpSpPr>
            <p:sp>
              <p:nvSpPr>
                <p:cNvPr id="1231884" name="Oval 12"/>
                <p:cNvSpPr>
                  <a:spLocks noChangeArrowheads="1"/>
                </p:cNvSpPr>
                <p:nvPr/>
              </p:nvSpPr>
              <p:spPr bwMode="auto">
                <a:xfrm>
                  <a:off x="1974" y="1950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5" name="Oval 13"/>
                <p:cNvSpPr>
                  <a:spLocks noChangeArrowheads="1"/>
                </p:cNvSpPr>
                <p:nvPr/>
              </p:nvSpPr>
              <p:spPr bwMode="auto">
                <a:xfrm>
                  <a:off x="2718" y="2286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89" name="Group 14"/>
              <p:cNvGrpSpPr>
                <a:grpSpLocks/>
              </p:cNvGrpSpPr>
              <p:nvPr/>
            </p:nvGrpSpPr>
            <p:grpSpPr bwMode="auto">
              <a:xfrm>
                <a:off x="1650" y="1782"/>
                <a:ext cx="2483" cy="1335"/>
                <a:chOff x="1974" y="1746"/>
                <a:chExt cx="1680" cy="768"/>
              </a:xfrm>
            </p:grpSpPr>
            <p:sp>
              <p:nvSpPr>
                <p:cNvPr id="1231887" name="Oval 15"/>
                <p:cNvSpPr>
                  <a:spLocks noChangeArrowheads="1"/>
                </p:cNvSpPr>
                <p:nvPr/>
              </p:nvSpPr>
              <p:spPr bwMode="auto">
                <a:xfrm>
                  <a:off x="1974" y="1746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2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8" name="Oval 16"/>
                <p:cNvSpPr>
                  <a:spLocks noChangeArrowheads="1"/>
                </p:cNvSpPr>
                <p:nvPr/>
              </p:nvSpPr>
              <p:spPr bwMode="auto">
                <a:xfrm>
                  <a:off x="2718" y="2082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2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90" name="Group 17"/>
              <p:cNvGrpSpPr>
                <a:grpSpLocks/>
              </p:cNvGrpSpPr>
              <p:nvPr/>
            </p:nvGrpSpPr>
            <p:grpSpPr bwMode="auto">
              <a:xfrm>
                <a:off x="1650" y="1578"/>
                <a:ext cx="2483" cy="1335"/>
                <a:chOff x="1974" y="1542"/>
                <a:chExt cx="1680" cy="768"/>
              </a:xfrm>
            </p:grpSpPr>
            <p:sp>
              <p:nvSpPr>
                <p:cNvPr id="1231890" name="Oval 18"/>
                <p:cNvSpPr>
                  <a:spLocks noChangeArrowheads="1"/>
                </p:cNvSpPr>
                <p:nvPr/>
              </p:nvSpPr>
              <p:spPr bwMode="auto">
                <a:xfrm>
                  <a:off x="1974" y="1542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lin ang="189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53292" name="Oval 19"/>
                <p:cNvSpPr>
                  <a:spLocks noChangeArrowheads="1"/>
                </p:cNvSpPr>
                <p:nvPr/>
              </p:nvSpPr>
              <p:spPr bwMode="auto">
                <a:xfrm>
                  <a:off x="2718" y="1878"/>
                  <a:ext cx="168" cy="7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</p:grpSp>
      <p:graphicFrame>
        <p:nvGraphicFramePr>
          <p:cNvPr id="1231892" name="Group 20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32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3270" name="Group 33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1906" name="Oval 34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07" name="Oval 35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1" name="Group 36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1909" name="Oval 37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0" name="Oval 38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2" name="Group 39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1912" name="Oval 40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3" name="Oval 41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3" name="Group 42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1915" name="Oval 43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6" name="Oval 44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4" name="Group 45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1918" name="Oval 46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3276" name="Oval 47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3264" name="Text Box 48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1921" name="Freeform 49"/>
          <p:cNvSpPr>
            <a:spLocks/>
          </p:cNvSpPr>
          <p:nvPr/>
        </p:nvSpPr>
        <p:spPr bwMode="auto">
          <a:xfrm>
            <a:off x="1035050" y="2651125"/>
            <a:ext cx="2586038" cy="3008313"/>
          </a:xfrm>
          <a:custGeom>
            <a:avLst/>
            <a:gdLst>
              <a:gd name="T0" fmla="*/ 0 w 1629"/>
              <a:gd name="T1" fmla="*/ 1546 h 1895"/>
              <a:gd name="T2" fmla="*/ 1622 w 1629"/>
              <a:gd name="T3" fmla="*/ 1895 h 1895"/>
              <a:gd name="T4" fmla="*/ 1629 w 1629"/>
              <a:gd name="T5" fmla="*/ 0 h 1895"/>
              <a:gd name="T6" fmla="*/ 0 w 1629"/>
              <a:gd name="T7" fmla="*/ 1258 h 1895"/>
              <a:gd name="T8" fmla="*/ 0 w 1629"/>
              <a:gd name="T9" fmla="*/ 1546 h 1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9"/>
              <a:gd name="T16" fmla="*/ 0 h 1895"/>
              <a:gd name="T17" fmla="*/ 1629 w 1629"/>
              <a:gd name="T18" fmla="*/ 1895 h 18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9" h="1895">
                <a:moveTo>
                  <a:pt x="0" y="1546"/>
                </a:moveTo>
                <a:lnTo>
                  <a:pt x="1622" y="1895"/>
                </a:lnTo>
                <a:lnTo>
                  <a:pt x="1629" y="0"/>
                </a:lnTo>
                <a:lnTo>
                  <a:pt x="0" y="1258"/>
                </a:lnTo>
                <a:lnTo>
                  <a:pt x="0" y="154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31922" name="Text Box 50"/>
          <p:cNvSpPr txBox="1">
            <a:spLocks noChangeArrowheads="1"/>
          </p:cNvSpPr>
          <p:nvPr/>
        </p:nvSpPr>
        <p:spPr bwMode="auto">
          <a:xfrm>
            <a:off x="393700" y="4497388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VOP_STRATEGY(bp)</a:t>
            </a:r>
          </a:p>
        </p:txBody>
      </p:sp>
      <p:sp>
        <p:nvSpPr>
          <p:cNvPr id="1231923" name="Text Box 51"/>
          <p:cNvSpPr txBox="1">
            <a:spLocks noChangeArrowheads="1"/>
          </p:cNvSpPr>
          <p:nvPr/>
        </p:nvSpPr>
        <p:spPr bwMode="auto">
          <a:xfrm>
            <a:off x="3702050" y="2470150"/>
            <a:ext cx="52720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/>
              <a:t>VOP_STRATEGY(...) is a pointer to the corresponding </a:t>
            </a:r>
          </a:p>
          <a:p>
            <a:pPr>
              <a:lnSpc>
                <a:spcPct val="130000"/>
              </a:lnSpc>
            </a:pPr>
            <a:r>
              <a:rPr lang="en-US" sz="1600" b="0"/>
              <a:t>driver depending on the hardware, </a:t>
            </a:r>
          </a:p>
          <a:p>
            <a:pPr>
              <a:lnSpc>
                <a:spcPct val="130000"/>
              </a:lnSpc>
            </a:pPr>
            <a:r>
              <a:rPr lang="en-US" sz="1600" b="0"/>
              <a:t>e.g., SCSI - sdstrategy(...) </a:t>
            </a:r>
            <a:r>
              <a:rPr lang="en-US" sz="1600" b="0">
                <a:sym typeface="Wingdings" pitchFamily="2" charset="2"/>
              </a:rPr>
              <a:t> sdstart(...)</a:t>
            </a:r>
            <a:br>
              <a:rPr lang="en-US" sz="1600" b="0">
                <a:sym typeface="Wingdings" pitchFamily="2" charset="2"/>
              </a:rPr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Check buffer parameters, size, blocks, etc.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Convert to raw block numbers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Sort requests according to SCAN - disksort_blkno(...)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Start device and send request</a:t>
            </a:r>
          </a:p>
        </p:txBody>
      </p:sp>
      <p:sp>
        <p:nvSpPr>
          <p:cNvPr id="1231924" name="Freeform 52"/>
          <p:cNvSpPr>
            <a:spLocks/>
          </p:cNvSpPr>
          <p:nvPr/>
        </p:nvSpPr>
        <p:spPr bwMode="auto">
          <a:xfrm>
            <a:off x="900113" y="5118100"/>
            <a:ext cx="3344862" cy="635000"/>
          </a:xfrm>
          <a:custGeom>
            <a:avLst/>
            <a:gdLst>
              <a:gd name="T0" fmla="*/ 2107 w 2107"/>
              <a:gd name="T1" fmla="*/ 0 h 560"/>
              <a:gd name="T2" fmla="*/ 0 w 2107"/>
              <a:gd name="T3" fmla="*/ 227 h 560"/>
              <a:gd name="T4" fmla="*/ 0 w 2107"/>
              <a:gd name="T5" fmla="*/ 560 h 560"/>
              <a:gd name="T6" fmla="*/ 0 60000 65536"/>
              <a:gd name="T7" fmla="*/ 0 60000 65536"/>
              <a:gd name="T8" fmla="*/ 0 60000 65536"/>
              <a:gd name="T9" fmla="*/ 0 w 2107"/>
              <a:gd name="T10" fmla="*/ 0 h 560"/>
              <a:gd name="T11" fmla="*/ 2107 w 2107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7" h="560">
                <a:moveTo>
                  <a:pt x="2107" y="0"/>
                </a:moveTo>
                <a:lnTo>
                  <a:pt x="0" y="227"/>
                </a:lnTo>
                <a:lnTo>
                  <a:pt x="0" y="5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3269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31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3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3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31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40139 -0.29097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21" grpId="0" animBg="1"/>
      <p:bldP spid="1231921" grpId="1" animBg="1"/>
      <p:bldP spid="1231922" grpId="0"/>
      <p:bldP spid="1231923" grpId="0"/>
      <p:bldP spid="1231923" grpId="1"/>
      <p:bldP spid="1231924" grpId="0" animBg="1"/>
      <p:bldP spid="1231924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9375" y="3800475"/>
            <a:ext cx="3941763" cy="2119313"/>
            <a:chOff x="1974" y="2358"/>
            <a:chExt cx="1680" cy="768"/>
          </a:xfrm>
        </p:grpSpPr>
        <p:sp>
          <p:nvSpPr>
            <p:cNvPr id="1233923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24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19375" y="3476625"/>
            <a:ext cx="3941763" cy="2119313"/>
            <a:chOff x="1974" y="2154"/>
            <a:chExt cx="1680" cy="768"/>
          </a:xfrm>
        </p:grpSpPr>
        <p:sp>
          <p:nvSpPr>
            <p:cNvPr id="1233926" name="Oval 6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27" name="Oval 7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19375" y="3152775"/>
            <a:ext cx="3941763" cy="2119313"/>
            <a:chOff x="1974" y="1950"/>
            <a:chExt cx="1680" cy="768"/>
          </a:xfrm>
        </p:grpSpPr>
        <p:sp>
          <p:nvSpPr>
            <p:cNvPr id="1233929" name="Oval 9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30" name="Oval 10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619375" y="2828925"/>
            <a:ext cx="3941763" cy="2119313"/>
            <a:chOff x="1974" y="1746"/>
            <a:chExt cx="1680" cy="768"/>
          </a:xfrm>
        </p:grpSpPr>
        <p:sp>
          <p:nvSpPr>
            <p:cNvPr id="1233932" name="Oval 12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33" name="Oval 13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4278" name="Group 15"/>
          <p:cNvGrpSpPr>
            <a:grpSpLocks/>
          </p:cNvGrpSpPr>
          <p:nvPr/>
        </p:nvGrpSpPr>
        <p:grpSpPr bwMode="auto">
          <a:xfrm>
            <a:off x="2619375" y="2505075"/>
            <a:ext cx="3941763" cy="2119313"/>
            <a:chOff x="1974" y="1542"/>
            <a:chExt cx="1680" cy="768"/>
          </a:xfrm>
        </p:grpSpPr>
        <p:sp>
          <p:nvSpPr>
            <p:cNvPr id="1233936" name="Oval 16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54378" name="Oval 17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614613" y="2508250"/>
            <a:ext cx="3941762" cy="2119313"/>
            <a:chOff x="1647" y="1427"/>
            <a:chExt cx="2483" cy="1335"/>
          </a:xfrm>
        </p:grpSpPr>
        <p:grpSp>
          <p:nvGrpSpPr>
            <p:cNvPr id="54334" name="Group 19"/>
            <p:cNvGrpSpPr>
              <a:grpSpLocks/>
            </p:cNvGrpSpPr>
            <p:nvPr/>
          </p:nvGrpSpPr>
          <p:grpSpPr bwMode="auto">
            <a:xfrm>
              <a:off x="1647" y="1427"/>
              <a:ext cx="2483" cy="1335"/>
              <a:chOff x="1974" y="1542"/>
              <a:chExt cx="1680" cy="768"/>
            </a:xfrm>
          </p:grpSpPr>
          <p:sp>
            <p:nvSpPr>
              <p:cNvPr id="54375" name="Oval 20"/>
              <p:cNvSpPr>
                <a:spLocks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4376" name="Oval 21"/>
              <p:cNvSpPr>
                <a:spLocks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54335" name="Oval 22"/>
            <p:cNvSpPr>
              <a:spLocks noChangeArrowheads="1"/>
            </p:cNvSpPr>
            <p:nvPr/>
          </p:nvSpPr>
          <p:spPr bwMode="auto">
            <a:xfrm>
              <a:off x="1829" y="1501"/>
              <a:ext cx="2112" cy="11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6" name="Oval 23"/>
            <p:cNvSpPr>
              <a:spLocks noChangeArrowheads="1"/>
            </p:cNvSpPr>
            <p:nvPr/>
          </p:nvSpPr>
          <p:spPr bwMode="auto">
            <a:xfrm>
              <a:off x="1997" y="1596"/>
              <a:ext cx="1798" cy="97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7" name="Oval 24"/>
            <p:cNvSpPr>
              <a:spLocks noChangeArrowheads="1"/>
            </p:cNvSpPr>
            <p:nvPr/>
          </p:nvSpPr>
          <p:spPr bwMode="auto">
            <a:xfrm>
              <a:off x="2162" y="1700"/>
              <a:ext cx="1449" cy="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8" name="Oval 25"/>
            <p:cNvSpPr>
              <a:spLocks noChangeArrowheads="1"/>
            </p:cNvSpPr>
            <p:nvPr/>
          </p:nvSpPr>
          <p:spPr bwMode="auto">
            <a:xfrm>
              <a:off x="2332" y="1786"/>
              <a:ext cx="1118" cy="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9" name="Oval 26"/>
            <p:cNvSpPr>
              <a:spLocks noChangeArrowheads="1"/>
            </p:cNvSpPr>
            <p:nvPr/>
          </p:nvSpPr>
          <p:spPr bwMode="auto">
            <a:xfrm>
              <a:off x="2511" y="1890"/>
              <a:ext cx="760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4340" name="AutoShape 27"/>
            <p:cNvCxnSpPr>
              <a:cxnSpLocks noChangeShapeType="1"/>
              <a:stCxn id="54336" idx="2"/>
              <a:endCxn id="54335" idx="2"/>
            </p:cNvCxnSpPr>
            <p:nvPr/>
          </p:nvCxnSpPr>
          <p:spPr bwMode="auto">
            <a:xfrm flipH="1" flipV="1">
              <a:off x="1829" y="2082"/>
              <a:ext cx="168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1" name="AutoShape 28"/>
            <p:cNvCxnSpPr>
              <a:cxnSpLocks noChangeShapeType="1"/>
              <a:stCxn id="54336" idx="6"/>
              <a:endCxn id="54335" idx="6"/>
            </p:cNvCxnSpPr>
            <p:nvPr/>
          </p:nvCxnSpPr>
          <p:spPr bwMode="auto">
            <a:xfrm flipV="1">
              <a:off x="3795" y="2082"/>
              <a:ext cx="146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2" name="AutoShape 29"/>
            <p:cNvCxnSpPr>
              <a:cxnSpLocks noChangeShapeType="1"/>
              <a:stCxn id="54336" idx="4"/>
              <a:endCxn id="54335" idx="4"/>
            </p:cNvCxnSpPr>
            <p:nvPr/>
          </p:nvCxnSpPr>
          <p:spPr bwMode="auto">
            <a:xfrm flipH="1">
              <a:off x="2885" y="2573"/>
              <a:ext cx="11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3" name="AutoShape 30"/>
            <p:cNvCxnSpPr>
              <a:cxnSpLocks noChangeShapeType="1"/>
              <a:stCxn id="54337" idx="4"/>
              <a:endCxn id="54338" idx="4"/>
            </p:cNvCxnSpPr>
            <p:nvPr/>
          </p:nvCxnSpPr>
          <p:spPr bwMode="auto">
            <a:xfrm flipV="1">
              <a:off x="2887" y="2386"/>
              <a:ext cx="4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4" name="AutoShape 31"/>
            <p:cNvCxnSpPr>
              <a:cxnSpLocks noChangeShapeType="1"/>
              <a:stCxn id="54336" idx="3"/>
              <a:endCxn id="54335" idx="3"/>
            </p:cNvCxnSpPr>
            <p:nvPr/>
          </p:nvCxnSpPr>
          <p:spPr bwMode="auto">
            <a:xfrm flipH="1">
              <a:off x="2138" y="2430"/>
              <a:ext cx="122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5" name="AutoShape 32"/>
            <p:cNvCxnSpPr>
              <a:cxnSpLocks noChangeShapeType="1"/>
              <a:stCxn id="54336" idx="5"/>
              <a:endCxn id="54335" idx="5"/>
            </p:cNvCxnSpPr>
            <p:nvPr/>
          </p:nvCxnSpPr>
          <p:spPr bwMode="auto">
            <a:xfrm>
              <a:off x="3532" y="2430"/>
              <a:ext cx="100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6" name="AutoShape 33"/>
            <p:cNvCxnSpPr>
              <a:cxnSpLocks noChangeShapeType="1"/>
              <a:stCxn id="54336" idx="7"/>
              <a:endCxn id="54335" idx="7"/>
            </p:cNvCxnSpPr>
            <p:nvPr/>
          </p:nvCxnSpPr>
          <p:spPr bwMode="auto">
            <a:xfrm flipV="1">
              <a:off x="3532" y="1671"/>
              <a:ext cx="100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7" name="AutoShape 34"/>
            <p:cNvCxnSpPr>
              <a:cxnSpLocks noChangeShapeType="1"/>
              <a:stCxn id="54336" idx="1"/>
              <a:endCxn id="54335" idx="1"/>
            </p:cNvCxnSpPr>
            <p:nvPr/>
          </p:nvCxnSpPr>
          <p:spPr bwMode="auto">
            <a:xfrm flipH="1" flipV="1">
              <a:off x="2138" y="1671"/>
              <a:ext cx="122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54348" name="Oval 35"/>
            <p:cNvSpPr>
              <a:spLocks noChangeArrowheads="1"/>
            </p:cNvSpPr>
            <p:nvPr/>
          </p:nvSpPr>
          <p:spPr bwMode="auto">
            <a:xfrm>
              <a:off x="2655" y="1967"/>
              <a:ext cx="446" cy="2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4349" name="AutoShape 36"/>
            <p:cNvCxnSpPr>
              <a:cxnSpLocks noChangeShapeType="1"/>
              <a:stCxn id="54348" idx="6"/>
              <a:endCxn id="54339" idx="6"/>
            </p:cNvCxnSpPr>
            <p:nvPr/>
          </p:nvCxnSpPr>
          <p:spPr bwMode="auto">
            <a:xfrm>
              <a:off x="3101" y="2093"/>
              <a:ext cx="17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0" name="AutoShape 37"/>
            <p:cNvCxnSpPr>
              <a:cxnSpLocks noChangeShapeType="1"/>
              <a:stCxn id="54348" idx="4"/>
              <a:endCxn id="54339" idx="4"/>
            </p:cNvCxnSpPr>
            <p:nvPr/>
          </p:nvCxnSpPr>
          <p:spPr bwMode="auto">
            <a:xfrm>
              <a:off x="2878" y="2218"/>
              <a:ext cx="13" cy="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1" name="AutoShape 38"/>
            <p:cNvCxnSpPr>
              <a:cxnSpLocks noChangeShapeType="1"/>
              <a:stCxn id="54348" idx="2"/>
              <a:endCxn id="54339" idx="2"/>
            </p:cNvCxnSpPr>
            <p:nvPr/>
          </p:nvCxnSpPr>
          <p:spPr bwMode="auto">
            <a:xfrm flipH="1">
              <a:off x="2511" y="209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2" name="AutoShape 39"/>
            <p:cNvCxnSpPr>
              <a:cxnSpLocks noChangeShapeType="1"/>
              <a:stCxn id="54339" idx="3"/>
              <a:endCxn id="54338" idx="3"/>
            </p:cNvCxnSpPr>
            <p:nvPr/>
          </p:nvCxnSpPr>
          <p:spPr bwMode="auto">
            <a:xfrm flipH="1">
              <a:off x="2496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3" name="AutoShape 40"/>
            <p:cNvCxnSpPr>
              <a:cxnSpLocks noChangeShapeType="1"/>
              <a:stCxn id="54339" idx="5"/>
              <a:endCxn id="54338" idx="5"/>
            </p:cNvCxnSpPr>
            <p:nvPr/>
          </p:nvCxnSpPr>
          <p:spPr bwMode="auto">
            <a:xfrm>
              <a:off x="3160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4" name="AutoShape 41"/>
            <p:cNvCxnSpPr>
              <a:cxnSpLocks noChangeShapeType="1"/>
            </p:cNvCxnSpPr>
            <p:nvPr/>
          </p:nvCxnSpPr>
          <p:spPr bwMode="auto">
            <a:xfrm flipV="1">
              <a:off x="2878" y="1427"/>
              <a:ext cx="11" cy="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54355" name="Line 42"/>
            <p:cNvSpPr>
              <a:spLocks noChangeShapeType="1"/>
            </p:cNvSpPr>
            <p:nvPr/>
          </p:nvSpPr>
          <p:spPr bwMode="auto">
            <a:xfrm flipV="1">
              <a:off x="3243" y="2006"/>
              <a:ext cx="175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6" name="Line 43"/>
            <p:cNvSpPr>
              <a:spLocks noChangeShapeType="1"/>
            </p:cNvSpPr>
            <p:nvPr/>
          </p:nvSpPr>
          <p:spPr bwMode="auto">
            <a:xfrm flipV="1">
              <a:off x="3383" y="1910"/>
              <a:ext cx="122" cy="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7" name="Line 44"/>
            <p:cNvSpPr>
              <a:spLocks noChangeShapeType="1"/>
            </p:cNvSpPr>
            <p:nvPr/>
          </p:nvSpPr>
          <p:spPr bwMode="auto">
            <a:xfrm flipV="1">
              <a:off x="3470" y="1780"/>
              <a:ext cx="122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8" name="Line 45"/>
            <p:cNvSpPr>
              <a:spLocks noChangeShapeType="1"/>
            </p:cNvSpPr>
            <p:nvPr/>
          </p:nvSpPr>
          <p:spPr bwMode="auto">
            <a:xfrm flipV="1">
              <a:off x="3592" y="1579"/>
              <a:ext cx="7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9" name="Line 46"/>
            <p:cNvSpPr>
              <a:spLocks noChangeShapeType="1"/>
            </p:cNvSpPr>
            <p:nvPr/>
          </p:nvSpPr>
          <p:spPr bwMode="auto">
            <a:xfrm>
              <a:off x="3933" y="1989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0" name="Line 47"/>
            <p:cNvSpPr>
              <a:spLocks noChangeShapeType="1"/>
            </p:cNvSpPr>
            <p:nvPr/>
          </p:nvSpPr>
          <p:spPr bwMode="auto">
            <a:xfrm>
              <a:off x="3584" y="2181"/>
              <a:ext cx="183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1" name="Line 48"/>
            <p:cNvSpPr>
              <a:spLocks noChangeShapeType="1"/>
            </p:cNvSpPr>
            <p:nvPr/>
          </p:nvSpPr>
          <p:spPr bwMode="auto">
            <a:xfrm>
              <a:off x="3811" y="2373"/>
              <a:ext cx="157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2" name="Line 49"/>
            <p:cNvSpPr>
              <a:spLocks noChangeShapeType="1"/>
            </p:cNvSpPr>
            <p:nvPr/>
          </p:nvSpPr>
          <p:spPr bwMode="auto">
            <a:xfrm>
              <a:off x="3374" y="2242"/>
              <a:ext cx="131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3" name="Line 50"/>
            <p:cNvSpPr>
              <a:spLocks noChangeShapeType="1"/>
            </p:cNvSpPr>
            <p:nvPr/>
          </p:nvSpPr>
          <p:spPr bwMode="auto">
            <a:xfrm>
              <a:off x="3226" y="2425"/>
              <a:ext cx="7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4" name="Line 51"/>
            <p:cNvSpPr>
              <a:spLocks noChangeShapeType="1"/>
            </p:cNvSpPr>
            <p:nvPr/>
          </p:nvSpPr>
          <p:spPr bwMode="auto">
            <a:xfrm>
              <a:off x="3269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5" name="Line 52"/>
            <p:cNvSpPr>
              <a:spLocks noChangeShapeType="1"/>
            </p:cNvSpPr>
            <p:nvPr/>
          </p:nvSpPr>
          <p:spPr bwMode="auto">
            <a:xfrm flipH="1">
              <a:off x="2475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6" name="Line 53"/>
            <p:cNvSpPr>
              <a:spLocks noChangeShapeType="1"/>
            </p:cNvSpPr>
            <p:nvPr/>
          </p:nvSpPr>
          <p:spPr bwMode="auto">
            <a:xfrm flipH="1">
              <a:off x="2519" y="2443"/>
              <a:ext cx="61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7" name="Line 54"/>
            <p:cNvSpPr>
              <a:spLocks noChangeShapeType="1"/>
            </p:cNvSpPr>
            <p:nvPr/>
          </p:nvSpPr>
          <p:spPr bwMode="auto">
            <a:xfrm flipH="1">
              <a:off x="2283" y="2260"/>
              <a:ext cx="131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8" name="Line 55"/>
            <p:cNvSpPr>
              <a:spLocks noChangeShapeType="1"/>
            </p:cNvSpPr>
            <p:nvPr/>
          </p:nvSpPr>
          <p:spPr bwMode="auto">
            <a:xfrm flipH="1">
              <a:off x="1829" y="2373"/>
              <a:ext cx="140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9" name="Line 56"/>
            <p:cNvSpPr>
              <a:spLocks noChangeShapeType="1"/>
            </p:cNvSpPr>
            <p:nvPr/>
          </p:nvSpPr>
          <p:spPr bwMode="auto">
            <a:xfrm flipH="1">
              <a:off x="2039" y="2190"/>
              <a:ext cx="14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0" name="Line 57"/>
            <p:cNvSpPr>
              <a:spLocks noChangeShapeType="1"/>
            </p:cNvSpPr>
            <p:nvPr/>
          </p:nvSpPr>
          <p:spPr bwMode="auto">
            <a:xfrm flipH="1" flipV="1">
              <a:off x="2362" y="1998"/>
              <a:ext cx="166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1" name="Line 58"/>
            <p:cNvSpPr>
              <a:spLocks noChangeShapeType="1"/>
            </p:cNvSpPr>
            <p:nvPr/>
          </p:nvSpPr>
          <p:spPr bwMode="auto">
            <a:xfrm flipH="1" flipV="1">
              <a:off x="2266" y="1893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2" name="Line 59"/>
            <p:cNvSpPr>
              <a:spLocks noChangeShapeType="1"/>
            </p:cNvSpPr>
            <p:nvPr/>
          </p:nvSpPr>
          <p:spPr bwMode="auto">
            <a:xfrm flipH="1" flipV="1">
              <a:off x="2161" y="1806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3" name="Line 60"/>
            <p:cNvSpPr>
              <a:spLocks noChangeShapeType="1"/>
            </p:cNvSpPr>
            <p:nvPr/>
          </p:nvSpPr>
          <p:spPr bwMode="auto">
            <a:xfrm flipH="1" flipV="1">
              <a:off x="2091" y="1578"/>
              <a:ext cx="96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4" name="Line 61"/>
            <p:cNvSpPr>
              <a:spLocks noChangeShapeType="1"/>
            </p:cNvSpPr>
            <p:nvPr/>
          </p:nvSpPr>
          <p:spPr bwMode="auto">
            <a:xfrm flipH="1">
              <a:off x="1672" y="1989"/>
              <a:ext cx="17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1233982" name="Group 62"/>
          <p:cNvGraphicFramePr>
            <a:graphicFrameLocks noGrp="1"/>
          </p:cNvGraphicFramePr>
          <p:nvPr/>
        </p:nvGraphicFramePr>
        <p:xfrm>
          <a:off x="7523163" y="884238"/>
          <a:ext cx="1314450" cy="2468772"/>
        </p:xfrm>
        <a:graphic>
          <a:graphicData uri="http://schemas.openxmlformats.org/drawingml/2006/table">
            <a:tbl>
              <a:tblPr/>
              <a:tblGrid>
                <a:gridCol w="131445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attributes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04" name="Line 84"/>
          <p:cNvSpPr>
            <a:spLocks noChangeShapeType="1"/>
          </p:cNvSpPr>
          <p:nvPr/>
        </p:nvSpPr>
        <p:spPr bwMode="auto">
          <a:xfrm flipH="1">
            <a:off x="7162800" y="2951163"/>
            <a:ext cx="457200" cy="234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5" name="Line 85"/>
          <p:cNvSpPr>
            <a:spLocks noChangeShapeType="1"/>
          </p:cNvSpPr>
          <p:nvPr/>
        </p:nvSpPr>
        <p:spPr bwMode="auto">
          <a:xfrm flipH="1">
            <a:off x="7259638" y="2965450"/>
            <a:ext cx="374650" cy="3317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6" name="Line 86"/>
          <p:cNvSpPr>
            <a:spLocks noChangeShapeType="1"/>
          </p:cNvSpPr>
          <p:nvPr/>
        </p:nvSpPr>
        <p:spPr bwMode="auto">
          <a:xfrm flipH="1">
            <a:off x="7397750" y="2978150"/>
            <a:ext cx="249238" cy="415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7" name="Freeform 87"/>
          <p:cNvSpPr>
            <a:spLocks/>
          </p:cNvSpPr>
          <p:nvPr/>
        </p:nvSpPr>
        <p:spPr bwMode="auto">
          <a:xfrm>
            <a:off x="3394075" y="3795713"/>
            <a:ext cx="582613" cy="374650"/>
          </a:xfrm>
          <a:custGeom>
            <a:avLst/>
            <a:gdLst>
              <a:gd name="T0" fmla="*/ 0 w 367"/>
              <a:gd name="T1" fmla="*/ 0 h 236"/>
              <a:gd name="T2" fmla="*/ 122 w 367"/>
              <a:gd name="T3" fmla="*/ 140 h 236"/>
              <a:gd name="T4" fmla="*/ 367 w 367"/>
              <a:gd name="T5" fmla="*/ 236 h 236"/>
              <a:gd name="T6" fmla="*/ 0 60000 65536"/>
              <a:gd name="T7" fmla="*/ 0 60000 65536"/>
              <a:gd name="T8" fmla="*/ 0 60000 65536"/>
              <a:gd name="T9" fmla="*/ 0 w 367"/>
              <a:gd name="T10" fmla="*/ 0 h 236"/>
              <a:gd name="T11" fmla="*/ 367 w 36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36">
                <a:moveTo>
                  <a:pt x="0" y="0"/>
                </a:moveTo>
                <a:cubicBezTo>
                  <a:pt x="30" y="50"/>
                  <a:pt x="61" y="101"/>
                  <a:pt x="122" y="140"/>
                </a:cubicBezTo>
                <a:cubicBezTo>
                  <a:pt x="183" y="179"/>
                  <a:pt x="275" y="207"/>
                  <a:pt x="367" y="23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8" name="Freeform 88"/>
          <p:cNvSpPr>
            <a:spLocks/>
          </p:cNvSpPr>
          <p:nvPr/>
        </p:nvSpPr>
        <p:spPr bwMode="auto">
          <a:xfrm>
            <a:off x="4017963" y="4489450"/>
            <a:ext cx="1136650" cy="68263"/>
          </a:xfrm>
          <a:custGeom>
            <a:avLst/>
            <a:gdLst>
              <a:gd name="T0" fmla="*/ 0 w 716"/>
              <a:gd name="T1" fmla="*/ 0 h 43"/>
              <a:gd name="T2" fmla="*/ 366 w 716"/>
              <a:gd name="T3" fmla="*/ 43 h 43"/>
              <a:gd name="T4" fmla="*/ 716 w 716"/>
              <a:gd name="T5" fmla="*/ 0 h 43"/>
              <a:gd name="T6" fmla="*/ 0 60000 65536"/>
              <a:gd name="T7" fmla="*/ 0 60000 65536"/>
              <a:gd name="T8" fmla="*/ 0 60000 65536"/>
              <a:gd name="T9" fmla="*/ 0 w 716"/>
              <a:gd name="T10" fmla="*/ 0 h 43"/>
              <a:gd name="T11" fmla="*/ 716 w 716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" h="43">
                <a:moveTo>
                  <a:pt x="0" y="0"/>
                </a:moveTo>
                <a:cubicBezTo>
                  <a:pt x="123" y="21"/>
                  <a:pt x="247" y="43"/>
                  <a:pt x="366" y="43"/>
                </a:cubicBezTo>
                <a:cubicBezTo>
                  <a:pt x="485" y="43"/>
                  <a:pt x="600" y="21"/>
                  <a:pt x="71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9" name="Freeform 89"/>
          <p:cNvSpPr>
            <a:spLocks/>
          </p:cNvSpPr>
          <p:nvPr/>
        </p:nvSpPr>
        <p:spPr bwMode="auto">
          <a:xfrm>
            <a:off x="5694363" y="3200400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0" name="Freeform 90"/>
          <p:cNvSpPr>
            <a:spLocks/>
          </p:cNvSpPr>
          <p:nvPr/>
        </p:nvSpPr>
        <p:spPr bwMode="auto">
          <a:xfrm>
            <a:off x="4641850" y="3311525"/>
            <a:ext cx="414338" cy="193675"/>
          </a:xfrm>
          <a:custGeom>
            <a:avLst/>
            <a:gdLst>
              <a:gd name="T0" fmla="*/ 0 w 261"/>
              <a:gd name="T1" fmla="*/ 0 h 122"/>
              <a:gd name="T2" fmla="*/ 192 w 261"/>
              <a:gd name="T3" fmla="*/ 43 h 122"/>
              <a:gd name="T4" fmla="*/ 261 w 261"/>
              <a:gd name="T5" fmla="*/ 122 h 122"/>
              <a:gd name="T6" fmla="*/ 0 60000 65536"/>
              <a:gd name="T7" fmla="*/ 0 60000 65536"/>
              <a:gd name="T8" fmla="*/ 0 60000 65536"/>
              <a:gd name="T9" fmla="*/ 0 w 261"/>
              <a:gd name="T10" fmla="*/ 0 h 122"/>
              <a:gd name="T11" fmla="*/ 261 w 261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122">
                <a:moveTo>
                  <a:pt x="0" y="0"/>
                </a:moveTo>
                <a:cubicBezTo>
                  <a:pt x="74" y="11"/>
                  <a:pt x="148" y="23"/>
                  <a:pt x="192" y="43"/>
                </a:cubicBezTo>
                <a:cubicBezTo>
                  <a:pt x="236" y="63"/>
                  <a:pt x="248" y="92"/>
                  <a:pt x="261" y="12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1" name="Freeform 91"/>
          <p:cNvSpPr>
            <a:spLocks/>
          </p:cNvSpPr>
          <p:nvPr/>
        </p:nvSpPr>
        <p:spPr bwMode="auto">
          <a:xfrm>
            <a:off x="3754438" y="3006725"/>
            <a:ext cx="762000" cy="249238"/>
          </a:xfrm>
          <a:custGeom>
            <a:avLst/>
            <a:gdLst>
              <a:gd name="T0" fmla="*/ 0 w 480"/>
              <a:gd name="T1" fmla="*/ 157 h 157"/>
              <a:gd name="T2" fmla="*/ 175 w 480"/>
              <a:gd name="T3" fmla="*/ 43 h 157"/>
              <a:gd name="T4" fmla="*/ 480 w 480"/>
              <a:gd name="T5" fmla="*/ 0 h 157"/>
              <a:gd name="T6" fmla="*/ 0 60000 65536"/>
              <a:gd name="T7" fmla="*/ 0 60000 65536"/>
              <a:gd name="T8" fmla="*/ 0 60000 65536"/>
              <a:gd name="T9" fmla="*/ 0 w 480"/>
              <a:gd name="T10" fmla="*/ 0 h 157"/>
              <a:gd name="T11" fmla="*/ 480 w 480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7">
                <a:moveTo>
                  <a:pt x="0" y="157"/>
                </a:moveTo>
                <a:cubicBezTo>
                  <a:pt x="47" y="113"/>
                  <a:pt x="95" y="69"/>
                  <a:pt x="175" y="43"/>
                </a:cubicBezTo>
                <a:cubicBezTo>
                  <a:pt x="255" y="17"/>
                  <a:pt x="367" y="8"/>
                  <a:pt x="48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2" name="Freeform 92"/>
          <p:cNvSpPr>
            <a:spLocks/>
          </p:cNvSpPr>
          <p:nvPr/>
        </p:nvSpPr>
        <p:spPr bwMode="auto">
          <a:xfrm>
            <a:off x="3490913" y="2563813"/>
            <a:ext cx="1039812" cy="207962"/>
          </a:xfrm>
          <a:custGeom>
            <a:avLst/>
            <a:gdLst>
              <a:gd name="T0" fmla="*/ 0 w 655"/>
              <a:gd name="T1" fmla="*/ 131 h 131"/>
              <a:gd name="T2" fmla="*/ 297 w 655"/>
              <a:gd name="T3" fmla="*/ 35 h 131"/>
              <a:gd name="T4" fmla="*/ 655 w 655"/>
              <a:gd name="T5" fmla="*/ 0 h 131"/>
              <a:gd name="T6" fmla="*/ 0 60000 65536"/>
              <a:gd name="T7" fmla="*/ 0 60000 65536"/>
              <a:gd name="T8" fmla="*/ 0 60000 65536"/>
              <a:gd name="T9" fmla="*/ 0 w 655"/>
              <a:gd name="T10" fmla="*/ 0 h 131"/>
              <a:gd name="T11" fmla="*/ 655 w 65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31">
                <a:moveTo>
                  <a:pt x="0" y="131"/>
                </a:moveTo>
                <a:cubicBezTo>
                  <a:pt x="94" y="94"/>
                  <a:pt x="188" y="57"/>
                  <a:pt x="297" y="35"/>
                </a:cubicBezTo>
                <a:cubicBezTo>
                  <a:pt x="406" y="13"/>
                  <a:pt x="530" y="6"/>
                  <a:pt x="655" y="0"/>
                </a:cubicBezTo>
              </a:path>
            </a:pathLst>
          </a:custGeom>
          <a:noFill/>
          <a:ln w="38100" cmpd="sng">
            <a:pattFill prst="wdUpDiag">
              <a:fgClr>
                <a:schemeClr val="hlink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3" name="Freeform 93"/>
          <p:cNvSpPr>
            <a:spLocks/>
          </p:cNvSpPr>
          <p:nvPr/>
        </p:nvSpPr>
        <p:spPr bwMode="auto">
          <a:xfrm>
            <a:off x="4252913" y="827088"/>
            <a:ext cx="3228975" cy="1749425"/>
          </a:xfrm>
          <a:custGeom>
            <a:avLst/>
            <a:gdLst>
              <a:gd name="T0" fmla="*/ 0 w 2034"/>
              <a:gd name="T1" fmla="*/ 1102 h 1102"/>
              <a:gd name="T2" fmla="*/ 454 w 2034"/>
              <a:gd name="T3" fmla="*/ 177 h 1102"/>
              <a:gd name="T4" fmla="*/ 2034 w 2034"/>
              <a:gd name="T5" fmla="*/ 38 h 1102"/>
              <a:gd name="T6" fmla="*/ 0 60000 65536"/>
              <a:gd name="T7" fmla="*/ 0 60000 65536"/>
              <a:gd name="T8" fmla="*/ 0 60000 65536"/>
              <a:gd name="T9" fmla="*/ 0 w 2034"/>
              <a:gd name="T10" fmla="*/ 0 h 1102"/>
              <a:gd name="T11" fmla="*/ 2034 w 2034"/>
              <a:gd name="T12" fmla="*/ 1102 h 1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4" h="1102">
                <a:moveTo>
                  <a:pt x="0" y="1102"/>
                </a:moveTo>
                <a:cubicBezTo>
                  <a:pt x="57" y="728"/>
                  <a:pt x="115" y="354"/>
                  <a:pt x="454" y="177"/>
                </a:cubicBezTo>
                <a:cubicBezTo>
                  <a:pt x="793" y="0"/>
                  <a:pt x="1413" y="19"/>
                  <a:pt x="2034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4" name="Line 94"/>
          <p:cNvSpPr>
            <a:spLocks noChangeShapeType="1"/>
          </p:cNvSpPr>
          <p:nvPr/>
        </p:nvSpPr>
        <p:spPr bwMode="auto">
          <a:xfrm flipH="1">
            <a:off x="4114800" y="1565275"/>
            <a:ext cx="3519488" cy="14970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5" name="Line 95"/>
          <p:cNvSpPr>
            <a:spLocks noChangeShapeType="1"/>
          </p:cNvSpPr>
          <p:nvPr/>
        </p:nvSpPr>
        <p:spPr bwMode="auto">
          <a:xfrm flipH="1">
            <a:off x="4891088" y="1855788"/>
            <a:ext cx="2728912" cy="1524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6" name="Line 96"/>
          <p:cNvSpPr>
            <a:spLocks noChangeShapeType="1"/>
          </p:cNvSpPr>
          <p:nvPr/>
        </p:nvSpPr>
        <p:spPr bwMode="auto">
          <a:xfrm flipH="1">
            <a:off x="5832475" y="2119313"/>
            <a:ext cx="1787525" cy="1260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7" name="Line 97"/>
          <p:cNvSpPr>
            <a:spLocks noChangeShapeType="1"/>
          </p:cNvSpPr>
          <p:nvPr/>
        </p:nvSpPr>
        <p:spPr bwMode="auto">
          <a:xfrm flipH="1">
            <a:off x="3630613" y="2397125"/>
            <a:ext cx="3989387" cy="16065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8" name="Line 98"/>
          <p:cNvSpPr>
            <a:spLocks noChangeShapeType="1"/>
          </p:cNvSpPr>
          <p:nvPr/>
        </p:nvSpPr>
        <p:spPr bwMode="auto">
          <a:xfrm flipH="1">
            <a:off x="4586288" y="2646363"/>
            <a:ext cx="3048000" cy="1898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34019" name="Group 99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9" name="Text Box 11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4032" name="Rectangle 112"/>
          <p:cNvSpPr>
            <a:spLocks noChangeArrowheads="1"/>
          </p:cNvSpPr>
          <p:nvPr/>
        </p:nvSpPr>
        <p:spPr bwMode="auto">
          <a:xfrm>
            <a:off x="6183313" y="5907088"/>
            <a:ext cx="336550" cy="5762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34033" name="Freeform 113"/>
          <p:cNvSpPr>
            <a:spLocks/>
          </p:cNvSpPr>
          <p:nvPr/>
        </p:nvSpPr>
        <p:spPr bwMode="auto">
          <a:xfrm>
            <a:off x="5695950" y="3189288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4" name="Rectangle 114"/>
          <p:cNvSpPr>
            <a:spLocks noChangeArrowheads="1"/>
          </p:cNvSpPr>
          <p:nvPr/>
        </p:nvSpPr>
        <p:spPr bwMode="auto">
          <a:xfrm>
            <a:off x="6172200" y="5908675"/>
            <a:ext cx="336550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54333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3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3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3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3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3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3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23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3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0" tmFilter="0, 0; .2, .5; .8, .5; 1, 0"/>
                                        <p:tgtEl>
                                          <p:spTgt spid="1234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500" autoRev="1" fill="hold"/>
                                        <p:tgtEl>
                                          <p:spTgt spid="12340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0592 0.40185 " pathEditMode="relative" ptsTypes="AA">
                                      <p:cBhvr>
                                        <p:cTn id="91" dur="2000" fill="hold"/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34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23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004" grpId="0" animBg="1"/>
      <p:bldP spid="1234005" grpId="0" animBg="1"/>
      <p:bldP spid="1234006" grpId="0" animBg="1"/>
      <p:bldP spid="1234007" grpId="0" animBg="1"/>
      <p:bldP spid="1234008" grpId="0" animBg="1"/>
      <p:bldP spid="1234009" grpId="0" animBg="1"/>
      <p:bldP spid="1234010" grpId="0" animBg="1"/>
      <p:bldP spid="1234011" grpId="0" animBg="1"/>
      <p:bldP spid="1234012" grpId="0" animBg="1"/>
      <p:bldP spid="1234013" grpId="0" animBg="1"/>
      <p:bldP spid="1234014" grpId="0" animBg="1"/>
      <p:bldP spid="1234015" grpId="0" animBg="1"/>
      <p:bldP spid="1234016" grpId="0" animBg="1"/>
      <p:bldP spid="1234016" grpId="1" animBg="1"/>
      <p:bldP spid="1234017" grpId="0" animBg="1"/>
      <p:bldP spid="1234018" grpId="0" animBg="1"/>
      <p:bldP spid="1234032" grpId="0" animBg="1"/>
      <p:bldP spid="1234032" grpId="1" animBg="1"/>
      <p:bldP spid="1234033" grpId="0" animBg="1"/>
      <p:bldP spid="1234033" grpId="1" animBg="1"/>
      <p:bldP spid="1234033" grpId="2" animBg="1"/>
      <p:bldP spid="12340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5971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5311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537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5985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86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5988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89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5991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92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5994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95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5997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537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5312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6000" name="AutoShape 32"/>
          <p:cNvSpPr>
            <a:spLocks noChangeArrowheads="1"/>
          </p:cNvSpPr>
          <p:nvPr/>
        </p:nvSpPr>
        <p:spPr bwMode="auto">
          <a:xfrm rot="5400000">
            <a:off x="110331" y="2690020"/>
            <a:ext cx="4448175" cy="2576512"/>
          </a:xfrm>
          <a:custGeom>
            <a:avLst/>
            <a:gdLst>
              <a:gd name="T0" fmla="*/ 3447336 w 21600"/>
              <a:gd name="T1" fmla="*/ 1288256 h 21600"/>
              <a:gd name="T2" fmla="*/ 2224088 w 21600"/>
              <a:gd name="T3" fmla="*/ 2576512 h 21600"/>
              <a:gd name="T4" fmla="*/ 1000839 w 21600"/>
              <a:gd name="T5" fmla="*/ 1288256 h 21600"/>
              <a:gd name="T6" fmla="*/ 2224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60 w 21600"/>
              <a:gd name="T13" fmla="*/ 6660 h 21600"/>
              <a:gd name="T14" fmla="*/ 14940 w 21600"/>
              <a:gd name="T15" fmla="*/ 149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20" y="21600"/>
                </a:lnTo>
                <a:lnTo>
                  <a:pt x="1188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6001" name="Group 33"/>
          <p:cNvGraphicFramePr>
            <a:graphicFrameLocks noGrp="1"/>
          </p:cNvGraphicFramePr>
          <p:nvPr/>
        </p:nvGraphicFramePr>
        <p:xfrm>
          <a:off x="4129088" y="1965325"/>
          <a:ext cx="484187" cy="2322513"/>
        </p:xfrm>
        <a:graphic>
          <a:graphicData uri="http://schemas.openxmlformats.org/drawingml/2006/table">
            <a:tbl>
              <a:tblPr/>
              <a:tblGrid>
                <a:gridCol w="4841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6013" name="Group 45"/>
          <p:cNvGraphicFramePr>
            <a:graphicFrameLocks noGrp="1"/>
          </p:cNvGraphicFramePr>
          <p:nvPr/>
        </p:nvGraphicFramePr>
        <p:xfrm>
          <a:off x="5126038" y="1973263"/>
          <a:ext cx="3779837" cy="579034"/>
        </p:xfrm>
        <a:graphic>
          <a:graphicData uri="http://schemas.openxmlformats.org/drawingml/2006/table">
            <a:tbl>
              <a:tblPr/>
              <a:tblGrid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</a:tblGrid>
              <a:tr h="334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36041" name="Freeform 73"/>
          <p:cNvSpPr>
            <a:spLocks/>
          </p:cNvSpPr>
          <p:nvPr/>
        </p:nvSpPr>
        <p:spPr bwMode="auto">
          <a:xfrm>
            <a:off x="4349750" y="1570038"/>
            <a:ext cx="1219200" cy="688975"/>
          </a:xfrm>
          <a:custGeom>
            <a:avLst/>
            <a:gdLst>
              <a:gd name="T0" fmla="*/ 0 w 768"/>
              <a:gd name="T1" fmla="*/ 434 h 434"/>
              <a:gd name="T2" fmla="*/ 445 w 768"/>
              <a:gd name="T3" fmla="*/ 32 h 434"/>
              <a:gd name="T4" fmla="*/ 768 w 768"/>
              <a:gd name="T5" fmla="*/ 242 h 434"/>
              <a:gd name="T6" fmla="*/ 0 60000 65536"/>
              <a:gd name="T7" fmla="*/ 0 60000 65536"/>
              <a:gd name="T8" fmla="*/ 0 60000 65536"/>
              <a:gd name="T9" fmla="*/ 0 w 768"/>
              <a:gd name="T10" fmla="*/ 0 h 434"/>
              <a:gd name="T11" fmla="*/ 768 w 768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34">
                <a:moveTo>
                  <a:pt x="0" y="434"/>
                </a:moveTo>
                <a:cubicBezTo>
                  <a:pt x="158" y="249"/>
                  <a:pt x="317" y="64"/>
                  <a:pt x="445" y="32"/>
                </a:cubicBezTo>
                <a:cubicBezTo>
                  <a:pt x="573" y="0"/>
                  <a:pt x="670" y="121"/>
                  <a:pt x="768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2" name="Freeform 74"/>
          <p:cNvSpPr>
            <a:spLocks/>
          </p:cNvSpPr>
          <p:nvPr/>
        </p:nvSpPr>
        <p:spPr bwMode="auto">
          <a:xfrm>
            <a:off x="5556250" y="2286000"/>
            <a:ext cx="650875" cy="307975"/>
          </a:xfrm>
          <a:custGeom>
            <a:avLst/>
            <a:gdLst>
              <a:gd name="T0" fmla="*/ 0 w 410"/>
              <a:gd name="T1" fmla="*/ 9 h 194"/>
              <a:gd name="T2" fmla="*/ 270 w 410"/>
              <a:gd name="T3" fmla="*/ 192 h 194"/>
              <a:gd name="T4" fmla="*/ 410 w 410"/>
              <a:gd name="T5" fmla="*/ 0 h 194"/>
              <a:gd name="T6" fmla="*/ 0 60000 65536"/>
              <a:gd name="T7" fmla="*/ 0 60000 65536"/>
              <a:gd name="T8" fmla="*/ 0 60000 65536"/>
              <a:gd name="T9" fmla="*/ 0 w 410"/>
              <a:gd name="T10" fmla="*/ 0 h 194"/>
              <a:gd name="T11" fmla="*/ 410 w 41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94">
                <a:moveTo>
                  <a:pt x="0" y="9"/>
                </a:moveTo>
                <a:cubicBezTo>
                  <a:pt x="101" y="101"/>
                  <a:pt x="202" y="194"/>
                  <a:pt x="270" y="192"/>
                </a:cubicBezTo>
                <a:cubicBezTo>
                  <a:pt x="338" y="190"/>
                  <a:pt x="374" y="95"/>
                  <a:pt x="4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3" name="Freeform 75"/>
          <p:cNvSpPr>
            <a:spLocks/>
          </p:cNvSpPr>
          <p:nvPr/>
        </p:nvSpPr>
        <p:spPr bwMode="auto">
          <a:xfrm>
            <a:off x="6207125" y="1509713"/>
            <a:ext cx="1884363" cy="457200"/>
          </a:xfrm>
          <a:custGeom>
            <a:avLst/>
            <a:gdLst>
              <a:gd name="T0" fmla="*/ 0 w 1187"/>
              <a:gd name="T1" fmla="*/ 288 h 288"/>
              <a:gd name="T2" fmla="*/ 846 w 1187"/>
              <a:gd name="T3" fmla="*/ 0 h 288"/>
              <a:gd name="T4" fmla="*/ 1187 w 1187"/>
              <a:gd name="T5" fmla="*/ 288 h 288"/>
              <a:gd name="T6" fmla="*/ 0 60000 65536"/>
              <a:gd name="T7" fmla="*/ 0 60000 65536"/>
              <a:gd name="T8" fmla="*/ 0 60000 65536"/>
              <a:gd name="T9" fmla="*/ 0 w 1187"/>
              <a:gd name="T10" fmla="*/ 0 h 288"/>
              <a:gd name="T11" fmla="*/ 1187 w 118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7" h="288">
                <a:moveTo>
                  <a:pt x="0" y="288"/>
                </a:moveTo>
                <a:cubicBezTo>
                  <a:pt x="324" y="144"/>
                  <a:pt x="648" y="0"/>
                  <a:pt x="846" y="0"/>
                </a:cubicBezTo>
                <a:cubicBezTo>
                  <a:pt x="1044" y="0"/>
                  <a:pt x="1115" y="144"/>
                  <a:pt x="1187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4" name="Freeform 76"/>
          <p:cNvSpPr>
            <a:spLocks/>
          </p:cNvSpPr>
          <p:nvPr/>
        </p:nvSpPr>
        <p:spPr bwMode="auto">
          <a:xfrm>
            <a:off x="8104188" y="2312988"/>
            <a:ext cx="333375" cy="222250"/>
          </a:xfrm>
          <a:custGeom>
            <a:avLst/>
            <a:gdLst>
              <a:gd name="T0" fmla="*/ 0 w 210"/>
              <a:gd name="T1" fmla="*/ 0 h 140"/>
              <a:gd name="T2" fmla="*/ 158 w 210"/>
              <a:gd name="T3" fmla="*/ 140 h 140"/>
              <a:gd name="T4" fmla="*/ 210 w 210"/>
              <a:gd name="T5" fmla="*/ 0 h 140"/>
              <a:gd name="T6" fmla="*/ 0 60000 65536"/>
              <a:gd name="T7" fmla="*/ 0 60000 65536"/>
              <a:gd name="T8" fmla="*/ 0 60000 65536"/>
              <a:gd name="T9" fmla="*/ 0 w 210"/>
              <a:gd name="T10" fmla="*/ 0 h 140"/>
              <a:gd name="T11" fmla="*/ 210 w 2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40">
                <a:moveTo>
                  <a:pt x="0" y="0"/>
                </a:moveTo>
                <a:cubicBezTo>
                  <a:pt x="61" y="70"/>
                  <a:pt x="123" y="140"/>
                  <a:pt x="158" y="140"/>
                </a:cubicBezTo>
                <a:cubicBezTo>
                  <a:pt x="193" y="140"/>
                  <a:pt x="201" y="7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5" name="Freeform 77"/>
          <p:cNvSpPr>
            <a:spLocks/>
          </p:cNvSpPr>
          <p:nvPr/>
        </p:nvSpPr>
        <p:spPr bwMode="auto">
          <a:xfrm>
            <a:off x="4337050" y="2327275"/>
            <a:ext cx="955675" cy="603250"/>
          </a:xfrm>
          <a:custGeom>
            <a:avLst/>
            <a:gdLst>
              <a:gd name="T0" fmla="*/ 0 w 602"/>
              <a:gd name="T1" fmla="*/ 341 h 380"/>
              <a:gd name="T2" fmla="*/ 488 w 602"/>
              <a:gd name="T3" fmla="*/ 323 h 380"/>
              <a:gd name="T4" fmla="*/ 602 w 602"/>
              <a:gd name="T5" fmla="*/ 0 h 380"/>
              <a:gd name="T6" fmla="*/ 0 60000 65536"/>
              <a:gd name="T7" fmla="*/ 0 60000 65536"/>
              <a:gd name="T8" fmla="*/ 0 60000 65536"/>
              <a:gd name="T9" fmla="*/ 0 w 602"/>
              <a:gd name="T10" fmla="*/ 0 h 380"/>
              <a:gd name="T11" fmla="*/ 602 w 602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380">
                <a:moveTo>
                  <a:pt x="0" y="341"/>
                </a:moveTo>
                <a:cubicBezTo>
                  <a:pt x="194" y="360"/>
                  <a:pt x="388" y="380"/>
                  <a:pt x="488" y="323"/>
                </a:cubicBezTo>
                <a:cubicBezTo>
                  <a:pt x="588" y="266"/>
                  <a:pt x="595" y="133"/>
                  <a:pt x="6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6" name="Freeform 78"/>
          <p:cNvSpPr>
            <a:spLocks/>
          </p:cNvSpPr>
          <p:nvPr/>
        </p:nvSpPr>
        <p:spPr bwMode="auto">
          <a:xfrm>
            <a:off x="4364038" y="2327275"/>
            <a:ext cx="2452687" cy="1277938"/>
          </a:xfrm>
          <a:custGeom>
            <a:avLst/>
            <a:gdLst>
              <a:gd name="T0" fmla="*/ 0 w 1545"/>
              <a:gd name="T1" fmla="*/ 690 h 805"/>
              <a:gd name="T2" fmla="*/ 1065 w 1545"/>
              <a:gd name="T3" fmla="*/ 690 h 805"/>
              <a:gd name="T4" fmla="*/ 1545 w 1545"/>
              <a:gd name="T5" fmla="*/ 0 h 805"/>
              <a:gd name="T6" fmla="*/ 0 60000 65536"/>
              <a:gd name="T7" fmla="*/ 0 60000 65536"/>
              <a:gd name="T8" fmla="*/ 0 60000 65536"/>
              <a:gd name="T9" fmla="*/ 0 w 1545"/>
              <a:gd name="T10" fmla="*/ 0 h 805"/>
              <a:gd name="T11" fmla="*/ 1545 w 1545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5" h="805">
                <a:moveTo>
                  <a:pt x="0" y="690"/>
                </a:moveTo>
                <a:cubicBezTo>
                  <a:pt x="403" y="747"/>
                  <a:pt x="807" y="805"/>
                  <a:pt x="1065" y="690"/>
                </a:cubicBezTo>
                <a:cubicBezTo>
                  <a:pt x="1323" y="575"/>
                  <a:pt x="1434" y="287"/>
                  <a:pt x="15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7" name="Freeform 79"/>
          <p:cNvSpPr>
            <a:spLocks/>
          </p:cNvSpPr>
          <p:nvPr/>
        </p:nvSpPr>
        <p:spPr bwMode="auto">
          <a:xfrm>
            <a:off x="6858000" y="1771650"/>
            <a:ext cx="319088" cy="195263"/>
          </a:xfrm>
          <a:custGeom>
            <a:avLst/>
            <a:gdLst>
              <a:gd name="T0" fmla="*/ 0 w 201"/>
              <a:gd name="T1" fmla="*/ 123 h 123"/>
              <a:gd name="T2" fmla="*/ 131 w 201"/>
              <a:gd name="T3" fmla="*/ 1 h 123"/>
              <a:gd name="T4" fmla="*/ 201 w 201"/>
              <a:gd name="T5" fmla="*/ 115 h 123"/>
              <a:gd name="T6" fmla="*/ 0 60000 65536"/>
              <a:gd name="T7" fmla="*/ 0 60000 65536"/>
              <a:gd name="T8" fmla="*/ 0 60000 65536"/>
              <a:gd name="T9" fmla="*/ 0 w 201"/>
              <a:gd name="T10" fmla="*/ 0 h 123"/>
              <a:gd name="T11" fmla="*/ 201 w 201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123">
                <a:moveTo>
                  <a:pt x="0" y="123"/>
                </a:moveTo>
                <a:cubicBezTo>
                  <a:pt x="49" y="62"/>
                  <a:pt x="98" y="2"/>
                  <a:pt x="131" y="1"/>
                </a:cubicBezTo>
                <a:cubicBezTo>
                  <a:pt x="164" y="0"/>
                  <a:pt x="182" y="57"/>
                  <a:pt x="201" y="1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8" name="Freeform 80"/>
          <p:cNvSpPr>
            <a:spLocks/>
          </p:cNvSpPr>
          <p:nvPr/>
        </p:nvSpPr>
        <p:spPr bwMode="auto">
          <a:xfrm>
            <a:off x="7177088" y="2286000"/>
            <a:ext cx="1565275" cy="771525"/>
          </a:xfrm>
          <a:custGeom>
            <a:avLst/>
            <a:gdLst>
              <a:gd name="T0" fmla="*/ 0 w 986"/>
              <a:gd name="T1" fmla="*/ 35 h 486"/>
              <a:gd name="T2" fmla="*/ 523 w 986"/>
              <a:gd name="T3" fmla="*/ 480 h 486"/>
              <a:gd name="T4" fmla="*/ 986 w 986"/>
              <a:gd name="T5" fmla="*/ 0 h 486"/>
              <a:gd name="T6" fmla="*/ 0 60000 65536"/>
              <a:gd name="T7" fmla="*/ 0 60000 65536"/>
              <a:gd name="T8" fmla="*/ 0 60000 65536"/>
              <a:gd name="T9" fmla="*/ 0 w 986"/>
              <a:gd name="T10" fmla="*/ 0 h 486"/>
              <a:gd name="T11" fmla="*/ 986 w 986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486">
                <a:moveTo>
                  <a:pt x="0" y="35"/>
                </a:moveTo>
                <a:cubicBezTo>
                  <a:pt x="179" y="260"/>
                  <a:pt x="359" y="486"/>
                  <a:pt x="523" y="480"/>
                </a:cubicBezTo>
                <a:cubicBezTo>
                  <a:pt x="687" y="474"/>
                  <a:pt x="836" y="237"/>
                  <a:pt x="9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9" name="Freeform 81"/>
          <p:cNvSpPr>
            <a:spLocks/>
          </p:cNvSpPr>
          <p:nvPr/>
        </p:nvSpPr>
        <p:spPr bwMode="auto">
          <a:xfrm>
            <a:off x="4378325" y="2327275"/>
            <a:ext cx="1524000" cy="1689100"/>
          </a:xfrm>
          <a:custGeom>
            <a:avLst/>
            <a:gdLst>
              <a:gd name="T0" fmla="*/ 0 w 960"/>
              <a:gd name="T1" fmla="*/ 1047 h 1064"/>
              <a:gd name="T2" fmla="*/ 794 w 960"/>
              <a:gd name="T3" fmla="*/ 890 h 1064"/>
              <a:gd name="T4" fmla="*/ 960 w 960"/>
              <a:gd name="T5" fmla="*/ 0 h 1064"/>
              <a:gd name="T6" fmla="*/ 0 60000 65536"/>
              <a:gd name="T7" fmla="*/ 0 60000 65536"/>
              <a:gd name="T8" fmla="*/ 0 60000 65536"/>
              <a:gd name="T9" fmla="*/ 0 w 960"/>
              <a:gd name="T10" fmla="*/ 0 h 1064"/>
              <a:gd name="T11" fmla="*/ 960 w 960"/>
              <a:gd name="T12" fmla="*/ 1064 h 1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064">
                <a:moveTo>
                  <a:pt x="0" y="1047"/>
                </a:moveTo>
                <a:cubicBezTo>
                  <a:pt x="317" y="1055"/>
                  <a:pt x="634" y="1064"/>
                  <a:pt x="794" y="890"/>
                </a:cubicBezTo>
                <a:cubicBezTo>
                  <a:pt x="954" y="716"/>
                  <a:pt x="957" y="358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0" name="Freeform 82"/>
          <p:cNvSpPr>
            <a:spLocks/>
          </p:cNvSpPr>
          <p:nvPr/>
        </p:nvSpPr>
        <p:spPr bwMode="auto">
          <a:xfrm>
            <a:off x="5873750" y="1593850"/>
            <a:ext cx="679450" cy="373063"/>
          </a:xfrm>
          <a:custGeom>
            <a:avLst/>
            <a:gdLst>
              <a:gd name="T0" fmla="*/ 0 w 428"/>
              <a:gd name="T1" fmla="*/ 235 h 235"/>
              <a:gd name="T2" fmla="*/ 236 w 428"/>
              <a:gd name="T3" fmla="*/ 0 h 235"/>
              <a:gd name="T4" fmla="*/ 428 w 428"/>
              <a:gd name="T5" fmla="*/ 235 h 235"/>
              <a:gd name="T6" fmla="*/ 0 60000 65536"/>
              <a:gd name="T7" fmla="*/ 0 60000 65536"/>
              <a:gd name="T8" fmla="*/ 0 60000 65536"/>
              <a:gd name="T9" fmla="*/ 0 w 428"/>
              <a:gd name="T10" fmla="*/ 0 h 235"/>
              <a:gd name="T11" fmla="*/ 428 w 428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235">
                <a:moveTo>
                  <a:pt x="0" y="235"/>
                </a:moveTo>
                <a:cubicBezTo>
                  <a:pt x="82" y="117"/>
                  <a:pt x="165" y="0"/>
                  <a:pt x="236" y="0"/>
                </a:cubicBezTo>
                <a:cubicBezTo>
                  <a:pt x="307" y="0"/>
                  <a:pt x="367" y="117"/>
                  <a:pt x="428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1" name="Freeform 83"/>
          <p:cNvSpPr>
            <a:spLocks/>
          </p:cNvSpPr>
          <p:nvPr/>
        </p:nvSpPr>
        <p:spPr bwMode="auto">
          <a:xfrm>
            <a:off x="6553200" y="2312988"/>
            <a:ext cx="914400" cy="471487"/>
          </a:xfrm>
          <a:custGeom>
            <a:avLst/>
            <a:gdLst>
              <a:gd name="T0" fmla="*/ 0 w 576"/>
              <a:gd name="T1" fmla="*/ 0 h 297"/>
              <a:gd name="T2" fmla="*/ 262 w 576"/>
              <a:gd name="T3" fmla="*/ 297 h 297"/>
              <a:gd name="T4" fmla="*/ 576 w 576"/>
              <a:gd name="T5" fmla="*/ 0 h 297"/>
              <a:gd name="T6" fmla="*/ 0 60000 65536"/>
              <a:gd name="T7" fmla="*/ 0 60000 65536"/>
              <a:gd name="T8" fmla="*/ 0 60000 65536"/>
              <a:gd name="T9" fmla="*/ 0 w 576"/>
              <a:gd name="T10" fmla="*/ 0 h 297"/>
              <a:gd name="T11" fmla="*/ 576 w 576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97">
                <a:moveTo>
                  <a:pt x="0" y="0"/>
                </a:moveTo>
                <a:cubicBezTo>
                  <a:pt x="83" y="148"/>
                  <a:pt x="166" y="297"/>
                  <a:pt x="262" y="297"/>
                </a:cubicBezTo>
                <a:cubicBezTo>
                  <a:pt x="358" y="297"/>
                  <a:pt x="467" y="148"/>
                  <a:pt x="5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2" name="Freeform 84"/>
          <p:cNvSpPr>
            <a:spLocks/>
          </p:cNvSpPr>
          <p:nvPr/>
        </p:nvSpPr>
        <p:spPr bwMode="auto">
          <a:xfrm>
            <a:off x="7481888" y="1743075"/>
            <a:ext cx="304800" cy="209550"/>
          </a:xfrm>
          <a:custGeom>
            <a:avLst/>
            <a:gdLst>
              <a:gd name="T0" fmla="*/ 0 w 192"/>
              <a:gd name="T1" fmla="*/ 132 h 132"/>
              <a:gd name="T2" fmla="*/ 87 w 192"/>
              <a:gd name="T3" fmla="*/ 1 h 132"/>
              <a:gd name="T4" fmla="*/ 192 w 192"/>
              <a:gd name="T5" fmla="*/ 124 h 132"/>
              <a:gd name="T6" fmla="*/ 0 60000 65536"/>
              <a:gd name="T7" fmla="*/ 0 60000 65536"/>
              <a:gd name="T8" fmla="*/ 0 60000 65536"/>
              <a:gd name="T9" fmla="*/ 0 w 192"/>
              <a:gd name="T10" fmla="*/ 0 h 132"/>
              <a:gd name="T11" fmla="*/ 192 w 19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32">
                <a:moveTo>
                  <a:pt x="0" y="132"/>
                </a:moveTo>
                <a:cubicBezTo>
                  <a:pt x="27" y="67"/>
                  <a:pt x="55" y="2"/>
                  <a:pt x="87" y="1"/>
                </a:cubicBezTo>
                <a:cubicBezTo>
                  <a:pt x="119" y="0"/>
                  <a:pt x="155" y="62"/>
                  <a:pt x="192" y="1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3" name="Text Box 85"/>
          <p:cNvSpPr txBox="1">
            <a:spLocks noChangeArrowheads="1"/>
          </p:cNvSpPr>
          <p:nvPr/>
        </p:nvSpPr>
        <p:spPr bwMode="auto">
          <a:xfrm>
            <a:off x="3713163" y="4329113"/>
            <a:ext cx="52324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Search for block in buffer cache, return if found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>
                <a:solidFill>
                  <a:srgbClr val="C0C0C0"/>
                </a:solidFill>
              </a:rPr>
              <a:t>(hash vp and blkno and follow linked hash list)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Get a new buffer (LRU, age)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Call disk driver </a:t>
            </a:r>
            <a:r>
              <a:rPr lang="en-US" sz="1600" b="0"/>
              <a:t>- sleep or do something else</a:t>
            </a:r>
            <a:br>
              <a:rPr lang="en-US" sz="1600" b="0"/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Reorganize LRU chain (not shown) and return buffer</a:t>
            </a:r>
          </a:p>
        </p:txBody>
      </p:sp>
      <p:sp>
        <p:nvSpPr>
          <p:cNvPr id="1236055" name="Rectangle 87"/>
          <p:cNvSpPr>
            <a:spLocks noChangeArrowheads="1"/>
          </p:cNvSpPr>
          <p:nvPr/>
        </p:nvSpPr>
        <p:spPr bwMode="auto">
          <a:xfrm>
            <a:off x="6172200" y="5908675"/>
            <a:ext cx="336550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36056" name="Rectangle 88"/>
          <p:cNvSpPr>
            <a:spLocks noChangeArrowheads="1"/>
          </p:cNvSpPr>
          <p:nvPr/>
        </p:nvSpPr>
        <p:spPr bwMode="auto">
          <a:xfrm>
            <a:off x="8601075" y="1985963"/>
            <a:ext cx="298450" cy="55425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36057" name="Freeform 89"/>
          <p:cNvSpPr>
            <a:spLocks/>
          </p:cNvSpPr>
          <p:nvPr/>
        </p:nvSpPr>
        <p:spPr bwMode="auto">
          <a:xfrm>
            <a:off x="7772400" y="2333625"/>
            <a:ext cx="974725" cy="506413"/>
          </a:xfrm>
          <a:custGeom>
            <a:avLst/>
            <a:gdLst>
              <a:gd name="T0" fmla="*/ 0 w 614"/>
              <a:gd name="T1" fmla="*/ 0 h 319"/>
              <a:gd name="T2" fmla="*/ 455 w 614"/>
              <a:gd name="T3" fmla="*/ 319 h 319"/>
              <a:gd name="T4" fmla="*/ 614 w 614"/>
              <a:gd name="T5" fmla="*/ 0 h 319"/>
              <a:gd name="T6" fmla="*/ 0 60000 65536"/>
              <a:gd name="T7" fmla="*/ 0 60000 65536"/>
              <a:gd name="T8" fmla="*/ 0 60000 65536"/>
              <a:gd name="T9" fmla="*/ 0 w 614"/>
              <a:gd name="T10" fmla="*/ 0 h 319"/>
              <a:gd name="T11" fmla="*/ 614 w 614"/>
              <a:gd name="T12" fmla="*/ 319 h 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4" h="319">
                <a:moveTo>
                  <a:pt x="0" y="0"/>
                </a:moveTo>
                <a:cubicBezTo>
                  <a:pt x="176" y="159"/>
                  <a:pt x="353" y="319"/>
                  <a:pt x="455" y="319"/>
                </a:cubicBezTo>
                <a:cubicBezTo>
                  <a:pt x="557" y="319"/>
                  <a:pt x="585" y="159"/>
                  <a:pt x="61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36058" name="Picture 90" descr="ea3vsx2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116888" y="688975"/>
            <a:ext cx="923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6059" name="Text Box 91"/>
          <p:cNvSpPr txBox="1">
            <a:spLocks noChangeArrowheads="1"/>
          </p:cNvSpPr>
          <p:nvPr/>
        </p:nvSpPr>
        <p:spPr bwMode="auto">
          <a:xfrm>
            <a:off x="4711700" y="681038"/>
            <a:ext cx="34766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sz="1600" b="0" dirty="0"/>
              <a:t>Interrupt to notify end of disk IO</a:t>
            </a:r>
          </a:p>
          <a:p>
            <a:pPr algn="r">
              <a:lnSpc>
                <a:spcPct val="130000"/>
              </a:lnSpc>
            </a:pPr>
            <a:r>
              <a:rPr lang="en-US" sz="1600" b="0" dirty="0"/>
              <a:t>Kernel may awaken sleeping process</a:t>
            </a:r>
          </a:p>
        </p:txBody>
      </p:sp>
      <p:sp>
        <p:nvSpPr>
          <p:cNvPr id="1236054" name="Oval 86"/>
          <p:cNvSpPr>
            <a:spLocks noChangeArrowheads="1"/>
          </p:cNvSpPr>
          <p:nvPr/>
        </p:nvSpPr>
        <p:spPr bwMode="auto">
          <a:xfrm>
            <a:off x="8464550" y="1858963"/>
            <a:ext cx="565150" cy="554037"/>
          </a:xfrm>
          <a:prstGeom prst="ellips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nb-NO" sz="80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59878 -0.04375 L -0.59878 -0.11226 " pathEditMode="relative" ptsTypes="AAA">
                                      <p:cBhvr>
                                        <p:cTn id="6" dur="2000" fill="hold"/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3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3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3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3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3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79 -0.11227 L -0.59879 -0.31921 L -0.27639 -0.6544 L 0.26423 -0.69815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2" y="-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36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3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3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3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3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3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57379 0.0 L -0.83299 0.26134 L -0.85799 0.26134 L -0.85799 0.14213 " pathEditMode="relative" ptsTypes="AAAAA">
                                      <p:cBhvr>
                                        <p:cTn id="93" dur="5000" fill="hold"/>
                                        <p:tgtEl>
                                          <p:spTgt spid="1236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236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236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23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23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236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36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236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236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236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236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236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236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236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23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236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236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000" grpId="0" animBg="1"/>
      <p:bldP spid="1236000" grpId="1" animBg="1"/>
      <p:bldP spid="1236041" grpId="0" animBg="1"/>
      <p:bldP spid="1236041" grpId="1" animBg="1"/>
      <p:bldP spid="1236042" grpId="0" animBg="1"/>
      <p:bldP spid="1236042" grpId="1" animBg="1"/>
      <p:bldP spid="1236043" grpId="0" animBg="1"/>
      <p:bldP spid="1236043" grpId="1" animBg="1"/>
      <p:bldP spid="1236044" grpId="0" animBg="1"/>
      <p:bldP spid="1236044" grpId="1" animBg="1"/>
      <p:bldP spid="1236045" grpId="0" animBg="1"/>
      <p:bldP spid="1236045" grpId="1" animBg="1"/>
      <p:bldP spid="1236046" grpId="0" animBg="1"/>
      <p:bldP spid="1236046" grpId="1" animBg="1"/>
      <p:bldP spid="1236047" grpId="0" animBg="1"/>
      <p:bldP spid="1236047" grpId="1" animBg="1"/>
      <p:bldP spid="1236048" grpId="0" animBg="1"/>
      <p:bldP spid="1236048" grpId="1" animBg="1"/>
      <p:bldP spid="1236048" grpId="2" animBg="1"/>
      <p:bldP spid="1236049" grpId="0" animBg="1"/>
      <p:bldP spid="1236049" grpId="1" animBg="1"/>
      <p:bldP spid="1236050" grpId="0" animBg="1"/>
      <p:bldP spid="1236050" grpId="1" animBg="1"/>
      <p:bldP spid="1236051" grpId="0" animBg="1"/>
      <p:bldP spid="1236051" grpId="1" animBg="1"/>
      <p:bldP spid="1236052" grpId="0" animBg="1"/>
      <p:bldP spid="1236052" grpId="1" animBg="1"/>
      <p:bldP spid="1236053" grpId="0"/>
      <p:bldP spid="1236053" grpId="1"/>
      <p:bldP spid="1236055" grpId="0" animBg="1"/>
      <p:bldP spid="1236055" grpId="1" animBg="1"/>
      <p:bldP spid="1236055" grpId="2" animBg="1"/>
      <p:bldP spid="1236056" grpId="0" animBg="1"/>
      <p:bldP spid="1236056" grpId="1" animBg="1"/>
      <p:bldP spid="1236057" grpId="0" animBg="1"/>
      <p:bldP spid="1236057" grpId="1" animBg="1"/>
      <p:bldP spid="1236059" grpId="0"/>
      <p:bldP spid="1236059" grpId="1"/>
      <p:bldP spid="1236054" grpId="0" animBg="1"/>
      <p:bldP spid="123605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6995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335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634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7009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0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7012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3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7015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6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7018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9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7021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634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6336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7024" name="Text Box 32"/>
          <p:cNvSpPr txBox="1">
            <a:spLocks noChangeArrowheads="1"/>
          </p:cNvSpPr>
          <p:nvPr/>
        </p:nvSpPr>
        <p:spPr bwMode="auto">
          <a:xfrm>
            <a:off x="3719513" y="1827213"/>
            <a:ext cx="5461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>
                <a:solidFill>
                  <a:srgbClr val="C0C0C0"/>
                </a:solidFill>
              </a:rPr>
              <a:t>READ()</a:t>
            </a:r>
            <a:r>
              <a:rPr lang="en-US" sz="1600" b="0">
                <a:solidFill>
                  <a:srgbClr val="C0C0C0"/>
                </a:solidFill>
                <a:sym typeface="Wingdings" pitchFamily="2" charset="2"/>
              </a:rPr>
              <a:t>:</a:t>
            </a:r>
            <a:endParaRPr lang="en-US" sz="1600" b="0">
              <a:solidFill>
                <a:srgbClr val="C0C0C0"/>
              </a:solidFill>
            </a:endParaRP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Find corresponding inode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Check if valid call - file size vs. len + offset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Loop and find corresponding blocks 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>
                <a:solidFill>
                  <a:srgbClr val="C0C0C0"/>
                </a:solidFill>
              </a:rPr>
              <a:t>find logical blocks from inode, offset, length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>
                <a:solidFill>
                  <a:srgbClr val="C0C0C0"/>
                </a:solidFill>
              </a:rPr>
              <a:t>do block I/O, 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>
                <a:solidFill>
                  <a:srgbClr val="C0C0C0"/>
                </a:solidFill>
              </a:rPr>
              <a:t>e.g., bread(...) </a:t>
            </a:r>
            <a:r>
              <a:rPr lang="en-US" sz="1600" b="0">
                <a:solidFill>
                  <a:srgbClr val="C0C0C0"/>
                </a:solidFill>
                <a:sym typeface="Wingdings" pitchFamily="2" charset="2"/>
              </a:rPr>
              <a:t> bio_doread(...)  </a:t>
            </a:r>
            <a:r>
              <a:rPr lang="en-US" sz="1600" b="0">
                <a:solidFill>
                  <a:srgbClr val="C0C0C0"/>
                </a:solidFill>
              </a:rPr>
              <a:t>getblk()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/>
              <a:t/>
            </a:r>
            <a:br>
              <a:rPr lang="en-US" sz="1600" b="0"/>
            </a:br>
            <a:endParaRPr lang="en-US" sz="1600" b="0"/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/>
              <a:t>return and copy block to user</a:t>
            </a:r>
          </a:p>
        </p:txBody>
      </p:sp>
      <p:sp>
        <p:nvSpPr>
          <p:cNvPr id="1237025" name="AutoShape 33"/>
          <p:cNvSpPr>
            <a:spLocks noChangeArrowheads="1"/>
          </p:cNvSpPr>
          <p:nvPr/>
        </p:nvSpPr>
        <p:spPr bwMode="auto">
          <a:xfrm rot="5400000">
            <a:off x="380206" y="1531145"/>
            <a:ext cx="4003675" cy="2671762"/>
          </a:xfrm>
          <a:custGeom>
            <a:avLst/>
            <a:gdLst>
              <a:gd name="T0" fmla="*/ 3145666 w 21600"/>
              <a:gd name="T1" fmla="*/ 1335881 h 21600"/>
              <a:gd name="T2" fmla="*/ 2001838 w 21600"/>
              <a:gd name="T3" fmla="*/ 2671762 h 21600"/>
              <a:gd name="T4" fmla="*/ 858010 w 21600"/>
              <a:gd name="T5" fmla="*/ 1335881 h 21600"/>
              <a:gd name="T6" fmla="*/ 2001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9 w 21600"/>
              <a:gd name="T13" fmla="*/ 6429 h 21600"/>
              <a:gd name="T14" fmla="*/ 15171 w 21600"/>
              <a:gd name="T15" fmla="*/ 15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58" y="21600"/>
                </a:lnTo>
                <a:lnTo>
                  <a:pt x="1234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37027" name="Rectangle 35"/>
          <p:cNvSpPr>
            <a:spLocks noChangeArrowheads="1"/>
          </p:cNvSpPr>
          <p:nvPr/>
        </p:nvSpPr>
        <p:spPr bwMode="auto">
          <a:xfrm>
            <a:off x="6508750" y="769938"/>
            <a:ext cx="898525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buffer</a:t>
            </a:r>
          </a:p>
        </p:txBody>
      </p:sp>
      <p:sp>
        <p:nvSpPr>
          <p:cNvPr id="1237028" name="Rectangle 36"/>
          <p:cNvSpPr>
            <a:spLocks noChangeArrowheads="1"/>
          </p:cNvSpPr>
          <p:nvPr/>
        </p:nvSpPr>
        <p:spPr bwMode="auto">
          <a:xfrm>
            <a:off x="755650" y="2955925"/>
            <a:ext cx="298450" cy="3127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556E-6 L 2.5E-6 -0.28772 L 0.66579 -0.29652 " pathEditMode="relative" ptsTypes="AAA">
                                      <p:cBhvr>
                                        <p:cTn id="18" dur="2000" fill="hold"/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37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37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024" grpId="0"/>
      <p:bldP spid="1237024" grpId="1"/>
      <p:bldP spid="1237025" grpId="0" animBg="1"/>
      <p:bldP spid="1237025" grpId="1" animBg="1"/>
      <p:bldP spid="1237027" grpId="0" animBg="1"/>
      <p:bldP spid="123702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50938" y="5311775"/>
            <a:ext cx="6481762" cy="5508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619375" y="3800475"/>
            <a:ext cx="3941763" cy="2119313"/>
            <a:chOff x="1974" y="2358"/>
            <a:chExt cx="1680" cy="768"/>
          </a:xfrm>
        </p:grpSpPr>
        <p:sp>
          <p:nvSpPr>
            <p:cNvPr id="1239043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44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1" name="Group 5"/>
          <p:cNvGrpSpPr>
            <a:grpSpLocks/>
          </p:cNvGrpSpPr>
          <p:nvPr/>
        </p:nvGrpSpPr>
        <p:grpSpPr bwMode="auto">
          <a:xfrm>
            <a:off x="2619375" y="3476625"/>
            <a:ext cx="3941763" cy="2119313"/>
            <a:chOff x="1974" y="2154"/>
            <a:chExt cx="1680" cy="768"/>
          </a:xfrm>
        </p:grpSpPr>
        <p:sp>
          <p:nvSpPr>
            <p:cNvPr id="1239046" name="Oval 6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47" name="Oval 7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2" name="Group 8"/>
          <p:cNvGrpSpPr>
            <a:grpSpLocks/>
          </p:cNvGrpSpPr>
          <p:nvPr/>
        </p:nvGrpSpPr>
        <p:grpSpPr bwMode="auto">
          <a:xfrm>
            <a:off x="2619375" y="3152775"/>
            <a:ext cx="3941763" cy="2119313"/>
            <a:chOff x="1974" y="1950"/>
            <a:chExt cx="1680" cy="768"/>
          </a:xfrm>
        </p:grpSpPr>
        <p:sp>
          <p:nvSpPr>
            <p:cNvPr id="1239049" name="Oval 9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50" name="Oval 10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3" name="Group 11"/>
          <p:cNvGrpSpPr>
            <a:grpSpLocks/>
          </p:cNvGrpSpPr>
          <p:nvPr/>
        </p:nvGrpSpPr>
        <p:grpSpPr bwMode="auto">
          <a:xfrm>
            <a:off x="2619375" y="2828925"/>
            <a:ext cx="3941763" cy="2119313"/>
            <a:chOff x="1974" y="1746"/>
            <a:chExt cx="1680" cy="768"/>
          </a:xfrm>
        </p:grpSpPr>
        <p:sp>
          <p:nvSpPr>
            <p:cNvPr id="1239052" name="Oval 12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53" name="Oval 13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4" name="Group 15"/>
          <p:cNvGrpSpPr>
            <a:grpSpLocks/>
          </p:cNvGrpSpPr>
          <p:nvPr/>
        </p:nvGrpSpPr>
        <p:grpSpPr bwMode="auto">
          <a:xfrm>
            <a:off x="2619375" y="2505075"/>
            <a:ext cx="3941763" cy="2119313"/>
            <a:chOff x="1974" y="1542"/>
            <a:chExt cx="1680" cy="768"/>
          </a:xfrm>
        </p:grpSpPr>
        <p:sp>
          <p:nvSpPr>
            <p:cNvPr id="1239056" name="Oval 16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58459" name="Oval 17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8375" name="Group 18"/>
          <p:cNvGrpSpPr>
            <a:grpSpLocks/>
          </p:cNvGrpSpPr>
          <p:nvPr/>
        </p:nvGrpSpPr>
        <p:grpSpPr bwMode="auto">
          <a:xfrm>
            <a:off x="2614613" y="2508250"/>
            <a:ext cx="3941762" cy="2119313"/>
            <a:chOff x="1647" y="1427"/>
            <a:chExt cx="2483" cy="1335"/>
          </a:xfrm>
        </p:grpSpPr>
        <p:grpSp>
          <p:nvGrpSpPr>
            <p:cNvPr id="58415" name="Group 19"/>
            <p:cNvGrpSpPr>
              <a:grpSpLocks/>
            </p:cNvGrpSpPr>
            <p:nvPr/>
          </p:nvGrpSpPr>
          <p:grpSpPr bwMode="auto">
            <a:xfrm>
              <a:off x="1647" y="1427"/>
              <a:ext cx="2483" cy="1335"/>
              <a:chOff x="1974" y="1542"/>
              <a:chExt cx="1680" cy="768"/>
            </a:xfrm>
          </p:grpSpPr>
          <p:sp>
            <p:nvSpPr>
              <p:cNvPr id="58456" name="Oval 20"/>
              <p:cNvSpPr>
                <a:spLocks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8457" name="Oval 21"/>
              <p:cNvSpPr>
                <a:spLocks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58416" name="Oval 22"/>
            <p:cNvSpPr>
              <a:spLocks noChangeArrowheads="1"/>
            </p:cNvSpPr>
            <p:nvPr/>
          </p:nvSpPr>
          <p:spPr bwMode="auto">
            <a:xfrm>
              <a:off x="1829" y="1501"/>
              <a:ext cx="2112" cy="11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7" name="Oval 23"/>
            <p:cNvSpPr>
              <a:spLocks noChangeArrowheads="1"/>
            </p:cNvSpPr>
            <p:nvPr/>
          </p:nvSpPr>
          <p:spPr bwMode="auto">
            <a:xfrm>
              <a:off x="1997" y="1596"/>
              <a:ext cx="1798" cy="97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8" name="Oval 24"/>
            <p:cNvSpPr>
              <a:spLocks noChangeArrowheads="1"/>
            </p:cNvSpPr>
            <p:nvPr/>
          </p:nvSpPr>
          <p:spPr bwMode="auto">
            <a:xfrm>
              <a:off x="2162" y="1700"/>
              <a:ext cx="1449" cy="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9" name="Oval 25"/>
            <p:cNvSpPr>
              <a:spLocks noChangeArrowheads="1"/>
            </p:cNvSpPr>
            <p:nvPr/>
          </p:nvSpPr>
          <p:spPr bwMode="auto">
            <a:xfrm>
              <a:off x="2332" y="1786"/>
              <a:ext cx="1118" cy="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20" name="Oval 26"/>
            <p:cNvSpPr>
              <a:spLocks noChangeArrowheads="1"/>
            </p:cNvSpPr>
            <p:nvPr/>
          </p:nvSpPr>
          <p:spPr bwMode="auto">
            <a:xfrm>
              <a:off x="2511" y="1890"/>
              <a:ext cx="760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8421" name="AutoShape 27"/>
            <p:cNvCxnSpPr>
              <a:cxnSpLocks noChangeShapeType="1"/>
              <a:stCxn id="58417" idx="2"/>
              <a:endCxn id="58416" idx="2"/>
            </p:cNvCxnSpPr>
            <p:nvPr/>
          </p:nvCxnSpPr>
          <p:spPr bwMode="auto">
            <a:xfrm flipH="1" flipV="1">
              <a:off x="1829" y="2082"/>
              <a:ext cx="168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2" name="AutoShape 28"/>
            <p:cNvCxnSpPr>
              <a:cxnSpLocks noChangeShapeType="1"/>
              <a:stCxn id="58417" idx="6"/>
              <a:endCxn id="58416" idx="6"/>
            </p:cNvCxnSpPr>
            <p:nvPr/>
          </p:nvCxnSpPr>
          <p:spPr bwMode="auto">
            <a:xfrm flipV="1">
              <a:off x="3795" y="2082"/>
              <a:ext cx="146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3" name="AutoShape 29"/>
            <p:cNvCxnSpPr>
              <a:cxnSpLocks noChangeShapeType="1"/>
              <a:stCxn id="58417" idx="4"/>
              <a:endCxn id="58416" idx="4"/>
            </p:cNvCxnSpPr>
            <p:nvPr/>
          </p:nvCxnSpPr>
          <p:spPr bwMode="auto">
            <a:xfrm flipH="1">
              <a:off x="2885" y="2573"/>
              <a:ext cx="11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4" name="AutoShape 30"/>
            <p:cNvCxnSpPr>
              <a:cxnSpLocks noChangeShapeType="1"/>
              <a:stCxn id="58418" idx="4"/>
              <a:endCxn id="58419" idx="4"/>
            </p:cNvCxnSpPr>
            <p:nvPr/>
          </p:nvCxnSpPr>
          <p:spPr bwMode="auto">
            <a:xfrm flipV="1">
              <a:off x="2887" y="2386"/>
              <a:ext cx="4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5" name="AutoShape 31"/>
            <p:cNvCxnSpPr>
              <a:cxnSpLocks noChangeShapeType="1"/>
              <a:stCxn id="58417" idx="3"/>
              <a:endCxn id="58416" idx="3"/>
            </p:cNvCxnSpPr>
            <p:nvPr/>
          </p:nvCxnSpPr>
          <p:spPr bwMode="auto">
            <a:xfrm flipH="1">
              <a:off x="2138" y="2430"/>
              <a:ext cx="122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6" name="AutoShape 32"/>
            <p:cNvCxnSpPr>
              <a:cxnSpLocks noChangeShapeType="1"/>
              <a:stCxn id="58417" idx="5"/>
              <a:endCxn id="58416" idx="5"/>
            </p:cNvCxnSpPr>
            <p:nvPr/>
          </p:nvCxnSpPr>
          <p:spPr bwMode="auto">
            <a:xfrm>
              <a:off x="3532" y="2430"/>
              <a:ext cx="100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7" name="AutoShape 33"/>
            <p:cNvCxnSpPr>
              <a:cxnSpLocks noChangeShapeType="1"/>
              <a:stCxn id="58417" idx="7"/>
              <a:endCxn id="58416" idx="7"/>
            </p:cNvCxnSpPr>
            <p:nvPr/>
          </p:nvCxnSpPr>
          <p:spPr bwMode="auto">
            <a:xfrm flipV="1">
              <a:off x="3532" y="1671"/>
              <a:ext cx="100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8" name="AutoShape 34"/>
            <p:cNvCxnSpPr>
              <a:cxnSpLocks noChangeShapeType="1"/>
              <a:stCxn id="58417" idx="1"/>
              <a:endCxn id="58416" idx="1"/>
            </p:cNvCxnSpPr>
            <p:nvPr/>
          </p:nvCxnSpPr>
          <p:spPr bwMode="auto">
            <a:xfrm flipH="1" flipV="1">
              <a:off x="2138" y="1671"/>
              <a:ext cx="122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58429" name="Oval 35"/>
            <p:cNvSpPr>
              <a:spLocks noChangeArrowheads="1"/>
            </p:cNvSpPr>
            <p:nvPr/>
          </p:nvSpPr>
          <p:spPr bwMode="auto">
            <a:xfrm>
              <a:off x="2655" y="1967"/>
              <a:ext cx="446" cy="2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8430" name="AutoShape 36"/>
            <p:cNvCxnSpPr>
              <a:cxnSpLocks noChangeShapeType="1"/>
              <a:stCxn id="58429" idx="6"/>
              <a:endCxn id="58420" idx="6"/>
            </p:cNvCxnSpPr>
            <p:nvPr/>
          </p:nvCxnSpPr>
          <p:spPr bwMode="auto">
            <a:xfrm>
              <a:off x="3101" y="2093"/>
              <a:ext cx="17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1" name="AutoShape 37"/>
            <p:cNvCxnSpPr>
              <a:cxnSpLocks noChangeShapeType="1"/>
              <a:stCxn id="58429" idx="4"/>
              <a:endCxn id="58420" idx="4"/>
            </p:cNvCxnSpPr>
            <p:nvPr/>
          </p:nvCxnSpPr>
          <p:spPr bwMode="auto">
            <a:xfrm>
              <a:off x="2878" y="2218"/>
              <a:ext cx="13" cy="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2" name="AutoShape 38"/>
            <p:cNvCxnSpPr>
              <a:cxnSpLocks noChangeShapeType="1"/>
              <a:stCxn id="58429" idx="2"/>
              <a:endCxn id="58420" idx="2"/>
            </p:cNvCxnSpPr>
            <p:nvPr/>
          </p:nvCxnSpPr>
          <p:spPr bwMode="auto">
            <a:xfrm flipH="1">
              <a:off x="2511" y="209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3" name="AutoShape 39"/>
            <p:cNvCxnSpPr>
              <a:cxnSpLocks noChangeShapeType="1"/>
              <a:stCxn id="58420" idx="3"/>
              <a:endCxn id="58419" idx="3"/>
            </p:cNvCxnSpPr>
            <p:nvPr/>
          </p:nvCxnSpPr>
          <p:spPr bwMode="auto">
            <a:xfrm flipH="1">
              <a:off x="2496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4" name="AutoShape 40"/>
            <p:cNvCxnSpPr>
              <a:cxnSpLocks noChangeShapeType="1"/>
              <a:stCxn id="58420" idx="5"/>
              <a:endCxn id="58419" idx="5"/>
            </p:cNvCxnSpPr>
            <p:nvPr/>
          </p:nvCxnSpPr>
          <p:spPr bwMode="auto">
            <a:xfrm>
              <a:off x="3160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5" name="AutoShape 41"/>
            <p:cNvCxnSpPr>
              <a:cxnSpLocks noChangeShapeType="1"/>
            </p:cNvCxnSpPr>
            <p:nvPr/>
          </p:nvCxnSpPr>
          <p:spPr bwMode="auto">
            <a:xfrm flipV="1">
              <a:off x="2878" y="1427"/>
              <a:ext cx="11" cy="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58436" name="Line 42"/>
            <p:cNvSpPr>
              <a:spLocks noChangeShapeType="1"/>
            </p:cNvSpPr>
            <p:nvPr/>
          </p:nvSpPr>
          <p:spPr bwMode="auto">
            <a:xfrm flipV="1">
              <a:off x="3243" y="2006"/>
              <a:ext cx="175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7" name="Line 43"/>
            <p:cNvSpPr>
              <a:spLocks noChangeShapeType="1"/>
            </p:cNvSpPr>
            <p:nvPr/>
          </p:nvSpPr>
          <p:spPr bwMode="auto">
            <a:xfrm flipV="1">
              <a:off x="3383" y="1910"/>
              <a:ext cx="122" cy="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8" name="Line 44"/>
            <p:cNvSpPr>
              <a:spLocks noChangeShapeType="1"/>
            </p:cNvSpPr>
            <p:nvPr/>
          </p:nvSpPr>
          <p:spPr bwMode="auto">
            <a:xfrm flipV="1">
              <a:off x="3470" y="1780"/>
              <a:ext cx="122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9" name="Line 45"/>
            <p:cNvSpPr>
              <a:spLocks noChangeShapeType="1"/>
            </p:cNvSpPr>
            <p:nvPr/>
          </p:nvSpPr>
          <p:spPr bwMode="auto">
            <a:xfrm flipV="1">
              <a:off x="3592" y="1579"/>
              <a:ext cx="7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0" name="Line 46"/>
            <p:cNvSpPr>
              <a:spLocks noChangeShapeType="1"/>
            </p:cNvSpPr>
            <p:nvPr/>
          </p:nvSpPr>
          <p:spPr bwMode="auto">
            <a:xfrm>
              <a:off x="3933" y="1989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1" name="Line 47"/>
            <p:cNvSpPr>
              <a:spLocks noChangeShapeType="1"/>
            </p:cNvSpPr>
            <p:nvPr/>
          </p:nvSpPr>
          <p:spPr bwMode="auto">
            <a:xfrm>
              <a:off x="3584" y="2181"/>
              <a:ext cx="183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2" name="Line 48"/>
            <p:cNvSpPr>
              <a:spLocks noChangeShapeType="1"/>
            </p:cNvSpPr>
            <p:nvPr/>
          </p:nvSpPr>
          <p:spPr bwMode="auto">
            <a:xfrm>
              <a:off x="3811" y="2373"/>
              <a:ext cx="157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3" name="Line 49"/>
            <p:cNvSpPr>
              <a:spLocks noChangeShapeType="1"/>
            </p:cNvSpPr>
            <p:nvPr/>
          </p:nvSpPr>
          <p:spPr bwMode="auto">
            <a:xfrm>
              <a:off x="3374" y="2242"/>
              <a:ext cx="131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4" name="Line 50"/>
            <p:cNvSpPr>
              <a:spLocks noChangeShapeType="1"/>
            </p:cNvSpPr>
            <p:nvPr/>
          </p:nvSpPr>
          <p:spPr bwMode="auto">
            <a:xfrm>
              <a:off x="3226" y="2425"/>
              <a:ext cx="7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5" name="Line 51"/>
            <p:cNvSpPr>
              <a:spLocks noChangeShapeType="1"/>
            </p:cNvSpPr>
            <p:nvPr/>
          </p:nvSpPr>
          <p:spPr bwMode="auto">
            <a:xfrm>
              <a:off x="3269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6" name="Line 52"/>
            <p:cNvSpPr>
              <a:spLocks noChangeShapeType="1"/>
            </p:cNvSpPr>
            <p:nvPr/>
          </p:nvSpPr>
          <p:spPr bwMode="auto">
            <a:xfrm flipH="1">
              <a:off x="2475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7" name="Line 53"/>
            <p:cNvSpPr>
              <a:spLocks noChangeShapeType="1"/>
            </p:cNvSpPr>
            <p:nvPr/>
          </p:nvSpPr>
          <p:spPr bwMode="auto">
            <a:xfrm flipH="1">
              <a:off x="2519" y="2443"/>
              <a:ext cx="61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8" name="Line 54"/>
            <p:cNvSpPr>
              <a:spLocks noChangeShapeType="1"/>
            </p:cNvSpPr>
            <p:nvPr/>
          </p:nvSpPr>
          <p:spPr bwMode="auto">
            <a:xfrm flipH="1">
              <a:off x="2283" y="2260"/>
              <a:ext cx="131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9" name="Line 55"/>
            <p:cNvSpPr>
              <a:spLocks noChangeShapeType="1"/>
            </p:cNvSpPr>
            <p:nvPr/>
          </p:nvSpPr>
          <p:spPr bwMode="auto">
            <a:xfrm flipH="1">
              <a:off x="1829" y="2373"/>
              <a:ext cx="140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0" name="Line 56"/>
            <p:cNvSpPr>
              <a:spLocks noChangeShapeType="1"/>
            </p:cNvSpPr>
            <p:nvPr/>
          </p:nvSpPr>
          <p:spPr bwMode="auto">
            <a:xfrm flipH="1">
              <a:off x="2039" y="2190"/>
              <a:ext cx="14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1" name="Line 57"/>
            <p:cNvSpPr>
              <a:spLocks noChangeShapeType="1"/>
            </p:cNvSpPr>
            <p:nvPr/>
          </p:nvSpPr>
          <p:spPr bwMode="auto">
            <a:xfrm flipH="1" flipV="1">
              <a:off x="2362" y="1998"/>
              <a:ext cx="166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2" name="Line 58"/>
            <p:cNvSpPr>
              <a:spLocks noChangeShapeType="1"/>
            </p:cNvSpPr>
            <p:nvPr/>
          </p:nvSpPr>
          <p:spPr bwMode="auto">
            <a:xfrm flipH="1" flipV="1">
              <a:off x="2266" y="1893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3" name="Line 59"/>
            <p:cNvSpPr>
              <a:spLocks noChangeShapeType="1"/>
            </p:cNvSpPr>
            <p:nvPr/>
          </p:nvSpPr>
          <p:spPr bwMode="auto">
            <a:xfrm flipH="1" flipV="1">
              <a:off x="2161" y="1806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4" name="Line 60"/>
            <p:cNvSpPr>
              <a:spLocks noChangeShapeType="1"/>
            </p:cNvSpPr>
            <p:nvPr/>
          </p:nvSpPr>
          <p:spPr bwMode="auto">
            <a:xfrm flipH="1" flipV="1">
              <a:off x="2091" y="1578"/>
              <a:ext cx="96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5" name="Line 61"/>
            <p:cNvSpPr>
              <a:spLocks noChangeShapeType="1"/>
            </p:cNvSpPr>
            <p:nvPr/>
          </p:nvSpPr>
          <p:spPr bwMode="auto">
            <a:xfrm flipH="1">
              <a:off x="1672" y="1989"/>
              <a:ext cx="17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1239102" name="Group 62"/>
          <p:cNvGraphicFramePr>
            <a:graphicFrameLocks noGrp="1"/>
          </p:cNvGraphicFramePr>
          <p:nvPr/>
        </p:nvGraphicFramePr>
        <p:xfrm>
          <a:off x="7523163" y="884238"/>
          <a:ext cx="1314450" cy="2468772"/>
        </p:xfrm>
        <a:graphic>
          <a:graphicData uri="http://schemas.openxmlformats.org/drawingml/2006/table">
            <a:tbl>
              <a:tblPr/>
              <a:tblGrid>
                <a:gridCol w="131445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attributes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8398" name="Line 84"/>
          <p:cNvSpPr>
            <a:spLocks noChangeShapeType="1"/>
          </p:cNvSpPr>
          <p:nvPr/>
        </p:nvSpPr>
        <p:spPr bwMode="auto">
          <a:xfrm flipH="1">
            <a:off x="7162800" y="2951163"/>
            <a:ext cx="457200" cy="234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399" name="Line 85"/>
          <p:cNvSpPr>
            <a:spLocks noChangeShapeType="1"/>
          </p:cNvSpPr>
          <p:nvPr/>
        </p:nvSpPr>
        <p:spPr bwMode="auto">
          <a:xfrm flipH="1">
            <a:off x="7259638" y="2965450"/>
            <a:ext cx="374650" cy="3317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0" name="Line 86"/>
          <p:cNvSpPr>
            <a:spLocks noChangeShapeType="1"/>
          </p:cNvSpPr>
          <p:nvPr/>
        </p:nvSpPr>
        <p:spPr bwMode="auto">
          <a:xfrm flipH="1">
            <a:off x="7397750" y="2978150"/>
            <a:ext cx="249238" cy="415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1" name="Freeform 87"/>
          <p:cNvSpPr>
            <a:spLocks/>
          </p:cNvSpPr>
          <p:nvPr/>
        </p:nvSpPr>
        <p:spPr bwMode="auto">
          <a:xfrm>
            <a:off x="3394075" y="3795713"/>
            <a:ext cx="582613" cy="374650"/>
          </a:xfrm>
          <a:custGeom>
            <a:avLst/>
            <a:gdLst>
              <a:gd name="T0" fmla="*/ 0 w 367"/>
              <a:gd name="T1" fmla="*/ 0 h 236"/>
              <a:gd name="T2" fmla="*/ 122 w 367"/>
              <a:gd name="T3" fmla="*/ 140 h 236"/>
              <a:gd name="T4" fmla="*/ 367 w 367"/>
              <a:gd name="T5" fmla="*/ 236 h 236"/>
              <a:gd name="T6" fmla="*/ 0 60000 65536"/>
              <a:gd name="T7" fmla="*/ 0 60000 65536"/>
              <a:gd name="T8" fmla="*/ 0 60000 65536"/>
              <a:gd name="T9" fmla="*/ 0 w 367"/>
              <a:gd name="T10" fmla="*/ 0 h 236"/>
              <a:gd name="T11" fmla="*/ 367 w 36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36">
                <a:moveTo>
                  <a:pt x="0" y="0"/>
                </a:moveTo>
                <a:cubicBezTo>
                  <a:pt x="30" y="50"/>
                  <a:pt x="61" y="101"/>
                  <a:pt x="122" y="140"/>
                </a:cubicBezTo>
                <a:cubicBezTo>
                  <a:pt x="183" y="179"/>
                  <a:pt x="275" y="207"/>
                  <a:pt x="367" y="23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2" name="Freeform 88"/>
          <p:cNvSpPr>
            <a:spLocks/>
          </p:cNvSpPr>
          <p:nvPr/>
        </p:nvSpPr>
        <p:spPr bwMode="auto">
          <a:xfrm>
            <a:off x="4017963" y="4489450"/>
            <a:ext cx="1136650" cy="68263"/>
          </a:xfrm>
          <a:custGeom>
            <a:avLst/>
            <a:gdLst>
              <a:gd name="T0" fmla="*/ 0 w 716"/>
              <a:gd name="T1" fmla="*/ 0 h 43"/>
              <a:gd name="T2" fmla="*/ 366 w 716"/>
              <a:gd name="T3" fmla="*/ 43 h 43"/>
              <a:gd name="T4" fmla="*/ 716 w 716"/>
              <a:gd name="T5" fmla="*/ 0 h 43"/>
              <a:gd name="T6" fmla="*/ 0 60000 65536"/>
              <a:gd name="T7" fmla="*/ 0 60000 65536"/>
              <a:gd name="T8" fmla="*/ 0 60000 65536"/>
              <a:gd name="T9" fmla="*/ 0 w 716"/>
              <a:gd name="T10" fmla="*/ 0 h 43"/>
              <a:gd name="T11" fmla="*/ 716 w 716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" h="43">
                <a:moveTo>
                  <a:pt x="0" y="0"/>
                </a:moveTo>
                <a:cubicBezTo>
                  <a:pt x="123" y="21"/>
                  <a:pt x="247" y="43"/>
                  <a:pt x="366" y="43"/>
                </a:cubicBezTo>
                <a:cubicBezTo>
                  <a:pt x="485" y="43"/>
                  <a:pt x="600" y="21"/>
                  <a:pt x="71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3" name="Freeform 89"/>
          <p:cNvSpPr>
            <a:spLocks/>
          </p:cNvSpPr>
          <p:nvPr/>
        </p:nvSpPr>
        <p:spPr bwMode="auto">
          <a:xfrm>
            <a:off x="5694363" y="3200400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4" name="Freeform 90"/>
          <p:cNvSpPr>
            <a:spLocks/>
          </p:cNvSpPr>
          <p:nvPr/>
        </p:nvSpPr>
        <p:spPr bwMode="auto">
          <a:xfrm>
            <a:off x="4641850" y="3311525"/>
            <a:ext cx="414338" cy="193675"/>
          </a:xfrm>
          <a:custGeom>
            <a:avLst/>
            <a:gdLst>
              <a:gd name="T0" fmla="*/ 0 w 261"/>
              <a:gd name="T1" fmla="*/ 0 h 122"/>
              <a:gd name="T2" fmla="*/ 192 w 261"/>
              <a:gd name="T3" fmla="*/ 43 h 122"/>
              <a:gd name="T4" fmla="*/ 261 w 261"/>
              <a:gd name="T5" fmla="*/ 122 h 122"/>
              <a:gd name="T6" fmla="*/ 0 60000 65536"/>
              <a:gd name="T7" fmla="*/ 0 60000 65536"/>
              <a:gd name="T8" fmla="*/ 0 60000 65536"/>
              <a:gd name="T9" fmla="*/ 0 w 261"/>
              <a:gd name="T10" fmla="*/ 0 h 122"/>
              <a:gd name="T11" fmla="*/ 261 w 261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122">
                <a:moveTo>
                  <a:pt x="0" y="0"/>
                </a:moveTo>
                <a:cubicBezTo>
                  <a:pt x="74" y="11"/>
                  <a:pt x="148" y="23"/>
                  <a:pt x="192" y="43"/>
                </a:cubicBezTo>
                <a:cubicBezTo>
                  <a:pt x="236" y="63"/>
                  <a:pt x="248" y="92"/>
                  <a:pt x="261" y="12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5" name="Freeform 91"/>
          <p:cNvSpPr>
            <a:spLocks/>
          </p:cNvSpPr>
          <p:nvPr/>
        </p:nvSpPr>
        <p:spPr bwMode="auto">
          <a:xfrm>
            <a:off x="3754438" y="3006725"/>
            <a:ext cx="762000" cy="249238"/>
          </a:xfrm>
          <a:custGeom>
            <a:avLst/>
            <a:gdLst>
              <a:gd name="T0" fmla="*/ 0 w 480"/>
              <a:gd name="T1" fmla="*/ 157 h 157"/>
              <a:gd name="T2" fmla="*/ 175 w 480"/>
              <a:gd name="T3" fmla="*/ 43 h 157"/>
              <a:gd name="T4" fmla="*/ 480 w 480"/>
              <a:gd name="T5" fmla="*/ 0 h 157"/>
              <a:gd name="T6" fmla="*/ 0 60000 65536"/>
              <a:gd name="T7" fmla="*/ 0 60000 65536"/>
              <a:gd name="T8" fmla="*/ 0 60000 65536"/>
              <a:gd name="T9" fmla="*/ 0 w 480"/>
              <a:gd name="T10" fmla="*/ 0 h 157"/>
              <a:gd name="T11" fmla="*/ 480 w 480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7">
                <a:moveTo>
                  <a:pt x="0" y="157"/>
                </a:moveTo>
                <a:cubicBezTo>
                  <a:pt x="47" y="113"/>
                  <a:pt x="95" y="69"/>
                  <a:pt x="175" y="43"/>
                </a:cubicBezTo>
                <a:cubicBezTo>
                  <a:pt x="255" y="17"/>
                  <a:pt x="367" y="8"/>
                  <a:pt x="48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6" name="Freeform 92"/>
          <p:cNvSpPr>
            <a:spLocks/>
          </p:cNvSpPr>
          <p:nvPr/>
        </p:nvSpPr>
        <p:spPr bwMode="auto">
          <a:xfrm>
            <a:off x="3490913" y="2563813"/>
            <a:ext cx="1039812" cy="207962"/>
          </a:xfrm>
          <a:custGeom>
            <a:avLst/>
            <a:gdLst>
              <a:gd name="T0" fmla="*/ 0 w 655"/>
              <a:gd name="T1" fmla="*/ 131 h 131"/>
              <a:gd name="T2" fmla="*/ 297 w 655"/>
              <a:gd name="T3" fmla="*/ 35 h 131"/>
              <a:gd name="T4" fmla="*/ 655 w 655"/>
              <a:gd name="T5" fmla="*/ 0 h 131"/>
              <a:gd name="T6" fmla="*/ 0 60000 65536"/>
              <a:gd name="T7" fmla="*/ 0 60000 65536"/>
              <a:gd name="T8" fmla="*/ 0 60000 65536"/>
              <a:gd name="T9" fmla="*/ 0 w 655"/>
              <a:gd name="T10" fmla="*/ 0 h 131"/>
              <a:gd name="T11" fmla="*/ 655 w 65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31">
                <a:moveTo>
                  <a:pt x="0" y="131"/>
                </a:moveTo>
                <a:cubicBezTo>
                  <a:pt x="94" y="94"/>
                  <a:pt x="188" y="57"/>
                  <a:pt x="297" y="35"/>
                </a:cubicBezTo>
                <a:cubicBezTo>
                  <a:pt x="406" y="13"/>
                  <a:pt x="530" y="6"/>
                  <a:pt x="655" y="0"/>
                </a:cubicBezTo>
              </a:path>
            </a:pathLst>
          </a:custGeom>
          <a:noFill/>
          <a:ln w="38100" cmpd="sng">
            <a:pattFill prst="wdUpDiag">
              <a:fgClr>
                <a:schemeClr val="hlink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7" name="Freeform 93"/>
          <p:cNvSpPr>
            <a:spLocks/>
          </p:cNvSpPr>
          <p:nvPr/>
        </p:nvSpPr>
        <p:spPr bwMode="auto">
          <a:xfrm>
            <a:off x="4252913" y="827088"/>
            <a:ext cx="3228975" cy="1749425"/>
          </a:xfrm>
          <a:custGeom>
            <a:avLst/>
            <a:gdLst>
              <a:gd name="T0" fmla="*/ 0 w 2034"/>
              <a:gd name="T1" fmla="*/ 1102 h 1102"/>
              <a:gd name="T2" fmla="*/ 454 w 2034"/>
              <a:gd name="T3" fmla="*/ 177 h 1102"/>
              <a:gd name="T4" fmla="*/ 2034 w 2034"/>
              <a:gd name="T5" fmla="*/ 38 h 1102"/>
              <a:gd name="T6" fmla="*/ 0 60000 65536"/>
              <a:gd name="T7" fmla="*/ 0 60000 65536"/>
              <a:gd name="T8" fmla="*/ 0 60000 65536"/>
              <a:gd name="T9" fmla="*/ 0 w 2034"/>
              <a:gd name="T10" fmla="*/ 0 h 1102"/>
              <a:gd name="T11" fmla="*/ 2034 w 2034"/>
              <a:gd name="T12" fmla="*/ 1102 h 1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4" h="1102">
                <a:moveTo>
                  <a:pt x="0" y="1102"/>
                </a:moveTo>
                <a:cubicBezTo>
                  <a:pt x="57" y="728"/>
                  <a:pt x="115" y="354"/>
                  <a:pt x="454" y="177"/>
                </a:cubicBezTo>
                <a:cubicBezTo>
                  <a:pt x="793" y="0"/>
                  <a:pt x="1413" y="19"/>
                  <a:pt x="2034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8" name="Line 94"/>
          <p:cNvSpPr>
            <a:spLocks noChangeShapeType="1"/>
          </p:cNvSpPr>
          <p:nvPr/>
        </p:nvSpPr>
        <p:spPr bwMode="auto">
          <a:xfrm flipH="1">
            <a:off x="4114800" y="1565275"/>
            <a:ext cx="3519488" cy="14970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9" name="Line 95"/>
          <p:cNvSpPr>
            <a:spLocks noChangeShapeType="1"/>
          </p:cNvSpPr>
          <p:nvPr/>
        </p:nvSpPr>
        <p:spPr bwMode="auto">
          <a:xfrm flipH="1">
            <a:off x="4891088" y="1855788"/>
            <a:ext cx="2728912" cy="1524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0" name="Line 96"/>
          <p:cNvSpPr>
            <a:spLocks noChangeShapeType="1"/>
          </p:cNvSpPr>
          <p:nvPr/>
        </p:nvSpPr>
        <p:spPr bwMode="auto">
          <a:xfrm flipH="1">
            <a:off x="5832475" y="2119313"/>
            <a:ext cx="1787525" cy="1260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1" name="Line 97"/>
          <p:cNvSpPr>
            <a:spLocks noChangeShapeType="1"/>
          </p:cNvSpPr>
          <p:nvPr/>
        </p:nvSpPr>
        <p:spPr bwMode="auto">
          <a:xfrm flipH="1">
            <a:off x="3630613" y="2397125"/>
            <a:ext cx="3989387" cy="16065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2" name="Line 98"/>
          <p:cNvSpPr>
            <a:spLocks noChangeShapeType="1"/>
          </p:cNvSpPr>
          <p:nvPr/>
        </p:nvSpPr>
        <p:spPr bwMode="auto">
          <a:xfrm flipH="1">
            <a:off x="4586288" y="2646363"/>
            <a:ext cx="3048000" cy="1898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3" name="Freeform 99"/>
          <p:cNvSpPr>
            <a:spLocks/>
          </p:cNvSpPr>
          <p:nvPr/>
        </p:nvSpPr>
        <p:spPr bwMode="auto">
          <a:xfrm>
            <a:off x="5695950" y="3189288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4" name="Rectangle 10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Management of File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4919663"/>
          </a:xfrm>
        </p:spPr>
        <p:txBody>
          <a:bodyPr/>
          <a:lstStyle/>
          <a:p>
            <a:pPr eaLnBrk="1" hangingPunct="1"/>
            <a:r>
              <a:rPr lang="en-US" dirty="0" smtClean="0"/>
              <a:t>How do we retrieve data from disk?</a:t>
            </a:r>
          </a:p>
          <a:p>
            <a:pPr lvl="1" eaLnBrk="1" hangingPunct="1"/>
            <a:r>
              <a:rPr lang="en-US" dirty="0" smtClean="0"/>
              <a:t>position head over the cylinder (track) on which the block (consisting of one or more sectors) are located</a:t>
            </a:r>
          </a:p>
          <a:p>
            <a:pPr lvl="1" eaLnBrk="1" hangingPunct="1"/>
            <a:r>
              <a:rPr lang="en-US" dirty="0" smtClean="0"/>
              <a:t>read or write the data block as the sectors are moved under the head when the platters rotate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The time between the moment issuing a disk request and the time the block is resident in memory is called </a:t>
            </a:r>
            <a:r>
              <a:rPr lang="en-US" i="1" dirty="0" smtClean="0">
                <a:solidFill>
                  <a:schemeClr val="hlink"/>
                </a:solidFill>
              </a:rPr>
              <a:t>disk latency</a:t>
            </a:r>
            <a:r>
              <a:rPr lang="en-US" dirty="0" smtClean="0"/>
              <a:t>  or </a:t>
            </a:r>
            <a:r>
              <a:rPr lang="en-US" i="1" dirty="0" smtClean="0">
                <a:solidFill>
                  <a:schemeClr val="hlink"/>
                </a:solidFill>
              </a:rPr>
              <a:t>disk access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Management of File Blocks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files consist of several blocks</a:t>
            </a:r>
          </a:p>
          <a:p>
            <a:pPr lvl="1" eaLnBrk="1" hangingPunct="1"/>
            <a:r>
              <a:rPr lang="en-US" smtClean="0"/>
              <a:t>relate blocks to files</a:t>
            </a:r>
          </a:p>
          <a:p>
            <a:pPr lvl="1" eaLnBrk="1" hangingPunct="1"/>
            <a:r>
              <a:rPr lang="en-US" smtClean="0"/>
              <a:t>how to locate a given block</a:t>
            </a:r>
          </a:p>
          <a:p>
            <a:pPr lvl="1" eaLnBrk="1" hangingPunct="1"/>
            <a:r>
              <a:rPr lang="en-US" smtClean="0"/>
              <a:t>maintain order of blocks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Approaches</a:t>
            </a:r>
          </a:p>
          <a:p>
            <a:pPr lvl="1" eaLnBrk="1" hangingPunct="1"/>
            <a:r>
              <a:rPr lang="en-US" smtClean="0"/>
              <a:t>chaining in the media</a:t>
            </a:r>
          </a:p>
          <a:p>
            <a:pPr lvl="1" eaLnBrk="1" hangingPunct="1"/>
            <a:r>
              <a:rPr lang="en-US" smtClean="0"/>
              <a:t>chaining in a map </a:t>
            </a:r>
          </a:p>
          <a:p>
            <a:pPr lvl="1" eaLnBrk="1" hangingPunct="1"/>
            <a:r>
              <a:rPr lang="en-US" smtClean="0"/>
              <a:t>table of pointers </a:t>
            </a:r>
          </a:p>
          <a:p>
            <a:pPr lvl="1" eaLnBrk="1" hangingPunct="1"/>
            <a:r>
              <a:rPr lang="en-US" smtClean="0"/>
              <a:t>extent-based allocation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Chaining in the Media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03463" y="4132698"/>
            <a:ext cx="6840537" cy="22890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Metadata points to chain of used file blocks</a:t>
            </a:r>
          </a:p>
          <a:p>
            <a:pPr eaLnBrk="1" hangingPunct="1"/>
            <a:r>
              <a:rPr lang="en-US" sz="2000" dirty="0" smtClean="0"/>
              <a:t>Free blocks may also be chained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Clr>
                <a:srgbClr val="008000"/>
              </a:buClr>
              <a:buSzTx/>
              <a:buFont typeface="Lucida Grande"/>
              <a:buChar char="☺"/>
            </a:pPr>
            <a:r>
              <a:rPr lang="en-US" sz="2000" dirty="0" smtClean="0"/>
              <a:t> nice if you </a:t>
            </a:r>
            <a:r>
              <a:rPr lang="en-US" sz="2000" b="1" dirty="0" smtClean="0"/>
              <a:t>only </a:t>
            </a:r>
            <a:r>
              <a:rPr lang="en-US" sz="2000" dirty="0" smtClean="0"/>
              <a:t>read sequentially from the start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D"/>
            </a:pPr>
            <a:r>
              <a:rPr lang="en-US" sz="2000" dirty="0" smtClean="0"/>
              <a:t>expensive to search (random access)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D"/>
            </a:pPr>
            <a:r>
              <a:rPr lang="en-US" sz="2000" dirty="0" smtClean="0"/>
              <a:t>must read block by block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395288" y="1125538"/>
            <a:ext cx="7131050" cy="4751387"/>
            <a:chOff x="249" y="709"/>
            <a:chExt cx="4492" cy="2993"/>
          </a:xfrm>
        </p:grpSpPr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1337" y="1298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1202" y="1842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1338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2427" y="1842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2563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3788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1338" y="1298"/>
              <a:ext cx="816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1202" y="2115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1338" y="2115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2563" y="2115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563" y="2115"/>
              <a:ext cx="40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0432" name="Group 16"/>
            <p:cNvGrpSpPr>
              <a:grpSpLocks/>
            </p:cNvGrpSpPr>
            <p:nvPr/>
          </p:nvGrpSpPr>
          <p:grpSpPr bwMode="auto">
            <a:xfrm>
              <a:off x="1201" y="1298"/>
              <a:ext cx="137" cy="137"/>
              <a:chOff x="1201" y="1207"/>
              <a:chExt cx="137" cy="137"/>
            </a:xfrm>
          </p:grpSpPr>
          <p:sp>
            <p:nvSpPr>
              <p:cNvPr id="60459" name="Rectangle 17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60" name="Line 18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61" name="Line 19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0433" name="Group 20"/>
            <p:cNvGrpSpPr>
              <a:grpSpLocks/>
            </p:cNvGrpSpPr>
            <p:nvPr/>
          </p:nvGrpSpPr>
          <p:grpSpPr bwMode="auto">
            <a:xfrm>
              <a:off x="2427" y="2115"/>
              <a:ext cx="137" cy="137"/>
              <a:chOff x="1201" y="1207"/>
              <a:chExt cx="137" cy="137"/>
            </a:xfrm>
          </p:grpSpPr>
          <p:sp>
            <p:nvSpPr>
              <p:cNvPr id="60456" name="Rectangle 21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7" name="Line 22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8" name="Line 23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0434" name="Group 24"/>
            <p:cNvGrpSpPr>
              <a:grpSpLocks/>
            </p:cNvGrpSpPr>
            <p:nvPr/>
          </p:nvGrpSpPr>
          <p:grpSpPr bwMode="auto">
            <a:xfrm>
              <a:off x="3652" y="1842"/>
              <a:ext cx="137" cy="137"/>
              <a:chOff x="1201" y="1207"/>
              <a:chExt cx="137" cy="137"/>
            </a:xfrm>
          </p:grpSpPr>
          <p:sp>
            <p:nvSpPr>
              <p:cNvPr id="60453" name="Rectangle 25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4" name="Line 26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5" name="Line 27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0435" name="Rectangle 28"/>
            <p:cNvSpPr>
              <a:spLocks noChangeArrowheads="1"/>
            </p:cNvSpPr>
            <p:nvPr/>
          </p:nvSpPr>
          <p:spPr bwMode="auto">
            <a:xfrm>
              <a:off x="385" y="981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6" name="Rectangle 29"/>
            <p:cNvSpPr>
              <a:spLocks noChangeArrowheads="1"/>
            </p:cNvSpPr>
            <p:nvPr/>
          </p:nvSpPr>
          <p:spPr bwMode="auto">
            <a:xfrm>
              <a:off x="385" y="1253"/>
              <a:ext cx="499" cy="272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7" name="Rectangle 30"/>
            <p:cNvSpPr>
              <a:spLocks noChangeArrowheads="1"/>
            </p:cNvSpPr>
            <p:nvPr/>
          </p:nvSpPr>
          <p:spPr bwMode="auto">
            <a:xfrm>
              <a:off x="385" y="1525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8" name="Rectangle 31"/>
            <p:cNvSpPr>
              <a:spLocks noChangeArrowheads="1"/>
            </p:cNvSpPr>
            <p:nvPr/>
          </p:nvSpPr>
          <p:spPr bwMode="auto">
            <a:xfrm>
              <a:off x="385" y="1797"/>
              <a:ext cx="499" cy="272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9" name="Rectangle 32"/>
            <p:cNvSpPr>
              <a:spLocks noChangeArrowheads="1"/>
            </p:cNvSpPr>
            <p:nvPr/>
          </p:nvSpPr>
          <p:spPr bwMode="auto">
            <a:xfrm>
              <a:off x="385" y="2069"/>
              <a:ext cx="499" cy="27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0" name="Rectangle 33"/>
            <p:cNvSpPr>
              <a:spLocks noChangeArrowheads="1"/>
            </p:cNvSpPr>
            <p:nvPr/>
          </p:nvSpPr>
          <p:spPr bwMode="auto">
            <a:xfrm>
              <a:off x="385" y="2342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1" name="Rectangle 34"/>
            <p:cNvSpPr>
              <a:spLocks noChangeArrowheads="1"/>
            </p:cNvSpPr>
            <p:nvPr/>
          </p:nvSpPr>
          <p:spPr bwMode="auto">
            <a:xfrm>
              <a:off x="385" y="2614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2" name="Rectangle 35"/>
            <p:cNvSpPr>
              <a:spLocks noChangeArrowheads="1"/>
            </p:cNvSpPr>
            <p:nvPr/>
          </p:nvSpPr>
          <p:spPr bwMode="auto">
            <a:xfrm>
              <a:off x="385" y="2886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3" name="Rectangle 36"/>
            <p:cNvSpPr>
              <a:spLocks noChangeArrowheads="1"/>
            </p:cNvSpPr>
            <p:nvPr/>
          </p:nvSpPr>
          <p:spPr bwMode="auto">
            <a:xfrm>
              <a:off x="385" y="3158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4" name="Rectangle 37"/>
            <p:cNvSpPr>
              <a:spLocks noChangeArrowheads="1"/>
            </p:cNvSpPr>
            <p:nvPr/>
          </p:nvSpPr>
          <p:spPr bwMode="auto">
            <a:xfrm>
              <a:off x="385" y="3430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5" name="Line 38"/>
            <p:cNvSpPr>
              <a:spLocks noChangeShapeType="1"/>
            </p:cNvSpPr>
            <p:nvPr/>
          </p:nvSpPr>
          <p:spPr bwMode="auto">
            <a:xfrm>
              <a:off x="748" y="1933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6" name="Line 39"/>
            <p:cNvSpPr>
              <a:spLocks noChangeShapeType="1"/>
            </p:cNvSpPr>
            <p:nvPr/>
          </p:nvSpPr>
          <p:spPr bwMode="auto">
            <a:xfrm>
              <a:off x="748" y="2205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7" name="Line 40"/>
            <p:cNvSpPr>
              <a:spLocks noChangeShapeType="1"/>
            </p:cNvSpPr>
            <p:nvPr/>
          </p:nvSpPr>
          <p:spPr bwMode="auto">
            <a:xfrm>
              <a:off x="748" y="1389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8" name="Freeform 41"/>
            <p:cNvSpPr>
              <a:spLocks/>
            </p:cNvSpPr>
            <p:nvPr/>
          </p:nvSpPr>
          <p:spPr bwMode="auto">
            <a:xfrm>
              <a:off x="1247" y="1933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9" name="Freeform 42"/>
            <p:cNvSpPr>
              <a:spLocks/>
            </p:cNvSpPr>
            <p:nvPr/>
          </p:nvSpPr>
          <p:spPr bwMode="auto">
            <a:xfrm>
              <a:off x="1247" y="2205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50" name="Freeform 43"/>
            <p:cNvSpPr>
              <a:spLocks/>
            </p:cNvSpPr>
            <p:nvPr/>
          </p:nvSpPr>
          <p:spPr bwMode="auto">
            <a:xfrm>
              <a:off x="2472" y="1933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51" name="Text Box 44"/>
            <p:cNvSpPr txBox="1">
              <a:spLocks noChangeArrowheads="1"/>
            </p:cNvSpPr>
            <p:nvPr/>
          </p:nvSpPr>
          <p:spPr bwMode="auto">
            <a:xfrm>
              <a:off x="249" y="709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Metadata</a:t>
              </a:r>
            </a:p>
          </p:txBody>
        </p:sp>
        <p:sp>
          <p:nvSpPr>
            <p:cNvPr id="60452" name="Text Box 45"/>
            <p:cNvSpPr txBox="1">
              <a:spLocks noChangeArrowheads="1"/>
            </p:cNvSpPr>
            <p:nvPr/>
          </p:nvSpPr>
          <p:spPr bwMode="auto">
            <a:xfrm>
              <a:off x="1162" y="1026"/>
              <a:ext cx="7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File blocks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Chaining in a Map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11188" y="15573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11188" y="198913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11188" y="24209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11188" y="285273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611188" y="328453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11188" y="37179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11188" y="41497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11188" y="45815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11188" y="50133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11188" y="54451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49" name="Line 13"/>
          <p:cNvSpPr>
            <a:spLocks noChangeShapeType="1"/>
          </p:cNvSpPr>
          <p:nvPr/>
        </p:nvSpPr>
        <p:spPr bwMode="auto">
          <a:xfrm flipV="1">
            <a:off x="1187450" y="2420938"/>
            <a:ext cx="13684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50" name="Line 14"/>
          <p:cNvSpPr>
            <a:spLocks noChangeShapeType="1"/>
          </p:cNvSpPr>
          <p:nvPr/>
        </p:nvSpPr>
        <p:spPr bwMode="auto">
          <a:xfrm>
            <a:off x="1187450" y="3500438"/>
            <a:ext cx="1368425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51" name="Line 15"/>
          <p:cNvSpPr>
            <a:spLocks noChangeShapeType="1"/>
          </p:cNvSpPr>
          <p:nvPr/>
        </p:nvSpPr>
        <p:spPr bwMode="auto">
          <a:xfrm>
            <a:off x="1187450" y="2205038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95288" y="11255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372225" y="11969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00788" y="1700213"/>
            <a:ext cx="1512887" cy="3887787"/>
            <a:chOff x="3969" y="1344"/>
            <a:chExt cx="953" cy="2449"/>
          </a:xfrm>
        </p:grpSpPr>
        <p:sp>
          <p:nvSpPr>
            <p:cNvPr id="61498" name="Rectangle 19"/>
            <p:cNvSpPr>
              <a:spLocks noChangeArrowheads="1"/>
            </p:cNvSpPr>
            <p:nvPr/>
          </p:nvSpPr>
          <p:spPr bwMode="auto">
            <a:xfrm>
              <a:off x="3969" y="1753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9" name="Rectangle 20"/>
            <p:cNvSpPr>
              <a:spLocks noChangeArrowheads="1"/>
            </p:cNvSpPr>
            <p:nvPr/>
          </p:nvSpPr>
          <p:spPr bwMode="auto">
            <a:xfrm>
              <a:off x="3969" y="216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0" name="Rectangle 21"/>
            <p:cNvSpPr>
              <a:spLocks noChangeArrowheads="1"/>
            </p:cNvSpPr>
            <p:nvPr/>
          </p:nvSpPr>
          <p:spPr bwMode="auto">
            <a:xfrm>
              <a:off x="3969" y="202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1501" name="Group 22"/>
            <p:cNvGrpSpPr>
              <a:grpSpLocks/>
            </p:cNvGrpSpPr>
            <p:nvPr/>
          </p:nvGrpSpPr>
          <p:grpSpPr bwMode="auto">
            <a:xfrm>
              <a:off x="3969" y="1617"/>
              <a:ext cx="953" cy="136"/>
              <a:chOff x="1337" y="1298"/>
              <a:chExt cx="953" cy="136"/>
            </a:xfrm>
          </p:grpSpPr>
          <p:sp>
            <p:nvSpPr>
              <p:cNvPr id="61518" name="Rectangle 23"/>
              <p:cNvSpPr>
                <a:spLocks noChangeArrowheads="1"/>
              </p:cNvSpPr>
              <p:nvPr/>
            </p:nvSpPr>
            <p:spPr bwMode="auto">
              <a:xfrm>
                <a:off x="1337" y="1298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519" name="Rectangle 24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816" cy="136"/>
              </a:xfrm>
              <a:prstGeom prst="rect">
                <a:avLst/>
              </a:prstGeom>
              <a:solidFill>
                <a:schemeClr val="folHlink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02" name="Rectangle 25"/>
            <p:cNvSpPr>
              <a:spLocks noChangeArrowheads="1"/>
            </p:cNvSpPr>
            <p:nvPr/>
          </p:nvSpPr>
          <p:spPr bwMode="auto">
            <a:xfrm>
              <a:off x="3969" y="2977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1503" name="Group 26"/>
            <p:cNvGrpSpPr>
              <a:grpSpLocks/>
            </p:cNvGrpSpPr>
            <p:nvPr/>
          </p:nvGrpSpPr>
          <p:grpSpPr bwMode="auto">
            <a:xfrm>
              <a:off x="3969" y="2433"/>
              <a:ext cx="953" cy="136"/>
              <a:chOff x="3465" y="2251"/>
              <a:chExt cx="953" cy="136"/>
            </a:xfrm>
          </p:grpSpPr>
          <p:sp>
            <p:nvSpPr>
              <p:cNvPr id="61516" name="Rectangle 27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517" name="Rectangle 28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409" cy="136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04" name="Rectangle 29"/>
            <p:cNvSpPr>
              <a:spLocks noChangeArrowheads="1"/>
            </p:cNvSpPr>
            <p:nvPr/>
          </p:nvSpPr>
          <p:spPr bwMode="auto">
            <a:xfrm>
              <a:off x="3969" y="188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5" name="Rectangle 30"/>
            <p:cNvSpPr>
              <a:spLocks noChangeArrowheads="1"/>
            </p:cNvSpPr>
            <p:nvPr/>
          </p:nvSpPr>
          <p:spPr bwMode="auto">
            <a:xfrm>
              <a:off x="3969" y="229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6" name="Rectangle 31"/>
            <p:cNvSpPr>
              <a:spLocks noChangeArrowheads="1"/>
            </p:cNvSpPr>
            <p:nvPr/>
          </p:nvSpPr>
          <p:spPr bwMode="auto">
            <a:xfrm>
              <a:off x="3969" y="256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7" name="Rectangle 32"/>
            <p:cNvSpPr>
              <a:spLocks noChangeArrowheads="1"/>
            </p:cNvSpPr>
            <p:nvPr/>
          </p:nvSpPr>
          <p:spPr bwMode="auto">
            <a:xfrm>
              <a:off x="3969" y="270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8" name="Rectangle 33"/>
            <p:cNvSpPr>
              <a:spLocks noChangeArrowheads="1"/>
            </p:cNvSpPr>
            <p:nvPr/>
          </p:nvSpPr>
          <p:spPr bwMode="auto">
            <a:xfrm>
              <a:off x="3969" y="284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9" name="Rectangle 34"/>
            <p:cNvSpPr>
              <a:spLocks noChangeArrowheads="1"/>
            </p:cNvSpPr>
            <p:nvPr/>
          </p:nvSpPr>
          <p:spPr bwMode="auto">
            <a:xfrm>
              <a:off x="3969" y="3113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0" name="Rectangle 35"/>
            <p:cNvSpPr>
              <a:spLocks noChangeArrowheads="1"/>
            </p:cNvSpPr>
            <p:nvPr/>
          </p:nvSpPr>
          <p:spPr bwMode="auto">
            <a:xfrm>
              <a:off x="3969" y="324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1" name="Rectangle 36"/>
            <p:cNvSpPr>
              <a:spLocks noChangeArrowheads="1"/>
            </p:cNvSpPr>
            <p:nvPr/>
          </p:nvSpPr>
          <p:spPr bwMode="auto">
            <a:xfrm>
              <a:off x="3969" y="1480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2" name="Rectangle 37"/>
            <p:cNvSpPr>
              <a:spLocks noChangeArrowheads="1"/>
            </p:cNvSpPr>
            <p:nvPr/>
          </p:nvSpPr>
          <p:spPr bwMode="auto">
            <a:xfrm>
              <a:off x="3969" y="1344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3" name="Rectangle 38"/>
            <p:cNvSpPr>
              <a:spLocks noChangeArrowheads="1"/>
            </p:cNvSpPr>
            <p:nvPr/>
          </p:nvSpPr>
          <p:spPr bwMode="auto">
            <a:xfrm>
              <a:off x="3969" y="338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4" name="Rectangle 39"/>
            <p:cNvSpPr>
              <a:spLocks noChangeArrowheads="1"/>
            </p:cNvSpPr>
            <p:nvPr/>
          </p:nvSpPr>
          <p:spPr bwMode="auto">
            <a:xfrm>
              <a:off x="3969" y="3521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5" name="Rectangle 40"/>
            <p:cNvSpPr>
              <a:spLocks noChangeArrowheads="1"/>
            </p:cNvSpPr>
            <p:nvPr/>
          </p:nvSpPr>
          <p:spPr bwMode="auto">
            <a:xfrm>
              <a:off x="3969" y="365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59" name="Group 41"/>
          <p:cNvGrpSpPr>
            <a:grpSpLocks/>
          </p:cNvGrpSpPr>
          <p:nvPr/>
        </p:nvGrpSpPr>
        <p:grpSpPr bwMode="auto">
          <a:xfrm>
            <a:off x="2555875" y="1700213"/>
            <a:ext cx="287338" cy="3887787"/>
            <a:chOff x="2200" y="1343"/>
            <a:chExt cx="181" cy="2449"/>
          </a:xfrm>
        </p:grpSpPr>
        <p:sp>
          <p:nvSpPr>
            <p:cNvPr id="61480" name="Rectangle 42"/>
            <p:cNvSpPr>
              <a:spLocks noChangeArrowheads="1"/>
            </p:cNvSpPr>
            <p:nvPr/>
          </p:nvSpPr>
          <p:spPr bwMode="auto">
            <a:xfrm>
              <a:off x="2200" y="1752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1" name="Rectangle 43"/>
            <p:cNvSpPr>
              <a:spLocks noChangeArrowheads="1"/>
            </p:cNvSpPr>
            <p:nvPr/>
          </p:nvSpPr>
          <p:spPr bwMode="auto">
            <a:xfrm>
              <a:off x="2200" y="2160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2" name="Rectangle 44"/>
            <p:cNvSpPr>
              <a:spLocks noChangeArrowheads="1"/>
            </p:cNvSpPr>
            <p:nvPr/>
          </p:nvSpPr>
          <p:spPr bwMode="auto">
            <a:xfrm>
              <a:off x="2200" y="202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3" name="Rectangle 45"/>
            <p:cNvSpPr>
              <a:spLocks noChangeArrowheads="1"/>
            </p:cNvSpPr>
            <p:nvPr/>
          </p:nvSpPr>
          <p:spPr bwMode="auto">
            <a:xfrm>
              <a:off x="2200" y="1616"/>
              <a:ext cx="181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4" name="Rectangle 46"/>
            <p:cNvSpPr>
              <a:spLocks noChangeArrowheads="1"/>
            </p:cNvSpPr>
            <p:nvPr/>
          </p:nvSpPr>
          <p:spPr bwMode="auto">
            <a:xfrm>
              <a:off x="2200" y="2976"/>
              <a:ext cx="181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5" name="Rectangle 47"/>
            <p:cNvSpPr>
              <a:spLocks noChangeArrowheads="1"/>
            </p:cNvSpPr>
            <p:nvPr/>
          </p:nvSpPr>
          <p:spPr bwMode="auto">
            <a:xfrm>
              <a:off x="2200" y="2432"/>
              <a:ext cx="181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6" name="Rectangle 48"/>
            <p:cNvSpPr>
              <a:spLocks noChangeArrowheads="1"/>
            </p:cNvSpPr>
            <p:nvPr/>
          </p:nvSpPr>
          <p:spPr bwMode="auto">
            <a:xfrm>
              <a:off x="2200" y="188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7" name="Rectangle 49"/>
            <p:cNvSpPr>
              <a:spLocks noChangeArrowheads="1"/>
            </p:cNvSpPr>
            <p:nvPr/>
          </p:nvSpPr>
          <p:spPr bwMode="auto">
            <a:xfrm>
              <a:off x="2200" y="2296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8" name="Rectangle 50"/>
            <p:cNvSpPr>
              <a:spLocks noChangeArrowheads="1"/>
            </p:cNvSpPr>
            <p:nvPr/>
          </p:nvSpPr>
          <p:spPr bwMode="auto">
            <a:xfrm>
              <a:off x="2200" y="256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9" name="Rectangle 51"/>
            <p:cNvSpPr>
              <a:spLocks noChangeArrowheads="1"/>
            </p:cNvSpPr>
            <p:nvPr/>
          </p:nvSpPr>
          <p:spPr bwMode="auto">
            <a:xfrm>
              <a:off x="2200" y="270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0" name="Rectangle 52"/>
            <p:cNvSpPr>
              <a:spLocks noChangeArrowheads="1"/>
            </p:cNvSpPr>
            <p:nvPr/>
          </p:nvSpPr>
          <p:spPr bwMode="auto">
            <a:xfrm>
              <a:off x="2200" y="2840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1" name="Rectangle 53"/>
            <p:cNvSpPr>
              <a:spLocks noChangeArrowheads="1"/>
            </p:cNvSpPr>
            <p:nvPr/>
          </p:nvSpPr>
          <p:spPr bwMode="auto">
            <a:xfrm>
              <a:off x="2200" y="3112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2" name="Rectangle 54"/>
            <p:cNvSpPr>
              <a:spLocks noChangeArrowheads="1"/>
            </p:cNvSpPr>
            <p:nvPr/>
          </p:nvSpPr>
          <p:spPr bwMode="auto">
            <a:xfrm>
              <a:off x="2200" y="324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3" name="Rectangle 55"/>
            <p:cNvSpPr>
              <a:spLocks noChangeArrowheads="1"/>
            </p:cNvSpPr>
            <p:nvPr/>
          </p:nvSpPr>
          <p:spPr bwMode="auto">
            <a:xfrm>
              <a:off x="2200" y="1479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4" name="Rectangle 56"/>
            <p:cNvSpPr>
              <a:spLocks noChangeArrowheads="1"/>
            </p:cNvSpPr>
            <p:nvPr/>
          </p:nvSpPr>
          <p:spPr bwMode="auto">
            <a:xfrm>
              <a:off x="2200" y="1343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5" name="Rectangle 57"/>
            <p:cNvSpPr>
              <a:spLocks noChangeArrowheads="1"/>
            </p:cNvSpPr>
            <p:nvPr/>
          </p:nvSpPr>
          <p:spPr bwMode="auto">
            <a:xfrm>
              <a:off x="2200" y="338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6" name="Rectangle 58"/>
            <p:cNvSpPr>
              <a:spLocks noChangeArrowheads="1"/>
            </p:cNvSpPr>
            <p:nvPr/>
          </p:nvSpPr>
          <p:spPr bwMode="auto">
            <a:xfrm>
              <a:off x="2200" y="3520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7" name="Rectangle 59"/>
            <p:cNvSpPr>
              <a:spLocks noChangeArrowheads="1"/>
            </p:cNvSpPr>
            <p:nvPr/>
          </p:nvSpPr>
          <p:spPr bwMode="auto">
            <a:xfrm>
              <a:off x="2200" y="3656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3196" name="Freeform 60"/>
          <p:cNvSpPr>
            <a:spLocks/>
          </p:cNvSpPr>
          <p:nvPr/>
        </p:nvSpPr>
        <p:spPr bwMode="auto">
          <a:xfrm>
            <a:off x="2843213" y="3573463"/>
            <a:ext cx="288925" cy="792162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97" name="Freeform 61"/>
          <p:cNvSpPr>
            <a:spLocks/>
          </p:cNvSpPr>
          <p:nvPr/>
        </p:nvSpPr>
        <p:spPr bwMode="auto">
          <a:xfrm flipV="1">
            <a:off x="2843213" y="2492375"/>
            <a:ext cx="288925" cy="576263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98" name="Freeform 62"/>
          <p:cNvSpPr>
            <a:spLocks/>
          </p:cNvSpPr>
          <p:nvPr/>
        </p:nvSpPr>
        <p:spPr bwMode="auto">
          <a:xfrm flipH="1" flipV="1">
            <a:off x="2268538" y="3068638"/>
            <a:ext cx="287337" cy="1081087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916238" y="2276475"/>
            <a:ext cx="3311525" cy="2160588"/>
            <a:chOff x="1837" y="1434"/>
            <a:chExt cx="2086" cy="1361"/>
          </a:xfrm>
        </p:grpSpPr>
        <p:sp>
          <p:nvSpPr>
            <p:cNvPr id="61474" name="Line 64"/>
            <p:cNvSpPr>
              <a:spLocks noChangeShapeType="1"/>
            </p:cNvSpPr>
            <p:nvPr/>
          </p:nvSpPr>
          <p:spPr bwMode="auto">
            <a:xfrm>
              <a:off x="1837" y="1434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5" name="Line 65"/>
            <p:cNvSpPr>
              <a:spLocks noChangeShapeType="1"/>
            </p:cNvSpPr>
            <p:nvPr/>
          </p:nvSpPr>
          <p:spPr bwMode="auto">
            <a:xfrm>
              <a:off x="1837" y="1570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6" name="Line 66"/>
            <p:cNvSpPr>
              <a:spLocks noChangeShapeType="1"/>
            </p:cNvSpPr>
            <p:nvPr/>
          </p:nvSpPr>
          <p:spPr bwMode="auto">
            <a:xfrm>
              <a:off x="1837" y="1979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7" name="Line 67"/>
            <p:cNvSpPr>
              <a:spLocks noChangeShapeType="1"/>
            </p:cNvSpPr>
            <p:nvPr/>
          </p:nvSpPr>
          <p:spPr bwMode="auto">
            <a:xfrm>
              <a:off x="1837" y="2251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8" name="Line 68"/>
            <p:cNvSpPr>
              <a:spLocks noChangeShapeType="1"/>
            </p:cNvSpPr>
            <p:nvPr/>
          </p:nvSpPr>
          <p:spPr bwMode="auto">
            <a:xfrm>
              <a:off x="1837" y="2659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9" name="Line 69"/>
            <p:cNvSpPr>
              <a:spLocks noChangeShapeType="1"/>
            </p:cNvSpPr>
            <p:nvPr/>
          </p:nvSpPr>
          <p:spPr bwMode="auto">
            <a:xfrm>
              <a:off x="1837" y="2795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4" name="Group 70"/>
          <p:cNvGrpSpPr>
            <a:grpSpLocks/>
          </p:cNvGrpSpPr>
          <p:nvPr/>
        </p:nvGrpSpPr>
        <p:grpSpPr bwMode="auto">
          <a:xfrm>
            <a:off x="2555875" y="2133600"/>
            <a:ext cx="287338" cy="215900"/>
            <a:chOff x="1610" y="1344"/>
            <a:chExt cx="181" cy="136"/>
          </a:xfrm>
        </p:grpSpPr>
        <p:sp>
          <p:nvSpPr>
            <p:cNvPr id="61472" name="Line 71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3" name="Line 72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5" name="Group 73"/>
          <p:cNvGrpSpPr>
            <a:grpSpLocks/>
          </p:cNvGrpSpPr>
          <p:nvPr/>
        </p:nvGrpSpPr>
        <p:grpSpPr bwMode="auto">
          <a:xfrm>
            <a:off x="2555875" y="4076700"/>
            <a:ext cx="287338" cy="215900"/>
            <a:chOff x="1610" y="1344"/>
            <a:chExt cx="181" cy="136"/>
          </a:xfrm>
        </p:grpSpPr>
        <p:sp>
          <p:nvSpPr>
            <p:cNvPr id="61470" name="Line 74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1" name="Line 75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6" name="Group 76"/>
          <p:cNvGrpSpPr>
            <a:grpSpLocks/>
          </p:cNvGrpSpPr>
          <p:nvPr/>
        </p:nvGrpSpPr>
        <p:grpSpPr bwMode="auto">
          <a:xfrm>
            <a:off x="2555875" y="3429000"/>
            <a:ext cx="287338" cy="215900"/>
            <a:chOff x="1610" y="1344"/>
            <a:chExt cx="181" cy="136"/>
          </a:xfrm>
        </p:grpSpPr>
        <p:sp>
          <p:nvSpPr>
            <p:cNvPr id="61468" name="Line 77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69" name="Line 78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1467" name="Text Box 79"/>
          <p:cNvSpPr txBox="1">
            <a:spLocks noChangeArrowheads="1"/>
          </p:cNvSpPr>
          <p:nvPr/>
        </p:nvSpPr>
        <p:spPr bwMode="auto">
          <a:xfrm>
            <a:off x="2411413" y="11255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4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4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4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49" grpId="0" animBg="1"/>
      <p:bldP spid="1243150" grpId="0" animBg="1"/>
      <p:bldP spid="1243151" grpId="0" animBg="1"/>
      <p:bldP spid="1243196" grpId="0" animBg="1"/>
      <p:bldP spid="1243197" grpId="0" animBg="1"/>
      <p:bldP spid="124319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 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3415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800" smtClean="0"/>
              <a:t>FAT: File Allocation Table</a:t>
            </a:r>
          </a:p>
          <a:p>
            <a:pPr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800" smtClean="0"/>
              <a:t>Versions FAT12, FAT16, FAT32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number indicates number of bits used to identify blocks in partition (2</a:t>
            </a:r>
            <a:r>
              <a:rPr lang="en-US" sz="1600" baseline="30000" smtClean="0"/>
              <a:t>12</a:t>
            </a:r>
            <a:r>
              <a:rPr lang="en-US" sz="1600" smtClean="0"/>
              <a:t>,2</a:t>
            </a:r>
            <a:r>
              <a:rPr lang="en-US" sz="1600" baseline="30000" smtClean="0"/>
              <a:t>16</a:t>
            </a:r>
            <a:r>
              <a:rPr lang="en-US" sz="1600" smtClean="0"/>
              <a:t>,2</a:t>
            </a:r>
            <a:r>
              <a:rPr lang="en-US" sz="1600" baseline="30000" smtClean="0"/>
              <a:t>32</a:t>
            </a:r>
            <a:r>
              <a:rPr lang="en-US" sz="1600" smtClean="0"/>
              <a:t>)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FAT12: Block sizes 512 bytes – 8 KB: max 32 MB partition size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FAT16: Block sizes 512 bytes – 64 KB: max 4 GB partition size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FAT32: Block sizes 512 bytes – 64 KB: max 2 TB partition size </a:t>
            </a:r>
          </a:p>
        </p:txBody>
      </p:sp>
      <p:sp>
        <p:nvSpPr>
          <p:cNvPr id="1244164" name="Rectangle 4"/>
          <p:cNvSpPr>
            <a:spLocks noChangeArrowheads="1"/>
          </p:cNvSpPr>
          <p:nvPr/>
        </p:nvSpPr>
        <p:spPr bwMode="auto">
          <a:xfrm>
            <a:off x="611188" y="3644900"/>
            <a:ext cx="792162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Boot</a:t>
            </a:r>
          </a:p>
          <a:p>
            <a:pPr marL="457200" indent="-457200" algn="ctr"/>
            <a:r>
              <a:rPr lang="en-US" sz="1600" b="0">
                <a:latin typeface="Helvetica" pitchFamily="34" charset="0"/>
              </a:rPr>
              <a:t>sector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403350" y="3644900"/>
            <a:ext cx="792163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FAT1</a:t>
            </a:r>
          </a:p>
        </p:txBody>
      </p:sp>
      <p:sp>
        <p:nvSpPr>
          <p:cNvPr id="1244166" name="Rectangle 6"/>
          <p:cNvSpPr>
            <a:spLocks noChangeArrowheads="1"/>
          </p:cNvSpPr>
          <p:nvPr/>
        </p:nvSpPr>
        <p:spPr bwMode="auto">
          <a:xfrm>
            <a:off x="2195513" y="3644900"/>
            <a:ext cx="792162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FAT2</a:t>
            </a:r>
          </a:p>
          <a:p>
            <a:pPr marL="457200" indent="-457200" algn="ctr"/>
            <a:r>
              <a:rPr lang="en-US" sz="1000" b="0">
                <a:latin typeface="Helvetica" pitchFamily="34" charset="0"/>
              </a:rPr>
              <a:t>(backup)</a:t>
            </a:r>
          </a:p>
        </p:txBody>
      </p:sp>
      <p:sp>
        <p:nvSpPr>
          <p:cNvPr id="1244167" name="Rectangle 7"/>
          <p:cNvSpPr>
            <a:spLocks noChangeArrowheads="1"/>
          </p:cNvSpPr>
          <p:nvPr/>
        </p:nvSpPr>
        <p:spPr bwMode="auto">
          <a:xfrm>
            <a:off x="2987675" y="3644900"/>
            <a:ext cx="1008063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Root</a:t>
            </a:r>
          </a:p>
          <a:p>
            <a:pPr marL="457200" indent="-457200" algn="ctr"/>
            <a:r>
              <a:rPr lang="en-US" sz="1600" b="0">
                <a:latin typeface="Helvetica" pitchFamily="34" charset="0"/>
              </a:rPr>
              <a:t>directory</a:t>
            </a:r>
          </a:p>
        </p:txBody>
      </p:sp>
      <p:sp>
        <p:nvSpPr>
          <p:cNvPr id="1244168" name="Rectangle 8"/>
          <p:cNvSpPr>
            <a:spLocks noChangeArrowheads="1"/>
          </p:cNvSpPr>
          <p:nvPr/>
        </p:nvSpPr>
        <p:spPr bwMode="auto">
          <a:xfrm>
            <a:off x="3995738" y="3644900"/>
            <a:ext cx="3887787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Other directories and files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03350" y="4149725"/>
            <a:ext cx="792163" cy="2376488"/>
            <a:chOff x="884" y="2704"/>
            <a:chExt cx="499" cy="1497"/>
          </a:xfrm>
        </p:grpSpPr>
        <p:sp>
          <p:nvSpPr>
            <p:cNvPr id="62519" name="Rectangle 10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2520" name="Rectangle 11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521" name="Rectangle 12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0003</a:t>
              </a:r>
            </a:p>
          </p:txBody>
        </p:sp>
        <p:sp>
          <p:nvSpPr>
            <p:cNvPr id="62522" name="Rectangle 13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0004</a:t>
              </a:r>
            </a:p>
          </p:txBody>
        </p:sp>
        <p:sp>
          <p:nvSpPr>
            <p:cNvPr id="62523" name="Rectangle 14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4" name="Rectangle 15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0006</a:t>
              </a:r>
            </a:p>
          </p:txBody>
        </p:sp>
        <p:sp>
          <p:nvSpPr>
            <p:cNvPr id="62525" name="Rectangle 16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0008</a:t>
              </a:r>
            </a:p>
          </p:txBody>
        </p:sp>
        <p:sp>
          <p:nvSpPr>
            <p:cNvPr id="62526" name="Rectangle 17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7" name="Rectangle 18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8" name="Rectangle 19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529" name="Rectangle 20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627313" y="4392613"/>
            <a:ext cx="6048375" cy="503237"/>
            <a:chOff x="1655" y="2659"/>
            <a:chExt cx="3810" cy="317"/>
          </a:xfrm>
        </p:grpSpPr>
        <p:sp>
          <p:nvSpPr>
            <p:cNvPr id="62513" name="Rectangle 22"/>
            <p:cNvSpPr>
              <a:spLocks noChangeArrowheads="1"/>
            </p:cNvSpPr>
            <p:nvPr/>
          </p:nvSpPr>
          <p:spPr bwMode="auto">
            <a:xfrm>
              <a:off x="2290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4" name="Rectangle 23"/>
            <p:cNvSpPr>
              <a:spLocks noChangeArrowheads="1"/>
            </p:cNvSpPr>
            <p:nvPr/>
          </p:nvSpPr>
          <p:spPr bwMode="auto">
            <a:xfrm>
              <a:off x="2925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5" name="Rectangle 24"/>
            <p:cNvSpPr>
              <a:spLocks noChangeArrowheads="1"/>
            </p:cNvSpPr>
            <p:nvPr/>
          </p:nvSpPr>
          <p:spPr bwMode="auto">
            <a:xfrm>
              <a:off x="3560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6" name="Rectangle 25"/>
            <p:cNvSpPr>
              <a:spLocks noChangeArrowheads="1"/>
            </p:cNvSpPr>
            <p:nvPr/>
          </p:nvSpPr>
          <p:spPr bwMode="auto">
            <a:xfrm>
              <a:off x="1655" y="2659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7" name="Rectangle 26"/>
            <p:cNvSpPr>
              <a:spLocks noChangeArrowheads="1"/>
            </p:cNvSpPr>
            <p:nvPr/>
          </p:nvSpPr>
          <p:spPr bwMode="auto">
            <a:xfrm>
              <a:off x="4830" y="265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  <p:sp>
          <p:nvSpPr>
            <p:cNvPr id="62518" name="Rectangle 27"/>
            <p:cNvSpPr>
              <a:spLocks noChangeArrowheads="1"/>
            </p:cNvSpPr>
            <p:nvPr/>
          </p:nvSpPr>
          <p:spPr bwMode="auto">
            <a:xfrm>
              <a:off x="4195" y="265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627313" y="5113338"/>
            <a:ext cx="6048375" cy="503237"/>
            <a:chOff x="1655" y="3113"/>
            <a:chExt cx="3810" cy="317"/>
          </a:xfrm>
        </p:grpSpPr>
        <p:sp>
          <p:nvSpPr>
            <p:cNvPr id="62507" name="Rectangle 29"/>
            <p:cNvSpPr>
              <a:spLocks noChangeArrowheads="1"/>
            </p:cNvSpPr>
            <p:nvPr/>
          </p:nvSpPr>
          <p:spPr bwMode="auto">
            <a:xfrm>
              <a:off x="2290" y="3113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  <p:sp>
          <p:nvSpPr>
            <p:cNvPr id="62508" name="Rectangle 30"/>
            <p:cNvSpPr>
              <a:spLocks noChangeArrowheads="1"/>
            </p:cNvSpPr>
            <p:nvPr/>
          </p:nvSpPr>
          <p:spPr bwMode="auto">
            <a:xfrm>
              <a:off x="1655" y="3113"/>
              <a:ext cx="635" cy="317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File3</a:t>
              </a:r>
            </a:p>
          </p:txBody>
        </p:sp>
        <p:sp>
          <p:nvSpPr>
            <p:cNvPr id="62509" name="Rectangle 31"/>
            <p:cNvSpPr>
              <a:spLocks noChangeArrowheads="1"/>
            </p:cNvSpPr>
            <p:nvPr/>
          </p:nvSpPr>
          <p:spPr bwMode="auto">
            <a:xfrm>
              <a:off x="3560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0" name="Rectangle 32"/>
            <p:cNvSpPr>
              <a:spLocks noChangeArrowheads="1"/>
            </p:cNvSpPr>
            <p:nvPr/>
          </p:nvSpPr>
          <p:spPr bwMode="auto">
            <a:xfrm>
              <a:off x="2925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1" name="Rectangle 33"/>
            <p:cNvSpPr>
              <a:spLocks noChangeArrowheads="1"/>
            </p:cNvSpPr>
            <p:nvPr/>
          </p:nvSpPr>
          <p:spPr bwMode="auto">
            <a:xfrm>
              <a:off x="4195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2" name="Rectangle 34"/>
            <p:cNvSpPr>
              <a:spLocks noChangeArrowheads="1"/>
            </p:cNvSpPr>
            <p:nvPr/>
          </p:nvSpPr>
          <p:spPr bwMode="auto">
            <a:xfrm>
              <a:off x="4830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627313" y="5832475"/>
            <a:ext cx="6048375" cy="503238"/>
            <a:chOff x="1655" y="3612"/>
            <a:chExt cx="3810" cy="317"/>
          </a:xfrm>
        </p:grpSpPr>
        <p:sp>
          <p:nvSpPr>
            <p:cNvPr id="62501" name="Rectangle 36"/>
            <p:cNvSpPr>
              <a:spLocks noChangeArrowheads="1"/>
            </p:cNvSpPr>
            <p:nvPr/>
          </p:nvSpPr>
          <p:spPr bwMode="auto">
            <a:xfrm>
              <a:off x="229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2" name="Rectangle 37"/>
            <p:cNvSpPr>
              <a:spLocks noChangeArrowheads="1"/>
            </p:cNvSpPr>
            <p:nvPr/>
          </p:nvSpPr>
          <p:spPr bwMode="auto">
            <a:xfrm>
              <a:off x="165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3" name="Rectangle 38"/>
            <p:cNvSpPr>
              <a:spLocks noChangeArrowheads="1"/>
            </p:cNvSpPr>
            <p:nvPr/>
          </p:nvSpPr>
          <p:spPr bwMode="auto">
            <a:xfrm>
              <a:off x="292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4" name="Rectangle 39"/>
            <p:cNvSpPr>
              <a:spLocks noChangeArrowheads="1"/>
            </p:cNvSpPr>
            <p:nvPr/>
          </p:nvSpPr>
          <p:spPr bwMode="auto">
            <a:xfrm>
              <a:off x="356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5" name="Rectangle 40"/>
            <p:cNvSpPr>
              <a:spLocks noChangeArrowheads="1"/>
            </p:cNvSpPr>
            <p:nvPr/>
          </p:nvSpPr>
          <p:spPr bwMode="auto">
            <a:xfrm>
              <a:off x="419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6" name="Rectangle 41"/>
            <p:cNvSpPr>
              <a:spLocks noChangeArrowheads="1"/>
            </p:cNvSpPr>
            <p:nvPr/>
          </p:nvSpPr>
          <p:spPr bwMode="auto">
            <a:xfrm>
              <a:off x="483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</p:grpSp>
      <p:sp>
        <p:nvSpPr>
          <p:cNvPr id="1244202" name="Freeform 42"/>
          <p:cNvSpPr>
            <a:spLocks/>
          </p:cNvSpPr>
          <p:nvPr/>
        </p:nvSpPr>
        <p:spPr bwMode="auto">
          <a:xfrm>
            <a:off x="2208213" y="4508500"/>
            <a:ext cx="6888162" cy="720725"/>
          </a:xfrm>
          <a:custGeom>
            <a:avLst/>
            <a:gdLst>
              <a:gd name="T0" fmla="*/ 4075 w 4339"/>
              <a:gd name="T1" fmla="*/ 0 h 454"/>
              <a:gd name="T2" fmla="*/ 3757 w 4339"/>
              <a:gd name="T3" fmla="*/ 182 h 454"/>
              <a:gd name="T4" fmla="*/ 582 w 4339"/>
              <a:gd name="T5" fmla="*/ 227 h 454"/>
              <a:gd name="T6" fmla="*/ 264 w 4339"/>
              <a:gd name="T7" fmla="*/ 454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339"/>
              <a:gd name="T13" fmla="*/ 0 h 454"/>
              <a:gd name="T14" fmla="*/ 4339 w 433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9" h="454">
                <a:moveTo>
                  <a:pt x="4075" y="0"/>
                </a:moveTo>
                <a:cubicBezTo>
                  <a:pt x="4207" y="72"/>
                  <a:pt x="4339" y="144"/>
                  <a:pt x="3757" y="182"/>
                </a:cubicBezTo>
                <a:cubicBezTo>
                  <a:pt x="3175" y="220"/>
                  <a:pt x="1164" y="182"/>
                  <a:pt x="582" y="227"/>
                </a:cubicBezTo>
                <a:cubicBezTo>
                  <a:pt x="0" y="272"/>
                  <a:pt x="132" y="363"/>
                  <a:pt x="264" y="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4203" name="Freeform 43"/>
          <p:cNvSpPr>
            <a:spLocks/>
          </p:cNvSpPr>
          <p:nvPr/>
        </p:nvSpPr>
        <p:spPr bwMode="auto">
          <a:xfrm>
            <a:off x="2195513" y="5229225"/>
            <a:ext cx="6888162" cy="720725"/>
          </a:xfrm>
          <a:custGeom>
            <a:avLst/>
            <a:gdLst>
              <a:gd name="T0" fmla="*/ 4075 w 4339"/>
              <a:gd name="T1" fmla="*/ 0 h 454"/>
              <a:gd name="T2" fmla="*/ 3757 w 4339"/>
              <a:gd name="T3" fmla="*/ 182 h 454"/>
              <a:gd name="T4" fmla="*/ 582 w 4339"/>
              <a:gd name="T5" fmla="*/ 227 h 454"/>
              <a:gd name="T6" fmla="*/ 264 w 4339"/>
              <a:gd name="T7" fmla="*/ 454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339"/>
              <a:gd name="T13" fmla="*/ 0 h 454"/>
              <a:gd name="T14" fmla="*/ 4339 w 433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9" h="454">
                <a:moveTo>
                  <a:pt x="4075" y="0"/>
                </a:moveTo>
                <a:cubicBezTo>
                  <a:pt x="4207" y="72"/>
                  <a:pt x="4339" y="144"/>
                  <a:pt x="3757" y="182"/>
                </a:cubicBezTo>
                <a:cubicBezTo>
                  <a:pt x="3175" y="220"/>
                  <a:pt x="1164" y="182"/>
                  <a:pt x="582" y="227"/>
                </a:cubicBezTo>
                <a:cubicBezTo>
                  <a:pt x="0" y="272"/>
                  <a:pt x="132" y="363"/>
                  <a:pt x="264" y="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195513" y="4437063"/>
            <a:ext cx="3671887" cy="647700"/>
            <a:chOff x="1383" y="2795"/>
            <a:chExt cx="2313" cy="408"/>
          </a:xfrm>
        </p:grpSpPr>
        <p:sp>
          <p:nvSpPr>
            <p:cNvPr id="62498" name="Line 45"/>
            <p:cNvSpPr>
              <a:spLocks noChangeShapeType="1"/>
            </p:cNvSpPr>
            <p:nvPr/>
          </p:nvSpPr>
          <p:spPr bwMode="auto">
            <a:xfrm flipV="1">
              <a:off x="1383" y="2795"/>
              <a:ext cx="2313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9" name="Line 46"/>
            <p:cNvSpPr>
              <a:spLocks noChangeShapeType="1"/>
            </p:cNvSpPr>
            <p:nvPr/>
          </p:nvSpPr>
          <p:spPr bwMode="auto">
            <a:xfrm flipV="1">
              <a:off x="1383" y="2795"/>
              <a:ext cx="1678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500" name="Line 47"/>
            <p:cNvSpPr>
              <a:spLocks noChangeShapeType="1"/>
            </p:cNvSpPr>
            <p:nvPr/>
          </p:nvSpPr>
          <p:spPr bwMode="auto">
            <a:xfrm flipV="1">
              <a:off x="1383" y="2795"/>
              <a:ext cx="99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195513" y="4437063"/>
            <a:ext cx="5616575" cy="1512887"/>
            <a:chOff x="1383" y="2795"/>
            <a:chExt cx="3538" cy="953"/>
          </a:xfrm>
        </p:grpSpPr>
        <p:sp>
          <p:nvSpPr>
            <p:cNvPr id="62495" name="Line 49"/>
            <p:cNvSpPr>
              <a:spLocks noChangeShapeType="1"/>
            </p:cNvSpPr>
            <p:nvPr/>
          </p:nvSpPr>
          <p:spPr bwMode="auto">
            <a:xfrm flipV="1">
              <a:off x="1383" y="2795"/>
              <a:ext cx="2949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6" name="Line 50"/>
            <p:cNvSpPr>
              <a:spLocks noChangeShapeType="1"/>
            </p:cNvSpPr>
            <p:nvPr/>
          </p:nvSpPr>
          <p:spPr bwMode="auto">
            <a:xfrm flipV="1">
              <a:off x="1383" y="2795"/>
              <a:ext cx="3538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7" name="Line 51"/>
            <p:cNvSpPr>
              <a:spLocks noChangeShapeType="1"/>
            </p:cNvSpPr>
            <p:nvPr/>
          </p:nvSpPr>
          <p:spPr bwMode="auto">
            <a:xfrm flipV="1">
              <a:off x="1383" y="3249"/>
              <a:ext cx="1043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4212" name="Line 52"/>
          <p:cNvSpPr>
            <a:spLocks noChangeShapeType="1"/>
          </p:cNvSpPr>
          <p:nvPr/>
        </p:nvSpPr>
        <p:spPr bwMode="auto">
          <a:xfrm flipV="1">
            <a:off x="2195513" y="5157788"/>
            <a:ext cx="647700" cy="6477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11188" y="4149725"/>
            <a:ext cx="792162" cy="2376488"/>
            <a:chOff x="884" y="2704"/>
            <a:chExt cx="499" cy="1497"/>
          </a:xfrm>
        </p:grpSpPr>
        <p:sp>
          <p:nvSpPr>
            <p:cNvPr id="62484" name="Rectangle 54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485" name="Rectangle 55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0001</a:t>
              </a:r>
            </a:p>
          </p:txBody>
        </p:sp>
        <p:sp>
          <p:nvSpPr>
            <p:cNvPr id="62486" name="Rectangle 56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0002</a:t>
              </a:r>
            </a:p>
          </p:txBody>
        </p:sp>
        <p:sp>
          <p:nvSpPr>
            <p:cNvPr id="62487" name="Rectangle 57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0003</a:t>
              </a:r>
            </a:p>
          </p:txBody>
        </p:sp>
        <p:sp>
          <p:nvSpPr>
            <p:cNvPr id="62488" name="Rectangle 58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0004</a:t>
              </a:r>
            </a:p>
          </p:txBody>
        </p:sp>
        <p:sp>
          <p:nvSpPr>
            <p:cNvPr id="62489" name="Rectangle 59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0005</a:t>
              </a:r>
            </a:p>
          </p:txBody>
        </p:sp>
        <p:sp>
          <p:nvSpPr>
            <p:cNvPr id="62490" name="Rectangle 60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0006</a:t>
              </a:r>
            </a:p>
          </p:txBody>
        </p:sp>
        <p:sp>
          <p:nvSpPr>
            <p:cNvPr id="62491" name="Rectangle 61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0007</a:t>
              </a:r>
            </a:p>
          </p:txBody>
        </p:sp>
        <p:sp>
          <p:nvSpPr>
            <p:cNvPr id="62492" name="Rectangle 62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0008</a:t>
              </a:r>
            </a:p>
          </p:txBody>
        </p:sp>
        <p:sp>
          <p:nvSpPr>
            <p:cNvPr id="62493" name="Rectangle 63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0009</a:t>
              </a:r>
            </a:p>
          </p:txBody>
        </p:sp>
        <p:sp>
          <p:nvSpPr>
            <p:cNvPr id="62494" name="Rectangle 64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endParaRPr lang="nb-NO" sz="1600" b="0">
                <a:latin typeface="Helvetica" pitchFamily="34" charset="0"/>
              </a:endParaRPr>
            </a:p>
          </p:txBody>
        </p:sp>
      </p:grpSp>
      <p:sp>
        <p:nvSpPr>
          <p:cNvPr id="1244225" name="AutoShape 65"/>
          <p:cNvSpPr>
            <a:spLocks noChangeArrowheads="1"/>
          </p:cNvSpPr>
          <p:nvPr/>
        </p:nvSpPr>
        <p:spPr bwMode="auto">
          <a:xfrm rot="10800000">
            <a:off x="3038475" y="4154488"/>
            <a:ext cx="5795963" cy="169862"/>
          </a:xfrm>
          <a:custGeom>
            <a:avLst/>
            <a:gdLst>
              <a:gd name="T0" fmla="*/ 5275132 w 21600"/>
              <a:gd name="T1" fmla="*/ 84931 h 21600"/>
              <a:gd name="T2" fmla="*/ 2897982 w 21600"/>
              <a:gd name="T3" fmla="*/ 169862 h 21600"/>
              <a:gd name="T4" fmla="*/ 520832 w 21600"/>
              <a:gd name="T5" fmla="*/ 84931 h 21600"/>
              <a:gd name="T6" fmla="*/ 28979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41 w 21600"/>
              <a:gd name="T13" fmla="*/ 3741 h 21600"/>
              <a:gd name="T14" fmla="*/ 17859 w 21600"/>
              <a:gd name="T15" fmla="*/ 178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81" y="21600"/>
                </a:lnTo>
                <a:lnTo>
                  <a:pt x="1771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441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44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44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4416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4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4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4" grpId="0"/>
      <p:bldP spid="1244166" grpId="0"/>
      <p:bldP spid="1244167" grpId="0"/>
      <p:bldP spid="1244202" grpId="0" animBg="1"/>
      <p:bldP spid="1244202" grpId="1" animBg="1"/>
      <p:bldP spid="1244203" grpId="0" animBg="1"/>
      <p:bldP spid="1244203" grpId="1" animBg="1"/>
      <p:bldP spid="1244212" grpId="0" animBg="1"/>
      <p:bldP spid="12442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 of Pointers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11188" y="15573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11188" y="198913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11188" y="24209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11188" y="285273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11188" y="328453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611188" y="37179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611188" y="41497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11188" y="45815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11188" y="50133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11188" y="54451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95288" y="11255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372225" y="11969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6300788" y="1700213"/>
            <a:ext cx="1512887" cy="3887787"/>
            <a:chOff x="3969" y="1344"/>
            <a:chExt cx="953" cy="2449"/>
          </a:xfrm>
        </p:grpSpPr>
        <p:sp>
          <p:nvSpPr>
            <p:cNvPr id="63524" name="Rectangle 16"/>
            <p:cNvSpPr>
              <a:spLocks noChangeArrowheads="1"/>
            </p:cNvSpPr>
            <p:nvPr/>
          </p:nvSpPr>
          <p:spPr bwMode="auto">
            <a:xfrm>
              <a:off x="3969" y="1753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5" name="Rectangle 17"/>
            <p:cNvSpPr>
              <a:spLocks noChangeArrowheads="1"/>
            </p:cNvSpPr>
            <p:nvPr/>
          </p:nvSpPr>
          <p:spPr bwMode="auto">
            <a:xfrm>
              <a:off x="3969" y="216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6" name="Rectangle 18"/>
            <p:cNvSpPr>
              <a:spLocks noChangeArrowheads="1"/>
            </p:cNvSpPr>
            <p:nvPr/>
          </p:nvSpPr>
          <p:spPr bwMode="auto">
            <a:xfrm>
              <a:off x="3969" y="202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3527" name="Group 19"/>
            <p:cNvGrpSpPr>
              <a:grpSpLocks/>
            </p:cNvGrpSpPr>
            <p:nvPr/>
          </p:nvGrpSpPr>
          <p:grpSpPr bwMode="auto">
            <a:xfrm>
              <a:off x="3969" y="1617"/>
              <a:ext cx="953" cy="136"/>
              <a:chOff x="1337" y="1298"/>
              <a:chExt cx="953" cy="136"/>
            </a:xfrm>
          </p:grpSpPr>
          <p:sp>
            <p:nvSpPr>
              <p:cNvPr id="63544" name="Rectangle 20"/>
              <p:cNvSpPr>
                <a:spLocks noChangeArrowheads="1"/>
              </p:cNvSpPr>
              <p:nvPr/>
            </p:nvSpPr>
            <p:spPr bwMode="auto">
              <a:xfrm>
                <a:off x="1337" y="1298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545" name="Rectangle 21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816" cy="136"/>
              </a:xfrm>
              <a:prstGeom prst="rect">
                <a:avLst/>
              </a:prstGeom>
              <a:solidFill>
                <a:schemeClr val="folHlink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3528" name="Rectangle 22"/>
            <p:cNvSpPr>
              <a:spLocks noChangeArrowheads="1"/>
            </p:cNvSpPr>
            <p:nvPr/>
          </p:nvSpPr>
          <p:spPr bwMode="auto">
            <a:xfrm>
              <a:off x="3969" y="2977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3529" name="Group 23"/>
            <p:cNvGrpSpPr>
              <a:grpSpLocks/>
            </p:cNvGrpSpPr>
            <p:nvPr/>
          </p:nvGrpSpPr>
          <p:grpSpPr bwMode="auto">
            <a:xfrm>
              <a:off x="3969" y="2433"/>
              <a:ext cx="953" cy="136"/>
              <a:chOff x="3465" y="2251"/>
              <a:chExt cx="953" cy="136"/>
            </a:xfrm>
          </p:grpSpPr>
          <p:sp>
            <p:nvSpPr>
              <p:cNvPr id="63542" name="Rectangle 24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543" name="Rectangle 25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409" cy="136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3530" name="Rectangle 26"/>
            <p:cNvSpPr>
              <a:spLocks noChangeArrowheads="1"/>
            </p:cNvSpPr>
            <p:nvPr/>
          </p:nvSpPr>
          <p:spPr bwMode="auto">
            <a:xfrm>
              <a:off x="3969" y="188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3969" y="229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2" name="Rectangle 28"/>
            <p:cNvSpPr>
              <a:spLocks noChangeArrowheads="1"/>
            </p:cNvSpPr>
            <p:nvPr/>
          </p:nvSpPr>
          <p:spPr bwMode="auto">
            <a:xfrm>
              <a:off x="3969" y="256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3" name="Rectangle 29"/>
            <p:cNvSpPr>
              <a:spLocks noChangeArrowheads="1"/>
            </p:cNvSpPr>
            <p:nvPr/>
          </p:nvSpPr>
          <p:spPr bwMode="auto">
            <a:xfrm>
              <a:off x="3969" y="270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4" name="Rectangle 30"/>
            <p:cNvSpPr>
              <a:spLocks noChangeArrowheads="1"/>
            </p:cNvSpPr>
            <p:nvPr/>
          </p:nvSpPr>
          <p:spPr bwMode="auto">
            <a:xfrm>
              <a:off x="3969" y="284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5" name="Rectangle 31"/>
            <p:cNvSpPr>
              <a:spLocks noChangeArrowheads="1"/>
            </p:cNvSpPr>
            <p:nvPr/>
          </p:nvSpPr>
          <p:spPr bwMode="auto">
            <a:xfrm>
              <a:off x="3969" y="3113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6" name="Rectangle 32"/>
            <p:cNvSpPr>
              <a:spLocks noChangeArrowheads="1"/>
            </p:cNvSpPr>
            <p:nvPr/>
          </p:nvSpPr>
          <p:spPr bwMode="auto">
            <a:xfrm>
              <a:off x="3969" y="324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7" name="Rectangle 33"/>
            <p:cNvSpPr>
              <a:spLocks noChangeArrowheads="1"/>
            </p:cNvSpPr>
            <p:nvPr/>
          </p:nvSpPr>
          <p:spPr bwMode="auto">
            <a:xfrm>
              <a:off x="3969" y="1480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8" name="Rectangle 34"/>
            <p:cNvSpPr>
              <a:spLocks noChangeArrowheads="1"/>
            </p:cNvSpPr>
            <p:nvPr/>
          </p:nvSpPr>
          <p:spPr bwMode="auto">
            <a:xfrm>
              <a:off x="3969" y="1344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9" name="Rectangle 35"/>
            <p:cNvSpPr>
              <a:spLocks noChangeArrowheads="1"/>
            </p:cNvSpPr>
            <p:nvPr/>
          </p:nvSpPr>
          <p:spPr bwMode="auto">
            <a:xfrm>
              <a:off x="3969" y="338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40" name="Rectangle 36"/>
            <p:cNvSpPr>
              <a:spLocks noChangeArrowheads="1"/>
            </p:cNvSpPr>
            <p:nvPr/>
          </p:nvSpPr>
          <p:spPr bwMode="auto">
            <a:xfrm>
              <a:off x="3969" y="3521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41" name="Rectangle 37"/>
            <p:cNvSpPr>
              <a:spLocks noChangeArrowheads="1"/>
            </p:cNvSpPr>
            <p:nvPr/>
          </p:nvSpPr>
          <p:spPr bwMode="auto">
            <a:xfrm>
              <a:off x="3969" y="365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3504" name="Text Box 38"/>
          <p:cNvSpPr txBox="1">
            <a:spLocks noChangeArrowheads="1"/>
          </p:cNvSpPr>
          <p:nvPr/>
        </p:nvSpPr>
        <p:spPr bwMode="auto">
          <a:xfrm>
            <a:off x="2339975" y="1125538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Table of pointers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116013" y="1989138"/>
            <a:ext cx="5184775" cy="215900"/>
            <a:chOff x="703" y="1253"/>
            <a:chExt cx="3266" cy="136"/>
          </a:xfrm>
        </p:grpSpPr>
        <p:sp>
          <p:nvSpPr>
            <p:cNvPr id="63521" name="Rectangle 40"/>
            <p:cNvSpPr>
              <a:spLocks noChangeArrowheads="1"/>
            </p:cNvSpPr>
            <p:nvPr/>
          </p:nvSpPr>
          <p:spPr bwMode="auto">
            <a:xfrm>
              <a:off x="1973" y="1253"/>
              <a:ext cx="181" cy="90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2" name="Line 41"/>
            <p:cNvSpPr>
              <a:spLocks noChangeShapeType="1"/>
            </p:cNvSpPr>
            <p:nvPr/>
          </p:nvSpPr>
          <p:spPr bwMode="auto">
            <a:xfrm flipV="1">
              <a:off x="703" y="1298"/>
              <a:ext cx="127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3" name="Line 42"/>
            <p:cNvSpPr>
              <a:spLocks noChangeShapeType="1"/>
            </p:cNvSpPr>
            <p:nvPr/>
          </p:nvSpPr>
          <p:spPr bwMode="auto">
            <a:xfrm>
              <a:off x="2064" y="1298"/>
              <a:ext cx="1905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116013" y="2492375"/>
            <a:ext cx="5184775" cy="1657350"/>
            <a:chOff x="703" y="1570"/>
            <a:chExt cx="3266" cy="1044"/>
          </a:xfrm>
        </p:grpSpPr>
        <p:sp>
          <p:nvSpPr>
            <p:cNvPr id="63514" name="Rectangle 44"/>
            <p:cNvSpPr>
              <a:spLocks noChangeArrowheads="1"/>
            </p:cNvSpPr>
            <p:nvPr/>
          </p:nvSpPr>
          <p:spPr bwMode="auto">
            <a:xfrm>
              <a:off x="1973" y="1707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5" name="Rectangle 45"/>
            <p:cNvSpPr>
              <a:spLocks noChangeArrowheads="1"/>
            </p:cNvSpPr>
            <p:nvPr/>
          </p:nvSpPr>
          <p:spPr bwMode="auto">
            <a:xfrm>
              <a:off x="1973" y="1797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6" name="Rectangle 46"/>
            <p:cNvSpPr>
              <a:spLocks noChangeArrowheads="1"/>
            </p:cNvSpPr>
            <p:nvPr/>
          </p:nvSpPr>
          <p:spPr bwMode="auto">
            <a:xfrm>
              <a:off x="1973" y="1888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7" name="Line 47"/>
            <p:cNvSpPr>
              <a:spLocks noChangeShapeType="1"/>
            </p:cNvSpPr>
            <p:nvPr/>
          </p:nvSpPr>
          <p:spPr bwMode="auto">
            <a:xfrm flipV="1">
              <a:off x="703" y="1752"/>
              <a:ext cx="127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8" name="Line 48"/>
            <p:cNvSpPr>
              <a:spLocks noChangeShapeType="1"/>
            </p:cNvSpPr>
            <p:nvPr/>
          </p:nvSpPr>
          <p:spPr bwMode="auto">
            <a:xfrm flipV="1">
              <a:off x="2064" y="1570"/>
              <a:ext cx="190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9" name="Line 49"/>
            <p:cNvSpPr>
              <a:spLocks noChangeShapeType="1"/>
            </p:cNvSpPr>
            <p:nvPr/>
          </p:nvSpPr>
          <p:spPr bwMode="auto">
            <a:xfrm>
              <a:off x="2064" y="1842"/>
              <a:ext cx="1905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0" name="Line 50"/>
            <p:cNvSpPr>
              <a:spLocks noChangeShapeType="1"/>
            </p:cNvSpPr>
            <p:nvPr/>
          </p:nvSpPr>
          <p:spPr bwMode="auto">
            <a:xfrm>
              <a:off x="2064" y="1933"/>
              <a:ext cx="1905" cy="6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116013" y="3500438"/>
            <a:ext cx="5184775" cy="865187"/>
            <a:chOff x="703" y="2205"/>
            <a:chExt cx="3266" cy="545"/>
          </a:xfrm>
        </p:grpSpPr>
        <p:sp>
          <p:nvSpPr>
            <p:cNvPr id="63509" name="Rectangle 52"/>
            <p:cNvSpPr>
              <a:spLocks noChangeArrowheads="1"/>
            </p:cNvSpPr>
            <p:nvPr/>
          </p:nvSpPr>
          <p:spPr bwMode="auto">
            <a:xfrm>
              <a:off x="1973" y="2205"/>
              <a:ext cx="181" cy="9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0" name="Rectangle 53"/>
            <p:cNvSpPr>
              <a:spLocks noChangeArrowheads="1"/>
            </p:cNvSpPr>
            <p:nvPr/>
          </p:nvSpPr>
          <p:spPr bwMode="auto">
            <a:xfrm>
              <a:off x="1973" y="2296"/>
              <a:ext cx="181" cy="9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1" name="Line 54"/>
            <p:cNvSpPr>
              <a:spLocks noChangeShapeType="1"/>
            </p:cNvSpPr>
            <p:nvPr/>
          </p:nvSpPr>
          <p:spPr bwMode="auto">
            <a:xfrm>
              <a:off x="703" y="2205"/>
              <a:ext cx="127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2" name="Line 55"/>
            <p:cNvSpPr>
              <a:spLocks noChangeShapeType="1"/>
            </p:cNvSpPr>
            <p:nvPr/>
          </p:nvSpPr>
          <p:spPr bwMode="auto">
            <a:xfrm>
              <a:off x="2064" y="2251"/>
              <a:ext cx="1905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3" name="Line 56"/>
            <p:cNvSpPr>
              <a:spLocks noChangeShapeType="1"/>
            </p:cNvSpPr>
            <p:nvPr/>
          </p:nvSpPr>
          <p:spPr bwMode="auto">
            <a:xfrm flipV="1">
              <a:off x="2064" y="2251"/>
              <a:ext cx="1905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5241" name="Text Box 57"/>
          <p:cNvSpPr txBox="1">
            <a:spLocks noChangeArrowheads="1"/>
          </p:cNvSpPr>
          <p:nvPr/>
        </p:nvSpPr>
        <p:spPr bwMode="auto">
          <a:xfrm>
            <a:off x="1511300" y="4546600"/>
            <a:ext cx="43005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good random and sequential access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main structure small, extra blocks if needed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D"/>
            </a:pPr>
            <a:r>
              <a:rPr lang="en-US" sz="1600" b="0"/>
              <a:t> uses one indirect block regardless of size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D"/>
            </a:pPr>
            <a:r>
              <a:rPr lang="en-US" sz="1600" b="0"/>
              <a:t> can be too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4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24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Unix/Linux Example: FFS, UFS, …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23850" y="1341438"/>
            <a:ext cx="1584325" cy="2376487"/>
            <a:chOff x="884" y="2704"/>
            <a:chExt cx="499" cy="1497"/>
          </a:xfrm>
        </p:grpSpPr>
        <p:sp>
          <p:nvSpPr>
            <p:cNvPr id="64640" name="Rectangle 4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mode</a:t>
              </a:r>
            </a:p>
          </p:txBody>
        </p:sp>
        <p:sp>
          <p:nvSpPr>
            <p:cNvPr id="64641" name="Rectangle 5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owner</a:t>
              </a:r>
            </a:p>
          </p:txBody>
        </p:sp>
        <p:sp>
          <p:nvSpPr>
            <p:cNvPr id="64642" name="Rectangle 6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4643" name="Rectangle 7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0</a:t>
              </a:r>
            </a:p>
          </p:txBody>
        </p:sp>
        <p:sp>
          <p:nvSpPr>
            <p:cNvPr id="64644" name="Rectangle 8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</a:t>
              </a:r>
            </a:p>
          </p:txBody>
        </p:sp>
        <p:sp>
          <p:nvSpPr>
            <p:cNvPr id="64645" name="Rectangle 9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4646" name="Rectangle 10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10</a:t>
              </a:r>
            </a:p>
          </p:txBody>
        </p:sp>
        <p:sp>
          <p:nvSpPr>
            <p:cNvPr id="64647" name="Rectangle 11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11</a:t>
              </a:r>
            </a:p>
          </p:txBody>
        </p:sp>
        <p:sp>
          <p:nvSpPr>
            <p:cNvPr id="64648" name="Rectangle 12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Single indirect</a:t>
              </a:r>
            </a:p>
          </p:txBody>
        </p:sp>
        <p:sp>
          <p:nvSpPr>
            <p:cNvPr id="64649" name="Rectangle 13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Double indirect</a:t>
              </a:r>
            </a:p>
          </p:txBody>
        </p:sp>
        <p:sp>
          <p:nvSpPr>
            <p:cNvPr id="64650" name="Rectangle 14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Triple indirect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32363" y="1268413"/>
            <a:ext cx="1728787" cy="1223962"/>
            <a:chOff x="3107" y="799"/>
            <a:chExt cx="1089" cy="771"/>
          </a:xfrm>
        </p:grpSpPr>
        <p:sp>
          <p:nvSpPr>
            <p:cNvPr id="64636" name="Rectangle 16"/>
            <p:cNvSpPr>
              <a:spLocks noChangeArrowheads="1"/>
            </p:cNvSpPr>
            <p:nvPr/>
          </p:nvSpPr>
          <p:spPr bwMode="auto">
            <a:xfrm>
              <a:off x="3107" y="79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7" name="Rectangle 17"/>
            <p:cNvSpPr>
              <a:spLocks noChangeArrowheads="1"/>
            </p:cNvSpPr>
            <p:nvPr/>
          </p:nvSpPr>
          <p:spPr bwMode="auto">
            <a:xfrm>
              <a:off x="3198" y="89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8" name="Rectangle 18"/>
            <p:cNvSpPr>
              <a:spLocks noChangeArrowheads="1"/>
            </p:cNvSpPr>
            <p:nvPr/>
          </p:nvSpPr>
          <p:spPr bwMode="auto">
            <a:xfrm>
              <a:off x="3470" y="1162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9" name="Rectangle 19"/>
            <p:cNvSpPr>
              <a:spLocks noChangeArrowheads="1"/>
            </p:cNvSpPr>
            <p:nvPr/>
          </p:nvSpPr>
          <p:spPr bwMode="auto">
            <a:xfrm>
              <a:off x="3561" y="1253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908175" y="1557338"/>
            <a:ext cx="3743325" cy="1439862"/>
            <a:chOff x="1202" y="981"/>
            <a:chExt cx="2358" cy="907"/>
          </a:xfrm>
        </p:grpSpPr>
        <p:sp>
          <p:nvSpPr>
            <p:cNvPr id="64632" name="Line 21"/>
            <p:cNvSpPr>
              <a:spLocks noChangeShapeType="1"/>
            </p:cNvSpPr>
            <p:nvPr/>
          </p:nvSpPr>
          <p:spPr bwMode="auto">
            <a:xfrm flipV="1">
              <a:off x="1202" y="981"/>
              <a:ext cx="1905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3" name="Line 22"/>
            <p:cNvSpPr>
              <a:spLocks noChangeShapeType="1"/>
            </p:cNvSpPr>
            <p:nvPr/>
          </p:nvSpPr>
          <p:spPr bwMode="auto">
            <a:xfrm flipV="1">
              <a:off x="1202" y="1071"/>
              <a:ext cx="1996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4" name="Line 23"/>
            <p:cNvSpPr>
              <a:spLocks noChangeShapeType="1"/>
            </p:cNvSpPr>
            <p:nvPr/>
          </p:nvSpPr>
          <p:spPr bwMode="auto">
            <a:xfrm flipV="1">
              <a:off x="1202" y="1344"/>
              <a:ext cx="2268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5" name="Line 24"/>
            <p:cNvSpPr>
              <a:spLocks noChangeShapeType="1"/>
            </p:cNvSpPr>
            <p:nvPr/>
          </p:nvSpPr>
          <p:spPr bwMode="auto">
            <a:xfrm flipV="1">
              <a:off x="1202" y="1434"/>
              <a:ext cx="2358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059113" y="2997200"/>
            <a:ext cx="503237" cy="650875"/>
            <a:chOff x="1202" y="2205"/>
            <a:chExt cx="317" cy="410"/>
          </a:xfrm>
        </p:grpSpPr>
        <p:sp>
          <p:nvSpPr>
            <p:cNvPr id="64627" name="Rectangle 26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8" name="Rectangle 27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9" name="Rectangle 28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30" name="Rectangle 29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1" name="Rectangle 30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11863" y="2563813"/>
            <a:ext cx="1655762" cy="1368425"/>
            <a:chOff x="3787" y="1615"/>
            <a:chExt cx="1043" cy="862"/>
          </a:xfrm>
        </p:grpSpPr>
        <p:sp>
          <p:nvSpPr>
            <p:cNvPr id="64623" name="Rectangle 32"/>
            <p:cNvSpPr>
              <a:spLocks noChangeArrowheads="1"/>
            </p:cNvSpPr>
            <p:nvPr/>
          </p:nvSpPr>
          <p:spPr bwMode="auto">
            <a:xfrm>
              <a:off x="3787" y="1615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4" name="Rectangle 33"/>
            <p:cNvSpPr>
              <a:spLocks noChangeArrowheads="1"/>
            </p:cNvSpPr>
            <p:nvPr/>
          </p:nvSpPr>
          <p:spPr bwMode="auto">
            <a:xfrm>
              <a:off x="3878" y="1706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5" name="Rectangle 34"/>
            <p:cNvSpPr>
              <a:spLocks noChangeArrowheads="1"/>
            </p:cNvSpPr>
            <p:nvPr/>
          </p:nvSpPr>
          <p:spPr bwMode="auto">
            <a:xfrm>
              <a:off x="4104" y="207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6" name="Rectangle 35"/>
            <p:cNvSpPr>
              <a:spLocks noChangeArrowheads="1"/>
            </p:cNvSpPr>
            <p:nvPr/>
          </p:nvSpPr>
          <p:spPr bwMode="auto">
            <a:xfrm>
              <a:off x="4195" y="216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sp>
        <p:nvSpPr>
          <p:cNvPr id="1246244" name="Line 36"/>
          <p:cNvSpPr>
            <a:spLocks noChangeShapeType="1"/>
          </p:cNvSpPr>
          <p:nvPr/>
        </p:nvSpPr>
        <p:spPr bwMode="auto">
          <a:xfrm flipV="1">
            <a:off x="1908175" y="3068638"/>
            <a:ext cx="1150938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555875" y="3860800"/>
            <a:ext cx="503238" cy="650875"/>
            <a:chOff x="1202" y="2205"/>
            <a:chExt cx="317" cy="410"/>
          </a:xfrm>
        </p:grpSpPr>
        <p:sp>
          <p:nvSpPr>
            <p:cNvPr id="64618" name="Rectangle 38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9" name="Rectangle 39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0" name="Rectangle 40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21" name="Rectangle 41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2" name="Rectangle 42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258888" y="5084763"/>
            <a:ext cx="503237" cy="650875"/>
            <a:chOff x="1202" y="2205"/>
            <a:chExt cx="317" cy="410"/>
          </a:xfrm>
        </p:grpSpPr>
        <p:sp>
          <p:nvSpPr>
            <p:cNvPr id="64613" name="Rectangle 44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4" name="Rectangle 45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5" name="Rectangle 46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16" name="Rectangle 47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7" name="Rectangle 48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6257" name="Line 49"/>
          <p:cNvSpPr>
            <a:spLocks noChangeShapeType="1"/>
          </p:cNvSpPr>
          <p:nvPr/>
        </p:nvSpPr>
        <p:spPr bwMode="auto">
          <a:xfrm>
            <a:off x="1908175" y="3429000"/>
            <a:ext cx="64770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3708400" y="3860800"/>
            <a:ext cx="503238" cy="650875"/>
            <a:chOff x="1202" y="2205"/>
            <a:chExt cx="317" cy="410"/>
          </a:xfrm>
        </p:grpSpPr>
        <p:sp>
          <p:nvSpPr>
            <p:cNvPr id="64608" name="Rectangle 51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9" name="Rectangle 52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0" name="Rectangle 53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11" name="Rectangle 54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2" name="Rectangle 55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851275" y="3933825"/>
            <a:ext cx="503238" cy="650875"/>
            <a:chOff x="1202" y="2205"/>
            <a:chExt cx="317" cy="410"/>
          </a:xfrm>
        </p:grpSpPr>
        <p:sp>
          <p:nvSpPr>
            <p:cNvPr id="64603" name="Rectangle 57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4" name="Rectangle 58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5" name="Rectangle 59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06" name="Rectangle 60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7" name="Rectangle 61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3708400" y="4652963"/>
            <a:ext cx="503238" cy="650875"/>
            <a:chOff x="1202" y="2205"/>
            <a:chExt cx="317" cy="410"/>
          </a:xfrm>
        </p:grpSpPr>
        <p:sp>
          <p:nvSpPr>
            <p:cNvPr id="64598" name="Rectangle 63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9" name="Rectangle 64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0" name="Rectangle 65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01" name="Rectangle 66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2" name="Rectangle 67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3851275" y="4724400"/>
            <a:ext cx="503238" cy="650875"/>
            <a:chOff x="1202" y="2205"/>
            <a:chExt cx="317" cy="410"/>
          </a:xfrm>
        </p:grpSpPr>
        <p:sp>
          <p:nvSpPr>
            <p:cNvPr id="64593" name="Rectangle 69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4" name="Rectangle 70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5" name="Rectangle 71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96" name="Rectangle 72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7" name="Rectangle 73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3563938" y="2852738"/>
            <a:ext cx="3095625" cy="792162"/>
            <a:chOff x="2245" y="1797"/>
            <a:chExt cx="1950" cy="499"/>
          </a:xfrm>
        </p:grpSpPr>
        <p:grpSp>
          <p:nvGrpSpPr>
            <p:cNvPr id="64584" name="Group 75"/>
            <p:cNvGrpSpPr>
              <a:grpSpLocks/>
            </p:cNvGrpSpPr>
            <p:nvPr/>
          </p:nvGrpSpPr>
          <p:grpSpPr bwMode="auto">
            <a:xfrm>
              <a:off x="2245" y="1797"/>
              <a:ext cx="1950" cy="499"/>
              <a:chOff x="2245" y="1797"/>
              <a:chExt cx="1950" cy="499"/>
            </a:xfrm>
          </p:grpSpPr>
          <p:sp>
            <p:nvSpPr>
              <p:cNvPr id="64589" name="Line 76"/>
              <p:cNvSpPr>
                <a:spLocks noChangeShapeType="1"/>
              </p:cNvSpPr>
              <p:nvPr/>
            </p:nvSpPr>
            <p:spPr bwMode="auto">
              <a:xfrm flipV="1">
                <a:off x="2245" y="1797"/>
                <a:ext cx="1542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0" name="Line 77"/>
              <p:cNvSpPr>
                <a:spLocks noChangeShapeType="1"/>
              </p:cNvSpPr>
              <p:nvPr/>
            </p:nvSpPr>
            <p:spPr bwMode="auto">
              <a:xfrm flipV="1">
                <a:off x="2245" y="1842"/>
                <a:ext cx="1633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1" name="Line 78"/>
              <p:cNvSpPr>
                <a:spLocks noChangeShapeType="1"/>
              </p:cNvSpPr>
              <p:nvPr/>
            </p:nvSpPr>
            <p:spPr bwMode="auto">
              <a:xfrm flipV="1">
                <a:off x="2245" y="2205"/>
                <a:ext cx="186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2" name="Line 79"/>
              <p:cNvSpPr>
                <a:spLocks noChangeShapeType="1"/>
              </p:cNvSpPr>
              <p:nvPr/>
            </p:nvSpPr>
            <p:spPr bwMode="auto">
              <a:xfrm>
                <a:off x="2245" y="2252"/>
                <a:ext cx="1950" cy="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4585" name="Group 80"/>
            <p:cNvGrpSpPr>
              <a:grpSpLocks/>
            </p:cNvGrpSpPr>
            <p:nvPr/>
          </p:nvGrpSpPr>
          <p:grpSpPr bwMode="auto">
            <a:xfrm>
              <a:off x="2245" y="1979"/>
              <a:ext cx="499" cy="181"/>
              <a:chOff x="2245" y="1979"/>
              <a:chExt cx="499" cy="181"/>
            </a:xfrm>
          </p:grpSpPr>
          <p:sp>
            <p:nvSpPr>
              <p:cNvPr id="64586" name="Line 81"/>
              <p:cNvSpPr>
                <a:spLocks noChangeShapeType="1"/>
              </p:cNvSpPr>
              <p:nvPr/>
            </p:nvSpPr>
            <p:spPr bwMode="auto">
              <a:xfrm>
                <a:off x="2245" y="1979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7" name="Line 82"/>
              <p:cNvSpPr>
                <a:spLocks noChangeShapeType="1"/>
              </p:cNvSpPr>
              <p:nvPr/>
            </p:nvSpPr>
            <p:spPr bwMode="auto">
              <a:xfrm>
                <a:off x="2245" y="2160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8" name="Line 83"/>
              <p:cNvSpPr>
                <a:spLocks noChangeShapeType="1"/>
              </p:cNvSpPr>
              <p:nvPr/>
            </p:nvSpPr>
            <p:spPr bwMode="auto">
              <a:xfrm>
                <a:off x="2245" y="2069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3059113" y="3860800"/>
            <a:ext cx="792162" cy="936625"/>
            <a:chOff x="1927" y="2432"/>
            <a:chExt cx="499" cy="590"/>
          </a:xfrm>
        </p:grpSpPr>
        <p:sp>
          <p:nvSpPr>
            <p:cNvPr id="64576" name="Line 85"/>
            <p:cNvSpPr>
              <a:spLocks noChangeShapeType="1"/>
            </p:cNvSpPr>
            <p:nvPr/>
          </p:nvSpPr>
          <p:spPr bwMode="auto">
            <a:xfrm>
              <a:off x="1927" y="2432"/>
              <a:ext cx="409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7" name="Line 86"/>
            <p:cNvSpPr>
              <a:spLocks noChangeShapeType="1"/>
            </p:cNvSpPr>
            <p:nvPr/>
          </p:nvSpPr>
          <p:spPr bwMode="auto">
            <a:xfrm>
              <a:off x="1927" y="2478"/>
              <a:ext cx="499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8" name="Line 87"/>
            <p:cNvSpPr>
              <a:spLocks noChangeShapeType="1"/>
            </p:cNvSpPr>
            <p:nvPr/>
          </p:nvSpPr>
          <p:spPr bwMode="auto">
            <a:xfrm>
              <a:off x="1927" y="2750"/>
              <a:ext cx="40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9" name="Line 88"/>
            <p:cNvSpPr>
              <a:spLocks noChangeShapeType="1"/>
            </p:cNvSpPr>
            <p:nvPr/>
          </p:nvSpPr>
          <p:spPr bwMode="auto">
            <a:xfrm>
              <a:off x="1927" y="2795"/>
              <a:ext cx="499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4580" name="Group 89"/>
            <p:cNvGrpSpPr>
              <a:grpSpLocks/>
            </p:cNvGrpSpPr>
            <p:nvPr/>
          </p:nvGrpSpPr>
          <p:grpSpPr bwMode="auto">
            <a:xfrm>
              <a:off x="1927" y="2523"/>
              <a:ext cx="363" cy="272"/>
              <a:chOff x="1927" y="2523"/>
              <a:chExt cx="363" cy="272"/>
            </a:xfrm>
          </p:grpSpPr>
          <p:sp>
            <p:nvSpPr>
              <p:cNvPr id="64581" name="Line 90"/>
              <p:cNvSpPr>
                <a:spLocks noChangeShapeType="1"/>
              </p:cNvSpPr>
              <p:nvPr/>
            </p:nvSpPr>
            <p:spPr bwMode="auto">
              <a:xfrm>
                <a:off x="1927" y="2523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2" name="Line 91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3" name="Line 92"/>
              <p:cNvSpPr>
                <a:spLocks noChangeShapeType="1"/>
              </p:cNvSpPr>
              <p:nvPr/>
            </p:nvSpPr>
            <p:spPr bwMode="auto">
              <a:xfrm>
                <a:off x="1927" y="2614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5292725" y="3787775"/>
            <a:ext cx="1655763" cy="1368425"/>
            <a:chOff x="3334" y="2386"/>
            <a:chExt cx="1043" cy="862"/>
          </a:xfrm>
        </p:grpSpPr>
        <p:sp>
          <p:nvSpPr>
            <p:cNvPr id="64572" name="Rectangle 94"/>
            <p:cNvSpPr>
              <a:spLocks noChangeArrowheads="1"/>
            </p:cNvSpPr>
            <p:nvPr/>
          </p:nvSpPr>
          <p:spPr bwMode="auto">
            <a:xfrm>
              <a:off x="3334" y="2386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3" name="Rectangle 95"/>
            <p:cNvSpPr>
              <a:spLocks noChangeArrowheads="1"/>
            </p:cNvSpPr>
            <p:nvPr/>
          </p:nvSpPr>
          <p:spPr bwMode="auto">
            <a:xfrm>
              <a:off x="3425" y="2477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4" name="Rectangle 96"/>
            <p:cNvSpPr>
              <a:spLocks noChangeArrowheads="1"/>
            </p:cNvSpPr>
            <p:nvPr/>
          </p:nvSpPr>
          <p:spPr bwMode="auto">
            <a:xfrm>
              <a:off x="3651" y="2841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5" name="Rectangle 97"/>
            <p:cNvSpPr>
              <a:spLocks noChangeArrowheads="1"/>
            </p:cNvSpPr>
            <p:nvPr/>
          </p:nvSpPr>
          <p:spPr bwMode="auto">
            <a:xfrm>
              <a:off x="3742" y="2931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4356100" y="3933825"/>
            <a:ext cx="1584325" cy="1439863"/>
            <a:chOff x="2744" y="2478"/>
            <a:chExt cx="998" cy="907"/>
          </a:xfrm>
        </p:grpSpPr>
        <p:sp>
          <p:nvSpPr>
            <p:cNvPr id="64556" name="Line 99"/>
            <p:cNvSpPr>
              <a:spLocks noChangeShapeType="1"/>
            </p:cNvSpPr>
            <p:nvPr/>
          </p:nvSpPr>
          <p:spPr bwMode="auto">
            <a:xfrm>
              <a:off x="2744" y="2478"/>
              <a:ext cx="59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7" name="Line 100"/>
            <p:cNvSpPr>
              <a:spLocks noChangeShapeType="1"/>
            </p:cNvSpPr>
            <p:nvPr/>
          </p:nvSpPr>
          <p:spPr bwMode="auto">
            <a:xfrm>
              <a:off x="2744" y="2523"/>
              <a:ext cx="68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8" name="Line 101"/>
            <p:cNvSpPr>
              <a:spLocks noChangeShapeType="1"/>
            </p:cNvSpPr>
            <p:nvPr/>
          </p:nvSpPr>
          <p:spPr bwMode="auto">
            <a:xfrm>
              <a:off x="2744" y="2795"/>
              <a:ext cx="90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9" name="Line 102"/>
            <p:cNvSpPr>
              <a:spLocks noChangeShapeType="1"/>
            </p:cNvSpPr>
            <p:nvPr/>
          </p:nvSpPr>
          <p:spPr bwMode="auto">
            <a:xfrm>
              <a:off x="2744" y="2840"/>
              <a:ext cx="99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4560" name="Group 103"/>
            <p:cNvGrpSpPr>
              <a:grpSpLocks/>
            </p:cNvGrpSpPr>
            <p:nvPr/>
          </p:nvGrpSpPr>
          <p:grpSpPr bwMode="auto">
            <a:xfrm>
              <a:off x="2744" y="2568"/>
              <a:ext cx="363" cy="272"/>
              <a:chOff x="1927" y="2523"/>
              <a:chExt cx="363" cy="272"/>
            </a:xfrm>
          </p:grpSpPr>
          <p:sp>
            <p:nvSpPr>
              <p:cNvPr id="64569" name="Line 104"/>
              <p:cNvSpPr>
                <a:spLocks noChangeShapeType="1"/>
              </p:cNvSpPr>
              <p:nvPr/>
            </p:nvSpPr>
            <p:spPr bwMode="auto">
              <a:xfrm>
                <a:off x="1927" y="2523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70" name="Line 105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71" name="Line 106"/>
              <p:cNvSpPr>
                <a:spLocks noChangeShapeType="1"/>
              </p:cNvSpPr>
              <p:nvPr/>
            </p:nvSpPr>
            <p:spPr bwMode="auto">
              <a:xfrm>
                <a:off x="1927" y="2614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4561" name="Group 107"/>
            <p:cNvGrpSpPr>
              <a:grpSpLocks/>
            </p:cNvGrpSpPr>
            <p:nvPr/>
          </p:nvGrpSpPr>
          <p:grpSpPr bwMode="auto">
            <a:xfrm>
              <a:off x="2744" y="2976"/>
              <a:ext cx="408" cy="409"/>
              <a:chOff x="2744" y="2976"/>
              <a:chExt cx="408" cy="409"/>
            </a:xfrm>
          </p:grpSpPr>
          <p:sp>
            <p:nvSpPr>
              <p:cNvPr id="64562" name="Line 108"/>
              <p:cNvSpPr>
                <a:spLocks noChangeShapeType="1"/>
              </p:cNvSpPr>
              <p:nvPr/>
            </p:nvSpPr>
            <p:spPr bwMode="auto">
              <a:xfrm>
                <a:off x="2744" y="3022"/>
                <a:ext cx="40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3" name="Line 109"/>
              <p:cNvSpPr>
                <a:spLocks noChangeShapeType="1"/>
              </p:cNvSpPr>
              <p:nvPr/>
            </p:nvSpPr>
            <p:spPr bwMode="auto">
              <a:xfrm>
                <a:off x="2744" y="3067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4" name="Line 110"/>
              <p:cNvSpPr>
                <a:spLocks noChangeShapeType="1"/>
              </p:cNvSpPr>
              <p:nvPr/>
            </p:nvSpPr>
            <p:spPr bwMode="auto">
              <a:xfrm>
                <a:off x="2744" y="3248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5" name="Line 111"/>
              <p:cNvSpPr>
                <a:spLocks noChangeShapeType="1"/>
              </p:cNvSpPr>
              <p:nvPr/>
            </p:nvSpPr>
            <p:spPr bwMode="auto">
              <a:xfrm>
                <a:off x="2744" y="3158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6" name="Line 112"/>
              <p:cNvSpPr>
                <a:spLocks noChangeShapeType="1"/>
              </p:cNvSpPr>
              <p:nvPr/>
            </p:nvSpPr>
            <p:spPr bwMode="auto">
              <a:xfrm>
                <a:off x="2744" y="2976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7" name="Line 113"/>
              <p:cNvSpPr>
                <a:spLocks noChangeShapeType="1"/>
              </p:cNvSpPr>
              <p:nvPr/>
            </p:nvSpPr>
            <p:spPr bwMode="auto">
              <a:xfrm>
                <a:off x="2744" y="3339"/>
                <a:ext cx="91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8" name="Line 114"/>
              <p:cNvSpPr>
                <a:spLocks noChangeShapeType="1"/>
              </p:cNvSpPr>
              <p:nvPr/>
            </p:nvSpPr>
            <p:spPr bwMode="auto">
              <a:xfrm>
                <a:off x="2744" y="3294"/>
                <a:ext cx="181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22" name="Group 115"/>
          <p:cNvGrpSpPr>
            <a:grpSpLocks/>
          </p:cNvGrpSpPr>
          <p:nvPr/>
        </p:nvGrpSpPr>
        <p:grpSpPr bwMode="auto">
          <a:xfrm>
            <a:off x="2555875" y="5445125"/>
            <a:ext cx="503238" cy="650875"/>
            <a:chOff x="1202" y="2205"/>
            <a:chExt cx="317" cy="410"/>
          </a:xfrm>
        </p:grpSpPr>
        <p:sp>
          <p:nvSpPr>
            <p:cNvPr id="64551" name="Rectangle 116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2" name="Rectangle 117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3" name="Rectangle 118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54" name="Rectangle 119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5" name="Rectangle 120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23" name="Group 121"/>
          <p:cNvGrpSpPr>
            <a:grpSpLocks/>
          </p:cNvGrpSpPr>
          <p:nvPr/>
        </p:nvGrpSpPr>
        <p:grpSpPr bwMode="auto">
          <a:xfrm>
            <a:off x="3924300" y="5805488"/>
            <a:ext cx="503238" cy="650875"/>
            <a:chOff x="1202" y="2205"/>
            <a:chExt cx="317" cy="410"/>
          </a:xfrm>
        </p:grpSpPr>
        <p:sp>
          <p:nvSpPr>
            <p:cNvPr id="64546" name="Rectangle 122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7" name="Rectangle 123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8" name="Rectangle 124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49" name="Rectangle 125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0" name="Rectangle 126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6335" name="Rectangle 127"/>
          <p:cNvSpPr>
            <a:spLocks noChangeArrowheads="1"/>
          </p:cNvSpPr>
          <p:nvPr/>
        </p:nvSpPr>
        <p:spPr bwMode="auto">
          <a:xfrm>
            <a:off x="5435600" y="5876925"/>
            <a:ext cx="1008063" cy="5032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Data block</a:t>
            </a:r>
          </a:p>
        </p:txBody>
      </p:sp>
      <p:sp>
        <p:nvSpPr>
          <p:cNvPr id="1246336" name="Line 128"/>
          <p:cNvSpPr>
            <a:spLocks noChangeShapeType="1"/>
          </p:cNvSpPr>
          <p:nvPr/>
        </p:nvSpPr>
        <p:spPr bwMode="auto">
          <a:xfrm>
            <a:off x="1042988" y="3716338"/>
            <a:ext cx="215900" cy="144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37" name="Line 129"/>
          <p:cNvSpPr>
            <a:spLocks noChangeShapeType="1"/>
          </p:cNvSpPr>
          <p:nvPr/>
        </p:nvSpPr>
        <p:spPr bwMode="auto">
          <a:xfrm>
            <a:off x="1763713" y="5084763"/>
            <a:ext cx="792162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38" name="Line 130"/>
          <p:cNvSpPr>
            <a:spLocks noChangeShapeType="1"/>
          </p:cNvSpPr>
          <p:nvPr/>
        </p:nvSpPr>
        <p:spPr bwMode="auto">
          <a:xfrm>
            <a:off x="3059113" y="5445125"/>
            <a:ext cx="865187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4538" name="Text Box 131"/>
          <p:cNvSpPr txBox="1">
            <a:spLocks noChangeArrowheads="1"/>
          </p:cNvSpPr>
          <p:nvPr/>
        </p:nvSpPr>
        <p:spPr bwMode="auto">
          <a:xfrm>
            <a:off x="684213" y="9810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inode</a:t>
            </a:r>
          </a:p>
        </p:txBody>
      </p:sp>
      <p:sp>
        <p:nvSpPr>
          <p:cNvPr id="1246340" name="Text Box 132"/>
          <p:cNvSpPr txBox="1">
            <a:spLocks noChangeArrowheads="1"/>
          </p:cNvSpPr>
          <p:nvPr/>
        </p:nvSpPr>
        <p:spPr bwMode="auto">
          <a:xfrm>
            <a:off x="2051050" y="981075"/>
            <a:ext cx="2659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Flexible block size</a:t>
            </a:r>
          </a:p>
          <a:p>
            <a:r>
              <a:rPr lang="en-US" sz="2400" b="0">
                <a:latin typeface="Helvetica" pitchFamily="34" charset="0"/>
              </a:rPr>
              <a:t>e.g. 4KB</a:t>
            </a:r>
          </a:p>
        </p:txBody>
      </p:sp>
      <p:sp>
        <p:nvSpPr>
          <p:cNvPr id="1246341" name="Text Box 133"/>
          <p:cNvSpPr txBox="1">
            <a:spLocks noChangeArrowheads="1"/>
          </p:cNvSpPr>
          <p:nvPr/>
        </p:nvSpPr>
        <p:spPr bwMode="auto">
          <a:xfrm>
            <a:off x="2266950" y="2133600"/>
            <a:ext cx="2366963" cy="8350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0">
                <a:latin typeface="Helvetica" pitchFamily="34" charset="0"/>
              </a:rPr>
              <a:t>ca. 1000 entries</a:t>
            </a:r>
          </a:p>
          <a:p>
            <a:pPr algn="ctr"/>
            <a:r>
              <a:rPr lang="en-US" sz="2400" b="0">
                <a:latin typeface="Helvetica" pitchFamily="34" charset="0"/>
              </a:rPr>
              <a:t>per index block</a:t>
            </a:r>
          </a:p>
        </p:txBody>
      </p:sp>
      <p:sp>
        <p:nvSpPr>
          <p:cNvPr id="1246342" name="Freeform 134"/>
          <p:cNvSpPr>
            <a:spLocks/>
          </p:cNvSpPr>
          <p:nvPr/>
        </p:nvSpPr>
        <p:spPr bwMode="auto">
          <a:xfrm>
            <a:off x="3352800" y="1550988"/>
            <a:ext cx="368300" cy="725487"/>
          </a:xfrm>
          <a:custGeom>
            <a:avLst/>
            <a:gdLst>
              <a:gd name="T0" fmla="*/ 0 w 232"/>
              <a:gd name="T1" fmla="*/ 0 h 457"/>
              <a:gd name="T2" fmla="*/ 232 w 232"/>
              <a:gd name="T3" fmla="*/ 6 h 457"/>
              <a:gd name="T4" fmla="*/ 225 w 232"/>
              <a:gd name="T5" fmla="*/ 457 h 457"/>
              <a:gd name="T6" fmla="*/ 0 60000 65536"/>
              <a:gd name="T7" fmla="*/ 0 60000 65536"/>
              <a:gd name="T8" fmla="*/ 0 60000 65536"/>
              <a:gd name="T9" fmla="*/ 0 w 232"/>
              <a:gd name="T10" fmla="*/ 0 h 457"/>
              <a:gd name="T11" fmla="*/ 232 w 232"/>
              <a:gd name="T12" fmla="*/ 457 h 4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7">
                <a:moveTo>
                  <a:pt x="0" y="0"/>
                </a:moveTo>
                <a:lnTo>
                  <a:pt x="232" y="6"/>
                </a:lnTo>
                <a:lnTo>
                  <a:pt x="225" y="457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43" name="Rectangle 135"/>
          <p:cNvSpPr>
            <a:spLocks noChangeArrowheads="1"/>
          </p:cNvSpPr>
          <p:nvPr/>
        </p:nvSpPr>
        <p:spPr bwMode="auto">
          <a:xfrm>
            <a:off x="5580063" y="6021388"/>
            <a:ext cx="1008062" cy="5032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Data block</a:t>
            </a:r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4427538" y="5805488"/>
            <a:ext cx="1152525" cy="431800"/>
            <a:chOff x="2789" y="3657"/>
            <a:chExt cx="726" cy="272"/>
          </a:xfrm>
        </p:grpSpPr>
        <p:sp>
          <p:nvSpPr>
            <p:cNvPr id="64544" name="Line 137"/>
            <p:cNvSpPr>
              <a:spLocks noChangeShapeType="1"/>
            </p:cNvSpPr>
            <p:nvPr/>
          </p:nvSpPr>
          <p:spPr bwMode="auto">
            <a:xfrm>
              <a:off x="2789" y="3657"/>
              <a:ext cx="635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5" name="Line 138"/>
            <p:cNvSpPr>
              <a:spLocks noChangeShapeType="1"/>
            </p:cNvSpPr>
            <p:nvPr/>
          </p:nvSpPr>
          <p:spPr bwMode="auto">
            <a:xfrm>
              <a:off x="2789" y="3702"/>
              <a:ext cx="726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4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4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4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44" grpId="0" animBg="1"/>
      <p:bldP spid="1246257" grpId="0" animBg="1"/>
      <p:bldP spid="1246335" grpId="0" animBg="1"/>
      <p:bldP spid="1246336" grpId="0" animBg="1"/>
      <p:bldP spid="1246337" grpId="0" animBg="1"/>
      <p:bldP spid="1246338" grpId="0" animBg="1"/>
      <p:bldP spid="1246340" grpId="0"/>
      <p:bldP spid="1246341" grpId="0" animBg="1"/>
      <p:bldP spid="1246341" grpId="1" animBg="1"/>
      <p:bldP spid="1246342" grpId="0" animBg="1"/>
      <p:bldP spid="1246342" grpId="1" animBg="1"/>
      <p:bldP spid="124634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Extent-based Allocation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154113" y="222408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54113" y="265588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154113" y="308768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154113" y="351948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154113" y="395128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154113" y="43846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154113" y="48164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154113" y="52482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154113" y="56800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154113" y="61118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938213" y="18494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915150" y="186372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6838950" y="30162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48" name="Rectangle 16"/>
          <p:cNvSpPr>
            <a:spLocks noChangeArrowheads="1"/>
          </p:cNvSpPr>
          <p:nvPr/>
        </p:nvSpPr>
        <p:spPr bwMode="auto">
          <a:xfrm>
            <a:off x="6838950" y="36639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49" name="Rectangle 17"/>
          <p:cNvSpPr>
            <a:spLocks noChangeArrowheads="1"/>
          </p:cNvSpPr>
          <p:nvPr/>
        </p:nvSpPr>
        <p:spPr bwMode="auto">
          <a:xfrm>
            <a:off x="6838950" y="34480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5554" name="Group 18"/>
          <p:cNvGrpSpPr>
            <a:grpSpLocks/>
          </p:cNvGrpSpPr>
          <p:nvPr/>
        </p:nvGrpSpPr>
        <p:grpSpPr bwMode="auto">
          <a:xfrm>
            <a:off x="6838950" y="2800350"/>
            <a:ext cx="1512888" cy="215900"/>
            <a:chOff x="1337" y="1298"/>
            <a:chExt cx="953" cy="136"/>
          </a:xfrm>
        </p:grpSpPr>
        <p:sp>
          <p:nvSpPr>
            <p:cNvPr id="65595" name="Rectangle 19"/>
            <p:cNvSpPr>
              <a:spLocks noChangeArrowheads="1"/>
            </p:cNvSpPr>
            <p:nvPr/>
          </p:nvSpPr>
          <p:spPr bwMode="auto">
            <a:xfrm>
              <a:off x="1337" y="1298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6" name="Rectangle 20"/>
            <p:cNvSpPr>
              <a:spLocks noChangeArrowheads="1"/>
            </p:cNvSpPr>
            <p:nvPr/>
          </p:nvSpPr>
          <p:spPr bwMode="auto">
            <a:xfrm>
              <a:off x="1338" y="1298"/>
              <a:ext cx="816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53" name="Rectangle 21"/>
          <p:cNvSpPr>
            <a:spLocks noChangeArrowheads="1"/>
          </p:cNvSpPr>
          <p:nvPr/>
        </p:nvSpPr>
        <p:spPr bwMode="auto">
          <a:xfrm>
            <a:off x="6838950" y="4959350"/>
            <a:ext cx="1512888" cy="2159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5556" name="Group 22"/>
          <p:cNvGrpSpPr>
            <a:grpSpLocks/>
          </p:cNvGrpSpPr>
          <p:nvPr/>
        </p:nvGrpSpPr>
        <p:grpSpPr bwMode="auto">
          <a:xfrm>
            <a:off x="6838950" y="4095750"/>
            <a:ext cx="1512888" cy="215900"/>
            <a:chOff x="3465" y="2251"/>
            <a:chExt cx="953" cy="136"/>
          </a:xfrm>
        </p:grpSpPr>
        <p:sp>
          <p:nvSpPr>
            <p:cNvPr id="65593" name="Rectangle 23"/>
            <p:cNvSpPr>
              <a:spLocks noChangeArrowheads="1"/>
            </p:cNvSpPr>
            <p:nvPr/>
          </p:nvSpPr>
          <p:spPr bwMode="auto">
            <a:xfrm>
              <a:off x="3465" y="2251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4" name="Rectangle 24"/>
            <p:cNvSpPr>
              <a:spLocks noChangeArrowheads="1"/>
            </p:cNvSpPr>
            <p:nvPr/>
          </p:nvSpPr>
          <p:spPr bwMode="auto">
            <a:xfrm>
              <a:off x="3465" y="2251"/>
              <a:ext cx="40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57" name="Rectangle 25"/>
          <p:cNvSpPr>
            <a:spLocks noChangeArrowheads="1"/>
          </p:cNvSpPr>
          <p:nvPr/>
        </p:nvSpPr>
        <p:spPr bwMode="auto">
          <a:xfrm>
            <a:off x="6838950" y="32321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58" name="Rectangle 26"/>
          <p:cNvSpPr>
            <a:spLocks noChangeArrowheads="1"/>
          </p:cNvSpPr>
          <p:nvPr/>
        </p:nvSpPr>
        <p:spPr bwMode="auto">
          <a:xfrm>
            <a:off x="6838950" y="38798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59" name="Rectangle 27"/>
          <p:cNvSpPr>
            <a:spLocks noChangeArrowheads="1"/>
          </p:cNvSpPr>
          <p:nvPr/>
        </p:nvSpPr>
        <p:spPr bwMode="auto">
          <a:xfrm>
            <a:off x="6838950" y="43116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0" name="Rectangle 28"/>
          <p:cNvSpPr>
            <a:spLocks noChangeArrowheads="1"/>
          </p:cNvSpPr>
          <p:nvPr/>
        </p:nvSpPr>
        <p:spPr bwMode="auto">
          <a:xfrm>
            <a:off x="6838950" y="45275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61" name="Rectangle 29"/>
          <p:cNvSpPr>
            <a:spLocks noChangeArrowheads="1"/>
          </p:cNvSpPr>
          <p:nvPr/>
        </p:nvSpPr>
        <p:spPr bwMode="auto">
          <a:xfrm>
            <a:off x="6838950" y="47434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2" name="Rectangle 30"/>
          <p:cNvSpPr>
            <a:spLocks noChangeArrowheads="1"/>
          </p:cNvSpPr>
          <p:nvPr/>
        </p:nvSpPr>
        <p:spPr bwMode="auto">
          <a:xfrm>
            <a:off x="6838950" y="51752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3" name="Rectangle 31"/>
          <p:cNvSpPr>
            <a:spLocks noChangeArrowheads="1"/>
          </p:cNvSpPr>
          <p:nvPr/>
        </p:nvSpPr>
        <p:spPr bwMode="auto">
          <a:xfrm>
            <a:off x="6838950" y="53911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4" name="Rectangle 32"/>
          <p:cNvSpPr>
            <a:spLocks noChangeArrowheads="1"/>
          </p:cNvSpPr>
          <p:nvPr/>
        </p:nvSpPr>
        <p:spPr bwMode="auto">
          <a:xfrm>
            <a:off x="6838950" y="2582863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5" name="Rectangle 33"/>
          <p:cNvSpPr>
            <a:spLocks noChangeArrowheads="1"/>
          </p:cNvSpPr>
          <p:nvPr/>
        </p:nvSpPr>
        <p:spPr bwMode="auto">
          <a:xfrm>
            <a:off x="6838950" y="2366963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6" name="Rectangle 34"/>
          <p:cNvSpPr>
            <a:spLocks noChangeArrowheads="1"/>
          </p:cNvSpPr>
          <p:nvPr/>
        </p:nvSpPr>
        <p:spPr bwMode="auto">
          <a:xfrm>
            <a:off x="6838950" y="56070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7" name="Rectangle 35"/>
          <p:cNvSpPr>
            <a:spLocks noChangeArrowheads="1"/>
          </p:cNvSpPr>
          <p:nvPr/>
        </p:nvSpPr>
        <p:spPr bwMode="auto">
          <a:xfrm>
            <a:off x="6838950" y="58229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8" name="Rectangle 36"/>
          <p:cNvSpPr>
            <a:spLocks noChangeArrowheads="1"/>
          </p:cNvSpPr>
          <p:nvPr/>
        </p:nvSpPr>
        <p:spPr bwMode="auto">
          <a:xfrm>
            <a:off x="6838950" y="60388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69" name="Text Box 37"/>
          <p:cNvSpPr txBox="1">
            <a:spLocks noChangeArrowheads="1"/>
          </p:cNvSpPr>
          <p:nvPr/>
        </p:nvSpPr>
        <p:spPr bwMode="auto">
          <a:xfrm>
            <a:off x="3028950" y="184943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List of extents</a:t>
            </a:r>
          </a:p>
        </p:txBody>
      </p:sp>
      <p:sp>
        <p:nvSpPr>
          <p:cNvPr id="1247270" name="Rectangle 38"/>
          <p:cNvSpPr>
            <a:spLocks noChangeArrowheads="1"/>
          </p:cNvSpPr>
          <p:nvPr/>
        </p:nvSpPr>
        <p:spPr bwMode="auto">
          <a:xfrm>
            <a:off x="6838950" y="32321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1" name="Rectangle 39"/>
          <p:cNvSpPr>
            <a:spLocks noChangeArrowheads="1"/>
          </p:cNvSpPr>
          <p:nvPr/>
        </p:nvSpPr>
        <p:spPr bwMode="auto">
          <a:xfrm>
            <a:off x="6838950" y="36639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2" name="Rectangle 40"/>
          <p:cNvSpPr>
            <a:spLocks noChangeArrowheads="1"/>
          </p:cNvSpPr>
          <p:nvPr/>
        </p:nvSpPr>
        <p:spPr bwMode="auto">
          <a:xfrm>
            <a:off x="6838950" y="34480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3" name="Rectangle 41"/>
          <p:cNvSpPr>
            <a:spLocks noChangeArrowheads="1"/>
          </p:cNvSpPr>
          <p:nvPr/>
        </p:nvSpPr>
        <p:spPr bwMode="auto">
          <a:xfrm>
            <a:off x="6838950" y="47434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4" name="Rectangle 42"/>
          <p:cNvSpPr>
            <a:spLocks noChangeArrowheads="1"/>
          </p:cNvSpPr>
          <p:nvPr/>
        </p:nvSpPr>
        <p:spPr bwMode="auto">
          <a:xfrm>
            <a:off x="6838950" y="3879850"/>
            <a:ext cx="1512888" cy="2159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5" name="Rectangle 43"/>
          <p:cNvSpPr>
            <a:spLocks noChangeArrowheads="1"/>
          </p:cNvSpPr>
          <p:nvPr/>
        </p:nvSpPr>
        <p:spPr bwMode="auto">
          <a:xfrm>
            <a:off x="6838950" y="49593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658938" y="2582863"/>
            <a:ext cx="5184775" cy="288925"/>
            <a:chOff x="703" y="1207"/>
            <a:chExt cx="3266" cy="182"/>
          </a:xfrm>
        </p:grpSpPr>
        <p:sp>
          <p:nvSpPr>
            <p:cNvPr id="65589" name="Rectangle 45"/>
            <p:cNvSpPr>
              <a:spLocks noChangeArrowheads="1"/>
            </p:cNvSpPr>
            <p:nvPr/>
          </p:nvSpPr>
          <p:spPr bwMode="auto">
            <a:xfrm>
              <a:off x="2064" y="1207"/>
              <a:ext cx="181" cy="182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0" name="Line 46"/>
            <p:cNvSpPr>
              <a:spLocks noChangeShapeType="1"/>
            </p:cNvSpPr>
            <p:nvPr/>
          </p:nvSpPr>
          <p:spPr bwMode="auto">
            <a:xfrm flipV="1">
              <a:off x="703" y="1298"/>
              <a:ext cx="1179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1" name="Line 47"/>
            <p:cNvSpPr>
              <a:spLocks noChangeShapeType="1"/>
            </p:cNvSpPr>
            <p:nvPr/>
          </p:nvSpPr>
          <p:spPr bwMode="auto">
            <a:xfrm>
              <a:off x="2154" y="1298"/>
              <a:ext cx="1815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2" name="Rectangle 48"/>
            <p:cNvSpPr>
              <a:spLocks noChangeArrowheads="1"/>
            </p:cNvSpPr>
            <p:nvPr/>
          </p:nvSpPr>
          <p:spPr bwMode="auto">
            <a:xfrm>
              <a:off x="1882" y="1207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658938" y="3159125"/>
            <a:ext cx="5184775" cy="576263"/>
            <a:chOff x="703" y="1570"/>
            <a:chExt cx="3266" cy="363"/>
          </a:xfrm>
        </p:grpSpPr>
        <p:sp>
          <p:nvSpPr>
            <p:cNvPr id="65585" name="Line 50"/>
            <p:cNvSpPr>
              <a:spLocks noChangeShapeType="1"/>
            </p:cNvSpPr>
            <p:nvPr/>
          </p:nvSpPr>
          <p:spPr bwMode="auto">
            <a:xfrm flipV="1">
              <a:off x="703" y="1752"/>
              <a:ext cx="117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6" name="Rectangle 51"/>
            <p:cNvSpPr>
              <a:spLocks noChangeArrowheads="1"/>
            </p:cNvSpPr>
            <p:nvPr/>
          </p:nvSpPr>
          <p:spPr bwMode="auto">
            <a:xfrm>
              <a:off x="2064" y="1661"/>
              <a:ext cx="181" cy="182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7" name="Rectangle 52"/>
            <p:cNvSpPr>
              <a:spLocks noChangeArrowheads="1"/>
            </p:cNvSpPr>
            <p:nvPr/>
          </p:nvSpPr>
          <p:spPr bwMode="auto">
            <a:xfrm>
              <a:off x="1882" y="1661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3</a:t>
              </a:r>
            </a:p>
          </p:txBody>
        </p:sp>
        <p:sp>
          <p:nvSpPr>
            <p:cNvPr id="65588" name="Line 53"/>
            <p:cNvSpPr>
              <a:spLocks noChangeShapeType="1"/>
            </p:cNvSpPr>
            <p:nvPr/>
          </p:nvSpPr>
          <p:spPr bwMode="auto">
            <a:xfrm flipV="1">
              <a:off x="2154" y="1570"/>
              <a:ext cx="181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658938" y="3951288"/>
            <a:ext cx="5184775" cy="433387"/>
            <a:chOff x="703" y="2069"/>
            <a:chExt cx="3266" cy="273"/>
          </a:xfrm>
        </p:grpSpPr>
        <p:sp>
          <p:nvSpPr>
            <p:cNvPr id="65581" name="Line 55"/>
            <p:cNvSpPr>
              <a:spLocks noChangeShapeType="1"/>
            </p:cNvSpPr>
            <p:nvPr/>
          </p:nvSpPr>
          <p:spPr bwMode="auto">
            <a:xfrm>
              <a:off x="703" y="2205"/>
              <a:ext cx="1179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2" name="Rectangle 56"/>
            <p:cNvSpPr>
              <a:spLocks noChangeArrowheads="1"/>
            </p:cNvSpPr>
            <p:nvPr/>
          </p:nvSpPr>
          <p:spPr bwMode="auto">
            <a:xfrm>
              <a:off x="2064" y="2160"/>
              <a:ext cx="181" cy="18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3" name="Rectangle 57"/>
            <p:cNvSpPr>
              <a:spLocks noChangeArrowheads="1"/>
            </p:cNvSpPr>
            <p:nvPr/>
          </p:nvSpPr>
          <p:spPr bwMode="auto">
            <a:xfrm>
              <a:off x="1882" y="2160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2</a:t>
              </a:r>
            </a:p>
          </p:txBody>
        </p:sp>
        <p:sp>
          <p:nvSpPr>
            <p:cNvPr id="65584" name="Line 58"/>
            <p:cNvSpPr>
              <a:spLocks noChangeShapeType="1"/>
            </p:cNvSpPr>
            <p:nvPr/>
          </p:nvSpPr>
          <p:spPr bwMode="auto">
            <a:xfrm flipV="1">
              <a:off x="2154" y="2069"/>
              <a:ext cx="181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91" name="Text Box 59"/>
          <p:cNvSpPr txBox="1">
            <a:spLocks noChangeArrowheads="1"/>
          </p:cNvSpPr>
          <p:nvPr/>
        </p:nvSpPr>
        <p:spPr bwMode="auto">
          <a:xfrm>
            <a:off x="2054225" y="4813300"/>
            <a:ext cx="47132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faster block allocation (many at a time)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higher performance reading large data elements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less file system meta data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reduce number of lookups reading a file </a:t>
            </a:r>
          </a:p>
        </p:txBody>
      </p:sp>
      <p:sp>
        <p:nvSpPr>
          <p:cNvPr id="65580" name="Text Box 60"/>
          <p:cNvSpPr txBox="1">
            <a:spLocks noChangeArrowheads="1"/>
          </p:cNvSpPr>
          <p:nvPr/>
        </p:nvSpPr>
        <p:spPr bwMode="auto">
          <a:xfrm>
            <a:off x="6350" y="941388"/>
            <a:ext cx="8501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200" b="0"/>
              <a:t> Observation: </a:t>
            </a:r>
            <a:br>
              <a:rPr lang="en-US" sz="2200" b="0"/>
            </a:br>
            <a:r>
              <a:rPr lang="en-US" sz="2200" b="0"/>
              <a:t>    indirect block reads introduce disk I/O and breaks access locality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3.05556E-6 -0.062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7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1.38889E-6 0.0629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0121 -0.189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247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4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0087 0.1909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47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1555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85 L 2.5E-6 -0.158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24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4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48" grpId="0" animBg="1"/>
      <p:bldP spid="1247248" grpId="1" animBg="1"/>
      <p:bldP spid="1247249" grpId="0" animBg="1"/>
      <p:bldP spid="1247249" grpId="1" animBg="1"/>
      <p:bldP spid="1247253" grpId="0" animBg="1"/>
      <p:bldP spid="1247253" grpId="1" animBg="1"/>
      <p:bldP spid="1247257" grpId="0" animBg="1"/>
      <p:bldP spid="1247257" grpId="1" animBg="1"/>
      <p:bldP spid="1247258" grpId="0" animBg="1"/>
      <p:bldP spid="1247258" grpId="1" animBg="1"/>
      <p:bldP spid="1247261" grpId="0" animBg="1"/>
      <p:bldP spid="1247261" grpId="1" animBg="1"/>
      <p:bldP spid="1247269" grpId="0"/>
      <p:bldP spid="1247270" grpId="0" animBg="1"/>
      <p:bldP spid="1247271" grpId="0" animBg="1"/>
      <p:bldP spid="1247272" grpId="0" animBg="1"/>
      <p:bldP spid="1247273" grpId="0" animBg="1"/>
      <p:bldP spid="1247274" grpId="0" animBg="1"/>
      <p:bldP spid="1247275" grpId="0" animBg="1"/>
      <p:bldP spid="124729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ChangeArrowheads="1"/>
          </p:cNvSpPr>
          <p:nvPr/>
        </p:nvSpPr>
        <p:spPr bwMode="auto">
          <a:xfrm>
            <a:off x="5759450" y="2808288"/>
            <a:ext cx="1908175" cy="3254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Example: XFS, JFS, EXT4…</a:t>
            </a:r>
          </a:p>
        </p:txBody>
      </p:sp>
      <p:sp>
        <p:nvSpPr>
          <p:cNvPr id="12482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Count-augmented address indexing in the extent sections</a:t>
            </a:r>
          </a:p>
          <a:p>
            <a:pPr lvl="1" eaLnBrk="1" hangingPunct="1">
              <a:buFont typeface="Tahoma" pitchFamily="34" charset="0"/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Introduce a new </a:t>
            </a:r>
            <a:r>
              <a:rPr lang="en-US" sz="2400" dirty="0" err="1" smtClean="0"/>
              <a:t>inode</a:t>
            </a:r>
            <a:r>
              <a:rPr lang="en-US" sz="2400" dirty="0" smtClean="0"/>
              <a:t> structure</a:t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000" dirty="0" smtClean="0"/>
              <a:t>add counter field to original direct </a:t>
            </a:r>
            <a:br>
              <a:rPr lang="en-US" sz="2000" dirty="0" smtClean="0"/>
            </a:br>
            <a:r>
              <a:rPr lang="en-US" sz="2000" dirty="0" smtClean="0"/>
              <a:t>entries 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lvl="2" eaLnBrk="1" hangingPunct="1"/>
            <a:r>
              <a:rPr lang="en-US" sz="1800" dirty="0" smtClean="0">
                <a:solidFill>
                  <a:schemeClr val="folHlink"/>
                </a:solidFill>
              </a:rPr>
              <a:t>direct</a:t>
            </a:r>
            <a:r>
              <a:rPr lang="en-US" sz="1800" dirty="0" smtClean="0"/>
              <a:t> points to a disk block</a:t>
            </a:r>
            <a:br>
              <a:rPr lang="en-US" sz="1800" dirty="0" smtClean="0"/>
            </a:br>
            <a:endParaRPr lang="en-US" sz="1800" dirty="0" smtClean="0"/>
          </a:p>
          <a:p>
            <a:pPr lvl="2" eaLnBrk="1" hangingPunct="1"/>
            <a:r>
              <a:rPr lang="en-US" sz="1800" dirty="0" smtClean="0">
                <a:solidFill>
                  <a:schemeClr val="folHlink"/>
                </a:solidFill>
              </a:rPr>
              <a:t>count</a:t>
            </a:r>
            <a:r>
              <a:rPr lang="en-US" sz="1800" dirty="0" smtClean="0"/>
              <a:t> indicated how many other </a:t>
            </a:r>
            <a:br>
              <a:rPr lang="en-US" sz="1800" dirty="0" smtClean="0"/>
            </a:br>
            <a:r>
              <a:rPr lang="en-US" sz="1800" dirty="0" smtClean="0"/>
              <a:t>blocks is following the first block </a:t>
            </a:r>
            <a:br>
              <a:rPr lang="en-US" sz="1800" dirty="0" smtClean="0"/>
            </a:br>
            <a:r>
              <a:rPr lang="en-US" sz="1800" dirty="0" smtClean="0"/>
              <a:t>(contiguously)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1248261" name="Rectangle 5"/>
          <p:cNvSpPr>
            <a:spLocks noChangeArrowheads="1"/>
          </p:cNvSpPr>
          <p:nvPr/>
        </p:nvSpPr>
        <p:spPr bwMode="auto">
          <a:xfrm>
            <a:off x="5797550" y="28352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0</a:t>
            </a:r>
          </a:p>
        </p:txBody>
      </p:sp>
      <p:sp>
        <p:nvSpPr>
          <p:cNvPr id="1248262" name="Rectangle 6"/>
          <p:cNvSpPr>
            <a:spLocks noChangeArrowheads="1"/>
          </p:cNvSpPr>
          <p:nvPr/>
        </p:nvSpPr>
        <p:spPr bwMode="auto">
          <a:xfrm>
            <a:off x="5797550" y="3192463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</a:t>
            </a:r>
          </a:p>
        </p:txBody>
      </p:sp>
      <p:sp>
        <p:nvSpPr>
          <p:cNvPr id="1248263" name="Rectangle 7"/>
          <p:cNvSpPr>
            <a:spLocks noChangeArrowheads="1"/>
          </p:cNvSpPr>
          <p:nvPr/>
        </p:nvSpPr>
        <p:spPr bwMode="auto">
          <a:xfrm>
            <a:off x="5797550" y="3549650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2</a:t>
            </a:r>
          </a:p>
        </p:txBody>
      </p:sp>
      <p:sp>
        <p:nvSpPr>
          <p:cNvPr id="1248264" name="Rectangle 8"/>
          <p:cNvSpPr>
            <a:spLocks noChangeArrowheads="1"/>
          </p:cNvSpPr>
          <p:nvPr/>
        </p:nvSpPr>
        <p:spPr bwMode="auto">
          <a:xfrm>
            <a:off x="5797550" y="390683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48265" name="Rectangle 9"/>
          <p:cNvSpPr>
            <a:spLocks noChangeArrowheads="1"/>
          </p:cNvSpPr>
          <p:nvPr/>
        </p:nvSpPr>
        <p:spPr bwMode="auto">
          <a:xfrm>
            <a:off x="5797550" y="426402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10</a:t>
            </a:r>
          </a:p>
        </p:txBody>
      </p:sp>
      <p:sp>
        <p:nvSpPr>
          <p:cNvPr id="1248266" name="Rectangle 10"/>
          <p:cNvSpPr>
            <a:spLocks noChangeArrowheads="1"/>
          </p:cNvSpPr>
          <p:nvPr/>
        </p:nvSpPr>
        <p:spPr bwMode="auto">
          <a:xfrm>
            <a:off x="5797550" y="4622800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11</a:t>
            </a:r>
          </a:p>
        </p:txBody>
      </p:sp>
      <p:sp>
        <p:nvSpPr>
          <p:cNvPr id="1248267" name="Rectangle 11"/>
          <p:cNvSpPr>
            <a:spLocks noChangeArrowheads="1"/>
          </p:cNvSpPr>
          <p:nvPr/>
        </p:nvSpPr>
        <p:spPr bwMode="auto">
          <a:xfrm>
            <a:off x="5797550" y="569753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triple indirect</a:t>
            </a:r>
          </a:p>
        </p:txBody>
      </p:sp>
      <p:sp>
        <p:nvSpPr>
          <p:cNvPr id="1248268" name="Rectangle 12"/>
          <p:cNvSpPr>
            <a:spLocks noChangeArrowheads="1"/>
          </p:cNvSpPr>
          <p:nvPr/>
        </p:nvSpPr>
        <p:spPr bwMode="auto">
          <a:xfrm>
            <a:off x="5797550" y="49815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single indirect</a:t>
            </a:r>
          </a:p>
        </p:txBody>
      </p:sp>
      <p:sp>
        <p:nvSpPr>
          <p:cNvPr id="1248269" name="Rectangle 13"/>
          <p:cNvSpPr>
            <a:spLocks noChangeArrowheads="1"/>
          </p:cNvSpPr>
          <p:nvPr/>
        </p:nvSpPr>
        <p:spPr bwMode="auto">
          <a:xfrm>
            <a:off x="5797550" y="5338763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double indirect</a:t>
            </a:r>
          </a:p>
        </p:txBody>
      </p:sp>
      <p:sp>
        <p:nvSpPr>
          <p:cNvPr id="1248270" name="Rectangle 14"/>
          <p:cNvSpPr>
            <a:spLocks noChangeArrowheads="1"/>
          </p:cNvSpPr>
          <p:nvPr/>
        </p:nvSpPr>
        <p:spPr bwMode="auto">
          <a:xfrm>
            <a:off x="5797550" y="2478088"/>
            <a:ext cx="1173163" cy="269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attributes</a:t>
            </a:r>
          </a:p>
        </p:txBody>
      </p:sp>
      <p:sp>
        <p:nvSpPr>
          <p:cNvPr id="1248271" name="Line 15"/>
          <p:cNvSpPr>
            <a:spLocks noChangeShapeType="1"/>
          </p:cNvSpPr>
          <p:nvPr/>
        </p:nvSpPr>
        <p:spPr bwMode="auto">
          <a:xfrm flipV="1">
            <a:off x="6977063" y="5287963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2" name="Rectangle 16"/>
          <p:cNvSpPr>
            <a:spLocks noChangeArrowheads="1"/>
          </p:cNvSpPr>
          <p:nvPr/>
        </p:nvSpPr>
        <p:spPr bwMode="auto">
          <a:xfrm>
            <a:off x="7334250" y="5286375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3" name="Line 17"/>
          <p:cNvSpPr>
            <a:spLocks noChangeShapeType="1"/>
          </p:cNvSpPr>
          <p:nvPr/>
        </p:nvSpPr>
        <p:spPr bwMode="auto">
          <a:xfrm flipV="1">
            <a:off x="7521575" y="5092700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4" name="Rectangle 18"/>
          <p:cNvSpPr>
            <a:spLocks noChangeArrowheads="1"/>
          </p:cNvSpPr>
          <p:nvPr/>
        </p:nvSpPr>
        <p:spPr bwMode="auto">
          <a:xfrm>
            <a:off x="7878763" y="5091113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5" name="Line 19"/>
          <p:cNvSpPr>
            <a:spLocks noChangeShapeType="1"/>
          </p:cNvSpPr>
          <p:nvPr/>
        </p:nvSpPr>
        <p:spPr bwMode="auto">
          <a:xfrm flipV="1">
            <a:off x="6977063" y="5649913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6" name="Rectangle 20"/>
          <p:cNvSpPr>
            <a:spLocks noChangeArrowheads="1"/>
          </p:cNvSpPr>
          <p:nvPr/>
        </p:nvSpPr>
        <p:spPr bwMode="auto">
          <a:xfrm>
            <a:off x="7334250" y="5648325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7" name="Line 21"/>
          <p:cNvSpPr>
            <a:spLocks noChangeShapeType="1"/>
          </p:cNvSpPr>
          <p:nvPr/>
        </p:nvSpPr>
        <p:spPr bwMode="auto">
          <a:xfrm flipV="1">
            <a:off x="7521575" y="5454650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8" name="Rectangle 22"/>
          <p:cNvSpPr>
            <a:spLocks noChangeArrowheads="1"/>
          </p:cNvSpPr>
          <p:nvPr/>
        </p:nvSpPr>
        <p:spPr bwMode="auto">
          <a:xfrm>
            <a:off x="7878763" y="5453063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9" name="Line 23"/>
          <p:cNvSpPr>
            <a:spLocks noChangeShapeType="1"/>
          </p:cNvSpPr>
          <p:nvPr/>
        </p:nvSpPr>
        <p:spPr bwMode="auto">
          <a:xfrm flipV="1">
            <a:off x="8066088" y="5259388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80" name="Rectangle 24"/>
          <p:cNvSpPr>
            <a:spLocks noChangeArrowheads="1"/>
          </p:cNvSpPr>
          <p:nvPr/>
        </p:nvSpPr>
        <p:spPr bwMode="auto">
          <a:xfrm>
            <a:off x="8423275" y="5257800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81" name="Line 25"/>
          <p:cNvSpPr>
            <a:spLocks noChangeShapeType="1"/>
          </p:cNvSpPr>
          <p:nvPr/>
        </p:nvSpPr>
        <p:spPr bwMode="auto">
          <a:xfrm flipV="1">
            <a:off x="6978650" y="4930775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82" name="Rectangle 26"/>
          <p:cNvSpPr>
            <a:spLocks noChangeArrowheads="1"/>
          </p:cNvSpPr>
          <p:nvPr/>
        </p:nvSpPr>
        <p:spPr bwMode="auto">
          <a:xfrm>
            <a:off x="7335838" y="4929188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83" name="Rectangle 27"/>
          <p:cNvSpPr>
            <a:spLocks noChangeArrowheads="1"/>
          </p:cNvSpPr>
          <p:nvPr/>
        </p:nvSpPr>
        <p:spPr bwMode="auto">
          <a:xfrm>
            <a:off x="7013575" y="2833688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0</a:t>
            </a:r>
          </a:p>
        </p:txBody>
      </p:sp>
      <p:sp>
        <p:nvSpPr>
          <p:cNvPr id="1248284" name="Rectangle 28"/>
          <p:cNvSpPr>
            <a:spLocks noChangeArrowheads="1"/>
          </p:cNvSpPr>
          <p:nvPr/>
        </p:nvSpPr>
        <p:spPr bwMode="auto">
          <a:xfrm>
            <a:off x="7013575" y="319087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</a:t>
            </a:r>
          </a:p>
        </p:txBody>
      </p:sp>
      <p:sp>
        <p:nvSpPr>
          <p:cNvPr id="1248285" name="Rectangle 29"/>
          <p:cNvSpPr>
            <a:spLocks noChangeArrowheads="1"/>
          </p:cNvSpPr>
          <p:nvPr/>
        </p:nvSpPr>
        <p:spPr bwMode="auto">
          <a:xfrm>
            <a:off x="7013575" y="3549650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2</a:t>
            </a:r>
          </a:p>
        </p:txBody>
      </p:sp>
      <p:sp>
        <p:nvSpPr>
          <p:cNvPr id="1248286" name="Rectangle 30"/>
          <p:cNvSpPr>
            <a:spLocks noChangeArrowheads="1"/>
          </p:cNvSpPr>
          <p:nvPr/>
        </p:nvSpPr>
        <p:spPr bwMode="auto">
          <a:xfrm>
            <a:off x="7013575" y="3906838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…</a:t>
            </a:r>
          </a:p>
        </p:txBody>
      </p:sp>
      <p:sp>
        <p:nvSpPr>
          <p:cNvPr id="1248287" name="Rectangle 31"/>
          <p:cNvSpPr>
            <a:spLocks noChangeArrowheads="1"/>
          </p:cNvSpPr>
          <p:nvPr/>
        </p:nvSpPr>
        <p:spPr bwMode="auto">
          <a:xfrm>
            <a:off x="7013575" y="426402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10</a:t>
            </a:r>
          </a:p>
        </p:txBody>
      </p:sp>
      <p:sp>
        <p:nvSpPr>
          <p:cNvPr id="1248288" name="Rectangle 32"/>
          <p:cNvSpPr>
            <a:spLocks noChangeArrowheads="1"/>
          </p:cNvSpPr>
          <p:nvPr/>
        </p:nvSpPr>
        <p:spPr bwMode="auto">
          <a:xfrm>
            <a:off x="7013575" y="4622800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11</a:t>
            </a:r>
          </a:p>
        </p:txBody>
      </p:sp>
      <p:sp>
        <p:nvSpPr>
          <p:cNvPr id="1248289" name="Line 33"/>
          <p:cNvSpPr>
            <a:spLocks noChangeShapeType="1"/>
          </p:cNvSpPr>
          <p:nvPr/>
        </p:nvSpPr>
        <p:spPr bwMode="auto">
          <a:xfrm flipV="1">
            <a:off x="7534275" y="5426075"/>
            <a:ext cx="207963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0" name="Line 34"/>
          <p:cNvSpPr>
            <a:spLocks noChangeShapeType="1"/>
          </p:cNvSpPr>
          <p:nvPr/>
        </p:nvSpPr>
        <p:spPr bwMode="auto">
          <a:xfrm flipV="1">
            <a:off x="7535863" y="5794375"/>
            <a:ext cx="207962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1" name="Line 35"/>
          <p:cNvSpPr>
            <a:spLocks noChangeShapeType="1"/>
          </p:cNvSpPr>
          <p:nvPr/>
        </p:nvSpPr>
        <p:spPr bwMode="auto">
          <a:xfrm flipV="1">
            <a:off x="8072438" y="5605463"/>
            <a:ext cx="207962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2" name="Line 36"/>
          <p:cNvSpPr>
            <a:spLocks noChangeShapeType="1"/>
          </p:cNvSpPr>
          <p:nvPr/>
        </p:nvSpPr>
        <p:spPr bwMode="auto">
          <a:xfrm>
            <a:off x="7670800" y="2973388"/>
            <a:ext cx="220663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3" name="Rectangle 37"/>
          <p:cNvSpPr>
            <a:spLocks noChangeArrowheads="1"/>
          </p:cNvSpPr>
          <p:nvPr/>
        </p:nvSpPr>
        <p:spPr bwMode="auto">
          <a:xfrm>
            <a:off x="7894638" y="2852738"/>
            <a:ext cx="252412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4" name="Rectangle 38"/>
          <p:cNvSpPr>
            <a:spLocks noChangeArrowheads="1"/>
          </p:cNvSpPr>
          <p:nvPr/>
        </p:nvSpPr>
        <p:spPr bwMode="auto">
          <a:xfrm>
            <a:off x="7019925" y="283527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3</a:t>
            </a:r>
          </a:p>
        </p:txBody>
      </p:sp>
      <p:sp>
        <p:nvSpPr>
          <p:cNvPr id="1248295" name="Rectangle 39"/>
          <p:cNvSpPr>
            <a:spLocks noChangeArrowheads="1"/>
          </p:cNvSpPr>
          <p:nvPr/>
        </p:nvSpPr>
        <p:spPr bwMode="auto">
          <a:xfrm>
            <a:off x="8181975" y="2852738"/>
            <a:ext cx="252413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6" name="Rectangle 40"/>
          <p:cNvSpPr>
            <a:spLocks noChangeArrowheads="1"/>
          </p:cNvSpPr>
          <p:nvPr/>
        </p:nvSpPr>
        <p:spPr bwMode="auto">
          <a:xfrm>
            <a:off x="8470900" y="2852738"/>
            <a:ext cx="252413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7" name="Text Box 41"/>
          <p:cNvSpPr txBox="1">
            <a:spLocks noChangeArrowheads="1"/>
          </p:cNvSpPr>
          <p:nvPr/>
        </p:nvSpPr>
        <p:spPr bwMode="auto">
          <a:xfrm>
            <a:off x="5986463" y="2168525"/>
            <a:ext cx="67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inode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4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4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4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4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4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4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4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4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4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4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4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24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4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8" grpId="0" animBg="1"/>
      <p:bldP spid="1248261" grpId="0" animBg="1"/>
      <p:bldP spid="1248262" grpId="0" animBg="1"/>
      <p:bldP spid="1248263" grpId="0" animBg="1"/>
      <p:bldP spid="1248264" grpId="0" animBg="1"/>
      <p:bldP spid="1248265" grpId="0" animBg="1"/>
      <p:bldP spid="1248266" grpId="0" animBg="1"/>
      <p:bldP spid="1248267" grpId="0" animBg="1"/>
      <p:bldP spid="1248268" grpId="0" animBg="1"/>
      <p:bldP spid="1248269" grpId="0" animBg="1"/>
      <p:bldP spid="1248270" grpId="0" animBg="1"/>
      <p:bldP spid="1248271" grpId="0" animBg="1"/>
      <p:bldP spid="1248272" grpId="0" animBg="1"/>
      <p:bldP spid="1248273" grpId="0" animBg="1"/>
      <p:bldP spid="1248274" grpId="0" animBg="1"/>
      <p:bldP spid="1248275" grpId="0" animBg="1"/>
      <p:bldP spid="1248276" grpId="0" animBg="1"/>
      <p:bldP spid="1248277" grpId="0" animBg="1"/>
      <p:bldP spid="1248278" grpId="0" animBg="1"/>
      <p:bldP spid="1248279" grpId="0" animBg="1"/>
      <p:bldP spid="1248280" grpId="0" animBg="1"/>
      <p:bldP spid="1248281" grpId="0" animBg="1"/>
      <p:bldP spid="1248282" grpId="0" animBg="1"/>
      <p:bldP spid="1248283" grpId="0" animBg="1"/>
      <p:bldP spid="1248284" grpId="0" animBg="1"/>
      <p:bldP spid="1248285" grpId="0" animBg="1"/>
      <p:bldP spid="1248286" grpId="0" animBg="1"/>
      <p:bldP spid="1248287" grpId="0" animBg="1"/>
      <p:bldP spid="1248288" grpId="0" animBg="1"/>
      <p:bldP spid="1248289" grpId="0" animBg="1"/>
      <p:bldP spid="1248290" grpId="0" animBg="1"/>
      <p:bldP spid="1248291" grpId="0" animBg="1"/>
      <p:bldP spid="1248292" grpId="0" animBg="1"/>
      <p:bldP spid="1248294" grpId="0" animBg="1"/>
      <p:bldP spid="124829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759450" y="2168525"/>
            <a:ext cx="2963863" cy="2724150"/>
            <a:chOff x="5759450" y="2168525"/>
            <a:chExt cx="2963863" cy="272415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5759450" y="2808288"/>
              <a:ext cx="1908175" cy="3254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797550" y="3192463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97550" y="3549650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2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797550" y="3906838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797550" y="4264025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797550" y="4622800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797550" y="2478088"/>
              <a:ext cx="1173163" cy="26987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attributes</a:t>
              </a: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7013575" y="2833688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0</a:t>
              </a: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7013575" y="319087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</a:t>
              </a:r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7013575" y="3549650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2</a:t>
              </a:r>
            </a:p>
          </p:txBody>
        </p:sp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7013575" y="3906838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…</a:t>
              </a: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7013575" y="426402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10</a:t>
              </a: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7013575" y="4622800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11</a:t>
              </a: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7670800" y="2973388"/>
              <a:ext cx="220663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7894638" y="2852738"/>
              <a:ext cx="252412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7019925" y="283527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3</a:t>
              </a: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8181975" y="2852738"/>
              <a:ext cx="252413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8470900" y="2852738"/>
              <a:ext cx="252413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5986463" y="2168525"/>
              <a:ext cx="673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inode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24881"/>
            <a:ext cx="7267903" cy="5648325"/>
          </a:xfrm>
        </p:spPr>
        <p:txBody>
          <a:bodyPr/>
          <a:lstStyle/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struct </a:t>
            </a:r>
            <a:r>
              <a:rPr lang="nb-NO" sz="1200" b="1" dirty="0" smtClean="0">
                <a:latin typeface="Courier New" pitchFamily="49" charset="0"/>
                <a:cs typeface="Courier New" pitchFamily="49" charset="0"/>
              </a:rPr>
              <a:t>ext4_inode</a:t>
            </a: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i_mode; 		/* File mode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i_uid; 		/* Low 16 bits of Owner Uid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i_size; 		/* Size in bytes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i_atime; 		/* Access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i_ctime; 		/* Inode Change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i_mtime; 		/* Modification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i_dtime; 		/* Deletion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i_gid; 		/* Low 16 bits of Group Id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i_links_count; 	/* Links count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i_blocks; 	/* Blocks count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i_flags; 		/* File flags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...	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 	__le32 i_block[EXT4_N_BLOCKS];/* Pointers to blocks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i_generation; 	  /* File version (for NFS)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i_file_acl; 	  /* File ACL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i_dir_acl; 	  /* Directory ACL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i_faddr; 		  /* Fragment address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...		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		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i_ctime_extra; 	/* extra Change time (nsec &lt;&lt; 2 | epoch)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i_mtime_extra; 	/* extra Modification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i_atime_extra; 	/* extra Access time  */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__le32 i_crtime; 	/* File Creation time */ 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__le32 i_crtime_extra; 	/* extra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}; </a:t>
            </a:r>
            <a:endParaRPr lang="nb-NO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97550" y="28352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direct 0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54479 -0.2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2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ular Callout 26"/>
          <p:cNvSpPr/>
          <p:nvPr/>
        </p:nvSpPr>
        <p:spPr bwMode="auto">
          <a:xfrm>
            <a:off x="3091468" y="1192336"/>
            <a:ext cx="2099516" cy="1761886"/>
          </a:xfrm>
          <a:prstGeom prst="wedgeRectCallout">
            <a:avLst>
              <a:gd name="adj1" fmla="val -130355"/>
              <a:gd name="adj2" fmla="val -40692"/>
            </a:avLst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ext4_extent_header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9" y="3972898"/>
            <a:ext cx="7441316" cy="1592330"/>
          </a:xfrm>
          <a:solidFill>
            <a:schemeClr val="bg1">
              <a:lumMod val="8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ext4_extent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ee_block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first logical block extent covers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number of blocks covered by extent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high 16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low 32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nb-NO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357468" y="252691"/>
          <a:ext cx="588579" cy="621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88579"/>
              </a:tblGrid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rapezoid 30"/>
          <p:cNvSpPr/>
          <p:nvPr/>
        </p:nvSpPr>
        <p:spPr bwMode="auto">
          <a:xfrm>
            <a:off x="157651" y="2841674"/>
            <a:ext cx="7394027" cy="1131235"/>
          </a:xfrm>
          <a:prstGeom prst="trapezoid">
            <a:avLst>
              <a:gd name="adj" fmla="val 29199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031421" y="1883979"/>
            <a:ext cx="1261241" cy="3192518"/>
          </a:xfrm>
          <a:custGeom>
            <a:avLst/>
            <a:gdLst>
              <a:gd name="connsiteX0" fmla="*/ 0 w 1261241"/>
              <a:gd name="connsiteY0" fmla="*/ 3192518 h 3192518"/>
              <a:gd name="connsiteX1" fmla="*/ 772510 w 1261241"/>
              <a:gd name="connsiteY1" fmla="*/ 2372711 h 3192518"/>
              <a:gd name="connsiteX2" fmla="*/ 867103 w 1261241"/>
              <a:gd name="connsiteY2" fmla="*/ 386255 h 3192518"/>
              <a:gd name="connsiteX3" fmla="*/ 1261241 w 1261241"/>
              <a:gd name="connsiteY3" fmla="*/ 5518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1" h="3192518">
                <a:moveTo>
                  <a:pt x="0" y="3192518"/>
                </a:moveTo>
                <a:cubicBezTo>
                  <a:pt x="313996" y="3016470"/>
                  <a:pt x="627993" y="2840422"/>
                  <a:pt x="772510" y="2372711"/>
                </a:cubicBezTo>
                <a:cubicBezTo>
                  <a:pt x="917027" y="1905001"/>
                  <a:pt x="785648" y="772510"/>
                  <a:pt x="867103" y="386255"/>
                </a:cubicBezTo>
                <a:cubicBezTo>
                  <a:pt x="948558" y="0"/>
                  <a:pt x="1104899" y="27590"/>
                  <a:pt x="1261241" y="5518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26674" y="177253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26674" y="250874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26674" y="214063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6674" y="287684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7776" y="4403189"/>
            <a:ext cx="33214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rgbClr val="0070C0"/>
                </a:solidFill>
              </a:rPr>
              <a:t>4</a:t>
            </a:r>
            <a:endParaRPr lang="nb-NO" sz="1800" dirty="0">
              <a:solidFill>
                <a:srgbClr val="0070C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96937" y="5824024"/>
            <a:ext cx="4459458" cy="548640"/>
          </a:xfrm>
          <a:prstGeom prst="wedgeRectCallout">
            <a:avLst>
              <a:gd name="adj1" fmla="val -29441"/>
              <a:gd name="adj2" fmla="val -2528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Theoretically, each extent can have 2</a:t>
            </a:r>
            <a:r>
              <a:rPr kumimoji="0" lang="nb-NO" sz="1400" b="0" i="0" u="none" strike="noStrike" cap="none" normalizeH="0" baseline="36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15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continuous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blocks, i.e., 128 MB data using a 4KB block size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275372" y="5673948"/>
            <a:ext cx="2321169" cy="981256"/>
          </a:xfrm>
          <a:prstGeom prst="wedgeRectCallout">
            <a:avLst>
              <a:gd name="adj1" fmla="val -74290"/>
              <a:gd name="adj2" fmla="val 60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Max size of </a:t>
            </a:r>
            <a:b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4 x 128 MB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= </a:t>
            </a:r>
            <a:r>
              <a:rPr lang="nb-NO" sz="1400" dirty="0" smtClean="0"/>
              <a:t>512 M</a:t>
            </a:r>
            <a:r>
              <a:rPr kumimoji="0" lang="nb-NO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??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/>
              <a:t>AND</a:t>
            </a:r>
            <a:r>
              <a:rPr lang="nb-NO" sz="1400" b="0" baseline="0" dirty="0" smtClean="0"/>
              <a:t> </a:t>
            </a:r>
            <a:r>
              <a:rPr lang="nb-NO" sz="1400" b="0" baseline="0" dirty="0" err="1" smtClean="0"/>
              <a:t>what</a:t>
            </a:r>
            <a:r>
              <a:rPr lang="nb-NO" sz="1400" b="0" dirty="0" smtClean="0"/>
              <a:t> </a:t>
            </a:r>
            <a:r>
              <a:rPr lang="nb-NO" sz="1400" b="0" dirty="0" err="1" smtClean="0"/>
              <a:t>about</a:t>
            </a:r>
            <a:r>
              <a:rPr lang="nb-NO" sz="1400" b="0" dirty="0" smtClean="0"/>
              <a:t> </a:t>
            </a:r>
            <a:r>
              <a:rPr lang="nb-NO" sz="1400" dirty="0" err="1" smtClean="0"/>
              <a:t>fragmented</a:t>
            </a:r>
            <a:r>
              <a:rPr lang="nb-NO" sz="1400" dirty="0" smtClean="0"/>
              <a:t> disks</a:t>
            </a:r>
            <a:r>
              <a:rPr lang="nb-NO" sz="1400" b="0" dirty="0" smtClean="0"/>
              <a:t>??</a:t>
            </a:r>
            <a:r>
              <a:rPr lang="nb-NO" sz="1400" b="0" baseline="0" dirty="0" smtClean="0"/>
              <a:t> 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695061" y="234448"/>
            <a:ext cx="2534542" cy="1411460"/>
          </a:xfrm>
          <a:prstGeom prst="wedgeRectCallout">
            <a:avLst>
              <a:gd name="adj1" fmla="val -72019"/>
              <a:gd name="adj2" fmla="val 32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...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__le16 eh_depth;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nb-NO" sz="1400" b="0" dirty="0" smtClean="0">
                <a:latin typeface="Courier New" pitchFamily="49" charset="0"/>
                <a:cs typeface="Courier New" pitchFamily="49" charset="0"/>
              </a:rPr>
            </a:br>
            <a:endParaRPr lang="nb-NO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  <a:sym typeface="Wingdings"/>
              </a:rPr>
              <a:t>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Tree of extents organized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      </a:t>
            </a:r>
            <a:b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</a:b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   using an 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HTREE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3" grpId="0" build="p" animBg="1"/>
      <p:bldP spid="31" grpId="0" animBg="1"/>
      <p:bldP spid="3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Line 2"/>
          <p:cNvSpPr>
            <a:spLocks noChangeShapeType="1"/>
          </p:cNvSpPr>
          <p:nvPr/>
        </p:nvSpPr>
        <p:spPr bwMode="auto">
          <a:xfrm>
            <a:off x="4976813" y="1943100"/>
            <a:ext cx="720725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7838" y="2879725"/>
            <a:ext cx="3060700" cy="3060700"/>
            <a:chOff x="301" y="1069"/>
            <a:chExt cx="1928" cy="1928"/>
          </a:xfrm>
        </p:grpSpPr>
        <p:grpSp>
          <p:nvGrpSpPr>
            <p:cNvPr id="11450" name="Group 4"/>
            <p:cNvGrpSpPr>
              <a:grpSpLocks/>
            </p:cNvGrpSpPr>
            <p:nvPr/>
          </p:nvGrpSpPr>
          <p:grpSpPr bwMode="auto">
            <a:xfrm>
              <a:off x="301" y="1069"/>
              <a:ext cx="1928" cy="1928"/>
              <a:chOff x="301" y="1069"/>
              <a:chExt cx="1928" cy="1928"/>
            </a:xfrm>
          </p:grpSpPr>
          <p:sp>
            <p:nvSpPr>
              <p:cNvPr id="11455" name="Oval 5"/>
              <p:cNvSpPr>
                <a:spLocks noChangeArrowheads="1"/>
              </p:cNvSpPr>
              <p:nvPr/>
            </p:nvSpPr>
            <p:spPr bwMode="auto">
              <a:xfrm>
                <a:off x="301" y="1069"/>
                <a:ext cx="1928" cy="1928"/>
              </a:xfrm>
              <a:prstGeom prst="ellipse">
                <a:avLst/>
              </a:prstGeom>
              <a:gradFill rotWithShape="0">
                <a:gsLst>
                  <a:gs pos="0">
                    <a:srgbClr val="DCDCDC"/>
                  </a:gs>
                  <a:gs pos="50000">
                    <a:srgbClr val="808080"/>
                  </a:gs>
                  <a:gs pos="100000">
                    <a:srgbClr val="DCDCDC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6582" name="Oval 6"/>
              <p:cNvSpPr>
                <a:spLocks noChangeArrowheads="1"/>
              </p:cNvSpPr>
              <p:nvPr/>
            </p:nvSpPr>
            <p:spPr bwMode="auto">
              <a:xfrm>
                <a:off x="1154" y="1922"/>
                <a:ext cx="222" cy="222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27451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tint val="27451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11451" name="Group 7"/>
            <p:cNvGrpSpPr>
              <a:grpSpLocks/>
            </p:cNvGrpSpPr>
            <p:nvPr/>
          </p:nvGrpSpPr>
          <p:grpSpPr bwMode="auto">
            <a:xfrm>
              <a:off x="495" y="1263"/>
              <a:ext cx="1539" cy="1539"/>
              <a:chOff x="495" y="1263"/>
              <a:chExt cx="1539" cy="1539"/>
            </a:xfrm>
          </p:grpSpPr>
          <p:sp>
            <p:nvSpPr>
              <p:cNvPr id="11452" name="Oval 8"/>
              <p:cNvSpPr>
                <a:spLocks noChangeArrowheads="1"/>
              </p:cNvSpPr>
              <p:nvPr/>
            </p:nvSpPr>
            <p:spPr bwMode="auto">
              <a:xfrm>
                <a:off x="495" y="1263"/>
                <a:ext cx="1539" cy="153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53" name="Oval 9"/>
              <p:cNvSpPr>
                <a:spLocks noChangeArrowheads="1"/>
              </p:cNvSpPr>
              <p:nvPr/>
            </p:nvSpPr>
            <p:spPr bwMode="auto">
              <a:xfrm>
                <a:off x="649" y="1417"/>
                <a:ext cx="1230" cy="123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54" name="Oval 10"/>
              <p:cNvSpPr>
                <a:spLocks noChangeArrowheads="1"/>
              </p:cNvSpPr>
              <p:nvPr/>
            </p:nvSpPr>
            <p:spPr bwMode="auto">
              <a:xfrm>
                <a:off x="772" y="1540"/>
                <a:ext cx="984" cy="9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1176587" name="Arc 11"/>
          <p:cNvSpPr>
            <a:spLocks/>
          </p:cNvSpPr>
          <p:nvPr/>
        </p:nvSpPr>
        <p:spPr bwMode="auto">
          <a:xfrm rot="-4920000">
            <a:off x="1534319" y="3531394"/>
            <a:ext cx="566738" cy="1092200"/>
          </a:xfrm>
          <a:custGeom>
            <a:avLst/>
            <a:gdLst>
              <a:gd name="T0" fmla="*/ 0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</a:path>
              <a:path w="13816" h="21600" stroke="0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88" name="Arc 12"/>
          <p:cNvSpPr>
            <a:spLocks/>
          </p:cNvSpPr>
          <p:nvPr/>
        </p:nvSpPr>
        <p:spPr bwMode="auto">
          <a:xfrm rot="3720000">
            <a:off x="2077244" y="4010819"/>
            <a:ext cx="566738" cy="1092200"/>
          </a:xfrm>
          <a:custGeom>
            <a:avLst/>
            <a:gdLst>
              <a:gd name="T0" fmla="*/ 0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</a:path>
              <a:path w="13816" h="21600" stroke="0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89" name="Arc 13"/>
          <p:cNvSpPr>
            <a:spLocks/>
          </p:cNvSpPr>
          <p:nvPr/>
        </p:nvSpPr>
        <p:spPr bwMode="auto">
          <a:xfrm rot="10800000">
            <a:off x="1279525" y="4311650"/>
            <a:ext cx="1397000" cy="820738"/>
          </a:xfrm>
          <a:custGeom>
            <a:avLst/>
            <a:gdLst>
              <a:gd name="T0" fmla="*/ 0 w 40409"/>
              <a:gd name="T1" fmla="*/ 417208 h 21600"/>
              <a:gd name="T2" fmla="*/ 1397000 w 40409"/>
              <a:gd name="T3" fmla="*/ 820738 h 21600"/>
              <a:gd name="T4" fmla="*/ 650255 w 40409"/>
              <a:gd name="T5" fmla="*/ 820738 h 21600"/>
              <a:gd name="T6" fmla="*/ 0 60000 65536"/>
              <a:gd name="T7" fmla="*/ 0 60000 65536"/>
              <a:gd name="T8" fmla="*/ 0 60000 65536"/>
              <a:gd name="T9" fmla="*/ 0 w 40409"/>
              <a:gd name="T10" fmla="*/ 0 h 21600"/>
              <a:gd name="T11" fmla="*/ 40409 w 404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09" h="21600" fill="none" extrusionOk="0">
                <a:moveTo>
                  <a:pt x="0" y="10980"/>
                </a:moveTo>
                <a:cubicBezTo>
                  <a:pt x="3830" y="4195"/>
                  <a:pt x="11017" y="-1"/>
                  <a:pt x="18809" y="0"/>
                </a:cubicBezTo>
                <a:cubicBezTo>
                  <a:pt x="30738" y="0"/>
                  <a:pt x="40409" y="9670"/>
                  <a:pt x="40409" y="21600"/>
                </a:cubicBezTo>
              </a:path>
              <a:path w="40409" h="21600" stroke="0" extrusionOk="0">
                <a:moveTo>
                  <a:pt x="0" y="10980"/>
                </a:moveTo>
                <a:cubicBezTo>
                  <a:pt x="3830" y="4195"/>
                  <a:pt x="11017" y="-1"/>
                  <a:pt x="18809" y="0"/>
                </a:cubicBezTo>
                <a:cubicBezTo>
                  <a:pt x="30738" y="0"/>
                  <a:pt x="40409" y="9670"/>
                  <a:pt x="40409" y="21600"/>
                </a:cubicBezTo>
                <a:lnTo>
                  <a:pt x="18809" y="2160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0" name="Rectangle 14"/>
          <p:cNvSpPr>
            <a:spLocks noChangeArrowheads="1"/>
          </p:cNvSpPr>
          <p:nvPr/>
        </p:nvSpPr>
        <p:spPr bwMode="auto">
          <a:xfrm>
            <a:off x="5213350" y="426085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800" b="0"/>
              <a:t>  </a:t>
            </a:r>
            <a:r>
              <a:rPr lang="en-US" sz="2400" b="0"/>
              <a:t>Rotational delay</a:t>
            </a:r>
          </a:p>
        </p:txBody>
      </p:sp>
      <p:sp>
        <p:nvSpPr>
          <p:cNvPr id="1176591" name="Arc 15"/>
          <p:cNvSpPr>
            <a:spLocks/>
          </p:cNvSpPr>
          <p:nvPr/>
        </p:nvSpPr>
        <p:spPr bwMode="auto">
          <a:xfrm rot="1140000">
            <a:off x="1985963" y="4014788"/>
            <a:ext cx="746125" cy="550862"/>
          </a:xfrm>
          <a:custGeom>
            <a:avLst/>
            <a:gdLst>
              <a:gd name="T0" fmla="*/ 552340 w 21600"/>
              <a:gd name="T1" fmla="*/ 0 h 14522"/>
              <a:gd name="T2" fmla="*/ 746125 w 21600"/>
              <a:gd name="T3" fmla="*/ 550862 h 14522"/>
              <a:gd name="T4" fmla="*/ 0 w 21600"/>
              <a:gd name="T5" fmla="*/ 550862 h 14522"/>
              <a:gd name="T6" fmla="*/ 0 60000 65536"/>
              <a:gd name="T7" fmla="*/ 0 60000 65536"/>
              <a:gd name="T8" fmla="*/ 0 60000 65536"/>
              <a:gd name="T9" fmla="*/ 0 w 21600"/>
              <a:gd name="T10" fmla="*/ 0 h 14522"/>
              <a:gd name="T11" fmla="*/ 21600 w 21600"/>
              <a:gd name="T12" fmla="*/ 14522 h 14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22" fill="none" extrusionOk="0">
                <a:moveTo>
                  <a:pt x="15989" y="0"/>
                </a:moveTo>
                <a:cubicBezTo>
                  <a:pt x="19599" y="3975"/>
                  <a:pt x="21600" y="9152"/>
                  <a:pt x="21600" y="14522"/>
                </a:cubicBezTo>
              </a:path>
              <a:path w="21600" h="14522" stroke="0" extrusionOk="0">
                <a:moveTo>
                  <a:pt x="15989" y="0"/>
                </a:moveTo>
                <a:cubicBezTo>
                  <a:pt x="19599" y="3975"/>
                  <a:pt x="21600" y="9152"/>
                  <a:pt x="21600" y="14522"/>
                </a:cubicBezTo>
                <a:lnTo>
                  <a:pt x="0" y="1452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2" name="Rectangle 16"/>
          <p:cNvSpPr>
            <a:spLocks noChangeArrowheads="1"/>
          </p:cNvSpPr>
          <p:nvPr/>
        </p:nvSpPr>
        <p:spPr bwMode="auto">
          <a:xfrm>
            <a:off x="5205413" y="4964113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600" b="0">
                <a:latin typeface="Times New Roman" pitchFamily="18" charset="0"/>
              </a:rPr>
              <a:t>   </a:t>
            </a:r>
            <a:r>
              <a:rPr lang="en-US" sz="2400" b="0"/>
              <a:t>Transfer time</a:t>
            </a:r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1176593" name="Line 17"/>
          <p:cNvSpPr>
            <a:spLocks noChangeShapeType="1"/>
          </p:cNvSpPr>
          <p:nvPr/>
        </p:nvSpPr>
        <p:spPr bwMode="auto">
          <a:xfrm flipV="1">
            <a:off x="2728913" y="3944938"/>
            <a:ext cx="722312" cy="984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4" name="Rectangle 18"/>
          <p:cNvSpPr>
            <a:spLocks noChangeArrowheads="1"/>
          </p:cNvSpPr>
          <p:nvPr/>
        </p:nvSpPr>
        <p:spPr bwMode="auto">
          <a:xfrm>
            <a:off x="5375275" y="3557588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0"/>
              <a:t>         </a:t>
            </a:r>
            <a:r>
              <a:rPr lang="en-US" sz="2400" b="0"/>
              <a:t>Seek time	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693988" y="4054475"/>
            <a:ext cx="820737" cy="2297113"/>
            <a:chOff x="1697" y="1809"/>
            <a:chExt cx="517" cy="1447"/>
          </a:xfrm>
        </p:grpSpPr>
        <p:sp>
          <p:nvSpPr>
            <p:cNvPr id="11447" name="Rectangle 20"/>
            <p:cNvSpPr>
              <a:spLocks noChangeArrowheads="1"/>
            </p:cNvSpPr>
            <p:nvPr/>
          </p:nvSpPr>
          <p:spPr bwMode="auto">
            <a:xfrm rot="20460000" flipH="1">
              <a:off x="1933" y="1830"/>
              <a:ext cx="54" cy="14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8" name="Oval 21"/>
            <p:cNvSpPr>
              <a:spLocks noChangeArrowheads="1"/>
            </p:cNvSpPr>
            <p:nvPr/>
          </p:nvSpPr>
          <p:spPr bwMode="auto">
            <a:xfrm rot="-1140000">
              <a:off x="2155" y="3190"/>
              <a:ext cx="59" cy="6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9" name="AutoShape 22"/>
            <p:cNvSpPr>
              <a:spLocks noChangeArrowheads="1"/>
            </p:cNvSpPr>
            <p:nvPr/>
          </p:nvSpPr>
          <p:spPr bwMode="auto">
            <a:xfrm rot="-1140000">
              <a:off x="1697" y="1809"/>
              <a:ext cx="54" cy="54"/>
            </a:xfrm>
            <a:prstGeom prst="triangle">
              <a:avLst>
                <a:gd name="adj" fmla="val 49991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417888" y="3938588"/>
            <a:ext cx="93662" cy="2416175"/>
            <a:chOff x="2153" y="1736"/>
            <a:chExt cx="59" cy="1522"/>
          </a:xfrm>
        </p:grpSpPr>
        <p:sp>
          <p:nvSpPr>
            <p:cNvPr id="11444" name="Rectangle 24"/>
            <p:cNvSpPr>
              <a:spLocks noChangeArrowheads="1"/>
            </p:cNvSpPr>
            <p:nvPr/>
          </p:nvSpPr>
          <p:spPr bwMode="auto">
            <a:xfrm flipH="1">
              <a:off x="2158" y="1796"/>
              <a:ext cx="54" cy="14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5" name="Oval 25"/>
            <p:cNvSpPr>
              <a:spLocks noChangeArrowheads="1"/>
            </p:cNvSpPr>
            <p:nvPr/>
          </p:nvSpPr>
          <p:spPr bwMode="auto">
            <a:xfrm>
              <a:off x="2153" y="3192"/>
              <a:ext cx="59" cy="6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6" name="AutoShape 26"/>
            <p:cNvSpPr>
              <a:spLocks noChangeArrowheads="1"/>
            </p:cNvSpPr>
            <p:nvPr/>
          </p:nvSpPr>
          <p:spPr bwMode="auto">
            <a:xfrm>
              <a:off x="2158" y="1736"/>
              <a:ext cx="54" cy="54"/>
            </a:xfrm>
            <a:prstGeom prst="triangle">
              <a:avLst>
                <a:gd name="adj" fmla="val 49991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76603" name="Text Box 27"/>
          <p:cNvSpPr txBox="1">
            <a:spLocks noChangeArrowheads="1"/>
          </p:cNvSpPr>
          <p:nvPr/>
        </p:nvSpPr>
        <p:spPr bwMode="auto">
          <a:xfrm>
            <a:off x="4641850" y="2855913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Disk access time</a:t>
            </a:r>
            <a:r>
              <a:rPr lang="en-US" sz="2400" b="0"/>
              <a:t> =</a:t>
            </a:r>
          </a:p>
        </p:txBody>
      </p:sp>
      <p:sp>
        <p:nvSpPr>
          <p:cNvPr id="1176604" name="Arc 28"/>
          <p:cNvSpPr>
            <a:spLocks/>
          </p:cNvSpPr>
          <p:nvPr/>
        </p:nvSpPr>
        <p:spPr bwMode="auto">
          <a:xfrm rot="763846">
            <a:off x="2070100" y="3698875"/>
            <a:ext cx="566738" cy="1092200"/>
          </a:xfrm>
          <a:custGeom>
            <a:avLst/>
            <a:gdLst>
              <a:gd name="T0" fmla="*/ 2666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64" y="0"/>
                </a:moveTo>
                <a:cubicBezTo>
                  <a:pt x="5090" y="15"/>
                  <a:pt x="9952" y="1782"/>
                  <a:pt x="13815" y="4996"/>
                </a:cubicBezTo>
              </a:path>
              <a:path w="13816" h="21600" stroke="0" extrusionOk="0">
                <a:moveTo>
                  <a:pt x="64" y="0"/>
                </a:moveTo>
                <a:cubicBezTo>
                  <a:pt x="5090" y="15"/>
                  <a:pt x="9952" y="1782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05" name="Rectangle 29"/>
          <p:cNvSpPr>
            <a:spLocks noChangeArrowheads="1"/>
          </p:cNvSpPr>
          <p:nvPr/>
        </p:nvSpPr>
        <p:spPr bwMode="auto">
          <a:xfrm>
            <a:off x="5202238" y="5684838"/>
            <a:ext cx="281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600" b="0">
                <a:latin typeface="Times New Roman" pitchFamily="18" charset="0"/>
              </a:rPr>
              <a:t>   </a:t>
            </a:r>
            <a:r>
              <a:rPr lang="en-US" sz="2400" b="0"/>
              <a:t>Other delays</a:t>
            </a:r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1176606" name="Rectangle 30"/>
          <p:cNvSpPr>
            <a:spLocks noChangeArrowheads="1"/>
          </p:cNvSpPr>
          <p:nvPr/>
        </p:nvSpPr>
        <p:spPr bwMode="auto">
          <a:xfrm>
            <a:off x="161925" y="2406650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platter</a:t>
            </a:r>
            <a:r>
              <a:rPr lang="en-US" sz="2400" b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76607" name="Rectangle 31"/>
          <p:cNvSpPr>
            <a:spLocks noChangeArrowheads="1"/>
          </p:cNvSpPr>
          <p:nvPr/>
        </p:nvSpPr>
        <p:spPr bwMode="auto">
          <a:xfrm>
            <a:off x="3536950" y="5241925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arm</a:t>
            </a:r>
            <a:endParaRPr lang="en-US" sz="24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76608" name="Rectangle 32"/>
          <p:cNvSpPr>
            <a:spLocks noChangeArrowheads="1"/>
          </p:cNvSpPr>
          <p:nvPr/>
        </p:nvSpPr>
        <p:spPr bwMode="auto">
          <a:xfrm>
            <a:off x="3427413" y="3306763"/>
            <a:ext cx="150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head</a:t>
            </a:r>
            <a:endParaRPr lang="en-US" sz="24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76609" name="Oval 33"/>
          <p:cNvSpPr>
            <a:spLocks noChangeArrowheads="1"/>
          </p:cNvSpPr>
          <p:nvPr/>
        </p:nvSpPr>
        <p:spPr bwMode="auto">
          <a:xfrm>
            <a:off x="3311525" y="3756025"/>
            <a:ext cx="315913" cy="450850"/>
          </a:xfrm>
          <a:prstGeom prst="ellips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85" name="AutoShape 34"/>
          <p:cNvSpPr>
            <a:spLocks noChangeAspect="1" noChangeArrowheads="1" noTextEdit="1"/>
          </p:cNvSpPr>
          <p:nvPr/>
        </p:nvSpPr>
        <p:spPr bwMode="auto">
          <a:xfrm>
            <a:off x="3762375" y="900113"/>
            <a:ext cx="143351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36613" y="819150"/>
            <a:ext cx="7999412" cy="1395413"/>
            <a:chOff x="527" y="516"/>
            <a:chExt cx="5039" cy="879"/>
          </a:xfrm>
        </p:grpSpPr>
        <p:grpSp>
          <p:nvGrpSpPr>
            <p:cNvPr id="11288" name="Group 36"/>
            <p:cNvGrpSpPr>
              <a:grpSpLocks/>
            </p:cNvGrpSpPr>
            <p:nvPr/>
          </p:nvGrpSpPr>
          <p:grpSpPr bwMode="auto">
            <a:xfrm>
              <a:off x="527" y="582"/>
              <a:ext cx="5039" cy="762"/>
              <a:chOff x="527" y="582"/>
              <a:chExt cx="5039" cy="762"/>
            </a:xfrm>
          </p:grpSpPr>
          <p:grpSp>
            <p:nvGrpSpPr>
              <p:cNvPr id="11439" name="Group 37"/>
              <p:cNvGrpSpPr>
                <a:grpSpLocks/>
              </p:cNvGrpSpPr>
              <p:nvPr/>
            </p:nvGrpSpPr>
            <p:grpSpPr bwMode="auto">
              <a:xfrm>
                <a:off x="527" y="582"/>
                <a:ext cx="5039" cy="762"/>
                <a:chOff x="527" y="582"/>
                <a:chExt cx="5039" cy="762"/>
              </a:xfrm>
            </p:grpSpPr>
            <p:sp>
              <p:nvSpPr>
                <p:cNvPr id="1144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094" y="582"/>
                  <a:ext cx="1472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n-US" sz="3600" b="0"/>
                    <a:t>block x</a:t>
                  </a:r>
                </a:p>
                <a:p>
                  <a:pPr eaLnBrk="1" hangingPunct="1"/>
                  <a:r>
                    <a:rPr lang="en-US" sz="3600" b="0"/>
                    <a:t>in memory</a:t>
                  </a:r>
                </a:p>
              </p:txBody>
            </p:sp>
            <p:sp>
              <p:nvSpPr>
                <p:cNvPr id="1144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27" y="594"/>
                  <a:ext cx="1030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r" eaLnBrk="1" hangingPunct="1"/>
                  <a:r>
                    <a:rPr lang="en-US" sz="3600" b="0"/>
                    <a:t>I want</a:t>
                  </a:r>
                </a:p>
                <a:p>
                  <a:pPr algn="r" eaLnBrk="1" hangingPunct="1"/>
                  <a:r>
                    <a:rPr lang="en-US" sz="3600" b="0"/>
                    <a:t>block X</a:t>
                  </a:r>
                </a:p>
              </p:txBody>
            </p:sp>
          </p:grpSp>
          <p:sp>
            <p:nvSpPr>
              <p:cNvPr id="11440" name="Line 40"/>
              <p:cNvSpPr>
                <a:spLocks noChangeShapeType="1"/>
              </p:cNvSpPr>
              <p:nvPr/>
            </p:nvSpPr>
            <p:spPr bwMode="auto">
              <a:xfrm>
                <a:off x="1617" y="940"/>
                <a:ext cx="6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41" name="Line 41"/>
              <p:cNvSpPr>
                <a:spLocks noChangeShapeType="1"/>
              </p:cNvSpPr>
              <p:nvPr/>
            </p:nvSpPr>
            <p:spPr bwMode="auto">
              <a:xfrm>
                <a:off x="3401" y="926"/>
                <a:ext cx="6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289" name="Group 42"/>
            <p:cNvGrpSpPr>
              <a:grpSpLocks/>
            </p:cNvGrpSpPr>
            <p:nvPr/>
          </p:nvGrpSpPr>
          <p:grpSpPr bwMode="auto">
            <a:xfrm>
              <a:off x="2391" y="516"/>
              <a:ext cx="879" cy="879"/>
              <a:chOff x="2257" y="1428"/>
              <a:chExt cx="879" cy="712"/>
            </a:xfrm>
          </p:grpSpPr>
          <p:grpSp>
            <p:nvGrpSpPr>
              <p:cNvPr id="11290" name="Group 43"/>
              <p:cNvGrpSpPr>
                <a:grpSpLocks/>
              </p:cNvGrpSpPr>
              <p:nvPr/>
            </p:nvGrpSpPr>
            <p:grpSpPr bwMode="auto">
              <a:xfrm>
                <a:off x="2257" y="1428"/>
                <a:ext cx="879" cy="712"/>
                <a:chOff x="2257" y="1428"/>
                <a:chExt cx="879" cy="712"/>
              </a:xfrm>
            </p:grpSpPr>
            <p:sp>
              <p:nvSpPr>
                <p:cNvPr id="11431" name="Freeform 44"/>
                <p:cNvSpPr>
                  <a:spLocks/>
                </p:cNvSpPr>
                <p:nvPr/>
              </p:nvSpPr>
              <p:spPr bwMode="auto">
                <a:xfrm>
                  <a:off x="2257" y="1428"/>
                  <a:ext cx="285" cy="231"/>
                </a:xfrm>
                <a:custGeom>
                  <a:avLst/>
                  <a:gdLst>
                    <a:gd name="T0" fmla="*/ 732 w 855"/>
                    <a:gd name="T1" fmla="*/ 0 h 693"/>
                    <a:gd name="T2" fmla="*/ 855 w 855"/>
                    <a:gd name="T3" fmla="*/ 218 h 693"/>
                    <a:gd name="T4" fmla="*/ 268 w 855"/>
                    <a:gd name="T5" fmla="*/ 693 h 693"/>
                    <a:gd name="T6" fmla="*/ 0 w 855"/>
                    <a:gd name="T7" fmla="*/ 594 h 693"/>
                    <a:gd name="T8" fmla="*/ 732 w 855"/>
                    <a:gd name="T9" fmla="*/ 0 h 6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3"/>
                    <a:gd name="T17" fmla="*/ 855 w 855"/>
                    <a:gd name="T18" fmla="*/ 693 h 6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3">
                      <a:moveTo>
                        <a:pt x="732" y="0"/>
                      </a:moveTo>
                      <a:lnTo>
                        <a:pt x="855" y="218"/>
                      </a:lnTo>
                      <a:lnTo>
                        <a:pt x="268" y="693"/>
                      </a:lnTo>
                      <a:lnTo>
                        <a:pt x="0" y="594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2" name="Freeform 45"/>
                <p:cNvSpPr>
                  <a:spLocks/>
                </p:cNvSpPr>
                <p:nvPr/>
              </p:nvSpPr>
              <p:spPr bwMode="auto">
                <a:xfrm>
                  <a:off x="2501" y="1428"/>
                  <a:ext cx="390" cy="72"/>
                </a:xfrm>
                <a:custGeom>
                  <a:avLst/>
                  <a:gdLst>
                    <a:gd name="T0" fmla="*/ 0 w 1172"/>
                    <a:gd name="T1" fmla="*/ 0 h 218"/>
                    <a:gd name="T2" fmla="*/ 123 w 1172"/>
                    <a:gd name="T3" fmla="*/ 218 h 218"/>
                    <a:gd name="T4" fmla="*/ 1050 w 1172"/>
                    <a:gd name="T5" fmla="*/ 218 h 218"/>
                    <a:gd name="T6" fmla="*/ 1172 w 1172"/>
                    <a:gd name="T7" fmla="*/ 0 h 218"/>
                    <a:gd name="T8" fmla="*/ 0 w 1172"/>
                    <a:gd name="T9" fmla="*/ 0 h 2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2"/>
                    <a:gd name="T16" fmla="*/ 0 h 218"/>
                    <a:gd name="T17" fmla="*/ 1172 w 1172"/>
                    <a:gd name="T18" fmla="*/ 218 h 2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2" h="218">
                      <a:moveTo>
                        <a:pt x="0" y="0"/>
                      </a:moveTo>
                      <a:lnTo>
                        <a:pt x="123" y="218"/>
                      </a:lnTo>
                      <a:lnTo>
                        <a:pt x="1050" y="218"/>
                      </a:lnTo>
                      <a:lnTo>
                        <a:pt x="11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3" name="Freeform 46"/>
                <p:cNvSpPr>
                  <a:spLocks/>
                </p:cNvSpPr>
                <p:nvPr/>
              </p:nvSpPr>
              <p:spPr bwMode="auto">
                <a:xfrm>
                  <a:off x="2851" y="1428"/>
                  <a:ext cx="285" cy="231"/>
                </a:xfrm>
                <a:custGeom>
                  <a:avLst/>
                  <a:gdLst>
                    <a:gd name="T0" fmla="*/ 122 w 855"/>
                    <a:gd name="T1" fmla="*/ 0 h 693"/>
                    <a:gd name="T2" fmla="*/ 0 w 855"/>
                    <a:gd name="T3" fmla="*/ 218 h 693"/>
                    <a:gd name="T4" fmla="*/ 587 w 855"/>
                    <a:gd name="T5" fmla="*/ 693 h 693"/>
                    <a:gd name="T6" fmla="*/ 855 w 855"/>
                    <a:gd name="T7" fmla="*/ 594 h 693"/>
                    <a:gd name="T8" fmla="*/ 122 w 855"/>
                    <a:gd name="T9" fmla="*/ 0 h 6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3"/>
                    <a:gd name="T17" fmla="*/ 855 w 855"/>
                    <a:gd name="T18" fmla="*/ 693 h 6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3">
                      <a:moveTo>
                        <a:pt x="122" y="0"/>
                      </a:moveTo>
                      <a:lnTo>
                        <a:pt x="0" y="218"/>
                      </a:lnTo>
                      <a:lnTo>
                        <a:pt x="587" y="693"/>
                      </a:lnTo>
                      <a:lnTo>
                        <a:pt x="855" y="594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9F7F5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4" name="Freeform 47"/>
                <p:cNvSpPr>
                  <a:spLocks/>
                </p:cNvSpPr>
                <p:nvPr/>
              </p:nvSpPr>
              <p:spPr bwMode="auto">
                <a:xfrm>
                  <a:off x="2257" y="1909"/>
                  <a:ext cx="285" cy="231"/>
                </a:xfrm>
                <a:custGeom>
                  <a:avLst/>
                  <a:gdLst>
                    <a:gd name="T0" fmla="*/ 732 w 855"/>
                    <a:gd name="T1" fmla="*/ 694 h 694"/>
                    <a:gd name="T2" fmla="*/ 855 w 855"/>
                    <a:gd name="T3" fmla="*/ 477 h 694"/>
                    <a:gd name="T4" fmla="*/ 268 w 855"/>
                    <a:gd name="T5" fmla="*/ 0 h 694"/>
                    <a:gd name="T6" fmla="*/ 0 w 855"/>
                    <a:gd name="T7" fmla="*/ 99 h 694"/>
                    <a:gd name="T8" fmla="*/ 732 w 855"/>
                    <a:gd name="T9" fmla="*/ 694 h 6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4"/>
                    <a:gd name="T17" fmla="*/ 855 w 855"/>
                    <a:gd name="T18" fmla="*/ 694 h 6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4">
                      <a:moveTo>
                        <a:pt x="732" y="694"/>
                      </a:moveTo>
                      <a:lnTo>
                        <a:pt x="855" y="477"/>
                      </a:lnTo>
                      <a:lnTo>
                        <a:pt x="268" y="0"/>
                      </a:lnTo>
                      <a:lnTo>
                        <a:pt x="0" y="99"/>
                      </a:lnTo>
                      <a:lnTo>
                        <a:pt x="732" y="694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5" name="Freeform 48"/>
                <p:cNvSpPr>
                  <a:spLocks/>
                </p:cNvSpPr>
                <p:nvPr/>
              </p:nvSpPr>
              <p:spPr bwMode="auto">
                <a:xfrm>
                  <a:off x="2501" y="2068"/>
                  <a:ext cx="390" cy="72"/>
                </a:xfrm>
                <a:custGeom>
                  <a:avLst/>
                  <a:gdLst>
                    <a:gd name="T0" fmla="*/ 0 w 1172"/>
                    <a:gd name="T1" fmla="*/ 217 h 217"/>
                    <a:gd name="T2" fmla="*/ 123 w 1172"/>
                    <a:gd name="T3" fmla="*/ 0 h 217"/>
                    <a:gd name="T4" fmla="*/ 1050 w 1172"/>
                    <a:gd name="T5" fmla="*/ 0 h 217"/>
                    <a:gd name="T6" fmla="*/ 1172 w 1172"/>
                    <a:gd name="T7" fmla="*/ 217 h 217"/>
                    <a:gd name="T8" fmla="*/ 0 w 1172"/>
                    <a:gd name="T9" fmla="*/ 217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2"/>
                    <a:gd name="T16" fmla="*/ 0 h 217"/>
                    <a:gd name="T17" fmla="*/ 1172 w 1172"/>
                    <a:gd name="T18" fmla="*/ 217 h 2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2" h="217">
                      <a:moveTo>
                        <a:pt x="0" y="217"/>
                      </a:moveTo>
                      <a:lnTo>
                        <a:pt x="123" y="0"/>
                      </a:lnTo>
                      <a:lnTo>
                        <a:pt x="1050" y="0"/>
                      </a:lnTo>
                      <a:lnTo>
                        <a:pt x="117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6" name="Freeform 49"/>
                <p:cNvSpPr>
                  <a:spLocks/>
                </p:cNvSpPr>
                <p:nvPr/>
              </p:nvSpPr>
              <p:spPr bwMode="auto">
                <a:xfrm>
                  <a:off x="2851" y="1909"/>
                  <a:ext cx="285" cy="231"/>
                </a:xfrm>
                <a:custGeom>
                  <a:avLst/>
                  <a:gdLst>
                    <a:gd name="T0" fmla="*/ 122 w 855"/>
                    <a:gd name="T1" fmla="*/ 694 h 694"/>
                    <a:gd name="T2" fmla="*/ 0 w 855"/>
                    <a:gd name="T3" fmla="*/ 477 h 694"/>
                    <a:gd name="T4" fmla="*/ 587 w 855"/>
                    <a:gd name="T5" fmla="*/ 0 h 694"/>
                    <a:gd name="T6" fmla="*/ 855 w 855"/>
                    <a:gd name="T7" fmla="*/ 99 h 694"/>
                    <a:gd name="T8" fmla="*/ 122 w 855"/>
                    <a:gd name="T9" fmla="*/ 694 h 6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4"/>
                    <a:gd name="T17" fmla="*/ 855 w 855"/>
                    <a:gd name="T18" fmla="*/ 694 h 6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4">
                      <a:moveTo>
                        <a:pt x="122" y="694"/>
                      </a:moveTo>
                      <a:lnTo>
                        <a:pt x="0" y="477"/>
                      </a:lnTo>
                      <a:lnTo>
                        <a:pt x="587" y="0"/>
                      </a:lnTo>
                      <a:lnTo>
                        <a:pt x="855" y="99"/>
                      </a:lnTo>
                      <a:lnTo>
                        <a:pt x="122" y="694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7" name="Freeform 50"/>
                <p:cNvSpPr>
                  <a:spLocks/>
                </p:cNvSpPr>
                <p:nvPr/>
              </p:nvSpPr>
              <p:spPr bwMode="auto">
                <a:xfrm>
                  <a:off x="2257" y="1626"/>
                  <a:ext cx="89" cy="316"/>
                </a:xfrm>
                <a:custGeom>
                  <a:avLst/>
                  <a:gdLst>
                    <a:gd name="T0" fmla="*/ 0 w 268"/>
                    <a:gd name="T1" fmla="*/ 0 h 949"/>
                    <a:gd name="T2" fmla="*/ 0 w 268"/>
                    <a:gd name="T3" fmla="*/ 949 h 949"/>
                    <a:gd name="T4" fmla="*/ 268 w 268"/>
                    <a:gd name="T5" fmla="*/ 850 h 949"/>
                    <a:gd name="T6" fmla="*/ 268 w 268"/>
                    <a:gd name="T7" fmla="*/ 99 h 949"/>
                    <a:gd name="T8" fmla="*/ 0 w 268"/>
                    <a:gd name="T9" fmla="*/ 0 h 9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8"/>
                    <a:gd name="T16" fmla="*/ 0 h 949"/>
                    <a:gd name="T17" fmla="*/ 268 w 268"/>
                    <a:gd name="T18" fmla="*/ 949 h 9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8" h="949">
                      <a:moveTo>
                        <a:pt x="0" y="0"/>
                      </a:moveTo>
                      <a:lnTo>
                        <a:pt x="0" y="949"/>
                      </a:lnTo>
                      <a:lnTo>
                        <a:pt x="268" y="850"/>
                      </a:lnTo>
                      <a:lnTo>
                        <a:pt x="268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8" name="Freeform 51"/>
                <p:cNvSpPr>
                  <a:spLocks/>
                </p:cNvSpPr>
                <p:nvPr/>
              </p:nvSpPr>
              <p:spPr bwMode="auto">
                <a:xfrm>
                  <a:off x="3046" y="1626"/>
                  <a:ext cx="90" cy="316"/>
                </a:xfrm>
                <a:custGeom>
                  <a:avLst/>
                  <a:gdLst>
                    <a:gd name="T0" fmla="*/ 268 w 268"/>
                    <a:gd name="T1" fmla="*/ 0 h 949"/>
                    <a:gd name="T2" fmla="*/ 268 w 268"/>
                    <a:gd name="T3" fmla="*/ 949 h 949"/>
                    <a:gd name="T4" fmla="*/ 0 w 268"/>
                    <a:gd name="T5" fmla="*/ 850 h 949"/>
                    <a:gd name="T6" fmla="*/ 0 w 268"/>
                    <a:gd name="T7" fmla="*/ 99 h 949"/>
                    <a:gd name="T8" fmla="*/ 268 w 268"/>
                    <a:gd name="T9" fmla="*/ 0 h 9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8"/>
                    <a:gd name="T16" fmla="*/ 0 h 949"/>
                    <a:gd name="T17" fmla="*/ 268 w 268"/>
                    <a:gd name="T18" fmla="*/ 949 h 9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8" h="949">
                      <a:moveTo>
                        <a:pt x="268" y="0"/>
                      </a:moveTo>
                      <a:lnTo>
                        <a:pt x="268" y="949"/>
                      </a:lnTo>
                      <a:lnTo>
                        <a:pt x="0" y="850"/>
                      </a:lnTo>
                      <a:lnTo>
                        <a:pt x="0" y="99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291" name="Group 52"/>
              <p:cNvGrpSpPr>
                <a:grpSpLocks/>
              </p:cNvGrpSpPr>
              <p:nvPr/>
            </p:nvGrpSpPr>
            <p:grpSpPr bwMode="auto">
              <a:xfrm>
                <a:off x="2344" y="1499"/>
                <a:ext cx="705" cy="570"/>
                <a:chOff x="2344" y="1499"/>
                <a:chExt cx="705" cy="570"/>
              </a:xfrm>
            </p:grpSpPr>
            <p:grpSp>
              <p:nvGrpSpPr>
                <p:cNvPr id="11292" name="Group 53"/>
                <p:cNvGrpSpPr>
                  <a:grpSpLocks/>
                </p:cNvGrpSpPr>
                <p:nvPr/>
              </p:nvGrpSpPr>
              <p:grpSpPr bwMode="auto">
                <a:xfrm>
                  <a:off x="2344" y="1499"/>
                  <a:ext cx="705" cy="570"/>
                  <a:chOff x="2344" y="1499"/>
                  <a:chExt cx="705" cy="570"/>
                </a:xfrm>
              </p:grpSpPr>
              <p:sp>
                <p:nvSpPr>
                  <p:cNvPr id="11396" name="Freeform 54"/>
                  <p:cNvSpPr>
                    <a:spLocks/>
                  </p:cNvSpPr>
                  <p:nvPr/>
                </p:nvSpPr>
                <p:spPr bwMode="auto">
                  <a:xfrm>
                    <a:off x="2344" y="1499"/>
                    <a:ext cx="705" cy="570"/>
                  </a:xfrm>
                  <a:custGeom>
                    <a:avLst/>
                    <a:gdLst>
                      <a:gd name="T0" fmla="*/ 588 w 2114"/>
                      <a:gd name="T1" fmla="*/ 0 h 1712"/>
                      <a:gd name="T2" fmla="*/ 1526 w 2114"/>
                      <a:gd name="T3" fmla="*/ 0 h 1712"/>
                      <a:gd name="T4" fmla="*/ 2114 w 2114"/>
                      <a:gd name="T5" fmla="*/ 476 h 1712"/>
                      <a:gd name="T6" fmla="*/ 2114 w 2114"/>
                      <a:gd name="T7" fmla="*/ 1236 h 1712"/>
                      <a:gd name="T8" fmla="*/ 1526 w 2114"/>
                      <a:gd name="T9" fmla="*/ 1712 h 1712"/>
                      <a:gd name="T10" fmla="*/ 588 w 2114"/>
                      <a:gd name="T11" fmla="*/ 1712 h 1712"/>
                      <a:gd name="T12" fmla="*/ 0 w 2114"/>
                      <a:gd name="T13" fmla="*/ 1236 h 1712"/>
                      <a:gd name="T14" fmla="*/ 0 w 2114"/>
                      <a:gd name="T15" fmla="*/ 476 h 1712"/>
                      <a:gd name="T16" fmla="*/ 588 w 2114"/>
                      <a:gd name="T17" fmla="*/ 0 h 17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14"/>
                      <a:gd name="T28" fmla="*/ 0 h 1712"/>
                      <a:gd name="T29" fmla="*/ 2114 w 2114"/>
                      <a:gd name="T30" fmla="*/ 1712 h 171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14" h="1712">
                        <a:moveTo>
                          <a:pt x="588" y="0"/>
                        </a:moveTo>
                        <a:lnTo>
                          <a:pt x="1526" y="0"/>
                        </a:lnTo>
                        <a:lnTo>
                          <a:pt x="2114" y="476"/>
                        </a:lnTo>
                        <a:lnTo>
                          <a:pt x="2114" y="1236"/>
                        </a:lnTo>
                        <a:lnTo>
                          <a:pt x="1526" y="1712"/>
                        </a:lnTo>
                        <a:lnTo>
                          <a:pt x="588" y="1712"/>
                        </a:lnTo>
                        <a:lnTo>
                          <a:pt x="0" y="1236"/>
                        </a:lnTo>
                        <a:lnTo>
                          <a:pt x="0" y="476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7" name="Freeform 55"/>
                  <p:cNvSpPr>
                    <a:spLocks/>
                  </p:cNvSpPr>
                  <p:nvPr/>
                </p:nvSpPr>
                <p:spPr bwMode="auto">
                  <a:xfrm>
                    <a:off x="2357" y="1509"/>
                    <a:ext cx="678" cy="549"/>
                  </a:xfrm>
                  <a:custGeom>
                    <a:avLst/>
                    <a:gdLst>
                      <a:gd name="T0" fmla="*/ 565 w 2033"/>
                      <a:gd name="T1" fmla="*/ 0 h 1647"/>
                      <a:gd name="T2" fmla="*/ 1468 w 2033"/>
                      <a:gd name="T3" fmla="*/ 0 h 1647"/>
                      <a:gd name="T4" fmla="*/ 2033 w 2033"/>
                      <a:gd name="T5" fmla="*/ 458 h 1647"/>
                      <a:gd name="T6" fmla="*/ 2033 w 2033"/>
                      <a:gd name="T7" fmla="*/ 1190 h 1647"/>
                      <a:gd name="T8" fmla="*/ 1468 w 2033"/>
                      <a:gd name="T9" fmla="*/ 1647 h 1647"/>
                      <a:gd name="T10" fmla="*/ 565 w 2033"/>
                      <a:gd name="T11" fmla="*/ 1647 h 1647"/>
                      <a:gd name="T12" fmla="*/ 0 w 2033"/>
                      <a:gd name="T13" fmla="*/ 1190 h 1647"/>
                      <a:gd name="T14" fmla="*/ 0 w 2033"/>
                      <a:gd name="T15" fmla="*/ 458 h 1647"/>
                      <a:gd name="T16" fmla="*/ 565 w 2033"/>
                      <a:gd name="T17" fmla="*/ 0 h 16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33"/>
                      <a:gd name="T28" fmla="*/ 0 h 1647"/>
                      <a:gd name="T29" fmla="*/ 2033 w 2033"/>
                      <a:gd name="T30" fmla="*/ 1647 h 164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33" h="1647">
                        <a:moveTo>
                          <a:pt x="565" y="0"/>
                        </a:moveTo>
                        <a:lnTo>
                          <a:pt x="1468" y="0"/>
                        </a:lnTo>
                        <a:lnTo>
                          <a:pt x="2033" y="458"/>
                        </a:lnTo>
                        <a:lnTo>
                          <a:pt x="2033" y="1190"/>
                        </a:lnTo>
                        <a:lnTo>
                          <a:pt x="1468" y="1647"/>
                        </a:lnTo>
                        <a:lnTo>
                          <a:pt x="565" y="1647"/>
                        </a:lnTo>
                        <a:lnTo>
                          <a:pt x="0" y="1190"/>
                        </a:lnTo>
                        <a:lnTo>
                          <a:pt x="0" y="458"/>
                        </a:lnTo>
                        <a:lnTo>
                          <a:pt x="56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8" name="Freeform 56"/>
                  <p:cNvSpPr>
                    <a:spLocks/>
                  </p:cNvSpPr>
                  <p:nvPr/>
                </p:nvSpPr>
                <p:spPr bwMode="auto">
                  <a:xfrm>
                    <a:off x="2371" y="1521"/>
                    <a:ext cx="650" cy="526"/>
                  </a:xfrm>
                  <a:custGeom>
                    <a:avLst/>
                    <a:gdLst>
                      <a:gd name="T0" fmla="*/ 541 w 1949"/>
                      <a:gd name="T1" fmla="*/ 0 h 1580"/>
                      <a:gd name="T2" fmla="*/ 1407 w 1949"/>
                      <a:gd name="T3" fmla="*/ 0 h 1580"/>
                      <a:gd name="T4" fmla="*/ 1949 w 1949"/>
                      <a:gd name="T5" fmla="*/ 439 h 1580"/>
                      <a:gd name="T6" fmla="*/ 1949 w 1949"/>
                      <a:gd name="T7" fmla="*/ 1141 h 1580"/>
                      <a:gd name="T8" fmla="*/ 1407 w 1949"/>
                      <a:gd name="T9" fmla="*/ 1580 h 1580"/>
                      <a:gd name="T10" fmla="*/ 541 w 1949"/>
                      <a:gd name="T11" fmla="*/ 1580 h 1580"/>
                      <a:gd name="T12" fmla="*/ 0 w 1949"/>
                      <a:gd name="T13" fmla="*/ 1141 h 1580"/>
                      <a:gd name="T14" fmla="*/ 0 w 1949"/>
                      <a:gd name="T15" fmla="*/ 439 h 1580"/>
                      <a:gd name="T16" fmla="*/ 541 w 1949"/>
                      <a:gd name="T17" fmla="*/ 0 h 15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49"/>
                      <a:gd name="T28" fmla="*/ 0 h 1580"/>
                      <a:gd name="T29" fmla="*/ 1949 w 1949"/>
                      <a:gd name="T30" fmla="*/ 1580 h 158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49" h="1580">
                        <a:moveTo>
                          <a:pt x="541" y="0"/>
                        </a:moveTo>
                        <a:lnTo>
                          <a:pt x="1407" y="0"/>
                        </a:lnTo>
                        <a:lnTo>
                          <a:pt x="1949" y="439"/>
                        </a:lnTo>
                        <a:lnTo>
                          <a:pt x="1949" y="1141"/>
                        </a:lnTo>
                        <a:lnTo>
                          <a:pt x="1407" y="1580"/>
                        </a:lnTo>
                        <a:lnTo>
                          <a:pt x="541" y="1580"/>
                        </a:lnTo>
                        <a:lnTo>
                          <a:pt x="0" y="1141"/>
                        </a:lnTo>
                        <a:lnTo>
                          <a:pt x="0" y="439"/>
                        </a:lnTo>
                        <a:lnTo>
                          <a:pt x="54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grpSp>
                <p:nvGrpSpPr>
                  <p:cNvPr id="1139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2502" y="1621"/>
                    <a:ext cx="389" cy="321"/>
                    <a:chOff x="2502" y="1621"/>
                    <a:chExt cx="389" cy="321"/>
                  </a:xfrm>
                </p:grpSpPr>
                <p:sp>
                  <p:nvSpPr>
                    <p:cNvPr id="1140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502" y="1626"/>
                      <a:ext cx="389" cy="316"/>
                    </a:xfrm>
                    <a:custGeom>
                      <a:avLst/>
                      <a:gdLst>
                        <a:gd name="T0" fmla="*/ 324 w 1168"/>
                        <a:gd name="T1" fmla="*/ 0 h 947"/>
                        <a:gd name="T2" fmla="*/ 844 w 1168"/>
                        <a:gd name="T3" fmla="*/ 0 h 947"/>
                        <a:gd name="T4" fmla="*/ 1168 w 1168"/>
                        <a:gd name="T5" fmla="*/ 263 h 947"/>
                        <a:gd name="T6" fmla="*/ 1168 w 1168"/>
                        <a:gd name="T7" fmla="*/ 684 h 947"/>
                        <a:gd name="T8" fmla="*/ 844 w 1168"/>
                        <a:gd name="T9" fmla="*/ 947 h 947"/>
                        <a:gd name="T10" fmla="*/ 324 w 1168"/>
                        <a:gd name="T11" fmla="*/ 947 h 947"/>
                        <a:gd name="T12" fmla="*/ 0 w 1168"/>
                        <a:gd name="T13" fmla="*/ 684 h 947"/>
                        <a:gd name="T14" fmla="*/ 0 w 1168"/>
                        <a:gd name="T15" fmla="*/ 263 h 947"/>
                        <a:gd name="T16" fmla="*/ 324 w 1168"/>
                        <a:gd name="T17" fmla="*/ 0 h 94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68"/>
                        <a:gd name="T28" fmla="*/ 0 h 947"/>
                        <a:gd name="T29" fmla="*/ 1168 w 1168"/>
                        <a:gd name="T30" fmla="*/ 947 h 94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68" h="947">
                          <a:moveTo>
                            <a:pt x="324" y="0"/>
                          </a:moveTo>
                          <a:lnTo>
                            <a:pt x="844" y="0"/>
                          </a:lnTo>
                          <a:lnTo>
                            <a:pt x="1168" y="263"/>
                          </a:lnTo>
                          <a:lnTo>
                            <a:pt x="1168" y="684"/>
                          </a:lnTo>
                          <a:lnTo>
                            <a:pt x="844" y="947"/>
                          </a:lnTo>
                          <a:lnTo>
                            <a:pt x="324" y="947"/>
                          </a:lnTo>
                          <a:lnTo>
                            <a:pt x="0" y="684"/>
                          </a:lnTo>
                          <a:lnTo>
                            <a:pt x="0" y="263"/>
                          </a:lnTo>
                          <a:lnTo>
                            <a:pt x="32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40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1769"/>
                      <a:ext cx="40" cy="3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402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0" y="1625"/>
                      <a:ext cx="222" cy="248"/>
                      <a:chOff x="2520" y="1625"/>
                      <a:chExt cx="222" cy="248"/>
                    </a:xfrm>
                  </p:grpSpPr>
                  <p:grpSp>
                    <p:nvGrpSpPr>
                      <p:cNvPr id="11418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2" y="1788"/>
                        <a:ext cx="123" cy="85"/>
                        <a:chOff x="2572" y="1788"/>
                        <a:chExt cx="123" cy="85"/>
                      </a:xfrm>
                    </p:grpSpPr>
                    <p:grpSp>
                      <p:nvGrpSpPr>
                        <p:cNvPr id="11427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2" y="1843"/>
                          <a:ext cx="42" cy="30"/>
                          <a:chOff x="2572" y="1843"/>
                          <a:chExt cx="42" cy="30"/>
                        </a:xfrm>
                      </p:grpSpPr>
                      <p:sp>
                        <p:nvSpPr>
                          <p:cNvPr id="11429" name="Oval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3" y="1843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30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2" y="1846"/>
                            <a:ext cx="36" cy="27"/>
                          </a:xfrm>
                          <a:custGeom>
                            <a:avLst/>
                            <a:gdLst>
                              <a:gd name="T0" fmla="*/ 69 w 109"/>
                              <a:gd name="T1" fmla="*/ 0 h 79"/>
                              <a:gd name="T2" fmla="*/ 0 w 109"/>
                              <a:gd name="T3" fmla="*/ 70 h 79"/>
                              <a:gd name="T4" fmla="*/ 11 w 109"/>
                              <a:gd name="T5" fmla="*/ 79 h 79"/>
                              <a:gd name="T6" fmla="*/ 109 w 109"/>
                              <a:gd name="T7" fmla="*/ 38 h 79"/>
                              <a:gd name="T8" fmla="*/ 69 w 109"/>
                              <a:gd name="T9" fmla="*/ 0 h 7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9"/>
                              <a:gd name="T16" fmla="*/ 0 h 79"/>
                              <a:gd name="T17" fmla="*/ 109 w 109"/>
                              <a:gd name="T18" fmla="*/ 79 h 7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9" h="79">
                                <a:moveTo>
                                  <a:pt x="69" y="0"/>
                                </a:moveTo>
                                <a:lnTo>
                                  <a:pt x="0" y="70"/>
                                </a:lnTo>
                                <a:lnTo>
                                  <a:pt x="11" y="79"/>
                                </a:lnTo>
                                <a:lnTo>
                                  <a:pt x="109" y="38"/>
                                </a:lnTo>
                                <a:lnTo>
                                  <a:pt x="6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28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7" y="1788"/>
                          <a:ext cx="88" cy="61"/>
                        </a:xfrm>
                        <a:custGeom>
                          <a:avLst/>
                          <a:gdLst>
                            <a:gd name="T0" fmla="*/ 0 w 264"/>
                            <a:gd name="T1" fmla="*/ 176 h 184"/>
                            <a:gd name="T2" fmla="*/ 253 w 264"/>
                            <a:gd name="T3" fmla="*/ 0 h 184"/>
                            <a:gd name="T4" fmla="*/ 264 w 264"/>
                            <a:gd name="T5" fmla="*/ 8 h 184"/>
                            <a:gd name="T6" fmla="*/ 10 w 264"/>
                            <a:gd name="T7" fmla="*/ 184 h 184"/>
                            <a:gd name="T8" fmla="*/ 0 w 264"/>
                            <a:gd name="T9" fmla="*/ 176 h 18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4"/>
                            <a:gd name="T16" fmla="*/ 0 h 184"/>
                            <a:gd name="T17" fmla="*/ 264 w 264"/>
                            <a:gd name="T18" fmla="*/ 184 h 18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4" h="184">
                              <a:moveTo>
                                <a:pt x="0" y="176"/>
                              </a:moveTo>
                              <a:lnTo>
                                <a:pt x="253" y="0"/>
                              </a:lnTo>
                              <a:lnTo>
                                <a:pt x="264" y="8"/>
                              </a:lnTo>
                              <a:lnTo>
                                <a:pt x="10" y="184"/>
                              </a:lnTo>
                              <a:lnTo>
                                <a:pt x="0" y="17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19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0" y="1663"/>
                        <a:ext cx="178" cy="125"/>
                        <a:chOff x="2520" y="1663"/>
                        <a:chExt cx="178" cy="125"/>
                      </a:xfrm>
                    </p:grpSpPr>
                    <p:grpSp>
                      <p:nvGrpSpPr>
                        <p:cNvPr id="11423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0" y="1663"/>
                          <a:ext cx="45" cy="33"/>
                          <a:chOff x="2520" y="1663"/>
                          <a:chExt cx="45" cy="33"/>
                        </a:xfrm>
                      </p:grpSpPr>
                      <p:sp>
                        <p:nvSpPr>
                          <p:cNvPr id="11425" name="Oval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4" y="1679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26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0" y="1663"/>
                            <a:ext cx="41" cy="31"/>
                          </a:xfrm>
                          <a:custGeom>
                            <a:avLst/>
                            <a:gdLst>
                              <a:gd name="T0" fmla="*/ 79 w 121"/>
                              <a:gd name="T1" fmla="*/ 93 h 93"/>
                              <a:gd name="T2" fmla="*/ 0 w 121"/>
                              <a:gd name="T3" fmla="*/ 0 h 93"/>
                              <a:gd name="T4" fmla="*/ 121 w 121"/>
                              <a:gd name="T5" fmla="*/ 53 h 93"/>
                              <a:gd name="T6" fmla="*/ 79 w 121"/>
                              <a:gd name="T7" fmla="*/ 93 h 9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1"/>
                              <a:gd name="T13" fmla="*/ 0 h 93"/>
                              <a:gd name="T14" fmla="*/ 121 w 121"/>
                              <a:gd name="T15" fmla="*/ 93 h 9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1" h="93">
                                <a:moveTo>
                                  <a:pt x="79" y="93"/>
                                </a:moveTo>
                                <a:lnTo>
                                  <a:pt x="0" y="0"/>
                                </a:lnTo>
                                <a:lnTo>
                                  <a:pt x="121" y="53"/>
                                </a:lnTo>
                                <a:lnTo>
                                  <a:pt x="79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24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9" y="1691"/>
                          <a:ext cx="139" cy="97"/>
                        </a:xfrm>
                        <a:custGeom>
                          <a:avLst/>
                          <a:gdLst>
                            <a:gd name="T0" fmla="*/ 0 w 418"/>
                            <a:gd name="T1" fmla="*/ 9 h 292"/>
                            <a:gd name="T2" fmla="*/ 411 w 418"/>
                            <a:gd name="T3" fmla="*/ 292 h 292"/>
                            <a:gd name="T4" fmla="*/ 418 w 418"/>
                            <a:gd name="T5" fmla="*/ 282 h 292"/>
                            <a:gd name="T6" fmla="*/ 11 w 418"/>
                            <a:gd name="T7" fmla="*/ 0 h 292"/>
                            <a:gd name="T8" fmla="*/ 0 w 418"/>
                            <a:gd name="T9" fmla="*/ 9 h 29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8"/>
                            <a:gd name="T16" fmla="*/ 0 h 292"/>
                            <a:gd name="T17" fmla="*/ 418 w 418"/>
                            <a:gd name="T18" fmla="*/ 292 h 29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8" h="292">
                              <a:moveTo>
                                <a:pt x="0" y="9"/>
                              </a:moveTo>
                              <a:lnTo>
                                <a:pt x="411" y="292"/>
                              </a:lnTo>
                              <a:lnTo>
                                <a:pt x="418" y="282"/>
                              </a:lnTo>
                              <a:lnTo>
                                <a:pt x="11" y="0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20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2" y="1625"/>
                        <a:ext cx="70" cy="246"/>
                        <a:chOff x="2672" y="1625"/>
                        <a:chExt cx="70" cy="246"/>
                      </a:xfrm>
                    </p:grpSpPr>
                    <p:sp>
                      <p:nvSpPr>
                        <p:cNvPr id="11421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2" y="1834"/>
                          <a:ext cx="14" cy="37"/>
                        </a:xfrm>
                        <a:custGeom>
                          <a:avLst/>
                          <a:gdLst>
                            <a:gd name="T0" fmla="*/ 41 w 42"/>
                            <a:gd name="T1" fmla="*/ 0 h 110"/>
                            <a:gd name="T2" fmla="*/ 21 w 42"/>
                            <a:gd name="T3" fmla="*/ 32 h 110"/>
                            <a:gd name="T4" fmla="*/ 0 w 42"/>
                            <a:gd name="T5" fmla="*/ 107 h 110"/>
                            <a:gd name="T6" fmla="*/ 21 w 42"/>
                            <a:gd name="T7" fmla="*/ 110 h 110"/>
                            <a:gd name="T8" fmla="*/ 42 w 42"/>
                            <a:gd name="T9" fmla="*/ 35 h 110"/>
                            <a:gd name="T10" fmla="*/ 41 w 42"/>
                            <a:gd name="T11" fmla="*/ 0 h 11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42"/>
                            <a:gd name="T19" fmla="*/ 0 h 110"/>
                            <a:gd name="T20" fmla="*/ 42 w 42"/>
                            <a:gd name="T21" fmla="*/ 110 h 11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42" h="110">
                              <a:moveTo>
                                <a:pt x="41" y="0"/>
                              </a:moveTo>
                              <a:lnTo>
                                <a:pt x="21" y="32"/>
                              </a:lnTo>
                              <a:lnTo>
                                <a:pt x="0" y="107"/>
                              </a:lnTo>
                              <a:lnTo>
                                <a:pt x="21" y="110"/>
                              </a:lnTo>
                              <a:lnTo>
                                <a:pt x="42" y="35"/>
                              </a:ln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422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83" y="1625"/>
                          <a:ext cx="59" cy="21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9F9F9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  <p:grpSp>
                  <p:nvGrpSpPr>
                    <p:cNvPr id="1140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9" y="1621"/>
                      <a:ext cx="221" cy="247"/>
                      <a:chOff x="2519" y="1621"/>
                      <a:chExt cx="221" cy="247"/>
                    </a:xfrm>
                  </p:grpSpPr>
                  <p:grpSp>
                    <p:nvGrpSpPr>
                      <p:cNvPr id="11405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1" y="1784"/>
                        <a:ext cx="123" cy="84"/>
                        <a:chOff x="2571" y="1784"/>
                        <a:chExt cx="123" cy="84"/>
                      </a:xfrm>
                    </p:grpSpPr>
                    <p:grpSp>
                      <p:nvGrpSpPr>
                        <p:cNvPr id="11414" name="Group 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1" y="1839"/>
                          <a:ext cx="41" cy="29"/>
                          <a:chOff x="2571" y="1839"/>
                          <a:chExt cx="41" cy="29"/>
                        </a:xfrm>
                      </p:grpSpPr>
                      <p:sp>
                        <p:nvSpPr>
                          <p:cNvPr id="11416" name="Oval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1839"/>
                            <a:ext cx="20" cy="17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17" name="Freeform 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1" y="1842"/>
                            <a:ext cx="36" cy="26"/>
                          </a:xfrm>
                          <a:custGeom>
                            <a:avLst/>
                            <a:gdLst>
                              <a:gd name="T0" fmla="*/ 70 w 109"/>
                              <a:gd name="T1" fmla="*/ 0 h 79"/>
                              <a:gd name="T2" fmla="*/ 0 w 109"/>
                              <a:gd name="T3" fmla="*/ 70 h 79"/>
                              <a:gd name="T4" fmla="*/ 11 w 109"/>
                              <a:gd name="T5" fmla="*/ 79 h 79"/>
                              <a:gd name="T6" fmla="*/ 109 w 109"/>
                              <a:gd name="T7" fmla="*/ 37 h 79"/>
                              <a:gd name="T8" fmla="*/ 70 w 109"/>
                              <a:gd name="T9" fmla="*/ 0 h 7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9"/>
                              <a:gd name="T16" fmla="*/ 0 h 79"/>
                              <a:gd name="T17" fmla="*/ 109 w 109"/>
                              <a:gd name="T18" fmla="*/ 79 h 7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9" h="79">
                                <a:moveTo>
                                  <a:pt x="70" y="0"/>
                                </a:moveTo>
                                <a:lnTo>
                                  <a:pt x="0" y="70"/>
                                </a:lnTo>
                                <a:lnTo>
                                  <a:pt x="11" y="79"/>
                                </a:lnTo>
                                <a:lnTo>
                                  <a:pt x="109" y="37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15" name="Freeform 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6" y="1784"/>
                          <a:ext cx="88" cy="61"/>
                        </a:xfrm>
                        <a:custGeom>
                          <a:avLst/>
                          <a:gdLst>
                            <a:gd name="T0" fmla="*/ 0 w 264"/>
                            <a:gd name="T1" fmla="*/ 175 h 184"/>
                            <a:gd name="T2" fmla="*/ 253 w 264"/>
                            <a:gd name="T3" fmla="*/ 0 h 184"/>
                            <a:gd name="T4" fmla="*/ 264 w 264"/>
                            <a:gd name="T5" fmla="*/ 6 h 184"/>
                            <a:gd name="T6" fmla="*/ 10 w 264"/>
                            <a:gd name="T7" fmla="*/ 184 h 184"/>
                            <a:gd name="T8" fmla="*/ 0 w 264"/>
                            <a:gd name="T9" fmla="*/ 175 h 18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4"/>
                            <a:gd name="T16" fmla="*/ 0 h 184"/>
                            <a:gd name="T17" fmla="*/ 264 w 264"/>
                            <a:gd name="T18" fmla="*/ 184 h 18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4" h="184">
                              <a:moveTo>
                                <a:pt x="0" y="175"/>
                              </a:moveTo>
                              <a:lnTo>
                                <a:pt x="253" y="0"/>
                              </a:lnTo>
                              <a:lnTo>
                                <a:pt x="264" y="6"/>
                              </a:lnTo>
                              <a:lnTo>
                                <a:pt x="10" y="184"/>
                              </a:lnTo>
                              <a:lnTo>
                                <a:pt x="0" y="1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06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19" y="1658"/>
                        <a:ext cx="178" cy="126"/>
                        <a:chOff x="2519" y="1658"/>
                        <a:chExt cx="178" cy="126"/>
                      </a:xfrm>
                    </p:grpSpPr>
                    <p:grpSp>
                      <p:nvGrpSpPr>
                        <p:cNvPr id="11410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19" y="1658"/>
                          <a:ext cx="45" cy="34"/>
                          <a:chOff x="2519" y="1658"/>
                          <a:chExt cx="45" cy="34"/>
                        </a:xfrm>
                      </p:grpSpPr>
                      <p:sp>
                        <p:nvSpPr>
                          <p:cNvPr id="11412" name="Oval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3" y="1675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13" name="Freeform 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19" y="1658"/>
                            <a:ext cx="40" cy="31"/>
                          </a:xfrm>
                          <a:custGeom>
                            <a:avLst/>
                            <a:gdLst>
                              <a:gd name="T0" fmla="*/ 79 w 121"/>
                              <a:gd name="T1" fmla="*/ 93 h 93"/>
                              <a:gd name="T2" fmla="*/ 0 w 121"/>
                              <a:gd name="T3" fmla="*/ 0 h 93"/>
                              <a:gd name="T4" fmla="*/ 121 w 121"/>
                              <a:gd name="T5" fmla="*/ 55 h 93"/>
                              <a:gd name="T6" fmla="*/ 79 w 121"/>
                              <a:gd name="T7" fmla="*/ 93 h 9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1"/>
                              <a:gd name="T13" fmla="*/ 0 h 93"/>
                              <a:gd name="T14" fmla="*/ 121 w 121"/>
                              <a:gd name="T15" fmla="*/ 93 h 9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1" h="93">
                                <a:moveTo>
                                  <a:pt x="79" y="93"/>
                                </a:moveTo>
                                <a:lnTo>
                                  <a:pt x="0" y="0"/>
                                </a:lnTo>
                                <a:lnTo>
                                  <a:pt x="121" y="55"/>
                                </a:lnTo>
                                <a:lnTo>
                                  <a:pt x="79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11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7" y="1686"/>
                          <a:ext cx="140" cy="98"/>
                        </a:xfrm>
                        <a:custGeom>
                          <a:avLst/>
                          <a:gdLst>
                            <a:gd name="T0" fmla="*/ 0 w 419"/>
                            <a:gd name="T1" fmla="*/ 9 h 294"/>
                            <a:gd name="T2" fmla="*/ 412 w 419"/>
                            <a:gd name="T3" fmla="*/ 294 h 294"/>
                            <a:gd name="T4" fmla="*/ 419 w 419"/>
                            <a:gd name="T5" fmla="*/ 282 h 294"/>
                            <a:gd name="T6" fmla="*/ 12 w 419"/>
                            <a:gd name="T7" fmla="*/ 0 h 294"/>
                            <a:gd name="T8" fmla="*/ 0 w 419"/>
                            <a:gd name="T9" fmla="*/ 9 h 29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9"/>
                            <a:gd name="T16" fmla="*/ 0 h 294"/>
                            <a:gd name="T17" fmla="*/ 419 w 419"/>
                            <a:gd name="T18" fmla="*/ 294 h 29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9" h="294">
                              <a:moveTo>
                                <a:pt x="0" y="9"/>
                              </a:moveTo>
                              <a:lnTo>
                                <a:pt x="412" y="294"/>
                              </a:lnTo>
                              <a:lnTo>
                                <a:pt x="419" y="282"/>
                              </a:lnTo>
                              <a:lnTo>
                                <a:pt x="12" y="0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07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1" y="1621"/>
                        <a:ext cx="69" cy="246"/>
                        <a:chOff x="2671" y="1621"/>
                        <a:chExt cx="69" cy="246"/>
                      </a:xfrm>
                    </p:grpSpPr>
                    <p:sp>
                      <p:nvSpPr>
                        <p:cNvPr id="11408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1" y="1830"/>
                          <a:ext cx="14" cy="37"/>
                        </a:xfrm>
                        <a:custGeom>
                          <a:avLst/>
                          <a:gdLst>
                            <a:gd name="T0" fmla="*/ 41 w 42"/>
                            <a:gd name="T1" fmla="*/ 0 h 112"/>
                            <a:gd name="T2" fmla="*/ 21 w 42"/>
                            <a:gd name="T3" fmla="*/ 32 h 112"/>
                            <a:gd name="T4" fmla="*/ 0 w 42"/>
                            <a:gd name="T5" fmla="*/ 107 h 112"/>
                            <a:gd name="T6" fmla="*/ 21 w 42"/>
                            <a:gd name="T7" fmla="*/ 112 h 112"/>
                            <a:gd name="T8" fmla="*/ 42 w 42"/>
                            <a:gd name="T9" fmla="*/ 37 h 112"/>
                            <a:gd name="T10" fmla="*/ 41 w 42"/>
                            <a:gd name="T11" fmla="*/ 0 h 11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42"/>
                            <a:gd name="T19" fmla="*/ 0 h 112"/>
                            <a:gd name="T20" fmla="*/ 42 w 42"/>
                            <a:gd name="T21" fmla="*/ 112 h 112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42" h="112">
                              <a:moveTo>
                                <a:pt x="41" y="0"/>
                              </a:moveTo>
                              <a:lnTo>
                                <a:pt x="21" y="32"/>
                              </a:lnTo>
                              <a:lnTo>
                                <a:pt x="0" y="107"/>
                              </a:lnTo>
                              <a:lnTo>
                                <a:pt x="21" y="112"/>
                              </a:lnTo>
                              <a:lnTo>
                                <a:pt x="42" y="37"/>
                              </a:ln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409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81" y="1621"/>
                          <a:ext cx="59" cy="217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  <p:sp>
                  <p:nvSpPr>
                    <p:cNvPr id="11404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2" y="1773"/>
                      <a:ext cx="29" cy="2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</p:grpSp>
            <p:grpSp>
              <p:nvGrpSpPr>
                <p:cNvPr id="11293" name="Group 89"/>
                <p:cNvGrpSpPr>
                  <a:grpSpLocks/>
                </p:cNvGrpSpPr>
                <p:nvPr/>
              </p:nvGrpSpPr>
              <p:grpSpPr bwMode="auto">
                <a:xfrm>
                  <a:off x="2842" y="1591"/>
                  <a:ext cx="41" cy="50"/>
                  <a:chOff x="2842" y="1591"/>
                  <a:chExt cx="41" cy="50"/>
                </a:xfrm>
              </p:grpSpPr>
              <p:sp>
                <p:nvSpPr>
                  <p:cNvPr id="1139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847" y="1591"/>
                    <a:ext cx="36" cy="3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5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842" y="1620"/>
                    <a:ext cx="23" cy="2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11294" name="Group 92"/>
                <p:cNvGrpSpPr>
                  <a:grpSpLocks/>
                </p:cNvGrpSpPr>
                <p:nvPr/>
              </p:nvGrpSpPr>
              <p:grpSpPr bwMode="auto">
                <a:xfrm>
                  <a:off x="2394" y="1540"/>
                  <a:ext cx="606" cy="490"/>
                  <a:chOff x="2394" y="1540"/>
                  <a:chExt cx="606" cy="490"/>
                </a:xfrm>
              </p:grpSpPr>
              <p:grpSp>
                <p:nvGrpSpPr>
                  <p:cNvPr id="11295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659" y="1540"/>
                    <a:ext cx="74" cy="64"/>
                    <a:chOff x="2659" y="1540"/>
                    <a:chExt cx="74" cy="64"/>
                  </a:xfrm>
                </p:grpSpPr>
                <p:sp>
                  <p:nvSpPr>
                    <p:cNvPr id="11386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" y="1540"/>
                      <a:ext cx="11" cy="6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87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2" y="1540"/>
                      <a:ext cx="44" cy="64"/>
                      <a:chOff x="2682" y="1540"/>
                      <a:chExt cx="44" cy="64"/>
                    </a:xfrm>
                  </p:grpSpPr>
                  <p:sp>
                    <p:nvSpPr>
                      <p:cNvPr id="11392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541"/>
                        <a:ext cx="43" cy="63"/>
                      </a:xfrm>
                      <a:custGeom>
                        <a:avLst/>
                        <a:gdLst>
                          <a:gd name="T0" fmla="*/ 0 w 130"/>
                          <a:gd name="T1" fmla="*/ 0 h 188"/>
                          <a:gd name="T2" fmla="*/ 33 w 130"/>
                          <a:gd name="T3" fmla="*/ 0 h 188"/>
                          <a:gd name="T4" fmla="*/ 130 w 130"/>
                          <a:gd name="T5" fmla="*/ 188 h 188"/>
                          <a:gd name="T6" fmla="*/ 97 w 130"/>
                          <a:gd name="T7" fmla="*/ 188 h 188"/>
                          <a:gd name="T8" fmla="*/ 0 w 130"/>
                          <a:gd name="T9" fmla="*/ 0 h 1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0"/>
                          <a:gd name="T16" fmla="*/ 0 h 188"/>
                          <a:gd name="T17" fmla="*/ 130 w 130"/>
                          <a:gd name="T18" fmla="*/ 188 h 1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0" h="188">
                            <a:moveTo>
                              <a:pt x="0" y="0"/>
                            </a:moveTo>
                            <a:lnTo>
                              <a:pt x="33" y="0"/>
                            </a:lnTo>
                            <a:lnTo>
                              <a:pt x="130" y="188"/>
                            </a:lnTo>
                            <a:lnTo>
                              <a:pt x="97" y="1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93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2" y="1540"/>
                        <a:ext cx="42" cy="6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88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9" y="1540"/>
                      <a:ext cx="41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8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9" y="1603"/>
                      <a:ext cx="39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9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5" y="1540"/>
                      <a:ext cx="18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9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2" y="1603"/>
                      <a:ext cx="21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6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2518" y="1922"/>
                    <a:ext cx="87" cy="108"/>
                    <a:chOff x="2518" y="1922"/>
                    <a:chExt cx="87" cy="108"/>
                  </a:xfrm>
                </p:grpSpPr>
                <p:sp>
                  <p:nvSpPr>
                    <p:cNvPr id="11373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8" y="1988"/>
                      <a:ext cx="30" cy="2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74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2" y="1922"/>
                      <a:ext cx="83" cy="108"/>
                      <a:chOff x="2522" y="1922"/>
                      <a:chExt cx="83" cy="108"/>
                    </a:xfrm>
                  </p:grpSpPr>
                  <p:grpSp>
                    <p:nvGrpSpPr>
                      <p:cNvPr id="11375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5" y="1953"/>
                        <a:ext cx="60" cy="77"/>
                        <a:chOff x="2545" y="1953"/>
                        <a:chExt cx="60" cy="77"/>
                      </a:xfrm>
                    </p:grpSpPr>
                    <p:sp>
                      <p:nvSpPr>
                        <p:cNvPr id="11381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56" y="2019"/>
                          <a:ext cx="15" cy="11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grpSp>
                      <p:nvGrpSpPr>
                        <p:cNvPr id="11382" name="Group 1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5" y="1953"/>
                          <a:ext cx="60" cy="75"/>
                          <a:chOff x="2545" y="1953"/>
                          <a:chExt cx="60" cy="75"/>
                        </a:xfrm>
                      </p:grpSpPr>
                      <p:sp>
                        <p:nvSpPr>
                          <p:cNvPr id="11383" name="Freeform 1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61" y="1956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20 h 216"/>
                              <a:gd name="T2" fmla="*/ 23 w 126"/>
                              <a:gd name="T3" fmla="*/ 216 h 216"/>
                              <a:gd name="T4" fmla="*/ 0 w 126"/>
                              <a:gd name="T5" fmla="*/ 197 h 216"/>
                              <a:gd name="T6" fmla="*/ 103 w 126"/>
                              <a:gd name="T7" fmla="*/ 0 h 216"/>
                              <a:gd name="T8" fmla="*/ 126 w 126"/>
                              <a:gd name="T9" fmla="*/ 20 h 2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6"/>
                              <a:gd name="T17" fmla="*/ 126 w 126"/>
                              <a:gd name="T18" fmla="*/ 216 h 21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6">
                                <a:moveTo>
                                  <a:pt x="126" y="20"/>
                                </a:moveTo>
                                <a:lnTo>
                                  <a:pt x="23" y="216"/>
                                </a:lnTo>
                                <a:lnTo>
                                  <a:pt x="0" y="197"/>
                                </a:lnTo>
                                <a:lnTo>
                                  <a:pt x="103" y="0"/>
                                </a:lnTo>
                                <a:lnTo>
                                  <a:pt x="126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4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545" y="1956"/>
                            <a:ext cx="49" cy="53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5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91" y="1953"/>
                            <a:ext cx="14" cy="12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</p:grpSp>
                  <p:grpSp>
                    <p:nvGrpSpPr>
                      <p:cNvPr id="11376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2" y="1922"/>
                        <a:ext cx="57" cy="85"/>
                        <a:chOff x="2522" y="1922"/>
                        <a:chExt cx="57" cy="85"/>
                      </a:xfrm>
                    </p:grpSpPr>
                    <p:grpSp>
                      <p:nvGrpSpPr>
                        <p:cNvPr id="11377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2" y="1925"/>
                          <a:ext cx="54" cy="82"/>
                          <a:chOff x="2522" y="1925"/>
                          <a:chExt cx="54" cy="82"/>
                        </a:xfrm>
                      </p:grpSpPr>
                      <p:sp>
                        <p:nvSpPr>
                          <p:cNvPr id="11379" name="Freeform 1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4" y="1935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19 h 216"/>
                              <a:gd name="T2" fmla="*/ 23 w 126"/>
                              <a:gd name="T3" fmla="*/ 216 h 216"/>
                              <a:gd name="T4" fmla="*/ 0 w 126"/>
                              <a:gd name="T5" fmla="*/ 196 h 216"/>
                              <a:gd name="T6" fmla="*/ 103 w 126"/>
                              <a:gd name="T7" fmla="*/ 0 h 216"/>
                              <a:gd name="T8" fmla="*/ 126 w 126"/>
                              <a:gd name="T9" fmla="*/ 19 h 2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6"/>
                              <a:gd name="T17" fmla="*/ 126 w 126"/>
                              <a:gd name="T18" fmla="*/ 216 h 21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6">
                                <a:moveTo>
                                  <a:pt x="126" y="19"/>
                                </a:moveTo>
                                <a:lnTo>
                                  <a:pt x="23" y="216"/>
                                </a:lnTo>
                                <a:lnTo>
                                  <a:pt x="0" y="196"/>
                                </a:lnTo>
                                <a:lnTo>
                                  <a:pt x="103" y="0"/>
                                </a:lnTo>
                                <a:lnTo>
                                  <a:pt x="126" y="1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0" name="Freeform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2" y="1925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18 h 215"/>
                              <a:gd name="T2" fmla="*/ 23 w 126"/>
                              <a:gd name="T3" fmla="*/ 215 h 215"/>
                              <a:gd name="T4" fmla="*/ 0 w 126"/>
                              <a:gd name="T5" fmla="*/ 196 h 215"/>
                              <a:gd name="T6" fmla="*/ 103 w 126"/>
                              <a:gd name="T7" fmla="*/ 0 h 215"/>
                              <a:gd name="T8" fmla="*/ 126 w 126"/>
                              <a:gd name="T9" fmla="*/ 18 h 21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5"/>
                              <a:gd name="T17" fmla="*/ 126 w 126"/>
                              <a:gd name="T18" fmla="*/ 215 h 21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5">
                                <a:moveTo>
                                  <a:pt x="126" y="18"/>
                                </a:moveTo>
                                <a:lnTo>
                                  <a:pt x="23" y="215"/>
                                </a:lnTo>
                                <a:lnTo>
                                  <a:pt x="0" y="196"/>
                                </a:lnTo>
                                <a:lnTo>
                                  <a:pt x="103" y="0"/>
                                </a:lnTo>
                                <a:lnTo>
                                  <a:pt x="126" y="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378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52" y="1922"/>
                          <a:ext cx="27" cy="22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</p:grpSp>
              <p:grpSp>
                <p:nvGrpSpPr>
                  <p:cNvPr id="1129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804" y="1945"/>
                    <a:ext cx="69" cy="79"/>
                    <a:chOff x="2804" y="1945"/>
                    <a:chExt cx="69" cy="79"/>
                  </a:xfrm>
                </p:grpSpPr>
                <p:sp>
                  <p:nvSpPr>
                    <p:cNvPr id="11368" name="Line 1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04" y="1945"/>
                      <a:ext cx="15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9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2808" y="1949"/>
                      <a:ext cx="42" cy="72"/>
                    </a:xfrm>
                    <a:custGeom>
                      <a:avLst/>
                      <a:gdLst>
                        <a:gd name="T0" fmla="*/ 0 w 127"/>
                        <a:gd name="T1" fmla="*/ 18 h 215"/>
                        <a:gd name="T2" fmla="*/ 103 w 127"/>
                        <a:gd name="T3" fmla="*/ 215 h 215"/>
                        <a:gd name="T4" fmla="*/ 127 w 127"/>
                        <a:gd name="T5" fmla="*/ 196 h 215"/>
                        <a:gd name="T6" fmla="*/ 23 w 127"/>
                        <a:gd name="T7" fmla="*/ 0 h 215"/>
                        <a:gd name="T8" fmla="*/ 0 w 127"/>
                        <a:gd name="T9" fmla="*/ 18 h 2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7"/>
                        <a:gd name="T16" fmla="*/ 0 h 215"/>
                        <a:gd name="T17" fmla="*/ 127 w 127"/>
                        <a:gd name="T18" fmla="*/ 215 h 2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7" h="215">
                          <a:moveTo>
                            <a:pt x="0" y="18"/>
                          </a:moveTo>
                          <a:lnTo>
                            <a:pt x="103" y="215"/>
                          </a:lnTo>
                          <a:lnTo>
                            <a:pt x="127" y="196"/>
                          </a:lnTo>
                          <a:lnTo>
                            <a:pt x="23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0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15" y="1949"/>
                      <a:ext cx="50" cy="5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1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7" y="2010"/>
                      <a:ext cx="16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2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57" y="1994"/>
                      <a:ext cx="16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2802" y="1545"/>
                    <a:ext cx="49" cy="77"/>
                    <a:chOff x="2802" y="1545"/>
                    <a:chExt cx="49" cy="77"/>
                  </a:xfrm>
                </p:grpSpPr>
                <p:sp>
                  <p:nvSpPr>
                    <p:cNvPr id="1136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805" y="1548"/>
                      <a:ext cx="43" cy="72"/>
                    </a:xfrm>
                    <a:custGeom>
                      <a:avLst/>
                      <a:gdLst>
                        <a:gd name="T0" fmla="*/ 127 w 127"/>
                        <a:gd name="T1" fmla="*/ 19 h 216"/>
                        <a:gd name="T2" fmla="*/ 24 w 127"/>
                        <a:gd name="T3" fmla="*/ 216 h 216"/>
                        <a:gd name="T4" fmla="*/ 0 w 127"/>
                        <a:gd name="T5" fmla="*/ 197 h 216"/>
                        <a:gd name="T6" fmla="*/ 104 w 127"/>
                        <a:gd name="T7" fmla="*/ 0 h 216"/>
                        <a:gd name="T8" fmla="*/ 127 w 127"/>
                        <a:gd name="T9" fmla="*/ 19 h 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7"/>
                        <a:gd name="T16" fmla="*/ 0 h 216"/>
                        <a:gd name="T17" fmla="*/ 127 w 127"/>
                        <a:gd name="T18" fmla="*/ 216 h 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7" h="216">
                          <a:moveTo>
                            <a:pt x="127" y="19"/>
                          </a:moveTo>
                          <a:lnTo>
                            <a:pt x="24" y="216"/>
                          </a:lnTo>
                          <a:lnTo>
                            <a:pt x="0" y="197"/>
                          </a:lnTo>
                          <a:lnTo>
                            <a:pt x="104" y="0"/>
                          </a:lnTo>
                          <a:lnTo>
                            <a:pt x="127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6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2" y="1610"/>
                      <a:ext cx="14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7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7" y="1545"/>
                      <a:ext cx="14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9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396" y="1754"/>
                    <a:ext cx="80" cy="59"/>
                    <a:chOff x="2396" y="1754"/>
                    <a:chExt cx="80" cy="59"/>
                  </a:xfrm>
                </p:grpSpPr>
                <p:sp>
                  <p:nvSpPr>
                    <p:cNvPr id="11357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98"/>
                      <a:ext cx="79" cy="9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58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6" y="1760"/>
                      <a:ext cx="79" cy="35"/>
                      <a:chOff x="2396" y="1760"/>
                      <a:chExt cx="79" cy="35"/>
                    </a:xfrm>
                  </p:grpSpPr>
                  <p:sp>
                    <p:nvSpPr>
                      <p:cNvPr id="11363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6" y="1760"/>
                        <a:ext cx="79" cy="35"/>
                      </a:xfrm>
                      <a:custGeom>
                        <a:avLst/>
                        <a:gdLst>
                          <a:gd name="T0" fmla="*/ 235 w 235"/>
                          <a:gd name="T1" fmla="*/ 105 h 105"/>
                          <a:gd name="T2" fmla="*/ 235 w 235"/>
                          <a:gd name="T3" fmla="*/ 78 h 105"/>
                          <a:gd name="T4" fmla="*/ 0 w 235"/>
                          <a:gd name="T5" fmla="*/ 0 h 105"/>
                          <a:gd name="T6" fmla="*/ 0 w 235"/>
                          <a:gd name="T7" fmla="*/ 26 h 105"/>
                          <a:gd name="T8" fmla="*/ 235 w 235"/>
                          <a:gd name="T9" fmla="*/ 105 h 10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5"/>
                          <a:gd name="T16" fmla="*/ 0 h 105"/>
                          <a:gd name="T17" fmla="*/ 235 w 235"/>
                          <a:gd name="T18" fmla="*/ 105 h 10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5" h="105">
                            <a:moveTo>
                              <a:pt x="235" y="105"/>
                            </a:moveTo>
                            <a:lnTo>
                              <a:pt x="235" y="78"/>
                            </a:ln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235" y="10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64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98" y="1761"/>
                        <a:ext cx="77" cy="3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59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1780"/>
                      <a:ext cx="1" cy="3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7" y="1782"/>
                      <a:ext cx="1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1754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2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7" y="1754"/>
                      <a:ext cx="1" cy="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0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511" y="1540"/>
                    <a:ext cx="84" cy="107"/>
                    <a:chOff x="2511" y="1540"/>
                    <a:chExt cx="84" cy="107"/>
                  </a:xfrm>
                </p:grpSpPr>
                <p:sp>
                  <p:nvSpPr>
                    <p:cNvPr id="11350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550" y="1543"/>
                      <a:ext cx="42" cy="72"/>
                    </a:xfrm>
                    <a:custGeom>
                      <a:avLst/>
                      <a:gdLst>
                        <a:gd name="T0" fmla="*/ 0 w 125"/>
                        <a:gd name="T1" fmla="*/ 20 h 216"/>
                        <a:gd name="T2" fmla="*/ 103 w 125"/>
                        <a:gd name="T3" fmla="*/ 216 h 216"/>
                        <a:gd name="T4" fmla="*/ 125 w 125"/>
                        <a:gd name="T5" fmla="*/ 196 h 216"/>
                        <a:gd name="T6" fmla="*/ 23 w 125"/>
                        <a:gd name="T7" fmla="*/ 0 h 216"/>
                        <a:gd name="T8" fmla="*/ 0 w 125"/>
                        <a:gd name="T9" fmla="*/ 20 h 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5"/>
                        <a:gd name="T16" fmla="*/ 0 h 216"/>
                        <a:gd name="T17" fmla="*/ 125 w 125"/>
                        <a:gd name="T18" fmla="*/ 216 h 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5" h="216">
                          <a:moveTo>
                            <a:pt x="0" y="20"/>
                          </a:moveTo>
                          <a:lnTo>
                            <a:pt x="103" y="216"/>
                          </a:lnTo>
                          <a:lnTo>
                            <a:pt x="125" y="196"/>
                          </a:lnTo>
                          <a:lnTo>
                            <a:pt x="23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1" name="Line 1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74" y="1605"/>
                      <a:ext cx="21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2" name="Line 1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2" y="1540"/>
                      <a:ext cx="18" cy="1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3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516" y="1572"/>
                      <a:ext cx="68" cy="48"/>
                    </a:xfrm>
                    <a:custGeom>
                      <a:avLst/>
                      <a:gdLst>
                        <a:gd name="T0" fmla="*/ 21 w 203"/>
                        <a:gd name="T1" fmla="*/ 0 h 146"/>
                        <a:gd name="T2" fmla="*/ 203 w 203"/>
                        <a:gd name="T3" fmla="*/ 129 h 146"/>
                        <a:gd name="T4" fmla="*/ 184 w 203"/>
                        <a:gd name="T5" fmla="*/ 146 h 146"/>
                        <a:gd name="T6" fmla="*/ 0 w 203"/>
                        <a:gd name="T7" fmla="*/ 17 h 146"/>
                        <a:gd name="T8" fmla="*/ 21 w 203"/>
                        <a:gd name="T9" fmla="*/ 0 h 1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3"/>
                        <a:gd name="T16" fmla="*/ 0 h 146"/>
                        <a:gd name="T17" fmla="*/ 203 w 203"/>
                        <a:gd name="T18" fmla="*/ 146 h 1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3" h="146">
                          <a:moveTo>
                            <a:pt x="21" y="0"/>
                          </a:moveTo>
                          <a:lnTo>
                            <a:pt x="203" y="129"/>
                          </a:lnTo>
                          <a:lnTo>
                            <a:pt x="184" y="146"/>
                          </a:lnTo>
                          <a:lnTo>
                            <a:pt x="0" y="17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7" y="1551"/>
                      <a:ext cx="4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5" name="Line 1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1" y="1567"/>
                      <a:ext cx="16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6" name="Line 1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4" y="1634"/>
                      <a:ext cx="16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2399" y="1638"/>
                    <a:ext cx="123" cy="63"/>
                    <a:chOff x="2399" y="1638"/>
                    <a:chExt cx="123" cy="63"/>
                  </a:xfrm>
                </p:grpSpPr>
                <p:sp>
                  <p:nvSpPr>
                    <p:cNvPr id="11343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404" y="1662"/>
                      <a:ext cx="115" cy="16"/>
                    </a:xfrm>
                    <a:custGeom>
                      <a:avLst/>
                      <a:gdLst>
                        <a:gd name="T0" fmla="*/ 0 w 345"/>
                        <a:gd name="T1" fmla="*/ 20 h 47"/>
                        <a:gd name="T2" fmla="*/ 320 w 345"/>
                        <a:gd name="T3" fmla="*/ 47 h 47"/>
                        <a:gd name="T4" fmla="*/ 345 w 345"/>
                        <a:gd name="T5" fmla="*/ 28 h 47"/>
                        <a:gd name="T6" fmla="*/ 24 w 345"/>
                        <a:gd name="T7" fmla="*/ 0 h 47"/>
                        <a:gd name="T8" fmla="*/ 0 w 345"/>
                        <a:gd name="T9" fmla="*/ 20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5"/>
                        <a:gd name="T16" fmla="*/ 0 h 47"/>
                        <a:gd name="T17" fmla="*/ 345 w 345"/>
                        <a:gd name="T18" fmla="*/ 47 h 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5" h="47">
                          <a:moveTo>
                            <a:pt x="0" y="20"/>
                          </a:moveTo>
                          <a:lnTo>
                            <a:pt x="320" y="47"/>
                          </a:lnTo>
                          <a:lnTo>
                            <a:pt x="345" y="28"/>
                          </a:lnTo>
                          <a:lnTo>
                            <a:pt x="24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4" y="1645"/>
                      <a:ext cx="56" cy="5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45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9" y="1638"/>
                      <a:ext cx="123" cy="63"/>
                      <a:chOff x="2399" y="1638"/>
                      <a:chExt cx="123" cy="63"/>
                    </a:xfrm>
                  </p:grpSpPr>
                  <p:sp>
                    <p:nvSpPr>
                      <p:cNvPr id="11346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81" y="1688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7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06" y="1667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8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25" y="1638"/>
                        <a:ext cx="16" cy="1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9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99" y="1659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</p:grpSp>
              <p:grpSp>
                <p:nvGrpSpPr>
                  <p:cNvPr id="11302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882" y="1651"/>
                    <a:ext cx="114" cy="49"/>
                    <a:chOff x="2882" y="1651"/>
                    <a:chExt cx="114" cy="49"/>
                  </a:xfrm>
                </p:grpSpPr>
                <p:sp>
                  <p:nvSpPr>
                    <p:cNvPr id="11339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2900" y="1666"/>
                      <a:ext cx="92" cy="30"/>
                    </a:xfrm>
                    <a:custGeom>
                      <a:avLst/>
                      <a:gdLst>
                        <a:gd name="T0" fmla="*/ 254 w 276"/>
                        <a:gd name="T1" fmla="*/ 0 h 90"/>
                        <a:gd name="T2" fmla="*/ 0 w 276"/>
                        <a:gd name="T3" fmla="*/ 71 h 90"/>
                        <a:gd name="T4" fmla="*/ 24 w 276"/>
                        <a:gd name="T5" fmla="*/ 90 h 90"/>
                        <a:gd name="T6" fmla="*/ 276 w 276"/>
                        <a:gd name="T7" fmla="*/ 18 h 90"/>
                        <a:gd name="T8" fmla="*/ 254 w 276"/>
                        <a:gd name="T9" fmla="*/ 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6"/>
                        <a:gd name="T16" fmla="*/ 0 h 90"/>
                        <a:gd name="T17" fmla="*/ 276 w 276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6" h="90">
                          <a:moveTo>
                            <a:pt x="254" y="0"/>
                          </a:moveTo>
                          <a:lnTo>
                            <a:pt x="0" y="71"/>
                          </a:lnTo>
                          <a:lnTo>
                            <a:pt x="24" y="90"/>
                          </a:lnTo>
                          <a:lnTo>
                            <a:pt x="276" y="18"/>
                          </a:lnTo>
                          <a:lnTo>
                            <a:pt x="25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0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887" y="1655"/>
                      <a:ext cx="92" cy="30"/>
                    </a:xfrm>
                    <a:custGeom>
                      <a:avLst/>
                      <a:gdLst>
                        <a:gd name="T0" fmla="*/ 253 w 276"/>
                        <a:gd name="T1" fmla="*/ 0 h 90"/>
                        <a:gd name="T2" fmla="*/ 0 w 276"/>
                        <a:gd name="T3" fmla="*/ 72 h 90"/>
                        <a:gd name="T4" fmla="*/ 24 w 276"/>
                        <a:gd name="T5" fmla="*/ 90 h 90"/>
                        <a:gd name="T6" fmla="*/ 276 w 276"/>
                        <a:gd name="T7" fmla="*/ 18 h 90"/>
                        <a:gd name="T8" fmla="*/ 253 w 276"/>
                        <a:gd name="T9" fmla="*/ 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6"/>
                        <a:gd name="T16" fmla="*/ 0 h 90"/>
                        <a:gd name="T17" fmla="*/ 276 w 276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6" h="90">
                          <a:moveTo>
                            <a:pt x="253" y="0"/>
                          </a:moveTo>
                          <a:lnTo>
                            <a:pt x="0" y="72"/>
                          </a:lnTo>
                          <a:lnTo>
                            <a:pt x="24" y="90"/>
                          </a:lnTo>
                          <a:lnTo>
                            <a:pt x="276" y="18"/>
                          </a:lnTo>
                          <a:lnTo>
                            <a:pt x="25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1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5" y="1651"/>
                      <a:ext cx="31" cy="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2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2" y="1675"/>
                      <a:ext cx="31" cy="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918" y="1760"/>
                    <a:ext cx="80" cy="49"/>
                    <a:chOff x="2918" y="1760"/>
                    <a:chExt cx="80" cy="49"/>
                  </a:xfrm>
                </p:grpSpPr>
                <p:sp>
                  <p:nvSpPr>
                    <p:cNvPr id="11333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97" y="1760"/>
                      <a:ext cx="1" cy="4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34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8" y="1765"/>
                      <a:ext cx="79" cy="38"/>
                      <a:chOff x="2918" y="1765"/>
                      <a:chExt cx="79" cy="38"/>
                    </a:xfrm>
                  </p:grpSpPr>
                  <p:sp>
                    <p:nvSpPr>
                      <p:cNvPr id="11336" name="Rectangl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65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7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79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8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94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35" name="Line 1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18" y="1760"/>
                      <a:ext cx="1" cy="4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4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663" y="1964"/>
                    <a:ext cx="67" cy="65"/>
                    <a:chOff x="2663" y="1964"/>
                    <a:chExt cx="67" cy="65"/>
                  </a:xfrm>
                </p:grpSpPr>
                <p:sp>
                  <p:nvSpPr>
                    <p:cNvPr id="11327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3" y="2028"/>
                      <a:ext cx="67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28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70" y="1964"/>
                      <a:ext cx="52" cy="65"/>
                      <a:chOff x="2670" y="1964"/>
                      <a:chExt cx="52" cy="65"/>
                    </a:xfrm>
                  </p:grpSpPr>
                  <p:sp>
                    <p:nvSpPr>
                      <p:cNvPr id="11330" name="Rectangle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0" y="1964"/>
                        <a:ext cx="10" cy="6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1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964"/>
                        <a:ext cx="23" cy="65"/>
                      </a:xfrm>
                      <a:custGeom>
                        <a:avLst/>
                        <a:gdLst>
                          <a:gd name="T0" fmla="*/ 0 w 68"/>
                          <a:gd name="T1" fmla="*/ 0 h 194"/>
                          <a:gd name="T2" fmla="*/ 29 w 68"/>
                          <a:gd name="T3" fmla="*/ 0 h 194"/>
                          <a:gd name="T4" fmla="*/ 68 w 68"/>
                          <a:gd name="T5" fmla="*/ 194 h 194"/>
                          <a:gd name="T6" fmla="*/ 37 w 68"/>
                          <a:gd name="T7" fmla="*/ 194 h 194"/>
                          <a:gd name="T8" fmla="*/ 0 w 68"/>
                          <a:gd name="T9" fmla="*/ 0 h 19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8"/>
                          <a:gd name="T16" fmla="*/ 0 h 194"/>
                          <a:gd name="T17" fmla="*/ 68 w 68"/>
                          <a:gd name="T18" fmla="*/ 194 h 19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8" h="194">
                            <a:moveTo>
                              <a:pt x="0" y="0"/>
                            </a:moveTo>
                            <a:lnTo>
                              <a:pt x="29" y="0"/>
                            </a:lnTo>
                            <a:lnTo>
                              <a:pt x="68" y="194"/>
                            </a:lnTo>
                            <a:lnTo>
                              <a:pt x="37" y="19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2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1" y="1964"/>
                        <a:ext cx="18" cy="6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29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3" y="1965"/>
                      <a:ext cx="67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5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2855" y="1866"/>
                    <a:ext cx="145" cy="72"/>
                    <a:chOff x="2855" y="1866"/>
                    <a:chExt cx="145" cy="72"/>
                  </a:xfrm>
                </p:grpSpPr>
                <p:sp>
                  <p:nvSpPr>
                    <p:cNvPr id="11318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861" y="1904"/>
                      <a:ext cx="92" cy="30"/>
                    </a:xfrm>
                    <a:custGeom>
                      <a:avLst/>
                      <a:gdLst>
                        <a:gd name="T0" fmla="*/ 254 w 277"/>
                        <a:gd name="T1" fmla="*/ 90 h 90"/>
                        <a:gd name="T2" fmla="*/ 0 w 277"/>
                        <a:gd name="T3" fmla="*/ 18 h 90"/>
                        <a:gd name="T4" fmla="*/ 24 w 277"/>
                        <a:gd name="T5" fmla="*/ 0 h 90"/>
                        <a:gd name="T6" fmla="*/ 277 w 277"/>
                        <a:gd name="T7" fmla="*/ 72 h 90"/>
                        <a:gd name="T8" fmla="*/ 254 w 277"/>
                        <a:gd name="T9" fmla="*/ 9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7"/>
                        <a:gd name="T16" fmla="*/ 0 h 90"/>
                        <a:gd name="T17" fmla="*/ 277 w 277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7" h="90">
                          <a:moveTo>
                            <a:pt x="254" y="90"/>
                          </a:moveTo>
                          <a:lnTo>
                            <a:pt x="0" y="18"/>
                          </a:lnTo>
                          <a:lnTo>
                            <a:pt x="24" y="0"/>
                          </a:lnTo>
                          <a:lnTo>
                            <a:pt x="277" y="72"/>
                          </a:lnTo>
                          <a:lnTo>
                            <a:pt x="254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19" name="Group 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5" y="1866"/>
                      <a:ext cx="145" cy="72"/>
                      <a:chOff x="2855" y="1866"/>
                      <a:chExt cx="145" cy="72"/>
                    </a:xfrm>
                  </p:grpSpPr>
                  <p:sp>
                    <p:nvSpPr>
                      <p:cNvPr id="11320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89" y="1882"/>
                        <a:ext cx="92" cy="30"/>
                      </a:xfrm>
                      <a:custGeom>
                        <a:avLst/>
                        <a:gdLst>
                          <a:gd name="T0" fmla="*/ 254 w 277"/>
                          <a:gd name="T1" fmla="*/ 90 h 90"/>
                          <a:gd name="T2" fmla="*/ 0 w 277"/>
                          <a:gd name="T3" fmla="*/ 18 h 90"/>
                          <a:gd name="T4" fmla="*/ 25 w 277"/>
                          <a:gd name="T5" fmla="*/ 0 h 90"/>
                          <a:gd name="T6" fmla="*/ 277 w 277"/>
                          <a:gd name="T7" fmla="*/ 72 h 90"/>
                          <a:gd name="T8" fmla="*/ 254 w 277"/>
                          <a:gd name="T9" fmla="*/ 90 h 9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7"/>
                          <a:gd name="T16" fmla="*/ 0 h 90"/>
                          <a:gd name="T17" fmla="*/ 277 w 277"/>
                          <a:gd name="T18" fmla="*/ 90 h 9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7" h="90">
                            <a:moveTo>
                              <a:pt x="254" y="90"/>
                            </a:moveTo>
                            <a:lnTo>
                              <a:pt x="0" y="18"/>
                            </a:lnTo>
                            <a:lnTo>
                              <a:pt x="25" y="0"/>
                            </a:lnTo>
                            <a:lnTo>
                              <a:pt x="277" y="72"/>
                            </a:lnTo>
                            <a:lnTo>
                              <a:pt x="254" y="9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grpSp>
                    <p:nvGrpSpPr>
                      <p:cNvPr id="11321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75" y="1870"/>
                        <a:ext cx="119" cy="53"/>
                        <a:chOff x="2875" y="1870"/>
                        <a:chExt cx="119" cy="53"/>
                      </a:xfrm>
                    </p:grpSpPr>
                    <p:sp>
                      <p:nvSpPr>
                        <p:cNvPr id="11325" name="Freeform 1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02" y="1870"/>
                          <a:ext cx="92" cy="30"/>
                        </a:xfrm>
                        <a:custGeom>
                          <a:avLst/>
                          <a:gdLst>
                            <a:gd name="T0" fmla="*/ 254 w 275"/>
                            <a:gd name="T1" fmla="*/ 90 h 90"/>
                            <a:gd name="T2" fmla="*/ 0 w 275"/>
                            <a:gd name="T3" fmla="*/ 19 h 90"/>
                            <a:gd name="T4" fmla="*/ 24 w 275"/>
                            <a:gd name="T5" fmla="*/ 0 h 90"/>
                            <a:gd name="T6" fmla="*/ 275 w 275"/>
                            <a:gd name="T7" fmla="*/ 72 h 90"/>
                            <a:gd name="T8" fmla="*/ 254 w 275"/>
                            <a:gd name="T9" fmla="*/ 90 h 9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5"/>
                            <a:gd name="T16" fmla="*/ 0 h 90"/>
                            <a:gd name="T17" fmla="*/ 275 w 275"/>
                            <a:gd name="T18" fmla="*/ 90 h 9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5" h="90">
                              <a:moveTo>
                                <a:pt x="254" y="90"/>
                              </a:moveTo>
                              <a:lnTo>
                                <a:pt x="0" y="19"/>
                              </a:lnTo>
                              <a:lnTo>
                                <a:pt x="24" y="0"/>
                              </a:lnTo>
                              <a:lnTo>
                                <a:pt x="275" y="72"/>
                              </a:lnTo>
                              <a:lnTo>
                                <a:pt x="254" y="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26" name="Freeform 1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5" y="1893"/>
                          <a:ext cx="91" cy="30"/>
                        </a:xfrm>
                        <a:custGeom>
                          <a:avLst/>
                          <a:gdLst>
                            <a:gd name="T0" fmla="*/ 253 w 275"/>
                            <a:gd name="T1" fmla="*/ 90 h 90"/>
                            <a:gd name="T2" fmla="*/ 0 w 275"/>
                            <a:gd name="T3" fmla="*/ 20 h 90"/>
                            <a:gd name="T4" fmla="*/ 24 w 275"/>
                            <a:gd name="T5" fmla="*/ 0 h 90"/>
                            <a:gd name="T6" fmla="*/ 275 w 275"/>
                            <a:gd name="T7" fmla="*/ 72 h 90"/>
                            <a:gd name="T8" fmla="*/ 253 w 275"/>
                            <a:gd name="T9" fmla="*/ 90 h 9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5"/>
                            <a:gd name="T16" fmla="*/ 0 h 90"/>
                            <a:gd name="T17" fmla="*/ 275 w 275"/>
                            <a:gd name="T18" fmla="*/ 90 h 9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5" h="90">
                              <a:moveTo>
                                <a:pt x="253" y="90"/>
                              </a:moveTo>
                              <a:lnTo>
                                <a:pt x="0" y="20"/>
                              </a:lnTo>
                              <a:lnTo>
                                <a:pt x="24" y="0"/>
                              </a:lnTo>
                              <a:lnTo>
                                <a:pt x="275" y="72"/>
                              </a:lnTo>
                              <a:lnTo>
                                <a:pt x="253" y="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322" name="Group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55" y="1866"/>
                        <a:ext cx="145" cy="72"/>
                        <a:chOff x="2855" y="1866"/>
                        <a:chExt cx="145" cy="72"/>
                      </a:xfrm>
                    </p:grpSpPr>
                    <p:sp>
                      <p:nvSpPr>
                        <p:cNvPr id="11323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855" y="1866"/>
                          <a:ext cx="60" cy="4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24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39" y="1890"/>
                          <a:ext cx="61" cy="4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</p:grpSp>
              <p:grpSp>
                <p:nvGrpSpPr>
                  <p:cNvPr id="11306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394" y="1867"/>
                    <a:ext cx="140" cy="91"/>
                    <a:chOff x="2394" y="1867"/>
                    <a:chExt cx="140" cy="91"/>
                  </a:xfrm>
                </p:grpSpPr>
                <p:sp>
                  <p:nvSpPr>
                    <p:cNvPr id="1130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16" y="1884"/>
                      <a:ext cx="91" cy="30"/>
                    </a:xfrm>
                    <a:custGeom>
                      <a:avLst/>
                      <a:gdLst>
                        <a:gd name="T0" fmla="*/ 22 w 275"/>
                        <a:gd name="T1" fmla="*/ 90 h 90"/>
                        <a:gd name="T2" fmla="*/ 275 w 275"/>
                        <a:gd name="T3" fmla="*/ 19 h 90"/>
                        <a:gd name="T4" fmla="*/ 253 w 275"/>
                        <a:gd name="T5" fmla="*/ 0 h 90"/>
                        <a:gd name="T6" fmla="*/ 0 w 275"/>
                        <a:gd name="T7" fmla="*/ 72 h 90"/>
                        <a:gd name="T8" fmla="*/ 22 w 275"/>
                        <a:gd name="T9" fmla="*/ 9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5"/>
                        <a:gd name="T16" fmla="*/ 0 h 90"/>
                        <a:gd name="T17" fmla="*/ 275 w 275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5" h="90">
                          <a:moveTo>
                            <a:pt x="22" y="90"/>
                          </a:moveTo>
                          <a:lnTo>
                            <a:pt x="275" y="19"/>
                          </a:lnTo>
                          <a:lnTo>
                            <a:pt x="253" y="0"/>
                          </a:lnTo>
                          <a:lnTo>
                            <a:pt x="0" y="72"/>
                          </a:lnTo>
                          <a:lnTo>
                            <a:pt x="22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08" name="Group 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4" y="1867"/>
                      <a:ext cx="140" cy="91"/>
                      <a:chOff x="2394" y="1867"/>
                      <a:chExt cx="140" cy="91"/>
                    </a:xfrm>
                  </p:grpSpPr>
                  <p:grpSp>
                    <p:nvGrpSpPr>
                      <p:cNvPr id="11309" name="Group 1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" y="1872"/>
                        <a:ext cx="122" cy="54"/>
                        <a:chOff x="2400" y="1872"/>
                        <a:chExt cx="122" cy="54"/>
                      </a:xfrm>
                    </p:grpSpPr>
                    <p:sp>
                      <p:nvSpPr>
                        <p:cNvPr id="11316" name="Freeform 1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0" y="1872"/>
                          <a:ext cx="94" cy="31"/>
                        </a:xfrm>
                        <a:custGeom>
                          <a:avLst/>
                          <a:gdLst>
                            <a:gd name="T0" fmla="*/ 23 w 282"/>
                            <a:gd name="T1" fmla="*/ 92 h 92"/>
                            <a:gd name="T2" fmla="*/ 282 w 282"/>
                            <a:gd name="T3" fmla="*/ 19 h 92"/>
                            <a:gd name="T4" fmla="*/ 259 w 282"/>
                            <a:gd name="T5" fmla="*/ 0 h 92"/>
                            <a:gd name="T6" fmla="*/ 0 w 282"/>
                            <a:gd name="T7" fmla="*/ 72 h 92"/>
                            <a:gd name="T8" fmla="*/ 23 w 282"/>
                            <a:gd name="T9" fmla="*/ 92 h 9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2"/>
                            <a:gd name="T16" fmla="*/ 0 h 92"/>
                            <a:gd name="T17" fmla="*/ 282 w 282"/>
                            <a:gd name="T18" fmla="*/ 92 h 9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2" h="92">
                              <a:moveTo>
                                <a:pt x="23" y="92"/>
                              </a:moveTo>
                              <a:lnTo>
                                <a:pt x="282" y="19"/>
                              </a:lnTo>
                              <a:lnTo>
                                <a:pt x="259" y="0"/>
                              </a:lnTo>
                              <a:lnTo>
                                <a:pt x="0" y="72"/>
                              </a:lnTo>
                              <a:lnTo>
                                <a:pt x="23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17" name="Freeform 1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8" y="1895"/>
                          <a:ext cx="94" cy="31"/>
                        </a:xfrm>
                        <a:custGeom>
                          <a:avLst/>
                          <a:gdLst>
                            <a:gd name="T0" fmla="*/ 24 w 284"/>
                            <a:gd name="T1" fmla="*/ 93 h 93"/>
                            <a:gd name="T2" fmla="*/ 284 w 284"/>
                            <a:gd name="T3" fmla="*/ 19 h 93"/>
                            <a:gd name="T4" fmla="*/ 260 w 284"/>
                            <a:gd name="T5" fmla="*/ 0 h 93"/>
                            <a:gd name="T6" fmla="*/ 0 w 284"/>
                            <a:gd name="T7" fmla="*/ 74 h 93"/>
                            <a:gd name="T8" fmla="*/ 24 w 284"/>
                            <a:gd name="T9" fmla="*/ 93 h 9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4"/>
                            <a:gd name="T16" fmla="*/ 0 h 93"/>
                            <a:gd name="T17" fmla="*/ 284 w 284"/>
                            <a:gd name="T18" fmla="*/ 93 h 9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4" h="93">
                              <a:moveTo>
                                <a:pt x="24" y="93"/>
                              </a:moveTo>
                              <a:lnTo>
                                <a:pt x="284" y="19"/>
                              </a:lnTo>
                              <a:lnTo>
                                <a:pt x="260" y="0"/>
                              </a:lnTo>
                              <a:lnTo>
                                <a:pt x="0" y="74"/>
                              </a:lnTo>
                              <a:lnTo>
                                <a:pt x="24" y="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sp>
                    <p:nvSpPr>
                      <p:cNvPr id="11310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81" y="1867"/>
                        <a:ext cx="53" cy="4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11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394" y="1892"/>
                        <a:ext cx="53" cy="4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grpSp>
                    <p:nvGrpSpPr>
                      <p:cNvPr id="11312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3" y="1903"/>
                        <a:ext cx="87" cy="52"/>
                        <a:chOff x="2443" y="1903"/>
                        <a:chExt cx="87" cy="52"/>
                      </a:xfrm>
                    </p:grpSpPr>
                    <p:sp>
                      <p:nvSpPr>
                        <p:cNvPr id="11314" name="Freeform 1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5" y="1903"/>
                          <a:ext cx="65" cy="52"/>
                        </a:xfrm>
                        <a:custGeom>
                          <a:avLst/>
                          <a:gdLst>
                            <a:gd name="T0" fmla="*/ 0 w 193"/>
                            <a:gd name="T1" fmla="*/ 142 h 158"/>
                            <a:gd name="T2" fmla="*/ 175 w 193"/>
                            <a:gd name="T3" fmla="*/ 0 h 158"/>
                            <a:gd name="T4" fmla="*/ 193 w 193"/>
                            <a:gd name="T5" fmla="*/ 17 h 158"/>
                            <a:gd name="T6" fmla="*/ 19 w 193"/>
                            <a:gd name="T7" fmla="*/ 158 h 158"/>
                            <a:gd name="T8" fmla="*/ 0 w 193"/>
                            <a:gd name="T9" fmla="*/ 142 h 15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93"/>
                            <a:gd name="T16" fmla="*/ 0 h 158"/>
                            <a:gd name="T17" fmla="*/ 193 w 193"/>
                            <a:gd name="T18" fmla="*/ 158 h 15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93" h="158">
                              <a:moveTo>
                                <a:pt x="0" y="142"/>
                              </a:moveTo>
                              <a:lnTo>
                                <a:pt x="175" y="0"/>
                              </a:lnTo>
                              <a:lnTo>
                                <a:pt x="193" y="17"/>
                              </a:lnTo>
                              <a:lnTo>
                                <a:pt x="19" y="158"/>
                              </a:lnTo>
                              <a:lnTo>
                                <a:pt x="0" y="1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15" name="Line 1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43" y="1904"/>
                          <a:ext cx="81" cy="27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sp>
                    <p:nvSpPr>
                      <p:cNvPr id="11313" name="Line 1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9" y="1946"/>
                        <a:ext cx="17" cy="1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287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7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17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7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17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17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2000"/>
                                        <p:tgtEl>
                                          <p:spTgt spid="117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17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8" grpId="0" animBg="1"/>
      <p:bldP spid="1176578" grpId="1" animBg="1"/>
      <p:bldP spid="1176587" grpId="0" animBg="1"/>
      <p:bldP spid="1176587" grpId="1" animBg="1"/>
      <p:bldP spid="1176588" grpId="0" animBg="1"/>
      <p:bldP spid="1176588" grpId="1" animBg="1"/>
      <p:bldP spid="1176589" grpId="0" animBg="1"/>
      <p:bldP spid="1176590" grpId="0"/>
      <p:bldP spid="1176591" grpId="0" animBg="1"/>
      <p:bldP spid="1176592" grpId="0"/>
      <p:bldP spid="1176593" grpId="0" animBg="1"/>
      <p:bldP spid="1176594" grpId="0"/>
      <p:bldP spid="1176603" grpId="0"/>
      <p:bldP spid="1176604" grpId="0" animBg="1"/>
      <p:bldP spid="1176605" grpId="0"/>
      <p:bldP spid="1176606" grpId="0"/>
      <p:bldP spid="1176606" grpId="1"/>
      <p:bldP spid="1176607" grpId="0"/>
      <p:bldP spid="1176607" grpId="1"/>
      <p:bldP spid="1176608" grpId="0"/>
      <p:bldP spid="1176608" grpId="1"/>
      <p:bldP spid="1176609" grpId="0" animBg="1"/>
      <p:bldP spid="1176609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ular Callout 26"/>
          <p:cNvSpPr/>
          <p:nvPr/>
        </p:nvSpPr>
        <p:spPr bwMode="auto">
          <a:xfrm>
            <a:off x="3091468" y="432664"/>
            <a:ext cx="2099516" cy="1761886"/>
          </a:xfrm>
          <a:prstGeom prst="wedgeRectCallout">
            <a:avLst>
              <a:gd name="adj1" fmla="val -125664"/>
              <a:gd name="adj2" fmla="val 1626"/>
            </a:avLst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ext4_extent_header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87" y="2833390"/>
            <a:ext cx="7860926" cy="1794856"/>
          </a:xfrm>
          <a:solidFill>
            <a:schemeClr val="bg1">
              <a:lumMod val="8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ext4_extent_idx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ei_block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index covers logical blocks from 'block' */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ei_leaf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 	/* pointer to the physical block of the next * 			 * level. leaf or next index could be there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ei_leaf_hi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high 16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__u16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ei_unused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nb-NO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357468" y="252691"/>
          <a:ext cx="588579" cy="621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88579"/>
              </a:tblGrid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rapezoid 30"/>
          <p:cNvSpPr/>
          <p:nvPr/>
        </p:nvSpPr>
        <p:spPr bwMode="auto">
          <a:xfrm>
            <a:off x="157651" y="2124206"/>
            <a:ext cx="7762460" cy="717467"/>
          </a:xfrm>
          <a:prstGeom prst="trapezoid">
            <a:avLst>
              <a:gd name="adj" fmla="val 44885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26674" y="177253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26674" y="250874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26674" y="214063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6674" y="287684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Elbow Connector 18"/>
          <p:cNvCxnSpPr/>
          <p:nvPr/>
        </p:nvCxnSpPr>
        <p:spPr bwMode="auto">
          <a:xfrm>
            <a:off x="2363372" y="3446585"/>
            <a:ext cx="5908431" cy="1026941"/>
          </a:xfrm>
          <a:prstGeom prst="bentConnector3">
            <a:avLst>
              <a:gd name="adj1" fmla="val 6667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Rectangular Callout 25"/>
          <p:cNvSpPr/>
          <p:nvPr/>
        </p:nvSpPr>
        <p:spPr bwMode="auto">
          <a:xfrm>
            <a:off x="1833562" y="4852213"/>
            <a:ext cx="5186668" cy="1814052"/>
          </a:xfrm>
          <a:prstGeom prst="wedgeRectCallout">
            <a:avLst>
              <a:gd name="adj1" fmla="val 83056"/>
              <a:gd name="adj2" fmla="val -72127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nb-NO" sz="1400" b="0" dirty="0" smtClean="0">
                <a:latin typeface="Courier New" pitchFamily="49" charset="0"/>
                <a:cs typeface="Courier New" pitchFamily="49" charset="0"/>
              </a:rPr>
            </a:br>
            <a:endParaRPr lang="nb-NO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  <a:sym typeface="Wingdings"/>
              </a:rPr>
              <a:t> 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one 4 KB can hold 340 </a:t>
            </a:r>
            <a:r>
              <a:rPr kumimoji="0" lang="nb-NO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ext4_extents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(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_idx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)</a:t>
            </a:r>
          </a:p>
          <a:p>
            <a:r>
              <a:rPr lang="nb-NO" sz="1400" b="0" dirty="0" smtClean="0">
                <a:cs typeface="Courier New" pitchFamily="49" charset="0"/>
                <a:sym typeface="Wingdings"/>
              </a:rPr>
              <a:t> </a:t>
            </a:r>
            <a:r>
              <a:rPr lang="nb-NO" sz="1400" b="0" dirty="0" smtClean="0">
                <a:cs typeface="Courier New" pitchFamily="49" charset="0"/>
              </a:rPr>
              <a:t>first level can hold 170 GB</a:t>
            </a:r>
          </a:p>
          <a:p>
            <a:r>
              <a:rPr lang="nb-NO" sz="1400" b="0" dirty="0" smtClean="0">
                <a:cs typeface="Courier New" pitchFamily="49" charset="0"/>
                <a:sym typeface="Wingdings"/>
              </a:rPr>
              <a:t> </a:t>
            </a:r>
            <a:r>
              <a:rPr lang="nb-NO" sz="1400" b="0" dirty="0" smtClean="0">
                <a:cs typeface="Courier New" pitchFamily="49" charset="0"/>
              </a:rPr>
              <a:t>second level can hold 56 TB (limed to 16 TB, 32 bit pointer)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424326" y="4337571"/>
            <a:ext cx="450166" cy="23914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051495" y="1827706"/>
            <a:ext cx="4241168" cy="3729032"/>
          </a:xfrm>
          <a:custGeom>
            <a:avLst/>
            <a:gdLst>
              <a:gd name="connsiteX0" fmla="*/ 0 w 1261241"/>
              <a:gd name="connsiteY0" fmla="*/ 3192518 h 3192518"/>
              <a:gd name="connsiteX1" fmla="*/ 772510 w 1261241"/>
              <a:gd name="connsiteY1" fmla="*/ 2372711 h 3192518"/>
              <a:gd name="connsiteX2" fmla="*/ 867103 w 1261241"/>
              <a:gd name="connsiteY2" fmla="*/ 386255 h 3192518"/>
              <a:gd name="connsiteX3" fmla="*/ 1261241 w 1261241"/>
              <a:gd name="connsiteY3" fmla="*/ 5518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1" h="3192518">
                <a:moveTo>
                  <a:pt x="0" y="3192518"/>
                </a:moveTo>
                <a:cubicBezTo>
                  <a:pt x="313996" y="3016470"/>
                  <a:pt x="627993" y="2840422"/>
                  <a:pt x="772510" y="2372711"/>
                </a:cubicBezTo>
                <a:cubicBezTo>
                  <a:pt x="917027" y="1905001"/>
                  <a:pt x="785648" y="772510"/>
                  <a:pt x="867103" y="386255"/>
                </a:cubicBezTo>
                <a:cubicBezTo>
                  <a:pt x="948558" y="0"/>
                  <a:pt x="1104899" y="27590"/>
                  <a:pt x="1261241" y="55180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4740" y="4867433"/>
            <a:ext cx="3802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4</a:t>
            </a:r>
            <a:endParaRPr lang="nb-NO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3" grpId="0" build="p" animBg="1"/>
      <p:bldP spid="31" grpId="0" animBg="1"/>
      <p:bldP spid="9" grpId="0" animBg="1"/>
      <p:bldP spid="10" grpId="0" animBg="1"/>
      <p:bldP spid="11" grpId="0" animBg="1"/>
      <p:bldP spid="12" grpId="0" animBg="1"/>
      <p:bldP spid="26" grpId="0" animBg="1"/>
      <p:bldP spid="22" grpId="0" animBg="1"/>
      <p:bldP spid="28" grpId="0" animBg="1"/>
      <p:bldP spid="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ChangeArrowheads="1"/>
          </p:cNvSpPr>
          <p:nvPr/>
        </p:nvSpPr>
        <p:spPr bwMode="auto">
          <a:xfrm>
            <a:off x="500063" y="45735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3" name="Rectangle 3"/>
          <p:cNvSpPr>
            <a:spLocks noChangeArrowheads="1"/>
          </p:cNvSpPr>
          <p:nvPr/>
        </p:nvSpPr>
        <p:spPr bwMode="auto">
          <a:xfrm>
            <a:off x="500063" y="52212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4" name="Rectangle 4"/>
          <p:cNvSpPr>
            <a:spLocks noChangeArrowheads="1"/>
          </p:cNvSpPr>
          <p:nvPr/>
        </p:nvSpPr>
        <p:spPr bwMode="auto">
          <a:xfrm>
            <a:off x="500063" y="28463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Example: NTFS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Each partition contains a </a:t>
            </a:r>
            <a:r>
              <a:rPr lang="en-US" sz="2400" smtClean="0">
                <a:solidFill>
                  <a:schemeClr val="folHlink"/>
                </a:solidFill>
              </a:rPr>
              <a:t>master file table</a:t>
            </a:r>
            <a:r>
              <a:rPr lang="en-US" sz="2400" smtClean="0"/>
              <a:t> (MFT)</a:t>
            </a:r>
          </a:p>
          <a:p>
            <a:pPr lvl="1" eaLnBrk="1" hangingPunct="1"/>
            <a:r>
              <a:rPr lang="en-US" sz="2000" smtClean="0"/>
              <a:t>a linear sequence of 1 KB records</a:t>
            </a:r>
          </a:p>
          <a:p>
            <a:pPr lvl="1" eaLnBrk="1" hangingPunct="1"/>
            <a:r>
              <a:rPr lang="en-US" sz="2000" smtClean="0"/>
              <a:t>each record describes a directory or a file (attributes and disk addresses)</a:t>
            </a:r>
          </a:p>
        </p:txBody>
      </p:sp>
      <p:sp>
        <p:nvSpPr>
          <p:cNvPr id="1249287" name="Rectangle 7"/>
          <p:cNvSpPr>
            <a:spLocks noChangeArrowheads="1"/>
          </p:cNvSpPr>
          <p:nvPr/>
        </p:nvSpPr>
        <p:spPr bwMode="auto">
          <a:xfrm>
            <a:off x="500063" y="47894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8" name="Rectangle 8"/>
          <p:cNvSpPr>
            <a:spLocks noChangeArrowheads="1"/>
          </p:cNvSpPr>
          <p:nvPr/>
        </p:nvSpPr>
        <p:spPr bwMode="auto">
          <a:xfrm>
            <a:off x="500063" y="54371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9" name="Rectangle 9"/>
          <p:cNvSpPr>
            <a:spLocks noChangeArrowheads="1"/>
          </p:cNvSpPr>
          <p:nvPr/>
        </p:nvSpPr>
        <p:spPr bwMode="auto">
          <a:xfrm>
            <a:off x="500063" y="56530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0" name="Rectangle 10"/>
          <p:cNvSpPr>
            <a:spLocks noChangeArrowheads="1"/>
          </p:cNvSpPr>
          <p:nvPr/>
        </p:nvSpPr>
        <p:spPr bwMode="auto">
          <a:xfrm>
            <a:off x="500063" y="58689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1" name="Rectangle 11"/>
          <p:cNvSpPr>
            <a:spLocks noChangeArrowheads="1"/>
          </p:cNvSpPr>
          <p:nvPr/>
        </p:nvSpPr>
        <p:spPr bwMode="auto">
          <a:xfrm>
            <a:off x="500063" y="60848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2" name="Rectangle 12"/>
          <p:cNvSpPr>
            <a:spLocks noChangeArrowheads="1"/>
          </p:cNvSpPr>
          <p:nvPr/>
        </p:nvSpPr>
        <p:spPr bwMode="auto">
          <a:xfrm>
            <a:off x="500063" y="6302375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3" name="Rectangle 13"/>
          <p:cNvSpPr>
            <a:spLocks noChangeArrowheads="1"/>
          </p:cNvSpPr>
          <p:nvPr/>
        </p:nvSpPr>
        <p:spPr bwMode="auto">
          <a:xfrm>
            <a:off x="500063" y="50053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4" name="Rectangle 14"/>
          <p:cNvSpPr>
            <a:spLocks noChangeArrowheads="1"/>
          </p:cNvSpPr>
          <p:nvPr/>
        </p:nvSpPr>
        <p:spPr bwMode="auto">
          <a:xfrm>
            <a:off x="500063" y="26304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5" name="Rectangle 15"/>
          <p:cNvSpPr>
            <a:spLocks noChangeArrowheads="1"/>
          </p:cNvSpPr>
          <p:nvPr/>
        </p:nvSpPr>
        <p:spPr bwMode="auto">
          <a:xfrm>
            <a:off x="500063" y="34940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6" name="Rectangle 16"/>
          <p:cNvSpPr>
            <a:spLocks noChangeArrowheads="1"/>
          </p:cNvSpPr>
          <p:nvPr/>
        </p:nvSpPr>
        <p:spPr bwMode="auto">
          <a:xfrm>
            <a:off x="500063" y="37099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7" name="Rectangle 17"/>
          <p:cNvSpPr>
            <a:spLocks noChangeArrowheads="1"/>
          </p:cNvSpPr>
          <p:nvPr/>
        </p:nvSpPr>
        <p:spPr bwMode="auto">
          <a:xfrm>
            <a:off x="500063" y="39258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8" name="Rectangle 18"/>
          <p:cNvSpPr>
            <a:spLocks noChangeArrowheads="1"/>
          </p:cNvSpPr>
          <p:nvPr/>
        </p:nvSpPr>
        <p:spPr bwMode="auto">
          <a:xfrm>
            <a:off x="500063" y="41417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9" name="Rectangle 19"/>
          <p:cNvSpPr>
            <a:spLocks noChangeArrowheads="1"/>
          </p:cNvSpPr>
          <p:nvPr/>
        </p:nvSpPr>
        <p:spPr bwMode="auto">
          <a:xfrm>
            <a:off x="500063" y="43576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0" name="Rectangle 20"/>
          <p:cNvSpPr>
            <a:spLocks noChangeArrowheads="1"/>
          </p:cNvSpPr>
          <p:nvPr/>
        </p:nvSpPr>
        <p:spPr bwMode="auto">
          <a:xfrm>
            <a:off x="500063" y="30622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1" name="Rectangle 21"/>
          <p:cNvSpPr>
            <a:spLocks noChangeArrowheads="1"/>
          </p:cNvSpPr>
          <p:nvPr/>
        </p:nvSpPr>
        <p:spPr bwMode="auto">
          <a:xfrm>
            <a:off x="500063" y="32781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2" name="AutoShape 22"/>
          <p:cNvSpPr>
            <a:spLocks/>
          </p:cNvSpPr>
          <p:nvPr/>
        </p:nvSpPr>
        <p:spPr bwMode="auto">
          <a:xfrm>
            <a:off x="2081213" y="4997450"/>
            <a:ext cx="133350" cy="1519238"/>
          </a:xfrm>
          <a:prstGeom prst="rightBrace">
            <a:avLst>
              <a:gd name="adj1" fmla="val 949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9303" name="Text Box 23"/>
          <p:cNvSpPr txBox="1">
            <a:spLocks noChangeArrowheads="1"/>
          </p:cNvSpPr>
          <p:nvPr/>
        </p:nvSpPr>
        <p:spPr bwMode="auto">
          <a:xfrm>
            <a:off x="2155825" y="5487988"/>
            <a:ext cx="1736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/>
              <a:t>first 16 reserved for</a:t>
            </a:r>
          </a:p>
          <a:p>
            <a:r>
              <a:rPr lang="en-US" sz="1400" b="0"/>
              <a:t>NTFS metadata</a:t>
            </a:r>
          </a:p>
        </p:txBody>
      </p:sp>
      <p:sp>
        <p:nvSpPr>
          <p:cNvPr id="1249304" name="Rectangle 24"/>
          <p:cNvSpPr>
            <a:spLocks noChangeArrowheads="1"/>
          </p:cNvSpPr>
          <p:nvPr/>
        </p:nvSpPr>
        <p:spPr bwMode="auto">
          <a:xfrm>
            <a:off x="3059113" y="3036888"/>
            <a:ext cx="5976937" cy="46831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5" name="Text Box 25"/>
          <p:cNvSpPr txBox="1">
            <a:spLocks noChangeArrowheads="1"/>
          </p:cNvSpPr>
          <p:nvPr/>
        </p:nvSpPr>
        <p:spPr bwMode="auto">
          <a:xfrm rot="2650051">
            <a:off x="2411413" y="2581275"/>
            <a:ext cx="966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record header</a:t>
            </a:r>
          </a:p>
        </p:txBody>
      </p:sp>
      <p:sp>
        <p:nvSpPr>
          <p:cNvPr id="1249306" name="Rectangle 26"/>
          <p:cNvSpPr>
            <a:spLocks noChangeArrowheads="1"/>
          </p:cNvSpPr>
          <p:nvPr/>
        </p:nvSpPr>
        <p:spPr bwMode="auto">
          <a:xfrm>
            <a:off x="3059113" y="3036888"/>
            <a:ext cx="144462" cy="4683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7" name="Text Box 27"/>
          <p:cNvSpPr txBox="1">
            <a:spLocks noChangeArrowheads="1"/>
          </p:cNvSpPr>
          <p:nvPr/>
        </p:nvSpPr>
        <p:spPr bwMode="auto">
          <a:xfrm rot="2650051">
            <a:off x="2713038" y="2597150"/>
            <a:ext cx="922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standard info</a:t>
            </a:r>
          </a:p>
        </p:txBody>
      </p:sp>
      <p:sp>
        <p:nvSpPr>
          <p:cNvPr id="1249308" name="Rectangle 28"/>
          <p:cNvSpPr>
            <a:spLocks noChangeArrowheads="1"/>
          </p:cNvSpPr>
          <p:nvPr/>
        </p:nvSpPr>
        <p:spPr bwMode="auto">
          <a:xfrm>
            <a:off x="3200400" y="3036888"/>
            <a:ext cx="401638" cy="46831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9" name="Text Box 29"/>
          <p:cNvSpPr txBox="1">
            <a:spLocks noChangeArrowheads="1"/>
          </p:cNvSpPr>
          <p:nvPr/>
        </p:nvSpPr>
        <p:spPr bwMode="auto">
          <a:xfrm rot="2650051">
            <a:off x="3276600" y="2674938"/>
            <a:ext cx="698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file name</a:t>
            </a:r>
          </a:p>
        </p:txBody>
      </p:sp>
      <p:sp>
        <p:nvSpPr>
          <p:cNvPr id="1249310" name="Rectangle 30"/>
          <p:cNvSpPr>
            <a:spLocks noChangeArrowheads="1"/>
          </p:cNvSpPr>
          <p:nvPr/>
        </p:nvSpPr>
        <p:spPr bwMode="auto">
          <a:xfrm>
            <a:off x="3598863" y="3036888"/>
            <a:ext cx="401637" cy="4683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11" name="Text Box 31"/>
          <p:cNvSpPr txBox="1">
            <a:spLocks noChangeArrowheads="1"/>
          </p:cNvSpPr>
          <p:nvPr/>
        </p:nvSpPr>
        <p:spPr bwMode="auto">
          <a:xfrm rot="2650051">
            <a:off x="3462338" y="2619375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data header</a:t>
            </a:r>
          </a:p>
        </p:txBody>
      </p:sp>
      <p:sp>
        <p:nvSpPr>
          <p:cNvPr id="1249312" name="Rectangle 32"/>
          <p:cNvSpPr>
            <a:spLocks noChangeArrowheads="1"/>
          </p:cNvSpPr>
          <p:nvPr/>
        </p:nvSpPr>
        <p:spPr bwMode="auto">
          <a:xfrm>
            <a:off x="3995738" y="3036888"/>
            <a:ext cx="144462" cy="4683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959225" y="2439988"/>
            <a:ext cx="5041900" cy="244475"/>
            <a:chOff x="2494" y="1575"/>
            <a:chExt cx="3176" cy="154"/>
          </a:xfrm>
        </p:grpSpPr>
        <p:sp>
          <p:nvSpPr>
            <p:cNvPr id="67657" name="Line 34"/>
            <p:cNvSpPr>
              <a:spLocks noChangeShapeType="1"/>
            </p:cNvSpPr>
            <p:nvPr/>
          </p:nvSpPr>
          <p:spPr bwMode="auto">
            <a:xfrm>
              <a:off x="2494" y="1661"/>
              <a:ext cx="3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658" name="Text Box 35"/>
            <p:cNvSpPr txBox="1">
              <a:spLocks noChangeArrowheads="1"/>
            </p:cNvSpPr>
            <p:nvPr/>
          </p:nvSpPr>
          <p:spPr bwMode="auto">
            <a:xfrm>
              <a:off x="3572" y="1575"/>
              <a:ext cx="89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000" b="0"/>
                <a:t>info about data blocks</a:t>
              </a:r>
            </a:p>
          </p:txBody>
        </p:sp>
      </p:grpSp>
      <p:sp>
        <p:nvSpPr>
          <p:cNvPr id="1249316" name="Rectangle 36"/>
          <p:cNvSpPr>
            <a:spLocks noChangeArrowheads="1"/>
          </p:cNvSpPr>
          <p:nvPr/>
        </p:nvSpPr>
        <p:spPr bwMode="auto">
          <a:xfrm>
            <a:off x="4140200" y="3036888"/>
            <a:ext cx="4392613" cy="4683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0"/>
              <a:t>…data…</a:t>
            </a:r>
          </a:p>
        </p:txBody>
      </p:sp>
      <p:sp>
        <p:nvSpPr>
          <p:cNvPr id="1249317" name="Text Box 37"/>
          <p:cNvSpPr txBox="1">
            <a:spLocks noChangeArrowheads="1"/>
          </p:cNvSpPr>
          <p:nvPr/>
        </p:nvSpPr>
        <p:spPr bwMode="auto">
          <a:xfrm>
            <a:off x="3725863" y="4622800"/>
            <a:ext cx="52911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sz="2000" b="0"/>
              <a:t>A file can be …</a:t>
            </a:r>
            <a:endParaRPr lang="en-US" sz="1600" b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stored </a:t>
            </a:r>
            <a:r>
              <a:rPr lang="en-US" sz="1600" b="0">
                <a:solidFill>
                  <a:schemeClr val="folHlink"/>
                </a:solidFill>
              </a:rPr>
              <a:t>within the record</a:t>
            </a:r>
            <a:r>
              <a:rPr lang="en-US" sz="1600" b="0"/>
              <a:t> (immediate file, &lt; few 100 B)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represented by disk block addresses (which hold data):</a:t>
            </a:r>
            <a:br>
              <a:rPr lang="en-US" sz="1600" b="0"/>
            </a:br>
            <a:r>
              <a:rPr lang="en-US" sz="1600" b="0"/>
              <a:t>  </a:t>
            </a:r>
            <a:r>
              <a:rPr lang="en-US" sz="800" b="0"/>
              <a:t> </a:t>
            </a:r>
            <a:r>
              <a:rPr lang="en-US" sz="1600">
                <a:solidFill>
                  <a:schemeClr val="folHlink"/>
                </a:solidFill>
              </a:rPr>
              <a:t>runs</a:t>
            </a:r>
            <a:r>
              <a:rPr lang="en-US" sz="1600" b="0"/>
              <a:t> of consecutive blocks (&lt;addr, no&gt;, like extents)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use several records if more runs are needed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140200" y="2840038"/>
            <a:ext cx="647700" cy="665162"/>
            <a:chOff x="2631" y="1789"/>
            <a:chExt cx="408" cy="419"/>
          </a:xfrm>
        </p:grpSpPr>
        <p:grpSp>
          <p:nvGrpSpPr>
            <p:cNvPr id="67653" name="Group 39"/>
            <p:cNvGrpSpPr>
              <a:grpSpLocks/>
            </p:cNvGrpSpPr>
            <p:nvPr/>
          </p:nvGrpSpPr>
          <p:grpSpPr bwMode="auto">
            <a:xfrm>
              <a:off x="2631" y="1913"/>
              <a:ext cx="408" cy="295"/>
              <a:chOff x="2608" y="2500"/>
              <a:chExt cx="408" cy="295"/>
            </a:xfrm>
          </p:grpSpPr>
          <p:sp>
            <p:nvSpPr>
              <p:cNvPr id="67655" name="Rectangle 40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20</a:t>
                </a:r>
              </a:p>
            </p:txBody>
          </p:sp>
          <p:sp>
            <p:nvSpPr>
              <p:cNvPr id="67656" name="Rectangle 41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4</a:t>
                </a:r>
              </a:p>
            </p:txBody>
          </p:sp>
        </p:grpSp>
        <p:sp>
          <p:nvSpPr>
            <p:cNvPr id="67654" name="Text Box 42"/>
            <p:cNvSpPr txBox="1">
              <a:spLocks noChangeArrowheads="1"/>
            </p:cNvSpPr>
            <p:nvPr/>
          </p:nvSpPr>
          <p:spPr bwMode="auto">
            <a:xfrm>
              <a:off x="2693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900" b="0">
                  <a:solidFill>
                    <a:schemeClr val="folHlink"/>
                  </a:solidFill>
                </a:rPr>
                <a:t>run 1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787900" y="2840038"/>
            <a:ext cx="647700" cy="665162"/>
            <a:chOff x="3039" y="1789"/>
            <a:chExt cx="408" cy="419"/>
          </a:xfrm>
        </p:grpSpPr>
        <p:grpSp>
          <p:nvGrpSpPr>
            <p:cNvPr id="67649" name="Group 44"/>
            <p:cNvGrpSpPr>
              <a:grpSpLocks/>
            </p:cNvGrpSpPr>
            <p:nvPr/>
          </p:nvGrpSpPr>
          <p:grpSpPr bwMode="auto">
            <a:xfrm>
              <a:off x="3039" y="1913"/>
              <a:ext cx="408" cy="295"/>
              <a:chOff x="2608" y="2500"/>
              <a:chExt cx="408" cy="295"/>
            </a:xfrm>
          </p:grpSpPr>
          <p:sp>
            <p:nvSpPr>
              <p:cNvPr id="67651" name="Rectangle 45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30</a:t>
                </a:r>
              </a:p>
            </p:txBody>
          </p:sp>
          <p:sp>
            <p:nvSpPr>
              <p:cNvPr id="67652" name="Rectangle 46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2</a:t>
                </a:r>
              </a:p>
            </p:txBody>
          </p:sp>
        </p:grpSp>
        <p:sp>
          <p:nvSpPr>
            <p:cNvPr id="67650" name="Text Box 47"/>
            <p:cNvSpPr txBox="1">
              <a:spLocks noChangeArrowheads="1"/>
            </p:cNvSpPr>
            <p:nvPr/>
          </p:nvSpPr>
          <p:spPr bwMode="auto">
            <a:xfrm>
              <a:off x="3101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2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435600" y="2840038"/>
            <a:ext cx="647700" cy="665162"/>
            <a:chOff x="3447" y="1789"/>
            <a:chExt cx="408" cy="419"/>
          </a:xfrm>
        </p:grpSpPr>
        <p:grpSp>
          <p:nvGrpSpPr>
            <p:cNvPr id="67645" name="Group 49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47" name="Rectangle 50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74</a:t>
                </a:r>
              </a:p>
            </p:txBody>
          </p:sp>
          <p:sp>
            <p:nvSpPr>
              <p:cNvPr id="67648" name="Rectangle 51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7</a:t>
                </a:r>
              </a:p>
            </p:txBody>
          </p:sp>
        </p:grpSp>
        <p:sp>
          <p:nvSpPr>
            <p:cNvPr id="67646" name="Text Box 52"/>
            <p:cNvSpPr txBox="1">
              <a:spLocks noChangeArrowheads="1"/>
            </p:cNvSpPr>
            <p:nvPr/>
          </p:nvSpPr>
          <p:spPr bwMode="auto">
            <a:xfrm>
              <a:off x="3509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3</a:t>
              </a:r>
            </a:p>
          </p:txBody>
        </p:sp>
      </p:grpSp>
      <p:sp>
        <p:nvSpPr>
          <p:cNvPr id="1249333" name="Text Box 53"/>
          <p:cNvSpPr txBox="1">
            <a:spLocks noChangeArrowheads="1"/>
          </p:cNvSpPr>
          <p:nvPr/>
        </p:nvSpPr>
        <p:spPr bwMode="auto">
          <a:xfrm rot="2650051">
            <a:off x="8516938" y="3141663"/>
            <a:ext cx="592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/>
              <a:t>unused</a:t>
            </a:r>
          </a:p>
        </p:txBody>
      </p:sp>
      <p:sp>
        <p:nvSpPr>
          <p:cNvPr id="1249334" name="Text Box 54"/>
          <p:cNvSpPr txBox="1">
            <a:spLocks noChangeArrowheads="1"/>
          </p:cNvSpPr>
          <p:nvPr/>
        </p:nvSpPr>
        <p:spPr bwMode="auto">
          <a:xfrm>
            <a:off x="1979613" y="4365625"/>
            <a:ext cx="1104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24 - base record</a:t>
            </a:r>
          </a:p>
        </p:txBody>
      </p:sp>
      <p:sp>
        <p:nvSpPr>
          <p:cNvPr id="1249335" name="Text Box 55"/>
          <p:cNvSpPr txBox="1">
            <a:spLocks noChangeArrowheads="1"/>
          </p:cNvSpPr>
          <p:nvPr/>
        </p:nvSpPr>
        <p:spPr bwMode="auto">
          <a:xfrm>
            <a:off x="1979613" y="3897313"/>
            <a:ext cx="1635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26 - first extension record</a:t>
            </a:r>
          </a:p>
        </p:txBody>
      </p:sp>
      <p:sp>
        <p:nvSpPr>
          <p:cNvPr id="1249336" name="Text Box 56"/>
          <p:cNvSpPr txBox="1">
            <a:spLocks noChangeArrowheads="1"/>
          </p:cNvSpPr>
          <p:nvPr/>
        </p:nvSpPr>
        <p:spPr bwMode="auto">
          <a:xfrm>
            <a:off x="1979613" y="3681413"/>
            <a:ext cx="1812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27 - second extension record</a:t>
            </a:r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5724525" y="2840038"/>
            <a:ext cx="647700" cy="665162"/>
            <a:chOff x="3447" y="1789"/>
            <a:chExt cx="408" cy="419"/>
          </a:xfrm>
        </p:grpSpPr>
        <p:grpSp>
          <p:nvGrpSpPr>
            <p:cNvPr id="67641" name="Group 58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43" name="Rectangle 59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10</a:t>
                </a:r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2</a:t>
                </a:r>
              </a:p>
            </p:txBody>
          </p:sp>
        </p:grpSp>
        <p:sp>
          <p:nvSpPr>
            <p:cNvPr id="67642" name="Text Box 61"/>
            <p:cNvSpPr txBox="1">
              <a:spLocks noChangeArrowheads="1"/>
            </p:cNvSpPr>
            <p:nvPr/>
          </p:nvSpPr>
          <p:spPr bwMode="auto">
            <a:xfrm>
              <a:off x="3509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1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8388350" y="2840038"/>
            <a:ext cx="647700" cy="665162"/>
            <a:chOff x="3447" y="1789"/>
            <a:chExt cx="408" cy="419"/>
          </a:xfrm>
        </p:grpSpPr>
        <p:grpSp>
          <p:nvGrpSpPr>
            <p:cNvPr id="67637" name="Group 63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39" name="Rectangle 64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78</a:t>
                </a:r>
              </a:p>
            </p:txBody>
          </p:sp>
          <p:sp>
            <p:nvSpPr>
              <p:cNvPr id="67640" name="Rectangle 65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3</a:t>
                </a:r>
              </a:p>
            </p:txBody>
          </p:sp>
        </p:grpSp>
        <p:sp>
          <p:nvSpPr>
            <p:cNvPr id="67638" name="Text Box 66"/>
            <p:cNvSpPr txBox="1">
              <a:spLocks noChangeArrowheads="1"/>
            </p:cNvSpPr>
            <p:nvPr/>
          </p:nvSpPr>
          <p:spPr bwMode="auto">
            <a:xfrm>
              <a:off x="3509" y="1789"/>
              <a:ext cx="28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</a:t>
              </a:r>
              <a:r>
                <a:rPr lang="en-US" sz="900" i="1">
                  <a:solidFill>
                    <a:schemeClr val="folHlink"/>
                  </a:solidFill>
                </a:rPr>
                <a:t> k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895850" y="2840038"/>
            <a:ext cx="890588" cy="665162"/>
            <a:chOff x="2661" y="2409"/>
            <a:chExt cx="561" cy="419"/>
          </a:xfrm>
        </p:grpSpPr>
        <p:sp>
          <p:nvSpPr>
            <p:cNvPr id="67635" name="Rectangle 68"/>
            <p:cNvSpPr>
              <a:spLocks noChangeArrowheads="1"/>
            </p:cNvSpPr>
            <p:nvPr/>
          </p:nvSpPr>
          <p:spPr bwMode="auto">
            <a:xfrm>
              <a:off x="2671" y="2533"/>
              <a:ext cx="517" cy="29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0"/>
                <a:t>MFT 27</a:t>
              </a:r>
            </a:p>
          </p:txBody>
        </p:sp>
        <p:sp>
          <p:nvSpPr>
            <p:cNvPr id="67636" name="Text Box 69"/>
            <p:cNvSpPr txBox="1">
              <a:spLocks noChangeArrowheads="1"/>
            </p:cNvSpPr>
            <p:nvPr/>
          </p:nvSpPr>
          <p:spPr bwMode="auto">
            <a:xfrm>
              <a:off x="2661" y="2409"/>
              <a:ext cx="5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2nd extension</a:t>
              </a: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4114800" y="2840038"/>
            <a:ext cx="852488" cy="665162"/>
            <a:chOff x="2661" y="2409"/>
            <a:chExt cx="537" cy="419"/>
          </a:xfrm>
        </p:grpSpPr>
        <p:sp>
          <p:nvSpPr>
            <p:cNvPr id="67633" name="Rectangle 71"/>
            <p:cNvSpPr>
              <a:spLocks noChangeArrowheads="1"/>
            </p:cNvSpPr>
            <p:nvPr/>
          </p:nvSpPr>
          <p:spPr bwMode="auto">
            <a:xfrm>
              <a:off x="2671" y="2533"/>
              <a:ext cx="517" cy="29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0"/>
                <a:t>MFT 26</a:t>
              </a:r>
            </a:p>
          </p:txBody>
        </p:sp>
        <p:sp>
          <p:nvSpPr>
            <p:cNvPr id="67634" name="Text Box 72"/>
            <p:cNvSpPr txBox="1">
              <a:spLocks noChangeArrowheads="1"/>
            </p:cNvSpPr>
            <p:nvPr/>
          </p:nvSpPr>
          <p:spPr bwMode="auto">
            <a:xfrm>
              <a:off x="2661" y="2409"/>
              <a:ext cx="53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1st extension</a:t>
              </a:r>
            </a:p>
          </p:txBody>
        </p:sp>
      </p:grpSp>
      <p:sp>
        <p:nvSpPr>
          <p:cNvPr id="1249353" name="Rectangle 73"/>
          <p:cNvSpPr>
            <a:spLocks noChangeArrowheads="1"/>
          </p:cNvSpPr>
          <p:nvPr/>
        </p:nvSpPr>
        <p:spPr bwMode="auto">
          <a:xfrm>
            <a:off x="6372225" y="3038475"/>
            <a:ext cx="2016125" cy="466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/>
              <a:t>run 2, run 3, …, run  k-1</a:t>
            </a:r>
          </a:p>
        </p:txBody>
      </p:sp>
      <p:sp>
        <p:nvSpPr>
          <p:cNvPr id="1249354" name="Rectangle 74"/>
          <p:cNvSpPr>
            <a:spLocks noChangeArrowheads="1"/>
          </p:cNvSpPr>
          <p:nvPr/>
        </p:nvSpPr>
        <p:spPr bwMode="auto">
          <a:xfrm>
            <a:off x="503238" y="4371975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4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4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49354"/>
                                        </p:tgtEl>
                                      </p:cBhvr>
                                      <p:by x="10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249354"/>
                                        </p:tgtEl>
                                      </p:cBhvr>
                                      <p:by x="39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525 -0.172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24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24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24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2" grpId="0" animBg="1"/>
      <p:bldP spid="1249283" grpId="0" animBg="1"/>
      <p:bldP spid="1249284" grpId="0" animBg="1"/>
      <p:bldP spid="1249287" grpId="0" animBg="1"/>
      <p:bldP spid="1249288" grpId="0" animBg="1"/>
      <p:bldP spid="1249289" grpId="0" animBg="1"/>
      <p:bldP spid="1249290" grpId="0" animBg="1"/>
      <p:bldP spid="1249291" grpId="0" animBg="1"/>
      <p:bldP spid="1249292" grpId="0" animBg="1"/>
      <p:bldP spid="1249293" grpId="0" animBg="1"/>
      <p:bldP spid="1249294" grpId="0" animBg="1"/>
      <p:bldP spid="1249295" grpId="0" animBg="1"/>
      <p:bldP spid="1249296" grpId="0" animBg="1"/>
      <p:bldP spid="1249297" grpId="0" animBg="1"/>
      <p:bldP spid="1249298" grpId="0" animBg="1"/>
      <p:bldP spid="1249299" grpId="0" animBg="1"/>
      <p:bldP spid="1249300" grpId="0" animBg="1"/>
      <p:bldP spid="1249301" grpId="0" animBg="1"/>
      <p:bldP spid="1249302" grpId="0" animBg="1"/>
      <p:bldP spid="1249302" grpId="1" animBg="1"/>
      <p:bldP spid="1249303" grpId="0"/>
      <p:bldP spid="1249303" grpId="1"/>
      <p:bldP spid="1249304" grpId="0" animBg="1"/>
      <p:bldP spid="1249305" grpId="0"/>
      <p:bldP spid="1249306" grpId="0" animBg="1"/>
      <p:bldP spid="1249307" grpId="0"/>
      <p:bldP spid="1249308" grpId="0" animBg="1"/>
      <p:bldP spid="1249309" grpId="0"/>
      <p:bldP spid="1249310" grpId="0" animBg="1"/>
      <p:bldP spid="1249311" grpId="0"/>
      <p:bldP spid="1249312" grpId="0" animBg="1"/>
      <p:bldP spid="1249316" grpId="0" animBg="1"/>
      <p:bldP spid="1249316" grpId="1" animBg="1"/>
      <p:bldP spid="1249333" grpId="0"/>
      <p:bldP spid="1249333" grpId="1"/>
      <p:bldP spid="1249333" grpId="2"/>
      <p:bldP spid="1249353" grpId="0" animBg="1"/>
      <p:bldP spid="1249354" grpId="0" animBg="1"/>
      <p:bldP spid="1249354" grpId="1" animBg="1"/>
      <p:bldP spid="1249354" grpId="2" animBg="1"/>
      <p:bldP spid="1249354" grpId="3" animBg="1"/>
      <p:bldP spid="1249354" grpId="4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 &amp; Journaling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When data is </a:t>
            </a:r>
            <a:r>
              <a:rPr lang="en-US" sz="2400" b="1" dirty="0" smtClean="0">
                <a:solidFill>
                  <a:srgbClr val="0000FF"/>
                </a:solidFill>
              </a:rPr>
              <a:t>written </a:t>
            </a:r>
            <a:r>
              <a:rPr lang="en-US" sz="2400" dirty="0" smtClean="0"/>
              <a:t>to a file, both metadata and data must be updated</a:t>
            </a:r>
          </a:p>
          <a:p>
            <a:pPr lvl="1" eaLnBrk="1" hangingPunct="1"/>
            <a:r>
              <a:rPr lang="en-US" sz="2000" dirty="0" smtClean="0"/>
              <a:t>metadata is written asynchronously, data may be written earlier</a:t>
            </a:r>
          </a:p>
          <a:p>
            <a:pPr lvl="1" eaLnBrk="1" hangingPunct="1"/>
            <a:r>
              <a:rPr lang="en-US" sz="2000" dirty="0" smtClean="0"/>
              <a:t>if a system crashes, the file system may be corrupted and data is lost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Journaling file systems provide improved consistency and recoverability</a:t>
            </a:r>
          </a:p>
          <a:p>
            <a:pPr lvl="1" eaLnBrk="1" hangingPunct="1"/>
            <a:r>
              <a:rPr lang="en-US" sz="2000" dirty="0" smtClean="0"/>
              <a:t>makes a log to keep track of changes</a:t>
            </a:r>
          </a:p>
          <a:p>
            <a:pPr lvl="1" eaLnBrk="1" hangingPunct="1"/>
            <a:r>
              <a:rPr lang="en-US" sz="2000" dirty="0" smtClean="0"/>
              <a:t>the log can be used to undo partially completed operations</a:t>
            </a:r>
          </a:p>
          <a:p>
            <a:pPr lvl="1" eaLnBrk="1" hangingPunct="1"/>
            <a:r>
              <a:rPr lang="en-US" sz="2000" dirty="0" smtClean="0"/>
              <a:t>e.g., </a:t>
            </a:r>
            <a:r>
              <a:rPr lang="en-US" sz="2000" dirty="0" err="1" smtClean="0"/>
              <a:t>ReiserFS</a:t>
            </a:r>
            <a:r>
              <a:rPr lang="en-US" sz="2000" dirty="0" smtClean="0"/>
              <a:t>, JFS, XFS and Ext3 (all Linux)</a:t>
            </a:r>
            <a:br>
              <a:rPr lang="en-US" sz="2000" dirty="0" smtClean="0"/>
            </a:br>
            <a:endParaRPr lang="en-US" sz="2000" dirty="0" smtClean="0"/>
          </a:p>
          <a:p>
            <a:pPr lvl="1" eaLnBrk="1" hangingPunct="1"/>
            <a:r>
              <a:rPr lang="en-US" sz="2000" dirty="0" smtClean="0"/>
              <a:t>NTFS (Windows) provide journaling properties where all changes to MFT and file system structure are logged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 vs. NAS vs. SAN??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7363"/>
            <a:ext cx="2684463" cy="47879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Direct attached storage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Network attached storage</a:t>
            </a:r>
          </a:p>
          <a:p>
            <a:pPr lvl="1" eaLnBrk="1" hangingPunct="1"/>
            <a:r>
              <a:rPr lang="en-US" sz="1400" smtClean="0"/>
              <a:t>uses some kind of file-based protocol to attach remote devices non-transparently</a:t>
            </a:r>
          </a:p>
          <a:p>
            <a:pPr lvl="1" eaLnBrk="1" hangingPunct="1"/>
            <a:r>
              <a:rPr lang="en-US" sz="1400" smtClean="0"/>
              <a:t>NFS, SMB, CIFS</a:t>
            </a:r>
            <a:br>
              <a:rPr lang="en-US" sz="1400" smtClean="0"/>
            </a:br>
            <a:endParaRPr lang="en-US" sz="1400" smtClean="0"/>
          </a:p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Storage area network</a:t>
            </a:r>
          </a:p>
          <a:p>
            <a:pPr lvl="1" eaLnBrk="1" hangingPunct="1"/>
            <a:r>
              <a:rPr lang="en-US" sz="1400" smtClean="0"/>
              <a:t>transparently attach remote storage devices</a:t>
            </a:r>
          </a:p>
          <a:p>
            <a:pPr lvl="1" eaLnBrk="1" hangingPunct="1"/>
            <a:r>
              <a:rPr lang="en-US" sz="1400" smtClean="0"/>
              <a:t>iSCSI (SCSI over TCP/IP), iFCP (SCSI over Fibre Channel), HyperSCSI (SCSI over Ethernet), ATA over Ethernet</a:t>
            </a:r>
          </a:p>
        </p:txBody>
      </p:sp>
      <p:pic>
        <p:nvPicPr>
          <p:cNvPr id="1398789" name="Picture 5" descr="Comping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600200"/>
            <a:ext cx="631983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8791" name="Picture 7" descr="Compi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587625"/>
            <a:ext cx="5105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Rectangle 8"/>
          <p:cNvSpPr>
            <a:spLocks noChangeArrowheads="1"/>
          </p:cNvSpPr>
          <p:nvPr/>
        </p:nvSpPr>
        <p:spPr bwMode="auto">
          <a:xfrm>
            <a:off x="0" y="795338"/>
            <a:ext cx="9144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2400" b="0"/>
              <a:t>How will the introduction of </a:t>
            </a:r>
            <a:r>
              <a:rPr lang="en-US" sz="2400"/>
              <a:t>network </a:t>
            </a:r>
            <a:br>
              <a:rPr lang="en-US" sz="2400"/>
            </a:br>
            <a:r>
              <a:rPr lang="en-US" sz="2400"/>
              <a:t>attached disks</a:t>
            </a:r>
            <a:r>
              <a:rPr lang="en-US" sz="2400" b="0"/>
              <a:t> influence storage?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987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2729E-7 L 0.18073 -0.408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9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0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Mechanical Disks vs. Solid State Disks???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95338"/>
            <a:ext cx="9144000" cy="569912"/>
          </a:xfrm>
        </p:spPr>
        <p:txBody>
          <a:bodyPr/>
          <a:lstStyle/>
          <a:p>
            <a:pPr eaLnBrk="1" hangingPunct="1"/>
            <a:r>
              <a:rPr lang="en-US" sz="2400" smtClean="0"/>
              <a:t>How will the introduction of </a:t>
            </a:r>
            <a:r>
              <a:rPr lang="en-US" sz="2400" b="1" smtClean="0"/>
              <a:t>SSDs</a:t>
            </a:r>
            <a:r>
              <a:rPr lang="en-US" sz="2400" smtClean="0"/>
              <a:t> influence storage?</a:t>
            </a:r>
          </a:p>
        </p:txBody>
      </p:sp>
      <p:graphicFrame>
        <p:nvGraphicFramePr>
          <p:cNvPr id="1393896" name="Group 232"/>
          <p:cNvGraphicFramePr>
            <a:graphicFrameLocks noGrp="1"/>
          </p:cNvGraphicFramePr>
          <p:nvPr>
            <p:ph sz="half" idx="2"/>
          </p:nvPr>
        </p:nvGraphicFramePr>
        <p:xfrm>
          <a:off x="57150" y="1836738"/>
          <a:ext cx="9031288" cy="4381637"/>
        </p:xfrm>
        <a:graphic>
          <a:graphicData uri="http://schemas.openxmlformats.org/drawingml/2006/table">
            <a:tbl>
              <a:tblPr/>
              <a:tblGrid>
                <a:gridCol w="3667125"/>
                <a:gridCol w="1046163"/>
                <a:gridCol w="1687512"/>
                <a:gridCol w="1449388"/>
                <a:gridCol w="1181100"/>
              </a:tblGrid>
              <a:tr h="96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Storage capasity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(GB)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Average seek time / latency (ms)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Sustained transfer rate (MBps)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Interface (Gbps)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Seagate Cheetah X15.6 (3.5 inch)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3.4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(track to track 0.2)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110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171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SAS (3)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FC (4)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48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Seagate Savvio 15K (2.5 inch)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2.9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(track to track 0.2)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29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SAS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OCM Flash Media Core Series V2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&lt; .2 -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.3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up to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170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X25-E (extreme)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0.075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X25-M (mainstream)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160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0.085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Mtron SSD Pro 7500 series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130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(1.5)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Gigabyte GC-Ramdisk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0.000xxx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GBps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(1.5)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 smtClean="0"/>
              <a:t>The End:</a:t>
            </a:r>
            <a:br>
              <a:rPr lang="en-US" sz="4800" smtClean="0"/>
            </a:br>
            <a:r>
              <a:rPr lang="en-US" sz="4800" smtClean="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Disks are the main persistent secondary storage device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dirty="0" smtClean="0"/>
              <a:t>The main bottleneck is often disk I/O performance due to disk mechanics: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folHlink"/>
                </a:solidFill>
              </a:rPr>
              <a:t>seek time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folHlink"/>
                </a:solidFill>
              </a:rPr>
              <a:t>rotational delays</a:t>
            </a:r>
            <a:br>
              <a:rPr lang="en-US" sz="2000" dirty="0" smtClean="0">
                <a:solidFill>
                  <a:schemeClr val="folHlink"/>
                </a:solidFill>
              </a:rPr>
            </a:br>
            <a:endParaRPr lang="en-US" sz="20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z="2000" dirty="0" smtClean="0"/>
              <a:t>Much work has been performed to optimize disks performance </a:t>
            </a:r>
          </a:p>
          <a:p>
            <a:pPr lvl="1" eaLnBrk="1" hangingPunct="1"/>
            <a:r>
              <a:rPr lang="en-US" sz="1800" dirty="0" smtClean="0"/>
              <a:t>scheduling algorithms try to minimize seek overhead </a:t>
            </a:r>
            <a:r>
              <a:rPr lang="en-US" sz="1400" dirty="0" smtClean="0"/>
              <a:t>(most systems use SCAN derivates)</a:t>
            </a:r>
          </a:p>
          <a:p>
            <a:pPr lvl="1" eaLnBrk="1" hangingPunct="1"/>
            <a:r>
              <a:rPr lang="en-US" sz="1800" dirty="0" smtClean="0"/>
              <a:t>memory caching can save disk I/Os</a:t>
            </a:r>
          </a:p>
          <a:p>
            <a:pPr lvl="1" eaLnBrk="1" hangingPunct="1"/>
            <a:r>
              <a:rPr lang="en-US" sz="1800" dirty="0" smtClean="0"/>
              <a:t>additionally, many other ways </a:t>
            </a:r>
            <a:r>
              <a:rPr lang="en-US" sz="1400" dirty="0" smtClean="0"/>
              <a:t>(e.g., block sizes, placement, </a:t>
            </a:r>
            <a:r>
              <a:rPr lang="en-US" sz="1400" dirty="0" err="1" smtClean="0"/>
              <a:t>prefetching</a:t>
            </a:r>
            <a:r>
              <a:rPr lang="en-US" sz="1400" dirty="0" smtClean="0"/>
              <a:t>, striping, …)</a:t>
            </a:r>
          </a:p>
          <a:p>
            <a:pPr lvl="1" eaLnBrk="1" hangingPunct="1"/>
            <a:r>
              <a:rPr lang="en-US" sz="1800" dirty="0" smtClean="0"/>
              <a:t>world today more complicated </a:t>
            </a:r>
            <a:r>
              <a:rPr lang="en-US" sz="1400" dirty="0" smtClean="0"/>
              <a:t>(both different access patterns, unknown disk characteristics, …)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err="1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/>
              <a:t>new disks are “smart”, we cannot fully control the device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000" dirty="0" smtClean="0"/>
              <a:t>File systems provide</a:t>
            </a:r>
          </a:p>
          <a:p>
            <a:pPr lvl="1" eaLnBrk="1" hangingPunct="1"/>
            <a:r>
              <a:rPr lang="en-US" sz="1800" dirty="0" smtClean="0"/>
              <a:t>file management – store, share, access, …</a:t>
            </a:r>
          </a:p>
          <a:p>
            <a:pPr lvl="1" eaLnBrk="1" hangingPunct="1"/>
            <a:r>
              <a:rPr lang="en-US" sz="1800" dirty="0" smtClean="0"/>
              <a:t>storage management – of physical storage</a:t>
            </a:r>
          </a:p>
          <a:p>
            <a:pPr lvl="1" eaLnBrk="1" hangingPunct="1"/>
            <a:r>
              <a:rPr lang="en-US" sz="1800" dirty="0" smtClean="0"/>
              <a:t>access methods – functions to read, write, seek, …</a:t>
            </a:r>
          </a:p>
          <a:p>
            <a:pPr lvl="1" eaLnBrk="1" hangingPunct="1"/>
            <a:r>
              <a:rPr lang="en-US" sz="18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Seek Time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6463"/>
            <a:ext cx="9144000" cy="2286000"/>
          </a:xfrm>
        </p:spPr>
        <p:txBody>
          <a:bodyPr/>
          <a:lstStyle/>
          <a:p>
            <a:pPr eaLnBrk="1" hangingPunct="1"/>
            <a:r>
              <a:rPr lang="en-US" sz="2400" smtClean="0"/>
              <a:t>Seek time is the time to position the head</a:t>
            </a:r>
          </a:p>
          <a:p>
            <a:pPr lvl="1" eaLnBrk="1" hangingPunct="1"/>
            <a:r>
              <a:rPr lang="en-US" sz="2000" smtClean="0"/>
              <a:t>the heads require a minimum amount of time to start and stop moving the head</a:t>
            </a:r>
          </a:p>
          <a:p>
            <a:pPr lvl="1" eaLnBrk="1" hangingPunct="1"/>
            <a:r>
              <a:rPr lang="en-US" sz="2000" smtClean="0"/>
              <a:t>some time is used for actually moving the head – </a:t>
            </a:r>
            <a:br>
              <a:rPr lang="en-US" sz="2000" smtClean="0"/>
            </a:br>
            <a:r>
              <a:rPr lang="en-US" sz="2000" smtClean="0"/>
              <a:t>roughly proportional to the number of cylinders traveled</a:t>
            </a:r>
            <a:br>
              <a:rPr lang="en-US" sz="2000" smtClean="0"/>
            </a:br>
            <a:endParaRPr lang="en-US" sz="700" smtClean="0"/>
          </a:p>
          <a:p>
            <a:pPr lvl="1" eaLnBrk="1" hangingPunct="1"/>
            <a:r>
              <a:rPr lang="en-US" sz="2000" smtClean="0"/>
              <a:t>Time to move head: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-31747" y="3152775"/>
            <a:ext cx="7088191" cy="3471863"/>
            <a:chOff x="314" y="1962"/>
            <a:chExt cx="4465" cy="2187"/>
          </a:xfrm>
        </p:grpSpPr>
        <p:sp>
          <p:nvSpPr>
            <p:cNvPr id="1035" name="Line 5"/>
            <p:cNvSpPr>
              <a:spLocks noChangeShapeType="1"/>
            </p:cNvSpPr>
            <p:nvPr/>
          </p:nvSpPr>
          <p:spPr bwMode="auto">
            <a:xfrm flipH="1">
              <a:off x="1289" y="2188"/>
              <a:ext cx="3" cy="1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314" y="2400"/>
              <a:ext cx="4465" cy="1749"/>
              <a:chOff x="314" y="2400"/>
              <a:chExt cx="4465" cy="1749"/>
            </a:xfrm>
          </p:grpSpPr>
          <p:sp>
            <p:nvSpPr>
              <p:cNvPr id="1038" name="Line 7"/>
              <p:cNvSpPr>
                <a:spLocks noChangeShapeType="1"/>
              </p:cNvSpPr>
              <p:nvPr/>
            </p:nvSpPr>
            <p:spPr bwMode="auto">
              <a:xfrm>
                <a:off x="1289" y="3879"/>
                <a:ext cx="2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39" name="Arc 8"/>
              <p:cNvSpPr>
                <a:spLocks/>
              </p:cNvSpPr>
              <p:nvPr/>
            </p:nvSpPr>
            <p:spPr bwMode="auto">
              <a:xfrm flipH="1">
                <a:off x="1433" y="2535"/>
                <a:ext cx="1787" cy="1056"/>
              </a:xfrm>
              <a:custGeom>
                <a:avLst/>
                <a:gdLst>
                  <a:gd name="T0" fmla="*/ 0 w 21600"/>
                  <a:gd name="T1" fmla="*/ 0 h 21600"/>
                  <a:gd name="T2" fmla="*/ 1787 w 21600"/>
                  <a:gd name="T3" fmla="*/ 1056 h 21600"/>
                  <a:gd name="T4" fmla="*/ 0 w 21600"/>
                  <a:gd name="T5" fmla="*/ 105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0" name="Line 9"/>
              <p:cNvSpPr>
                <a:spLocks noChangeShapeType="1"/>
              </p:cNvSpPr>
              <p:nvPr/>
            </p:nvSpPr>
            <p:spPr bwMode="auto">
              <a:xfrm>
                <a:off x="1433" y="379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1" name="Line 10"/>
              <p:cNvSpPr>
                <a:spLocks noChangeShapeType="1"/>
              </p:cNvSpPr>
              <p:nvPr/>
            </p:nvSpPr>
            <p:spPr bwMode="auto">
              <a:xfrm flipH="1" flipV="1">
                <a:off x="1241" y="359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2" name="Line 11"/>
              <p:cNvSpPr>
                <a:spLocks noChangeShapeType="1"/>
              </p:cNvSpPr>
              <p:nvPr/>
            </p:nvSpPr>
            <p:spPr bwMode="auto">
              <a:xfrm>
                <a:off x="3246" y="379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3" name="Line 12"/>
              <p:cNvSpPr>
                <a:spLocks noChangeShapeType="1"/>
              </p:cNvSpPr>
              <p:nvPr/>
            </p:nvSpPr>
            <p:spPr bwMode="auto">
              <a:xfrm flipH="1" flipV="1">
                <a:off x="1241" y="25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4" name="Text Box 13"/>
              <p:cNvSpPr txBox="1">
                <a:spLocks noChangeArrowheads="1"/>
              </p:cNvSpPr>
              <p:nvPr/>
            </p:nvSpPr>
            <p:spPr bwMode="auto">
              <a:xfrm>
                <a:off x="314" y="2400"/>
                <a:ext cx="9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/>
                <a:r>
                  <a:rPr lang="en-US" sz="1800" b="0" dirty="0"/>
                  <a:t>~ 10x - 20x  </a:t>
                </a:r>
              </a:p>
            </p:txBody>
          </p:sp>
          <p:sp>
            <p:nvSpPr>
              <p:cNvPr id="1045" name="Text Box 14"/>
              <p:cNvSpPr txBox="1">
                <a:spLocks noChangeArrowheads="1"/>
              </p:cNvSpPr>
              <p:nvPr/>
            </p:nvSpPr>
            <p:spPr bwMode="auto">
              <a:xfrm>
                <a:off x="1049" y="3464"/>
                <a:ext cx="18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x</a:t>
                </a:r>
              </a:p>
            </p:txBody>
          </p:sp>
          <p:sp>
            <p:nvSpPr>
              <p:cNvPr id="1046" name="Text Box 15"/>
              <p:cNvSpPr txBox="1">
                <a:spLocks noChangeArrowheads="1"/>
              </p:cNvSpPr>
              <p:nvPr/>
            </p:nvSpPr>
            <p:spPr bwMode="auto">
              <a:xfrm>
                <a:off x="1337" y="3918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1</a:t>
                </a:r>
              </a:p>
            </p:txBody>
          </p:sp>
          <p:sp>
            <p:nvSpPr>
              <p:cNvPr id="1047" name="Text Box 16"/>
              <p:cNvSpPr txBox="1">
                <a:spLocks noChangeArrowheads="1"/>
              </p:cNvSpPr>
              <p:nvPr/>
            </p:nvSpPr>
            <p:spPr bwMode="auto">
              <a:xfrm>
                <a:off x="3150" y="3918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N</a:t>
                </a:r>
              </a:p>
            </p:txBody>
          </p:sp>
          <p:sp>
            <p:nvSpPr>
              <p:cNvPr id="1048" name="Text Box 17"/>
              <p:cNvSpPr txBox="1">
                <a:spLocks noChangeArrowheads="1"/>
              </p:cNvSpPr>
              <p:nvPr/>
            </p:nvSpPr>
            <p:spPr bwMode="auto">
              <a:xfrm>
                <a:off x="3365" y="3748"/>
                <a:ext cx="14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2000" b="0"/>
                  <a:t>Cylinders Traveled</a:t>
                </a:r>
              </a:p>
            </p:txBody>
          </p:sp>
        </p:grpSp>
        <p:sp>
          <p:nvSpPr>
            <p:cNvPr id="1037" name="Text Box 18"/>
            <p:cNvSpPr txBox="1">
              <a:spLocks noChangeArrowheads="1"/>
            </p:cNvSpPr>
            <p:nvPr/>
          </p:nvSpPr>
          <p:spPr bwMode="auto">
            <a:xfrm>
              <a:off x="1066" y="1962"/>
              <a:ext cx="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 b="0"/>
                <a:t>Time</a:t>
              </a:r>
            </a:p>
          </p:txBody>
        </p:sp>
      </p:grpSp>
      <p:sp>
        <p:nvSpPr>
          <p:cNvPr id="1178643" name="Rectangle 19"/>
          <p:cNvSpPr>
            <a:spLocks noChangeArrowheads="1"/>
          </p:cNvSpPr>
          <p:nvPr/>
        </p:nvSpPr>
        <p:spPr bwMode="auto">
          <a:xfrm>
            <a:off x="5185888" y="3505563"/>
            <a:ext cx="374002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2400" b="0" dirty="0"/>
              <a:t>“Typical” average: </a:t>
            </a:r>
            <a:br>
              <a:rPr lang="en-US" sz="2400" b="0" dirty="0"/>
            </a:br>
            <a:r>
              <a:rPr lang="en-US" sz="2400" b="0" dirty="0"/>
              <a:t>	</a:t>
            </a:r>
            <a:r>
              <a:rPr lang="en-US" sz="2000" b="0" dirty="0"/>
              <a:t>10 ms </a:t>
            </a:r>
            <a:r>
              <a:rPr lang="en-US" sz="2000" b="0" dirty="0" err="1">
                <a:sym typeface="Symbol" pitchFamily="18" charset="2"/>
              </a:rPr>
              <a:t></a:t>
            </a:r>
            <a:r>
              <a:rPr lang="en-US" sz="2000" b="0" dirty="0"/>
              <a:t> 40 ms (old)</a:t>
            </a:r>
            <a:br>
              <a:rPr lang="en-US" sz="2000" b="0" dirty="0"/>
            </a:br>
            <a:r>
              <a:rPr lang="en-US" sz="2000" b="0" dirty="0"/>
              <a:t>	7.4 ms (Barracuda 180</a:t>
            </a:r>
            <a:r>
              <a:rPr lang="en-US" sz="2000" b="0" dirty="0" smtClean="0"/>
              <a:t>)</a:t>
            </a:r>
            <a:br>
              <a:rPr lang="en-US" sz="2000" b="0" dirty="0" smtClean="0"/>
            </a:br>
            <a:r>
              <a:rPr lang="en-US" sz="2000" b="0" dirty="0" smtClean="0"/>
              <a:t>	5.7 </a:t>
            </a:r>
            <a:r>
              <a:rPr lang="en-US" sz="2000" b="0" dirty="0"/>
              <a:t>ms (Cheetah 36)</a:t>
            </a:r>
            <a:br>
              <a:rPr lang="en-US" sz="2000" b="0" dirty="0"/>
            </a:br>
            <a:r>
              <a:rPr lang="en-US" sz="2000" b="0" dirty="0"/>
              <a:t>	3.6 ms (Cheetah X15)</a:t>
            </a: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3190875" y="2695575"/>
          <a:ext cx="1301750" cy="488950"/>
        </p:xfrm>
        <a:graphic>
          <a:graphicData uri="http://schemas.openxmlformats.org/presentationml/2006/ole">
            <p:oleObj spid="_x0000_s1049" name="Equation" r:id="rId4" imgW="571500" imgH="215900" progId="Equation.3">
              <p:embed/>
            </p:oleObj>
          </a:graphicData>
        </a:graphic>
      </p:graphicFrame>
      <p:sp>
        <p:nvSpPr>
          <p:cNvPr id="1031" name="Text Box 21"/>
          <p:cNvSpPr txBox="1">
            <a:spLocks noChangeArrowheads="1"/>
          </p:cNvSpPr>
          <p:nvPr/>
        </p:nvSpPr>
        <p:spPr bwMode="auto">
          <a:xfrm>
            <a:off x="4586288" y="2938463"/>
            <a:ext cx="14541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number of tracks</a:t>
            </a:r>
          </a:p>
          <a:p>
            <a:r>
              <a:rPr lang="en-US" sz="1200" b="0"/>
              <a:t>seek time constant</a:t>
            </a:r>
          </a:p>
          <a:p>
            <a:r>
              <a:rPr lang="en-US" sz="1200" b="0"/>
              <a:t>fixed overhead</a:t>
            </a:r>
          </a:p>
        </p:txBody>
      </p:sp>
      <p:sp>
        <p:nvSpPr>
          <p:cNvPr id="1032" name="Line 22"/>
          <p:cNvSpPr>
            <a:spLocks noChangeShapeType="1"/>
          </p:cNvSpPr>
          <p:nvPr/>
        </p:nvSpPr>
        <p:spPr bwMode="auto">
          <a:xfrm>
            <a:off x="4462463" y="3035300"/>
            <a:ext cx="166687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33" name="Freeform 23"/>
          <p:cNvSpPr>
            <a:spLocks/>
          </p:cNvSpPr>
          <p:nvPr/>
        </p:nvSpPr>
        <p:spPr bwMode="auto">
          <a:xfrm>
            <a:off x="3921125" y="3103563"/>
            <a:ext cx="719138" cy="166687"/>
          </a:xfrm>
          <a:custGeom>
            <a:avLst/>
            <a:gdLst>
              <a:gd name="T0" fmla="*/ 453 w 453"/>
              <a:gd name="T1" fmla="*/ 105 h 105"/>
              <a:gd name="T2" fmla="*/ 75 w 453"/>
              <a:gd name="T3" fmla="*/ 105 h 105"/>
              <a:gd name="T4" fmla="*/ 0 w 453"/>
              <a:gd name="T5" fmla="*/ 0 h 105"/>
              <a:gd name="T6" fmla="*/ 0 60000 65536"/>
              <a:gd name="T7" fmla="*/ 0 60000 65536"/>
              <a:gd name="T8" fmla="*/ 0 60000 65536"/>
              <a:gd name="T9" fmla="*/ 0 w 453"/>
              <a:gd name="T10" fmla="*/ 0 h 105"/>
              <a:gd name="T11" fmla="*/ 453 w 453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105">
                <a:moveTo>
                  <a:pt x="453" y="105"/>
                </a:moveTo>
                <a:lnTo>
                  <a:pt x="75" y="10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34" name="Freeform 24"/>
          <p:cNvSpPr>
            <a:spLocks/>
          </p:cNvSpPr>
          <p:nvPr/>
        </p:nvSpPr>
        <p:spPr bwMode="auto">
          <a:xfrm>
            <a:off x="3381375" y="3113088"/>
            <a:ext cx="1258888" cy="334962"/>
          </a:xfrm>
          <a:custGeom>
            <a:avLst/>
            <a:gdLst>
              <a:gd name="T0" fmla="*/ 793 w 793"/>
              <a:gd name="T1" fmla="*/ 211 h 211"/>
              <a:gd name="T2" fmla="*/ 155 w 793"/>
              <a:gd name="T3" fmla="*/ 211 h 211"/>
              <a:gd name="T4" fmla="*/ 0 w 793"/>
              <a:gd name="T5" fmla="*/ 0 h 211"/>
              <a:gd name="T6" fmla="*/ 0 60000 65536"/>
              <a:gd name="T7" fmla="*/ 0 60000 65536"/>
              <a:gd name="T8" fmla="*/ 0 60000 65536"/>
              <a:gd name="T9" fmla="*/ 0 w 793"/>
              <a:gd name="T10" fmla="*/ 0 h 211"/>
              <a:gd name="T11" fmla="*/ 793 w 793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211">
                <a:moveTo>
                  <a:pt x="793" y="211"/>
                </a:moveTo>
                <a:lnTo>
                  <a:pt x="155" y="21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Rotational Delay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230313"/>
          </a:xfrm>
        </p:spPr>
        <p:txBody>
          <a:bodyPr/>
          <a:lstStyle/>
          <a:p>
            <a:pPr eaLnBrk="1" hangingPunct="1"/>
            <a:r>
              <a:rPr lang="en-US" smtClean="0"/>
              <a:t>Time for the disk platters to rotate so the first of the required sectors are under the disk head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15888" y="2124075"/>
            <a:ext cx="4005262" cy="4192588"/>
            <a:chOff x="73" y="1338"/>
            <a:chExt cx="2523" cy="2641"/>
          </a:xfrm>
        </p:grpSpPr>
        <p:sp>
          <p:nvSpPr>
            <p:cNvPr id="12294" name="Oval 5"/>
            <p:cNvSpPr>
              <a:spLocks noChangeArrowheads="1"/>
            </p:cNvSpPr>
            <p:nvPr/>
          </p:nvSpPr>
          <p:spPr bwMode="auto">
            <a:xfrm>
              <a:off x="527" y="1762"/>
              <a:ext cx="1680" cy="1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5" name="Oval 6"/>
            <p:cNvSpPr>
              <a:spLocks noChangeArrowheads="1"/>
            </p:cNvSpPr>
            <p:nvPr/>
          </p:nvSpPr>
          <p:spPr bwMode="auto">
            <a:xfrm>
              <a:off x="719" y="1954"/>
              <a:ext cx="1296" cy="1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1391" y="176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1391" y="325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2015" y="2626"/>
              <a:ext cx="1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>
              <a:off x="527" y="262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 flipV="1">
              <a:off x="1823" y="200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flipV="1">
              <a:off x="815" y="31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>
              <a:off x="1871" y="301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815" y="195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 flipH="1">
              <a:off x="911" y="2338"/>
              <a:ext cx="864" cy="432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819" y="1593"/>
              <a:ext cx="162" cy="21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H="1" flipV="1">
              <a:off x="1775" y="3346"/>
              <a:ext cx="240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73" y="1338"/>
              <a:ext cx="9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0"/>
                <a:t>head here</a:t>
              </a:r>
            </a:p>
          </p:txBody>
        </p:sp>
        <p:sp>
          <p:nvSpPr>
            <p:cNvPr id="12308" name="Text Box 19"/>
            <p:cNvSpPr txBox="1">
              <a:spLocks noChangeArrowheads="1"/>
            </p:cNvSpPr>
            <p:nvPr/>
          </p:nvSpPr>
          <p:spPr bwMode="auto">
            <a:xfrm>
              <a:off x="1434" y="3691"/>
              <a:ext cx="11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0"/>
                <a:t>block I want</a:t>
              </a:r>
            </a:p>
          </p:txBody>
        </p:sp>
      </p:grpSp>
      <p:sp>
        <p:nvSpPr>
          <p:cNvPr id="1180692" name="Rectangle 20"/>
          <p:cNvSpPr>
            <a:spLocks noChangeArrowheads="1"/>
          </p:cNvSpPr>
          <p:nvPr/>
        </p:nvSpPr>
        <p:spPr bwMode="auto">
          <a:xfrm>
            <a:off x="3806825" y="2484438"/>
            <a:ext cx="53101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2800" b="0"/>
              <a:t>Average delay is </a:t>
            </a:r>
            <a:r>
              <a:rPr lang="en-US" sz="2800" b="0">
                <a:solidFill>
                  <a:schemeClr val="hlink"/>
                </a:solidFill>
              </a:rPr>
              <a:t>1/2 revolution</a:t>
            </a:r>
            <a:r>
              <a:rPr lang="en-US" sz="2800" b="0"/>
              <a:t/>
            </a:r>
            <a:br>
              <a:rPr lang="en-US" sz="2800" b="0"/>
            </a:br>
            <a:r>
              <a:rPr lang="en-US" sz="2800" b="0"/>
              <a:t/>
            </a:r>
            <a:br>
              <a:rPr lang="en-US" sz="2800" b="0"/>
            </a:br>
            <a:r>
              <a:rPr lang="en-US" sz="2800" b="0"/>
              <a:t>“Typical” average: </a:t>
            </a:r>
            <a:br>
              <a:rPr lang="en-US" sz="2800" b="0"/>
            </a:br>
            <a:r>
              <a:rPr lang="en-US" sz="2800" b="0"/>
              <a:t>	</a:t>
            </a:r>
            <a:r>
              <a:rPr lang="en-US" sz="2400" b="0"/>
              <a:t>  8.33 ms 	(3.600 RPM)</a:t>
            </a:r>
            <a:br>
              <a:rPr lang="en-US" sz="2400" b="0"/>
            </a:br>
            <a:r>
              <a:rPr lang="en-US" sz="2400" b="0"/>
              <a:t>	  5.56 ms 	(5.400 RPM)</a:t>
            </a:r>
            <a:br>
              <a:rPr lang="en-US" sz="2400" b="0"/>
            </a:br>
            <a:r>
              <a:rPr lang="en-US" sz="2400" b="0"/>
              <a:t> 	  4.17 ms 	(7.200 RPM)</a:t>
            </a:r>
            <a:br>
              <a:rPr lang="en-US" sz="2400" b="0"/>
            </a:br>
            <a:r>
              <a:rPr lang="en-US" sz="2400" b="0"/>
              <a:t> 	  3.00 ms 	(10.000 RPM)</a:t>
            </a:r>
            <a:br>
              <a:rPr lang="en-US" sz="2400" b="0"/>
            </a:br>
            <a:r>
              <a:rPr lang="en-US" sz="2400" b="0"/>
              <a:t> 	  2.00 ms 	(15.000 RPM)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92" grpId="0" autoUpdateAnimBg="0"/>
    </p:bld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39534</TotalTime>
  <Words>6579</Words>
  <Application>Microsoft Macintosh PowerPoint</Application>
  <PresentationFormat>On-screen Show (4:3)</PresentationFormat>
  <Paragraphs>1306</Paragraphs>
  <Slides>76</Slides>
  <Notes>28</Notes>
  <HiddenSlides>1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1_paalh</vt:lpstr>
      <vt:lpstr>Equation</vt:lpstr>
      <vt:lpstr>Operating Systems:   Storage: Disks &amp; File Systems </vt:lpstr>
      <vt:lpstr>Overview</vt:lpstr>
      <vt:lpstr>Disks</vt:lpstr>
      <vt:lpstr>Mechanics of Disks</vt:lpstr>
      <vt:lpstr>Disk Capacity</vt:lpstr>
      <vt:lpstr>Disk Access Time</vt:lpstr>
      <vt:lpstr>Disk Access Time</vt:lpstr>
      <vt:lpstr>Disk Access Time: Seek Time</vt:lpstr>
      <vt:lpstr>Disk Access Time: Rotational Delay</vt:lpstr>
      <vt:lpstr>Disk Access Time: Transfer Time</vt:lpstr>
      <vt:lpstr>Disk Access Time: Other Delays</vt:lpstr>
      <vt:lpstr>Disk Specifications</vt:lpstr>
      <vt:lpstr>Writing and Modifying Blocks</vt:lpstr>
      <vt:lpstr>Disk Controllers</vt:lpstr>
      <vt:lpstr>Efficient Secondary Storage Usage</vt:lpstr>
      <vt:lpstr>Disk Scheduling</vt:lpstr>
      <vt:lpstr>Disk Scheduling</vt:lpstr>
      <vt:lpstr>Disk Scheduling</vt:lpstr>
      <vt:lpstr>First–Come–First–Serve (FCFS)</vt:lpstr>
      <vt:lpstr>Shortest Seek Time First (SSTF)</vt:lpstr>
      <vt:lpstr>SCAN</vt:lpstr>
      <vt:lpstr>SCAN vs. FCFS</vt:lpstr>
      <vt:lpstr>Modern Disk Scheduling</vt:lpstr>
      <vt:lpstr>Modern Disk Scheduling</vt:lpstr>
      <vt:lpstr>Modern Disk Scheduling</vt:lpstr>
      <vt:lpstr>Modern Disk Scheduling</vt:lpstr>
      <vt:lpstr>Modern Disk Scheduling</vt:lpstr>
      <vt:lpstr>Modern Disk Scheduling</vt:lpstr>
      <vt:lpstr>Schedulers today (Linux)?</vt:lpstr>
      <vt:lpstr>Cooperative user-kernel space scheduling</vt:lpstr>
      <vt:lpstr>Cooperative user-kernel space scheduling</vt:lpstr>
      <vt:lpstr>Memory Caching</vt:lpstr>
      <vt:lpstr>Data Path (Intel Hub Architecture)</vt:lpstr>
      <vt:lpstr>Buffer Caching</vt:lpstr>
      <vt:lpstr>Buffer Caching: Windows XP</vt:lpstr>
      <vt:lpstr>Buffer Caching: Linux / Unix</vt:lpstr>
      <vt:lpstr>Buffer Caching Structure</vt:lpstr>
      <vt:lpstr>File Systems</vt:lpstr>
      <vt:lpstr>Files??</vt:lpstr>
      <vt:lpstr>File Systems</vt:lpstr>
      <vt:lpstr>Organizing Files - Directories</vt:lpstr>
      <vt:lpstr>Single-level Directory Systems</vt:lpstr>
      <vt:lpstr>Hierarchical Directory Systems</vt:lpstr>
      <vt:lpstr>Hierarchical Directory Systems</vt:lpstr>
      <vt:lpstr>Hierarchical Directory Systems</vt:lpstr>
      <vt:lpstr>Start here</vt:lpstr>
      <vt:lpstr>File &amp; Directory Operations</vt:lpstr>
      <vt:lpstr>Example: open(), read() and close()</vt:lpstr>
      <vt:lpstr>Open</vt:lpstr>
      <vt:lpstr>Example: open(), read() and close()</vt:lpstr>
      <vt:lpstr>Read</vt:lpstr>
      <vt:lpstr>Read</vt:lpstr>
      <vt:lpstr>Read</vt:lpstr>
      <vt:lpstr>Read</vt:lpstr>
      <vt:lpstr>Read</vt:lpstr>
      <vt:lpstr>Read</vt:lpstr>
      <vt:lpstr>Read</vt:lpstr>
      <vt:lpstr>Example: open(), read() and close()</vt:lpstr>
      <vt:lpstr>Management of File Blocks</vt:lpstr>
      <vt:lpstr>Management of File Blocks</vt:lpstr>
      <vt:lpstr>Chaining in the Media</vt:lpstr>
      <vt:lpstr>Chaining in a Map</vt:lpstr>
      <vt:lpstr>FAT Example</vt:lpstr>
      <vt:lpstr>Table of Pointers</vt:lpstr>
      <vt:lpstr>Unix/Linux Example: FFS, UFS, …</vt:lpstr>
      <vt:lpstr>Extent-based Allocation</vt:lpstr>
      <vt:lpstr>Linux Example: XFS, JFS, EXT4…</vt:lpstr>
      <vt:lpstr>ext4_inode</vt:lpstr>
      <vt:lpstr>ext4_inode</vt:lpstr>
      <vt:lpstr>ext4_inode</vt:lpstr>
      <vt:lpstr>Windows Example: NTFS</vt:lpstr>
      <vt:lpstr>Recovery &amp; Journaling</vt:lpstr>
      <vt:lpstr>DAS vs. NAS vs. SAN??</vt:lpstr>
      <vt:lpstr>Mechanical Disks vs. Solid State Disks???</vt:lpstr>
      <vt:lpstr>The End: Summary</vt:lpstr>
      <vt:lpstr>Summary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1715</cp:revision>
  <dcterms:created xsi:type="dcterms:W3CDTF">2011-10-12T05:43:54Z</dcterms:created>
  <dcterms:modified xsi:type="dcterms:W3CDTF">2011-10-12T09:14:55Z</dcterms:modified>
</cp:coreProperties>
</file>