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70" r:id="rId2"/>
    <p:sldId id="320" r:id="rId3"/>
    <p:sldId id="310" r:id="rId4"/>
    <p:sldId id="311" r:id="rId5"/>
    <p:sldId id="295" r:id="rId6"/>
    <p:sldId id="317" r:id="rId7"/>
  </p:sldIdLst>
  <p:sldSz cx="9144000" cy="6858000" type="screen4x3"/>
  <p:notesSz cx="6858000" cy="9144000"/>
  <p:defaultTextStyle>
    <a:defPPr>
      <a:defRPr lang="de-DE"/>
    </a:defPPr>
    <a:lvl1pPr algn="l" rtl="0" fontAlgn="base">
      <a:spcBef>
        <a:spcPct val="0"/>
      </a:spcBef>
      <a:spcAft>
        <a:spcPct val="0"/>
      </a:spcAft>
      <a:defRPr sz="1400" kern="1200">
        <a:solidFill>
          <a:schemeClr val="bg1"/>
        </a:solidFill>
        <a:latin typeface="Courier New" pitchFamily="49" charset="0"/>
        <a:ea typeface="+mn-ea"/>
        <a:cs typeface="+mn-cs"/>
      </a:defRPr>
    </a:lvl1pPr>
    <a:lvl2pPr marL="457200" algn="l" rtl="0" fontAlgn="base">
      <a:spcBef>
        <a:spcPct val="0"/>
      </a:spcBef>
      <a:spcAft>
        <a:spcPct val="0"/>
      </a:spcAft>
      <a:defRPr sz="1400" kern="1200">
        <a:solidFill>
          <a:schemeClr val="bg1"/>
        </a:solidFill>
        <a:latin typeface="Courier New" pitchFamily="49" charset="0"/>
        <a:ea typeface="+mn-ea"/>
        <a:cs typeface="+mn-cs"/>
      </a:defRPr>
    </a:lvl2pPr>
    <a:lvl3pPr marL="914400" algn="l" rtl="0" fontAlgn="base">
      <a:spcBef>
        <a:spcPct val="0"/>
      </a:spcBef>
      <a:spcAft>
        <a:spcPct val="0"/>
      </a:spcAft>
      <a:defRPr sz="1400" kern="1200">
        <a:solidFill>
          <a:schemeClr val="bg1"/>
        </a:solidFill>
        <a:latin typeface="Courier New" pitchFamily="49" charset="0"/>
        <a:ea typeface="+mn-ea"/>
        <a:cs typeface="+mn-cs"/>
      </a:defRPr>
    </a:lvl3pPr>
    <a:lvl4pPr marL="1371600" algn="l" rtl="0" fontAlgn="base">
      <a:spcBef>
        <a:spcPct val="0"/>
      </a:spcBef>
      <a:spcAft>
        <a:spcPct val="0"/>
      </a:spcAft>
      <a:defRPr sz="1400" kern="1200">
        <a:solidFill>
          <a:schemeClr val="bg1"/>
        </a:solidFill>
        <a:latin typeface="Courier New" pitchFamily="49" charset="0"/>
        <a:ea typeface="+mn-ea"/>
        <a:cs typeface="+mn-cs"/>
      </a:defRPr>
    </a:lvl4pPr>
    <a:lvl5pPr marL="1828800" algn="l" rtl="0" fontAlgn="base">
      <a:spcBef>
        <a:spcPct val="0"/>
      </a:spcBef>
      <a:spcAft>
        <a:spcPct val="0"/>
      </a:spcAft>
      <a:defRPr sz="1400" kern="1200">
        <a:solidFill>
          <a:schemeClr val="bg1"/>
        </a:solidFill>
        <a:latin typeface="Courier New" pitchFamily="49" charset="0"/>
        <a:ea typeface="+mn-ea"/>
        <a:cs typeface="+mn-cs"/>
      </a:defRPr>
    </a:lvl5pPr>
    <a:lvl6pPr marL="2286000" algn="l" defTabSz="914400" rtl="0" eaLnBrk="1" latinLnBrk="0" hangingPunct="1">
      <a:defRPr sz="1400" kern="1200">
        <a:solidFill>
          <a:schemeClr val="bg1"/>
        </a:solidFill>
        <a:latin typeface="Courier New" pitchFamily="49" charset="0"/>
        <a:ea typeface="+mn-ea"/>
        <a:cs typeface="+mn-cs"/>
      </a:defRPr>
    </a:lvl6pPr>
    <a:lvl7pPr marL="2743200" algn="l" defTabSz="914400" rtl="0" eaLnBrk="1" latinLnBrk="0" hangingPunct="1">
      <a:defRPr sz="1400" kern="1200">
        <a:solidFill>
          <a:schemeClr val="bg1"/>
        </a:solidFill>
        <a:latin typeface="Courier New" pitchFamily="49" charset="0"/>
        <a:ea typeface="+mn-ea"/>
        <a:cs typeface="+mn-cs"/>
      </a:defRPr>
    </a:lvl7pPr>
    <a:lvl8pPr marL="3200400" algn="l" defTabSz="914400" rtl="0" eaLnBrk="1" latinLnBrk="0" hangingPunct="1">
      <a:defRPr sz="1400" kern="1200">
        <a:solidFill>
          <a:schemeClr val="bg1"/>
        </a:solidFill>
        <a:latin typeface="Courier New" pitchFamily="49" charset="0"/>
        <a:ea typeface="+mn-ea"/>
        <a:cs typeface="+mn-cs"/>
      </a:defRPr>
    </a:lvl8pPr>
    <a:lvl9pPr marL="3657600" algn="l" defTabSz="914400" rtl="0" eaLnBrk="1" latinLnBrk="0" hangingPunct="1">
      <a:defRPr sz="1400" kern="1200">
        <a:solidFill>
          <a:schemeClr val="bg1"/>
        </a:solidFill>
        <a:latin typeface="Courier New" pitchFamily="49" charset="0"/>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BA3"/>
    <a:srgbClr val="2755AB"/>
    <a:srgbClr val="5F72B1"/>
    <a:srgbClr val="0000A8"/>
    <a:srgbClr val="CDCDFF"/>
    <a:srgbClr val="B9B9FF"/>
    <a:srgbClr val="D1D1FF"/>
    <a:srgbClr val="C5C5FF"/>
    <a:srgbClr val="6D6DFF"/>
    <a:srgbClr val="D5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87738" autoAdjust="0"/>
  </p:normalViewPr>
  <p:slideViewPr>
    <p:cSldViewPr>
      <p:cViewPr>
        <p:scale>
          <a:sx n="80" d="100"/>
          <a:sy n="80" d="100"/>
        </p:scale>
        <p:origin x="-2430" y="-588"/>
      </p:cViewPr>
      <p:guideLst>
        <p:guide orient="horz" pos="2160"/>
        <p:guide pos="2880"/>
      </p:guideLst>
    </p:cSldViewPr>
  </p:slideViewPr>
  <p:outlineViewPr>
    <p:cViewPr>
      <p:scale>
        <a:sx n="33" d="100"/>
        <a:sy n="33" d="100"/>
      </p:scale>
      <p:origin x="0" y="29322"/>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E3A911D-11A1-4A9B-A0AD-BB528945191E}" type="datetimeFigureOut">
              <a:rPr lang="de-DE"/>
              <a:pPr>
                <a:defRPr/>
              </a:pPr>
              <a:t>05.07.2012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4C42FA1-80C9-45AE-A4D9-E4E80D37C9AF}" type="slidenum">
              <a:rPr lang="de-DE"/>
              <a:pPr>
                <a:defRPr/>
              </a:pPr>
              <a:t>‹Nr.›</a:t>
            </a:fld>
            <a:endParaRPr lang="de-DE"/>
          </a:p>
        </p:txBody>
      </p:sp>
    </p:spTree>
    <p:extLst>
      <p:ext uri="{BB962C8B-B14F-4D97-AF65-F5344CB8AC3E}">
        <p14:creationId xmlns:p14="http://schemas.microsoft.com/office/powerpoint/2010/main" val="553119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Referat: gleiche Note für alle Gruppenmitglieder </a:t>
            </a:r>
          </a:p>
          <a:p>
            <a:r>
              <a:rPr lang="de-DE" dirty="0" smtClean="0"/>
              <a:t>Prozentualer</a:t>
            </a:r>
            <a:r>
              <a:rPr lang="de-DE" baseline="0" dirty="0" smtClean="0"/>
              <a:t> Anteil der Referatsnote zwischen 20% und 33% verhandelbar</a:t>
            </a:r>
            <a:endParaRPr lang="de-DE" dirty="0"/>
          </a:p>
        </p:txBody>
      </p:sp>
      <p:sp>
        <p:nvSpPr>
          <p:cNvPr id="4" name="Foliennummernplatzhalter 3"/>
          <p:cNvSpPr>
            <a:spLocks noGrp="1"/>
          </p:cNvSpPr>
          <p:nvPr>
            <p:ph type="sldNum" sz="quarter" idx="10"/>
          </p:nvPr>
        </p:nvSpPr>
        <p:spPr/>
        <p:txBody>
          <a:bodyPr/>
          <a:lstStyle/>
          <a:p>
            <a:pPr>
              <a:defRPr/>
            </a:pPr>
            <a:fld id="{34C42FA1-80C9-45AE-A4D9-E4E80D37C9AF}" type="slidenum">
              <a:rPr lang="de-DE" smtClean="0"/>
              <a:pPr>
                <a:defRPr/>
              </a:pPr>
              <a:t>5</a:t>
            </a:fld>
            <a:endParaRPr lang="de-DE"/>
          </a:p>
        </p:txBody>
      </p:sp>
    </p:spTree>
    <p:extLst>
      <p:ext uri="{BB962C8B-B14F-4D97-AF65-F5344CB8AC3E}">
        <p14:creationId xmlns:p14="http://schemas.microsoft.com/office/powerpoint/2010/main" val="2359008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341438"/>
            <a:ext cx="9144000" cy="2778125"/>
          </a:xfrm>
          <a:prstGeom prst="rect">
            <a:avLst/>
          </a:prstGeom>
          <a:gradFill rotWithShape="1">
            <a:gsLst>
              <a:gs pos="0">
                <a:srgbClr val="0D1BA3"/>
              </a:gs>
              <a:gs pos="100000">
                <a:srgbClr val="0D1BA3">
                  <a:gamma/>
                  <a:shade val="40392"/>
                  <a:invGamma/>
                </a:srgbClr>
              </a:gs>
            </a:gsLst>
            <a:lin ang="2700000" scaled="1"/>
          </a:gradFill>
          <a:ln w="9525" algn="ctr">
            <a:noFill/>
            <a:miter lim="800000"/>
            <a:headEnd/>
            <a:tailEnd/>
          </a:ln>
          <a:effectLst/>
        </p:spPr>
        <p:txBody>
          <a:bodyPr wrap="none" anchor="ctr"/>
          <a:lstStyle/>
          <a:p>
            <a:pPr>
              <a:defRPr/>
            </a:pPr>
            <a:endParaRPr lang="de-DE"/>
          </a:p>
        </p:txBody>
      </p:sp>
      <p:pic>
        <p:nvPicPr>
          <p:cNvPr id="5" name="Picture 8"/>
          <p:cNvPicPr>
            <a:picLocks noChangeAspect="1" noChangeArrowheads="1"/>
          </p:cNvPicPr>
          <p:nvPr/>
        </p:nvPicPr>
        <p:blipFill>
          <a:blip r:embed="rId2" cstate="print"/>
          <a:srcRect t="-1619" b="1561"/>
          <a:stretch>
            <a:fillRect/>
          </a:stretch>
        </p:blipFill>
        <p:spPr bwMode="auto">
          <a:xfrm>
            <a:off x="0" y="1273175"/>
            <a:ext cx="9144000" cy="2846388"/>
          </a:xfrm>
          <a:prstGeom prst="rect">
            <a:avLst/>
          </a:prstGeom>
          <a:noFill/>
          <a:ln w="9525">
            <a:noFill/>
            <a:miter lim="800000"/>
            <a:headEnd/>
            <a:tailEnd/>
          </a:ln>
        </p:spPr>
      </p:pic>
      <p:sp>
        <p:nvSpPr>
          <p:cNvPr id="15363" name="Rectangle 3"/>
          <p:cNvSpPr>
            <a:spLocks noGrp="1" noChangeArrowheads="1"/>
          </p:cNvSpPr>
          <p:nvPr>
            <p:ph type="ctrTitle" sz="quarter"/>
          </p:nvPr>
        </p:nvSpPr>
        <p:spPr>
          <a:xfrm>
            <a:off x="687388" y="4292600"/>
            <a:ext cx="7772400" cy="1082675"/>
          </a:xfrm>
        </p:spPr>
        <p:txBody>
          <a:bodyPr/>
          <a:lstStyle>
            <a:lvl1pPr>
              <a:lnSpc>
                <a:spcPct val="90000"/>
              </a:lnSpc>
              <a:defRPr sz="3200"/>
            </a:lvl1pPr>
          </a:lstStyle>
          <a:p>
            <a:r>
              <a:rPr lang="de-DE" smtClean="0"/>
              <a:t>Titelmasterformat durch Klicken bearbeiten</a:t>
            </a:r>
            <a:endParaRPr lang="de-DE" dirty="0"/>
          </a:p>
        </p:txBody>
      </p:sp>
      <p:sp>
        <p:nvSpPr>
          <p:cNvPr id="15364" name="Rectangle 4"/>
          <p:cNvSpPr>
            <a:spLocks noGrp="1" noChangeArrowheads="1"/>
          </p:cNvSpPr>
          <p:nvPr>
            <p:ph type="subTitle" sz="quarter" idx="1"/>
          </p:nvPr>
        </p:nvSpPr>
        <p:spPr>
          <a:xfrm>
            <a:off x="704850" y="5375275"/>
            <a:ext cx="7766050" cy="1006475"/>
          </a:xfrm>
        </p:spPr>
        <p:txBody>
          <a:bodyPr/>
          <a:lstStyle>
            <a:lvl1pPr marL="0" indent="0">
              <a:buFont typeface="Wingdings" pitchFamily="2" charset="2"/>
              <a:buNone/>
              <a:defRPr/>
            </a:lvl1pPr>
          </a:lstStyle>
          <a:p>
            <a:r>
              <a:rPr lang="de-DE" smtClean="0"/>
              <a:t>Formatvorlage des Untertitelmasters durch Klicken bearbeiten</a:t>
            </a:r>
            <a:endParaRPr lang="de-DE" dirty="0"/>
          </a:p>
        </p:txBody>
      </p:sp>
      <p:pic>
        <p:nvPicPr>
          <p:cNvPr id="2050" name="Picture 2"/>
          <p:cNvPicPr>
            <a:picLocks noChangeAspect="1" noChangeArrowheads="1"/>
          </p:cNvPicPr>
          <p:nvPr userDrawn="1"/>
        </p:nvPicPr>
        <p:blipFill>
          <a:blip r:embed="rId3" cstate="print"/>
          <a:srcRect t="7297"/>
          <a:stretch>
            <a:fillRect/>
          </a:stretch>
        </p:blipFill>
        <p:spPr bwMode="auto">
          <a:xfrm>
            <a:off x="7210425" y="0"/>
            <a:ext cx="1933575" cy="1262683"/>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lvl1pPr>
              <a:defRPr>
                <a:latin typeface="Arial" pitchFamily="34" charset="0"/>
                <a:cs typeface="Arial" pitchFamily="34" charset="0"/>
              </a:defRPr>
            </a:lvl1pPr>
            <a:lvl2pPr>
              <a:defRPr sz="16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 Box 5"/>
          <p:cNvSpPr txBox="1">
            <a:spLocks noChangeArrowheads="1"/>
          </p:cNvSpPr>
          <p:nvPr userDrawn="1"/>
        </p:nvSpPr>
        <p:spPr bwMode="auto">
          <a:xfrm>
            <a:off x="0" y="1556792"/>
            <a:ext cx="1928794" cy="1329659"/>
          </a:xfrm>
          <a:prstGeom prst="rect">
            <a:avLst/>
          </a:prstGeom>
          <a:noFill/>
          <a:ln w="9525">
            <a:noFill/>
            <a:miter lim="800000"/>
            <a:headEnd/>
            <a:tailEnd/>
          </a:ln>
        </p:spPr>
        <p:txBody>
          <a:bodyPr wrap="square">
            <a:spAutoFit/>
          </a:bodyPr>
          <a:lstStyle/>
          <a:p>
            <a:pPr marL="266700" indent="-266700">
              <a:lnSpc>
                <a:spcPct val="110000"/>
              </a:lnSpc>
              <a:spcBef>
                <a:spcPts val="1200"/>
              </a:spcBef>
              <a:buClr>
                <a:schemeClr val="tx1"/>
              </a:buClr>
              <a:buFont typeface="+mj-lt"/>
              <a:buAutoNum type="arabicPeriod"/>
              <a:tabLst>
                <a:tab pos="271463" algn="l"/>
              </a:tabLst>
            </a:pPr>
            <a:r>
              <a:rPr lang="de-DE" dirty="0" smtClean="0">
                <a:solidFill>
                  <a:schemeClr val="tx1"/>
                </a:solidFill>
                <a:latin typeface="Arial" pitchFamily="34" charset="0"/>
                <a:cs typeface="Arial" pitchFamily="34" charset="0"/>
              </a:rPr>
              <a:t>Organisatorisches</a:t>
            </a:r>
          </a:p>
          <a:p>
            <a:pPr marL="266700" indent="-266700">
              <a:lnSpc>
                <a:spcPct val="110000"/>
              </a:lnSpc>
              <a:spcBef>
                <a:spcPts val="1200"/>
              </a:spcBef>
              <a:buClr>
                <a:schemeClr val="tx1"/>
              </a:buClr>
              <a:buFont typeface="+mj-lt"/>
              <a:buAutoNum type="arabicPeriod"/>
              <a:tabLst>
                <a:tab pos="271463" algn="l"/>
              </a:tabLst>
            </a:pPr>
            <a:r>
              <a:rPr lang="de-DE" dirty="0" err="1" smtClean="0">
                <a:solidFill>
                  <a:schemeClr val="tx1"/>
                </a:solidFill>
                <a:latin typeface="Arial" pitchFamily="34" charset="0"/>
                <a:cs typeface="Arial" pitchFamily="34" charset="0"/>
              </a:rPr>
              <a:t>Cloud</a:t>
            </a:r>
            <a:r>
              <a:rPr lang="de-DE" dirty="0" smtClean="0">
                <a:solidFill>
                  <a:schemeClr val="tx1"/>
                </a:solidFill>
                <a:latin typeface="Arial" pitchFamily="34" charset="0"/>
                <a:cs typeface="Arial" pitchFamily="34" charset="0"/>
              </a:rPr>
              <a:t> Computing</a:t>
            </a:r>
          </a:p>
          <a:p>
            <a:pPr marL="266700" indent="-266700">
              <a:lnSpc>
                <a:spcPct val="110000"/>
              </a:lnSpc>
              <a:spcBef>
                <a:spcPts val="1200"/>
              </a:spcBef>
              <a:buClr>
                <a:schemeClr val="tx1"/>
              </a:buClr>
              <a:buFont typeface="+mj-lt"/>
              <a:buAutoNum type="arabicPeriod"/>
              <a:tabLst>
                <a:tab pos="271463" algn="l"/>
              </a:tabLst>
            </a:pPr>
            <a:r>
              <a:rPr lang="de-DE" dirty="0" smtClean="0">
                <a:solidFill>
                  <a:schemeClr val="tx1"/>
                </a:solidFill>
                <a:latin typeface="Arial" pitchFamily="34" charset="0"/>
                <a:cs typeface="Arial" pitchFamily="34" charset="0"/>
              </a:rPr>
              <a:t>Vergleich</a:t>
            </a:r>
            <a:r>
              <a:rPr lang="de-DE" baseline="0" dirty="0" smtClean="0">
                <a:solidFill>
                  <a:schemeClr val="tx1"/>
                </a:solidFill>
                <a:latin typeface="Arial" pitchFamily="34" charset="0"/>
                <a:cs typeface="Arial" pitchFamily="34" charset="0"/>
              </a:rPr>
              <a:t> mit </a:t>
            </a:r>
            <a:br>
              <a:rPr lang="de-DE" baseline="0" dirty="0" smtClean="0">
                <a:solidFill>
                  <a:schemeClr val="tx1"/>
                </a:solidFill>
                <a:latin typeface="Arial" pitchFamily="34" charset="0"/>
                <a:cs typeface="Arial" pitchFamily="34" charset="0"/>
              </a:rPr>
            </a:br>
            <a:r>
              <a:rPr lang="de-DE" baseline="0" dirty="0" smtClean="0">
                <a:solidFill>
                  <a:schemeClr val="tx1"/>
                </a:solidFill>
                <a:latin typeface="Arial" pitchFamily="34" charset="0"/>
                <a:cs typeface="Arial" pitchFamily="34" charset="0"/>
              </a:rPr>
              <a:t>      IT-Infrastruktur</a:t>
            </a:r>
            <a:endParaRPr lang="de-DE" dirty="0" smtClean="0">
              <a:solidFill>
                <a:schemeClr val="tx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7" name="Titel 1"/>
          <p:cNvSpPr>
            <a:spLocks noGrp="1"/>
          </p:cNvSpPr>
          <p:nvPr>
            <p:ph type="title"/>
          </p:nvPr>
        </p:nvSpPr>
        <p:spPr>
          <a:xfrm>
            <a:off x="1907704" y="3501008"/>
            <a:ext cx="6615113" cy="1008062"/>
          </a:xfrm>
        </p:spPr>
        <p:txBody>
          <a:bodyPr/>
          <a:lstStyle/>
          <a:p>
            <a:r>
              <a:rPr lang="de-DE" smtClean="0"/>
              <a:t>Titelmasterformat durch Klicken bearbeiten</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0" y="6569075"/>
            <a:ext cx="9144000" cy="261610"/>
          </a:xfrm>
          <a:prstGeom prst="rect">
            <a:avLst/>
          </a:prstGeom>
          <a:noFill/>
          <a:ln w="9525">
            <a:noFill/>
            <a:miter lim="800000"/>
            <a:headEnd/>
            <a:tailEnd/>
          </a:ln>
          <a:effectLst/>
        </p:spPr>
        <p:txBody>
          <a:bodyPr wrap="square">
            <a:spAutoFit/>
          </a:bodyPr>
          <a:lstStyle/>
          <a:p>
            <a:pPr>
              <a:spcBef>
                <a:spcPct val="5000"/>
              </a:spcBef>
              <a:tabLst>
                <a:tab pos="4479925" algn="ctr"/>
                <a:tab pos="8786813" algn="r"/>
              </a:tabLst>
              <a:defRPr/>
            </a:pPr>
            <a:r>
              <a:rPr lang="en-US" sz="1100" b="0" baseline="0" dirty="0" err="1" smtClean="0">
                <a:solidFill>
                  <a:schemeClr val="accent6"/>
                </a:solidFill>
                <a:latin typeface="Arial" charset="0"/>
                <a:cs typeface="Arial" charset="0"/>
              </a:rPr>
              <a:t>Architektur</a:t>
            </a:r>
            <a:r>
              <a:rPr lang="en-US" sz="1100" b="0" baseline="0" dirty="0" smtClean="0">
                <a:solidFill>
                  <a:schemeClr val="accent6"/>
                </a:solidFill>
                <a:latin typeface="Arial" charset="0"/>
                <a:cs typeface="Arial" charset="0"/>
              </a:rPr>
              <a:t> von Web-</a:t>
            </a:r>
            <a:r>
              <a:rPr lang="en-US" sz="1100" b="0" baseline="0" dirty="0" err="1" smtClean="0">
                <a:solidFill>
                  <a:schemeClr val="accent6"/>
                </a:solidFill>
                <a:latin typeface="Arial" charset="0"/>
                <a:cs typeface="Arial" charset="0"/>
              </a:rPr>
              <a:t>Anwendungen</a:t>
            </a:r>
            <a:r>
              <a:rPr lang="en-US" sz="1100" b="0" baseline="0" dirty="0" smtClean="0">
                <a:solidFill>
                  <a:schemeClr val="accent6"/>
                </a:solidFill>
                <a:latin typeface="Arial" charset="0"/>
                <a:cs typeface="Arial" charset="0"/>
              </a:rPr>
              <a:t> 01	</a:t>
            </a:r>
            <a:fld id="{C0D61390-6943-4649-B827-C01CA521CE1D}" type="slidenum">
              <a:rPr lang="en-US" sz="1100" b="0" baseline="0" smtClean="0">
                <a:solidFill>
                  <a:schemeClr val="accent6"/>
                </a:solidFill>
                <a:latin typeface="Arial" charset="0"/>
                <a:cs typeface="Arial" charset="0"/>
              </a:rPr>
              <a:t>‹Nr.›</a:t>
            </a:fld>
            <a:r>
              <a:rPr lang="en-US" sz="1100" b="0" baseline="0" dirty="0" smtClean="0">
                <a:solidFill>
                  <a:schemeClr val="accent6"/>
                </a:solidFill>
                <a:latin typeface="Arial" charset="0"/>
                <a:cs typeface="Arial" charset="0"/>
              </a:rPr>
              <a:t>	</a:t>
            </a:r>
            <a:r>
              <a:rPr lang="en-US" sz="1100" b="0" dirty="0" smtClean="0">
                <a:solidFill>
                  <a:schemeClr val="accent6"/>
                </a:solidFill>
                <a:latin typeface="Arial" charset="0"/>
                <a:cs typeface="Arial" charset="0"/>
              </a:rPr>
              <a:t>©</a:t>
            </a:r>
            <a:r>
              <a:rPr lang="de-DE" sz="1100" b="0" dirty="0" smtClean="0">
                <a:solidFill>
                  <a:schemeClr val="accent6"/>
                </a:solidFill>
                <a:latin typeface="Arial" charset="0"/>
              </a:rPr>
              <a:t>  2012   Prof. Dr. René </a:t>
            </a:r>
            <a:r>
              <a:rPr lang="de-DE" sz="1100" b="0" dirty="0" err="1" smtClean="0">
                <a:solidFill>
                  <a:schemeClr val="accent6"/>
                </a:solidFill>
                <a:latin typeface="Arial" charset="0"/>
              </a:rPr>
              <a:t>Peinl</a:t>
            </a:r>
            <a:endParaRPr lang="de-DE" sz="1000" dirty="0">
              <a:solidFill>
                <a:srgbClr val="341C9C"/>
              </a:solidFill>
              <a:latin typeface="Arial" charset="0"/>
            </a:endParaRPr>
          </a:p>
        </p:txBody>
      </p:sp>
      <p:sp>
        <p:nvSpPr>
          <p:cNvPr id="14343" name="Rectangle 7"/>
          <p:cNvSpPr>
            <a:spLocks noChangeArrowheads="1"/>
          </p:cNvSpPr>
          <p:nvPr/>
        </p:nvSpPr>
        <p:spPr bwMode="auto">
          <a:xfrm>
            <a:off x="0" y="1365250"/>
            <a:ext cx="1908175" cy="51816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de-DE" sz="1800">
              <a:solidFill>
                <a:schemeClr val="tx1"/>
              </a:solidFill>
              <a:latin typeface="Arial" charset="0"/>
            </a:endParaRPr>
          </a:p>
        </p:txBody>
      </p:sp>
      <p:sp>
        <p:nvSpPr>
          <p:cNvPr id="14338" name="Line 2"/>
          <p:cNvSpPr>
            <a:spLocks noChangeShapeType="1"/>
          </p:cNvSpPr>
          <p:nvPr/>
        </p:nvSpPr>
        <p:spPr bwMode="auto">
          <a:xfrm>
            <a:off x="0" y="1357298"/>
            <a:ext cx="9145588" cy="0"/>
          </a:xfrm>
          <a:prstGeom prst="line">
            <a:avLst/>
          </a:prstGeom>
          <a:noFill/>
          <a:ln w="6350">
            <a:solidFill>
              <a:srgbClr val="0D1BA3"/>
            </a:solidFill>
            <a:round/>
            <a:headEnd/>
            <a:tailEnd/>
          </a:ln>
          <a:effectLst/>
        </p:spPr>
        <p:txBody>
          <a:bodyPr lIns="90000" tIns="46800" rIns="90000" bIns="46800"/>
          <a:lstStyle/>
          <a:p>
            <a:pPr>
              <a:defRPr/>
            </a:pPr>
            <a:endParaRPr lang="de-DE"/>
          </a:p>
        </p:txBody>
      </p:sp>
      <p:sp>
        <p:nvSpPr>
          <p:cNvPr id="2054" name="Rectangle 4"/>
          <p:cNvSpPr>
            <a:spLocks noGrp="1" noChangeArrowheads="1"/>
          </p:cNvSpPr>
          <p:nvPr>
            <p:ph type="title"/>
          </p:nvPr>
        </p:nvSpPr>
        <p:spPr bwMode="auto">
          <a:xfrm>
            <a:off x="323528" y="116682"/>
            <a:ext cx="6615113" cy="10080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5" name="Rectangle 5"/>
          <p:cNvSpPr>
            <a:spLocks noGrp="1" noChangeArrowheads="1"/>
          </p:cNvSpPr>
          <p:nvPr>
            <p:ph type="body" idx="1"/>
          </p:nvPr>
        </p:nvSpPr>
        <p:spPr bwMode="auto">
          <a:xfrm>
            <a:off x="2123728" y="1556792"/>
            <a:ext cx="6756747"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Textmasterformate durch Klicken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pic>
        <p:nvPicPr>
          <p:cNvPr id="1028" name="Picture 4"/>
          <p:cNvPicPr>
            <a:picLocks noChangeAspect="1" noChangeArrowheads="1"/>
          </p:cNvPicPr>
          <p:nvPr/>
        </p:nvPicPr>
        <p:blipFill>
          <a:blip r:embed="rId5" cstate="print"/>
          <a:srcRect t="7297"/>
          <a:stretch>
            <a:fillRect/>
          </a:stretch>
        </p:blipFill>
        <p:spPr bwMode="auto">
          <a:xfrm>
            <a:off x="7210425" y="0"/>
            <a:ext cx="1933575" cy="1262683"/>
          </a:xfrm>
          <a:prstGeom prst="rect">
            <a:avLst/>
          </a:prstGeom>
          <a:noFill/>
          <a:ln w="9525">
            <a:noFill/>
            <a:miter lim="800000"/>
            <a:headEnd/>
            <a:tailEnd/>
          </a:ln>
        </p:spPr>
      </p:pic>
      <p:sp>
        <p:nvSpPr>
          <p:cNvPr id="14" name="Line 2"/>
          <p:cNvSpPr>
            <a:spLocks noChangeShapeType="1"/>
          </p:cNvSpPr>
          <p:nvPr/>
        </p:nvSpPr>
        <p:spPr bwMode="auto">
          <a:xfrm>
            <a:off x="0" y="6543632"/>
            <a:ext cx="9145588" cy="0"/>
          </a:xfrm>
          <a:prstGeom prst="line">
            <a:avLst/>
          </a:prstGeom>
          <a:noFill/>
          <a:ln w="6350">
            <a:solidFill>
              <a:srgbClr val="0D1BA3"/>
            </a:solidFill>
            <a:round/>
            <a:headEnd/>
            <a:tailEnd/>
          </a:ln>
          <a:effectLst/>
        </p:spPr>
        <p:txBody>
          <a:bodyPr lIns="90000" tIns="46800" rIns="90000" bIns="46800"/>
          <a:lstStyle/>
          <a:p>
            <a:pPr>
              <a:defRPr/>
            </a:pPr>
            <a:endParaRPr lang="de-DE"/>
          </a:p>
        </p:txBody>
      </p:sp>
    </p:spTree>
  </p:cSld>
  <p:clrMap bg1="lt1" tx1="dk1" bg2="lt2" tx2="dk2" accent1="accent1" accent2="accent2" accent3="accent3" accent4="accent4" accent5="accent5" accent6="accent6" hlink="hlink" folHlink="folHlink"/>
  <p:sldLayoutIdLst>
    <p:sldLayoutId id="2147483704" r:id="rId1"/>
    <p:sldLayoutId id="2147483698" r:id="rId2"/>
    <p:sldLayoutId id="2147483705" r:id="rId3"/>
  </p:sldLayoutIdLst>
  <p:timing>
    <p:tnLst>
      <p:par>
        <p:cTn id="1" dur="indefinite" restart="never" nodeType="tmRoot"/>
      </p:par>
    </p:tnLst>
  </p:timing>
  <p:txStyles>
    <p:titleStyle>
      <a:lvl1pPr algn="l" rtl="0" eaLnBrk="1" fontAlgn="base" hangingPunct="1">
        <a:spcBef>
          <a:spcPct val="0"/>
        </a:spcBef>
        <a:spcAft>
          <a:spcPct val="0"/>
        </a:spcAft>
        <a:defRPr sz="2400" b="1">
          <a:solidFill>
            <a:srgbClr val="2755AB"/>
          </a:solidFill>
          <a:latin typeface="Arial" pitchFamily="34" charset="0"/>
          <a:ea typeface="+mj-ea"/>
          <a:cs typeface="Arial" pitchFamily="34" charset="0"/>
        </a:defRPr>
      </a:lvl1pPr>
      <a:lvl2pPr algn="l" rtl="0" eaLnBrk="1" fontAlgn="base" hangingPunct="1">
        <a:spcBef>
          <a:spcPct val="0"/>
        </a:spcBef>
        <a:spcAft>
          <a:spcPct val="0"/>
        </a:spcAft>
        <a:defRPr sz="2400" b="1">
          <a:solidFill>
            <a:srgbClr val="0D1BA3"/>
          </a:solidFill>
          <a:latin typeface="Helvetica 55" pitchFamily="34" charset="0"/>
        </a:defRPr>
      </a:lvl2pPr>
      <a:lvl3pPr algn="l" rtl="0" eaLnBrk="1" fontAlgn="base" hangingPunct="1">
        <a:spcBef>
          <a:spcPct val="0"/>
        </a:spcBef>
        <a:spcAft>
          <a:spcPct val="0"/>
        </a:spcAft>
        <a:defRPr sz="2400" b="1">
          <a:solidFill>
            <a:srgbClr val="0D1BA3"/>
          </a:solidFill>
          <a:latin typeface="Helvetica 55" pitchFamily="34" charset="0"/>
        </a:defRPr>
      </a:lvl3pPr>
      <a:lvl4pPr algn="l" rtl="0" eaLnBrk="1" fontAlgn="base" hangingPunct="1">
        <a:spcBef>
          <a:spcPct val="0"/>
        </a:spcBef>
        <a:spcAft>
          <a:spcPct val="0"/>
        </a:spcAft>
        <a:defRPr sz="2400" b="1">
          <a:solidFill>
            <a:srgbClr val="0D1BA3"/>
          </a:solidFill>
          <a:latin typeface="Helvetica 55" pitchFamily="34" charset="0"/>
        </a:defRPr>
      </a:lvl4pPr>
      <a:lvl5pPr algn="l" rtl="0" eaLnBrk="1" fontAlgn="base" hangingPunct="1">
        <a:spcBef>
          <a:spcPct val="0"/>
        </a:spcBef>
        <a:spcAft>
          <a:spcPct val="0"/>
        </a:spcAft>
        <a:defRPr sz="2400" b="1">
          <a:solidFill>
            <a:srgbClr val="0D1BA3"/>
          </a:solidFill>
          <a:latin typeface="Helvetica 55" pitchFamily="34" charset="0"/>
        </a:defRPr>
      </a:lvl5pPr>
      <a:lvl6pPr marL="457200" algn="l" rtl="0" eaLnBrk="1" fontAlgn="base" hangingPunct="1">
        <a:spcBef>
          <a:spcPct val="0"/>
        </a:spcBef>
        <a:spcAft>
          <a:spcPct val="0"/>
        </a:spcAft>
        <a:defRPr sz="2400" b="1">
          <a:solidFill>
            <a:srgbClr val="0D1BA3"/>
          </a:solidFill>
          <a:latin typeface="Helvetica 55" pitchFamily="34" charset="0"/>
        </a:defRPr>
      </a:lvl6pPr>
      <a:lvl7pPr marL="914400" algn="l" rtl="0" eaLnBrk="1" fontAlgn="base" hangingPunct="1">
        <a:spcBef>
          <a:spcPct val="0"/>
        </a:spcBef>
        <a:spcAft>
          <a:spcPct val="0"/>
        </a:spcAft>
        <a:defRPr sz="2400" b="1">
          <a:solidFill>
            <a:srgbClr val="0D1BA3"/>
          </a:solidFill>
          <a:latin typeface="Helvetica 55" pitchFamily="34" charset="0"/>
        </a:defRPr>
      </a:lvl7pPr>
      <a:lvl8pPr marL="1371600" algn="l" rtl="0" eaLnBrk="1" fontAlgn="base" hangingPunct="1">
        <a:spcBef>
          <a:spcPct val="0"/>
        </a:spcBef>
        <a:spcAft>
          <a:spcPct val="0"/>
        </a:spcAft>
        <a:defRPr sz="2400" b="1">
          <a:solidFill>
            <a:srgbClr val="0D1BA3"/>
          </a:solidFill>
          <a:latin typeface="Helvetica 55" pitchFamily="34" charset="0"/>
        </a:defRPr>
      </a:lvl8pPr>
      <a:lvl9pPr marL="1828800" algn="l" rtl="0" eaLnBrk="1" fontAlgn="base" hangingPunct="1">
        <a:spcBef>
          <a:spcPct val="0"/>
        </a:spcBef>
        <a:spcAft>
          <a:spcPct val="0"/>
        </a:spcAft>
        <a:defRPr sz="2400" b="1">
          <a:solidFill>
            <a:srgbClr val="0D1BA3"/>
          </a:solidFill>
          <a:latin typeface="Helvetica 55" pitchFamily="34" charset="0"/>
        </a:defRPr>
      </a:lvl9pPr>
    </p:titleStyle>
    <p:bodyStyle>
      <a:lvl1pPr marL="180975" indent="-180975" algn="l" rtl="0" eaLnBrk="1" fontAlgn="base" hangingPunct="1">
        <a:lnSpc>
          <a:spcPct val="150000"/>
        </a:lnSpc>
        <a:spcBef>
          <a:spcPct val="0"/>
        </a:spcBef>
        <a:spcAft>
          <a:spcPct val="0"/>
        </a:spcAft>
        <a:buClr>
          <a:srgbClr val="292929"/>
        </a:buClr>
        <a:buFont typeface="Wingdings" pitchFamily="2" charset="2"/>
        <a:buChar char="§"/>
        <a:defRPr sz="1600">
          <a:solidFill>
            <a:srgbClr val="292929"/>
          </a:solidFill>
          <a:latin typeface="Arial" pitchFamily="34" charset="0"/>
          <a:ea typeface="+mn-ea"/>
          <a:cs typeface="Arial" pitchFamily="34" charset="0"/>
        </a:defRPr>
      </a:lvl1pPr>
      <a:lvl2pPr marL="360363" indent="-177800" algn="l" rtl="0" eaLnBrk="1" fontAlgn="base" hangingPunct="1">
        <a:lnSpc>
          <a:spcPct val="150000"/>
        </a:lnSpc>
        <a:spcBef>
          <a:spcPct val="0"/>
        </a:spcBef>
        <a:spcAft>
          <a:spcPct val="0"/>
        </a:spcAft>
        <a:buClr>
          <a:srgbClr val="292929"/>
        </a:buClr>
        <a:buChar char="-"/>
        <a:defRPr sz="2800">
          <a:solidFill>
            <a:srgbClr val="292929"/>
          </a:solidFill>
          <a:latin typeface="Arial" pitchFamily="34" charset="0"/>
          <a:cs typeface="Arial" pitchFamily="34" charset="0"/>
        </a:defRPr>
      </a:lvl2pPr>
      <a:lvl3pPr marL="541338" indent="-179388" algn="l" rtl="0" eaLnBrk="1" fontAlgn="base" hangingPunct="1">
        <a:lnSpc>
          <a:spcPct val="150000"/>
        </a:lnSpc>
        <a:spcBef>
          <a:spcPct val="0"/>
        </a:spcBef>
        <a:spcAft>
          <a:spcPct val="0"/>
        </a:spcAft>
        <a:buClr>
          <a:srgbClr val="292929"/>
        </a:buClr>
        <a:buFont typeface="Wingdings" pitchFamily="2" charset="2"/>
        <a:buChar char="§"/>
        <a:defRPr sz="2400">
          <a:solidFill>
            <a:srgbClr val="292929"/>
          </a:solidFill>
          <a:latin typeface="Arial" pitchFamily="34" charset="0"/>
          <a:cs typeface="Arial" pitchFamily="34" charset="0"/>
        </a:defRPr>
      </a:lvl3pPr>
      <a:lvl4pPr marL="720725" indent="-177800" algn="l" rtl="0" eaLnBrk="1" fontAlgn="base" hangingPunct="1">
        <a:lnSpc>
          <a:spcPct val="150000"/>
        </a:lnSpc>
        <a:spcBef>
          <a:spcPct val="0"/>
        </a:spcBef>
        <a:spcAft>
          <a:spcPct val="0"/>
        </a:spcAft>
        <a:buClr>
          <a:srgbClr val="292929"/>
        </a:buClr>
        <a:buChar char="-"/>
        <a:defRPr sz="2000">
          <a:solidFill>
            <a:srgbClr val="292929"/>
          </a:solidFill>
          <a:latin typeface="Arial" pitchFamily="34" charset="0"/>
          <a:cs typeface="Arial" pitchFamily="34" charset="0"/>
        </a:defRPr>
      </a:lvl4pPr>
      <a:lvl5pPr marL="900113" indent="-177800" algn="l" rtl="0" eaLnBrk="1" fontAlgn="base" hangingPunct="1">
        <a:lnSpc>
          <a:spcPct val="150000"/>
        </a:lnSpc>
        <a:spcBef>
          <a:spcPct val="0"/>
        </a:spcBef>
        <a:spcAft>
          <a:spcPct val="0"/>
        </a:spcAft>
        <a:buClr>
          <a:srgbClr val="292929"/>
        </a:buClr>
        <a:buSzPct val="25000"/>
        <a:buFont typeface="Wingdings" pitchFamily="2" charset="2"/>
        <a:buChar char="»"/>
        <a:defRPr sz="2000">
          <a:solidFill>
            <a:srgbClr val="292929"/>
          </a:solidFill>
          <a:latin typeface="Arial" pitchFamily="34" charset="0"/>
          <a:cs typeface="Arial" pitchFamily="34" charset="0"/>
        </a:defRPr>
      </a:lvl5pPr>
      <a:lvl6pPr marL="1357313" indent="-177800" algn="l" rtl="0" eaLnBrk="1" fontAlgn="base" hangingPunct="1">
        <a:lnSpc>
          <a:spcPct val="150000"/>
        </a:lnSpc>
        <a:spcBef>
          <a:spcPct val="0"/>
        </a:spcBef>
        <a:spcAft>
          <a:spcPct val="0"/>
        </a:spcAft>
        <a:buClr>
          <a:srgbClr val="292929"/>
        </a:buClr>
        <a:buSzPct val="25000"/>
        <a:buFont typeface="Wingdings" pitchFamily="2" charset="2"/>
        <a:buChar char="»"/>
        <a:defRPr>
          <a:solidFill>
            <a:srgbClr val="292929"/>
          </a:solidFill>
          <a:latin typeface="+mn-lt"/>
        </a:defRPr>
      </a:lvl6pPr>
      <a:lvl7pPr marL="1814513" indent="-177800" algn="l" rtl="0" eaLnBrk="1" fontAlgn="base" hangingPunct="1">
        <a:lnSpc>
          <a:spcPct val="150000"/>
        </a:lnSpc>
        <a:spcBef>
          <a:spcPct val="0"/>
        </a:spcBef>
        <a:spcAft>
          <a:spcPct val="0"/>
        </a:spcAft>
        <a:buClr>
          <a:srgbClr val="292929"/>
        </a:buClr>
        <a:buSzPct val="25000"/>
        <a:buFont typeface="Wingdings" pitchFamily="2" charset="2"/>
        <a:buChar char="»"/>
        <a:defRPr>
          <a:solidFill>
            <a:srgbClr val="292929"/>
          </a:solidFill>
          <a:latin typeface="+mn-lt"/>
        </a:defRPr>
      </a:lvl7pPr>
      <a:lvl8pPr marL="2271713" indent="-177800" algn="l" rtl="0" eaLnBrk="1" fontAlgn="base" hangingPunct="1">
        <a:lnSpc>
          <a:spcPct val="150000"/>
        </a:lnSpc>
        <a:spcBef>
          <a:spcPct val="0"/>
        </a:spcBef>
        <a:spcAft>
          <a:spcPct val="0"/>
        </a:spcAft>
        <a:buClr>
          <a:srgbClr val="292929"/>
        </a:buClr>
        <a:buSzPct val="25000"/>
        <a:buFont typeface="Wingdings" pitchFamily="2" charset="2"/>
        <a:buChar char="»"/>
        <a:defRPr>
          <a:solidFill>
            <a:srgbClr val="292929"/>
          </a:solidFill>
          <a:latin typeface="+mn-lt"/>
        </a:defRPr>
      </a:lvl8pPr>
      <a:lvl9pPr marL="2728913" indent="-177800" algn="l" rtl="0" eaLnBrk="1" fontAlgn="base" hangingPunct="1">
        <a:lnSpc>
          <a:spcPct val="150000"/>
        </a:lnSpc>
        <a:spcBef>
          <a:spcPct val="0"/>
        </a:spcBef>
        <a:spcAft>
          <a:spcPct val="0"/>
        </a:spcAft>
        <a:buClr>
          <a:srgbClr val="292929"/>
        </a:buClr>
        <a:buSzPct val="25000"/>
        <a:buFont typeface="Wingdings" pitchFamily="2" charset="2"/>
        <a:buChar char="»"/>
        <a:defRPr>
          <a:solidFill>
            <a:srgbClr val="292929"/>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ctrTitle"/>
          </p:nvPr>
        </p:nvSpPr>
        <p:spPr>
          <a:xfrm>
            <a:off x="687388" y="4292600"/>
            <a:ext cx="7772400" cy="1082675"/>
          </a:xfrm>
        </p:spPr>
        <p:txBody>
          <a:bodyPr/>
          <a:lstStyle/>
          <a:p>
            <a:pPr eaLnBrk="1" hangingPunct="1"/>
            <a:r>
              <a:rPr lang="de-DE" dirty="0" smtClean="0"/>
              <a:t>Architektur von Web-Anwendungen</a:t>
            </a:r>
          </a:p>
        </p:txBody>
      </p:sp>
      <p:sp>
        <p:nvSpPr>
          <p:cNvPr id="6" name="Rectangle 5"/>
          <p:cNvSpPr>
            <a:spLocks noGrp="1" noChangeArrowheads="1"/>
          </p:cNvSpPr>
          <p:nvPr>
            <p:ph type="subTitle" idx="1"/>
          </p:nvPr>
        </p:nvSpPr>
        <p:spPr>
          <a:xfrm>
            <a:off x="704850" y="5375275"/>
            <a:ext cx="7766050" cy="790029"/>
          </a:xfrm>
        </p:spPr>
        <p:txBody>
          <a:bodyPr/>
          <a:lstStyle/>
          <a:p>
            <a:r>
              <a:rPr lang="de-DE" sz="1800" dirty="0" smtClean="0"/>
              <a:t>01 – Überblick und </a:t>
            </a:r>
            <a:r>
              <a:rPr lang="de-DE" sz="1800" dirty="0" err="1" smtClean="0"/>
              <a:t>Cloud</a:t>
            </a:r>
            <a:r>
              <a:rPr lang="de-DE" sz="1800" dirty="0" smtClean="0"/>
              <a:t> Computing</a:t>
            </a:r>
          </a:p>
          <a:p>
            <a:endParaRPr lang="de-DE" sz="1800" dirty="0" smtClean="0"/>
          </a:p>
        </p:txBody>
      </p:sp>
      <p:sp>
        <p:nvSpPr>
          <p:cNvPr id="3" name="Textfeld 2"/>
          <p:cNvSpPr txBox="1"/>
          <p:nvPr/>
        </p:nvSpPr>
        <p:spPr>
          <a:xfrm>
            <a:off x="6948264" y="5538718"/>
            <a:ext cx="1296144" cy="338554"/>
          </a:xfrm>
          <a:prstGeom prst="rect">
            <a:avLst/>
          </a:prstGeom>
          <a:noFill/>
        </p:spPr>
        <p:txBody>
          <a:bodyPr wrap="square" rtlCol="0">
            <a:spAutoFit/>
          </a:bodyPr>
          <a:lstStyle/>
          <a:p>
            <a:pPr algn="r"/>
            <a:r>
              <a:rPr lang="de-DE" sz="1600" dirty="0" smtClean="0">
                <a:solidFill>
                  <a:schemeClr val="tx1">
                    <a:lumMod val="65000"/>
                    <a:lumOff val="35000"/>
                  </a:schemeClr>
                </a:solidFill>
                <a:latin typeface="Arial" pitchFamily="34" charset="0"/>
                <a:cs typeface="Arial" pitchFamily="34" charset="0"/>
              </a:rPr>
              <a:t>15.03.2011</a:t>
            </a:r>
            <a:endParaRPr lang="de-DE" sz="1600" dirty="0">
              <a:solidFill>
                <a:schemeClr val="tx1">
                  <a:lumMod val="65000"/>
                  <a:lumOff val="35000"/>
                </a:schemeClr>
              </a:solidFill>
              <a:latin typeface="Arial" pitchFamily="34" charset="0"/>
              <a:cs typeface="Arial" pitchFamily="34" charset="0"/>
            </a:endParaRPr>
          </a:p>
        </p:txBody>
      </p:sp>
      <p:sp>
        <p:nvSpPr>
          <p:cNvPr id="2" name="Textfeld 1"/>
          <p:cNvSpPr txBox="1"/>
          <p:nvPr/>
        </p:nvSpPr>
        <p:spPr>
          <a:xfrm>
            <a:off x="7164288" y="5949280"/>
            <a:ext cx="1061509" cy="307777"/>
          </a:xfrm>
          <a:prstGeom prst="rect">
            <a:avLst/>
          </a:prstGeom>
          <a:noFill/>
        </p:spPr>
        <p:txBody>
          <a:bodyPr wrap="none" rtlCol="0">
            <a:spAutoFit/>
          </a:bodyPr>
          <a:lstStyle/>
          <a:p>
            <a:r>
              <a:rPr lang="de-DE" dirty="0" smtClean="0">
                <a:solidFill>
                  <a:schemeClr val="tx1">
                    <a:lumMod val="65000"/>
                    <a:lumOff val="35000"/>
                  </a:schemeClr>
                </a:solidFill>
                <a:latin typeface="Arial" pitchFamily="34" charset="0"/>
                <a:cs typeface="Arial" pitchFamily="34" charset="0"/>
              </a:rPr>
              <a:t>René </a:t>
            </a:r>
            <a:r>
              <a:rPr lang="de-DE" dirty="0" err="1" smtClean="0">
                <a:solidFill>
                  <a:schemeClr val="tx1">
                    <a:lumMod val="65000"/>
                    <a:lumOff val="35000"/>
                  </a:schemeClr>
                </a:solidFill>
                <a:latin typeface="Arial" pitchFamily="34" charset="0"/>
                <a:cs typeface="Arial" pitchFamily="34" charset="0"/>
              </a:rPr>
              <a:t>Peinl</a:t>
            </a:r>
            <a:endParaRPr lang="de-DE" dirty="0">
              <a:solidFill>
                <a:schemeClr val="tx1">
                  <a:lumMod val="65000"/>
                  <a:lumOff val="3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907704" y="3284984"/>
            <a:ext cx="6615113" cy="1008062"/>
          </a:xfrm>
        </p:spPr>
        <p:txBody>
          <a:bodyPr/>
          <a:lstStyle/>
          <a:p>
            <a:r>
              <a:rPr lang="de-DE" dirty="0" smtClean="0"/>
              <a:t>Was verstehen Sie unter </a:t>
            </a:r>
            <a:br>
              <a:rPr lang="de-DE" dirty="0" smtClean="0"/>
            </a:br>
            <a:r>
              <a:rPr lang="de-DE" dirty="0" smtClean="0"/>
              <a:t>            Architektur von Web-Anwendungen?</a:t>
            </a:r>
            <a:br>
              <a:rPr lang="de-DE" dirty="0" smtClean="0"/>
            </a:br>
            <a:r>
              <a:rPr lang="de-DE" dirty="0" smtClean="0"/>
              <a:t/>
            </a:r>
            <a:br>
              <a:rPr lang="de-DE" dirty="0" smtClean="0"/>
            </a:br>
            <a:r>
              <a:rPr lang="de-DE" dirty="0"/>
              <a:t/>
            </a:r>
            <a:br>
              <a:rPr lang="de-DE" dirty="0"/>
            </a:br>
            <a:r>
              <a:rPr lang="de-DE" dirty="0" smtClean="0"/>
              <a:t>Was assoziieren Sie damit?</a:t>
            </a:r>
            <a:endParaRPr lang="de-DE" dirty="0"/>
          </a:p>
        </p:txBody>
      </p:sp>
    </p:spTree>
    <p:extLst>
      <p:ext uri="{BB962C8B-B14F-4D97-AF65-F5344CB8AC3E}">
        <p14:creationId xmlns:p14="http://schemas.microsoft.com/office/powerpoint/2010/main" val="3976640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Fachbeschreibung</a:t>
            </a:r>
            <a:endParaRPr lang="de-DE" dirty="0"/>
          </a:p>
        </p:txBody>
      </p:sp>
      <p:sp>
        <p:nvSpPr>
          <p:cNvPr id="3" name="Inhaltsplatzhalter 2"/>
          <p:cNvSpPr>
            <a:spLocks noGrp="1"/>
          </p:cNvSpPr>
          <p:nvPr>
            <p:ph idx="1"/>
          </p:nvPr>
        </p:nvSpPr>
        <p:spPr/>
        <p:txBody>
          <a:bodyPr/>
          <a:lstStyle/>
          <a:p>
            <a:r>
              <a:rPr lang="de-DE" dirty="0"/>
              <a:t>Vergleich von Web-Architekturen </a:t>
            </a:r>
            <a:r>
              <a:rPr lang="de-DE" dirty="0" smtClean="0"/>
              <a:t>im Intranet nach Service-orientierter Architektur (SOA) mit Web 2.0 Architekturen in der </a:t>
            </a:r>
            <a:r>
              <a:rPr lang="de-DE" dirty="0" err="1" smtClean="0"/>
              <a:t>Cloud</a:t>
            </a:r>
            <a:r>
              <a:rPr lang="de-DE" dirty="0" smtClean="0"/>
              <a:t>:</a:t>
            </a:r>
          </a:p>
          <a:p>
            <a:pPr lvl="1"/>
            <a:r>
              <a:rPr lang="de-DE" dirty="0" smtClean="0"/>
              <a:t>SOA, ESB, WS-* Standards</a:t>
            </a:r>
          </a:p>
          <a:p>
            <a:pPr lvl="1"/>
            <a:r>
              <a:rPr lang="de-DE" dirty="0" smtClean="0"/>
              <a:t>Persistente Datenspeicherung</a:t>
            </a:r>
          </a:p>
          <a:p>
            <a:pPr lvl="1"/>
            <a:r>
              <a:rPr lang="de-DE" dirty="0" smtClean="0"/>
              <a:t>Mapping </a:t>
            </a:r>
            <a:r>
              <a:rPr lang="de-DE" dirty="0"/>
              <a:t>von OO-Strukturen auf relationale Datenbanken, </a:t>
            </a:r>
            <a:endParaRPr lang="de-DE" dirty="0" smtClean="0"/>
          </a:p>
          <a:p>
            <a:pPr lvl="1"/>
            <a:r>
              <a:rPr lang="de-DE" dirty="0" smtClean="0"/>
              <a:t>Trennung </a:t>
            </a:r>
            <a:r>
              <a:rPr lang="de-DE" dirty="0"/>
              <a:t>Design und </a:t>
            </a:r>
            <a:r>
              <a:rPr lang="de-DE" dirty="0" smtClean="0"/>
              <a:t>Implementierung</a:t>
            </a:r>
          </a:p>
          <a:p>
            <a:pPr lvl="1"/>
            <a:r>
              <a:rPr lang="de-DE" dirty="0" smtClean="0"/>
              <a:t>Soziale Webanwendungen</a:t>
            </a:r>
          </a:p>
          <a:p>
            <a:pPr lvl="1"/>
            <a:r>
              <a:rPr lang="de-DE" dirty="0" err="1" smtClean="0"/>
              <a:t>Mashups</a:t>
            </a:r>
            <a:endParaRPr lang="de-DE" dirty="0" smtClean="0"/>
          </a:p>
          <a:p>
            <a:pPr lvl="1"/>
            <a:r>
              <a:rPr lang="de-DE" dirty="0" smtClean="0"/>
              <a:t>REST-Prinzip</a:t>
            </a:r>
          </a:p>
          <a:p>
            <a:pPr lvl="1"/>
            <a:r>
              <a:rPr lang="de-DE" dirty="0" err="1" smtClean="0"/>
              <a:t>NoSQL</a:t>
            </a:r>
            <a:r>
              <a:rPr lang="de-DE" dirty="0" smtClean="0"/>
              <a:t> </a:t>
            </a:r>
            <a:r>
              <a:rPr lang="de-DE" dirty="0"/>
              <a:t>Datenbanken und </a:t>
            </a:r>
            <a:r>
              <a:rPr lang="de-DE" dirty="0" err="1"/>
              <a:t>MapReduce</a:t>
            </a:r>
            <a:r>
              <a:rPr lang="de-DE" dirty="0"/>
              <a:t> </a:t>
            </a:r>
            <a:r>
              <a:rPr lang="de-DE" dirty="0" smtClean="0"/>
              <a:t>Verfahren</a:t>
            </a:r>
          </a:p>
          <a:p>
            <a:pPr lvl="1"/>
            <a:r>
              <a:rPr lang="de-DE" dirty="0" smtClean="0"/>
              <a:t>Leichtgewichtige </a:t>
            </a:r>
            <a:r>
              <a:rPr lang="de-DE" dirty="0"/>
              <a:t>Web-Frameworks</a:t>
            </a:r>
          </a:p>
          <a:p>
            <a:endParaRPr lang="de-DE" dirty="0"/>
          </a:p>
        </p:txBody>
      </p:sp>
      <p:sp>
        <p:nvSpPr>
          <p:cNvPr id="4" name="Rechteck 3"/>
          <p:cNvSpPr/>
          <p:nvPr/>
        </p:nvSpPr>
        <p:spPr>
          <a:xfrm>
            <a:off x="-32954" y="1472909"/>
            <a:ext cx="1988915" cy="4320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noAutofit/>
          </a:bodyPr>
          <a:lstStyle/>
          <a:p>
            <a:pPr algn="ctr"/>
            <a:r>
              <a:rPr lang="de-DE" b="1" kern="0" dirty="0" smtClean="0">
                <a:solidFill>
                  <a:srgbClr val="292929"/>
                </a:solidFill>
                <a:latin typeface="Arial" pitchFamily="34" charset="0"/>
                <a:cs typeface="Arial" pitchFamily="34" charset="0"/>
              </a:rPr>
              <a:t>1. Organisatorisches</a:t>
            </a:r>
            <a:endParaRPr lang="de-DE" b="1" kern="0" dirty="0">
              <a:solidFill>
                <a:srgbClr val="292929"/>
              </a:solidFill>
              <a:latin typeface="Arial" pitchFamily="34" charset="0"/>
              <a:cs typeface="Arial" pitchFamily="34" charset="0"/>
            </a:endParaRPr>
          </a:p>
        </p:txBody>
      </p:sp>
    </p:spTree>
    <p:extLst>
      <p:ext uri="{BB962C8B-B14F-4D97-AF65-F5344CB8AC3E}">
        <p14:creationId xmlns:p14="http://schemas.microsoft.com/office/powerpoint/2010/main" val="2850565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Lernziele</a:t>
            </a:r>
            <a:endParaRPr lang="de-DE" dirty="0"/>
          </a:p>
        </p:txBody>
      </p:sp>
      <p:sp>
        <p:nvSpPr>
          <p:cNvPr id="3" name="Inhaltsplatzhalter 2"/>
          <p:cNvSpPr>
            <a:spLocks noGrp="1"/>
          </p:cNvSpPr>
          <p:nvPr>
            <p:ph idx="1"/>
          </p:nvPr>
        </p:nvSpPr>
        <p:spPr/>
        <p:txBody>
          <a:bodyPr/>
          <a:lstStyle/>
          <a:p>
            <a:r>
              <a:rPr lang="de-DE" dirty="0"/>
              <a:t>Die Studenten beherrschen Architektur-Prinzipien für Web-Applikationen. Sie können anhand von Fallbeispielen exemplarisch verschiedene Architekturen bewerten und auf ihre Unterschiede und Einsetzbarkeit in kleinen, mittleren und großen Applikationen untersuchen.</a:t>
            </a:r>
          </a:p>
          <a:p>
            <a:endParaRPr lang="de-DE" dirty="0"/>
          </a:p>
        </p:txBody>
      </p:sp>
      <p:sp>
        <p:nvSpPr>
          <p:cNvPr id="4" name="Rechteck 3"/>
          <p:cNvSpPr/>
          <p:nvPr/>
        </p:nvSpPr>
        <p:spPr>
          <a:xfrm>
            <a:off x="-32954" y="1472909"/>
            <a:ext cx="1988915" cy="4320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noAutofit/>
          </a:bodyPr>
          <a:lstStyle/>
          <a:p>
            <a:pPr algn="ctr"/>
            <a:r>
              <a:rPr lang="de-DE" b="1" kern="0" dirty="0" smtClean="0">
                <a:solidFill>
                  <a:srgbClr val="292929"/>
                </a:solidFill>
                <a:latin typeface="Arial" pitchFamily="34" charset="0"/>
                <a:cs typeface="Arial" pitchFamily="34" charset="0"/>
              </a:rPr>
              <a:t>1. Organisatorisches</a:t>
            </a:r>
            <a:endParaRPr lang="de-DE" b="1" kern="0" dirty="0">
              <a:solidFill>
                <a:srgbClr val="292929"/>
              </a:solidFill>
              <a:latin typeface="Arial" pitchFamily="34" charset="0"/>
              <a:cs typeface="Arial" pitchFamily="34" charset="0"/>
            </a:endParaRPr>
          </a:p>
        </p:txBody>
      </p:sp>
    </p:spTree>
    <p:extLst>
      <p:ext uri="{BB962C8B-B14F-4D97-AF65-F5344CB8AC3E}">
        <p14:creationId xmlns:p14="http://schemas.microsoft.com/office/powerpoint/2010/main" val="1133093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Prüfungsleistung</a:t>
            </a:r>
            <a:endParaRPr lang="de-DE" dirty="0"/>
          </a:p>
        </p:txBody>
      </p:sp>
      <p:sp>
        <p:nvSpPr>
          <p:cNvPr id="3" name="Inhaltsplatzhalter 2"/>
          <p:cNvSpPr>
            <a:spLocks noGrp="1"/>
          </p:cNvSpPr>
          <p:nvPr>
            <p:ph idx="1"/>
          </p:nvPr>
        </p:nvSpPr>
        <p:spPr>
          <a:xfrm>
            <a:off x="2123728" y="1556792"/>
            <a:ext cx="6912768" cy="4752528"/>
          </a:xfrm>
        </p:spPr>
        <p:txBody>
          <a:bodyPr/>
          <a:lstStyle/>
          <a:p>
            <a:r>
              <a:rPr lang="de-DE" b="1" dirty="0" smtClean="0"/>
              <a:t>Studienarbeit: forschendes Lernen</a:t>
            </a:r>
          </a:p>
          <a:p>
            <a:pPr lvl="1"/>
            <a:r>
              <a:rPr lang="de-DE" dirty="0" smtClean="0"/>
              <a:t>Erstellen eines integrierten </a:t>
            </a:r>
            <a:r>
              <a:rPr lang="de-DE" dirty="0" err="1" smtClean="0"/>
              <a:t>Cloud</a:t>
            </a:r>
            <a:r>
              <a:rPr lang="de-DE" dirty="0" smtClean="0"/>
              <a:t>-Angebots basierend auf einer service-orientierten Architektur und Open Source Software</a:t>
            </a:r>
          </a:p>
          <a:p>
            <a:pPr lvl="1"/>
            <a:r>
              <a:rPr lang="de-DE" dirty="0" smtClean="0"/>
              <a:t>Gruppenarbeit mit Gruppen zu je 2-3 Studierenden</a:t>
            </a:r>
          </a:p>
          <a:p>
            <a:pPr lvl="1"/>
            <a:r>
              <a:rPr lang="de-DE" dirty="0" smtClean="0"/>
              <a:t>Stundenaufschreibung zur Zurechnung der Arbeit zu Studierenden</a:t>
            </a:r>
          </a:p>
          <a:p>
            <a:pPr lvl="1"/>
            <a:r>
              <a:rPr lang="de-DE" dirty="0" smtClean="0"/>
              <a:t>Dokumentation der "Forschungsergebnisse" (auch Fehlschläge) wichtiger, als lauffähiges System, obwohl letzteres natürlich wünschenswert</a:t>
            </a:r>
          </a:p>
          <a:p>
            <a:r>
              <a:rPr lang="de-DE" b="1" dirty="0" smtClean="0"/>
              <a:t>Referat</a:t>
            </a:r>
          </a:p>
          <a:p>
            <a:pPr lvl="1"/>
            <a:r>
              <a:rPr lang="de-DE" dirty="0" smtClean="0"/>
              <a:t>Kurze Vorstellung der Ergebnisse (ab 17.5. jede Woche eine Gruppe)</a:t>
            </a:r>
            <a:br>
              <a:rPr lang="de-DE" dirty="0" smtClean="0"/>
            </a:br>
            <a:r>
              <a:rPr lang="de-DE" dirty="0" smtClean="0"/>
              <a:t>(30 min Präsentation, 15 min Diskussion)</a:t>
            </a:r>
          </a:p>
          <a:p>
            <a:r>
              <a:rPr lang="de-DE" b="1" dirty="0" smtClean="0"/>
              <a:t>Teilnehmernachweis</a:t>
            </a:r>
          </a:p>
          <a:p>
            <a:pPr lvl="1"/>
            <a:r>
              <a:rPr lang="de-DE" dirty="0" smtClean="0"/>
              <a:t>VL für den Überblick, selbständige Arbeit zur Vertiefung</a:t>
            </a:r>
          </a:p>
        </p:txBody>
      </p:sp>
      <p:sp>
        <p:nvSpPr>
          <p:cNvPr id="4" name="Rechteck 3"/>
          <p:cNvSpPr/>
          <p:nvPr/>
        </p:nvSpPr>
        <p:spPr>
          <a:xfrm>
            <a:off x="-32954" y="1472909"/>
            <a:ext cx="1988915" cy="4320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noAutofit/>
          </a:bodyPr>
          <a:lstStyle/>
          <a:p>
            <a:pPr algn="ctr"/>
            <a:r>
              <a:rPr lang="de-DE" b="1" kern="0" dirty="0" smtClean="0">
                <a:solidFill>
                  <a:srgbClr val="292929"/>
                </a:solidFill>
                <a:latin typeface="Arial" pitchFamily="34" charset="0"/>
                <a:cs typeface="Arial" pitchFamily="34" charset="0"/>
              </a:rPr>
              <a:t>1. Organisatorisches</a:t>
            </a:r>
            <a:endParaRPr lang="de-DE" b="1" kern="0" dirty="0">
              <a:solidFill>
                <a:srgbClr val="292929"/>
              </a:solidFill>
              <a:latin typeface="Arial" pitchFamily="34" charset="0"/>
              <a:cs typeface="Arial" pitchFamily="34" charset="0"/>
            </a:endParaRPr>
          </a:p>
        </p:txBody>
      </p:sp>
    </p:spTree>
    <p:extLst>
      <p:ext uri="{BB962C8B-B14F-4D97-AF65-F5344CB8AC3E}">
        <p14:creationId xmlns:p14="http://schemas.microsoft.com/office/powerpoint/2010/main" val="296275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Aufgabenstellung</a:t>
            </a:r>
            <a:endParaRPr lang="de-DE" dirty="0"/>
          </a:p>
        </p:txBody>
      </p:sp>
      <p:sp>
        <p:nvSpPr>
          <p:cNvPr id="3" name="Inhaltsplatzhalter 2"/>
          <p:cNvSpPr>
            <a:spLocks noGrp="1"/>
          </p:cNvSpPr>
          <p:nvPr>
            <p:ph idx="1"/>
          </p:nvPr>
        </p:nvSpPr>
        <p:spPr/>
        <p:txBody>
          <a:bodyPr/>
          <a:lstStyle/>
          <a:p>
            <a:r>
              <a:rPr lang="de-DE" dirty="0" smtClean="0"/>
              <a:t>Ein integriertes </a:t>
            </a:r>
            <a:r>
              <a:rPr lang="de-DE" dirty="0" err="1" smtClean="0"/>
              <a:t>Cloud</a:t>
            </a:r>
            <a:r>
              <a:rPr lang="de-DE" dirty="0" smtClean="0"/>
              <a:t>-Angebot zeichnet sich durch folgende Eigenschaften aus</a:t>
            </a:r>
          </a:p>
          <a:p>
            <a:pPr lvl="1"/>
            <a:r>
              <a:rPr lang="de-DE" dirty="0" smtClean="0"/>
              <a:t>Zugriff / Einstieg über eine gemeinsame Portaloberfläche</a:t>
            </a:r>
          </a:p>
          <a:p>
            <a:pPr lvl="1"/>
            <a:r>
              <a:rPr lang="de-DE" dirty="0" smtClean="0"/>
              <a:t>Single </a:t>
            </a:r>
            <a:r>
              <a:rPr lang="de-DE" dirty="0" err="1" smtClean="0"/>
              <a:t>Sign</a:t>
            </a:r>
            <a:r>
              <a:rPr lang="de-DE" dirty="0" smtClean="0"/>
              <a:t>-On</a:t>
            </a:r>
          </a:p>
          <a:p>
            <a:pPr lvl="1"/>
            <a:r>
              <a:rPr lang="de-DE" dirty="0" smtClean="0"/>
              <a:t>Suchfunktion über alle Anwendungen hinweg</a:t>
            </a:r>
          </a:p>
          <a:p>
            <a:pPr lvl="1"/>
            <a:r>
              <a:rPr lang="de-DE" dirty="0" smtClean="0"/>
              <a:t>Integration zwischen den verschiedenen Anwendungen</a:t>
            </a:r>
          </a:p>
          <a:p>
            <a:r>
              <a:rPr lang="de-DE" dirty="0" smtClean="0"/>
              <a:t>Die Aufgabe für das gesamte Team besteht darin, bis Semesterende ein möglichst gut integriertes Gesamtsystem am Laufen zu haben und die nötigen Schritte für den Aufbau gut zu dokumentieren, inkl. möglicher Fehler</a:t>
            </a:r>
          </a:p>
          <a:p>
            <a:r>
              <a:rPr lang="de-DE" dirty="0" smtClean="0"/>
              <a:t>Jede Gruppe sucht sich ein System, installiert und konfiguriert es, </a:t>
            </a:r>
            <a:br>
              <a:rPr lang="de-DE" dirty="0" smtClean="0"/>
            </a:br>
            <a:r>
              <a:rPr lang="de-DE" dirty="0" smtClean="0"/>
              <a:t>baut und nutzt je Webservice für ein / von einem anderen System</a:t>
            </a:r>
            <a:endParaRPr lang="de-DE" dirty="0"/>
          </a:p>
        </p:txBody>
      </p:sp>
      <p:sp>
        <p:nvSpPr>
          <p:cNvPr id="4" name="Rechteck 3"/>
          <p:cNvSpPr/>
          <p:nvPr/>
        </p:nvSpPr>
        <p:spPr>
          <a:xfrm>
            <a:off x="-32954" y="1472909"/>
            <a:ext cx="1988915" cy="4320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noAutofit/>
          </a:bodyPr>
          <a:lstStyle/>
          <a:p>
            <a:pPr algn="ctr"/>
            <a:r>
              <a:rPr lang="de-DE" b="1" kern="0" dirty="0" smtClean="0">
                <a:solidFill>
                  <a:srgbClr val="292929"/>
                </a:solidFill>
                <a:latin typeface="Arial" pitchFamily="34" charset="0"/>
                <a:cs typeface="Arial" pitchFamily="34" charset="0"/>
              </a:rPr>
              <a:t>1. Organisatorisches</a:t>
            </a:r>
            <a:endParaRPr lang="de-DE" b="1" kern="0" dirty="0">
              <a:solidFill>
                <a:srgbClr val="292929"/>
              </a:solidFill>
              <a:latin typeface="Arial" pitchFamily="34" charset="0"/>
              <a:cs typeface="Arial" pitchFamily="34" charset="0"/>
            </a:endParaRPr>
          </a:p>
        </p:txBody>
      </p:sp>
    </p:spTree>
    <p:extLst>
      <p:ext uri="{BB962C8B-B14F-4D97-AF65-F5344CB8AC3E}">
        <p14:creationId xmlns:p14="http://schemas.microsoft.com/office/powerpoint/2010/main" val="168244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chschule_blau">
  <a:themeElements>
    <a:clrScheme name="Benutzerdefiniert 1">
      <a:dk1>
        <a:srgbClr val="000000"/>
      </a:dk1>
      <a:lt1>
        <a:srgbClr val="FFFFFF"/>
      </a:lt1>
      <a:dk2>
        <a:srgbClr val="2755AB"/>
      </a:dk2>
      <a:lt2>
        <a:srgbClr val="808080"/>
      </a:lt2>
      <a:accent1>
        <a:srgbClr val="681975"/>
      </a:accent1>
      <a:accent2>
        <a:srgbClr val="FEBC06"/>
      </a:accent2>
      <a:accent3>
        <a:srgbClr val="E04042"/>
      </a:accent3>
      <a:accent4>
        <a:srgbClr val="000000"/>
      </a:accent4>
      <a:accent5>
        <a:srgbClr val="15753A"/>
      </a:accent5>
      <a:accent6>
        <a:srgbClr val="2755AB"/>
      </a:accent6>
      <a:hlink>
        <a:srgbClr val="3F3F3F"/>
      </a:hlink>
      <a:folHlink>
        <a:srgbClr val="3F3F3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noAutofit/>
      </a:bodyPr>
      <a:lstStyle>
        <a:defPPr algn="ctr">
          <a:defRPr sz="1600" kern="0" dirty="0">
            <a:solidFill>
              <a:srgbClr val="292929"/>
            </a:solidFill>
            <a:latin typeface="Arial" pitchFamily="34" charset="0"/>
            <a:cs typeface="Arial" pitchFamily="34" charset="0"/>
          </a:defRPr>
        </a:defPPr>
      </a:lstStyle>
      <a:style>
        <a:lnRef idx="1">
          <a:schemeClr val="accent6"/>
        </a:lnRef>
        <a:fillRef idx="2">
          <a:schemeClr val="accent6"/>
        </a:fillRef>
        <a:effectRef idx="1">
          <a:schemeClr val="accent6"/>
        </a:effectRef>
        <a:fontRef idx="minor">
          <a:schemeClr val="dk1"/>
        </a:fontRef>
      </a:style>
    </a:spDef>
    <a:lnDef>
      <a:spPr bwMode="auto">
        <a:xfrm>
          <a:off x="0" y="0"/>
          <a:ext cx="1" cy="1"/>
        </a:xfrm>
        <a:custGeom>
          <a:avLst/>
          <a:gdLst/>
          <a:ahLst/>
          <a:cxnLst/>
          <a:rect l="0" t="0" r="0" b="0"/>
          <a:pathLst/>
        </a:custGeom>
        <a:gradFill rotWithShape="1">
          <a:gsLst>
            <a:gs pos="0">
              <a:srgbClr val="0D1BA3">
                <a:gamma/>
                <a:shade val="46275"/>
                <a:invGamma/>
              </a:srgbClr>
            </a:gs>
            <a:gs pos="50000">
              <a:srgbClr val="0D1BA3"/>
            </a:gs>
            <a:gs pos="100000">
              <a:srgbClr val="0D1BA3">
                <a:gamma/>
                <a:shade val="46275"/>
                <a:invGamma/>
              </a:srgbClr>
            </a:gs>
          </a:gsLst>
          <a:lin ang="18900000" scaled="1"/>
        </a:gradFill>
        <a:ln w="9525" cap="flat" cmpd="sng" algn="ctr">
          <a:solidFill>
            <a:schemeClr val="bg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0" i="0" u="none" strike="noStrike" cap="none" normalizeH="0" baseline="0" smtClean="0">
            <a:ln>
              <a:noFill/>
            </a:ln>
            <a:solidFill>
              <a:schemeClr val="bg1"/>
            </a:solidFill>
            <a:effectLst/>
            <a:latin typeface="Courier New" pitchFamily="49" charset="0"/>
          </a:defRPr>
        </a:defPPr>
      </a:lstStyle>
    </a:lnDef>
    <a:txDef>
      <a:spPr>
        <a:noFill/>
      </a:spPr>
      <a:bodyPr wrap="square" rtlCol="0">
        <a:spAutoFit/>
      </a:bodyPr>
      <a:lstStyle>
        <a:defPPr>
          <a:defRPr sz="1200" dirty="0">
            <a:solidFill>
              <a:schemeClr val="tx1"/>
            </a:solidFill>
            <a:latin typeface="Arial" pitchFamily="34" charset="0"/>
            <a:cs typeface="Arial" pitchFamily="34" charset="0"/>
          </a:defRPr>
        </a:defPPr>
      </a:lstStyle>
    </a:txDef>
  </a:objectDefaults>
  <a:extraClrSchemeLst>
    <a:extraClrScheme>
      <a:clrScheme name="Hochschule Hof_Master_2.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ochschule Hof_Master_2.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ochschule Hof_Master_2.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ochschule Hof_Master_2.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ochschule Hof_Master_2.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ochschule Hof_Master_2.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ochschule Hof_Master_2.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ochschule Hof_Master_2.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ochschule Hof_Master_2.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ochschule Hof_Master_2.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ochschule Hof_Master_2.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ochschule Hof_Master_2.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Hochschule_blau</Template>
  <TotalTime>0</TotalTime>
  <Words>271</Words>
  <Application>Microsoft Office PowerPoint</Application>
  <PresentationFormat>Bildschirmpräsentation (4:3)</PresentationFormat>
  <Paragraphs>43</Paragraphs>
  <Slides>6</Slides>
  <Notes>1</Notes>
  <HiddenSlides>1</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Hochschule_blau</vt:lpstr>
      <vt:lpstr>Architektur von Web-Anwendungen</vt:lpstr>
      <vt:lpstr>Was verstehen Sie unter              Architektur von Web-Anwendungen?   Was assoziieren Sie damit?</vt:lpstr>
      <vt:lpstr>Fachbeschreibung</vt:lpstr>
      <vt:lpstr>Lernziele</vt:lpstr>
      <vt:lpstr>Prüfungsleistung</vt:lpstr>
      <vt:lpstr>Aufgabenstellung</vt:lpstr>
    </vt:vector>
  </TitlesOfParts>
  <Company>Hochschule Hof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Mobiler Zugriff auf Web-Anwendungen</dc:title>
  <dc:creator>René Peinl</dc:creator>
  <cp:lastModifiedBy>René Peinl</cp:lastModifiedBy>
  <cp:revision>221</cp:revision>
  <dcterms:created xsi:type="dcterms:W3CDTF">2010-09-13T13:11:22Z</dcterms:created>
  <dcterms:modified xsi:type="dcterms:W3CDTF">2012-07-05T15:54:11Z</dcterms:modified>
</cp:coreProperties>
</file>