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1.jpeg" ContentType="image/jpeg"/>
  <Override PartName="/ppt/presentation.xml" ContentType="application/vnd.openxmlformats-officedocument.presentationml.presentation.main+xml"/>
  <Override PartName="/ppt/_rels/presentation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12.xml" ContentType="application/vnd.openxmlformats-officedocument.presentationml.slide+xml"/>
  <Override PartName="/ppt/slides/slide43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_rels/slide33.xml.rels" ContentType="application/vnd.openxmlformats-package.relationships+xml"/>
  <Override PartName="/ppt/slides/_rels/slide24.xml.rels" ContentType="application/vnd.openxmlformats-package.relationships+xml"/>
  <Override PartName="/ppt/slides/_rels/slide16.xml.rels" ContentType="application/vnd.openxmlformats-package.relationships+xml"/>
  <Override PartName="/ppt/slides/_rels/slide42.xml.rels" ContentType="application/vnd.openxmlformats-package.relationships+xml"/>
  <Override PartName="/ppt/slides/_rels/slide22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8.xml.rels" ContentType="application/vnd.openxmlformats-package.relationships+xml"/>
  <Override PartName="/ppt/slides/_rels/slide38.xml.rels" ContentType="application/vnd.openxmlformats-package.relationships+xml"/>
  <Override PartName="/ppt/slides/_rels/slide40.xml.rels" ContentType="application/vnd.openxmlformats-package.relationships+xml"/>
  <Override PartName="/ppt/slides/_rels/slide31.xml.rels" ContentType="application/vnd.openxmlformats-package.relationships+xml"/>
  <Override PartName="/ppt/slides/_rels/slide20.xml.rels" ContentType="application/vnd.openxmlformats-package.relationships+xml"/>
  <Override PartName="/ppt/slides/_rels/slide11.xml.rels" ContentType="application/vnd.openxmlformats-package.relationships+xml"/>
  <Override PartName="/ppt/slides/_rels/slide6.xml.rels" ContentType="application/vnd.openxmlformats-package.relationships+xml"/>
  <Override PartName="/ppt/slides/_rels/slide36.xml.rels" ContentType="application/vnd.openxmlformats-package.relationships+xml"/>
  <Override PartName="/ppt/slides/_rels/slide28.xml.rels" ContentType="application/vnd.openxmlformats-package.relationships+xml"/>
  <Override PartName="/ppt/slides/_rels/slide19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45.xml.rels" ContentType="application/vnd.openxmlformats-package.relationships+xml"/>
  <Override PartName="/ppt/slides/_rels/slide34.xml.rels" ContentType="application/vnd.openxmlformats-package.relationships+xml"/>
  <Override PartName="/ppt/slides/_rels/slide25.xml.rels" ContentType="application/vnd.openxmlformats-package.relationships+xml"/>
  <Override PartName="/ppt/slides/_rels/slide17.xml.rels" ContentType="application/vnd.openxmlformats-package.relationships+xml"/>
  <Override PartName="/ppt/slides/_rels/slide1.xml.rels" ContentType="application/vnd.openxmlformats-package.relationships+xml"/>
  <Override PartName="/ppt/slides/_rels/slide43.xml.rels" ContentType="application/vnd.openxmlformats-package.relationships+xml"/>
  <Override PartName="/ppt/slides/_rels/slide23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39.xml.rels" ContentType="application/vnd.openxmlformats-package.relationships+xml"/>
  <Override PartName="/ppt/slides/_rels/slide41.xml.rels" ContentType="application/vnd.openxmlformats-package.relationships+xml"/>
  <Override PartName="/ppt/slides/_rels/slide32.xml.rels" ContentType="application/vnd.openxmlformats-package.relationships+xml"/>
  <Override PartName="/ppt/slides/_rels/slide21.xml.rels" ContentType="application/vnd.openxmlformats-package.relationships+xml"/>
  <Override PartName="/ppt/slides/_rels/slide12.xml.rels" ContentType="application/vnd.openxmlformats-package.relationships+xml"/>
  <Override PartName="/ppt/slides/_rels/slide7.xml.rels" ContentType="application/vnd.openxmlformats-package.relationships+xml"/>
  <Override PartName="/ppt/slides/_rels/slide37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10.xml.rels" ContentType="application/vnd.openxmlformats-package.relationships+xml"/>
  <Override PartName="/ppt/slides/_rels/slide5.xml.rels" ContentType="application/vnd.openxmlformats-package.relationships+xml"/>
  <Override PartName="/ppt/slides/_rels/slide35.xml.rels" ContentType="application/vnd.openxmlformats-package.relationships+xml"/>
  <Override PartName="/ppt/slides/_rels/slide27.xml.rels" ContentType="application/vnd.openxmlformats-package.relationships+xml"/>
  <Override PartName="/ppt/slides/_rels/slide26.xml.rels" ContentType="application/vnd.openxmlformats-package.relationships+xml"/>
  <Override PartName="/ppt/slides/_rels/slide18.xml.rels" ContentType="application/vnd.openxmlformats-package.relationships+xml"/>
  <Override PartName="/ppt/slides/_rels/slide2.xml.rels" ContentType="application/vnd.openxmlformats-package.relationships+xml"/>
  <Override PartName="/ppt/slides/_rels/slide44.xml.rels" ContentType="application/vnd.openxmlformats-package.relationships+xml"/>
  <Override PartName="/ppt/slides/slide5.xml" ContentType="application/vnd.openxmlformats-officedocument.presentationml.slide+xml"/>
  <Override PartName="/ppt/slides/slide28.xml" ContentType="application/vnd.openxmlformats-officedocument.presentationml.slide+xml"/>
  <Override PartName="/ppt/slides/slide8.xml" ContentType="application/vnd.openxmlformats-officedocument.presentationml.slide+xml"/>
  <Override PartName="/ppt/slides/slide32.xml" ContentType="application/vnd.openxmlformats-officedocument.presentationml.slide+xml"/>
  <Override PartName="/ppt/slides/slide35.xml" ContentType="application/vnd.openxmlformats-officedocument.presentationml.slide+xml"/>
  <Override PartName="/ppt/slides/slide38.xml" ContentType="application/vnd.openxmlformats-officedocument.presentationml.slide+xml"/>
  <Override PartName="/ppt/slides/slide11.xml" ContentType="application/vnd.openxmlformats-officedocument.presentationml.slide+xml"/>
  <Override PartName="/ppt/slides/slide42.xml" ContentType="application/vnd.openxmlformats-officedocument.presentationml.slide+xml"/>
  <Override PartName="/ppt/slides/slide14.xml" ContentType="application/vnd.openxmlformats-officedocument.presentationml.slide+xml"/>
  <Override PartName="/ppt/slides/slide45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.xml" ContentType="application/vnd.openxmlformats-officedocument.presentationml.slide+xml"/>
  <Override PartName="/ppt/slides/slide24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s/slide7.xml" ContentType="application/vnd.openxmlformats-officedocument.presentationml.slide+xml"/>
  <Override PartName="/ppt/slides/slide31.xml" ContentType="application/vnd.openxmlformats-officedocument.presentationml.slide+xml"/>
  <Override PartName="/ppt/slides/slide34.xml" ContentType="application/vnd.openxmlformats-officedocument.presentationml.slide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41.xml" ContentType="application/vnd.openxmlformats-officedocument.presentationml.slide+xml"/>
  <Override PartName="/ppt/slides/slide13.xml" ContentType="application/vnd.openxmlformats-officedocument.presentationml.slide+xml"/>
  <Override PartName="/ppt/slides/slide44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26.xml" ContentType="application/vnd.openxmlformats-officedocument.presentationml.slide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9.xml" ContentType="application/vnd.openxmlformats-officedocument.presentationml.slide+xml"/>
  <Override PartName="/ppt/slides/slide33.xml" ContentType="application/vnd.openxmlformats-officedocument.presentationml.slide+xml"/>
  <Override PartName="/ppt/slides/slide36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000" cy="104040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1" name="CustomShape 2"/>
          <p:cNvSpPr/>
          <p:nvPr/>
        </p:nvSpPr>
        <p:spPr>
          <a:xfrm>
            <a:off x="4381560" y="-7200"/>
            <a:ext cx="4761360" cy="63720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2" name="CustomShape 3"/>
          <p:cNvSpPr/>
          <p:nvPr/>
        </p:nvSpPr>
        <p:spPr>
          <a:xfrm>
            <a:off x="-29160" y="421560"/>
            <a:ext cx="9162000" cy="648000"/>
          </a:xfrm>
          <a:prstGeom prst="rect">
            <a:avLst/>
          </a:prstGeom>
          <a:ln w="10800">
            <a:solidFill>
              <a:srgbClr val="008abf"/>
            </a:solidFill>
            <a:round/>
          </a:ln>
        </p:spPr>
      </p:sp>
      <p:sp>
        <p:nvSpPr>
          <p:cNvPr id="3" name="CustomShape 4"/>
          <p:cNvSpPr/>
          <p:nvPr/>
        </p:nvSpPr>
        <p:spPr>
          <a:xfrm>
            <a:off x="-21600" y="495360"/>
            <a:ext cx="9174600" cy="529200"/>
          </a:xfrm>
          <a:prstGeom prst="rect">
            <a:avLst/>
          </a:prstGeom>
          <a:ln w="9360">
            <a:solidFill>
              <a:srgbClr val="009dd9"/>
            </a:solidFill>
            <a:round/>
          </a:ln>
        </p:spPr>
      </p:sp>
      <p:sp>
        <p:nvSpPr>
          <p:cNvPr id="4" name="CustomShape 5"/>
          <p:cNvSpPr/>
          <p:nvPr/>
        </p:nvSpPr>
        <p:spPr>
          <a:xfrm>
            <a:off x="2666880" y="6356520"/>
            <a:ext cx="3351600" cy="363960"/>
          </a:xfrm>
          <a:prstGeom prst="rect">
            <a:avLst/>
          </a:prstGeom>
        </p:spPr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AU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AU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AU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AU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AU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/>
          <p:cNvSpPr/>
          <p:nvPr/>
        </p:nvSpPr>
        <p:spPr>
          <a:xfrm>
            <a:off x="-9360" y="-7200"/>
            <a:ext cx="9162000" cy="1040400"/>
          </a:xfrm>
          <a:prstGeom prst="rect">
            <a:avLst/>
          </a:prstGeom>
          <a:gradFill>
            <a:gsLst>
              <a:gs pos="0">
                <a:srgbClr val="0074a0"/>
              </a:gs>
              <a:gs pos="100000">
                <a:srgbClr val="00c4cd"/>
              </a:gs>
            </a:gsLst>
            <a:lin ang="5400000"/>
          </a:gradFill>
        </p:spPr>
      </p:sp>
      <p:sp>
        <p:nvSpPr>
          <p:cNvPr id="8" name="CustomShape 2"/>
          <p:cNvSpPr/>
          <p:nvPr/>
        </p:nvSpPr>
        <p:spPr>
          <a:xfrm>
            <a:off x="4381560" y="-7200"/>
            <a:ext cx="4761360" cy="637200"/>
          </a:xfrm>
          <a:prstGeom prst="rect">
            <a:avLst/>
          </a:prstGeom>
          <a:gradFill>
            <a:gsLst>
              <a:gs pos="0">
                <a:srgbClr val="00a0a8"/>
              </a:gs>
              <a:gs pos="100000">
                <a:srgbClr val="008abf"/>
              </a:gs>
            </a:gsLst>
            <a:lin ang="5400000"/>
          </a:gradFill>
        </p:spPr>
      </p:sp>
      <p:sp>
        <p:nvSpPr>
          <p:cNvPr id="9" name="CustomShape 3"/>
          <p:cNvSpPr/>
          <p:nvPr/>
        </p:nvSpPr>
        <p:spPr>
          <a:xfrm>
            <a:off x="-29160" y="421560"/>
            <a:ext cx="9162000" cy="648000"/>
          </a:xfrm>
          <a:prstGeom prst="rect">
            <a:avLst/>
          </a:prstGeom>
          <a:ln w="10800">
            <a:solidFill>
              <a:srgbClr val="008abf"/>
            </a:solidFill>
            <a:round/>
          </a:ln>
        </p:spPr>
      </p:sp>
      <p:sp>
        <p:nvSpPr>
          <p:cNvPr id="10" name="CustomShape 4"/>
          <p:cNvSpPr/>
          <p:nvPr/>
        </p:nvSpPr>
        <p:spPr>
          <a:xfrm>
            <a:off x="-21600" y="495360"/>
            <a:ext cx="9174600" cy="529200"/>
          </a:xfrm>
          <a:prstGeom prst="rect">
            <a:avLst/>
          </a:prstGeom>
          <a:ln w="9360">
            <a:solidFill>
              <a:srgbClr val="009dd9"/>
            </a:solidFill>
            <a:round/>
          </a:ln>
        </p:spPr>
      </p:sp>
      <p:sp>
        <p:nvSpPr>
          <p:cNvPr id="11" name="CustomShape 5"/>
          <p:cNvSpPr/>
          <p:nvPr/>
        </p:nvSpPr>
        <p:spPr>
          <a:xfrm>
            <a:off x="2666880" y="6356520"/>
            <a:ext cx="3351600" cy="363960"/>
          </a:xfrm>
          <a:prstGeom prst="rect">
            <a:avLst/>
          </a:prstGeom>
        </p:spPr>
      </p:sp>
      <p:sp>
        <p:nvSpPr>
          <p:cNvPr id="12" name="PlaceHolder 6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AU"/>
              <a:t>Click to edit the title text format</a:t>
            </a:r>
            <a:endParaRPr/>
          </a:p>
        </p:txBody>
      </p:sp>
      <p:sp>
        <p:nvSpPr>
          <p:cNvPr id="13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AU"/>
              <a:t>Click to edit the outline text format</a:t>
            </a:r>
            <a:endParaRPr/>
          </a:p>
          <a:p>
            <a:pPr lvl="1">
              <a:buSzPct val="45000"/>
              <a:buFont typeface="StarSymbol"/>
              <a:buChar char=""/>
            </a:pPr>
            <a:r>
              <a:rPr lang="en-AU"/>
              <a:t>Second Outline Level</a:t>
            </a:r>
            <a:endParaRPr/>
          </a:p>
          <a:p>
            <a:pPr lvl="2">
              <a:buSzPct val="75000"/>
              <a:buFont typeface="StarSymbol"/>
              <a:buChar char=""/>
            </a:pPr>
            <a:r>
              <a:rPr lang="en-AU"/>
              <a:t>Third Outline Level</a:t>
            </a:r>
            <a:endParaRPr/>
          </a:p>
          <a:p>
            <a:pPr lvl="3">
              <a:buSzPct val="45000"/>
              <a:buFont typeface="StarSymbol"/>
              <a:buChar char=""/>
            </a:pPr>
            <a:r>
              <a:rPr lang="en-AU"/>
              <a:t>Fourth Outline Level</a:t>
            </a:r>
            <a:endParaRPr/>
          </a:p>
          <a:p>
            <a:pPr lvl="4">
              <a:buSzPct val="75000"/>
              <a:buFont typeface="StarSymbol"/>
              <a:buChar char=""/>
            </a:pPr>
            <a:r>
              <a:rPr lang="en-AU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AU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AU"/>
              <a:t>Seventh Outline Level</a:t>
            </a:r>
            <a:endParaRPr/>
          </a:p>
          <a:p>
            <a:pPr lvl="7">
              <a:buSzPct val="45000"/>
              <a:buFont typeface="StarSymbol"/>
              <a:buChar char=""/>
            </a:pPr>
            <a:r>
              <a:rPr lang="en-AU"/>
              <a:t>Eighth Outline Level</a:t>
            </a:r>
            <a:endParaRPr/>
          </a:p>
          <a:p>
            <a:pPr lvl="8">
              <a:buSzPct val="45000"/>
              <a:buFont typeface="StarSymbol"/>
              <a:buChar char=""/>
            </a:pPr>
            <a:r>
              <a:rPr lang="en-AU"/>
              <a:t>Ninth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sLaj9PC6hmU" TargetMode="External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hqp7A0B7abc" TargetMode="External"/><Relationship Id="rId2" Type="http://schemas.openxmlformats.org/officeDocument/2006/relationships/hyperlink" Target="http://www.youtube.com/watch?v=a44xWC0f_6Y" TargetMode="External"/><Relationship Id="rId3" Type="http://schemas.openxmlformats.org/officeDocument/2006/relationships/hyperlink" Target="http://www.youtube.com/watch?v=ic7JnF4vStA" TargetMode="External"/><Relationship Id="rId4" Type="http://schemas.openxmlformats.org/officeDocument/2006/relationships/slideLayout" Target="../slideLayouts/slideLayout2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R1h4rm57UIg" TargetMode="External"/><Relationship Id="rId2" Type="http://schemas.openxmlformats.org/officeDocument/2006/relationships/slideLayout" Target="../slideLayouts/slideLayout2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hyperlink" Target="http://www.youtube.com/watch?v=FIehHxcEuGM" TargetMode="External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stomShape 1"/>
          <p:cNvSpPr/>
          <p:nvPr/>
        </p:nvSpPr>
        <p:spPr>
          <a:xfrm>
            <a:off x="533520" y="1371600"/>
            <a:ext cx="7850520" cy="1827720"/>
          </a:xfrm>
          <a:prstGeom prst="rect">
            <a:avLst/>
          </a:prstGeom>
        </p:spPr>
        <p:txBody>
          <a:bodyPr anchor="b" bIns="0" lIns="0" rIns="18360" tIns="0"/>
          <a:p>
            <a:r>
              <a:rPr b="1" lang="en-AU" sz="3200">
                <a:solidFill>
                  <a:srgbClr val="5d5d5d"/>
                </a:solidFill>
                <a:latin typeface="Times New Roman"/>
              </a:rPr>
              <a:t>Nanango Writers Group</a:t>
            </a:r>
            <a:endParaRPr/>
          </a:p>
          <a:p>
            <a:r>
              <a:rPr b="1" lang="en-AU" sz="5600">
                <a:solidFill>
                  <a:srgbClr val="5d5d5d"/>
                </a:solidFill>
                <a:latin typeface="Calibri"/>
              </a:rPr>
              <a:t>Writers Workshop</a:t>
            </a:r>
            <a:endParaRPr/>
          </a:p>
        </p:txBody>
      </p:sp>
      <p:sp>
        <p:nvSpPr>
          <p:cNvPr id="15" name="CustomShape 2"/>
          <p:cNvSpPr/>
          <p:nvPr/>
        </p:nvSpPr>
        <p:spPr>
          <a:xfrm>
            <a:off x="533520" y="3228480"/>
            <a:ext cx="7853760" cy="1751400"/>
          </a:xfrm>
          <a:prstGeom prst="rect">
            <a:avLst/>
          </a:prstGeom>
        </p:spPr>
        <p:txBody>
          <a:bodyPr anchor="b" bIns="0" lIns="0" rIns="18360" tIns="45000"/>
          <a:p>
            <a:pPr algn="r"/>
            <a:r>
              <a:rPr b="1" lang="en-AU" sz="2800">
                <a:solidFill>
                  <a:srgbClr val="5d5d5d"/>
                </a:solidFill>
                <a:latin typeface="Calibri"/>
              </a:rPr>
              <a:t>Friday 18 May 2012</a:t>
            </a:r>
            <a:endParaRPr/>
          </a:p>
          <a:p>
            <a:pPr algn="r"/>
            <a:r>
              <a:rPr b="1" lang="en-AU" sz="2800">
                <a:solidFill>
                  <a:srgbClr val="5d5d5d"/>
                </a:solidFill>
                <a:latin typeface="Calibri"/>
              </a:rPr>
              <a:t>9.00am-12.00pm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Creating a writing environment</a:t>
            </a:r>
            <a:endParaRPr/>
          </a:p>
        </p:txBody>
      </p:sp>
      <p:sp>
        <p:nvSpPr>
          <p:cNvPr id="35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Space: a room or place regarded and respected by you and others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Equipment: notebook, pen, desk, typewriter, computer, printer, internet access, dictionary, thesaurus, style manual, encyclopaedia, local library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Organisation: your space and time</a:t>
            </a:r>
            <a:endParaRPr/>
          </a:p>
        </p:txBody>
      </p:sp>
    </p:spTree>
  </p:cSld>
  <p:transition>
    <p:fade/>
  </p:transition>
  <p:timing>
    <p:tnLst>
      <p:par>
        <p:cTn dur="indefinite" id="175" nodeType="tmRoot" restart="never">
          <p:childTnLst>
            <p:seq>
              <p:cTn dur="indefinite" id="176" nodeType="mainSeq">
                <p:childTnLst>
                  <p:par>
                    <p:cTn fill="hold" id="177">
                      <p:stCondLst>
                        <p:cond delay="indefinite"/>
                      </p:stCondLst>
                      <p:childTnLst>
                        <p:par>
                          <p:cTn fill="hold" id="178">
                            <p:stCondLst>
                              <p:cond delay="0"/>
                            </p:stCondLst>
                            <p:childTnLst>
                              <p:par>
                                <p:cTn fill="hold" id="1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81"/>
                                        <p:tgtEl>
                                          <p:spTgt spid="35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2">
                      <p:stCondLst>
                        <p:cond delay="indefinite"/>
                      </p:stCondLst>
                      <p:childTnLst>
                        <p:par>
                          <p:cTn fill="hold" id="183">
                            <p:stCondLst>
                              <p:cond delay="0"/>
                            </p:stCondLst>
                            <p:childTnLst>
                              <p:par>
                                <p:cTn fill="hold" id="1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244" st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86"/>
                                        <p:tgtEl>
                                          <p:spTgt spid="35">
                                            <p:txEl>
                                              <p:pRg end="244" st="2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7">
                      <p:stCondLst>
                        <p:cond delay="indefinite"/>
                      </p:stCondLst>
                      <p:childTnLst>
                        <p:par>
                          <p:cTn fill="hold" id="188">
                            <p:stCondLst>
                              <p:cond delay="0"/>
                            </p:stCondLst>
                            <p:childTnLst>
                              <p:par>
                                <p:cTn fill="hold" id="18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end="244" st="2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1"/>
                                        <p:tgtEl>
                                          <p:spTgt spid="35">
                                            <p:txEl>
                                              <p:pRg end="244" st="24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 writer’s resources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Life experience, observations, recollections, imagination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Research and study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Writer’s Toolbox: vocabulary, grammar and style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Writing courses: helpful or not?</a:t>
            </a:r>
            <a:endParaRPr/>
          </a:p>
        </p:txBody>
      </p:sp>
    </p:spTree>
  </p:cSld>
  <p:timing>
    <p:tnLst>
      <p:par>
        <p:cTn dur="indefinite" id="192" nodeType="tmRoot" restart="never">
          <p:childTnLst>
            <p:seq>
              <p:cTn dur="indefinite" id="193" nodeType="mainSeq">
                <p:childTnLst>
                  <p:par>
                    <p:cTn fill="hold" id="194">
                      <p:stCondLst>
                        <p:cond delay="indefinite"/>
                      </p:stCondLst>
                      <p:childTnLst>
                        <p:par>
                          <p:cTn fill="hold" id="195">
                            <p:stCondLst>
                              <p:cond delay="0"/>
                            </p:stCondLst>
                            <p:childTnLst>
                              <p:par>
                                <p:cTn fill="hold" id="1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5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8"/>
                                        <p:tgtEl>
                                          <p:spTgt spid="37">
                                            <p:txEl>
                                              <p:pRg end="5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9">
                      <p:stCondLst>
                        <p:cond delay="indefinite"/>
                      </p:stCondLst>
                      <p:childTnLst>
                        <p:par>
                          <p:cTn fill="hold" id="200">
                            <p:stCondLst>
                              <p:cond delay="0"/>
                            </p:stCondLst>
                            <p:childTnLst>
                              <p:par>
                                <p:cTn fill="hold" id="2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03"/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4">
                      <p:stCondLst>
                        <p:cond delay="indefinite"/>
                      </p:stCondLst>
                      <p:childTnLst>
                        <p:par>
                          <p:cTn fill="hold" id="205">
                            <p:stCondLst>
                              <p:cond delay="0"/>
                            </p:stCondLst>
                            <p:childTnLst>
                              <p:par>
                                <p:cTn fill="hold" id="2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08"/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9">
                      <p:stCondLst>
                        <p:cond delay="indefinite"/>
                      </p:stCondLst>
                      <p:childTnLst>
                        <p:par>
                          <p:cTn fill="hold" id="210">
                            <p:stCondLst>
                              <p:cond delay="0"/>
                            </p:stCondLst>
                            <p:childTnLst>
                              <p:par>
                                <p:cTn fill="hold" id="21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13"/>
                                        <p:tgtEl>
                                          <p:spTgt spid="37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Forms of writing</a:t>
            </a: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Fiction: novel, short story, poetry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Non-fiction: articles, history, biographies, playwriting, educational, textbooks and essays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Styles: popular fiction, genre, women’s, travel, gay/lesbian, multicultural and children’s writing</a:t>
            </a:r>
            <a:endParaRPr/>
          </a:p>
        </p:txBody>
      </p:sp>
    </p:spTree>
  </p:cSld>
  <p:timing>
    <p:tnLst>
      <p:par>
        <p:cTn dur="indefinite" id="214" nodeType="tmRoot" restart="never">
          <p:childTnLst>
            <p:seq>
              <p:cTn dur="indefinite" id="215" nodeType="mainSeq">
                <p:childTnLst>
                  <p:par>
                    <p:cTn fill="hold" id="216">
                      <p:stCondLst>
                        <p:cond delay="indefinite"/>
                      </p:stCondLst>
                      <p:childTnLst>
                        <p:par>
                          <p:cTn fill="hold" id="217">
                            <p:stCondLst>
                              <p:cond delay="0"/>
                            </p:stCondLst>
                            <p:childTnLst>
                              <p:par>
                                <p:cTn fill="hold" id="21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20"/>
                                        <p:tgtEl>
                                          <p:spTgt spid="39">
                                            <p:txEl>
                                              <p:pRg end="3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1">
                      <p:stCondLst>
                        <p:cond delay="indefinite"/>
                      </p:stCondLst>
                      <p:childTnLst>
                        <p:par>
                          <p:cTn fill="hold" id="222">
                            <p:stCondLst>
                              <p:cond delay="0"/>
                            </p:stCondLst>
                            <p:childTnLst>
                              <p:par>
                                <p:cTn fill="hold" id="22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227" st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25"/>
                                        <p:tgtEl>
                                          <p:spTgt spid="39">
                                            <p:txEl>
                                              <p:pRg end="227" st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6">
                      <p:stCondLst>
                        <p:cond delay="indefinite"/>
                      </p:stCondLst>
                      <p:childTnLst>
                        <p:par>
                          <p:cTn fill="hold" id="227">
                            <p:stCondLst>
                              <p:cond delay="0"/>
                            </p:stCondLst>
                            <p:childTnLst>
                              <p:par>
                                <p:cTn fill="hold" id="22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end="227" st="2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30"/>
                                        <p:tgtEl>
                                          <p:spTgt spid="39">
                                            <p:txEl>
                                              <p:pRg end="227" st="2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Quick Exercise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457200" y="2421000"/>
            <a:ext cx="8228520" cy="39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4000">
                <a:solidFill>
                  <a:srgbClr val="04617b"/>
                </a:solidFill>
                <a:latin typeface="Arial"/>
              </a:rPr>
              <a:t>HANDOUT 1</a:t>
            </a:r>
            <a:r>
              <a:rPr lang="en-AU" sz="4000">
                <a:solidFill>
                  <a:srgbClr val="04617b"/>
                </a:solidFill>
                <a:latin typeface="Constantia"/>
              </a:rPr>
              <a:t>:</a:t>
            </a:r>
            <a:r>
              <a:rPr lang="en-AU" sz="6000">
                <a:solidFill>
                  <a:srgbClr val="04617b"/>
                </a:solidFill>
                <a:latin typeface="Constantia"/>
              </a:rPr>
              <a:t>                   </a:t>
            </a:r>
            <a:r>
              <a:rPr lang="en-AU" sz="4400">
                <a:solidFill>
                  <a:srgbClr val="000000"/>
                </a:solidFill>
                <a:latin typeface="Constantia"/>
              </a:rPr>
              <a:t>Match opening lines to authors</a:t>
            </a:r>
            <a:endParaRPr/>
          </a:p>
        </p:txBody>
      </p:sp>
    </p:spTree>
  </p:cSld>
  <p:timing>
    <p:tnLst>
      <p:par>
        <p:cTn dur="indefinite" id="231" nodeType="tmRoot" restart="never">
          <p:childTnLst>
            <p:seq>
              <p:cTn dur="indefinite" id="232" nodeType="mainSeq">
                <p:childTnLst>
                  <p:par>
                    <p:cTn fill="hold" id="233">
                      <p:stCondLst>
                        <p:cond delay="indefinite"/>
                      </p:stCondLst>
                      <p:childTnLst>
                        <p:par>
                          <p:cTn fill="hold" id="234">
                            <p:stCondLst>
                              <p:cond delay="0"/>
                            </p:stCondLst>
                            <p:childTnLst>
                              <p:par>
                                <p:cTn fill="hold" id="23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end="6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37"/>
                                        <p:tgtEl>
                                          <p:spTgt spid="41">
                                            <p:txEl>
                                              <p:pRg end="6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Overview of Story Writing</a:t>
            </a:r>
            <a:endParaRPr/>
          </a:p>
        </p:txBody>
      </p:sp>
      <p:sp>
        <p:nvSpPr>
          <p:cNvPr id="43" name="CustomShape 2"/>
          <p:cNvSpPr/>
          <p:nvPr/>
        </p:nvSpPr>
        <p:spPr>
          <a:xfrm>
            <a:off x="457200" y="2421000"/>
            <a:ext cx="8228520" cy="39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The elements of a successful story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From fact to fiction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Re-drafting your work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Presenting your work</a:t>
            </a:r>
            <a:endParaRPr/>
          </a:p>
        </p:txBody>
      </p:sp>
    </p:spTree>
  </p:cSld>
  <p:timing>
    <p:tnLst>
      <p:par>
        <p:cTn dur="indefinite" id="238" nodeType="tmRoot" restart="never">
          <p:childTnLst>
            <p:seq>
              <p:cTn dur="indefinite" id="239" nodeType="mainSeq">
                <p:childTnLst>
                  <p:par>
                    <p:cTn fill="hold" id="240">
                      <p:stCondLst>
                        <p:cond delay="indefinite"/>
                      </p:stCondLst>
                      <p:childTnLst>
                        <p:par>
                          <p:cTn fill="hold" id="241">
                            <p:stCondLst>
                              <p:cond delay="0"/>
                            </p:stCondLst>
                            <p:childTnLst>
                              <p:par>
                                <p:cTn fill="hold" id="24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4"/>
                                        <p:tgtEl>
                                          <p:spTgt spid="43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5">
                      <p:stCondLst>
                        <p:cond delay="indefinite"/>
                      </p:stCondLst>
                      <p:childTnLst>
                        <p:par>
                          <p:cTn fill="hold" id="246">
                            <p:stCondLst>
                              <p:cond delay="0"/>
                            </p:stCondLst>
                            <p:childTnLst>
                              <p:par>
                                <p:cTn fill="hold" id="24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49"/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0">
                      <p:stCondLst>
                        <p:cond delay="indefinite"/>
                      </p:stCondLst>
                      <p:childTnLst>
                        <p:par>
                          <p:cTn fill="hold" id="251">
                            <p:stCondLst>
                              <p:cond delay="0"/>
                            </p:stCondLst>
                            <p:childTnLst>
                              <p:par>
                                <p:cTn fill="hold" id="2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54"/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5">
                      <p:stCondLst>
                        <p:cond delay="indefinite"/>
                      </p:stCondLst>
                      <p:childTnLst>
                        <p:par>
                          <p:cTn fill="hold" id="256">
                            <p:stCondLst>
                              <p:cond delay="0"/>
                            </p:stCondLst>
                            <p:childTnLst>
                              <p:par>
                                <p:cTn fill="hold" id="2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59"/>
                                        <p:tgtEl>
                                          <p:spTgt spid="43">
                                            <p:txEl>
                                              <p:pRg end="99" st="9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Elements of a successful story</a:t>
            </a:r>
            <a:endParaRPr/>
          </a:p>
        </p:txBody>
      </p:sp>
      <p:sp>
        <p:nvSpPr>
          <p:cNvPr id="45" name="CustomShape 2"/>
          <p:cNvSpPr/>
          <p:nvPr/>
        </p:nvSpPr>
        <p:spPr>
          <a:xfrm>
            <a:off x="457200" y="1845000"/>
            <a:ext cx="8228520" cy="47512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Creating believable characters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Use of dialogue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Point of view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Setting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Structure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Use of narrative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Use of poetic concepts/style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Traditional short stories</a:t>
            </a:r>
            <a:endParaRPr/>
          </a:p>
        </p:txBody>
      </p:sp>
    </p:spTree>
  </p:cSld>
  <p:timing>
    <p:tnLst>
      <p:par>
        <p:cTn dur="indefinite" id="260" nodeType="tmRoot" restart="never">
          <p:childTnLst>
            <p:seq>
              <p:cTn dur="indefinite" id="261" nodeType="mainSeq">
                <p:childTnLst>
                  <p:par>
                    <p:cTn fill="hold" id="262">
                      <p:stCondLst>
                        <p:cond delay="indefinite"/>
                      </p:stCondLst>
                      <p:childTnLst>
                        <p:par>
                          <p:cTn fill="hold" id="263">
                            <p:stCondLst>
                              <p:cond delay="0"/>
                            </p:stCondLst>
                            <p:childTnLst>
                              <p:par>
                                <p:cTn fill="hold" id="26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66"/>
                                        <p:tgtEl>
                                          <p:spTgt spid="45">
                                            <p:txEl>
                                              <p:pRg end="3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67">
                      <p:stCondLst>
                        <p:cond delay="indefinite"/>
                      </p:stCondLst>
                      <p:childTnLst>
                        <p:par>
                          <p:cTn fill="hold" id="268">
                            <p:stCondLst>
                              <p:cond delay="0"/>
                            </p:stCondLst>
                            <p:childTnLst>
                              <p:par>
                                <p:cTn fill="hold" id="26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71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2">
                      <p:stCondLst>
                        <p:cond delay="indefinite"/>
                      </p:stCondLst>
                      <p:childTnLst>
                        <p:par>
                          <p:cTn fill="hold" id="273">
                            <p:stCondLst>
                              <p:cond delay="0"/>
                            </p:stCondLst>
                            <p:childTnLst>
                              <p:par>
                                <p:cTn fill="hold" id="2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76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7">
                      <p:stCondLst>
                        <p:cond delay="indefinite"/>
                      </p:stCondLst>
                      <p:childTnLst>
                        <p:par>
                          <p:cTn fill="hold" id="278">
                            <p:stCondLst>
                              <p:cond delay="0"/>
                            </p:stCondLst>
                            <p:childTnLst>
                              <p:par>
                                <p:cTn fill="hold" id="2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81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2">
                      <p:stCondLst>
                        <p:cond delay="indefinite"/>
                      </p:stCondLst>
                      <p:childTnLst>
                        <p:par>
                          <p:cTn fill="hold" id="283">
                            <p:stCondLst>
                              <p:cond delay="0"/>
                            </p:stCondLst>
                            <p:childTnLst>
                              <p:par>
                                <p:cTn fill="hold" id="28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86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7">
                      <p:stCondLst>
                        <p:cond delay="indefinite"/>
                      </p:stCondLst>
                      <p:childTnLst>
                        <p:par>
                          <p:cTn fill="hold" id="288">
                            <p:stCondLst>
                              <p:cond delay="0"/>
                            </p:stCondLst>
                            <p:childTnLst>
                              <p:par>
                                <p:cTn fill="hold" id="28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1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2">
                      <p:stCondLst>
                        <p:cond delay="indefinite"/>
                      </p:stCondLst>
                      <p:childTnLst>
                        <p:par>
                          <p:cTn fill="hold" id="293">
                            <p:stCondLst>
                              <p:cond delay="0"/>
                            </p:stCondLst>
                            <p:childTnLst>
                              <p:par>
                                <p:cTn fill="hold" id="29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96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97">
                      <p:stCondLst>
                        <p:cond delay="indefinite"/>
                      </p:stCondLst>
                      <p:childTnLst>
                        <p:par>
                          <p:cTn fill="hold" id="298">
                            <p:stCondLst>
                              <p:cond delay="0"/>
                            </p:stCondLst>
                            <p:childTnLst>
                              <p:par>
                                <p:cTn fill="hold" id="29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1"/>
                                        <p:tgtEl>
                                          <p:spTgt spid="45">
                                            <p:txEl>
                                              <p:pRg end="151" st="15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From fact to fiction</a:t>
            </a:r>
            <a:endParaRPr/>
          </a:p>
        </p:txBody>
      </p:sp>
      <p:sp>
        <p:nvSpPr>
          <p:cNvPr id="47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What is fiction?  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Fact + Imagination = Fiction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Where do ideas come from?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 good vocabulary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Your life experiences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What is your biggest problem getting ideas?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Solving the problems</a:t>
            </a:r>
            <a:endParaRPr/>
          </a:p>
          <a:p>
            <a:endParaRPr/>
          </a:p>
        </p:txBody>
      </p:sp>
    </p:spTree>
  </p:cSld>
  <p:timing>
    <p:tnLst>
      <p:par>
        <p:cTn dur="indefinite" id="302" nodeType="tmRoot" restart="never">
          <p:childTnLst>
            <p:seq>
              <p:cTn dur="indefinite" id="303" nodeType="mainSeq">
                <p:childTnLst>
                  <p:par>
                    <p:cTn fill="hold" id="304">
                      <p:stCondLst>
                        <p:cond delay="indefinite"/>
                      </p:stCondLst>
                      <p:childTnLst>
                        <p:par>
                          <p:cTn fill="hold" id="305">
                            <p:stCondLst>
                              <p:cond delay="0"/>
                            </p:stCondLst>
                            <p:childTnLst>
                              <p:par>
                                <p:cTn fill="hold" id="30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08"/>
                                        <p:tgtEl>
                                          <p:spTgt spid="47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9">
                      <p:stCondLst>
                        <p:cond delay="indefinite"/>
                      </p:stCondLst>
                      <p:childTnLst>
                        <p:par>
                          <p:cTn fill="hold" id="310">
                            <p:stCondLst>
                              <p:cond delay="0"/>
                            </p:stCondLst>
                            <p:childTnLst>
                              <p:par>
                                <p:cTn fill="hold" id="31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3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4">
                      <p:stCondLst>
                        <p:cond delay="indefinite"/>
                      </p:stCondLst>
                      <p:childTnLst>
                        <p:par>
                          <p:cTn fill="hold" id="315">
                            <p:stCondLst>
                              <p:cond delay="0"/>
                            </p:stCondLst>
                            <p:childTnLst>
                              <p:par>
                                <p:cTn fill="hold" id="31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8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9">
                      <p:stCondLst>
                        <p:cond delay="indefinite"/>
                      </p:stCondLst>
                      <p:childTnLst>
                        <p:par>
                          <p:cTn fill="hold" id="320">
                            <p:stCondLst>
                              <p:cond delay="0"/>
                            </p:stCondLst>
                            <p:childTnLst>
                              <p:par>
                                <p:cTn fill="hold" id="32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23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4">
                      <p:stCondLst>
                        <p:cond delay="indefinite"/>
                      </p:stCondLst>
                      <p:childTnLst>
                        <p:par>
                          <p:cTn fill="hold" id="325">
                            <p:stCondLst>
                              <p:cond delay="0"/>
                            </p:stCondLst>
                            <p:childTnLst>
                              <p:par>
                                <p:cTn fill="hold" id="32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28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9">
                      <p:stCondLst>
                        <p:cond delay="indefinite"/>
                      </p:stCondLst>
                      <p:childTnLst>
                        <p:par>
                          <p:cTn fill="hold" id="330">
                            <p:stCondLst>
                              <p:cond delay="0"/>
                            </p:stCondLst>
                            <p:childTnLst>
                              <p:par>
                                <p:cTn fill="hold" id="33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3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34">
                      <p:stCondLst>
                        <p:cond delay="indefinite"/>
                      </p:stCondLst>
                      <p:childTnLst>
                        <p:par>
                          <p:cTn fill="hold" id="335">
                            <p:stCondLst>
                              <p:cond delay="0"/>
                            </p:stCondLst>
                            <p:childTnLst>
                              <p:par>
                                <p:cTn fill="hold" id="33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38"/>
                                        <p:tgtEl>
                                          <p:spTgt spid="47">
                                            <p:txEl>
                                              <p:pRg end="180" st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Redrafting your work</a:t>
            </a:r>
            <a:endParaRPr/>
          </a:p>
        </p:txBody>
      </p:sp>
      <p:sp>
        <p:nvSpPr>
          <p:cNvPr id="49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Responding to feedback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Examine the main themes; do they stimulate the emotions of both editors and readers?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Examine narrative, characterisation, plot, structure, dialogue, form and length</a:t>
            </a:r>
            <a:endParaRPr/>
          </a:p>
        </p:txBody>
      </p:sp>
    </p:spTree>
  </p:cSld>
  <p:timing>
    <p:tnLst>
      <p:par>
        <p:cTn dur="indefinite" id="339" nodeType="tmRoot" restart="never">
          <p:childTnLst>
            <p:seq>
              <p:cTn dur="indefinite" id="340" nodeType="mainSeq">
                <p:childTnLst>
                  <p:par>
                    <p:cTn fill="hold" id="341">
                      <p:stCondLst>
                        <p:cond delay="indefinite"/>
                      </p:stCondLst>
                      <p:childTnLst>
                        <p:par>
                          <p:cTn fill="hold" id="342">
                            <p:stCondLst>
                              <p:cond delay="0"/>
                            </p:stCondLst>
                            <p:childTnLst>
                              <p:par>
                                <p:cTn fill="hold" id="34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2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45"/>
                                        <p:tgtEl>
                                          <p:spTgt spid="49">
                                            <p:txEl>
                                              <p:pRg end="2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46">
                      <p:stCondLst>
                        <p:cond delay="indefinite"/>
                      </p:stCondLst>
                      <p:childTnLst>
                        <p:par>
                          <p:cTn fill="hold" id="347">
                            <p:stCondLst>
                              <p:cond delay="0"/>
                            </p:stCondLst>
                            <p:childTnLst>
                              <p:par>
                                <p:cTn fill="hold" id="34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188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50"/>
                                        <p:tgtEl>
                                          <p:spTgt spid="49">
                                            <p:txEl>
                                              <p:pRg end="188" st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51">
                      <p:stCondLst>
                        <p:cond delay="indefinite"/>
                      </p:stCondLst>
                      <p:childTnLst>
                        <p:par>
                          <p:cTn fill="hold" id="352">
                            <p:stCondLst>
                              <p:cond delay="0"/>
                            </p:stCondLst>
                            <p:childTnLst>
                              <p:par>
                                <p:cTn fill="hold" id="35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end="188" st="1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55"/>
                                        <p:tgtEl>
                                          <p:spTgt spid="49">
                                            <p:txEl>
                                              <p:pRg end="188" st="1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Presenting your work</a:t>
            </a:r>
            <a:endParaRPr/>
          </a:p>
        </p:txBody>
      </p:sp>
      <p:sp>
        <p:nvSpPr>
          <p:cNvPr id="51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2800">
                <a:solidFill>
                  <a:srgbClr val="000000"/>
                </a:solidFill>
                <a:latin typeface="Constantia"/>
              </a:rPr>
              <a:t>In public; at a Writers Group or Writing Workshop</a:t>
            </a:r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Submitting to newspapers, magazines or competitions</a:t>
            </a:r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Work should be neat, tidy, professional, make sense and comply with publisher’s guidelines</a:t>
            </a:r>
            <a:endParaRPr/>
          </a:p>
          <a:p>
            <a:r>
              <a:rPr lang="en-AU" sz="4000">
                <a:solidFill>
                  <a:srgbClr val="04617b"/>
                </a:solidFill>
                <a:latin typeface="Arial"/>
              </a:rPr>
              <a:t>HANDOUT 2</a:t>
            </a:r>
            <a:r>
              <a:rPr lang="en-AU" sz="2800">
                <a:solidFill>
                  <a:srgbClr val="000000"/>
                </a:solidFill>
                <a:latin typeface="Constantia"/>
              </a:rPr>
              <a:t>: Story writing tips</a:t>
            </a:r>
            <a:endParaRPr/>
          </a:p>
          <a:p>
            <a:endParaRPr/>
          </a:p>
        </p:txBody>
      </p:sp>
    </p:spTree>
  </p:cSld>
  <p:timing>
    <p:tnLst>
      <p:par>
        <p:cTn dur="indefinite" id="356" nodeType="tmRoot" restart="never">
          <p:childTnLst>
            <p:seq>
              <p:cTn dur="indefinite" id="357" nodeType="mainSeq">
                <p:childTnLst>
                  <p:par>
                    <p:cTn fill="hold" id="358">
                      <p:stCondLst>
                        <p:cond delay="indefinite"/>
                      </p:stCondLst>
                      <p:childTnLst>
                        <p:par>
                          <p:cTn fill="hold" id="359">
                            <p:stCondLst>
                              <p:cond delay="0"/>
                            </p:stCondLst>
                            <p:childTnLst>
                              <p:par>
                                <p:cTn fill="hold" id="36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5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62"/>
                                        <p:tgtEl>
                                          <p:spTgt spid="51">
                                            <p:txEl>
                                              <p:pRg end="5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3">
                      <p:stCondLst>
                        <p:cond delay="indefinite"/>
                      </p:stCondLst>
                      <p:childTnLst>
                        <p:par>
                          <p:cTn fill="hold" id="364">
                            <p:stCondLst>
                              <p:cond delay="0"/>
                            </p:stCondLst>
                            <p:childTnLst>
                              <p:par>
                                <p:cTn fill="hold" id="36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67"/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68">
                      <p:stCondLst>
                        <p:cond delay="indefinite"/>
                      </p:stCondLst>
                      <p:childTnLst>
                        <p:par>
                          <p:cTn fill="hold" id="369">
                            <p:stCondLst>
                              <p:cond delay="0"/>
                            </p:stCondLst>
                            <p:childTnLst>
                              <p:par>
                                <p:cTn fill="hold" id="37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72"/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3">
                      <p:stCondLst>
                        <p:cond delay="indefinite"/>
                      </p:stCondLst>
                      <p:childTnLst>
                        <p:par>
                          <p:cTn fill="hold" id="374">
                            <p:stCondLst>
                              <p:cond delay="0"/>
                            </p:stCondLst>
                            <p:childTnLst>
                              <p:par>
                                <p:cTn fill="hold" id="37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77"/>
                                        <p:tgtEl>
                                          <p:spTgt spid="51">
                                            <p:txEl>
                                              <p:pRg end="224" st="2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Audiovisual presentation</a:t>
            </a:r>
            <a:endParaRPr/>
          </a:p>
        </p:txBody>
      </p:sp>
      <p:sp>
        <p:nvSpPr>
          <p:cNvPr id="53" name="CustomShape 2"/>
          <p:cNvSpPr/>
          <p:nvPr/>
        </p:nvSpPr>
        <p:spPr>
          <a:xfrm>
            <a:off x="457200" y="2781000"/>
            <a:ext cx="8228520" cy="3542760"/>
          </a:xfrm>
          <a:prstGeom prst="rect">
            <a:avLst/>
          </a:prstGeom>
        </p:spPr>
      </p:sp>
      <p:sp>
        <p:nvSpPr>
          <p:cNvPr id="54" name="TextShape 3"/>
          <p:cNvSpPr txBox="1"/>
          <p:nvPr/>
        </p:nvSpPr>
        <p:spPr>
          <a:xfrm>
            <a:off x="360000" y="2880000"/>
            <a:ext cx="505620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1"/>
              </a:rPr>
              <a:t>Phillippa Gregory Tips for Writers</a:t>
            </a:r>
            <a:endParaRPr/>
          </a:p>
        </p:txBody>
      </p:sp>
    </p:spTree>
  </p:cSld>
  <p:timing>
    <p:tnLst>
      <p:par>
        <p:cTn dur="indefinite" id="378" nodeType="tmRoot" restart="never">
          <p:childTnLst>
            <p:seq>
              <p:cTn dur="indefinite" id="379" nodeType="mainSeq">
                <p:childTnLst>
                  <p:par>
                    <p:cTn fill="hold" id="380">
                      <p:stCondLst>
                        <p:cond delay="indefinite"/>
                      </p:stCondLst>
                      <p:childTnLst>
                        <p:par>
                          <p:cTn fill="hold" id="381">
                            <p:stCondLst>
                              <p:cond delay="0"/>
                            </p:stCondLst>
                            <p:childTnLst>
                              <p:par>
                                <p:cTn fill="hold" id="38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84"/>
                                        <p:tgtEl>
                                          <p:spTgt spid="53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Welcome to everyone!</a:t>
            </a:r>
            <a:endParaRPr/>
          </a:p>
        </p:txBody>
      </p:sp>
      <p:sp>
        <p:nvSpPr>
          <p:cNvPr id="17" name="CustomShape 2"/>
          <p:cNvSpPr/>
          <p:nvPr/>
        </p:nvSpPr>
        <p:spPr>
          <a:xfrm>
            <a:off x="457200" y="2565000"/>
            <a:ext cx="8228520" cy="3758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Introduction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Housekeeping 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Facilities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dur="indefinite" id="4" nodeType="mainSeq">
                <p:childTnLst>
                  <p:par>
                    <p:cTn fill="hold" id="5">
                      <p:stCondLst>
                        <p:cond delay="indefinite"/>
                      </p:stCondLst>
                      <p:childTnLst>
                        <p:par>
                          <p:cTn fill="hold" id="6">
                            <p:stCondLst>
                              <p:cond delay="0"/>
                            </p:stCondLst>
                            <p:childTnLst>
                              <p:par>
                                <p:cTn fill="hold" id="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1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"/>
                                        <p:tgtEl>
                                          <p:spTgt spid="17">
                                            <p:txEl>
                                              <p:pRg end="1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>
                      <p:stCondLst>
                        <p:cond delay="indefinite"/>
                      </p:stCondLst>
                      <p:childTnLst>
                        <p:par>
                          <p:cTn fill="hold" id="11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38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"/>
                                        <p:tgtEl>
                                          <p:spTgt spid="17">
                                            <p:txEl>
                                              <p:pRg end="38" st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38" st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9"/>
                                        <p:tgtEl>
                                          <p:spTgt spid="17">
                                            <p:txEl>
                                              <p:pRg end="38" st="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Quick Exercise</a:t>
            </a:r>
            <a:endParaRPr/>
          </a:p>
        </p:txBody>
      </p:sp>
      <p:sp>
        <p:nvSpPr>
          <p:cNvPr id="56" name="CustomShape 2"/>
          <p:cNvSpPr/>
          <p:nvPr/>
        </p:nvSpPr>
        <p:spPr>
          <a:xfrm>
            <a:off x="457200" y="1989000"/>
            <a:ext cx="8228520" cy="4334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Write a synopsis/summary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It can be a new or old story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You don’t have to give away the ending</a:t>
            </a:r>
            <a:endParaRPr/>
          </a:p>
          <a:p>
            <a:r>
              <a:rPr lang="en-AU" sz="4000">
                <a:solidFill>
                  <a:srgbClr val="04617b"/>
                </a:solidFill>
                <a:latin typeface="Arial"/>
              </a:rPr>
              <a:t>HANDOUT 3:</a:t>
            </a:r>
            <a:r>
              <a:rPr lang="en-AU" sz="3600">
                <a:solidFill>
                  <a:srgbClr val="000000"/>
                </a:solidFill>
                <a:latin typeface="Constantia"/>
              </a:rPr>
              <a:t> Examples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You have 20 minutes!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Read out your work!</a:t>
            </a:r>
            <a:endParaRPr/>
          </a:p>
        </p:txBody>
      </p:sp>
    </p:spTree>
  </p:cSld>
  <p:timing>
    <p:tnLst>
      <p:par>
        <p:cTn dur="indefinite" id="385" nodeType="tmRoot" restart="never">
          <p:childTnLst>
            <p:seq>
              <p:cTn dur="indefinite" id="386" nodeType="mainSeq">
                <p:childTnLst>
                  <p:par>
                    <p:cTn fill="hold" id="387">
                      <p:stCondLst>
                        <p:cond delay="indefinite"/>
                      </p:stCondLst>
                      <p:childTnLst>
                        <p:par>
                          <p:cTn fill="hold" id="388">
                            <p:stCondLst>
                              <p:cond delay="0"/>
                            </p:stCondLst>
                            <p:childTnLst>
                              <p:par>
                                <p:cTn fill="hold" id="38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2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91"/>
                                        <p:tgtEl>
                                          <p:spTgt spid="56">
                                            <p:txEl>
                                              <p:pRg end="2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2">
                      <p:stCondLst>
                        <p:cond delay="indefinite"/>
                      </p:stCondLst>
                      <p:childTnLst>
                        <p:par>
                          <p:cTn fill="hold" id="393">
                            <p:stCondLst>
                              <p:cond delay="0"/>
                            </p:stCondLst>
                            <p:childTnLst>
                              <p:par>
                                <p:cTn fill="hold" id="39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96"/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7">
                      <p:stCondLst>
                        <p:cond delay="indefinite"/>
                      </p:stCondLst>
                      <p:childTnLst>
                        <p:par>
                          <p:cTn fill="hold" id="398">
                            <p:stCondLst>
                              <p:cond delay="0"/>
                            </p:stCondLst>
                            <p:childTnLst>
                              <p:par>
                                <p:cTn fill="hold" id="39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01"/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2">
                      <p:stCondLst>
                        <p:cond delay="indefinite"/>
                      </p:stCondLst>
                      <p:childTnLst>
                        <p:par>
                          <p:cTn fill="hold" id="403">
                            <p:stCondLst>
                              <p:cond delay="0"/>
                            </p:stCondLst>
                            <p:childTnLst>
                              <p:par>
                                <p:cTn fill="hold" id="40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06"/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7">
                      <p:stCondLst>
                        <p:cond delay="indefinite"/>
                      </p:stCondLst>
                      <p:childTnLst>
                        <p:par>
                          <p:cTn fill="hold" id="408">
                            <p:stCondLst>
                              <p:cond delay="0"/>
                            </p:stCondLst>
                            <p:childTnLst>
                              <p:par>
                                <p:cTn fill="hold" id="40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11"/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12">
                      <p:stCondLst>
                        <p:cond delay="indefinite"/>
                      </p:stCondLst>
                      <p:childTnLst>
                        <p:par>
                          <p:cTn fill="hold" id="413">
                            <p:stCondLst>
                              <p:cond delay="0"/>
                            </p:stCondLst>
                            <p:childTnLst>
                              <p:par>
                                <p:cTn fill="hold" id="41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16"/>
                                        <p:tgtEl>
                                          <p:spTgt spid="56">
                                            <p:txEl>
                                              <p:pRg end="154" st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Elements of a Short Story</a:t>
            </a:r>
            <a:endParaRPr/>
          </a:p>
        </p:txBody>
      </p:sp>
      <p:sp>
        <p:nvSpPr>
          <p:cNvPr id="58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Introduction, main body and conclusion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Characterisation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Use of dialogue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Point of view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Setting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Plot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Use of style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Avoiding clichés </a:t>
            </a:r>
            <a:endParaRPr/>
          </a:p>
        </p:txBody>
      </p:sp>
    </p:spTree>
  </p:cSld>
  <p:timing>
    <p:tnLst>
      <p:par>
        <p:cTn dur="indefinite" id="417" nodeType="tmRoot" restart="never">
          <p:childTnLst>
            <p:seq>
              <p:cTn dur="indefinite" id="418" nodeType="mainSeq">
                <p:childTnLst>
                  <p:par>
                    <p:cTn fill="hold" id="419">
                      <p:stCondLst>
                        <p:cond delay="indefinite"/>
                      </p:stCondLst>
                      <p:childTnLst>
                        <p:par>
                          <p:cTn fill="hold" id="420">
                            <p:stCondLst>
                              <p:cond delay="0"/>
                            </p:stCondLst>
                            <p:childTnLst>
                              <p:par>
                                <p:cTn fill="hold" id="42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23"/>
                                        <p:tgtEl>
                                          <p:spTgt spid="58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4">
                      <p:stCondLst>
                        <p:cond delay="indefinite"/>
                      </p:stCondLst>
                      <p:childTnLst>
                        <p:par>
                          <p:cTn fill="hold" id="425">
                            <p:stCondLst>
                              <p:cond delay="0"/>
                            </p:stCondLst>
                            <p:childTnLst>
                              <p:par>
                                <p:cTn fill="hold" id="42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28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9">
                      <p:stCondLst>
                        <p:cond delay="indefinite"/>
                      </p:stCondLst>
                      <p:childTnLst>
                        <p:par>
                          <p:cTn fill="hold" id="430">
                            <p:stCondLst>
                              <p:cond delay="0"/>
                            </p:stCondLst>
                            <p:childTnLst>
                              <p:par>
                                <p:cTn fill="hold" id="43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33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4">
                      <p:stCondLst>
                        <p:cond delay="indefinite"/>
                      </p:stCondLst>
                      <p:childTnLst>
                        <p:par>
                          <p:cTn fill="hold" id="435">
                            <p:stCondLst>
                              <p:cond delay="0"/>
                            </p:stCondLst>
                            <p:childTnLst>
                              <p:par>
                                <p:cTn fill="hold" id="43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38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39">
                      <p:stCondLst>
                        <p:cond delay="indefinite"/>
                      </p:stCondLst>
                      <p:childTnLst>
                        <p:par>
                          <p:cTn fill="hold" id="440">
                            <p:stCondLst>
                              <p:cond delay="0"/>
                            </p:stCondLst>
                            <p:childTnLst>
                              <p:par>
                                <p:cTn fill="hold" id="44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43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4">
                      <p:stCondLst>
                        <p:cond delay="indefinite"/>
                      </p:stCondLst>
                      <p:childTnLst>
                        <p:par>
                          <p:cTn fill="hold" id="445">
                            <p:stCondLst>
                              <p:cond delay="0"/>
                            </p:stCondLst>
                            <p:childTnLst>
                              <p:par>
                                <p:cTn fill="hold" id="44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48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49">
                      <p:stCondLst>
                        <p:cond delay="indefinite"/>
                      </p:stCondLst>
                      <p:childTnLst>
                        <p:par>
                          <p:cTn fill="hold" id="450">
                            <p:stCondLst>
                              <p:cond delay="0"/>
                            </p:stCondLst>
                            <p:childTnLst>
                              <p:par>
                                <p:cTn fill="hold" id="45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53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54">
                      <p:stCondLst>
                        <p:cond delay="indefinite"/>
                      </p:stCondLst>
                      <p:childTnLst>
                        <p:par>
                          <p:cTn fill="hold" id="455">
                            <p:stCondLst>
                              <p:cond delay="0"/>
                            </p:stCondLst>
                            <p:childTnLst>
                              <p:par>
                                <p:cTn fill="hold" id="45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58"/>
                                        <p:tgtEl>
                                          <p:spTgt spid="58">
                                            <p:txEl>
                                              <p:pRg end="130" st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Introduction, main body, …</a:t>
            </a:r>
            <a:endParaRPr/>
          </a:p>
        </p:txBody>
      </p:sp>
      <p:sp>
        <p:nvSpPr>
          <p:cNvPr id="60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2900">
                <a:solidFill>
                  <a:srgbClr val="000000"/>
                </a:solidFill>
                <a:latin typeface="Constantia"/>
              </a:rPr>
              <a:t>Introduction: creates interest, introduces setting,  characters, conflict, foreshadows the ending</a:t>
            </a:r>
            <a:endParaRPr/>
          </a:p>
          <a:p>
            <a:r>
              <a:rPr lang="en-AU" sz="2900">
                <a:solidFill>
                  <a:srgbClr val="000000"/>
                </a:solidFill>
                <a:latin typeface="Constantia"/>
              </a:rPr>
              <a:t>Main body: Tells story in scenes, develops characters, provides motivation for them, includes elements that impact upon the conclusion</a:t>
            </a:r>
            <a:endParaRPr/>
          </a:p>
          <a:p>
            <a:r>
              <a:rPr lang="en-AU" sz="2900">
                <a:solidFill>
                  <a:srgbClr val="000000"/>
                </a:solidFill>
                <a:latin typeface="Constantia"/>
              </a:rPr>
              <a:t>Conclusion: Presents your final, crucial conflict, reveals twists and resolves problems</a:t>
            </a:r>
            <a:endParaRPr/>
          </a:p>
        </p:txBody>
      </p:sp>
    </p:spTree>
  </p:cSld>
  <p:timing>
    <p:tnLst>
      <p:par>
        <p:cTn dur="indefinite" id="459" nodeType="tmRoot" restart="never">
          <p:childTnLst>
            <p:seq>
              <p:cTn dur="indefinite" id="460" nodeType="mainSeq">
                <p:childTnLst>
                  <p:par>
                    <p:cTn fill="hold" id="461">
                      <p:stCondLst>
                        <p:cond delay="indefinite"/>
                      </p:stCondLst>
                      <p:childTnLst>
                        <p:par>
                          <p:cTn fill="hold" id="462">
                            <p:stCondLst>
                              <p:cond delay="0"/>
                            </p:stCondLst>
                            <p:childTnLst>
                              <p:par>
                                <p:cTn fill="hold" id="4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65"/>
                                        <p:tgtEl>
                                          <p:spTgt spid="60">
                                            <p:txEl>
                                              <p:pRg end="9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66">
                      <p:stCondLst>
                        <p:cond delay="indefinite"/>
                      </p:stCondLst>
                      <p:childTnLst>
                        <p:par>
                          <p:cTn fill="hold" id="467">
                            <p:stCondLst>
                              <p:cond delay="0"/>
                            </p:stCondLst>
                            <p:childTnLst>
                              <p:par>
                                <p:cTn fill="hold" id="4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21" st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70"/>
                                        <p:tgtEl>
                                          <p:spTgt spid="60">
                                            <p:txEl>
                                              <p:pRg end="321" st="3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1">
                      <p:stCondLst>
                        <p:cond delay="indefinite"/>
                      </p:stCondLst>
                      <p:childTnLst>
                        <p:par>
                          <p:cTn fill="hold" id="472">
                            <p:stCondLst>
                              <p:cond delay="0"/>
                            </p:stCondLst>
                            <p:childTnLst>
                              <p:par>
                                <p:cTn fill="hold" id="47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end="321" st="3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75"/>
                                        <p:tgtEl>
                                          <p:spTgt spid="60">
                                            <p:txEl>
                                              <p:pRg end="321" st="3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Characterisation</a:t>
            </a:r>
            <a:endParaRPr/>
          </a:p>
        </p:txBody>
      </p:sp>
      <p:sp>
        <p:nvSpPr>
          <p:cNvPr id="62" name="CustomShape 2"/>
          <p:cNvSpPr/>
          <p:nvPr/>
        </p:nvSpPr>
        <p:spPr>
          <a:xfrm>
            <a:off x="457200" y="2205000"/>
            <a:ext cx="8228520" cy="4118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Create believable characters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Limit their numbers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Describe your characters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Create a character resume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Do you have flat or round characters?</a:t>
            </a:r>
            <a:endParaRPr/>
          </a:p>
        </p:txBody>
      </p:sp>
    </p:spTree>
  </p:cSld>
  <p:timing>
    <p:tnLst>
      <p:par>
        <p:cTn dur="indefinite" id="476" nodeType="tmRoot" restart="never">
          <p:childTnLst>
            <p:seq>
              <p:cTn dur="indefinite" id="477" nodeType="mainSeq">
                <p:childTnLst>
                  <p:par>
                    <p:cTn fill="hold" id="478">
                      <p:stCondLst>
                        <p:cond delay="indefinite"/>
                      </p:stCondLst>
                      <p:childTnLst>
                        <p:par>
                          <p:cTn fill="hold" id="479">
                            <p:stCondLst>
                              <p:cond delay="0"/>
                            </p:stCondLst>
                            <p:childTnLst>
                              <p:par>
                                <p:cTn fill="hold" id="48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82"/>
                                        <p:tgtEl>
                                          <p:spTgt spid="62">
                                            <p:txEl>
                                              <p:pRg end="2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3">
                      <p:stCondLst>
                        <p:cond delay="indefinite"/>
                      </p:stCondLst>
                      <p:childTnLst>
                        <p:par>
                          <p:cTn fill="hold" id="484">
                            <p:stCondLst>
                              <p:cond delay="0"/>
                            </p:stCondLst>
                            <p:childTnLst>
                              <p:par>
                                <p:cTn fill="hold" id="48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87"/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8">
                      <p:stCondLst>
                        <p:cond delay="indefinite"/>
                      </p:stCondLst>
                      <p:childTnLst>
                        <p:par>
                          <p:cTn fill="hold" id="489">
                            <p:stCondLst>
                              <p:cond delay="0"/>
                            </p:stCondLst>
                            <p:childTnLst>
                              <p:par>
                                <p:cTn fill="hold" id="49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92"/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3">
                      <p:stCondLst>
                        <p:cond delay="indefinite"/>
                      </p:stCondLst>
                      <p:childTnLst>
                        <p:par>
                          <p:cTn fill="hold" id="494">
                            <p:stCondLst>
                              <p:cond delay="0"/>
                            </p:stCondLst>
                            <p:childTnLst>
                              <p:par>
                                <p:cTn fill="hold" id="49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97"/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98">
                      <p:stCondLst>
                        <p:cond delay="indefinite"/>
                      </p:stCondLst>
                      <p:childTnLst>
                        <p:par>
                          <p:cTn fill="hold" id="499">
                            <p:stCondLst>
                              <p:cond delay="0"/>
                            </p:stCondLst>
                            <p:childTnLst>
                              <p:par>
                                <p:cTn fill="hold" id="50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02"/>
                                        <p:tgtEl>
                                          <p:spTgt spid="62">
                                            <p:txEl>
                                              <p:pRg end="138" st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Use of dialogue</a:t>
            </a:r>
            <a:endParaRPr/>
          </a:p>
        </p:txBody>
      </p:sp>
      <p:sp>
        <p:nvSpPr>
          <p:cNvPr id="64" name="CustomShape 2"/>
          <p:cNvSpPr/>
          <p:nvPr/>
        </p:nvSpPr>
        <p:spPr>
          <a:xfrm>
            <a:off x="457200" y="2277000"/>
            <a:ext cx="8228520" cy="4046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Must be consistent with character type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Realistic dialogue may be grammatically incorrect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Appropriate and necessary for scene</a:t>
            </a:r>
            <a:endParaRPr/>
          </a:p>
        </p:txBody>
      </p:sp>
    </p:spTree>
  </p:cSld>
  <p:timing>
    <p:tnLst>
      <p:par>
        <p:cTn dur="indefinite" id="503" nodeType="tmRoot" restart="never">
          <p:childTnLst>
            <p:seq>
              <p:cTn dur="indefinite" id="504" nodeType="mainSeq">
                <p:childTnLst>
                  <p:par>
                    <p:cTn fill="hold" id="505">
                      <p:stCondLst>
                        <p:cond delay="indefinite"/>
                      </p:stCondLst>
                      <p:childTnLst>
                        <p:par>
                          <p:cTn fill="hold" id="506">
                            <p:stCondLst>
                              <p:cond delay="0"/>
                            </p:stCondLst>
                            <p:childTnLst>
                              <p:par>
                                <p:cTn fill="hold" id="50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09"/>
                                        <p:tgtEl>
                                          <p:spTgt spid="64">
                                            <p:txEl>
                                              <p:pRg end="3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0">
                      <p:stCondLst>
                        <p:cond delay="indefinite"/>
                      </p:stCondLst>
                      <p:childTnLst>
                        <p:par>
                          <p:cTn fill="hold" id="511">
                            <p:stCondLst>
                              <p:cond delay="0"/>
                            </p:stCondLst>
                            <p:childTnLst>
                              <p:par>
                                <p:cTn fill="hold" id="5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25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14"/>
                                        <p:tgtEl>
                                          <p:spTgt spid="64">
                                            <p:txEl>
                                              <p:pRg end="125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5">
                      <p:stCondLst>
                        <p:cond delay="indefinite"/>
                      </p:stCondLst>
                      <p:childTnLst>
                        <p:par>
                          <p:cTn fill="hold" id="516">
                            <p:stCondLst>
                              <p:cond delay="0"/>
                            </p:stCondLst>
                            <p:childTnLst>
                              <p:par>
                                <p:cTn fill="hold" id="5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end="125" st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19"/>
                                        <p:tgtEl>
                                          <p:spTgt spid="64">
                                            <p:txEl>
                                              <p:pRg end="125" st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Point of view</a:t>
            </a:r>
            <a:endParaRPr/>
          </a:p>
        </p:txBody>
      </p:sp>
      <p:sp>
        <p:nvSpPr>
          <p:cNvPr id="66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First, second or third person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Third person limited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Other points of view: letter, diary, observer narration, internal monologue, exterior monologue, multiple viewpoint</a:t>
            </a:r>
            <a:endParaRPr/>
          </a:p>
        </p:txBody>
      </p:sp>
    </p:spTree>
  </p:cSld>
  <p:timing>
    <p:tnLst>
      <p:par>
        <p:cTn dur="indefinite" id="520" nodeType="tmRoot" restart="never">
          <p:childTnLst>
            <p:seq>
              <p:cTn dur="indefinite" id="521" nodeType="mainSeq">
                <p:childTnLst>
                  <p:par>
                    <p:cTn fill="hold" id="522">
                      <p:stCondLst>
                        <p:cond delay="indefinite"/>
                      </p:stCondLst>
                      <p:childTnLst>
                        <p:par>
                          <p:cTn fill="hold" id="523">
                            <p:stCondLst>
                              <p:cond delay="0"/>
                            </p:stCondLst>
                            <p:childTnLst>
                              <p:par>
                                <p:cTn fill="hold" id="52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3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26"/>
                                        <p:tgtEl>
                                          <p:spTgt spid="66">
                                            <p:txEl>
                                              <p:pRg end="3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27">
                      <p:stCondLst>
                        <p:cond delay="indefinite"/>
                      </p:stCondLst>
                      <p:childTnLst>
                        <p:par>
                          <p:cTn fill="hold" id="528">
                            <p:stCondLst>
                              <p:cond delay="0"/>
                            </p:stCondLst>
                            <p:childTnLst>
                              <p:par>
                                <p:cTn fill="hold" id="52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67" st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31"/>
                                        <p:tgtEl>
                                          <p:spTgt spid="66">
                                            <p:txEl>
                                              <p:pRg end="167" st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32">
                      <p:stCondLst>
                        <p:cond delay="indefinite"/>
                      </p:stCondLst>
                      <p:childTnLst>
                        <p:par>
                          <p:cTn fill="hold" id="533">
                            <p:stCondLst>
                              <p:cond delay="0"/>
                            </p:stCondLst>
                            <p:childTnLst>
                              <p:par>
                                <p:cTn fill="hold" id="53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67" st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36"/>
                                        <p:tgtEl>
                                          <p:spTgt spid="66">
                                            <p:txEl>
                                              <p:pRg end="167" st="16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Setting</a:t>
            </a:r>
            <a:endParaRPr/>
          </a:p>
        </p:txBody>
      </p:sp>
      <p:sp>
        <p:nvSpPr>
          <p:cNvPr id="68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Story is set in particular setting, time and place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Consider locale, timeframe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Setting can help reveal character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Social conventions, cultural aspects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Story structure; where does the story begin?</a:t>
            </a:r>
            <a:endParaRPr/>
          </a:p>
        </p:txBody>
      </p:sp>
    </p:spTree>
  </p:cSld>
  <p:timing>
    <p:tnLst>
      <p:par>
        <p:cTn dur="indefinite" id="537" nodeType="tmRoot" restart="never">
          <p:childTnLst>
            <p:seq>
              <p:cTn dur="indefinite" id="538" nodeType="mainSeq">
                <p:childTnLst>
                  <p:par>
                    <p:cTn fill="hold" id="539">
                      <p:stCondLst>
                        <p:cond delay="indefinite"/>
                      </p:stCondLst>
                      <p:childTnLst>
                        <p:par>
                          <p:cTn fill="hold" id="540">
                            <p:stCondLst>
                              <p:cond delay="0"/>
                            </p:stCondLst>
                            <p:childTnLst>
                              <p:par>
                                <p:cTn fill="hold" id="54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5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43"/>
                                        <p:tgtEl>
                                          <p:spTgt spid="68">
                                            <p:txEl>
                                              <p:pRg end="5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4">
                      <p:stCondLst>
                        <p:cond delay="indefinite"/>
                      </p:stCondLst>
                      <p:childTnLst>
                        <p:par>
                          <p:cTn fill="hold" id="545">
                            <p:stCondLst>
                              <p:cond delay="0"/>
                            </p:stCondLst>
                            <p:childTnLst>
                              <p:par>
                                <p:cTn fill="hold" id="54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48"/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49">
                      <p:stCondLst>
                        <p:cond delay="indefinite"/>
                      </p:stCondLst>
                      <p:childTnLst>
                        <p:par>
                          <p:cTn fill="hold" id="550">
                            <p:stCondLst>
                              <p:cond delay="0"/>
                            </p:stCondLst>
                            <p:childTnLst>
                              <p:par>
                                <p:cTn fill="hold" id="55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53"/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4">
                      <p:stCondLst>
                        <p:cond delay="indefinite"/>
                      </p:stCondLst>
                      <p:childTnLst>
                        <p:par>
                          <p:cTn fill="hold" id="555">
                            <p:stCondLst>
                              <p:cond delay="0"/>
                            </p:stCondLst>
                            <p:childTnLst>
                              <p:par>
                                <p:cTn fill="hold" id="55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58"/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59">
                      <p:stCondLst>
                        <p:cond delay="indefinite"/>
                      </p:stCondLst>
                      <p:childTnLst>
                        <p:par>
                          <p:cTn fill="hold" id="560">
                            <p:stCondLst>
                              <p:cond delay="0"/>
                            </p:stCondLst>
                            <p:childTnLst>
                              <p:par>
                                <p:cTn fill="hold" id="56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63"/>
                                        <p:tgtEl>
                                          <p:spTgt spid="68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The Plot</a:t>
            </a:r>
            <a:endParaRPr/>
          </a:p>
        </p:txBody>
      </p:sp>
      <p:sp>
        <p:nvSpPr>
          <p:cNvPr id="70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The way in which story events are arranged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Some events are in chronological order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Some begin at a certain place and then use flashbacks to provide back story</a:t>
            </a:r>
            <a:endParaRPr/>
          </a:p>
        </p:txBody>
      </p:sp>
    </p:spTree>
  </p:cSld>
  <p:timing>
    <p:tnLst>
      <p:par>
        <p:cTn dur="indefinite" id="564" nodeType="tmRoot" restart="never">
          <p:childTnLst>
            <p:seq>
              <p:cTn dur="indefinite" id="565" nodeType="mainSeq">
                <p:childTnLst>
                  <p:par>
                    <p:cTn fill="hold" id="566">
                      <p:stCondLst>
                        <p:cond delay="indefinite"/>
                      </p:stCondLst>
                      <p:childTnLst>
                        <p:par>
                          <p:cTn fill="hold" id="567">
                            <p:stCondLst>
                              <p:cond delay="0"/>
                            </p:stCondLst>
                            <p:childTnLst>
                              <p:par>
                                <p:cTn fill="hold" id="5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4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70"/>
                                        <p:tgtEl>
                                          <p:spTgt spid="70">
                                            <p:txEl>
                                              <p:pRg end="4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1">
                      <p:stCondLst>
                        <p:cond delay="indefinite"/>
                      </p:stCondLst>
                      <p:childTnLst>
                        <p:par>
                          <p:cTn fill="hold" id="572">
                            <p:stCondLst>
                              <p:cond delay="0"/>
                            </p:stCondLst>
                            <p:childTnLst>
                              <p:par>
                                <p:cTn fill="hold" id="57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75"/>
                                        <p:tgtEl>
                                          <p:spTgt spid="70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6">
                      <p:stCondLst>
                        <p:cond delay="indefinite"/>
                      </p:stCondLst>
                      <p:childTnLst>
                        <p:par>
                          <p:cTn fill="hold" id="577">
                            <p:stCondLst>
                              <p:cond delay="0"/>
                            </p:stCondLst>
                            <p:childTnLst>
                              <p:par>
                                <p:cTn fill="hold" id="57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80"/>
                                        <p:tgtEl>
                                          <p:spTgt spid="70">
                                            <p:txEl>
                                              <p:pRg end="158" st="1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Use of Style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Style is the distinctive manner in which individual writers express themselves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Many things make up style, especially word choice and sentence structure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Style creates your on-page personality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Your style could be clear, strong, dignified, graceful, vivacious; whatever  suits your personality</a:t>
            </a:r>
            <a:endParaRPr/>
          </a:p>
        </p:txBody>
      </p:sp>
    </p:spTree>
  </p:cSld>
  <p:timing>
    <p:tnLst>
      <p:par>
        <p:cTn dur="indefinite" id="581" nodeType="tmRoot" restart="never">
          <p:childTnLst>
            <p:seq>
              <p:cTn dur="indefinite" id="582" nodeType="mainSeq">
                <p:childTnLst>
                  <p:par>
                    <p:cTn fill="hold" id="583">
                      <p:stCondLst>
                        <p:cond delay="indefinite"/>
                      </p:stCondLst>
                      <p:childTnLst>
                        <p:par>
                          <p:cTn fill="hold" id="584">
                            <p:stCondLst>
                              <p:cond delay="0"/>
                            </p:stCondLst>
                            <p:childTnLst>
                              <p:par>
                                <p:cTn fill="hold" id="58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7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87"/>
                                        <p:tgtEl>
                                          <p:spTgt spid="72">
                                            <p:txEl>
                                              <p:pRg end="7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88">
                      <p:stCondLst>
                        <p:cond delay="indefinite"/>
                      </p:stCondLst>
                      <p:childTnLst>
                        <p:par>
                          <p:cTn fill="hold" id="589">
                            <p:stCondLst>
                              <p:cond delay="0"/>
                            </p:stCondLst>
                            <p:childTnLst>
                              <p:par>
                                <p:cTn fill="hold" id="59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92"/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3">
                      <p:stCondLst>
                        <p:cond delay="indefinite"/>
                      </p:stCondLst>
                      <p:childTnLst>
                        <p:par>
                          <p:cTn fill="hold" id="594">
                            <p:stCondLst>
                              <p:cond delay="0"/>
                            </p:stCondLst>
                            <p:childTnLst>
                              <p:par>
                                <p:cTn fill="hold" id="59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97"/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8">
                      <p:stCondLst>
                        <p:cond delay="indefinite"/>
                      </p:stCondLst>
                      <p:childTnLst>
                        <p:par>
                          <p:cTn fill="hold" id="599">
                            <p:stCondLst>
                              <p:cond delay="0"/>
                            </p:stCondLst>
                            <p:childTnLst>
                              <p:par>
                                <p:cTn fill="hold" id="60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02"/>
                                        <p:tgtEl>
                                          <p:spTgt spid="72">
                                            <p:txEl>
                                              <p:pRg end="291" st="2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Avoid clichés</a:t>
            </a:r>
            <a:endParaRPr/>
          </a:p>
        </p:txBody>
      </p:sp>
      <p:sp>
        <p:nvSpPr>
          <p:cNvPr id="74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What are clichés?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Good v. Evil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Boy meets girl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Evil aliens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Hero rescues heroine and redeems self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Underdog beats corrupt sheriff/ mayor/ manager/government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Some clichés cannot be avoided</a:t>
            </a:r>
            <a:endParaRPr/>
          </a:p>
        </p:txBody>
      </p:sp>
    </p:spTree>
  </p:cSld>
  <p:timing>
    <p:tnLst>
      <p:par>
        <p:cTn dur="indefinite" id="603" nodeType="tmRoot" restart="never">
          <p:childTnLst>
            <p:seq>
              <p:cTn dur="indefinite" id="604" nodeType="mainSeq">
                <p:childTnLst>
                  <p:par>
                    <p:cTn fill="hold" id="605">
                      <p:stCondLst>
                        <p:cond delay="indefinite"/>
                      </p:stCondLst>
                      <p:childTnLst>
                        <p:par>
                          <p:cTn fill="hold" id="606">
                            <p:stCondLst>
                              <p:cond delay="0"/>
                            </p:stCondLst>
                            <p:childTnLst>
                              <p:par>
                                <p:cTn fill="hold" id="60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09"/>
                                        <p:tgtEl>
                                          <p:spTgt spid="74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0">
                      <p:stCondLst>
                        <p:cond delay="indefinite"/>
                      </p:stCondLst>
                      <p:childTnLst>
                        <p:par>
                          <p:cTn fill="hold" id="611">
                            <p:stCondLst>
                              <p:cond delay="0"/>
                            </p:stCondLst>
                            <p:childTnLst>
                              <p:par>
                                <p:cTn fill="hold" id="6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14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15">
                      <p:stCondLst>
                        <p:cond delay="indefinite"/>
                      </p:stCondLst>
                      <p:childTnLst>
                        <p:par>
                          <p:cTn fill="hold" id="616">
                            <p:stCondLst>
                              <p:cond delay="0"/>
                            </p:stCondLst>
                            <p:childTnLst>
                              <p:par>
                                <p:cTn fill="hold" id="61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19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0">
                      <p:stCondLst>
                        <p:cond delay="indefinite"/>
                      </p:stCondLst>
                      <p:childTnLst>
                        <p:par>
                          <p:cTn fill="hold" id="621">
                            <p:stCondLst>
                              <p:cond delay="0"/>
                            </p:stCondLst>
                            <p:childTnLst>
                              <p:par>
                                <p:cTn fill="hold" id="62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24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5">
                      <p:stCondLst>
                        <p:cond delay="indefinite"/>
                      </p:stCondLst>
                      <p:childTnLst>
                        <p:par>
                          <p:cTn fill="hold" id="626">
                            <p:stCondLst>
                              <p:cond delay="0"/>
                            </p:stCondLst>
                            <p:childTnLst>
                              <p:par>
                                <p:cTn fill="hold" id="62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29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0">
                      <p:stCondLst>
                        <p:cond delay="indefinite"/>
                      </p:stCondLst>
                      <p:childTnLst>
                        <p:par>
                          <p:cTn fill="hold" id="631">
                            <p:stCondLst>
                              <p:cond delay="0"/>
                            </p:stCondLst>
                            <p:childTnLst>
                              <p:par>
                                <p:cTn fill="hold" id="63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34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35">
                      <p:stCondLst>
                        <p:cond delay="indefinite"/>
                      </p:stCondLst>
                      <p:childTnLst>
                        <p:par>
                          <p:cTn fill="hold" id="636">
                            <p:stCondLst>
                              <p:cond delay="0"/>
                            </p:stCondLst>
                            <p:childTnLst>
                              <p:par>
                                <p:cTn fill="hold" id="6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39"/>
                                        <p:tgtEl>
                                          <p:spTgt spid="74">
                                            <p:txEl>
                                              <p:pRg end="185" st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Workshop Objectives</a:t>
            </a:r>
            <a:endParaRPr/>
          </a:p>
        </p:txBody>
      </p:sp>
      <p:sp>
        <p:nvSpPr>
          <p:cNvPr id="19" name="CustomShape 2"/>
          <p:cNvSpPr/>
          <p:nvPr/>
        </p:nvSpPr>
        <p:spPr>
          <a:xfrm>
            <a:off x="457200" y="2205000"/>
            <a:ext cx="8228520" cy="4118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Overview of writing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Short story writing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Polishing your stories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Editing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Critiquing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Encouragement!</a:t>
            </a:r>
            <a:endParaRPr/>
          </a:p>
        </p:txBody>
      </p:sp>
    </p:spTree>
  </p:cSld>
  <p:timing>
    <p:tnLst>
      <p:par>
        <p:cTn dur="indefinite" id="20" nodeType="tmRoot" restart="never">
          <p:childTnLst>
            <p:seq>
              <p:cTn dur="indefinite" id="21" nodeType="mainSeq">
                <p:childTnLst>
                  <p:par>
                    <p:cTn fill="hold" id="22">
                      <p:stCondLst>
                        <p:cond delay="indefinite"/>
                      </p:stCondLst>
                      <p:childTnLst>
                        <p:par>
                          <p:cTn fill="hold" id="23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26"/>
                                        <p:tgtEl>
                                          <p:spTgt spid="19">
                                            <p:txEl>
                                              <p:pRg end="2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7">
                      <p:stCondLst>
                        <p:cond delay="indefinite"/>
                      </p:stCondLst>
                      <p:childTnLst>
                        <p:par>
                          <p:cTn fill="hold" id="28">
                            <p:stCondLst>
                              <p:cond delay="0"/>
                            </p:stCondLst>
                            <p:childTnLst>
                              <p:par>
                                <p:cTn fill="hold" id="2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1"/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2">
                      <p:stCondLst>
                        <p:cond delay="indefinite"/>
                      </p:stCondLst>
                      <p:childTnLst>
                        <p:par>
                          <p:cTn fill="hold" id="33">
                            <p:stCondLst>
                              <p:cond delay="0"/>
                            </p:stCondLst>
                            <p:childTnLst>
                              <p:par>
                                <p:cTn fill="hold" id="3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36"/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7">
                      <p:stCondLst>
                        <p:cond delay="indefinite"/>
                      </p:stCondLst>
                      <p:childTnLst>
                        <p:par>
                          <p:cTn fill="hold" id="38">
                            <p:stCondLst>
                              <p:cond delay="0"/>
                            </p:stCondLst>
                            <p:childTnLst>
                              <p:par>
                                <p:cTn fill="hold" id="3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1"/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2">
                      <p:stCondLst>
                        <p:cond delay="indefinite"/>
                      </p:stCondLst>
                      <p:childTnLst>
                        <p:par>
                          <p:cTn fill="hold" id="43">
                            <p:stCondLst>
                              <p:cond delay="0"/>
                            </p:stCondLst>
                            <p:childTnLst>
                              <p:par>
                                <p:cTn fill="hold" id="4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46"/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7">
                      <p:stCondLst>
                        <p:cond delay="indefinite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id="4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1"/>
                                        <p:tgtEl>
                                          <p:spTgt spid="19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Important Announcement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457200" y="2421000"/>
            <a:ext cx="8228520" cy="39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4800">
                <a:solidFill>
                  <a:srgbClr val="000000"/>
                </a:solidFill>
                <a:latin typeface="Constantia"/>
              </a:rPr>
              <a:t>Morning tea videos</a:t>
            </a:r>
            <a:endParaRPr/>
          </a:p>
          <a:p>
            <a:endParaRPr/>
          </a:p>
          <a:p>
            <a:endParaRPr/>
          </a:p>
          <a:p>
            <a:endParaRPr/>
          </a:p>
        </p:txBody>
      </p:sp>
      <p:sp>
        <p:nvSpPr>
          <p:cNvPr id="77" name="TextShape 3"/>
          <p:cNvSpPr txBox="1"/>
          <p:nvPr/>
        </p:nvSpPr>
        <p:spPr>
          <a:xfrm>
            <a:off x="540000" y="3350880"/>
            <a:ext cx="396000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1"/>
              </a:rPr>
              <a:t>Advice from Stephen King</a:t>
            </a:r>
            <a:endParaRPr/>
          </a:p>
        </p:txBody>
      </p:sp>
      <p:sp>
        <p:nvSpPr>
          <p:cNvPr id="78" name="TextShape 4"/>
          <p:cNvSpPr txBox="1"/>
          <p:nvPr/>
        </p:nvSpPr>
        <p:spPr>
          <a:xfrm>
            <a:off x="540000" y="3893400"/>
            <a:ext cx="558000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2"/>
              </a:rPr>
              <a:t>Luanne Rice advice to young writers</a:t>
            </a:r>
            <a:endParaRPr/>
          </a:p>
        </p:txBody>
      </p:sp>
      <p:sp>
        <p:nvSpPr>
          <p:cNvPr id="79" name="TextShape 5"/>
          <p:cNvSpPr txBox="1"/>
          <p:nvPr/>
        </p:nvSpPr>
        <p:spPr>
          <a:xfrm>
            <a:off x="526320" y="4435560"/>
            <a:ext cx="504000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3"/>
              </a:rPr>
              <a:t>Stephen King - Meet the Writers</a:t>
            </a:r>
            <a:endParaRPr/>
          </a:p>
        </p:txBody>
      </p:sp>
    </p:spTree>
  </p:cSld>
  <p:timing>
    <p:tnLst>
      <p:par>
        <p:cTn dur="indefinite" id="640" nodeType="tmRoot" restart="never">
          <p:childTnLst>
            <p:seq>
              <p:cTn dur="indefinite" id="641" nodeType="mainSeq">
                <p:childTnLst>
                  <p:par>
                    <p:cTn fill="hold" id="642">
                      <p:stCondLst>
                        <p:cond delay="indefinite"/>
                      </p:stCondLst>
                      <p:childTnLst>
                        <p:par>
                          <p:cTn fill="hold" id="643">
                            <p:stCondLst>
                              <p:cond delay="0"/>
                            </p:stCondLst>
                            <p:childTnLst>
                              <p:par>
                                <p:cTn fill="hold" id="64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46"/>
                                        <p:tgtEl>
                                          <p:spTgt spid="76">
                                            <p:txEl>
                                              <p:pRg end="1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47">
                      <p:stCondLst>
                        <p:cond delay="indefinite"/>
                      </p:stCondLst>
                      <p:childTnLst>
                        <p:par>
                          <p:cTn fill="hold" id="648">
                            <p:stCondLst>
                              <p:cond delay="0"/>
                            </p:stCondLst>
                            <p:childTnLst>
                              <p:par>
                                <p:cTn fill="hold" id="64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51"/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2">
                      <p:stCondLst>
                        <p:cond delay="indefinite"/>
                      </p:stCondLst>
                      <p:childTnLst>
                        <p:par>
                          <p:cTn fill="hold" id="653">
                            <p:stCondLst>
                              <p:cond delay="0"/>
                            </p:stCondLst>
                            <p:childTnLst>
                              <p:par>
                                <p:cTn fill="hold" id="65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56"/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57">
                      <p:stCondLst>
                        <p:cond delay="indefinite"/>
                      </p:stCondLst>
                      <p:childTnLst>
                        <p:par>
                          <p:cTn fill="hold" id="658">
                            <p:stCondLst>
                              <p:cond delay="0"/>
                            </p:stCondLst>
                            <p:childTnLst>
                              <p:par>
                                <p:cTn fill="hold" id="65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61"/>
                                        <p:tgtEl>
                                          <p:spTgt spid="76">
                                            <p:txEl>
                                              <p:pRg end="22" st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 Rough Guide to Story Lengths</a:t>
            </a:r>
            <a:endParaRPr/>
          </a:p>
        </p:txBody>
      </p:sp>
      <p:sp>
        <p:nvSpPr>
          <p:cNvPr id="81" name="CustomShape 2"/>
          <p:cNvSpPr/>
          <p:nvPr/>
        </p:nvSpPr>
        <p:spPr>
          <a:xfrm>
            <a:off x="457200" y="2061000"/>
            <a:ext cx="8228520" cy="439128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Flash fiction: 2-100 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Short, short story: 500-1000 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Average short story: up to 7,500 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Novelette: 7,500-17,500 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Novella: 17,500-40,000 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Novel: more than 40,000 words</a:t>
            </a:r>
            <a:endParaRPr/>
          </a:p>
        </p:txBody>
      </p:sp>
    </p:spTree>
  </p:cSld>
  <p:timing>
    <p:tnLst>
      <p:par>
        <p:cTn dur="indefinite" id="662" nodeType="tmRoot" restart="never">
          <p:childTnLst>
            <p:seq>
              <p:cTn dur="indefinite" id="663" nodeType="mainSeq">
                <p:childTnLst>
                  <p:par>
                    <p:cTn fill="hold" id="664">
                      <p:stCondLst>
                        <p:cond delay="indefinite"/>
                      </p:stCondLst>
                      <p:childTnLst>
                        <p:par>
                          <p:cTn fill="hold" id="665">
                            <p:stCondLst>
                              <p:cond delay="0"/>
                            </p:stCondLst>
                            <p:childTnLst>
                              <p:par>
                                <p:cTn fill="hold" id="66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68"/>
                                        <p:tgtEl>
                                          <p:spTgt spid="81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9">
                      <p:stCondLst>
                        <p:cond delay="indefinite"/>
                      </p:stCondLst>
                      <p:childTnLst>
                        <p:par>
                          <p:cTn fill="hold" id="670">
                            <p:stCondLst>
                              <p:cond delay="0"/>
                            </p:stCondLst>
                            <p:childTnLst>
                              <p:par>
                                <p:cTn fill="hold" id="67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73"/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4">
                      <p:stCondLst>
                        <p:cond delay="indefinite"/>
                      </p:stCondLst>
                      <p:childTnLst>
                        <p:par>
                          <p:cTn fill="hold" id="675">
                            <p:stCondLst>
                              <p:cond delay="0"/>
                            </p:stCondLst>
                            <p:childTnLst>
                              <p:par>
                                <p:cTn fill="hold" id="67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78"/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79">
                      <p:stCondLst>
                        <p:cond delay="indefinite"/>
                      </p:stCondLst>
                      <p:childTnLst>
                        <p:par>
                          <p:cTn fill="hold" id="680">
                            <p:stCondLst>
                              <p:cond delay="0"/>
                            </p:stCondLst>
                            <p:childTnLst>
                              <p:par>
                                <p:cTn fill="hold" id="68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83"/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4">
                      <p:stCondLst>
                        <p:cond delay="indefinite"/>
                      </p:stCondLst>
                      <p:childTnLst>
                        <p:par>
                          <p:cTn fill="hold" id="685">
                            <p:stCondLst>
                              <p:cond delay="0"/>
                            </p:stCondLst>
                            <p:childTnLst>
                              <p:par>
                                <p:cTn fill="hold" id="6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88"/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89">
                      <p:stCondLst>
                        <p:cond delay="indefinite"/>
                      </p:stCondLst>
                      <p:childTnLst>
                        <p:par>
                          <p:cTn fill="hold" id="690">
                            <p:stCondLst>
                              <p:cond delay="0"/>
                            </p:stCondLst>
                            <p:childTnLst>
                              <p:par>
                                <p:cTn fill="hold" id="6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93"/>
                                        <p:tgtEl>
                                          <p:spTgt spid="81">
                                            <p:txEl>
                                              <p:pRg end="190" st="19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Flash Fiction</a:t>
            </a:r>
            <a:endParaRPr/>
          </a:p>
        </p:txBody>
      </p:sp>
      <p:sp>
        <p:nvSpPr>
          <p:cNvPr id="83" name="CustomShape 2"/>
          <p:cNvSpPr/>
          <p:nvPr/>
        </p:nvSpPr>
        <p:spPr>
          <a:xfrm>
            <a:off x="457200" y="1917000"/>
            <a:ext cx="8228520" cy="4406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What is ‘Flash fiction’?</a:t>
            </a:r>
            <a:endParaRPr/>
          </a:p>
          <a:p>
            <a:r>
              <a:rPr b="1" lang="en-AU" sz="3200">
                <a:solidFill>
                  <a:srgbClr val="000000"/>
                </a:solidFill>
                <a:latin typeface="Constantia"/>
              </a:rPr>
              <a:t>Flash fiction</a:t>
            </a:r>
            <a:r>
              <a:rPr lang="en-AU" sz="3200">
                <a:solidFill>
                  <a:srgbClr val="000000"/>
                </a:solidFill>
                <a:latin typeface="Constantia"/>
              </a:rPr>
              <a:t> is a style of fictional literature or fiction of extreme brevity. There is no widely accepted definition of the length of the category.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</p:txBody>
      </p:sp>
    </p:spTree>
  </p:cSld>
  <p:timing>
    <p:tnLst>
      <p:par>
        <p:cTn dur="indefinite" id="694" nodeType="tmRoot" restart="never">
          <p:childTnLst>
            <p:seq>
              <p:cTn dur="indefinite" id="695" nodeType="mainSeq">
                <p:childTnLst>
                  <p:par>
                    <p:cTn fill="hold" id="696">
                      <p:stCondLst>
                        <p:cond delay="indefinite"/>
                      </p:stCondLst>
                      <p:childTnLst>
                        <p:par>
                          <p:cTn fill="hold" id="697">
                            <p:stCondLst>
                              <p:cond delay="0"/>
                            </p:stCondLst>
                            <p:childTnLst>
                              <p:par>
                                <p:cTn fill="hold" id="69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2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00"/>
                                        <p:tgtEl>
                                          <p:spTgt spid="83">
                                            <p:txEl>
                                              <p:pRg end="2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01">
                      <p:stCondLst>
                        <p:cond delay="indefinite"/>
                      </p:stCondLst>
                      <p:childTnLst>
                        <p:par>
                          <p:cTn fill="hold" id="702">
                            <p:stCondLst>
                              <p:cond delay="0"/>
                            </p:stCondLst>
                            <p:childTnLst>
                              <p:par>
                                <p:cTn fill="hold" id="70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end="179" st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05"/>
                                        <p:tgtEl>
                                          <p:spTgt spid="83">
                                            <p:txEl>
                                              <p:pRg end="179" st="17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Quick Exercise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57200" y="2133000"/>
            <a:ext cx="8228520" cy="4190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4000">
                <a:solidFill>
                  <a:srgbClr val="000000"/>
                </a:solidFill>
                <a:latin typeface="Constantia"/>
              </a:rPr>
              <a:t>Write a flash fiction story</a:t>
            </a:r>
            <a:endParaRPr/>
          </a:p>
          <a:p>
            <a:r>
              <a:rPr lang="en-AU" sz="4000">
                <a:solidFill>
                  <a:srgbClr val="000000"/>
                </a:solidFill>
                <a:latin typeface="Constantia"/>
              </a:rPr>
              <a:t>You have 15 minutes</a:t>
            </a:r>
            <a:endParaRPr/>
          </a:p>
          <a:p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An example attributed to Ernest Hemingway:    ‘</a:t>
            </a:r>
            <a:r>
              <a:rPr i="1" lang="en-AU" sz="2800">
                <a:solidFill>
                  <a:srgbClr val="000000"/>
                </a:solidFill>
                <a:latin typeface="Constantia"/>
              </a:rPr>
              <a:t>For sale: baby shoes, never worn’.</a:t>
            </a:r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Shortest story ever; ‘</a:t>
            </a:r>
            <a:r>
              <a:rPr i="1" lang="en-AU" sz="2800" u="sng">
                <a:solidFill>
                  <a:srgbClr val="000000"/>
                </a:solidFill>
                <a:latin typeface="Constantia"/>
              </a:rPr>
              <a:t>Ants’</a:t>
            </a:r>
            <a:r>
              <a:rPr i="1" lang="en-AU" sz="2800">
                <a:solidFill>
                  <a:srgbClr val="000000"/>
                </a:solidFill>
                <a:latin typeface="Constantia"/>
              </a:rPr>
              <a:t>  </a:t>
            </a:r>
            <a:r>
              <a:rPr lang="en-AU" sz="2800">
                <a:solidFill>
                  <a:srgbClr val="000000"/>
                </a:solidFill>
                <a:latin typeface="Constantia"/>
              </a:rPr>
              <a:t>Text:</a:t>
            </a:r>
            <a:r>
              <a:rPr i="1" lang="en-AU" sz="2800">
                <a:solidFill>
                  <a:srgbClr val="000000"/>
                </a:solidFill>
                <a:latin typeface="Constantia"/>
              </a:rPr>
              <a:t> Adam had ‘em.</a:t>
            </a:r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Aesop’s Fables are early flash fiction</a:t>
            </a:r>
            <a:endParaRPr/>
          </a:p>
          <a:p>
            <a:endParaRPr/>
          </a:p>
        </p:txBody>
      </p:sp>
    </p:spTree>
  </p:cSld>
  <p:timing>
    <p:tnLst>
      <p:par>
        <p:cTn dur="indefinite" id="706" nodeType="tmRoot" restart="never">
          <p:childTnLst>
            <p:seq>
              <p:cTn dur="indefinite" id="707" nodeType="mainSeq">
                <p:childTnLst>
                  <p:par>
                    <p:cTn fill="hold" id="708">
                      <p:stCondLst>
                        <p:cond delay="indefinite"/>
                      </p:stCondLst>
                      <p:childTnLst>
                        <p:par>
                          <p:cTn fill="hold" id="709">
                            <p:stCondLst>
                              <p:cond delay="0"/>
                            </p:stCondLst>
                            <p:childTnLst>
                              <p:par>
                                <p:cTn fill="hold" id="7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12"/>
                                        <p:tgtEl>
                                          <p:spTgt spid="85">
                                            <p:txEl>
                                              <p:pRg end="2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3">
                      <p:stCondLst>
                        <p:cond delay="indefinite"/>
                      </p:stCondLst>
                      <p:childTnLst>
                        <p:par>
                          <p:cTn fill="hold" id="714">
                            <p:stCondLst>
                              <p:cond delay="0"/>
                            </p:stCondLst>
                            <p:childTnLst>
                              <p:par>
                                <p:cTn fill="hold" id="71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17"/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8">
                      <p:stCondLst>
                        <p:cond delay="indefinite"/>
                      </p:stCondLst>
                      <p:childTnLst>
                        <p:par>
                          <p:cTn fill="hold" id="719">
                            <p:stCondLst>
                              <p:cond delay="0"/>
                            </p:stCondLst>
                            <p:childTnLst>
                              <p:par>
                                <p:cTn fill="hold" id="72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22"/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3">
                      <p:stCondLst>
                        <p:cond delay="indefinite"/>
                      </p:stCondLst>
                      <p:childTnLst>
                        <p:par>
                          <p:cTn fill="hold" id="724">
                            <p:stCondLst>
                              <p:cond delay="0"/>
                            </p:stCondLst>
                            <p:childTnLst>
                              <p:par>
                                <p:cTn fill="hold" id="7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27"/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28">
                      <p:stCondLst>
                        <p:cond delay="indefinite"/>
                      </p:stCondLst>
                      <p:childTnLst>
                        <p:par>
                          <p:cTn fill="hold" id="729">
                            <p:stCondLst>
                              <p:cond delay="0"/>
                            </p:stCondLst>
                            <p:childTnLst>
                              <p:par>
                                <p:cTn fill="hold" id="73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32"/>
                                        <p:tgtEl>
                                          <p:spTgt spid="85">
                                            <p:txEl>
                                              <p:pRg end="220" st="2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Polishing your Stories</a:t>
            </a:r>
            <a:endParaRPr/>
          </a:p>
        </p:txBody>
      </p:sp>
      <p:sp>
        <p:nvSpPr>
          <p:cNvPr id="87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Rewriting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Editing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Workshopping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Feedback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Critiques</a:t>
            </a:r>
            <a:endParaRPr/>
          </a:p>
          <a:p>
            <a:r>
              <a:rPr lang="en-AU" sz="3400">
                <a:solidFill>
                  <a:srgbClr val="04617b"/>
                </a:solidFill>
                <a:latin typeface="Arial"/>
              </a:rPr>
              <a:t>HANDOUT 4</a:t>
            </a:r>
            <a:r>
              <a:rPr lang="en-AU" sz="3400">
                <a:solidFill>
                  <a:srgbClr val="000000"/>
                </a:solidFill>
                <a:latin typeface="Constantia"/>
              </a:rPr>
              <a:t>: Critiquing considerations</a:t>
            </a:r>
            <a:endParaRPr/>
          </a:p>
        </p:txBody>
      </p:sp>
    </p:spTree>
  </p:cSld>
  <p:timing>
    <p:tnLst>
      <p:par>
        <p:cTn dur="indefinite" id="733" nodeType="tmRoot" restart="never">
          <p:childTnLst>
            <p:seq>
              <p:cTn dur="indefinite" id="734" nodeType="mainSeq">
                <p:childTnLst>
                  <p:par>
                    <p:cTn fill="hold" id="735">
                      <p:stCondLst>
                        <p:cond delay="indefinite"/>
                      </p:stCondLst>
                      <p:childTnLst>
                        <p:par>
                          <p:cTn fill="hold" id="736">
                            <p:stCondLst>
                              <p:cond delay="0"/>
                            </p:stCondLst>
                            <p:childTnLst>
                              <p:par>
                                <p:cTn fill="hold" id="73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39"/>
                                        <p:tgtEl>
                                          <p:spTgt spid="87">
                                            <p:txEl>
                                              <p:pRg end="1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0">
                      <p:stCondLst>
                        <p:cond delay="indefinite"/>
                      </p:stCondLst>
                      <p:childTnLst>
                        <p:par>
                          <p:cTn fill="hold" id="741">
                            <p:stCondLst>
                              <p:cond delay="0"/>
                            </p:stCondLst>
                            <p:childTnLst>
                              <p:par>
                                <p:cTn fill="hold" id="74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44"/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45">
                      <p:stCondLst>
                        <p:cond delay="indefinite"/>
                      </p:stCondLst>
                      <p:childTnLst>
                        <p:par>
                          <p:cTn fill="hold" id="746">
                            <p:stCondLst>
                              <p:cond delay="0"/>
                            </p:stCondLst>
                            <p:childTnLst>
                              <p:par>
                                <p:cTn fill="hold" id="74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49"/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0">
                      <p:stCondLst>
                        <p:cond delay="indefinite"/>
                      </p:stCondLst>
                      <p:childTnLst>
                        <p:par>
                          <p:cTn fill="hold" id="751">
                            <p:stCondLst>
                              <p:cond delay="0"/>
                            </p:stCondLst>
                            <p:childTnLst>
                              <p:par>
                                <p:cTn fill="hold" id="7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54"/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55">
                      <p:stCondLst>
                        <p:cond delay="indefinite"/>
                      </p:stCondLst>
                      <p:childTnLst>
                        <p:par>
                          <p:cTn fill="hold" id="756">
                            <p:stCondLst>
                              <p:cond delay="0"/>
                            </p:stCondLst>
                            <p:childTnLst>
                              <p:par>
                                <p:cTn fill="hold" id="7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59"/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0">
                      <p:stCondLst>
                        <p:cond delay="indefinite"/>
                      </p:stCondLst>
                      <p:childTnLst>
                        <p:par>
                          <p:cTn fill="hold" id="761">
                            <p:stCondLst>
                              <p:cond delay="0"/>
                            </p:stCondLst>
                            <p:childTnLst>
                              <p:par>
                                <p:cTn fill="hold" id="76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64"/>
                                        <p:tgtEl>
                                          <p:spTgt spid="87">
                                            <p:txEl>
                                              <p:pRg end="87" st="8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Rewriting</a:t>
            </a:r>
            <a:endParaRPr/>
          </a:p>
        </p:txBody>
      </p:sp>
      <p:sp>
        <p:nvSpPr>
          <p:cNvPr id="89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Finish first draft before editing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Reduce by 10%: eliminate unnecessary words and phrases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Examples:  eliminate subcharacters, change point of view, change tense, cut or alter dialogue, cut back long descriptive passages, use metaphors or similes instead</a:t>
            </a:r>
            <a:endParaRPr/>
          </a:p>
        </p:txBody>
      </p:sp>
    </p:spTree>
  </p:cSld>
  <p:timing>
    <p:tnLst>
      <p:par>
        <p:cTn dur="indefinite" id="765" nodeType="tmRoot" restart="never">
          <p:childTnLst>
            <p:seq>
              <p:cTn dur="indefinite" id="766" nodeType="mainSeq">
                <p:childTnLst>
                  <p:par>
                    <p:cTn fill="hold" id="767">
                      <p:stCondLst>
                        <p:cond delay="indefinite"/>
                      </p:stCondLst>
                      <p:childTnLst>
                        <p:par>
                          <p:cTn fill="hold" id="768">
                            <p:stCondLst>
                              <p:cond delay="0"/>
                            </p:stCondLst>
                            <p:childTnLst>
                              <p:par>
                                <p:cTn fill="hold" id="76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71"/>
                                        <p:tgtEl>
                                          <p:spTgt spid="89">
                                            <p:txEl>
                                              <p:pRg end="3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2">
                      <p:stCondLst>
                        <p:cond delay="indefinite"/>
                      </p:stCondLst>
                      <p:childTnLst>
                        <p:par>
                          <p:cTn fill="hold" id="773">
                            <p:stCondLst>
                              <p:cond delay="0"/>
                            </p:stCondLst>
                            <p:childTnLst>
                              <p:par>
                                <p:cTn fill="hold" id="7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53" st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76"/>
                                        <p:tgtEl>
                                          <p:spTgt spid="89">
                                            <p:txEl>
                                              <p:pRg end="253" st="2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77">
                      <p:stCondLst>
                        <p:cond delay="indefinite"/>
                      </p:stCondLst>
                      <p:childTnLst>
                        <p:par>
                          <p:cTn fill="hold" id="778">
                            <p:stCondLst>
                              <p:cond delay="0"/>
                            </p:stCondLst>
                            <p:childTnLst>
                              <p:par>
                                <p:cTn fill="hold" id="7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end="253" st="2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81"/>
                                        <p:tgtEl>
                                          <p:spTgt spid="89">
                                            <p:txEl>
                                              <p:pRg end="253" st="2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Editing</a:t>
            </a:r>
            <a:endParaRPr/>
          </a:p>
        </p:txBody>
      </p:sp>
      <p:sp>
        <p:nvSpPr>
          <p:cNvPr id="91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Check your format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Check spelling, grammar, punctuation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Check your word count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Check again, then have someone else read your work</a:t>
            </a:r>
            <a:endParaRPr/>
          </a:p>
        </p:txBody>
      </p:sp>
    </p:spTree>
  </p:cSld>
  <p:timing>
    <p:tnLst>
      <p:par>
        <p:cTn dur="indefinite" id="782" nodeType="tmRoot" restart="never">
          <p:childTnLst>
            <p:seq>
              <p:cTn dur="indefinite" id="783" nodeType="mainSeq">
                <p:childTnLst>
                  <p:par>
                    <p:cTn fill="hold" id="784">
                      <p:stCondLst>
                        <p:cond delay="indefinite"/>
                      </p:stCondLst>
                      <p:childTnLst>
                        <p:par>
                          <p:cTn fill="hold" id="785">
                            <p:stCondLst>
                              <p:cond delay="0"/>
                            </p:stCondLst>
                            <p:childTnLst>
                              <p:par>
                                <p:cTn fill="hold" id="7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88"/>
                                        <p:tgtEl>
                                          <p:spTgt spid="91">
                                            <p:txEl>
                                              <p:pRg end="1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89">
                      <p:stCondLst>
                        <p:cond delay="indefinite"/>
                      </p:stCondLst>
                      <p:childTnLst>
                        <p:par>
                          <p:cTn fill="hold" id="790">
                            <p:stCondLst>
                              <p:cond delay="0"/>
                            </p:stCondLst>
                            <p:childTnLst>
                              <p:par>
                                <p:cTn fill="hold" id="79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93"/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4">
                      <p:stCondLst>
                        <p:cond delay="indefinite"/>
                      </p:stCondLst>
                      <p:childTnLst>
                        <p:par>
                          <p:cTn fill="hold" id="795">
                            <p:stCondLst>
                              <p:cond delay="0"/>
                            </p:stCondLst>
                            <p:childTnLst>
                              <p:par>
                                <p:cTn fill="hold" id="79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98"/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99">
                      <p:stCondLst>
                        <p:cond delay="indefinite"/>
                      </p:stCondLst>
                      <p:childTnLst>
                        <p:par>
                          <p:cTn fill="hold" id="800">
                            <p:stCondLst>
                              <p:cond delay="0"/>
                            </p:stCondLst>
                            <p:childTnLst>
                              <p:par>
                                <p:cTn fill="hold" id="801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03"/>
                                        <p:tgtEl>
                                          <p:spTgt spid="91">
                                            <p:txEl>
                                              <p:pRg end="128" st="1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Workshopping</a:t>
            </a:r>
            <a:endParaRPr/>
          </a:p>
        </p:txBody>
      </p:sp>
      <p:sp>
        <p:nvSpPr>
          <p:cNvPr id="93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Seek other like-minded people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Attend local writer’s groups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Remember: other writers attend for the same reason you do!</a:t>
            </a:r>
            <a:endParaRPr/>
          </a:p>
        </p:txBody>
      </p:sp>
    </p:spTree>
  </p:cSld>
  <p:timing>
    <p:tnLst>
      <p:par>
        <p:cTn dur="indefinite" id="804" nodeType="tmRoot" restart="never">
          <p:childTnLst>
            <p:seq>
              <p:cTn dur="indefinite" id="805" nodeType="mainSeq">
                <p:childTnLst>
                  <p:par>
                    <p:cTn fill="hold" id="806">
                      <p:stCondLst>
                        <p:cond delay="indefinite"/>
                      </p:stCondLst>
                      <p:childTnLst>
                        <p:par>
                          <p:cTn fill="hold" id="807">
                            <p:stCondLst>
                              <p:cond delay="0"/>
                            </p:stCondLst>
                            <p:childTnLst>
                              <p:par>
                                <p:cTn fill="hold" id="80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0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10"/>
                                        <p:tgtEl>
                                          <p:spTgt spid="93">
                                            <p:txEl>
                                              <p:pRg end="3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1">
                      <p:stCondLst>
                        <p:cond delay="indefinite"/>
                      </p:stCondLst>
                      <p:childTnLst>
                        <p:par>
                          <p:cTn fill="hold" id="812">
                            <p:stCondLst>
                              <p:cond delay="0"/>
                            </p:stCondLst>
                            <p:childTnLst>
                              <p:par>
                                <p:cTn fill="hold" id="81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18" st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15"/>
                                        <p:tgtEl>
                                          <p:spTgt spid="93">
                                            <p:txEl>
                                              <p:pRg end="118" st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16">
                      <p:stCondLst>
                        <p:cond delay="indefinite"/>
                      </p:stCondLst>
                      <p:childTnLst>
                        <p:par>
                          <p:cTn fill="hold" id="817">
                            <p:stCondLst>
                              <p:cond delay="0"/>
                            </p:stCondLst>
                            <p:childTnLst>
                              <p:par>
                                <p:cTn fill="hold" id="81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18" st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20"/>
                                        <p:tgtEl>
                                          <p:spTgt spid="93">
                                            <p:txEl>
                                              <p:pRg end="118" st="1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Feedback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Actively seek feedback from friends, family, workmates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Everyone’s feedback will be different; take note and compare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Feedback helps to identify strengths and weaknesses in your story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Read your story out aloud; how does it sound?</a:t>
            </a:r>
            <a:endParaRPr/>
          </a:p>
        </p:txBody>
      </p:sp>
    </p:spTree>
  </p:cSld>
  <p:timing>
    <p:tnLst>
      <p:par>
        <p:cTn dur="indefinite" id="821" nodeType="tmRoot" restart="never">
          <p:childTnLst>
            <p:seq>
              <p:cTn dur="indefinite" id="822" nodeType="mainSeq">
                <p:childTnLst>
                  <p:par>
                    <p:cTn fill="hold" id="823">
                      <p:stCondLst>
                        <p:cond delay="indefinite"/>
                      </p:stCondLst>
                      <p:childTnLst>
                        <p:par>
                          <p:cTn fill="hold" id="824">
                            <p:stCondLst>
                              <p:cond delay="0"/>
                            </p:stCondLst>
                            <p:childTnLst>
                              <p:par>
                                <p:cTn fill="hold" id="8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27"/>
                                        <p:tgtEl>
                                          <p:spTgt spid="95">
                                            <p:txEl>
                                              <p:pRg end="5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28">
                      <p:stCondLst>
                        <p:cond delay="indefinite"/>
                      </p:stCondLst>
                      <p:childTnLst>
                        <p:par>
                          <p:cTn fill="hold" id="829">
                            <p:stCondLst>
                              <p:cond delay="0"/>
                            </p:stCondLst>
                            <p:childTnLst>
                              <p:par>
                                <p:cTn fill="hold" id="83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32"/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3">
                      <p:stCondLst>
                        <p:cond delay="indefinite"/>
                      </p:stCondLst>
                      <p:childTnLst>
                        <p:par>
                          <p:cTn fill="hold" id="834">
                            <p:stCondLst>
                              <p:cond delay="0"/>
                            </p:stCondLst>
                            <p:childTnLst>
                              <p:par>
                                <p:cTn fill="hold" id="83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37"/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38">
                      <p:stCondLst>
                        <p:cond delay="indefinite"/>
                      </p:stCondLst>
                      <p:childTnLst>
                        <p:par>
                          <p:cTn fill="hold" id="839">
                            <p:stCondLst>
                              <p:cond delay="0"/>
                            </p:stCondLst>
                            <p:childTnLst>
                              <p:par>
                                <p:cTn fill="hold" id="84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42"/>
                                        <p:tgtEl>
                                          <p:spTgt spid="95">
                                            <p:txEl>
                                              <p:pRg end="228" st="2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Critiques</a:t>
            </a:r>
            <a:endParaRPr/>
          </a:p>
        </p:txBody>
      </p:sp>
      <p:sp>
        <p:nvSpPr>
          <p:cNvPr id="97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Sensitivity and constructive criticism are the keywords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Always balance negative points with positive points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Accept criticism and take note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It’s too late to re-write once your story is in print</a:t>
            </a:r>
            <a:endParaRPr/>
          </a:p>
          <a:p>
            <a:endParaRPr/>
          </a:p>
        </p:txBody>
      </p:sp>
    </p:spTree>
  </p:cSld>
  <p:timing>
    <p:tnLst>
      <p:par>
        <p:cTn dur="indefinite" id="843" nodeType="tmRoot" restart="never">
          <p:childTnLst>
            <p:seq>
              <p:cTn dur="indefinite" id="844" nodeType="mainSeq">
                <p:childTnLst>
                  <p:par>
                    <p:cTn fill="hold" id="845">
                      <p:stCondLst>
                        <p:cond delay="indefinite"/>
                      </p:stCondLst>
                      <p:childTnLst>
                        <p:par>
                          <p:cTn fill="hold" id="846">
                            <p:stCondLst>
                              <p:cond delay="0"/>
                            </p:stCondLst>
                            <p:childTnLst>
                              <p:par>
                                <p:cTn fill="hold" id="84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5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49"/>
                                        <p:tgtEl>
                                          <p:spTgt spid="97">
                                            <p:txEl>
                                              <p:pRg end="5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0">
                      <p:stCondLst>
                        <p:cond delay="indefinite"/>
                      </p:stCondLst>
                      <p:childTnLst>
                        <p:par>
                          <p:cTn fill="hold" id="851">
                            <p:stCondLst>
                              <p:cond delay="0"/>
                            </p:stCondLst>
                            <p:childTnLst>
                              <p:par>
                                <p:cTn fill="hold" id="85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54"/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55">
                      <p:stCondLst>
                        <p:cond delay="indefinite"/>
                      </p:stCondLst>
                      <p:childTnLst>
                        <p:par>
                          <p:cTn fill="hold" id="856">
                            <p:stCondLst>
                              <p:cond delay="0"/>
                            </p:stCondLst>
                            <p:childTnLst>
                              <p:par>
                                <p:cTn fill="hold" id="8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59"/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60">
                      <p:stCondLst>
                        <p:cond delay="indefinite"/>
                      </p:stCondLst>
                      <p:childTnLst>
                        <p:par>
                          <p:cTn fill="hold" id="861">
                            <p:stCondLst>
                              <p:cond delay="0"/>
                            </p:stCondLst>
                            <p:childTnLst>
                              <p:par>
                                <p:cTn fill="hold" id="86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64"/>
                                        <p:tgtEl>
                                          <p:spTgt spid="97">
                                            <p:txEl>
                                              <p:pRg end="194" st="19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Audiovisual Presentation</a:t>
            </a:r>
            <a:endParaRPr/>
          </a:p>
        </p:txBody>
      </p:sp>
      <p:sp>
        <p:nvSpPr>
          <p:cNvPr id="21" name="CustomShape 2"/>
          <p:cNvSpPr/>
          <p:nvPr/>
        </p:nvSpPr>
        <p:spPr>
          <a:xfrm>
            <a:off x="457200" y="2853000"/>
            <a:ext cx="8228520" cy="3470760"/>
          </a:xfrm>
          <a:prstGeom prst="rect">
            <a:avLst/>
          </a:prstGeom>
        </p:spPr>
      </p:sp>
      <p:sp>
        <p:nvSpPr>
          <p:cNvPr id="22" name="TextShape 3"/>
          <p:cNvSpPr txBox="1"/>
          <p:nvPr/>
        </p:nvSpPr>
        <p:spPr>
          <a:xfrm>
            <a:off x="540000" y="2780640"/>
            <a:ext cx="253476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1"/>
              </a:rPr>
              <a:t>Inspiring authors</a:t>
            </a:r>
            <a:endParaRPr/>
          </a:p>
        </p:txBody>
      </p:sp>
    </p:spTree>
  </p:cSld>
  <p:timing>
    <p:tnLst>
      <p:par>
        <p:cTn dur="indefinite" id="52" nodeType="tmRoot" restart="never">
          <p:childTnLst>
            <p:seq>
              <p:cTn dur="indefinite" id="53" nodeType="mainSeq">
                <p:childTnLst>
                  <p:par>
                    <p:cTn fill="hold" id="54">
                      <p:stCondLst>
                        <p:cond delay="indefinite"/>
                      </p:stCondLst>
                      <p:childTnLst>
                        <p:par>
                          <p:cTn fill="hold" id="55">
                            <p:stCondLst>
                              <p:cond delay="0"/>
                            </p:stCondLst>
                            <p:childTnLst>
                              <p:par>
                                <p:cTn fill="hold" id="5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58"/>
                                        <p:tgtEl>
                                          <p:spTgt spid="21">
                                            <p:txEl>
                                              <p:pRg end="1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Editing Exercise</a:t>
            </a:r>
            <a:endParaRPr/>
          </a:p>
        </p:txBody>
      </p:sp>
      <p:sp>
        <p:nvSpPr>
          <p:cNvPr id="99" name="CustomShape 2"/>
          <p:cNvSpPr/>
          <p:nvPr/>
        </p:nvSpPr>
        <p:spPr>
          <a:xfrm>
            <a:off x="457200" y="2421000"/>
            <a:ext cx="8228520" cy="3902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4000">
                <a:solidFill>
                  <a:srgbClr val="04617b"/>
                </a:solidFill>
                <a:latin typeface="Arial"/>
              </a:rPr>
              <a:t>HANDOUT 5</a:t>
            </a:r>
            <a:r>
              <a:rPr lang="en-AU" sz="3600">
                <a:solidFill>
                  <a:srgbClr val="000000"/>
                </a:solidFill>
                <a:latin typeface="Constantia"/>
              </a:rPr>
              <a:t>: Edit sample passage however you wish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Workshop discussion</a:t>
            </a:r>
            <a:endParaRPr/>
          </a:p>
          <a:p>
            <a:r>
              <a:rPr lang="en-AU" sz="4000">
                <a:solidFill>
                  <a:srgbClr val="04617b"/>
                </a:solidFill>
                <a:latin typeface="Arial"/>
              </a:rPr>
              <a:t>HANDOUT 6</a:t>
            </a:r>
            <a:r>
              <a:rPr lang="en-AU" sz="3600">
                <a:solidFill>
                  <a:srgbClr val="000000"/>
                </a:solidFill>
                <a:latin typeface="Constantia"/>
              </a:rPr>
              <a:t>: Author’s own editing</a:t>
            </a:r>
            <a:endParaRPr/>
          </a:p>
        </p:txBody>
      </p:sp>
    </p:spTree>
  </p:cSld>
  <p:timing>
    <p:tnLst>
      <p:par>
        <p:cTn dur="indefinite" id="865" nodeType="tmRoot" restart="never">
          <p:childTnLst>
            <p:seq>
              <p:cTn dur="indefinite" id="866" nodeType="mainSeq">
                <p:childTnLst>
                  <p:par>
                    <p:cTn fill="hold" id="867">
                      <p:stCondLst>
                        <p:cond delay="indefinite"/>
                      </p:stCondLst>
                      <p:childTnLst>
                        <p:par>
                          <p:cTn fill="hold" id="868">
                            <p:stCondLst>
                              <p:cond delay="0"/>
                            </p:stCondLst>
                            <p:childTnLst>
                              <p:par>
                                <p:cTn fill="hold" id="86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71"/>
                                        <p:tgtEl>
                                          <p:spTgt spid="99">
                                            <p:txEl>
                                              <p:pRg end="48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2">
                      <p:stCondLst>
                        <p:cond delay="indefinite"/>
                      </p:stCondLst>
                      <p:childTnLst>
                        <p:par>
                          <p:cTn fill="hold" id="873">
                            <p:stCondLst>
                              <p:cond delay="0"/>
                            </p:stCondLst>
                            <p:childTnLst>
                              <p:par>
                                <p:cTn fill="hold" id="874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00" st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76"/>
                                        <p:tgtEl>
                                          <p:spTgt spid="99">
                                            <p:txEl>
                                              <p:pRg end="100" st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77">
                      <p:stCondLst>
                        <p:cond delay="indefinite"/>
                      </p:stCondLst>
                      <p:childTnLst>
                        <p:par>
                          <p:cTn fill="hold" id="878">
                            <p:stCondLst>
                              <p:cond delay="0"/>
                            </p:stCondLst>
                            <p:childTnLst>
                              <p:par>
                                <p:cTn fill="hold" id="879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00" st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81"/>
                                        <p:tgtEl>
                                          <p:spTgt spid="99">
                                            <p:txEl>
                                              <p:pRg end="100" st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Critiquing exercise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457200" y="2493000"/>
            <a:ext cx="8228520" cy="3830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Critique another person’s synopsis</a:t>
            </a:r>
            <a:endParaRPr/>
          </a:p>
        </p:txBody>
      </p:sp>
    </p:spTree>
  </p:cSld>
  <p:timing>
    <p:tnLst>
      <p:par>
        <p:cTn dur="indefinite" id="882" nodeType="tmRoot" restart="never">
          <p:childTnLst>
            <p:seq>
              <p:cTn dur="indefinite" id="883" nodeType="mainSeq">
                <p:childTnLst>
                  <p:par>
                    <p:cTn fill="hold" id="884">
                      <p:stCondLst>
                        <p:cond delay="indefinite"/>
                      </p:stCondLst>
                      <p:childTnLst>
                        <p:par>
                          <p:cTn fill="hold" id="885">
                            <p:stCondLst>
                              <p:cond delay="0"/>
                            </p:stCondLst>
                            <p:childTnLst>
                              <p:par>
                                <p:cTn fill="hold" id="886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88"/>
                                        <p:tgtEl>
                                          <p:spTgt spid="101">
                                            <p:txEl>
                                              <p:pRg end="35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Workshop Discussion</a:t>
            </a:r>
            <a:endParaRPr/>
          </a:p>
        </p:txBody>
      </p:sp>
      <p:sp>
        <p:nvSpPr>
          <p:cNvPr id="103" name="CustomShape 2"/>
          <p:cNvSpPr/>
          <p:nvPr/>
        </p:nvSpPr>
        <p:spPr>
          <a:xfrm>
            <a:off x="457200" y="2565000"/>
            <a:ext cx="8228520" cy="3758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Read through of critiques, free discussion</a:t>
            </a:r>
            <a:endParaRPr/>
          </a:p>
        </p:txBody>
      </p:sp>
    </p:spTree>
  </p:cSld>
  <p:timing>
    <p:tnLst>
      <p:par>
        <p:cTn dur="indefinite" id="889" nodeType="tmRoot" restart="never">
          <p:childTnLst>
            <p:seq>
              <p:cTn dur="indefinite" id="890" nodeType="mainSeq">
                <p:childTnLst>
                  <p:par>
                    <p:cTn fill="hold" id="891">
                      <p:stCondLst>
                        <p:cond delay="indefinite"/>
                      </p:stCondLst>
                      <p:childTnLst>
                        <p:par>
                          <p:cTn fill="hold" id="892">
                            <p:stCondLst>
                              <p:cond delay="0"/>
                            </p:stCondLst>
                            <p:childTnLst>
                              <p:par>
                                <p:cTn fill="hold" id="89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9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3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95"/>
                                        <p:tgtEl>
                                          <p:spTgt spid="103">
                                            <p:txEl>
                                              <p:pRg end="43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And so, in Conclusion …</a:t>
            </a:r>
            <a:endParaRPr/>
          </a:p>
        </p:txBody>
      </p:sp>
      <p:sp>
        <p:nvSpPr>
          <p:cNvPr id="105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A quick overview of writing in general to provide encouragement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Have you gained any new ideas? Points of view?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Any questions?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Thank you to everyone for coming</a:t>
            </a:r>
            <a:endParaRPr/>
          </a:p>
          <a:p>
            <a:endParaRPr/>
          </a:p>
        </p:txBody>
      </p:sp>
    </p:spTree>
  </p:cSld>
  <p:timing>
    <p:tnLst>
      <p:par>
        <p:cTn dur="indefinite" id="896" nodeType="tmRoot" restart="never">
          <p:childTnLst>
            <p:seq>
              <p:cTn dur="indefinite" id="897" nodeType="mainSeq">
                <p:childTnLst>
                  <p:par>
                    <p:cTn fill="hold" id="898">
                      <p:stCondLst>
                        <p:cond delay="indefinite"/>
                      </p:stCondLst>
                      <p:childTnLst>
                        <p:par>
                          <p:cTn fill="hold" id="899">
                            <p:stCondLst>
                              <p:cond delay="0"/>
                            </p:stCondLst>
                            <p:childTnLst>
                              <p:par>
                                <p:cTn fill="hold" id="90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02"/>
                                        <p:tgtEl>
                                          <p:spTgt spid="105">
                                            <p:txEl>
                                              <p:pRg end="6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3">
                      <p:stCondLst>
                        <p:cond delay="indefinite"/>
                      </p:stCondLst>
                      <p:childTnLst>
                        <p:par>
                          <p:cTn fill="hold" id="904">
                            <p:stCondLst>
                              <p:cond delay="0"/>
                            </p:stCondLst>
                            <p:childTnLst>
                              <p:par>
                                <p:cTn fill="hold" id="90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07"/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08">
                      <p:stCondLst>
                        <p:cond delay="indefinite"/>
                      </p:stCondLst>
                      <p:childTnLst>
                        <p:par>
                          <p:cTn fill="hold" id="909">
                            <p:stCondLst>
                              <p:cond delay="0"/>
                            </p:stCondLst>
                            <p:childTnLst>
                              <p:par>
                                <p:cTn fill="hold" id="91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12"/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13">
                      <p:stCondLst>
                        <p:cond delay="indefinite"/>
                      </p:stCondLst>
                      <p:childTnLst>
                        <p:par>
                          <p:cTn fill="hold" id="914">
                            <p:stCondLst>
                              <p:cond delay="0"/>
                            </p:stCondLst>
                            <p:childTnLst>
                              <p:par>
                                <p:cTn fill="hold" id="91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17"/>
                                        <p:tgtEl>
                                          <p:spTgt spid="105">
                                            <p:txEl>
                                              <p:pRg end="160" st="16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Quote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457200" y="1989000"/>
            <a:ext cx="8228520" cy="4334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4200">
                <a:solidFill>
                  <a:srgbClr val="000000"/>
                </a:solidFill>
                <a:latin typeface="Constantia"/>
              </a:rPr>
              <a:t>“</a:t>
            </a:r>
            <a:r>
              <a:rPr i="1" lang="en-AU" sz="4200">
                <a:solidFill>
                  <a:srgbClr val="000000"/>
                </a:solidFill>
                <a:latin typeface="Constantia"/>
              </a:rPr>
              <a:t>Writing is magic, as much the water of life as any other creative art.  The water is free.  So drink.  Drink and be filled up</a:t>
            </a:r>
            <a:r>
              <a:rPr lang="en-AU" sz="4200">
                <a:solidFill>
                  <a:srgbClr val="000000"/>
                </a:solidFill>
                <a:latin typeface="Constantia"/>
              </a:rPr>
              <a:t>.”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                                           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	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	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	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	</a:t>
            </a:r>
            <a:r>
              <a:rPr lang="en-AU" sz="4000">
                <a:solidFill>
                  <a:srgbClr val="000000"/>
                </a:solidFill>
                <a:latin typeface="Constantia"/>
              </a:rPr>
              <a:t>	</a:t>
            </a:r>
            <a:r>
              <a:rPr b="1" lang="en-AU" sz="3600">
                <a:solidFill>
                  <a:srgbClr val="000000"/>
                </a:solidFill>
                <a:latin typeface="Constantia"/>
              </a:rPr>
              <a:t>Stephen King</a:t>
            </a:r>
            <a:endParaRPr/>
          </a:p>
        </p:txBody>
      </p:sp>
    </p:spTree>
  </p:cSld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Audiovisual Presentation</a:t>
            </a:r>
            <a:endParaRPr/>
          </a:p>
        </p:txBody>
      </p:sp>
      <p:sp>
        <p:nvSpPr>
          <p:cNvPr id="109" name="TextShape 2"/>
          <p:cNvSpPr txBox="1"/>
          <p:nvPr/>
        </p:nvSpPr>
        <p:spPr>
          <a:xfrm>
            <a:off x="540000" y="2340000"/>
            <a:ext cx="7200000" cy="459360"/>
          </a:xfrm>
          <a:prstGeom prst="rect">
            <a:avLst/>
          </a:prstGeom>
        </p:spPr>
        <p:txBody>
          <a:bodyPr bIns="45000" lIns="90000" rIns="90000" tIns="45000" wrap="none"/>
          <a:p>
            <a:r>
              <a:rPr lang="en-AU" sz="2600">
                <a:hlinkClick r:id="rId1"/>
              </a:rPr>
              <a:t>Stephen King on writing, scary stories and more</a:t>
            </a:r>
            <a:endParaRPr/>
          </a:p>
        </p:txBody>
      </p:sp>
    </p:spTree>
  </p:cSld>
  <p:timing>
    <p:tnLst>
      <p:par>
        <p:cTn dur="indefinite" id="918" nodeType="tmRoot" restart="never">
          <p:childTnLst>
            <p:seq>
              <p:cTn id="919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An Overview of Writing</a:t>
            </a:r>
            <a:endParaRPr/>
          </a:p>
        </p:txBody>
      </p:sp>
      <p:sp>
        <p:nvSpPr>
          <p:cNvPr id="24" name="CustomShape 2"/>
          <p:cNvSpPr/>
          <p:nvPr/>
        </p:nvSpPr>
        <p:spPr>
          <a:xfrm>
            <a:off x="457200" y="2277000"/>
            <a:ext cx="8228520" cy="404676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600">
                <a:solidFill>
                  <a:srgbClr val="000000"/>
                </a:solidFill>
                <a:latin typeface="Constantia"/>
              </a:rPr>
              <a:t>Who, or what, is a writer?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Creating a writing environment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A writer’s resources </a:t>
            </a:r>
            <a:endParaRPr/>
          </a:p>
          <a:p>
            <a:r>
              <a:rPr lang="en-AU" sz="3600">
                <a:solidFill>
                  <a:srgbClr val="000000"/>
                </a:solidFill>
                <a:latin typeface="Constantia"/>
              </a:rPr>
              <a:t>Forms of writing</a:t>
            </a:r>
            <a:endParaRPr/>
          </a:p>
        </p:txBody>
      </p:sp>
    </p:spTree>
  </p:cSld>
  <p:timing>
    <p:tnLst>
      <p:par>
        <p:cTn dur="indefinite" id="59" nodeType="tmRoot" restart="never">
          <p:childTnLst>
            <p:seq>
              <p:cTn dur="indefinite" id="60" nodeType="mainSeq">
                <p:childTnLst>
                  <p:par>
                    <p:cTn fill="hold" id="61">
                      <p:stCondLst>
                        <p:cond delay="indefinite"/>
                      </p:stCondLst>
                      <p:childTnLst>
                        <p:par>
                          <p:cTn fill="hold" id="62">
                            <p:stCondLst>
                              <p:cond delay="0"/>
                            </p:stCondLst>
                            <p:childTnLst>
                              <p:par>
                                <p:cTn fill="hold" id="6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65"/>
                                        <p:tgtEl>
                                          <p:spTgt spid="24">
                                            <p:txEl>
                                              <p:pRg end="27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>
                      <p:stCondLst>
                        <p:cond delay="indefinite"/>
                      </p:stCondLst>
                      <p:childTnLst>
                        <p:par>
                          <p:cTn fill="hold" id="67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0"/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1">
                      <p:stCondLst>
                        <p:cond delay="indefinite"/>
                      </p:stCondLst>
                      <p:childTnLst>
                        <p:par>
                          <p:cTn fill="hold" id="72">
                            <p:stCondLst>
                              <p:cond delay="0"/>
                            </p:stCondLst>
                            <p:childTnLst>
                              <p:par>
                                <p:cTn fill="hold" id="73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75"/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6">
                      <p:stCondLst>
                        <p:cond delay="indefinite"/>
                      </p:stCondLst>
                      <p:childTnLst>
                        <p:par>
                          <p:cTn fill="hold" id="77">
                            <p:stCondLst>
                              <p:cond delay="0"/>
                            </p:stCondLst>
                            <p:childTnLst>
                              <p:par>
                                <p:cTn fill="hold" id="78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0"/>
                                        <p:tgtEl>
                                          <p:spTgt spid="24">
                                            <p:txEl>
                                              <p:pRg end="97" st="9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Pop Quiz</a:t>
            </a:r>
            <a:endParaRPr/>
          </a:p>
        </p:txBody>
      </p:sp>
      <p:sp>
        <p:nvSpPr>
          <p:cNvPr id="26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What is the meaning of the word ‘pejorative’?  Is it: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a.  colourful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b.  disparaging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c.  brash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d.  fragrant</a:t>
            </a:r>
            <a:endParaRPr/>
          </a:p>
          <a:p>
            <a:endParaRPr/>
          </a:p>
        </p:txBody>
      </p:sp>
    </p:spTree>
  </p:cSld>
  <p:timing>
    <p:tnLst>
      <p:par>
        <p:cTn dur="indefinite" id="81" nodeType="tmRoot" restart="never">
          <p:childTnLst>
            <p:seq>
              <p:cTn dur="indefinite" id="82" nodeType="mainSeq">
                <p:childTnLst>
                  <p:par>
                    <p:cTn fill="hold" id="83">
                      <p:stCondLst>
                        <p:cond delay="indefinite"/>
                      </p:stCondLst>
                      <p:childTnLst>
                        <p:par>
                          <p:cTn fill="hold" id="84">
                            <p:stCondLst>
                              <p:cond delay="0"/>
                            </p:stCondLst>
                            <p:childTnLst>
                              <p:par>
                                <p:cTn fill="hold" id="8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end="54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87"/>
                                        <p:tgtEl>
                                          <p:spTgt spid="26">
                                            <p:txEl>
                                              <p:pRg end="54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8">
                      <p:stCondLst>
                        <p:cond delay="indefinite"/>
                      </p:stCondLst>
                      <p:childTnLst>
                        <p:par>
                          <p:cTn fill="hold" id="89">
                            <p:stCondLst>
                              <p:cond delay="0"/>
                            </p:stCondLst>
                            <p:childTnLst>
                              <p:par>
                                <p:cTn fill="hold" id="9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2"/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3">
                      <p:stCondLst>
                        <p:cond delay="indefinite"/>
                      </p:stCondLst>
                      <p:childTnLst>
                        <p:par>
                          <p:cTn fill="hold" id="94">
                            <p:stCondLst>
                              <p:cond delay="0"/>
                            </p:stCondLst>
                            <p:childTnLst>
                              <p:par>
                                <p:cTn fill="hold" id="9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97"/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8">
                      <p:stCondLst>
                        <p:cond delay="indefinite"/>
                      </p:stCondLst>
                      <p:childTnLst>
                        <p:par>
                          <p:cTn fill="hold" id="99">
                            <p:stCondLst>
                              <p:cond delay="0"/>
                            </p:stCondLst>
                            <p:childTnLst>
                              <p:par>
                                <p:cTn fill="hold" id="10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02"/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3">
                      <p:stCondLst>
                        <p:cond delay="indefinite"/>
                      </p:stCondLst>
                      <p:childTnLst>
                        <p:par>
                          <p:cTn fill="hold" id="104">
                            <p:stCondLst>
                              <p:cond delay="0"/>
                            </p:stCondLst>
                            <p:childTnLst>
                              <p:par>
                                <p:cTn fill="hold" id="10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07"/>
                                        <p:tgtEl>
                                          <p:spTgt spid="26">
                                            <p:txEl>
                                              <p:pRg end="108" st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Pejorative</a:t>
            </a:r>
            <a:endParaRPr/>
          </a:p>
        </p:txBody>
      </p:sp>
      <p:sp>
        <p:nvSpPr>
          <p:cNvPr id="28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b="1" lang="en-AU" sz="2800">
                <a:solidFill>
                  <a:srgbClr val="000000"/>
                </a:solidFill>
                <a:latin typeface="Constantia"/>
              </a:rPr>
              <a:t>adjective. </a:t>
            </a:r>
            <a:r>
              <a:rPr lang="en-AU" sz="2800">
                <a:solidFill>
                  <a:srgbClr val="000000"/>
                </a:solidFill>
                <a:latin typeface="Constantia"/>
              </a:rPr>
              <a:t>Having a disparaging, derogatory, or belittling effect or force. E.g. affix </a:t>
            </a:r>
            <a:r>
              <a:rPr i="1" lang="en-AU" sz="2800">
                <a:solidFill>
                  <a:srgbClr val="000000"/>
                </a:solidFill>
                <a:latin typeface="Constantia"/>
              </a:rPr>
              <a:t>–ling </a:t>
            </a:r>
            <a:r>
              <a:rPr lang="en-AU" sz="2800">
                <a:solidFill>
                  <a:srgbClr val="000000"/>
                </a:solidFill>
                <a:latin typeface="Constantia"/>
              </a:rPr>
              <a:t>as in ‘princeling’</a:t>
            </a:r>
            <a:endParaRPr/>
          </a:p>
          <a:p>
            <a:r>
              <a:rPr b="1" lang="en-AU" sz="2800">
                <a:solidFill>
                  <a:srgbClr val="000000"/>
                </a:solidFill>
                <a:latin typeface="Constantia"/>
              </a:rPr>
              <a:t>noun</a:t>
            </a:r>
            <a:r>
              <a:rPr lang="en-AU" sz="2800">
                <a:solidFill>
                  <a:srgbClr val="000000"/>
                </a:solidFill>
                <a:latin typeface="Constantia"/>
              </a:rPr>
              <a:t>. ‘princeling’, a prince judged to be of minor status or importance.</a:t>
            </a:r>
            <a:endParaRPr/>
          </a:p>
          <a:p>
            <a:r>
              <a:rPr lang="en-AU" sz="2800">
                <a:solidFill>
                  <a:srgbClr val="000000"/>
                </a:solidFill>
                <a:latin typeface="Constantia"/>
              </a:rPr>
              <a:t>Can you think of any examples?</a:t>
            </a:r>
            <a:endParaRPr/>
          </a:p>
          <a:p>
            <a:endParaRPr/>
          </a:p>
        </p:txBody>
      </p:sp>
    </p:spTree>
  </p:cSld>
  <p:timing>
    <p:tnLst>
      <p:par>
        <p:cTn dur="indefinite" id="108" nodeType="tmRoot" restart="never">
          <p:childTnLst>
            <p:seq>
              <p:cTn dur="indefinite" id="109" nodeType="mainSeq">
                <p:childTnLst>
                  <p:par>
                    <p:cTn fill="hold" id="110">
                      <p:stCondLst>
                        <p:cond delay="indefinite"/>
                      </p:stCondLst>
                      <p:childTnLst>
                        <p:par>
                          <p:cTn fill="hold" id="111">
                            <p:stCondLst>
                              <p:cond delay="0"/>
                            </p:stCondLst>
                            <p:childTnLst>
                              <p:par>
                                <p:cTn fill="hold" id="112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14"/>
                                        <p:tgtEl>
                                          <p:spTgt spid="28">
                                            <p:txEl>
                                              <p:pRg end="112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5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end="217" st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17"/>
                                        <p:tgtEl>
                                          <p:spTgt spid="28">
                                            <p:txEl>
                                              <p:pRg end="217" st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8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end="217" st="2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20"/>
                                        <p:tgtEl>
                                          <p:spTgt spid="28">
                                            <p:txEl>
                                              <p:pRg end="217" st="2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Who, or what, is a writer?</a:t>
            </a:r>
            <a:endParaRPr/>
          </a:p>
        </p:txBody>
      </p:sp>
      <p:sp>
        <p:nvSpPr>
          <p:cNvPr id="30" name="CustomShape 2"/>
          <p:cNvSpPr/>
          <p:nvPr/>
        </p:nvSpPr>
        <p:spPr>
          <a:xfrm>
            <a:off x="457200" y="1935360"/>
            <a:ext cx="8228520" cy="438804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3200">
                <a:solidFill>
                  <a:srgbClr val="000000"/>
                </a:solidFill>
                <a:latin typeface="Constantia"/>
              </a:rPr>
              <a:t>A writer is a story teller; their own or someone else's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 communicator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 custodian of knowledge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Through writing, our thoughts may endure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There are good writers, bad writers, successful writers, unsuccessful writers</a:t>
            </a:r>
            <a:endParaRPr/>
          </a:p>
          <a:p>
            <a:r>
              <a:rPr lang="en-AU" sz="3200">
                <a:solidFill>
                  <a:srgbClr val="000000"/>
                </a:solidFill>
                <a:latin typeface="Constantia"/>
              </a:rPr>
              <a:t>An example:    H. Beam Piper </a:t>
            </a:r>
            <a:endParaRPr/>
          </a:p>
          <a:p>
            <a:endParaRPr/>
          </a:p>
        </p:txBody>
      </p:sp>
    </p:spTree>
  </p:cSld>
  <p:timing>
    <p:tnLst>
      <p:par>
        <p:cTn dur="indefinite" id="121" nodeType="tmRoot" restart="never">
          <p:childTnLst>
            <p:seq>
              <p:cTn dur="indefinite" id="122" nodeType="mainSeq">
                <p:childTnLst>
                  <p:par>
                    <p:cTn fill="hold" id="123">
                      <p:stCondLst>
                        <p:cond delay="indefinite"/>
                      </p:stCondLst>
                      <p:childTnLst>
                        <p:par>
                          <p:cTn fill="hold" id="124">
                            <p:stCondLst>
                              <p:cond delay="0"/>
                            </p:stCondLst>
                            <p:childTnLst>
                              <p:par>
                                <p:cTn fill="hold" id="12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56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27"/>
                                        <p:tgtEl>
                                          <p:spTgt spid="30">
                                            <p:txEl>
                                              <p:pRg end="56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8">
                      <p:stCondLst>
                        <p:cond delay="indefinite"/>
                      </p:stCondLst>
                      <p:childTnLst>
                        <p:par>
                          <p:cTn fill="hold" id="129">
                            <p:stCondLst>
                              <p:cond delay="0"/>
                            </p:stCondLst>
                            <p:childTnLst>
                              <p:par>
                                <p:cTn fill="hold" id="13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32"/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3">
                      <p:stCondLst>
                        <p:cond delay="indefinite"/>
                      </p:stCondLst>
                      <p:childTnLst>
                        <p:par>
                          <p:cTn fill="hold" id="134">
                            <p:stCondLst>
                              <p:cond delay="0"/>
                            </p:stCondLst>
                            <p:childTnLst>
                              <p:par>
                                <p:cTn fill="hold" id="13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37"/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8">
                      <p:stCondLst>
                        <p:cond delay="indefinite"/>
                      </p:stCondLst>
                      <p:childTnLst>
                        <p:par>
                          <p:cTn fill="hold" id="139">
                            <p:stCondLst>
                              <p:cond delay="0"/>
                            </p:stCondLst>
                            <p:childTnLst>
                              <p:par>
                                <p:cTn fill="hold" id="14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2"/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3">
                      <p:stCondLst>
                        <p:cond delay="indefinite"/>
                      </p:stCondLst>
                      <p:childTnLst>
                        <p:par>
                          <p:cTn fill="hold" id="144">
                            <p:stCondLst>
                              <p:cond delay="0"/>
                            </p:stCondLst>
                            <p:childTnLst>
                              <p:par>
                                <p:cTn fill="hold" id="145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47"/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8">
                      <p:stCondLst>
                        <p:cond delay="indefinite"/>
                      </p:stCondLst>
                      <p:childTnLst>
                        <p:par>
                          <p:cTn fill="hold" id="149">
                            <p:stCondLst>
                              <p:cond delay="0"/>
                            </p:stCondLst>
                            <p:childTnLst>
                              <p:par>
                                <p:cTn fill="hold" id="150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52"/>
                                        <p:tgtEl>
                                          <p:spTgt spid="30">
                                            <p:txEl>
                                              <p:pRg end="246" st="2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stomShape 1"/>
          <p:cNvSpPr/>
          <p:nvPr/>
        </p:nvSpPr>
        <p:spPr>
          <a:xfrm>
            <a:off x="457200" y="704160"/>
            <a:ext cx="8228520" cy="1141920"/>
          </a:xfrm>
          <a:prstGeom prst="rect">
            <a:avLst/>
          </a:prstGeom>
        </p:spPr>
        <p:txBody>
          <a:bodyPr anchor="b" bIns="0" lIns="0" rIns="0" tIns="45000"/>
          <a:p>
            <a:r>
              <a:rPr lang="en-AU" sz="5000">
                <a:solidFill>
                  <a:srgbClr val="04617b"/>
                </a:solidFill>
                <a:latin typeface="Calibri"/>
              </a:rPr>
              <a:t>H. Beam Piper</a:t>
            </a:r>
            <a:endParaRPr/>
          </a:p>
        </p:txBody>
      </p:sp>
      <p:pic>
        <p:nvPicPr>
          <p:cNvPr descr="" id="32" name="Content Placeholder 4"/>
          <p:cNvPicPr/>
          <p:nvPr/>
        </p:nvPicPr>
        <p:blipFill>
          <a:blip r:embed="rId1"/>
          <a:stretch>
            <a:fillRect/>
          </a:stretch>
        </p:blipFill>
        <p:spPr>
          <a:xfrm>
            <a:off x="5508000" y="1917000"/>
            <a:ext cx="2447280" cy="3083760"/>
          </a:xfrm>
          <a:prstGeom prst="rect">
            <a:avLst/>
          </a:prstGeom>
        </p:spPr>
      </p:pic>
      <p:sp>
        <p:nvSpPr>
          <p:cNvPr id="33" name="CustomShape 2"/>
          <p:cNvSpPr/>
          <p:nvPr/>
        </p:nvSpPr>
        <p:spPr>
          <a:xfrm>
            <a:off x="467640" y="1989000"/>
            <a:ext cx="4967640" cy="4053600"/>
          </a:xfrm>
          <a:prstGeom prst="rect">
            <a:avLst/>
          </a:prstGeom>
        </p:spPr>
        <p:txBody>
          <a:bodyPr bIns="45000" lIns="90000" rIns="90000" tIns="45000"/>
          <a:p>
            <a:r>
              <a:rPr lang="en-AU" sz="2000">
                <a:solidFill>
                  <a:srgbClr val="000000"/>
                </a:solidFill>
                <a:latin typeface="Constantia"/>
              </a:rPr>
              <a:t>American Novelist 1904-1964.</a:t>
            </a:r>
            <a:endParaRPr/>
          </a:p>
          <a:p>
            <a:r>
              <a:rPr lang="en-AU" sz="2000">
                <a:solidFill>
                  <a:srgbClr val="000000"/>
                </a:solidFill>
                <a:latin typeface="Constantia"/>
              </a:rPr>
              <a:t>Wrote science fiction and alternate history.</a:t>
            </a:r>
            <a:endParaRPr/>
          </a:p>
          <a:p>
            <a:r>
              <a:rPr lang="en-AU" sz="2000">
                <a:solidFill>
                  <a:srgbClr val="000000"/>
                </a:solidFill>
                <a:latin typeface="Constantia"/>
              </a:rPr>
              <a:t>Self-educated; worked on Railroad at 18.</a:t>
            </a:r>
            <a:endParaRPr/>
          </a:p>
          <a:p>
            <a:r>
              <a:rPr lang="en-AU" sz="2000">
                <a:solidFill>
                  <a:srgbClr val="000000"/>
                </a:solidFill>
                <a:latin typeface="Constantia"/>
              </a:rPr>
              <a:t>First published in 1947, short story “Time and Time Again” in Astounding Science Fiction magazine.</a:t>
            </a:r>
            <a:endParaRPr/>
          </a:p>
          <a:p>
            <a:r>
              <a:rPr lang="en-AU" sz="2000">
                <a:solidFill>
                  <a:srgbClr val="000000"/>
                </a:solidFill>
                <a:latin typeface="Constantia"/>
              </a:rPr>
              <a:t>Died 1964 just before his novels made multiple sales.</a:t>
            </a:r>
            <a:endParaRPr/>
          </a:p>
          <a:p>
            <a:r>
              <a:rPr lang="en-AU" sz="2000">
                <a:solidFill>
                  <a:srgbClr val="000000"/>
                </a:solidFill>
                <a:latin typeface="Constantia"/>
              </a:rPr>
              <a:t>His story concept of ‘The Paratime Police’ have influenced numerous writers.</a:t>
            </a:r>
            <a:endParaRPr/>
          </a:p>
        </p:txBody>
      </p:sp>
    </p:spTree>
  </p:cSld>
  <p:timing>
    <p:tnLst>
      <p:par>
        <p:cTn dur="indefinite" id="153" nodeType="tmRoot" restart="never">
          <p:childTnLst>
            <p:seq>
              <p:cTn dur="indefinite" id="154" nodeType="mainSeq">
                <p:childTnLst>
                  <p:par>
                    <p:cTn fill="hold" id="155">
                      <p:stCondLst>
                        <p:cond delay="indefinite"/>
                      </p:stCondLst>
                      <p:childTnLst>
                        <p:par>
                          <p:cTn fill="hold" id="156">
                            <p:stCondLst>
                              <p:cond delay="0"/>
                            </p:stCondLst>
                            <p:childTnLst>
                              <p:par>
                                <p:cTn fill="hold" id="157" nodeType="click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29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59"/>
                                        <p:tgtEl>
                                          <p:spTgt spid="33">
                                            <p:txEl>
                                              <p:pRg end="29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0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2"/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3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5"/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6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68"/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69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71"/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72" nodeType="withEffect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dur="2000" fill="freeze" id="174"/>
                                        <p:tgtEl>
                                          <p:spTgt spid="33">
                                            <p:txEl>
                                              <p:pRg end="345" st="34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