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9" r:id="rId4"/>
    <p:sldId id="289" r:id="rId5"/>
    <p:sldId id="286" r:id="rId6"/>
    <p:sldId id="288" r:id="rId7"/>
    <p:sldId id="290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133" autoAdjust="0"/>
  </p:normalViewPr>
  <p:slideViewPr>
    <p:cSldViewPr>
      <p:cViewPr>
        <p:scale>
          <a:sx n="70" d="100"/>
          <a:sy n="70" d="100"/>
        </p:scale>
        <p:origin x="-282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la%20Farafonova\Documents\Zastolbi_st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la%20Farafonova\Documents\Zastolbi_s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235479245649851"/>
          <c:y val="0.19975420495305596"/>
          <c:w val="0.47837683484008947"/>
          <c:h val="0.750122659349977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Текущее состояние</c:v>
                </c:pt>
              </c:strCache>
            </c:strRef>
          </c:tx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1071923301254014"/>
                  <c:y val="-3.869004577694576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5295603674540689"/>
                  <c:y val="-0.158309920878764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9344415281423161"/>
                  <c:y val="0.116707680142523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6.2941212209584957E-2"/>
                  <c:y val="0.14941842795966295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FFF00"/>
                        </a:solidFill>
                      </a:defRPr>
                    </a:pPr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живые </a:t>
                    </a:r>
                  </a:p>
                  <a:p>
                    <a:pPr>
                      <a:defRPr b="1">
                        <a:solidFill>
                          <a:srgbClr val="FFFF00"/>
                        </a:solidFill>
                      </a:defRPr>
                    </a:pPr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58</a:t>
                    </a:r>
                    <a:endParaRPr lang="ru-RU" dirty="0">
                      <a:solidFill>
                        <a:srgbClr val="FFFF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передано</c:v>
                </c:pt>
                <c:pt idx="1">
                  <c:v>удалено</c:v>
                </c:pt>
                <c:pt idx="2">
                  <c:v>не продлено</c:v>
                </c:pt>
                <c:pt idx="3">
                  <c:v>активные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362</c:v>
                </c:pt>
                <c:pt idx="1">
                  <c:v>136</c:v>
                </c:pt>
                <c:pt idx="2">
                  <c:v>133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51392643193691E-2"/>
          <c:y val="3.9684914663539843E-2"/>
          <c:w val="0.91331311540860172"/>
          <c:h val="0.8386406015894732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Передачи доменов</c:v>
                </c:pt>
              </c:strCache>
            </c:strRef>
          </c:tx>
          <c:marker>
            <c:symbol val="none"/>
          </c:marker>
          <c:cat>
            <c:numRef>
              <c:f>Лист1!$A$2:$A$40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cat>
          <c:val>
            <c:numRef>
              <c:f>Лист1!$B$2:$B$40</c:f>
              <c:numCache>
                <c:formatCode>General</c:formatCode>
                <c:ptCount val="39"/>
                <c:pt idx="0">
                  <c:v>3</c:v>
                </c:pt>
                <c:pt idx="1">
                  <c:v>10</c:v>
                </c:pt>
                <c:pt idx="2">
                  <c:v>12</c:v>
                </c:pt>
                <c:pt idx="3">
                  <c:v>26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14</c:v>
                </c:pt>
                <c:pt idx="8">
                  <c:v>55</c:v>
                </c:pt>
                <c:pt idx="9">
                  <c:v>42</c:v>
                </c:pt>
                <c:pt idx="10">
                  <c:v>16</c:v>
                </c:pt>
                <c:pt idx="11">
                  <c:v>9</c:v>
                </c:pt>
                <c:pt idx="12">
                  <c:v>10</c:v>
                </c:pt>
                <c:pt idx="13">
                  <c:v>12</c:v>
                </c:pt>
                <c:pt idx="14">
                  <c:v>10</c:v>
                </c:pt>
                <c:pt idx="15">
                  <c:v>3</c:v>
                </c:pt>
                <c:pt idx="16">
                  <c:v>11</c:v>
                </c:pt>
                <c:pt idx="17">
                  <c:v>4</c:v>
                </c:pt>
                <c:pt idx="18">
                  <c:v>6</c:v>
                </c:pt>
                <c:pt idx="19">
                  <c:v>8</c:v>
                </c:pt>
                <c:pt idx="20">
                  <c:v>6</c:v>
                </c:pt>
                <c:pt idx="21">
                  <c:v>10</c:v>
                </c:pt>
                <c:pt idx="22">
                  <c:v>7</c:v>
                </c:pt>
                <c:pt idx="23">
                  <c:v>5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5</c:v>
                </c:pt>
                <c:pt idx="28">
                  <c:v>3</c:v>
                </c:pt>
                <c:pt idx="29">
                  <c:v>6</c:v>
                </c:pt>
                <c:pt idx="30">
                  <c:v>9</c:v>
                </c:pt>
                <c:pt idx="31">
                  <c:v>1</c:v>
                </c:pt>
                <c:pt idx="32">
                  <c:v>2</c:v>
                </c:pt>
                <c:pt idx="33">
                  <c:v>6</c:v>
                </c:pt>
                <c:pt idx="34">
                  <c:v>4</c:v>
                </c:pt>
                <c:pt idx="35">
                  <c:v>3</c:v>
                </c:pt>
                <c:pt idx="36">
                  <c:v>0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Удаления доменов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Лист1!$A$2:$A$40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cat>
          <c:val>
            <c:numRef>
              <c:f>Лист1!$C$2:$C$40</c:f>
              <c:numCache>
                <c:formatCode>General</c:formatCode>
                <c:ptCount val="39"/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</c:v>
                </c:pt>
                <c:pt idx="21">
                  <c:v>7</c:v>
                </c:pt>
                <c:pt idx="22">
                  <c:v>9</c:v>
                </c:pt>
                <c:pt idx="23">
                  <c:v>7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9</c:v>
                </c:pt>
                <c:pt idx="32">
                  <c:v>9</c:v>
                </c:pt>
                <c:pt idx="33">
                  <c:v>2</c:v>
                </c:pt>
                <c:pt idx="34">
                  <c:v>15</c:v>
                </c:pt>
                <c:pt idx="35">
                  <c:v>10</c:v>
                </c:pt>
                <c:pt idx="36">
                  <c:v>9</c:v>
                </c:pt>
                <c:pt idx="37">
                  <c:v>10</c:v>
                </c:pt>
                <c:pt idx="38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42528"/>
        <c:axId val="31944704"/>
      </c:lineChart>
      <c:catAx>
        <c:axId val="31942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Номер недели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42143982822088188"/>
              <c:y val="0.950620073610839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1944704"/>
        <c:crosses val="autoZero"/>
        <c:auto val="1"/>
        <c:lblAlgn val="ctr"/>
        <c:lblOffset val="100"/>
        <c:noMultiLvlLbl val="0"/>
      </c:catAx>
      <c:valAx>
        <c:axId val="3194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194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46235342627902"/>
          <c:y val="0.10207539411113283"/>
          <c:w val="0.29670829153081835"/>
          <c:h val="0.16240513647319396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257905050699322E-2"/>
          <c:y val="3.8675266240259028E-2"/>
          <c:w val="0.9211146240520427"/>
          <c:h val="0.8477849683368515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Naunet</c:v>
                </c:pt>
              </c:strCache>
            </c:strRef>
          </c:tx>
          <c:marker>
            <c:symbol val="none"/>
          </c:marker>
          <c:cat>
            <c:numRef>
              <c:f>Лист1!$A$2:$A$41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cat>
          <c:val>
            <c:numRef>
              <c:f>Лист1!$B$2:$B$41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49</c:v>
                </c:pt>
                <c:pt idx="9">
                  <c:v>3</c:v>
                </c:pt>
                <c:pt idx="10">
                  <c:v>7</c:v>
                </c:pt>
                <c:pt idx="11">
                  <c:v>4</c:v>
                </c:pt>
                <c:pt idx="12">
                  <c:v>0</c:v>
                </c:pt>
                <c:pt idx="13">
                  <c:v>6</c:v>
                </c:pt>
                <c:pt idx="14">
                  <c:v>2</c:v>
                </c:pt>
                <c:pt idx="15">
                  <c:v>0</c:v>
                </c:pt>
                <c:pt idx="16">
                  <c:v>6</c:v>
                </c:pt>
                <c:pt idx="17">
                  <c:v>3</c:v>
                </c:pt>
                <c:pt idx="18">
                  <c:v>5</c:v>
                </c:pt>
                <c:pt idx="19">
                  <c:v>4</c:v>
                </c:pt>
                <c:pt idx="20">
                  <c:v>0</c:v>
                </c:pt>
                <c:pt idx="21">
                  <c:v>2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4</c:v>
                </c:pt>
                <c:pt idx="27">
                  <c:v>3</c:v>
                </c:pt>
                <c:pt idx="28">
                  <c:v>4</c:v>
                </c:pt>
                <c:pt idx="29">
                  <c:v>0</c:v>
                </c:pt>
                <c:pt idx="30">
                  <c:v>5</c:v>
                </c:pt>
                <c:pt idx="31">
                  <c:v>5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2</c:v>
                </c:pt>
                <c:pt idx="36">
                  <c:v>3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Ru-Center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Лист1!$A$2:$A$41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cat>
          <c:val>
            <c:numRef>
              <c:f>Лист1!$C$2:$C$41</c:f>
              <c:numCache>
                <c:formatCode>General</c:formatCode>
                <c:ptCount val="40"/>
                <c:pt idx="0">
                  <c:v>2</c:v>
                </c:pt>
                <c:pt idx="1">
                  <c:v>5</c:v>
                </c:pt>
                <c:pt idx="2">
                  <c:v>9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33</c:v>
                </c:pt>
                <c:pt idx="10">
                  <c:v>9</c:v>
                </c:pt>
                <c:pt idx="11">
                  <c:v>5</c:v>
                </c:pt>
                <c:pt idx="12">
                  <c:v>7</c:v>
                </c:pt>
                <c:pt idx="13">
                  <c:v>6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2</c:v>
                </c:pt>
                <c:pt idx="32">
                  <c:v>0</c:v>
                </c:pt>
                <c:pt idx="33">
                  <c:v>1</c:v>
                </c:pt>
                <c:pt idx="34">
                  <c:v>3</c:v>
                </c:pt>
                <c:pt idx="35">
                  <c:v>2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cat>
          <c:val>
            <c:numRef>
              <c:f>Лист1!$D$2:$D$41</c:f>
              <c:numCache>
                <c:formatCode>General</c:formatCode>
                <c:ptCount val="40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2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1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  <c:pt idx="14">
                  <c:v>4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1</c:v>
                </c:pt>
                <c:pt idx="22">
                  <c:v>4</c:v>
                </c:pt>
                <c:pt idx="23">
                  <c:v>2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3</c:v>
                </c:pt>
                <c:pt idx="30">
                  <c:v>0</c:v>
                </c:pt>
                <c:pt idx="31">
                  <c:v>2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524736"/>
        <c:axId val="31535104"/>
      </c:lineChart>
      <c:catAx>
        <c:axId val="31524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Номер недели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41205447293904796"/>
              <c:y val="0.943272176107416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1535104"/>
        <c:crosses val="autoZero"/>
        <c:auto val="1"/>
        <c:lblAlgn val="ctr"/>
        <c:lblOffset val="100"/>
        <c:noMultiLvlLbl val="0"/>
      </c:catAx>
      <c:valAx>
        <c:axId val="31535104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152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024491209659"/>
          <c:y val="5.690141571571411E-2"/>
          <c:w val="0.19416189984492851"/>
          <c:h val="0.2134740981160823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015802476973477E-2"/>
          <c:y val="5.8818746387277417E-2"/>
          <c:w val="0.56418810608345105"/>
          <c:h val="0.88417539013078172"/>
        </c:manualLayout>
      </c:layout>
      <c:pieChart>
        <c:varyColors val="1"/>
        <c:ser>
          <c:idx val="0"/>
          <c:order val="0"/>
          <c:dLbls>
            <c:delete val="1"/>
          </c:dLbls>
          <c:cat>
            <c:strRef>
              <c:f>Регистраторы!$A$1:$A$14</c:f>
              <c:strCache>
                <c:ptCount val="14"/>
                <c:pt idx="0">
                  <c:v>NAUNET-REG-RIPN</c:v>
                </c:pt>
                <c:pt idx="1">
                  <c:v>RU-CENTER-REG-RIPN</c:v>
                </c:pt>
                <c:pt idx="2">
                  <c:v>R01-REG-RIPN</c:v>
                </c:pt>
                <c:pt idx="3">
                  <c:v>NETFOX-REG-RIPN</c:v>
                </c:pt>
                <c:pt idx="4">
                  <c:v>REGRU-REG-RIPN</c:v>
                </c:pt>
                <c:pt idx="5">
                  <c:v>REGTIME-REG-RIPN</c:v>
                </c:pt>
                <c:pt idx="6">
                  <c:v>101DOMAIN-REG-RIPN</c:v>
                </c:pt>
                <c:pt idx="7">
                  <c:v>AGAVA-REG-RIPN</c:v>
                </c:pt>
                <c:pt idx="8">
                  <c:v>REGISTRANT-REG-RIPN</c:v>
                </c:pt>
                <c:pt idx="9">
                  <c:v>REGISTRATOR-REG-RIPN</c:v>
                </c:pt>
                <c:pt idx="10">
                  <c:v>DOMENUS-REG-RIPN</c:v>
                </c:pt>
                <c:pt idx="11">
                  <c:v>CC-REG-RIPN</c:v>
                </c:pt>
                <c:pt idx="12">
                  <c:v>CENTROHOST-REG-RIPN</c:v>
                </c:pt>
                <c:pt idx="13">
                  <c:v>REGGI-REG-RIPN</c:v>
                </c:pt>
              </c:strCache>
            </c:strRef>
          </c:cat>
          <c:val>
            <c:numRef>
              <c:f>Регистраторы!$B$1:$B$14</c:f>
              <c:numCache>
                <c:formatCode>General</c:formatCode>
                <c:ptCount val="14"/>
                <c:pt idx="0">
                  <c:v>144</c:v>
                </c:pt>
                <c:pt idx="1">
                  <c:v>143</c:v>
                </c:pt>
                <c:pt idx="2">
                  <c:v>21</c:v>
                </c:pt>
                <c:pt idx="3">
                  <c:v>15</c:v>
                </c:pt>
                <c:pt idx="4">
                  <c:v>12</c:v>
                </c:pt>
                <c:pt idx="5">
                  <c:v>7</c:v>
                </c:pt>
                <c:pt idx="6">
                  <c:v>6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37254061718005"/>
          <c:y val="2.8116843700136382E-2"/>
          <c:w val="0.38262745938282"/>
          <c:h val="0.97188315629986366"/>
        </c:manualLayout>
      </c:layout>
      <c:overlay val="0"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953485606450626"/>
          <c:y val="8.7517404508958382E-2"/>
          <c:w val="0.65069511055892115"/>
          <c:h val="0.835422119100704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Домены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incru.net</c:v>
                </c:pt>
                <c:pt idx="1">
                  <c:v>netwh.ru</c:v>
                </c:pt>
                <c:pt idx="2">
                  <c:v>nic.ru</c:v>
                </c:pt>
                <c:pt idx="3">
                  <c:v>pingvist.com</c:v>
                </c:pt>
                <c:pt idx="4">
                  <c:v>bul.net</c:v>
                </c:pt>
                <c:pt idx="5">
                  <c:v>spaceweb.ru</c:v>
                </c:pt>
                <c:pt idx="6">
                  <c:v>onegreatnet.com</c:v>
                </c:pt>
                <c:pt idx="7">
                  <c:v>r01.ru</c:v>
                </c:pt>
                <c:pt idx="8">
                  <c:v>masterhost.ru</c:v>
                </c:pt>
                <c:pt idx="9">
                  <c:v>Не указаны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72</c:v>
                </c:pt>
                <c:pt idx="1">
                  <c:v>64</c:v>
                </c:pt>
                <c:pt idx="2">
                  <c:v>33</c:v>
                </c:pt>
                <c:pt idx="3">
                  <c:v>23</c:v>
                </c:pt>
                <c:pt idx="4">
                  <c:v>21</c:v>
                </c:pt>
                <c:pt idx="5">
                  <c:v>15</c:v>
                </c:pt>
                <c:pt idx="6">
                  <c:v>14</c:v>
                </c:pt>
                <c:pt idx="7">
                  <c:v>11</c:v>
                </c:pt>
                <c:pt idx="8">
                  <c:v>10</c:v>
                </c:pt>
                <c:pt idx="9">
                  <c:v>8</c:v>
                </c:pt>
                <c:pt idx="10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25600"/>
        <c:axId val="33039104"/>
      </c:barChart>
      <c:catAx>
        <c:axId val="32025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 anchorCtr="0"/>
          <a:lstStyle/>
          <a:p>
            <a:pPr>
              <a:defRPr sz="1400" b="1"/>
            </a:pPr>
            <a:endParaRPr lang="ru-RU"/>
          </a:p>
        </c:txPr>
        <c:crossAx val="33039104"/>
        <c:crosses val="autoZero"/>
        <c:auto val="0"/>
        <c:lblAlgn val="ctr"/>
        <c:lblOffset val="1"/>
        <c:noMultiLvlLbl val="0"/>
      </c:catAx>
      <c:valAx>
        <c:axId val="33039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0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42261970892157E-3"/>
          <c:y val="4.8712963516874194E-2"/>
          <c:w val="0.62899064958965922"/>
          <c:h val="0.89026368864997907"/>
        </c:manualLayout>
      </c:layout>
      <c:pieChart>
        <c:varyColors val="1"/>
        <c:ser>
          <c:idx val="0"/>
          <c:order val="0"/>
          <c:cat>
            <c:strRef>
              <c:f>'жизнь после смерти'!$A$2:$A$9</c:f>
              <c:strCache>
                <c:ptCount val="8"/>
                <c:pt idx="0">
                  <c:v>Ру-Центр </c:v>
                </c:pt>
                <c:pt idx="1">
                  <c:v>Рег.Ру </c:v>
                </c:pt>
                <c:pt idx="2">
                  <c:v>R01 </c:v>
                </c:pt>
                <c:pt idx="3">
                  <c:v>Regtime </c:v>
                </c:pt>
                <c:pt idx="4">
                  <c:v>Naunet </c:v>
                </c:pt>
                <c:pt idx="5">
                  <c:v>Netfox </c:v>
                </c:pt>
                <c:pt idx="6">
                  <c:v>Reggi </c:v>
                </c:pt>
                <c:pt idx="7">
                  <c:v>Salenames </c:v>
                </c:pt>
              </c:strCache>
            </c:strRef>
          </c:cat>
          <c:val>
            <c:numRef>
              <c:f>'жизнь после смерти'!$B$2:$B$9</c:f>
              <c:numCache>
                <c:formatCode>General</c:formatCode>
                <c:ptCount val="8"/>
                <c:pt idx="0">
                  <c:v>22</c:v>
                </c:pt>
                <c:pt idx="1">
                  <c:v>11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170631403274039"/>
          <c:y val="2.984711100476016E-2"/>
          <c:w val="0.23107139665641019"/>
          <c:h val="0.94030577799047965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91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64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91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64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3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69A3-4C9A-4C68-ACB4-78A94DC13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D79D-BF4B-4011-9750-AE3906FE5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6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EEF6-E6A5-4B87-BDC5-21B563727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6F07-CCD8-4BB8-A0CD-1BECCF571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B461-4A7D-41A0-B5BD-836FA95F3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7C2B-815E-4916-9CFB-B8A3B092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CE24-643C-4379-B52D-E73C62651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9E46-8770-43A9-864D-CF6D0CBCC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3904-15DF-4A76-AB51-83A37F2F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4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1C21E-5D74-44AA-8759-905F0CA8E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F505-B5B7-46AC-8F1F-9645768F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05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2053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6" y="271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01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73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6" y="300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301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73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4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301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6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6" y="3568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EEB54D5-4467-4104-B6FE-55138905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437063"/>
            <a:ext cx="7239000" cy="22320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>Регистратор </a:t>
            </a:r>
            <a:r>
              <a:rPr lang="en-US" sz="2400" dirty="0" err="1" smtClean="0">
                <a:solidFill>
                  <a:schemeClr val="bg1"/>
                </a:solidFill>
                <a:ea typeface="msmincho"/>
                <a:cs typeface="msmincho"/>
              </a:rPr>
              <a:t>Zastolbi</a:t>
            </a: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: 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>post mortem</a:t>
            </a: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en-US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  <a:t/>
            </a:r>
            <a:br>
              <a:rPr lang="ru-RU" sz="2400" dirty="0" smtClean="0">
                <a:solidFill>
                  <a:schemeClr val="bg1"/>
                </a:solidFill>
                <a:ea typeface="msmincho"/>
                <a:cs typeface="msmincho"/>
              </a:rPr>
            </a:b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1088" y="6237288"/>
            <a:ext cx="70866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www.tcinet.ru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600" dirty="0" smtClean="0"/>
              <a:t>Текущий статус доменов</a:t>
            </a:r>
            <a:endParaRPr lang="en-US" sz="2600" dirty="0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096324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7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3150"/>
            <a:ext cx="7391400" cy="563562"/>
          </a:xfrm>
        </p:spPr>
        <p:txBody>
          <a:bodyPr/>
          <a:lstStyle/>
          <a:p>
            <a:pPr algn="r" eaLnBrk="1" hangingPunct="1"/>
            <a:r>
              <a:rPr lang="ru-RU" sz="2600" dirty="0" smtClean="0"/>
              <a:t>Общая динамика </a:t>
            </a:r>
            <a:br>
              <a:rPr lang="ru-RU" sz="2600" dirty="0" smtClean="0"/>
            </a:br>
            <a:r>
              <a:rPr lang="ru-RU" sz="2600" dirty="0" smtClean="0"/>
              <a:t>передачи и удаления доменов</a:t>
            </a:r>
            <a:endParaRPr lang="en-US" sz="2600" dirty="0" smtClean="0"/>
          </a:p>
        </p:txBody>
      </p:sp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/>
          <p:nvPr/>
        </p:nvGraphicFramePr>
        <p:xfrm>
          <a:off x="395536" y="1412776"/>
          <a:ext cx="855610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126876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60648"/>
            <a:ext cx="7391400" cy="563562"/>
          </a:xfrm>
        </p:spPr>
        <p:txBody>
          <a:bodyPr/>
          <a:lstStyle/>
          <a:p>
            <a:pPr algn="r" eaLnBrk="1" hangingPunct="1"/>
            <a:r>
              <a:rPr lang="ru-RU" sz="2600" dirty="0" smtClean="0"/>
              <a:t>Динамика передач доменов</a:t>
            </a:r>
            <a:br>
              <a:rPr lang="ru-RU" sz="2600" dirty="0" smtClean="0"/>
            </a:br>
            <a:r>
              <a:rPr lang="ru-RU" sz="2600" dirty="0" smtClean="0"/>
              <a:t>по регистраторам</a:t>
            </a:r>
            <a:endParaRPr lang="en-US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60648"/>
            <a:ext cx="7391400" cy="563562"/>
          </a:xfrm>
        </p:spPr>
        <p:txBody>
          <a:bodyPr/>
          <a:lstStyle/>
          <a:p>
            <a:pPr algn="r" eaLnBrk="1" hangingPunct="1"/>
            <a:r>
              <a:rPr lang="ru-RU" sz="2600" dirty="0" smtClean="0"/>
              <a:t>Статистика передач доменов</a:t>
            </a:r>
            <a:br>
              <a:rPr lang="ru-RU" sz="2600" dirty="0" smtClean="0"/>
            </a:br>
            <a:r>
              <a:rPr lang="ru-RU" sz="2600" dirty="0" smtClean="0"/>
              <a:t>по регистраторам</a:t>
            </a:r>
            <a:endParaRPr lang="en-US" sz="2600" dirty="0" smtClean="0"/>
          </a:p>
        </p:txBody>
      </p:sp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Диаграмма 13"/>
          <p:cNvGraphicFramePr/>
          <p:nvPr/>
        </p:nvGraphicFramePr>
        <p:xfrm>
          <a:off x="827584" y="1268760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012160" y="1340768"/>
          <a:ext cx="2664000" cy="4824003"/>
        </p:xfrm>
        <a:graphic>
          <a:graphicData uri="http://schemas.openxmlformats.org/drawingml/2006/table">
            <a:tbl>
              <a:tblPr/>
              <a:tblGrid>
                <a:gridCol w="2232000"/>
                <a:gridCol w="432000"/>
              </a:tblGrid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NAUNET-REG-RIPN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RU-CENTER-REG-RIPN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R01-REG-RIPN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NETFOX-REG-RIPN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REGRU-REG-RIPN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REGTIME-REG-RIPN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101DOMAIN-REG-RIPN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AGAVA-REG-RIPN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REGISTRANT-REG-RIPN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REGISTRATOR-REG-RIPN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DOMENUS-REG-RIPN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CC-REG-RIPN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CENTROHOST-REG-RIPN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REGGI-REG-RIPN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3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600" dirty="0" smtClean="0"/>
              <a:t>Новая жизнь</a:t>
            </a:r>
            <a:endParaRPr lang="en-US" sz="2600" dirty="0" smtClean="0"/>
          </a:p>
        </p:txBody>
      </p:sp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7246477"/>
              </p:ext>
            </p:extLst>
          </p:nvPr>
        </p:nvGraphicFramePr>
        <p:xfrm>
          <a:off x="457200" y="983952"/>
          <a:ext cx="303468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Домены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ns1.incru.net., ns2.incru.net., ns3.incru.net., ns4.incru.net.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ns1.netwh.ru., ns2.netwh.ru.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ns3.nic.ru., ns4.nic.ru., ns8.nic.ru.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ns1.pingvist.com., ns2.pingvist.com.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ns1.bul.net., ns2.bul.net.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ns1.spaceweb.ru., ns2.spaceweb.ru.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ns1.onegreatnet.com., ns2.onegreatnet.com.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ns1.r01.ru., ns2.r01.ru.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ns.masterhost.ru., ns1.masterhost.ru., ns2.masterhost.ru.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Не указаны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"/>
                        </a:rPr>
                        <a:t>Прочие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788794"/>
              </p:ext>
            </p:extLst>
          </p:nvPr>
        </p:nvGraphicFramePr>
        <p:xfrm>
          <a:off x="3851920" y="1076325"/>
          <a:ext cx="5112568" cy="544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40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1475656" y="1340768"/>
          <a:ext cx="66247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12160" y="1580320"/>
          <a:ext cx="1728192" cy="41529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4975"/>
                <a:gridCol w="1063177"/>
                <a:gridCol w="360040"/>
              </a:tblGrid>
              <a:tr h="27909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/>
                        <a:t>Ру-Центр</a:t>
                      </a:r>
                      <a:r>
                        <a:rPr lang="ru-RU" sz="1400" b="1" u="none" strike="noStrike" dirty="0"/>
                        <a:t> 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22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614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/>
                        <a:t>Рег.Ру</a:t>
                      </a:r>
                      <a:r>
                        <a:rPr lang="ru-RU" sz="1400" b="1" u="none" strike="noStrike" dirty="0"/>
                        <a:t> 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11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R01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4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Regtime</a:t>
                      </a:r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3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5818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Naunet</a:t>
                      </a:r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9394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/>
                        <a:t>Netfox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Reggi</a:t>
                      </a:r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/>
                        <a:t>Salenames</a:t>
                      </a:r>
                      <a:r>
                        <a:rPr lang="en-US" sz="1400" b="1" u="none" strike="noStrike" dirty="0"/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</a:t>
                      </a:r>
                      <a:endParaRPr lang="ru-RU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pPr algn="r" eaLnBrk="1" hangingPunct="1"/>
            <a:r>
              <a:rPr lang="ru-RU" sz="2600" dirty="0" smtClean="0"/>
              <a:t>Жизнь после смерти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4000" dirty="0" smtClean="0"/>
              <a:t>Вопросы?</a:t>
            </a:r>
            <a:endParaRPr lang="en-US" sz="4000" dirty="0" smtClean="0"/>
          </a:p>
        </p:txBody>
      </p:sp>
      <p:sp>
        <p:nvSpPr>
          <p:cNvPr id="15363" name="Содержимое 42"/>
          <p:cNvSpPr>
            <a:spLocks noGrp="1"/>
          </p:cNvSpPr>
          <p:nvPr>
            <p:ph idx="1"/>
          </p:nvPr>
        </p:nvSpPr>
        <p:spPr>
          <a:xfrm>
            <a:off x="457200" y="1076325"/>
            <a:ext cx="8363272" cy="524827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beldmit@tcinet.ru</a:t>
            </a:r>
            <a:endParaRPr lang="ru-RU" dirty="0" smtClean="0"/>
          </a:p>
        </p:txBody>
      </p:sp>
      <p:pic>
        <p:nvPicPr>
          <p:cNvPr id="15365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456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419</TotalTime>
  <Words>140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+++cdb2004c007l</vt:lpstr>
      <vt:lpstr>Регистратор Zastolbi:  post mortem    </vt:lpstr>
      <vt:lpstr>Текущий статус доменов</vt:lpstr>
      <vt:lpstr>Общая динамика  передачи и удаления доменов</vt:lpstr>
      <vt:lpstr>Динамика передач доменов по регистраторам</vt:lpstr>
      <vt:lpstr>Статистика передач доменов по регистраторам</vt:lpstr>
      <vt:lpstr>Новая жизнь</vt:lpstr>
      <vt:lpstr>Жизнь после смерти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Beldmit</cp:lastModifiedBy>
  <cp:revision>57</cp:revision>
  <dcterms:created xsi:type="dcterms:W3CDTF">2010-06-09T14:17:01Z</dcterms:created>
  <dcterms:modified xsi:type="dcterms:W3CDTF">2012-05-23T07:32:43Z</dcterms:modified>
</cp:coreProperties>
</file>