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1"/>
  </p:notesMasterIdLst>
  <p:handoutMasterIdLst>
    <p:handoutMasterId r:id="rId52"/>
  </p:handoutMasterIdLst>
  <p:sldIdLst>
    <p:sldId id="278" r:id="rId2"/>
    <p:sldId id="259" r:id="rId3"/>
    <p:sldId id="280" r:id="rId4"/>
    <p:sldId id="281" r:id="rId5"/>
    <p:sldId id="279" r:id="rId6"/>
    <p:sldId id="283" r:id="rId7"/>
    <p:sldId id="325" r:id="rId8"/>
    <p:sldId id="287" r:id="rId9"/>
    <p:sldId id="288" r:id="rId10"/>
    <p:sldId id="341" r:id="rId11"/>
    <p:sldId id="346" r:id="rId12"/>
    <p:sldId id="290" r:id="rId13"/>
    <p:sldId id="291" r:id="rId14"/>
    <p:sldId id="353" r:id="rId15"/>
    <p:sldId id="354" r:id="rId16"/>
    <p:sldId id="355" r:id="rId17"/>
    <p:sldId id="329" r:id="rId18"/>
    <p:sldId id="330" r:id="rId19"/>
    <p:sldId id="292" r:id="rId20"/>
    <p:sldId id="298" r:id="rId21"/>
    <p:sldId id="333" r:id="rId22"/>
    <p:sldId id="347" r:id="rId23"/>
    <p:sldId id="348" r:id="rId24"/>
    <p:sldId id="296" r:id="rId25"/>
    <p:sldId id="345" r:id="rId26"/>
    <p:sldId id="295" r:id="rId27"/>
    <p:sldId id="300" r:id="rId28"/>
    <p:sldId id="320" r:id="rId29"/>
    <p:sldId id="377" r:id="rId30"/>
    <p:sldId id="304" r:id="rId31"/>
    <p:sldId id="356" r:id="rId32"/>
    <p:sldId id="378" r:id="rId33"/>
    <p:sldId id="358" r:id="rId34"/>
    <p:sldId id="381" r:id="rId35"/>
    <p:sldId id="359" r:id="rId36"/>
    <p:sldId id="360" r:id="rId37"/>
    <p:sldId id="361" r:id="rId38"/>
    <p:sldId id="362" r:id="rId39"/>
    <p:sldId id="374" r:id="rId40"/>
    <p:sldId id="373" r:id="rId41"/>
    <p:sldId id="365" r:id="rId42"/>
    <p:sldId id="366" r:id="rId43"/>
    <p:sldId id="367" r:id="rId44"/>
    <p:sldId id="368" r:id="rId45"/>
    <p:sldId id="379" r:id="rId46"/>
    <p:sldId id="369" r:id="rId47"/>
    <p:sldId id="370" r:id="rId48"/>
    <p:sldId id="372" r:id="rId49"/>
    <p:sldId id="380" r:id="rId50"/>
  </p:sldIdLst>
  <p:sldSz cx="9144000" cy="6858000" type="screen4x3"/>
  <p:notesSz cx="6858000" cy="92964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39DE0C"/>
    <a:srgbClr val="FF3300"/>
    <a:srgbClr val="FFCC66"/>
    <a:srgbClr val="007A77"/>
    <a:srgbClr val="DB0707"/>
    <a:srgbClr val="CCECFF"/>
    <a:srgbClr val="66CCFF"/>
    <a:srgbClr val="BD0718"/>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327" autoAdjust="0"/>
    <p:restoredTop sz="96167" autoAdjust="0"/>
  </p:normalViewPr>
  <p:slideViewPr>
    <p:cSldViewPr snapToGrid="0">
      <p:cViewPr varScale="1">
        <p:scale>
          <a:sx n="76" d="100"/>
          <a:sy n="76" d="100"/>
        </p:scale>
        <p:origin x="-960" y="-24"/>
      </p:cViewPr>
      <p:guideLst>
        <p:guide orient="horz" pos="3600"/>
        <p:guide pos="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2508" y="-84"/>
      </p:cViewPr>
      <p:guideLst>
        <p:guide orient="horz" pos="2181"/>
        <p:guide pos="288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7.wmf"/><Relationship Id="rId1" Type="http://schemas.openxmlformats.org/officeDocument/2006/relationships/image" Target="../media/image8.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2.wmf"/><Relationship Id="rId5" Type="http://schemas.openxmlformats.org/officeDocument/2006/relationships/image" Target="../media/image20.wmf"/><Relationship Id="rId4"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31750"/>
            <a:ext cx="2971800" cy="46196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atin typeface="Times New Roman" pitchFamily="18" charset="0"/>
              </a:defRPr>
            </a:lvl1pPr>
          </a:lstStyle>
          <a:p>
            <a:pPr>
              <a:defRPr/>
            </a:pPr>
            <a:endParaRPr lang="fr-CA"/>
          </a:p>
        </p:txBody>
      </p:sp>
      <p:sp>
        <p:nvSpPr>
          <p:cNvPr id="3075" name="Rectangle 3"/>
          <p:cNvSpPr>
            <a:spLocks noGrp="1" noChangeArrowheads="1"/>
          </p:cNvSpPr>
          <p:nvPr>
            <p:ph type="dt" sz="quarter" idx="1"/>
          </p:nvPr>
        </p:nvSpPr>
        <p:spPr bwMode="auto">
          <a:xfrm>
            <a:off x="3886200" y="31750"/>
            <a:ext cx="2971800" cy="46196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atin typeface="Times New Roman" pitchFamily="18" charset="0"/>
              </a:defRPr>
            </a:lvl1pPr>
          </a:lstStyle>
          <a:p>
            <a:pPr>
              <a:defRPr/>
            </a:pPr>
            <a:endParaRPr lang="fr-CA"/>
          </a:p>
        </p:txBody>
      </p:sp>
      <p:sp>
        <p:nvSpPr>
          <p:cNvPr id="3076" name="Rectangle 4"/>
          <p:cNvSpPr>
            <a:spLocks noGrp="1" noChangeArrowheads="1"/>
          </p:cNvSpPr>
          <p:nvPr>
            <p:ph type="ftr" sz="quarter" idx="2"/>
          </p:nvPr>
        </p:nvSpPr>
        <p:spPr bwMode="auto">
          <a:xfrm>
            <a:off x="0" y="8802688"/>
            <a:ext cx="2971800" cy="46196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atin typeface="Times New Roman" pitchFamily="18" charset="0"/>
              </a:defRPr>
            </a:lvl1pPr>
          </a:lstStyle>
          <a:p>
            <a:pPr>
              <a:defRPr/>
            </a:pPr>
            <a:endParaRPr lang="fr-CA"/>
          </a:p>
        </p:txBody>
      </p:sp>
      <p:sp>
        <p:nvSpPr>
          <p:cNvPr id="3077" name="Rectangle 5"/>
          <p:cNvSpPr>
            <a:spLocks noGrp="1" noChangeArrowheads="1"/>
          </p:cNvSpPr>
          <p:nvPr>
            <p:ph type="sldNum" sz="quarter" idx="3"/>
          </p:nvPr>
        </p:nvSpPr>
        <p:spPr bwMode="auto">
          <a:xfrm>
            <a:off x="3886200" y="8802688"/>
            <a:ext cx="2971800" cy="46196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atin typeface="Times New Roman" pitchFamily="18" charset="0"/>
              </a:defRPr>
            </a:lvl1pPr>
          </a:lstStyle>
          <a:p>
            <a:pPr>
              <a:defRPr/>
            </a:pPr>
            <a:fld id="{F2D40A93-EDF8-4742-8B4A-A2CC7B4B449A}" type="slidenum">
              <a:rPr lang="fr-CA"/>
              <a:pPr>
                <a:defRPr/>
              </a:pPr>
              <a:t>‹N°›</a:t>
            </a:fld>
            <a:endParaRPr lang="fr-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atin typeface="Times New Roman" pitchFamily="18" charset="0"/>
              </a:defRPr>
            </a:lvl1pPr>
          </a:lstStyle>
          <a:p>
            <a:pPr>
              <a:defRPr/>
            </a:pPr>
            <a:endParaRPr lang="fr-CA"/>
          </a:p>
        </p:txBody>
      </p:sp>
      <p:sp>
        <p:nvSpPr>
          <p:cNvPr id="2051"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atin typeface="Times New Roman" pitchFamily="18" charset="0"/>
              </a:defRPr>
            </a:lvl1pPr>
          </a:lstStyle>
          <a:p>
            <a:pPr>
              <a:defRPr/>
            </a:pPr>
            <a:endParaRPr lang="fr-CA"/>
          </a:p>
        </p:txBody>
      </p:sp>
      <p:sp>
        <p:nvSpPr>
          <p:cNvPr id="51204" name="Rectangle 4"/>
          <p:cNvSpPr>
            <a:spLocks noGrp="1" noRot="1" noChangeAspect="1" noChangeArrowheads="1" noTextEdit="1"/>
          </p:cNvSpPr>
          <p:nvPr>
            <p:ph type="sldImg" idx="2"/>
          </p:nvPr>
        </p:nvSpPr>
        <p:spPr bwMode="auto">
          <a:xfrm>
            <a:off x="1112838" y="703263"/>
            <a:ext cx="4632325"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2054"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atin typeface="Times New Roman" pitchFamily="18" charset="0"/>
              </a:defRPr>
            </a:lvl1pPr>
          </a:lstStyle>
          <a:p>
            <a:pPr>
              <a:defRPr/>
            </a:pPr>
            <a:endParaRPr lang="fr-CA"/>
          </a:p>
        </p:txBody>
      </p:sp>
      <p:sp>
        <p:nvSpPr>
          <p:cNvPr id="2055"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atin typeface="Times New Roman" pitchFamily="18" charset="0"/>
              </a:defRPr>
            </a:lvl1pPr>
          </a:lstStyle>
          <a:p>
            <a:pPr>
              <a:defRPr/>
            </a:pPr>
            <a:fld id="{DC790826-D90E-4A37-A94F-5762D5AE026D}"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a:ln/>
        </p:spPr>
      </p:sp>
      <p:sp>
        <p:nvSpPr>
          <p:cNvPr id="52227" name="Espace réservé des commentaires 2"/>
          <p:cNvSpPr>
            <a:spLocks noGrp="1"/>
          </p:cNvSpPr>
          <p:nvPr>
            <p:ph type="body" idx="1"/>
          </p:nvPr>
        </p:nvSpPr>
        <p:spPr>
          <a:noFill/>
          <a:ln/>
        </p:spPr>
        <p:txBody>
          <a:bodyPr/>
          <a:lstStyle/>
          <a:p>
            <a:pPr eaLnBrk="1" hangingPunct="1"/>
            <a:endParaRPr lang="fr-FR" smtClean="0"/>
          </a:p>
        </p:txBody>
      </p:sp>
      <p:sp>
        <p:nvSpPr>
          <p:cNvPr id="52228" name="Espace réservé du numéro de diapositive 3"/>
          <p:cNvSpPr>
            <a:spLocks noGrp="1"/>
          </p:cNvSpPr>
          <p:nvPr>
            <p:ph type="sldNum" sz="quarter" idx="5"/>
          </p:nvPr>
        </p:nvSpPr>
        <p:spPr>
          <a:noFill/>
        </p:spPr>
        <p:txBody>
          <a:bodyPr/>
          <a:lstStyle/>
          <a:p>
            <a:fld id="{EB625EA5-466D-485A-8DFF-97DB36F46408}" type="slidenum">
              <a:rPr lang="fr-CA" smtClean="0"/>
              <a:pPr/>
              <a:t>1</a:t>
            </a:fld>
            <a:endParaRPr lang="fr-C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762000" rtl="0" eaLnBrk="0" fontAlgn="base" latinLnBrk="0" hangingPunct="0">
              <a:lnSpc>
                <a:spcPct val="100000"/>
              </a:lnSpc>
              <a:spcBef>
                <a:spcPct val="30000"/>
              </a:spcBef>
              <a:spcAft>
                <a:spcPct val="0"/>
              </a:spcAft>
              <a:buClrTx/>
              <a:buSzTx/>
              <a:buFontTx/>
              <a:buNone/>
              <a:tabLst/>
              <a:defRPr/>
            </a:pPr>
            <a:endParaRPr lang="fr-CA" baseline="0" dirty="0" smtClean="0"/>
          </a:p>
          <a:p>
            <a:pPr marL="0" marR="0" indent="0" algn="l" defTabSz="762000" rtl="0" eaLnBrk="0" fontAlgn="base" latinLnBrk="0" hangingPunct="0">
              <a:lnSpc>
                <a:spcPct val="100000"/>
              </a:lnSpc>
              <a:spcBef>
                <a:spcPct val="30000"/>
              </a:spcBef>
              <a:spcAft>
                <a:spcPct val="0"/>
              </a:spcAft>
              <a:buClrTx/>
              <a:buSzTx/>
              <a:buFontTx/>
              <a:buNone/>
              <a:tabLst/>
              <a:defRPr/>
            </a:pPr>
            <a:endParaRPr lang="en-US" dirty="0" smtClean="0"/>
          </a:p>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10</a:t>
            </a:fld>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11</a:t>
            </a:fld>
            <a:endParaRPr lang="fr-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8AC6D7D-F6D6-43E2-8DD3-CE1F05B8E529}" type="slidenum">
              <a:rPr lang="fr-CA" smtClean="0"/>
              <a:pPr/>
              <a:t>12</a:t>
            </a:fld>
            <a:endParaRPr lang="fr-CA" smtClean="0"/>
          </a:p>
        </p:txBody>
      </p:sp>
      <p:sp>
        <p:nvSpPr>
          <p:cNvPr id="60419" name="Rectangle 2"/>
          <p:cNvSpPr>
            <a:spLocks noGrp="1" noRot="1" noChangeAspect="1" noChangeArrowheads="1" noTextEdit="1"/>
          </p:cNvSpPr>
          <p:nvPr>
            <p:ph type="sldImg"/>
          </p:nvPr>
        </p:nvSpPr>
        <p:spPr>
          <a:xfrm>
            <a:off x="1114425" y="703263"/>
            <a:ext cx="4630738" cy="3473450"/>
          </a:xfrm>
          <a:ln/>
        </p:spPr>
      </p:sp>
      <p:sp>
        <p:nvSpPr>
          <p:cNvPr id="60420" name="Rectangle 3"/>
          <p:cNvSpPr>
            <a:spLocks noGrp="1" noChangeArrowheads="1"/>
          </p:cNvSpPr>
          <p:nvPr>
            <p:ph type="body" idx="1"/>
          </p:nvPr>
        </p:nvSpPr>
        <p:spPr>
          <a:noFill/>
          <a:ln/>
        </p:spPr>
        <p:txBody>
          <a:bodyPr/>
          <a:lstStyle/>
          <a:p>
            <a:pPr eaLnBrk="1" hangingPunct="1"/>
            <a:endParaRPr lang="fr-CA"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13</a:t>
            </a:fld>
            <a:endParaRPr lang="fr-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14</a:t>
            </a:fld>
            <a:endParaRPr lang="fr-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sz="1200" dirty="0" smtClean="0"/>
          </a:p>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15</a:t>
            </a:fld>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16</a:t>
            </a:fld>
            <a:endParaRPr lang="fr-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17</a:t>
            </a:fld>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18</a:t>
            </a:fld>
            <a:endParaRPr lang="fr-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19</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0A76FAE-AF16-4F65-8638-8F5D89BAE397}" type="slidenum">
              <a:rPr lang="fr-CA" smtClean="0"/>
              <a:pPr/>
              <a:t>2</a:t>
            </a:fld>
            <a:endParaRPr lang="fr-CA" smtClean="0"/>
          </a:p>
        </p:txBody>
      </p:sp>
      <p:sp>
        <p:nvSpPr>
          <p:cNvPr id="53251" name="Rectangle 2"/>
          <p:cNvSpPr>
            <a:spLocks noGrp="1" noRot="1" noChangeAspect="1" noChangeArrowheads="1" noTextEdit="1"/>
          </p:cNvSpPr>
          <p:nvPr>
            <p:ph type="sldImg"/>
          </p:nvPr>
        </p:nvSpPr>
        <p:spPr>
          <a:xfrm>
            <a:off x="1114425" y="703263"/>
            <a:ext cx="4630738" cy="3473450"/>
          </a:xfrm>
          <a:ln cap="flat"/>
        </p:spPr>
      </p:sp>
      <p:sp>
        <p:nvSpPr>
          <p:cNvPr id="53252" name="Rectangle 3"/>
          <p:cNvSpPr>
            <a:spLocks noGrp="1" noChangeArrowheads="1"/>
          </p:cNvSpPr>
          <p:nvPr>
            <p:ph type="body" idx="1"/>
          </p:nvPr>
        </p:nvSpPr>
        <p:spPr>
          <a:noFill/>
          <a:ln/>
        </p:spPr>
        <p:txBody>
          <a:bodyPr/>
          <a:lstStyle/>
          <a:p>
            <a:pPr eaLnBrk="1" hangingPunct="1"/>
            <a:endParaRPr lang="fr-CH"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20</a:t>
            </a:fld>
            <a:endParaRPr lang="fr-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275B8CF-F32E-4AB5-A36F-651D260C61CF}" type="slidenum">
              <a:rPr lang="fr-CA" smtClean="0"/>
              <a:pPr/>
              <a:t>21</a:t>
            </a:fld>
            <a:endParaRPr lang="fr-CA" smtClean="0"/>
          </a:p>
        </p:txBody>
      </p:sp>
      <p:sp>
        <p:nvSpPr>
          <p:cNvPr id="61443" name="Rectangle 2"/>
          <p:cNvSpPr>
            <a:spLocks noGrp="1" noRot="1" noChangeAspect="1" noChangeArrowheads="1" noTextEdit="1"/>
          </p:cNvSpPr>
          <p:nvPr>
            <p:ph type="sldImg"/>
          </p:nvPr>
        </p:nvSpPr>
        <p:spPr>
          <a:xfrm>
            <a:off x="1114425" y="703263"/>
            <a:ext cx="4630738" cy="3473450"/>
          </a:xfrm>
          <a:ln/>
        </p:spPr>
      </p:sp>
      <p:sp>
        <p:nvSpPr>
          <p:cNvPr id="61444" name="Rectangle 3"/>
          <p:cNvSpPr>
            <a:spLocks noGrp="1" noChangeArrowheads="1"/>
          </p:cNvSpPr>
          <p:nvPr>
            <p:ph type="body" idx="1"/>
          </p:nvPr>
        </p:nvSpPr>
        <p:spPr>
          <a:noFill/>
          <a:ln/>
        </p:spPr>
        <p:txBody>
          <a:bodyPr/>
          <a:lstStyle/>
          <a:p>
            <a:pPr eaLnBrk="1" hangingPunct="1"/>
            <a:endParaRPr lang="fr-FR" b="1"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2C8093B-D478-4E3E-AE25-6A57E404A963}" type="slidenum">
              <a:rPr lang="fr-CA" smtClean="0"/>
              <a:pPr/>
              <a:t>22</a:t>
            </a:fld>
            <a:endParaRPr lang="fr-CA" smtClean="0"/>
          </a:p>
        </p:txBody>
      </p:sp>
      <p:sp>
        <p:nvSpPr>
          <p:cNvPr id="62467" name="Rectangle 2"/>
          <p:cNvSpPr>
            <a:spLocks noGrp="1" noRot="1" noChangeAspect="1" noChangeArrowheads="1" noTextEdit="1"/>
          </p:cNvSpPr>
          <p:nvPr>
            <p:ph type="sldImg"/>
          </p:nvPr>
        </p:nvSpPr>
        <p:spPr>
          <a:xfrm>
            <a:off x="1114425" y="703263"/>
            <a:ext cx="4630738" cy="3473450"/>
          </a:xfrm>
          <a:ln/>
        </p:spPr>
      </p:sp>
      <p:sp>
        <p:nvSpPr>
          <p:cNvPr id="62468" name="Rectangle 3"/>
          <p:cNvSpPr>
            <a:spLocks noGrp="1" noChangeArrowheads="1"/>
          </p:cNvSpPr>
          <p:nvPr>
            <p:ph type="body" idx="1"/>
          </p:nvPr>
        </p:nvSpPr>
        <p:spPr>
          <a:noFill/>
          <a:ln/>
        </p:spPr>
        <p:txBody>
          <a:bodyPr/>
          <a:lstStyle/>
          <a:p>
            <a:pPr eaLnBrk="1" hangingPunct="1"/>
            <a:endParaRPr lang="fr-FR" b="1"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B61B171-DB45-4694-AE3F-7E392B926BF4}" type="slidenum">
              <a:rPr lang="fr-CA" smtClean="0"/>
              <a:pPr/>
              <a:t>23</a:t>
            </a:fld>
            <a:endParaRPr lang="fr-CA" smtClean="0"/>
          </a:p>
        </p:txBody>
      </p:sp>
      <p:sp>
        <p:nvSpPr>
          <p:cNvPr id="63491" name="Rectangle 2"/>
          <p:cNvSpPr>
            <a:spLocks noGrp="1" noRot="1" noChangeAspect="1" noChangeArrowheads="1" noTextEdit="1"/>
          </p:cNvSpPr>
          <p:nvPr>
            <p:ph type="sldImg"/>
          </p:nvPr>
        </p:nvSpPr>
        <p:spPr>
          <a:xfrm>
            <a:off x="1114425" y="703263"/>
            <a:ext cx="4630738" cy="3473450"/>
          </a:xfrm>
          <a:ln/>
        </p:spPr>
      </p:sp>
      <p:sp>
        <p:nvSpPr>
          <p:cNvPr id="63492" name="Rectangle 3"/>
          <p:cNvSpPr>
            <a:spLocks noGrp="1" noChangeArrowheads="1"/>
          </p:cNvSpPr>
          <p:nvPr>
            <p:ph type="body" idx="1"/>
          </p:nvPr>
        </p:nvSpPr>
        <p:spPr>
          <a:noFill/>
          <a:ln/>
        </p:spPr>
        <p:txBody>
          <a:bodyPr/>
          <a:lstStyle/>
          <a:p>
            <a:pPr eaLnBrk="1" hangingPunct="1"/>
            <a:endParaRPr lang="fr-FR" b="1"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DBFDEE4-0D18-4F72-BE63-EBC53A0C28FC}" type="slidenum">
              <a:rPr lang="fr-CA" smtClean="0"/>
              <a:pPr/>
              <a:t>24</a:t>
            </a:fld>
            <a:endParaRPr lang="fr-CA" smtClean="0"/>
          </a:p>
        </p:txBody>
      </p:sp>
      <p:sp>
        <p:nvSpPr>
          <p:cNvPr id="64515" name="Rectangle 2"/>
          <p:cNvSpPr>
            <a:spLocks noGrp="1" noRot="1" noChangeAspect="1" noChangeArrowheads="1" noTextEdit="1"/>
          </p:cNvSpPr>
          <p:nvPr>
            <p:ph type="sldImg"/>
          </p:nvPr>
        </p:nvSpPr>
        <p:spPr>
          <a:xfrm>
            <a:off x="1114425" y="703263"/>
            <a:ext cx="4630738" cy="3473450"/>
          </a:xfrm>
          <a:ln/>
        </p:spPr>
      </p:sp>
      <p:sp>
        <p:nvSpPr>
          <p:cNvPr id="64516" name="Rectangle 3"/>
          <p:cNvSpPr>
            <a:spLocks noGrp="1" noChangeArrowheads="1"/>
          </p:cNvSpPr>
          <p:nvPr>
            <p:ph type="body" idx="1"/>
          </p:nvPr>
        </p:nvSpPr>
        <p:spPr>
          <a:noFill/>
          <a:ln/>
        </p:spPr>
        <p:txBody>
          <a:bodyPr/>
          <a:lstStyle/>
          <a:p>
            <a:pPr eaLnBrk="1" hangingPunct="1"/>
            <a:endParaRPr lang="fr-CA"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25</a:t>
            </a:fld>
            <a:endParaRPr lang="fr-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26</a:t>
            </a:fld>
            <a:endParaRPr lang="fr-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e l'image des diapositives 1"/>
          <p:cNvSpPr>
            <a:spLocks noGrp="1" noRot="1" noChangeAspect="1" noTextEdit="1"/>
          </p:cNvSpPr>
          <p:nvPr>
            <p:ph type="sldImg"/>
          </p:nvPr>
        </p:nvSpPr>
        <p:spPr>
          <a:ln/>
        </p:spPr>
      </p:sp>
      <p:sp>
        <p:nvSpPr>
          <p:cNvPr id="65539" name="Espace réservé des commentaires 2"/>
          <p:cNvSpPr>
            <a:spLocks noGrp="1"/>
          </p:cNvSpPr>
          <p:nvPr>
            <p:ph type="body" idx="1"/>
          </p:nvPr>
        </p:nvSpPr>
        <p:spPr>
          <a:noFill/>
          <a:ln/>
        </p:spPr>
        <p:txBody>
          <a:bodyPr/>
          <a:lstStyle/>
          <a:p>
            <a:pPr marL="228600" indent="-228600" eaLnBrk="1" hangingPunct="1"/>
            <a:endParaRPr lang="fr-CA" dirty="0" smtClean="0"/>
          </a:p>
        </p:txBody>
      </p:sp>
      <p:sp>
        <p:nvSpPr>
          <p:cNvPr id="65540" name="Espace réservé du numéro de diapositive 3"/>
          <p:cNvSpPr>
            <a:spLocks noGrp="1"/>
          </p:cNvSpPr>
          <p:nvPr>
            <p:ph type="sldNum" sz="quarter" idx="5"/>
          </p:nvPr>
        </p:nvSpPr>
        <p:spPr>
          <a:noFill/>
        </p:spPr>
        <p:txBody>
          <a:bodyPr/>
          <a:lstStyle/>
          <a:p>
            <a:fld id="{5DD88E0F-1484-49D4-90ED-1E5469401C38}" type="slidenum">
              <a:rPr lang="fr-CA" smtClean="0"/>
              <a:pPr/>
              <a:t>27</a:t>
            </a:fld>
            <a:endParaRPr lang="fr-CA"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p:txBody>
          <a:bodyPr>
            <a:normAutofit/>
          </a:bodyPr>
          <a:lstStyle/>
          <a:p>
            <a:pPr marL="228600" indent="-228600" eaLnBrk="1" hangingPunct="1">
              <a:buFontTx/>
              <a:buAutoNum type="arabicParenR"/>
              <a:defRPr/>
            </a:pPr>
            <a:endParaRPr lang="en-US" sz="1400" dirty="0" smtClean="0">
              <a:cs typeface="Times New Roman" pitchFamily="18" charset="0"/>
            </a:endParaRPr>
          </a:p>
          <a:p>
            <a:pPr marL="228600" indent="-228600" eaLnBrk="1" hangingPunct="1">
              <a:defRPr/>
            </a:pPr>
            <a:endParaRPr lang="fr-CA" dirty="0" smtClean="0"/>
          </a:p>
          <a:p>
            <a:pPr eaLnBrk="1" hangingPunct="1">
              <a:defRPr/>
            </a:pPr>
            <a:endParaRPr lang="fr-CA" dirty="0" smtClean="0"/>
          </a:p>
        </p:txBody>
      </p:sp>
      <p:sp>
        <p:nvSpPr>
          <p:cNvPr id="66564" name="Espace réservé du numéro de diapositive 3"/>
          <p:cNvSpPr>
            <a:spLocks noGrp="1"/>
          </p:cNvSpPr>
          <p:nvPr>
            <p:ph type="sldNum" sz="quarter" idx="5"/>
          </p:nvPr>
        </p:nvSpPr>
        <p:spPr>
          <a:noFill/>
        </p:spPr>
        <p:txBody>
          <a:bodyPr/>
          <a:lstStyle/>
          <a:p>
            <a:fld id="{979FB4D2-BFE2-4869-9D31-1D9BAAF06288}" type="slidenum">
              <a:rPr lang="fr-CA" smtClean="0"/>
              <a:pPr/>
              <a:t>28</a:t>
            </a:fld>
            <a:endParaRPr lang="fr-CA"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smtClean="0"/>
          </a:p>
          <a:p>
            <a:endParaRPr lang="fr-CA" sz="1200" kern="1200" dirty="0" smtClean="0">
              <a:solidFill>
                <a:schemeClr val="tx1"/>
              </a:solidFill>
              <a:latin typeface="Times New Roman" pitchFamily="18" charset="0"/>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81A4479-F6F0-41D6-820A-57A10007F44B}" type="slidenum">
              <a:rPr lang="fr-CA" smtClean="0"/>
              <a:pPr/>
              <a:t>29</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24BA2EC-939B-4F1E-9C0C-C85EA5B3FDD3}" type="slidenum">
              <a:rPr lang="fr-CA" smtClean="0"/>
              <a:pPr/>
              <a:t>3</a:t>
            </a:fld>
            <a:endParaRPr lang="fr-CA" smtClean="0"/>
          </a:p>
        </p:txBody>
      </p:sp>
      <p:sp>
        <p:nvSpPr>
          <p:cNvPr id="54275" name="Rectangle 2"/>
          <p:cNvSpPr>
            <a:spLocks noGrp="1" noRot="1" noChangeAspect="1" noChangeArrowheads="1" noTextEdit="1"/>
          </p:cNvSpPr>
          <p:nvPr>
            <p:ph type="sldImg"/>
          </p:nvPr>
        </p:nvSpPr>
        <p:spPr>
          <a:xfrm>
            <a:off x="1114425" y="703263"/>
            <a:ext cx="4630738" cy="3473450"/>
          </a:xfrm>
          <a:ln/>
        </p:spPr>
      </p:sp>
      <p:sp>
        <p:nvSpPr>
          <p:cNvPr id="54276" name="Rectangle 3"/>
          <p:cNvSpPr>
            <a:spLocks noGrp="1" noChangeArrowheads="1"/>
          </p:cNvSpPr>
          <p:nvPr>
            <p:ph type="body" idx="1"/>
          </p:nvPr>
        </p:nvSpPr>
        <p:spPr>
          <a:noFill/>
          <a:ln/>
        </p:spPr>
        <p:txBody>
          <a:bodyPr/>
          <a:lstStyle/>
          <a:p>
            <a:pPr>
              <a:lnSpc>
                <a:spcPct val="90000"/>
              </a:lnSpc>
            </a:pPr>
            <a:endParaRPr lang="fr-CA" dirty="0" smtClean="0">
              <a:latin typeface="Arial" charset="0"/>
            </a:endParaRPr>
          </a:p>
          <a:p>
            <a:pPr eaLnBrk="1" hangingPunct="1"/>
            <a:endParaRPr lang="fr-CA"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30</a:t>
            </a:fld>
            <a:endParaRPr lang="fr-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31</a:t>
            </a:fld>
            <a:endParaRPr lang="fr-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34EB37E-6FF9-45D3-AA26-CB93EC068F21}" type="slidenum">
              <a:rPr lang="fr-CA"/>
              <a:pPr/>
              <a:t>32</a:t>
            </a:fld>
            <a:endParaRPr lang="fr-CA"/>
          </a:p>
        </p:txBody>
      </p:sp>
      <p:sp>
        <p:nvSpPr>
          <p:cNvPr id="337922" name="Rectangle 2"/>
          <p:cNvSpPr>
            <a:spLocks noGrp="1" noRot="1" noChangeAspect="1" noChangeArrowheads="1" noTextEdit="1"/>
          </p:cNvSpPr>
          <p:nvPr>
            <p:ph type="sldImg"/>
          </p:nvPr>
        </p:nvSpPr>
        <p:spPr>
          <a:xfrm>
            <a:off x="1114425" y="703263"/>
            <a:ext cx="4630738" cy="3473450"/>
          </a:xfrm>
          <a:ln/>
        </p:spPr>
      </p:sp>
      <p:sp>
        <p:nvSpPr>
          <p:cNvPr id="3379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33</a:t>
            </a:fld>
            <a:endParaRPr lang="fr-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34</a:t>
            </a:fld>
            <a:endParaRPr lang="fr-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e l'image des diapositives 1"/>
          <p:cNvSpPr>
            <a:spLocks noGrp="1" noRot="1" noChangeAspect="1" noTextEdit="1"/>
          </p:cNvSpPr>
          <p:nvPr>
            <p:ph type="sldImg"/>
          </p:nvPr>
        </p:nvSpPr>
        <p:spPr>
          <a:ln/>
        </p:spPr>
      </p:sp>
      <p:sp>
        <p:nvSpPr>
          <p:cNvPr id="67587" name="Espace réservé des commentaires 2"/>
          <p:cNvSpPr>
            <a:spLocks noGrp="1"/>
          </p:cNvSpPr>
          <p:nvPr>
            <p:ph type="body" idx="1"/>
          </p:nvPr>
        </p:nvSpPr>
        <p:spPr>
          <a:noFill/>
          <a:ln/>
        </p:spPr>
        <p:txBody>
          <a:bodyPr/>
          <a:lstStyle/>
          <a:p>
            <a:pPr eaLnBrk="1" hangingPunct="1"/>
            <a:endParaRPr lang="fr-FR" dirty="0" smtClean="0"/>
          </a:p>
        </p:txBody>
      </p:sp>
      <p:sp>
        <p:nvSpPr>
          <p:cNvPr id="67588" name="Espace réservé du numéro de diapositive 3"/>
          <p:cNvSpPr>
            <a:spLocks noGrp="1"/>
          </p:cNvSpPr>
          <p:nvPr>
            <p:ph type="sldNum" sz="quarter" idx="5"/>
          </p:nvPr>
        </p:nvSpPr>
        <p:spPr>
          <a:noFill/>
        </p:spPr>
        <p:txBody>
          <a:bodyPr/>
          <a:lstStyle/>
          <a:p>
            <a:fld id="{9CA0ED53-601F-4F75-9748-1BED9D2405AB}" type="slidenum">
              <a:rPr lang="fr-CA" smtClean="0"/>
              <a:pPr/>
              <a:t>35</a:t>
            </a:fld>
            <a:endParaRPr lang="fr-CA"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36</a:t>
            </a:fld>
            <a:endParaRPr lang="fr-C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p:cNvSpPr>
            <a:spLocks noGrp="1" noRot="1" noChangeAspect="1" noTextEdit="1"/>
          </p:cNvSpPr>
          <p:nvPr>
            <p:ph type="sldImg"/>
          </p:nvPr>
        </p:nvSpPr>
        <p:spPr>
          <a:ln/>
        </p:spPr>
      </p:sp>
      <p:sp>
        <p:nvSpPr>
          <p:cNvPr id="68611" name="Espace réservé des commentaires 2"/>
          <p:cNvSpPr>
            <a:spLocks noGrp="1"/>
          </p:cNvSpPr>
          <p:nvPr>
            <p:ph type="body" idx="1"/>
          </p:nvPr>
        </p:nvSpPr>
        <p:spPr>
          <a:noFill/>
          <a:ln/>
        </p:spPr>
        <p:txBody>
          <a:bodyPr/>
          <a:lstStyle/>
          <a:p>
            <a:endParaRPr lang="fr-CA" dirty="0"/>
          </a:p>
        </p:txBody>
      </p:sp>
      <p:sp>
        <p:nvSpPr>
          <p:cNvPr id="68612" name="Espace réservé du numéro de diapositive 3"/>
          <p:cNvSpPr>
            <a:spLocks noGrp="1"/>
          </p:cNvSpPr>
          <p:nvPr>
            <p:ph type="sldNum" sz="quarter" idx="5"/>
          </p:nvPr>
        </p:nvSpPr>
        <p:spPr>
          <a:noFill/>
        </p:spPr>
        <p:txBody>
          <a:bodyPr/>
          <a:lstStyle/>
          <a:p>
            <a:fld id="{08E7A6B2-B006-4B98-B295-C20366DCFF3C}" type="slidenum">
              <a:rPr lang="fr-CA" smtClean="0"/>
              <a:pPr/>
              <a:t>37</a:t>
            </a:fld>
            <a:endParaRPr lang="fr-CA"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38</a:t>
            </a:fld>
            <a:endParaRPr lang="fr-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ce réservé de l'image des diapositives 1"/>
          <p:cNvSpPr>
            <a:spLocks noGrp="1" noRot="1" noChangeAspect="1" noTextEdit="1"/>
          </p:cNvSpPr>
          <p:nvPr>
            <p:ph type="sldImg"/>
          </p:nvPr>
        </p:nvSpPr>
        <p:spPr>
          <a:ln/>
        </p:spPr>
      </p:sp>
      <p:sp>
        <p:nvSpPr>
          <p:cNvPr id="69635" name="Espace réservé des commentaires 2"/>
          <p:cNvSpPr>
            <a:spLocks noGrp="1"/>
          </p:cNvSpPr>
          <p:nvPr>
            <p:ph type="body" idx="1"/>
          </p:nvPr>
        </p:nvSpPr>
        <p:spPr>
          <a:noFill/>
          <a:ln/>
        </p:spPr>
        <p:txBody>
          <a:bodyPr/>
          <a:lstStyle/>
          <a:p>
            <a:pPr eaLnBrk="1" hangingPunct="1"/>
            <a:endParaRPr lang="fr-CA" dirty="0" smtClean="0"/>
          </a:p>
        </p:txBody>
      </p:sp>
      <p:sp>
        <p:nvSpPr>
          <p:cNvPr id="69636" name="Espace réservé du numéro de diapositive 3"/>
          <p:cNvSpPr>
            <a:spLocks noGrp="1"/>
          </p:cNvSpPr>
          <p:nvPr>
            <p:ph type="sldNum" sz="quarter" idx="5"/>
          </p:nvPr>
        </p:nvSpPr>
        <p:spPr>
          <a:noFill/>
        </p:spPr>
        <p:txBody>
          <a:bodyPr/>
          <a:lstStyle/>
          <a:p>
            <a:fld id="{7BD44D78-BDEF-4385-86C4-28C87174876E}" type="slidenum">
              <a:rPr lang="fr-CA" smtClean="0"/>
              <a:pPr/>
              <a:t>39</a:t>
            </a:fld>
            <a:endParaRPr lang="fr-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035A520-8686-461E-ACE5-CFBD2F70CE13}" type="slidenum">
              <a:rPr lang="fr-CA" smtClean="0"/>
              <a:pPr/>
              <a:t>4</a:t>
            </a:fld>
            <a:endParaRPr lang="fr-CA" smtClean="0"/>
          </a:p>
        </p:txBody>
      </p:sp>
      <p:sp>
        <p:nvSpPr>
          <p:cNvPr id="56323" name="Rectangle 2"/>
          <p:cNvSpPr>
            <a:spLocks noGrp="1" noRot="1" noChangeAspect="1" noChangeArrowheads="1" noTextEdit="1"/>
          </p:cNvSpPr>
          <p:nvPr>
            <p:ph type="sldImg"/>
          </p:nvPr>
        </p:nvSpPr>
        <p:spPr>
          <a:xfrm>
            <a:off x="1114425" y="703263"/>
            <a:ext cx="4630738" cy="3473450"/>
          </a:xfrm>
          <a:ln/>
        </p:spPr>
      </p:sp>
      <p:sp>
        <p:nvSpPr>
          <p:cNvPr id="262147" name="Rectangle 3"/>
          <p:cNvSpPr>
            <a:spLocks noGrp="1" noChangeArrowheads="1"/>
          </p:cNvSpPr>
          <p:nvPr>
            <p:ph type="body" idx="1"/>
          </p:nvPr>
        </p:nvSpPr>
        <p:spPr/>
        <p:txBody>
          <a:bodyPr/>
          <a:lstStyle/>
          <a:p>
            <a:pPr marL="228600" indent="-228600" eaLnBrk="1" hangingPunct="1">
              <a:defRPr/>
            </a:pPr>
            <a:endParaRPr lang="fr-CA"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ln/>
        </p:spPr>
      </p:sp>
      <p:sp>
        <p:nvSpPr>
          <p:cNvPr id="70659" name="Espace réservé des commentaires 2"/>
          <p:cNvSpPr>
            <a:spLocks noGrp="1"/>
          </p:cNvSpPr>
          <p:nvPr>
            <p:ph type="body" idx="1"/>
          </p:nvPr>
        </p:nvSpPr>
        <p:spPr>
          <a:noFill/>
          <a:ln/>
        </p:spPr>
        <p:txBody>
          <a:bodyPr/>
          <a:lstStyle/>
          <a:p>
            <a:pPr eaLnBrk="1" hangingPunct="1"/>
            <a:r>
              <a:rPr lang="fr-CA" dirty="0" smtClean="0"/>
              <a:t>1) 	 </a:t>
            </a:r>
          </a:p>
        </p:txBody>
      </p:sp>
      <p:sp>
        <p:nvSpPr>
          <p:cNvPr id="70660" name="Espace réservé du numéro de diapositive 3"/>
          <p:cNvSpPr>
            <a:spLocks noGrp="1"/>
          </p:cNvSpPr>
          <p:nvPr>
            <p:ph type="sldNum" sz="quarter" idx="5"/>
          </p:nvPr>
        </p:nvSpPr>
        <p:spPr>
          <a:noFill/>
        </p:spPr>
        <p:txBody>
          <a:bodyPr/>
          <a:lstStyle/>
          <a:p>
            <a:fld id="{26790A6E-3C8A-47BB-BE54-0BC0ABEBF086}" type="slidenum">
              <a:rPr lang="fr-CA" smtClean="0"/>
              <a:pPr/>
              <a:t>40</a:t>
            </a:fld>
            <a:endParaRPr lang="fr-CA"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41</a:t>
            </a:fld>
            <a:endParaRPr lang="fr-C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b="1" dirty="0" smtClean="0">
                <a:latin typeface="Arial" charset="0"/>
              </a:rPr>
              <a:t>.</a:t>
            </a:r>
            <a:endParaRPr lang="en-US" b="1" dirty="0">
              <a:latin typeface="Arial" charset="0"/>
            </a:endParaRPr>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42</a:t>
            </a:fld>
            <a:endParaRPr lang="fr-C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nSpc>
                <a:spcPct val="90000"/>
              </a:lnSpc>
            </a:pPr>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43</a:t>
            </a:fld>
            <a:endParaRPr lang="fr-CA"/>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44</a:t>
            </a:fld>
            <a:endParaRPr lang="fr-CA"/>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E364CCF-1E2B-4CE6-9935-AC6A8D2B1120}" type="slidenum">
              <a:rPr lang="fr-CA"/>
              <a:pPr/>
              <a:t>45</a:t>
            </a:fld>
            <a:endParaRPr lang="fr-CA"/>
          </a:p>
        </p:txBody>
      </p:sp>
      <p:sp>
        <p:nvSpPr>
          <p:cNvPr id="400386" name="Rectangle 2"/>
          <p:cNvSpPr>
            <a:spLocks noGrp="1" noRot="1" noChangeAspect="1" noChangeArrowheads="1" noTextEdit="1"/>
          </p:cNvSpPr>
          <p:nvPr>
            <p:ph type="sldImg"/>
          </p:nvPr>
        </p:nvSpPr>
        <p:spPr>
          <a:xfrm>
            <a:off x="1114425" y="703263"/>
            <a:ext cx="4630738" cy="3473450"/>
          </a:xfrm>
          <a:ln/>
        </p:spPr>
      </p:sp>
      <p:sp>
        <p:nvSpPr>
          <p:cNvPr id="400387" name="Rectangle 3"/>
          <p:cNvSpPr>
            <a:spLocks noGrp="1" noChangeArrowheads="1"/>
          </p:cNvSpPr>
          <p:nvPr>
            <p:ph type="body" idx="1"/>
          </p:nvPr>
        </p:nvSpPr>
        <p:spPr/>
        <p:txBody>
          <a:bodyPr/>
          <a:lstStyle/>
          <a:p>
            <a:endParaRPr lang="en-US" sz="1600"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46</a:t>
            </a:fld>
            <a:endParaRPr lang="fr-CA"/>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p:txBody>
          <a:bodyPr>
            <a:normAutofit/>
          </a:bodyPr>
          <a:lstStyle/>
          <a:p>
            <a:pPr eaLnBrk="1" hangingPunct="1">
              <a:defRPr/>
            </a:pPr>
            <a:endParaRPr lang="fr-CA" dirty="0" smtClean="0"/>
          </a:p>
        </p:txBody>
      </p:sp>
      <p:sp>
        <p:nvSpPr>
          <p:cNvPr id="71684" name="Espace réservé du numéro de diapositive 3"/>
          <p:cNvSpPr>
            <a:spLocks noGrp="1"/>
          </p:cNvSpPr>
          <p:nvPr>
            <p:ph type="sldNum" sz="quarter" idx="5"/>
          </p:nvPr>
        </p:nvSpPr>
        <p:spPr>
          <a:noFill/>
        </p:spPr>
        <p:txBody>
          <a:bodyPr/>
          <a:lstStyle/>
          <a:p>
            <a:fld id="{6D28B472-4CB4-4844-B347-15DCBF7AFECA}" type="slidenum">
              <a:rPr lang="fr-CA" smtClean="0"/>
              <a:pPr/>
              <a:t>47</a:t>
            </a:fld>
            <a:endParaRPr lang="fr-CA"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p:txBody>
          <a:bodyPr>
            <a:normAutofit/>
          </a:bodyPr>
          <a:lstStyle/>
          <a:p>
            <a:pPr marL="228600" indent="-228600" eaLnBrk="1" hangingPunct="1">
              <a:defRPr/>
            </a:pPr>
            <a:endParaRPr lang="fr-CA" dirty="0" smtClean="0"/>
          </a:p>
          <a:p>
            <a:pPr marL="228600" indent="-228600" eaLnBrk="1" hangingPunct="1">
              <a:defRPr/>
            </a:pPr>
            <a:r>
              <a:rPr lang="fr-CA" dirty="0" smtClean="0"/>
              <a:t>	</a:t>
            </a:r>
          </a:p>
          <a:p>
            <a:pPr eaLnBrk="1" hangingPunct="1">
              <a:defRPr/>
            </a:pPr>
            <a:endParaRPr lang="fr-CA" dirty="0" smtClean="0"/>
          </a:p>
        </p:txBody>
      </p:sp>
      <p:sp>
        <p:nvSpPr>
          <p:cNvPr id="72708" name="Espace réservé du numéro de diapositive 3"/>
          <p:cNvSpPr>
            <a:spLocks noGrp="1"/>
          </p:cNvSpPr>
          <p:nvPr>
            <p:ph type="sldNum" sz="quarter" idx="5"/>
          </p:nvPr>
        </p:nvSpPr>
        <p:spPr>
          <a:noFill/>
        </p:spPr>
        <p:txBody>
          <a:bodyPr/>
          <a:lstStyle/>
          <a:p>
            <a:fld id="{9D8626B5-9266-402A-BC2D-06119BBEFC74}" type="slidenum">
              <a:rPr lang="fr-CA" smtClean="0"/>
              <a:pPr/>
              <a:t>48</a:t>
            </a:fld>
            <a:endParaRPr lang="fr-CA"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fld id="{D81A4479-F6F0-41D6-820A-57A10007F44B}" type="slidenum">
              <a:rPr lang="fr-CA" smtClean="0"/>
              <a:pPr/>
              <a:t>49</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680DB6A-230A-41FB-AF81-5CC38FA1FA7D}" type="slidenum">
              <a:rPr lang="fr-CA" smtClean="0"/>
              <a:pPr/>
              <a:t>5</a:t>
            </a:fld>
            <a:endParaRPr lang="fr-CA" smtClean="0"/>
          </a:p>
        </p:txBody>
      </p:sp>
      <p:sp>
        <p:nvSpPr>
          <p:cNvPr id="57347" name="Rectangle 2"/>
          <p:cNvSpPr>
            <a:spLocks noGrp="1" noRot="1" noChangeAspect="1" noChangeArrowheads="1" noTextEdit="1"/>
          </p:cNvSpPr>
          <p:nvPr>
            <p:ph type="sldImg"/>
          </p:nvPr>
        </p:nvSpPr>
        <p:spPr>
          <a:xfrm>
            <a:off x="1114425" y="703263"/>
            <a:ext cx="4630738" cy="3473450"/>
          </a:xfrm>
          <a:ln/>
        </p:spPr>
      </p:sp>
      <p:sp>
        <p:nvSpPr>
          <p:cNvPr id="5734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2D046D6-B5AF-4638-8009-94956652488F}" type="slidenum">
              <a:rPr lang="fr-CA" smtClean="0"/>
              <a:pPr/>
              <a:t>6</a:t>
            </a:fld>
            <a:endParaRPr lang="fr-CA" smtClean="0"/>
          </a:p>
        </p:txBody>
      </p:sp>
      <p:sp>
        <p:nvSpPr>
          <p:cNvPr id="59395" name="Rectangle 2"/>
          <p:cNvSpPr>
            <a:spLocks noGrp="1" noRot="1" noChangeAspect="1" noChangeArrowheads="1" noTextEdit="1"/>
          </p:cNvSpPr>
          <p:nvPr>
            <p:ph type="sldImg"/>
          </p:nvPr>
        </p:nvSpPr>
        <p:spPr>
          <a:xfrm>
            <a:off x="1114425" y="703263"/>
            <a:ext cx="4630738" cy="3473450"/>
          </a:xfrm>
          <a:ln/>
        </p:spPr>
      </p:sp>
      <p:sp>
        <p:nvSpPr>
          <p:cNvPr id="59396" name="Rectangle 3"/>
          <p:cNvSpPr>
            <a:spLocks noGrp="1" noChangeArrowheads="1"/>
          </p:cNvSpPr>
          <p:nvPr>
            <p:ph type="body" idx="1"/>
          </p:nvPr>
        </p:nvSpPr>
        <p:spPr>
          <a:noFill/>
          <a:ln/>
        </p:spPr>
        <p:txBody>
          <a:bodyPr/>
          <a:lstStyle/>
          <a:p>
            <a:pPr eaLnBrk="1" hangingPunct="1"/>
            <a:endParaRPr lang="fr-CA"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7</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8</a:t>
            </a:fld>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C790826-D90E-4A37-A94F-5762D5AE026D}" type="slidenum">
              <a:rPr lang="fr-CA" smtClean="0"/>
              <a:pPr>
                <a:defRPr/>
              </a:pPr>
              <a:t>9</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18" descr="IMA Page couverture 030822"/>
          <p:cNvPicPr>
            <a:picLocks noChangeAspect="1" noChangeArrowheads="1"/>
          </p:cNvPicPr>
          <p:nvPr userDrawn="1"/>
        </p:nvPicPr>
        <p:blipFill>
          <a:blip r:embed="rId2" cstate="print"/>
          <a:srcRect r="36909"/>
          <a:stretch>
            <a:fillRect/>
          </a:stretch>
        </p:blipFill>
        <p:spPr bwMode="auto">
          <a:xfrm>
            <a:off x="0" y="881063"/>
            <a:ext cx="3705225" cy="5976937"/>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0" y="-82550"/>
            <a:ext cx="9144000" cy="990600"/>
          </a:xfrm>
          <a:prstGeom prst="rect">
            <a:avLst/>
          </a:prstGeom>
          <a:noFill/>
          <a:ln w="9525">
            <a:noFill/>
            <a:miter lim="800000"/>
            <a:headEnd/>
            <a:tailEnd/>
          </a:ln>
        </p:spPr>
      </p:pic>
      <p:sp>
        <p:nvSpPr>
          <p:cNvPr id="6" name="Rectangle 4"/>
          <p:cNvSpPr>
            <a:spLocks noChangeArrowheads="1"/>
          </p:cNvSpPr>
          <p:nvPr/>
        </p:nvSpPr>
        <p:spPr bwMode="auto">
          <a:xfrm>
            <a:off x="8531225" y="1398588"/>
            <a:ext cx="304800" cy="304800"/>
          </a:xfrm>
          <a:prstGeom prst="rect">
            <a:avLst/>
          </a:prstGeom>
          <a:solidFill>
            <a:srgbClr val="99BDE3"/>
          </a:solidFill>
          <a:ln w="9525">
            <a:noFill/>
            <a:miter lim="800000"/>
            <a:headEnd/>
            <a:tailEnd/>
          </a:ln>
          <a:effectLst/>
        </p:spPr>
        <p:txBody>
          <a:bodyPr wrap="none" anchor="ctr"/>
          <a:lstStyle/>
          <a:p>
            <a:pPr>
              <a:defRPr/>
            </a:pPr>
            <a:endParaRPr lang="fr-CA"/>
          </a:p>
        </p:txBody>
      </p:sp>
      <p:pic>
        <p:nvPicPr>
          <p:cNvPr id="7" name="Picture 5"/>
          <p:cNvPicPr>
            <a:picLocks noChangeAspect="1" noChangeArrowheads="1"/>
          </p:cNvPicPr>
          <p:nvPr/>
        </p:nvPicPr>
        <p:blipFill>
          <a:blip r:embed="rId4" cstate="print"/>
          <a:srcRect/>
          <a:stretch>
            <a:fillRect/>
          </a:stretch>
        </p:blipFill>
        <p:spPr bwMode="auto">
          <a:xfrm>
            <a:off x="8089900" y="1501775"/>
            <a:ext cx="304800" cy="304800"/>
          </a:xfrm>
          <a:prstGeom prst="rect">
            <a:avLst/>
          </a:prstGeom>
          <a:noFill/>
          <a:ln w="9525">
            <a:noFill/>
            <a:miter lim="800000"/>
            <a:headEnd/>
            <a:tailEnd/>
          </a:ln>
        </p:spPr>
      </p:pic>
      <p:sp>
        <p:nvSpPr>
          <p:cNvPr id="8" name="Rectangle 6"/>
          <p:cNvSpPr>
            <a:spLocks noChangeArrowheads="1"/>
          </p:cNvSpPr>
          <p:nvPr/>
        </p:nvSpPr>
        <p:spPr bwMode="auto">
          <a:xfrm>
            <a:off x="8229600" y="1127125"/>
            <a:ext cx="411163" cy="473075"/>
          </a:xfrm>
          <a:prstGeom prst="rect">
            <a:avLst/>
          </a:prstGeom>
          <a:solidFill>
            <a:srgbClr val="185FAB"/>
          </a:solidFill>
          <a:ln w="9525">
            <a:noFill/>
            <a:miter lim="800000"/>
            <a:headEnd/>
            <a:tailEnd/>
          </a:ln>
          <a:effectLst/>
        </p:spPr>
        <p:txBody>
          <a:bodyPr wrap="none" anchor="ctr"/>
          <a:lstStyle/>
          <a:p>
            <a:pPr>
              <a:defRPr/>
            </a:pPr>
            <a:endParaRPr lang="fr-CA"/>
          </a:p>
        </p:txBody>
      </p:sp>
      <p:sp>
        <p:nvSpPr>
          <p:cNvPr id="9" name="Rectangle 7"/>
          <p:cNvSpPr>
            <a:spLocks noChangeArrowheads="1"/>
          </p:cNvSpPr>
          <p:nvPr/>
        </p:nvSpPr>
        <p:spPr bwMode="auto">
          <a:xfrm>
            <a:off x="8056563" y="928688"/>
            <a:ext cx="304800" cy="304800"/>
          </a:xfrm>
          <a:prstGeom prst="rect">
            <a:avLst/>
          </a:prstGeom>
          <a:solidFill>
            <a:srgbClr val="69A6EB"/>
          </a:solidFill>
          <a:ln w="9525">
            <a:noFill/>
            <a:miter lim="800000"/>
            <a:headEnd/>
            <a:tailEnd/>
          </a:ln>
          <a:effectLst/>
        </p:spPr>
        <p:txBody>
          <a:bodyPr wrap="none" anchor="ctr"/>
          <a:lstStyle/>
          <a:p>
            <a:pPr>
              <a:defRPr/>
            </a:pPr>
            <a:endParaRPr lang="fr-CA"/>
          </a:p>
        </p:txBody>
      </p:sp>
      <p:sp>
        <p:nvSpPr>
          <p:cNvPr id="10" name="Text Box 9"/>
          <p:cNvSpPr txBox="1">
            <a:spLocks noChangeArrowheads="1"/>
          </p:cNvSpPr>
          <p:nvPr/>
        </p:nvSpPr>
        <p:spPr bwMode="auto">
          <a:xfrm>
            <a:off x="3657600" y="1295400"/>
            <a:ext cx="5105400" cy="464743"/>
          </a:xfrm>
          <a:prstGeom prst="rect">
            <a:avLst/>
          </a:prstGeom>
          <a:noFill/>
          <a:ln w="9525">
            <a:noFill/>
            <a:miter lim="800000"/>
            <a:headEnd/>
            <a:tailEnd/>
          </a:ln>
          <a:effectLst/>
        </p:spPr>
        <p:txBody>
          <a:bodyPr>
            <a:spAutoFit/>
          </a:bodyPr>
          <a:lstStyle/>
          <a:p>
            <a:pPr eaLnBrk="0" hangingPunct="0">
              <a:lnSpc>
                <a:spcPct val="30000"/>
              </a:lnSpc>
              <a:spcBef>
                <a:spcPct val="50000"/>
              </a:spcBef>
              <a:defRPr/>
            </a:pPr>
            <a:r>
              <a:rPr lang="fr-CA" sz="2200" dirty="0" smtClean="0">
                <a:solidFill>
                  <a:srgbClr val="004982"/>
                </a:solidFill>
                <a:latin typeface="Arial Black" pitchFamily="34" charset="0"/>
              </a:rPr>
              <a:t> </a:t>
            </a:r>
            <a:endParaRPr lang="fr-CA" sz="2200" dirty="0">
              <a:solidFill>
                <a:srgbClr val="004982"/>
              </a:solidFill>
              <a:latin typeface="Arial Black" pitchFamily="34" charset="0"/>
            </a:endParaRPr>
          </a:p>
          <a:p>
            <a:pPr eaLnBrk="0" hangingPunct="0">
              <a:lnSpc>
                <a:spcPct val="30000"/>
              </a:lnSpc>
              <a:spcBef>
                <a:spcPct val="50000"/>
              </a:spcBef>
              <a:defRPr/>
            </a:pPr>
            <a:r>
              <a:rPr lang="fr-CA" sz="2200" dirty="0">
                <a:solidFill>
                  <a:srgbClr val="004982"/>
                </a:solidFill>
                <a:latin typeface="Arial Black" pitchFamily="34" charset="0"/>
              </a:rPr>
              <a:t>Gestion des opérations</a:t>
            </a:r>
          </a:p>
        </p:txBody>
      </p:sp>
      <p:sp>
        <p:nvSpPr>
          <p:cNvPr id="11" name="Line 13"/>
          <p:cNvSpPr>
            <a:spLocks noChangeShapeType="1"/>
          </p:cNvSpPr>
          <p:nvPr/>
        </p:nvSpPr>
        <p:spPr bwMode="auto">
          <a:xfrm>
            <a:off x="3733800" y="6418263"/>
            <a:ext cx="5410200" cy="0"/>
          </a:xfrm>
          <a:prstGeom prst="line">
            <a:avLst/>
          </a:prstGeom>
          <a:noFill/>
          <a:ln w="9525">
            <a:solidFill>
              <a:srgbClr val="004982"/>
            </a:solidFill>
            <a:round/>
            <a:headEnd/>
            <a:tailEnd/>
          </a:ln>
          <a:effectLst/>
        </p:spPr>
        <p:txBody>
          <a:bodyPr wrap="none" anchor="ctr"/>
          <a:lstStyle/>
          <a:p>
            <a:pPr>
              <a:defRPr/>
            </a:pPr>
            <a:endParaRPr lang="fr-CA"/>
          </a:p>
        </p:txBody>
      </p:sp>
      <p:sp>
        <p:nvSpPr>
          <p:cNvPr id="12" name="Text Box 17"/>
          <p:cNvSpPr txBox="1">
            <a:spLocks noChangeArrowheads="1"/>
          </p:cNvSpPr>
          <p:nvPr userDrawn="1"/>
        </p:nvSpPr>
        <p:spPr bwMode="auto">
          <a:xfrm>
            <a:off x="3303588" y="6400800"/>
            <a:ext cx="5840412" cy="274638"/>
          </a:xfrm>
          <a:prstGeom prst="rect">
            <a:avLst/>
          </a:prstGeom>
          <a:noFill/>
          <a:ln w="9525">
            <a:noFill/>
            <a:miter lim="800000"/>
            <a:headEnd/>
            <a:tailEnd/>
          </a:ln>
          <a:effectLst/>
        </p:spPr>
        <p:txBody>
          <a:bodyPr>
            <a:spAutoFit/>
          </a:bodyPr>
          <a:lstStyle/>
          <a:p>
            <a:pPr eaLnBrk="0" hangingPunct="0">
              <a:spcBef>
                <a:spcPct val="50000"/>
              </a:spcBef>
              <a:defRPr/>
            </a:pPr>
            <a:r>
              <a:rPr lang="en-US" sz="1200" dirty="0"/>
              <a:t>©</a:t>
            </a:r>
            <a:r>
              <a:rPr lang="en-US" sz="1000" dirty="0"/>
              <a:t>  2009, Service </a:t>
            </a:r>
            <a:r>
              <a:rPr lang="en-US" sz="1000" dirty="0" err="1"/>
              <a:t>d’enseignement</a:t>
            </a:r>
            <a:r>
              <a:rPr lang="en-US" sz="1000" dirty="0"/>
              <a:t>  de la </a:t>
            </a:r>
            <a:r>
              <a:rPr lang="en-US" sz="1000" dirty="0" err="1"/>
              <a:t>Gestion</a:t>
            </a:r>
            <a:r>
              <a:rPr lang="en-US" sz="1000" dirty="0"/>
              <a:t> des </a:t>
            </a:r>
            <a:r>
              <a:rPr lang="en-US" sz="1000" dirty="0" err="1"/>
              <a:t>Opérations</a:t>
            </a:r>
            <a:r>
              <a:rPr lang="en-US" sz="1000" dirty="0"/>
              <a:t> et de la </a:t>
            </a:r>
            <a:r>
              <a:rPr lang="en-US" sz="1000" dirty="0" err="1"/>
              <a:t>Logistique</a:t>
            </a:r>
            <a:r>
              <a:rPr lang="en-US" sz="1000" dirty="0"/>
              <a:t>, HEC Montréal.</a:t>
            </a:r>
          </a:p>
        </p:txBody>
      </p:sp>
      <p:cxnSp>
        <p:nvCxnSpPr>
          <p:cNvPr id="13" name="Connecteur droit 22"/>
          <p:cNvCxnSpPr>
            <a:cxnSpLocks noChangeShapeType="1"/>
          </p:cNvCxnSpPr>
          <p:nvPr userDrawn="1"/>
        </p:nvCxnSpPr>
        <p:spPr bwMode="auto">
          <a:xfrm>
            <a:off x="3770313" y="1790700"/>
            <a:ext cx="3457575" cy="1588"/>
          </a:xfrm>
          <a:prstGeom prst="line">
            <a:avLst/>
          </a:prstGeom>
          <a:noFill/>
          <a:ln w="12700" algn="ctr">
            <a:solidFill>
              <a:srgbClr val="002060"/>
            </a:solidFill>
            <a:round/>
            <a:headEnd type="none" w="sm" len="sm"/>
            <a:tailEnd type="none" w="sm" len="sm"/>
          </a:ln>
        </p:spPr>
      </p:cxnSp>
      <p:sp>
        <p:nvSpPr>
          <p:cNvPr id="29707" name="Rectangle 11"/>
          <p:cNvSpPr>
            <a:spLocks noGrp="1" noChangeArrowheads="1"/>
          </p:cNvSpPr>
          <p:nvPr>
            <p:ph type="ctrTitle"/>
          </p:nvPr>
        </p:nvSpPr>
        <p:spPr>
          <a:xfrm>
            <a:off x="3708400" y="2420938"/>
            <a:ext cx="5435600" cy="1470025"/>
          </a:xfrm>
        </p:spPr>
        <p:txBody>
          <a:bodyPr/>
          <a:lstStyle>
            <a:lvl1pPr>
              <a:defRPr/>
            </a:lvl1pPr>
          </a:lstStyle>
          <a:p>
            <a:r>
              <a:rPr lang="fr-CA"/>
              <a:t>Cliquez pour modifier le style du titre</a:t>
            </a:r>
          </a:p>
        </p:txBody>
      </p:sp>
      <p:sp>
        <p:nvSpPr>
          <p:cNvPr id="29708" name="Rectangle 12"/>
          <p:cNvSpPr>
            <a:spLocks noGrp="1" noChangeArrowheads="1"/>
          </p:cNvSpPr>
          <p:nvPr>
            <p:ph type="subTitle" idx="1"/>
          </p:nvPr>
        </p:nvSpPr>
        <p:spPr>
          <a:xfrm>
            <a:off x="3708400" y="3981450"/>
            <a:ext cx="5435600" cy="1752600"/>
          </a:xfrm>
        </p:spPr>
        <p:txBody>
          <a:bodyPr/>
          <a:lstStyle>
            <a:lvl1pPr marL="0" indent="0">
              <a:buFontTx/>
              <a:buNone/>
              <a:defRPr/>
            </a:lvl1pPr>
          </a:lstStyle>
          <a:p>
            <a:r>
              <a:rPr lang="fr-CA"/>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94500" y="0"/>
            <a:ext cx="2025650" cy="6381750"/>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717550" y="0"/>
            <a:ext cx="5924550" cy="63817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717550" y="0"/>
            <a:ext cx="7062788" cy="1065213"/>
          </a:xfrm>
        </p:spPr>
        <p:txBody>
          <a:bodyPr/>
          <a:lstStyle/>
          <a:p>
            <a:r>
              <a:rPr lang="fr-FR" smtClean="0"/>
              <a:t>Cliquez pour modifier le style du titre</a:t>
            </a:r>
            <a:endParaRPr lang="fr-CA"/>
          </a:p>
        </p:txBody>
      </p:sp>
      <p:sp>
        <p:nvSpPr>
          <p:cNvPr id="3" name="Espace réservé du tableau 2"/>
          <p:cNvSpPr>
            <a:spLocks noGrp="1"/>
          </p:cNvSpPr>
          <p:nvPr>
            <p:ph type="tbl" idx="1"/>
          </p:nvPr>
        </p:nvSpPr>
        <p:spPr>
          <a:xfrm>
            <a:off x="987425" y="1446213"/>
            <a:ext cx="7832725" cy="4935537"/>
          </a:xfrm>
        </p:spPr>
        <p:txBody>
          <a:bodyPr/>
          <a:lstStyle/>
          <a:p>
            <a:pPr lvl="0"/>
            <a:endParaRPr lang="fr-CA"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17550" y="0"/>
            <a:ext cx="7062788" cy="1065213"/>
          </a:xfrm>
        </p:spPr>
        <p:txBody>
          <a:bodyPr/>
          <a:lstStyle/>
          <a:p>
            <a:r>
              <a:rPr lang="fr-FR" smtClean="0"/>
              <a:t>Cliquez pour modifier le style du titre</a:t>
            </a:r>
            <a:endParaRPr lang="fr-CA"/>
          </a:p>
        </p:txBody>
      </p:sp>
      <p:sp>
        <p:nvSpPr>
          <p:cNvPr id="3" name="Espace réservé du texte 2"/>
          <p:cNvSpPr>
            <a:spLocks noGrp="1"/>
          </p:cNvSpPr>
          <p:nvPr>
            <p:ph type="body" sz="half" idx="1"/>
          </p:nvPr>
        </p:nvSpPr>
        <p:spPr>
          <a:xfrm>
            <a:off x="987425" y="1446213"/>
            <a:ext cx="3840163" cy="49355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979988" y="1446213"/>
            <a:ext cx="3840162" cy="49355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717550" y="0"/>
            <a:ext cx="7062788" cy="1065213"/>
          </a:xfrm>
        </p:spPr>
        <p:txBody>
          <a:bodyPr/>
          <a:lstStyle/>
          <a:p>
            <a:r>
              <a:rPr lang="fr-FR" smtClean="0"/>
              <a:t>Cliquez pour modifier le style du titre</a:t>
            </a:r>
            <a:endParaRPr lang="fr-CA"/>
          </a:p>
        </p:txBody>
      </p:sp>
      <p:sp>
        <p:nvSpPr>
          <p:cNvPr id="3" name="Espace réservé du texte 2"/>
          <p:cNvSpPr>
            <a:spLocks noGrp="1"/>
          </p:cNvSpPr>
          <p:nvPr>
            <p:ph type="body" sz="half" idx="1"/>
          </p:nvPr>
        </p:nvSpPr>
        <p:spPr>
          <a:xfrm>
            <a:off x="987425" y="1446213"/>
            <a:ext cx="3840163" cy="49355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quarter" idx="2"/>
          </p:nvPr>
        </p:nvSpPr>
        <p:spPr>
          <a:xfrm>
            <a:off x="4979988" y="1446213"/>
            <a:ext cx="3840162" cy="23907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contenu 4"/>
          <p:cNvSpPr>
            <a:spLocks noGrp="1"/>
          </p:cNvSpPr>
          <p:nvPr>
            <p:ph sz="quarter" idx="3"/>
          </p:nvPr>
        </p:nvSpPr>
        <p:spPr>
          <a:xfrm>
            <a:off x="4979988" y="3989388"/>
            <a:ext cx="3840162" cy="23923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717550" y="0"/>
            <a:ext cx="7062788" cy="1065213"/>
          </a:xfrm>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987425" y="1446213"/>
            <a:ext cx="3840163" cy="49355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quarter" idx="2"/>
          </p:nvPr>
        </p:nvSpPr>
        <p:spPr>
          <a:xfrm>
            <a:off x="4979988" y="1446213"/>
            <a:ext cx="3840162" cy="23907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contenu 4"/>
          <p:cNvSpPr>
            <a:spLocks noGrp="1"/>
          </p:cNvSpPr>
          <p:nvPr>
            <p:ph sz="quarter" idx="3"/>
          </p:nvPr>
        </p:nvSpPr>
        <p:spPr>
          <a:xfrm>
            <a:off x="4979988" y="3989388"/>
            <a:ext cx="3840162" cy="23923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987425" y="1446213"/>
            <a:ext cx="3840163" cy="493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979988" y="1446213"/>
            <a:ext cx="3840162" cy="493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17" descr="IMA Page de presentation 030822"/>
          <p:cNvPicPr>
            <a:picLocks noChangeAspect="1" noChangeArrowheads="1"/>
          </p:cNvPicPr>
          <p:nvPr userDrawn="1"/>
        </p:nvPicPr>
        <p:blipFill>
          <a:blip r:embed="rId17" cstate="print"/>
          <a:srcRect r="69205" b="15379"/>
          <a:stretch>
            <a:fillRect/>
          </a:stretch>
        </p:blipFill>
        <p:spPr bwMode="auto">
          <a:xfrm>
            <a:off x="-11113" y="5322888"/>
            <a:ext cx="739776" cy="1536700"/>
          </a:xfrm>
          <a:prstGeom prst="rect">
            <a:avLst/>
          </a:prstGeom>
          <a:noFill/>
          <a:ln w="9525">
            <a:noFill/>
            <a:miter lim="800000"/>
            <a:headEnd/>
            <a:tailEnd/>
          </a:ln>
        </p:spPr>
      </p:pic>
      <p:sp>
        <p:nvSpPr>
          <p:cNvPr id="8195" name="Rectangle 3"/>
          <p:cNvSpPr>
            <a:spLocks noGrp="1" noChangeArrowheads="1"/>
          </p:cNvSpPr>
          <p:nvPr>
            <p:ph type="title"/>
          </p:nvPr>
        </p:nvSpPr>
        <p:spPr bwMode="auto">
          <a:xfrm>
            <a:off x="717550" y="0"/>
            <a:ext cx="7062788" cy="1065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Cliquez et modifiez le titre</a:t>
            </a:r>
          </a:p>
        </p:txBody>
      </p:sp>
      <p:sp>
        <p:nvSpPr>
          <p:cNvPr id="8196" name="Rectangle 11"/>
          <p:cNvSpPr>
            <a:spLocks noGrp="1" noChangeArrowheads="1"/>
          </p:cNvSpPr>
          <p:nvPr>
            <p:ph type="body" idx="1"/>
          </p:nvPr>
        </p:nvSpPr>
        <p:spPr bwMode="auto">
          <a:xfrm>
            <a:off x="987425" y="1446213"/>
            <a:ext cx="7832725" cy="4935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28684" name="Rectangle 12"/>
          <p:cNvSpPr>
            <a:spLocks noChangeArrowheads="1"/>
          </p:cNvSpPr>
          <p:nvPr/>
        </p:nvSpPr>
        <p:spPr bwMode="auto">
          <a:xfrm>
            <a:off x="4763" y="6405563"/>
            <a:ext cx="534987" cy="452437"/>
          </a:xfrm>
          <a:prstGeom prst="rect">
            <a:avLst/>
          </a:prstGeom>
          <a:solidFill>
            <a:srgbClr val="004982"/>
          </a:solidFill>
          <a:ln w="9525">
            <a:solidFill>
              <a:schemeClr val="tx1"/>
            </a:solidFill>
            <a:miter lim="800000"/>
            <a:headEnd/>
            <a:tailEnd/>
          </a:ln>
          <a:effectLst/>
        </p:spPr>
        <p:txBody>
          <a:bodyPr wrap="none" anchor="ctr"/>
          <a:lstStyle/>
          <a:p>
            <a:pPr>
              <a:defRPr/>
            </a:pPr>
            <a:endParaRPr lang="fr-CA"/>
          </a:p>
        </p:txBody>
      </p:sp>
      <p:sp>
        <p:nvSpPr>
          <p:cNvPr id="28685" name="Text Box 13"/>
          <p:cNvSpPr txBox="1">
            <a:spLocks noChangeArrowheads="1"/>
          </p:cNvSpPr>
          <p:nvPr/>
        </p:nvSpPr>
        <p:spPr bwMode="auto">
          <a:xfrm>
            <a:off x="28575" y="6462713"/>
            <a:ext cx="457200" cy="581025"/>
          </a:xfrm>
          <a:prstGeom prst="rect">
            <a:avLst/>
          </a:prstGeom>
          <a:noFill/>
          <a:ln w="9525">
            <a:noFill/>
            <a:miter lim="800000"/>
            <a:headEnd/>
            <a:tailEnd/>
          </a:ln>
          <a:effectLst/>
        </p:spPr>
        <p:txBody>
          <a:bodyPr>
            <a:spAutoFit/>
          </a:bodyPr>
          <a:lstStyle/>
          <a:p>
            <a:pPr eaLnBrk="0" hangingPunct="0">
              <a:spcBef>
                <a:spcPct val="50000"/>
              </a:spcBef>
              <a:defRPr/>
            </a:pPr>
            <a:fld id="{06809E39-FAF1-4F62-8526-B3D4F2B2E897}" type="slidenum">
              <a:rPr lang="en-US" sz="1600">
                <a:solidFill>
                  <a:schemeClr val="bg1"/>
                </a:solidFill>
                <a:latin typeface="Arial Black" pitchFamily="34" charset="0"/>
              </a:rPr>
              <a:pPr eaLnBrk="0" hangingPunct="0">
                <a:spcBef>
                  <a:spcPct val="50000"/>
                </a:spcBef>
                <a:defRPr/>
              </a:pPr>
              <a:t>‹N°›</a:t>
            </a:fld>
            <a:endParaRPr lang="en-US" sz="1600">
              <a:solidFill>
                <a:schemeClr val="bg1"/>
              </a:solidFill>
              <a:latin typeface="Arial Black" pitchFamily="34" charset="0"/>
            </a:endParaRPr>
          </a:p>
        </p:txBody>
      </p:sp>
      <p:sp>
        <p:nvSpPr>
          <p:cNvPr id="28686" name="Line 14"/>
          <p:cNvSpPr>
            <a:spLocks noChangeShapeType="1"/>
          </p:cNvSpPr>
          <p:nvPr/>
        </p:nvSpPr>
        <p:spPr bwMode="auto">
          <a:xfrm>
            <a:off x="1528763" y="6442075"/>
            <a:ext cx="7615237" cy="0"/>
          </a:xfrm>
          <a:prstGeom prst="line">
            <a:avLst/>
          </a:prstGeom>
          <a:noFill/>
          <a:ln w="9525">
            <a:solidFill>
              <a:srgbClr val="004982"/>
            </a:solidFill>
            <a:round/>
            <a:headEnd/>
            <a:tailEnd/>
          </a:ln>
          <a:effectLst/>
        </p:spPr>
        <p:txBody>
          <a:bodyPr wrap="none" anchor="ctr"/>
          <a:lstStyle/>
          <a:p>
            <a:pPr>
              <a:defRPr/>
            </a:pPr>
            <a:endParaRPr lang="fr-CA"/>
          </a:p>
        </p:txBody>
      </p:sp>
      <p:sp>
        <p:nvSpPr>
          <p:cNvPr id="28690" name="Text Box 18"/>
          <p:cNvSpPr txBox="1">
            <a:spLocks noChangeArrowheads="1"/>
          </p:cNvSpPr>
          <p:nvPr userDrawn="1"/>
        </p:nvSpPr>
        <p:spPr bwMode="auto">
          <a:xfrm>
            <a:off x="3022600" y="6430963"/>
            <a:ext cx="5872163" cy="274637"/>
          </a:xfrm>
          <a:prstGeom prst="rect">
            <a:avLst/>
          </a:prstGeom>
          <a:noFill/>
          <a:ln w="9525">
            <a:noFill/>
            <a:miter lim="800000"/>
            <a:headEnd/>
            <a:tailEnd/>
          </a:ln>
          <a:effectLst/>
        </p:spPr>
        <p:txBody>
          <a:bodyPr>
            <a:spAutoFit/>
          </a:bodyPr>
          <a:lstStyle/>
          <a:p>
            <a:pPr eaLnBrk="0" hangingPunct="0">
              <a:spcBef>
                <a:spcPct val="50000"/>
              </a:spcBef>
              <a:defRPr/>
            </a:pPr>
            <a:r>
              <a:rPr lang="en-US" sz="1200" dirty="0"/>
              <a:t>©</a:t>
            </a:r>
            <a:r>
              <a:rPr lang="en-US" sz="1000" dirty="0"/>
              <a:t>  2009, Service </a:t>
            </a:r>
            <a:r>
              <a:rPr lang="en-US" sz="1000" dirty="0" err="1"/>
              <a:t>d’enseignement</a:t>
            </a:r>
            <a:r>
              <a:rPr lang="en-US" sz="1000" dirty="0"/>
              <a:t>  de la </a:t>
            </a:r>
            <a:r>
              <a:rPr lang="en-US" sz="1000" dirty="0" err="1"/>
              <a:t>Gestion</a:t>
            </a:r>
            <a:r>
              <a:rPr lang="en-US" sz="1000" dirty="0"/>
              <a:t> des </a:t>
            </a:r>
            <a:r>
              <a:rPr lang="en-US" sz="1000" dirty="0" err="1"/>
              <a:t>Opérations</a:t>
            </a:r>
            <a:r>
              <a:rPr lang="en-US" sz="1000" dirty="0"/>
              <a:t> et de la </a:t>
            </a:r>
            <a:r>
              <a:rPr lang="en-US" sz="1000" dirty="0" err="1"/>
              <a:t>Logistique</a:t>
            </a:r>
            <a:r>
              <a:rPr lang="en-US" sz="1000" dirty="0"/>
              <a:t>, HEC Montréal.</a:t>
            </a:r>
          </a:p>
        </p:txBody>
      </p:sp>
      <p:sp>
        <p:nvSpPr>
          <p:cNvPr id="28692" name="Line 20"/>
          <p:cNvSpPr>
            <a:spLocks noChangeShapeType="1"/>
          </p:cNvSpPr>
          <p:nvPr userDrawn="1"/>
        </p:nvSpPr>
        <p:spPr bwMode="auto">
          <a:xfrm>
            <a:off x="674688" y="1063625"/>
            <a:ext cx="7929562" cy="0"/>
          </a:xfrm>
          <a:prstGeom prst="line">
            <a:avLst/>
          </a:prstGeom>
          <a:noFill/>
          <a:ln w="34925">
            <a:solidFill>
              <a:schemeClr val="tx1"/>
            </a:solidFill>
            <a:round/>
            <a:headEnd type="none" w="sm" len="sm"/>
            <a:tailEnd type="none" w="sm" len="sm"/>
          </a:ln>
          <a:effectLst/>
        </p:spPr>
        <p:txBody>
          <a:bodyPr/>
          <a:lstStyle/>
          <a:p>
            <a:pPr>
              <a:defRPr/>
            </a:pPr>
            <a:endParaRPr lang="fr-CA"/>
          </a:p>
        </p:txBody>
      </p:sp>
      <p:sp>
        <p:nvSpPr>
          <p:cNvPr id="28693" name="Rectangle 21"/>
          <p:cNvSpPr>
            <a:spLocks noChangeArrowheads="1"/>
          </p:cNvSpPr>
          <p:nvPr userDrawn="1"/>
        </p:nvSpPr>
        <p:spPr bwMode="auto">
          <a:xfrm>
            <a:off x="8655050" y="1041400"/>
            <a:ext cx="304800" cy="304800"/>
          </a:xfrm>
          <a:prstGeom prst="rect">
            <a:avLst/>
          </a:prstGeom>
          <a:solidFill>
            <a:srgbClr val="99BDE3"/>
          </a:solidFill>
          <a:ln w="9525">
            <a:noFill/>
            <a:miter lim="800000"/>
            <a:headEnd/>
            <a:tailEnd/>
          </a:ln>
          <a:effectLst/>
        </p:spPr>
        <p:txBody>
          <a:bodyPr wrap="none" anchor="ctr"/>
          <a:lstStyle/>
          <a:p>
            <a:pPr>
              <a:defRPr/>
            </a:pPr>
            <a:endParaRPr lang="fr-CA"/>
          </a:p>
        </p:txBody>
      </p:sp>
      <p:pic>
        <p:nvPicPr>
          <p:cNvPr id="8203" name="Picture 22"/>
          <p:cNvPicPr>
            <a:picLocks noChangeAspect="1" noChangeArrowheads="1"/>
          </p:cNvPicPr>
          <p:nvPr userDrawn="1"/>
        </p:nvPicPr>
        <p:blipFill>
          <a:blip r:embed="rId18" cstate="print"/>
          <a:srcRect/>
          <a:stretch>
            <a:fillRect/>
          </a:stretch>
        </p:blipFill>
        <p:spPr bwMode="auto">
          <a:xfrm>
            <a:off x="8213725" y="1144588"/>
            <a:ext cx="304800" cy="304800"/>
          </a:xfrm>
          <a:prstGeom prst="rect">
            <a:avLst/>
          </a:prstGeom>
          <a:noFill/>
          <a:ln w="9525">
            <a:noFill/>
            <a:miter lim="800000"/>
            <a:headEnd/>
            <a:tailEnd/>
          </a:ln>
        </p:spPr>
      </p:pic>
      <p:sp>
        <p:nvSpPr>
          <p:cNvPr id="28695" name="Rectangle 23"/>
          <p:cNvSpPr>
            <a:spLocks noChangeArrowheads="1"/>
          </p:cNvSpPr>
          <p:nvPr userDrawn="1"/>
        </p:nvSpPr>
        <p:spPr bwMode="auto">
          <a:xfrm>
            <a:off x="8353425" y="769938"/>
            <a:ext cx="411163" cy="473075"/>
          </a:xfrm>
          <a:prstGeom prst="rect">
            <a:avLst/>
          </a:prstGeom>
          <a:solidFill>
            <a:srgbClr val="185FAB"/>
          </a:solidFill>
          <a:ln w="9525">
            <a:noFill/>
            <a:miter lim="800000"/>
            <a:headEnd/>
            <a:tailEnd/>
          </a:ln>
          <a:effectLst/>
        </p:spPr>
        <p:txBody>
          <a:bodyPr wrap="none" anchor="ctr"/>
          <a:lstStyle/>
          <a:p>
            <a:pPr>
              <a:defRPr/>
            </a:pPr>
            <a:endParaRPr lang="fr-CA"/>
          </a:p>
        </p:txBody>
      </p:sp>
      <p:sp>
        <p:nvSpPr>
          <p:cNvPr id="28696" name="Rectangle 24"/>
          <p:cNvSpPr>
            <a:spLocks noChangeArrowheads="1"/>
          </p:cNvSpPr>
          <p:nvPr userDrawn="1"/>
        </p:nvSpPr>
        <p:spPr bwMode="auto">
          <a:xfrm>
            <a:off x="8180388" y="571500"/>
            <a:ext cx="304800" cy="304800"/>
          </a:xfrm>
          <a:prstGeom prst="rect">
            <a:avLst/>
          </a:prstGeom>
          <a:solidFill>
            <a:srgbClr val="69A6EB"/>
          </a:solidFill>
          <a:ln w="9525">
            <a:noFill/>
            <a:miter lim="800000"/>
            <a:headEnd/>
            <a:tailEnd/>
          </a:ln>
          <a:effectLst/>
        </p:spPr>
        <p:txBody>
          <a:bodyPr wrap="none" anchor="ctr"/>
          <a:lstStyle/>
          <a:p>
            <a:pPr>
              <a:defRPr/>
            </a:pPr>
            <a:endParaRPr lang="fr-CA"/>
          </a:p>
        </p:txBody>
      </p:sp>
    </p:spTree>
  </p:cSld>
  <p:clrMap bg1="lt1" tx1="dk1" bg2="lt2" tx2="dk2" accent1="accent1" accent2="accent2" accent3="accent3" accent4="accent4" accent5="accent5" accent6="accent6" hlink="hlink" folHlink="folHlink"/>
  <p:sldLayoutIdLst>
    <p:sldLayoutId id="2147483696"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Black" pitchFamily="34" charset="0"/>
        </a:defRPr>
      </a:lvl2pPr>
      <a:lvl3pPr algn="l" rtl="0" eaLnBrk="0" fontAlgn="base" hangingPunct="0">
        <a:spcBef>
          <a:spcPct val="0"/>
        </a:spcBef>
        <a:spcAft>
          <a:spcPct val="0"/>
        </a:spcAft>
        <a:defRPr sz="2800">
          <a:solidFill>
            <a:schemeClr val="tx2"/>
          </a:solidFill>
          <a:latin typeface="Arial Black" pitchFamily="34" charset="0"/>
        </a:defRPr>
      </a:lvl3pPr>
      <a:lvl4pPr algn="l" rtl="0" eaLnBrk="0" fontAlgn="base" hangingPunct="0">
        <a:spcBef>
          <a:spcPct val="0"/>
        </a:spcBef>
        <a:spcAft>
          <a:spcPct val="0"/>
        </a:spcAft>
        <a:defRPr sz="2800">
          <a:solidFill>
            <a:schemeClr val="tx2"/>
          </a:solidFill>
          <a:latin typeface="Arial Black" pitchFamily="34" charset="0"/>
        </a:defRPr>
      </a:lvl4pPr>
      <a:lvl5pPr algn="l" rtl="0" eaLnBrk="0" fontAlgn="base" hangingPunct="0">
        <a:spcBef>
          <a:spcPct val="0"/>
        </a:spcBef>
        <a:spcAft>
          <a:spcPct val="0"/>
        </a:spcAft>
        <a:defRPr sz="2800">
          <a:solidFill>
            <a:schemeClr val="tx2"/>
          </a:solidFill>
          <a:latin typeface="Arial Black" pitchFamily="34" charset="0"/>
        </a:defRPr>
      </a:lvl5pPr>
      <a:lvl6pPr marL="457200" algn="l" rtl="0" fontAlgn="base">
        <a:spcBef>
          <a:spcPct val="0"/>
        </a:spcBef>
        <a:spcAft>
          <a:spcPct val="0"/>
        </a:spcAft>
        <a:defRPr sz="2800">
          <a:solidFill>
            <a:schemeClr val="tx2"/>
          </a:solidFill>
          <a:latin typeface="Arial Black" pitchFamily="34" charset="0"/>
        </a:defRPr>
      </a:lvl6pPr>
      <a:lvl7pPr marL="914400" algn="l" rtl="0" fontAlgn="base">
        <a:spcBef>
          <a:spcPct val="0"/>
        </a:spcBef>
        <a:spcAft>
          <a:spcPct val="0"/>
        </a:spcAft>
        <a:defRPr sz="2800">
          <a:solidFill>
            <a:schemeClr val="tx2"/>
          </a:solidFill>
          <a:latin typeface="Arial Black" pitchFamily="34" charset="0"/>
        </a:defRPr>
      </a:lvl7pPr>
      <a:lvl8pPr marL="1371600" algn="l" rtl="0" fontAlgn="base">
        <a:spcBef>
          <a:spcPct val="0"/>
        </a:spcBef>
        <a:spcAft>
          <a:spcPct val="0"/>
        </a:spcAft>
        <a:defRPr sz="2800">
          <a:solidFill>
            <a:schemeClr val="tx2"/>
          </a:solidFill>
          <a:latin typeface="Arial Black" pitchFamily="34" charset="0"/>
        </a:defRPr>
      </a:lvl8pPr>
      <a:lvl9pPr marL="1828800" algn="l" rtl="0" fontAlgn="base">
        <a:spcBef>
          <a:spcPct val="0"/>
        </a:spcBef>
        <a:spcAft>
          <a:spcPct val="0"/>
        </a:spcAft>
        <a:defRPr sz="28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400">
          <a:solidFill>
            <a:srgbClr val="185FAB"/>
          </a:solidFill>
          <a:latin typeface="+mn-lt"/>
          <a:ea typeface="+mn-ea"/>
          <a:cs typeface="+mn-cs"/>
        </a:defRPr>
      </a:lvl1pPr>
      <a:lvl2pPr marL="742950" indent="-285750" algn="l" rtl="0" eaLnBrk="0" fontAlgn="base" hangingPunct="0">
        <a:spcBef>
          <a:spcPct val="20000"/>
        </a:spcBef>
        <a:spcAft>
          <a:spcPct val="0"/>
        </a:spcAft>
        <a:buChar char="–"/>
        <a:defRPr sz="2400">
          <a:solidFill>
            <a:srgbClr val="007A77"/>
          </a:solidFill>
          <a:latin typeface="+mn-lt"/>
        </a:defRPr>
      </a:lvl2pPr>
      <a:lvl3pPr marL="1143000" indent="-228600" algn="l" rtl="0" eaLnBrk="0" fontAlgn="base" hangingPunct="0">
        <a:spcBef>
          <a:spcPct val="20000"/>
        </a:spcBef>
        <a:spcAft>
          <a:spcPct val="0"/>
        </a:spcAft>
        <a:buChar char="•"/>
        <a:defRPr sz="2400">
          <a:solidFill>
            <a:srgbClr val="185FAB"/>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Feuille_Microsoft_Office_Excel_97-20032.xls"/></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oleObject" Target="../embeddings/oleObject4.bin"/><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6.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oleObject" Target="../embeddings/oleObject13.bin"/><Relationship Id="rId2" Type="http://schemas.openxmlformats.org/officeDocument/2006/relationships/slideLayout" Target="../slideLayouts/slideLayout14.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38.xml"/><Relationship Id="rId7"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6.bin"/><Relationship Id="rId11" Type="http://schemas.openxmlformats.org/officeDocument/2006/relationships/oleObject" Target="../embeddings/oleObject21.bin"/><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oleObject" Target="../embeddings/oleObject25.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46.xml"/><Relationship Id="rId7" Type="http://schemas.openxmlformats.org/officeDocument/2006/relationships/oleObject" Target="../embeddings/oleObject29.bin"/><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28.bin"/><Relationship Id="rId5" Type="http://schemas.openxmlformats.org/officeDocument/2006/relationships/oleObject" Target="../embeddings/oleObject27.bin"/><Relationship Id="rId10" Type="http://schemas.openxmlformats.org/officeDocument/2006/relationships/oleObject" Target="../embeddings/oleObject32.bin"/><Relationship Id="rId4" Type="http://schemas.openxmlformats.org/officeDocument/2006/relationships/oleObject" Target="../embeddings/oleObject26.bin"/><Relationship Id="rId9" Type="http://schemas.openxmlformats.org/officeDocument/2006/relationships/oleObject" Target="../embeddings/oleObject31.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Feuille_Microsoft_Office_Excel_97-20031.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3790950" y="2597555"/>
            <a:ext cx="4876800" cy="2598737"/>
          </a:xfrm>
          <a:prstGeom prst="rect">
            <a:avLst/>
          </a:prstGeom>
          <a:noFill/>
          <a:ln w="9525">
            <a:noFill/>
            <a:miter lim="800000"/>
            <a:headEnd/>
            <a:tailEnd/>
          </a:ln>
        </p:spPr>
        <p:txBody>
          <a:bodyPr anchor="ctr"/>
          <a:lstStyle/>
          <a:p>
            <a:pPr algn="ctr"/>
            <a:endParaRPr lang="fr-CA" sz="2800" dirty="0" smtClean="0">
              <a:solidFill>
                <a:schemeClr val="tx2"/>
              </a:solidFill>
              <a:latin typeface="Arial Black" pitchFamily="34" charset="0"/>
            </a:endParaRPr>
          </a:p>
          <a:p>
            <a:pPr algn="ctr"/>
            <a:endParaRPr lang="fr-CA" sz="2800" dirty="0" smtClean="0">
              <a:solidFill>
                <a:schemeClr val="tx2"/>
              </a:solidFill>
              <a:latin typeface="Arial Black" pitchFamily="34" charset="0"/>
            </a:endParaRPr>
          </a:p>
          <a:p>
            <a:pPr algn="ctr"/>
            <a:r>
              <a:rPr lang="fr-CA" sz="2800" dirty="0" smtClean="0">
                <a:solidFill>
                  <a:schemeClr val="tx2"/>
                </a:solidFill>
                <a:latin typeface="Arial Black" pitchFamily="34" charset="0"/>
              </a:rPr>
              <a:t>La </a:t>
            </a:r>
            <a:r>
              <a:rPr lang="fr-CA" sz="2800" dirty="0">
                <a:solidFill>
                  <a:schemeClr val="tx2"/>
                </a:solidFill>
                <a:latin typeface="Arial Black" pitchFamily="34" charset="0"/>
              </a:rPr>
              <a:t>gestion des </a:t>
            </a:r>
            <a:r>
              <a:rPr lang="fr-CA" sz="2800" dirty="0" smtClean="0">
                <a:solidFill>
                  <a:schemeClr val="tx2"/>
                </a:solidFill>
                <a:latin typeface="Arial Black" pitchFamily="34" charset="0"/>
              </a:rPr>
              <a:t>stocks</a:t>
            </a:r>
            <a:endParaRPr lang="fr-CA" sz="2800" dirty="0">
              <a:solidFill>
                <a:schemeClr val="tx2"/>
              </a:solidFill>
              <a:latin typeface="Arial Black" pitchFamily="34" charset="0"/>
            </a:endParaRPr>
          </a:p>
        </p:txBody>
      </p:sp>
      <p:sp>
        <p:nvSpPr>
          <p:cNvPr id="3" name="Rectangle 2"/>
          <p:cNvSpPr/>
          <p:nvPr/>
        </p:nvSpPr>
        <p:spPr>
          <a:xfrm>
            <a:off x="4788975" y="2278251"/>
            <a:ext cx="2696705" cy="861774"/>
          </a:xfrm>
          <a:prstGeom prst="rect">
            <a:avLst/>
          </a:prstGeom>
        </p:spPr>
        <p:txBody>
          <a:bodyPr wrap="square">
            <a:spAutoFit/>
          </a:bodyPr>
          <a:lstStyle/>
          <a:p>
            <a:pPr algn="ctr"/>
            <a:r>
              <a:rPr lang="fr-CA" sz="3200" dirty="0" smtClean="0">
                <a:latin typeface="Arial Black" pitchFamily="34" charset="0"/>
              </a:rPr>
              <a:t>Séance </a:t>
            </a:r>
            <a:r>
              <a:rPr lang="fr-CA" sz="3200" dirty="0" smtClean="0">
                <a:latin typeface="Arial Black" pitchFamily="34" charset="0"/>
              </a:rPr>
              <a:t>8</a:t>
            </a:r>
            <a:endParaRPr lang="fr-CA" sz="3200" dirty="0" smtClean="0">
              <a:latin typeface="Arial Black" pitchFamily="34" charset="0"/>
            </a:endParaRPr>
          </a:p>
          <a:p>
            <a:pPr algn="ctr"/>
            <a:r>
              <a:rPr lang="fr-CA" dirty="0" smtClean="0">
                <a:latin typeface="Arial Black" pitchFamily="34" charset="0"/>
              </a:rPr>
              <a:t>4-530-03</a:t>
            </a:r>
            <a:endParaRPr lang="fr-CA"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sz="half" idx="1"/>
          </p:nvPr>
        </p:nvSpPr>
        <p:spPr>
          <a:xfrm>
            <a:off x="833438" y="1071563"/>
            <a:ext cx="7524750" cy="739775"/>
          </a:xfrm>
        </p:spPr>
        <p:txBody>
          <a:bodyPr/>
          <a:lstStyle/>
          <a:p>
            <a:pPr marL="0" indent="0" eaLnBrk="1" hangingPunct="1"/>
            <a:r>
              <a:rPr lang="fr-CA" smtClean="0"/>
              <a:t> </a:t>
            </a:r>
            <a:r>
              <a:rPr lang="fr-CA" b="1" smtClean="0"/>
              <a:t>Étape 2 :  Calcul des % et analyse</a:t>
            </a:r>
          </a:p>
        </p:txBody>
      </p:sp>
      <p:sp>
        <p:nvSpPr>
          <p:cNvPr id="20483" name="Rectangle 168"/>
          <p:cNvSpPr>
            <a:spLocks noGrp="1" noChangeArrowheads="1"/>
          </p:cNvSpPr>
          <p:nvPr>
            <p:ph type="title"/>
          </p:nvPr>
        </p:nvSpPr>
        <p:spPr>
          <a:xfrm>
            <a:off x="722313" y="0"/>
            <a:ext cx="7462837" cy="1055688"/>
          </a:xfrm>
          <a:noFill/>
        </p:spPr>
        <p:txBody>
          <a:bodyPr/>
          <a:lstStyle/>
          <a:p>
            <a:pPr eaLnBrk="1" hangingPunct="1"/>
            <a:r>
              <a:rPr lang="fr-CA" smtClean="0"/>
              <a:t>La méthode ABC : Exemple</a:t>
            </a:r>
          </a:p>
        </p:txBody>
      </p:sp>
      <p:graphicFrame>
        <p:nvGraphicFramePr>
          <p:cNvPr id="130" name="Group 840"/>
          <p:cNvGraphicFramePr>
            <a:graphicFrameLocks noGrp="1"/>
          </p:cNvGraphicFramePr>
          <p:nvPr>
            <p:ph sz="half" idx="2"/>
          </p:nvPr>
        </p:nvGraphicFramePr>
        <p:xfrm>
          <a:off x="728663" y="1509713"/>
          <a:ext cx="7726779" cy="4907280"/>
        </p:xfrm>
        <a:graphic>
          <a:graphicData uri="http://schemas.openxmlformats.org/drawingml/2006/table">
            <a:tbl>
              <a:tblPr/>
              <a:tblGrid>
                <a:gridCol w="843890"/>
                <a:gridCol w="1482563"/>
                <a:gridCol w="1482563"/>
                <a:gridCol w="1313393"/>
                <a:gridCol w="1302185"/>
                <a:gridCol w="1302185"/>
              </a:tblGrid>
              <a:tr h="5080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Article</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kern="1200" cap="none" normalizeH="0" baseline="0" dirty="0" smtClean="0">
                          <a:ln>
                            <a:noFill/>
                          </a:ln>
                          <a:solidFill>
                            <a:schemeClr val="tx1"/>
                          </a:solidFill>
                          <a:effectLst/>
                          <a:latin typeface="Arial" charset="0"/>
                          <a:ea typeface="+mn-ea"/>
                          <a:cs typeface="Arial" charset="0"/>
                        </a:rPr>
                        <a:t>% article</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Consommation</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cs typeface="Arial" charset="0"/>
                        </a:rPr>
                        <a:t>Coût unitaire</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 </a:t>
                      </a:r>
                    </a:p>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des achats</a:t>
                      </a: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CA" sz="1400" b="1" i="0" u="none" strike="noStrike" cap="none" normalizeH="0" baseline="0" dirty="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 des achats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F95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24 000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25.5%</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Z45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16 000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17.0%</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K35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600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15 000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15.9%</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92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P05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smtClean="0">
                          <a:ln>
                            <a:noFill/>
                          </a:ln>
                          <a:solidFill>
                            <a:srgbClr val="0070C0"/>
                          </a:solidFill>
                          <a:effectLst/>
                          <a:latin typeface="Arial" charset="0"/>
                          <a:ea typeface="+mn-ea"/>
                          <a:cs typeface="Arial" charset="0"/>
                        </a:rPr>
                        <a:t>6.25 %</a:t>
                      </a:r>
                      <a:endParaRPr kumimoji="0" lang="fr-CA" sz="1200" b="0" i="0" u="none" strike="noStrike" kern="1200" cap="none" normalizeH="0" baseline="0" dirty="0" smtClean="0">
                        <a:ln>
                          <a:noFill/>
                        </a:ln>
                        <a:solidFill>
                          <a:srgbClr val="0070C0"/>
                        </a:solidFill>
                        <a:effectLst/>
                        <a:latin typeface="Arial" charset="0"/>
                        <a:ea typeface="+mn-ea"/>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8.5%</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F14</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smtClean="0">
                          <a:ln>
                            <a:noFill/>
                          </a:ln>
                          <a:solidFill>
                            <a:srgbClr val="0070C0"/>
                          </a:solidFill>
                          <a:effectLst/>
                          <a:latin typeface="Arial" charset="0"/>
                          <a:ea typeface="+mn-ea"/>
                          <a:cs typeface="Arial" charset="0"/>
                        </a:rPr>
                        <a:t>6.25 %</a:t>
                      </a:r>
                      <a:endParaRPr kumimoji="0" lang="fr-CA" sz="1200" b="0" i="0" u="none" strike="noStrike" kern="1200" cap="none" normalizeH="0" baseline="0" dirty="0" smtClean="0">
                        <a:ln>
                          <a:noFill/>
                        </a:ln>
                        <a:solidFill>
                          <a:srgbClr val="0070C0"/>
                        </a:solidFill>
                        <a:effectLst/>
                        <a:latin typeface="Arial" charset="0"/>
                        <a:ea typeface="+mn-ea"/>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6 000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6.4%</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D45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550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5 500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5.8%</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K36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smtClean="0">
                          <a:ln>
                            <a:noFill/>
                          </a:ln>
                          <a:solidFill>
                            <a:srgbClr val="0070C0"/>
                          </a:solidFill>
                          <a:effectLst/>
                          <a:latin typeface="Arial" charset="0"/>
                          <a:ea typeface="+mn-ea"/>
                          <a:cs typeface="Arial" charset="0"/>
                        </a:rPr>
                        <a:t>6.25 %</a:t>
                      </a:r>
                      <a:endParaRPr kumimoji="0" lang="fr-CA" sz="1200" b="0" i="0" u="none" strike="noStrike" kern="1200" cap="none" normalizeH="0" baseline="0" dirty="0" smtClean="0">
                        <a:ln>
                          <a:noFill/>
                        </a:ln>
                        <a:solidFill>
                          <a:srgbClr val="0070C0"/>
                        </a:solidFill>
                        <a:effectLst/>
                        <a:latin typeface="Arial" charset="0"/>
                        <a:ea typeface="+mn-ea"/>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150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5 400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5.7%</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D57</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40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4 800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5.1%</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K34</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2.1%</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D52</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110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1 650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1.8%</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M20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1 600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1.7%</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F99</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60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1.3%</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92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N08</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40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1.3%</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D48</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12</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90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1 080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1.1%</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M10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400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0.4%</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P09</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0.3%</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1"/>
          </p:nvPr>
        </p:nvSpPr>
        <p:spPr>
          <a:xfrm>
            <a:off x="833438" y="1071563"/>
            <a:ext cx="7524750" cy="739775"/>
          </a:xfrm>
        </p:spPr>
        <p:txBody>
          <a:bodyPr/>
          <a:lstStyle/>
          <a:p>
            <a:pPr marL="0" indent="0" eaLnBrk="1" hangingPunct="1"/>
            <a:r>
              <a:rPr lang="fr-CA" smtClean="0"/>
              <a:t> </a:t>
            </a:r>
            <a:r>
              <a:rPr lang="fr-CA" b="1" smtClean="0"/>
              <a:t>Étape 3 : Classement</a:t>
            </a:r>
          </a:p>
        </p:txBody>
      </p:sp>
      <p:sp>
        <p:nvSpPr>
          <p:cNvPr id="21507" name="Rectangle 168"/>
          <p:cNvSpPr>
            <a:spLocks noGrp="1" noChangeArrowheads="1"/>
          </p:cNvSpPr>
          <p:nvPr>
            <p:ph type="title"/>
          </p:nvPr>
        </p:nvSpPr>
        <p:spPr>
          <a:xfrm>
            <a:off x="722313" y="0"/>
            <a:ext cx="7462837" cy="1055688"/>
          </a:xfrm>
          <a:noFill/>
        </p:spPr>
        <p:txBody>
          <a:bodyPr/>
          <a:lstStyle/>
          <a:p>
            <a:pPr eaLnBrk="1" hangingPunct="1"/>
            <a:r>
              <a:rPr lang="fr-CA" smtClean="0"/>
              <a:t>La méthode ABC : Exemple </a:t>
            </a:r>
          </a:p>
        </p:txBody>
      </p:sp>
      <p:graphicFrame>
        <p:nvGraphicFramePr>
          <p:cNvPr id="167" name="Group 840"/>
          <p:cNvGraphicFramePr>
            <a:graphicFrameLocks noGrp="1"/>
          </p:cNvGraphicFramePr>
          <p:nvPr>
            <p:ph sz="half" idx="2"/>
          </p:nvPr>
        </p:nvGraphicFramePr>
        <p:xfrm>
          <a:off x="885825" y="1522413"/>
          <a:ext cx="7343338" cy="4907280"/>
        </p:xfrm>
        <a:graphic>
          <a:graphicData uri="http://schemas.openxmlformats.org/drawingml/2006/table">
            <a:tbl>
              <a:tblPr/>
              <a:tblGrid>
                <a:gridCol w="618220"/>
                <a:gridCol w="1086100"/>
                <a:gridCol w="940409"/>
                <a:gridCol w="970671"/>
                <a:gridCol w="928467"/>
                <a:gridCol w="942536"/>
                <a:gridCol w="984738"/>
                <a:gridCol w="872197"/>
              </a:tblGrid>
              <a:tr h="51422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Art.</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kern="1200" cap="none" normalizeH="0" baseline="0" dirty="0" smtClean="0">
                          <a:ln>
                            <a:noFill/>
                          </a:ln>
                          <a:solidFill>
                            <a:schemeClr val="tx1"/>
                          </a:solidFill>
                          <a:effectLst/>
                          <a:latin typeface="Arial" charset="0"/>
                          <a:ea typeface="+mn-ea"/>
                          <a:cs typeface="Arial" charset="0"/>
                        </a:rPr>
                        <a:t>% article</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Cons.</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cs typeface="Arial" charset="0"/>
                        </a:rPr>
                        <a:t>Coût unitaire</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 des achats</a:t>
                      </a: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CA" sz="1400" b="1" i="0" u="none" strike="noStrike" cap="none" normalizeH="0" baseline="0" dirty="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 des achats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 cumulatif</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Classe</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F95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24 000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25.5 %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25.5 %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A</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Z45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16 000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17.0 %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42.5 %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A</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K35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600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15 000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15.9 %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58.4 %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A</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P05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smtClean="0">
                          <a:ln>
                            <a:noFill/>
                          </a:ln>
                          <a:solidFill>
                            <a:srgbClr val="0070C0"/>
                          </a:solidFill>
                          <a:effectLst/>
                          <a:latin typeface="Arial" charset="0"/>
                          <a:ea typeface="+mn-ea"/>
                          <a:cs typeface="Arial" charset="0"/>
                        </a:rPr>
                        <a:t>6.25 %</a:t>
                      </a:r>
                      <a:endParaRPr kumimoji="0" lang="fr-CA" sz="1200" b="0" i="0" u="none" strike="noStrike" kern="1200" cap="none" normalizeH="0" baseline="0" dirty="0" smtClean="0">
                        <a:ln>
                          <a:noFill/>
                        </a:ln>
                        <a:solidFill>
                          <a:srgbClr val="0070C0"/>
                        </a:solidFill>
                        <a:effectLst/>
                        <a:latin typeface="Arial" charset="0"/>
                        <a:ea typeface="+mn-ea"/>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8.5 %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66.9 %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B</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F14</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smtClean="0">
                          <a:ln>
                            <a:noFill/>
                          </a:ln>
                          <a:solidFill>
                            <a:srgbClr val="0070C0"/>
                          </a:solidFill>
                          <a:effectLst/>
                          <a:latin typeface="Arial" charset="0"/>
                          <a:ea typeface="+mn-ea"/>
                          <a:cs typeface="Arial" charset="0"/>
                        </a:rPr>
                        <a:t>6.25 %</a:t>
                      </a:r>
                      <a:endParaRPr kumimoji="0" lang="fr-CA" sz="1200" b="0" i="0" u="none" strike="noStrike" kern="1200" cap="none" normalizeH="0" baseline="0" dirty="0" smtClean="0">
                        <a:ln>
                          <a:noFill/>
                        </a:ln>
                        <a:solidFill>
                          <a:srgbClr val="0070C0"/>
                        </a:solidFill>
                        <a:effectLst/>
                        <a:latin typeface="Arial" charset="0"/>
                        <a:ea typeface="+mn-ea"/>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6 000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6.4 %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73.3 %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B</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D45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550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5 500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5.8 %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79.1 %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B</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K36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smtClean="0">
                          <a:ln>
                            <a:noFill/>
                          </a:ln>
                          <a:solidFill>
                            <a:srgbClr val="0070C0"/>
                          </a:solidFill>
                          <a:effectLst/>
                          <a:latin typeface="Arial" charset="0"/>
                          <a:ea typeface="+mn-ea"/>
                          <a:cs typeface="Arial" charset="0"/>
                        </a:rPr>
                        <a:t>6.25 %</a:t>
                      </a:r>
                      <a:endParaRPr kumimoji="0" lang="fr-CA" sz="1200" b="0" i="0" u="none" strike="noStrike" kern="1200" cap="none" normalizeH="0" baseline="0" dirty="0" smtClean="0">
                        <a:ln>
                          <a:noFill/>
                        </a:ln>
                        <a:solidFill>
                          <a:srgbClr val="0070C0"/>
                        </a:solidFill>
                        <a:effectLst/>
                        <a:latin typeface="Arial" charset="0"/>
                        <a:ea typeface="+mn-ea"/>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150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5 400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5.7 %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84.9 %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B</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D57</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40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4 800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5.1 %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90.0 %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B</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K34</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2 000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2.1 %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92.1 %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D52</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110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1 650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1.8 %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93.9 %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M20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80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1 600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1.7 %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95.6 %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F99</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60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1.3 %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96.8 %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N08</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40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1 200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1.3 %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98.1 %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D48</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12</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90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1 080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1.1 %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99.3 %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M10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16</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25</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400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0.4 %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99.7 %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7223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P09</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6.25 %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10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0.3 %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100 %</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kern="1200" cap="none" normalizeH="0" baseline="0" dirty="0" smtClean="0">
                          <a:ln>
                            <a:noFill/>
                          </a:ln>
                          <a:solidFill>
                            <a:srgbClr val="0070C0"/>
                          </a:solidFill>
                          <a:effectLst/>
                          <a:latin typeface="Arial" charset="0"/>
                          <a:ea typeface="+mn-ea"/>
                          <a:cs typeface="Arial" charset="0"/>
                        </a:rPr>
                        <a:t>C</a:t>
                      </a:r>
                    </a:p>
                  </a:txBody>
                  <a:tcPr marL="9525" marR="114300" marT="9525"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168" name="Rectangle 167"/>
          <p:cNvSpPr>
            <a:spLocks noChangeArrowheads="1"/>
          </p:cNvSpPr>
          <p:nvPr/>
        </p:nvSpPr>
        <p:spPr bwMode="auto">
          <a:xfrm>
            <a:off x="871538" y="2025650"/>
            <a:ext cx="7372350" cy="830263"/>
          </a:xfrm>
          <a:prstGeom prst="rect">
            <a:avLst/>
          </a:prstGeom>
          <a:noFill/>
          <a:ln w="38100" algn="ctr">
            <a:solidFill>
              <a:srgbClr val="FF0000"/>
            </a:solidFill>
            <a:round/>
            <a:headEnd type="none" w="sm" len="sm"/>
            <a:tailEnd type="none" w="sm" len="sm"/>
          </a:ln>
        </p:spPr>
        <p:txBody>
          <a:bodyPr/>
          <a:lstStyle/>
          <a:p>
            <a:endParaRPr lang="fr-FR"/>
          </a:p>
        </p:txBody>
      </p:sp>
      <p:sp>
        <p:nvSpPr>
          <p:cNvPr id="169" name="Rectangle 168"/>
          <p:cNvSpPr>
            <a:spLocks noChangeArrowheads="1"/>
          </p:cNvSpPr>
          <p:nvPr/>
        </p:nvSpPr>
        <p:spPr bwMode="auto">
          <a:xfrm>
            <a:off x="885825" y="2881313"/>
            <a:ext cx="7358063" cy="1338262"/>
          </a:xfrm>
          <a:prstGeom prst="rect">
            <a:avLst/>
          </a:prstGeom>
          <a:noFill/>
          <a:ln w="38100" algn="ctr">
            <a:solidFill>
              <a:srgbClr val="FFC000"/>
            </a:solidFill>
            <a:round/>
            <a:headEnd type="none" w="sm" len="sm"/>
            <a:tailEnd type="none" w="sm" len="sm"/>
          </a:ln>
        </p:spPr>
        <p:txBody>
          <a:bodyPr/>
          <a:lstStyle/>
          <a:p>
            <a:endParaRPr lang="fr-FR"/>
          </a:p>
        </p:txBody>
      </p:sp>
      <p:sp>
        <p:nvSpPr>
          <p:cNvPr id="170" name="Rectangle 169"/>
          <p:cNvSpPr>
            <a:spLocks noChangeArrowheads="1"/>
          </p:cNvSpPr>
          <p:nvPr/>
        </p:nvSpPr>
        <p:spPr bwMode="auto">
          <a:xfrm>
            <a:off x="871538" y="4257675"/>
            <a:ext cx="7372350" cy="2171700"/>
          </a:xfrm>
          <a:prstGeom prst="rect">
            <a:avLst/>
          </a:prstGeom>
          <a:noFill/>
          <a:ln w="38100" algn="ctr">
            <a:solidFill>
              <a:srgbClr val="39DE0C"/>
            </a:solidFill>
            <a:round/>
            <a:headEnd type="none" w="sm" len="sm"/>
            <a:tailEnd type="none" w="sm" len="sm"/>
          </a:ln>
        </p:spPr>
        <p:txBody>
          <a:bodyPr/>
          <a:lstStyle/>
          <a:p>
            <a:endParaRPr lang="fr-FR"/>
          </a:p>
        </p:txBody>
      </p:sp>
      <p:sp>
        <p:nvSpPr>
          <p:cNvPr id="171" name="Accolade ouvrante 170"/>
          <p:cNvSpPr>
            <a:spLocks/>
          </p:cNvSpPr>
          <p:nvPr/>
        </p:nvSpPr>
        <p:spPr bwMode="auto">
          <a:xfrm>
            <a:off x="549275" y="2025650"/>
            <a:ext cx="252413" cy="815975"/>
          </a:xfrm>
          <a:prstGeom prst="leftBrace">
            <a:avLst>
              <a:gd name="adj1" fmla="val 8366"/>
              <a:gd name="adj2" fmla="val 50000"/>
            </a:avLst>
          </a:prstGeom>
          <a:noFill/>
          <a:ln w="38100" algn="ctr">
            <a:solidFill>
              <a:srgbClr val="FF3300"/>
            </a:solidFill>
            <a:round/>
            <a:headEnd type="none" w="sm" len="sm"/>
            <a:tailEnd type="none" w="sm" len="sm"/>
          </a:ln>
        </p:spPr>
        <p:txBody>
          <a:bodyPr/>
          <a:lstStyle/>
          <a:p>
            <a:endParaRPr lang="fr-FR"/>
          </a:p>
        </p:txBody>
      </p:sp>
      <p:sp>
        <p:nvSpPr>
          <p:cNvPr id="172" name="Accolade ouvrante 171"/>
          <p:cNvSpPr>
            <a:spLocks/>
          </p:cNvSpPr>
          <p:nvPr/>
        </p:nvSpPr>
        <p:spPr bwMode="auto">
          <a:xfrm>
            <a:off x="560388" y="2895600"/>
            <a:ext cx="255587" cy="1296988"/>
          </a:xfrm>
          <a:prstGeom prst="leftBrace">
            <a:avLst>
              <a:gd name="adj1" fmla="val 8340"/>
              <a:gd name="adj2" fmla="val 50000"/>
            </a:avLst>
          </a:prstGeom>
          <a:noFill/>
          <a:ln w="38100" algn="ctr">
            <a:solidFill>
              <a:srgbClr val="FFCC66"/>
            </a:solidFill>
            <a:round/>
            <a:headEnd type="none" w="sm" len="sm"/>
            <a:tailEnd type="none" w="sm" len="sm"/>
          </a:ln>
        </p:spPr>
        <p:txBody>
          <a:bodyPr/>
          <a:lstStyle/>
          <a:p>
            <a:endParaRPr lang="fr-FR"/>
          </a:p>
        </p:txBody>
      </p:sp>
      <p:sp>
        <p:nvSpPr>
          <p:cNvPr id="173" name="Accolade ouvrante 172"/>
          <p:cNvSpPr>
            <a:spLocks/>
          </p:cNvSpPr>
          <p:nvPr/>
        </p:nvSpPr>
        <p:spPr bwMode="auto">
          <a:xfrm>
            <a:off x="544513" y="4271963"/>
            <a:ext cx="271462" cy="2128837"/>
          </a:xfrm>
          <a:prstGeom prst="leftBrace">
            <a:avLst>
              <a:gd name="adj1" fmla="val 8350"/>
              <a:gd name="adj2" fmla="val 50000"/>
            </a:avLst>
          </a:prstGeom>
          <a:noFill/>
          <a:ln w="38100" algn="ctr">
            <a:solidFill>
              <a:srgbClr val="39DE0C"/>
            </a:solidFill>
            <a:round/>
            <a:headEnd type="none" w="sm" len="sm"/>
            <a:tailEnd type="none" w="sm" len="sm"/>
          </a:ln>
        </p:spPr>
        <p:txBody>
          <a:bodyPr/>
          <a:lstStyle/>
          <a:p>
            <a:endParaRPr lang="fr-FR"/>
          </a:p>
        </p:txBody>
      </p:sp>
      <p:sp>
        <p:nvSpPr>
          <p:cNvPr id="175" name="Accolade fermante 174"/>
          <p:cNvSpPr>
            <a:spLocks/>
          </p:cNvSpPr>
          <p:nvPr/>
        </p:nvSpPr>
        <p:spPr bwMode="auto">
          <a:xfrm>
            <a:off x="8299450" y="2025650"/>
            <a:ext cx="211138" cy="787400"/>
          </a:xfrm>
          <a:prstGeom prst="rightBrace">
            <a:avLst>
              <a:gd name="adj1" fmla="val 8322"/>
              <a:gd name="adj2" fmla="val 50000"/>
            </a:avLst>
          </a:prstGeom>
          <a:noFill/>
          <a:ln w="38100" algn="ctr">
            <a:solidFill>
              <a:srgbClr val="FF0000"/>
            </a:solidFill>
            <a:round/>
            <a:headEnd type="none" w="sm" len="sm"/>
            <a:tailEnd type="none" w="sm" len="sm"/>
          </a:ln>
        </p:spPr>
        <p:txBody>
          <a:bodyPr/>
          <a:lstStyle/>
          <a:p>
            <a:endParaRPr lang="fr-FR">
              <a:solidFill>
                <a:srgbClr val="FF0000"/>
              </a:solidFill>
            </a:endParaRPr>
          </a:p>
        </p:txBody>
      </p:sp>
      <p:sp>
        <p:nvSpPr>
          <p:cNvPr id="176" name="Accolade fermante 175"/>
          <p:cNvSpPr>
            <a:spLocks/>
          </p:cNvSpPr>
          <p:nvPr/>
        </p:nvSpPr>
        <p:spPr bwMode="auto">
          <a:xfrm>
            <a:off x="8297863" y="2867025"/>
            <a:ext cx="241300" cy="1366838"/>
          </a:xfrm>
          <a:prstGeom prst="rightBrace">
            <a:avLst>
              <a:gd name="adj1" fmla="val 8339"/>
              <a:gd name="adj2" fmla="val 50000"/>
            </a:avLst>
          </a:prstGeom>
          <a:noFill/>
          <a:ln w="38100" algn="ctr">
            <a:solidFill>
              <a:srgbClr val="FFC000"/>
            </a:solidFill>
            <a:round/>
            <a:headEnd type="none" w="sm" len="sm"/>
            <a:tailEnd type="none" w="sm" len="sm"/>
          </a:ln>
        </p:spPr>
        <p:txBody>
          <a:bodyPr/>
          <a:lstStyle/>
          <a:p>
            <a:endParaRPr lang="fr-FR"/>
          </a:p>
        </p:txBody>
      </p:sp>
      <p:sp>
        <p:nvSpPr>
          <p:cNvPr id="177" name="Accolade fermante 176"/>
          <p:cNvSpPr>
            <a:spLocks/>
          </p:cNvSpPr>
          <p:nvPr/>
        </p:nvSpPr>
        <p:spPr bwMode="auto">
          <a:xfrm>
            <a:off x="8308975" y="4257675"/>
            <a:ext cx="285750" cy="2171700"/>
          </a:xfrm>
          <a:prstGeom prst="rightBrace">
            <a:avLst>
              <a:gd name="adj1" fmla="val 8339"/>
              <a:gd name="adj2" fmla="val 50000"/>
            </a:avLst>
          </a:prstGeom>
          <a:noFill/>
          <a:ln w="38100" algn="ctr">
            <a:solidFill>
              <a:srgbClr val="39DE0C"/>
            </a:solidFill>
            <a:round/>
            <a:headEnd type="none" w="sm" len="sm"/>
            <a:tailEnd type="none" w="sm" len="sm"/>
          </a:ln>
        </p:spPr>
        <p:txBody>
          <a:bodyPr/>
          <a:lstStyle/>
          <a:p>
            <a:endParaRPr lang="fr-FR"/>
          </a:p>
        </p:txBody>
      </p:sp>
      <p:sp>
        <p:nvSpPr>
          <p:cNvPr id="178" name="ZoneTexte 177"/>
          <p:cNvSpPr txBox="1">
            <a:spLocks noChangeArrowheads="1"/>
          </p:cNvSpPr>
          <p:nvPr/>
        </p:nvSpPr>
        <p:spPr bwMode="auto">
          <a:xfrm>
            <a:off x="0" y="2082800"/>
            <a:ext cx="801688" cy="306388"/>
          </a:xfrm>
          <a:prstGeom prst="rect">
            <a:avLst/>
          </a:prstGeom>
          <a:noFill/>
          <a:ln w="9525">
            <a:noFill/>
            <a:miter lim="800000"/>
            <a:headEnd/>
            <a:tailEnd/>
          </a:ln>
        </p:spPr>
        <p:txBody>
          <a:bodyPr>
            <a:spAutoFit/>
          </a:bodyPr>
          <a:lstStyle/>
          <a:p>
            <a:r>
              <a:rPr lang="fr-CA" sz="1400" b="1">
                <a:solidFill>
                  <a:srgbClr val="FF3300"/>
                </a:solidFill>
              </a:rPr>
              <a:t>18.5 %</a:t>
            </a:r>
          </a:p>
        </p:txBody>
      </p:sp>
      <p:sp>
        <p:nvSpPr>
          <p:cNvPr id="179" name="ZoneTexte 178"/>
          <p:cNvSpPr txBox="1">
            <a:spLocks noChangeArrowheads="1"/>
          </p:cNvSpPr>
          <p:nvPr/>
        </p:nvSpPr>
        <p:spPr bwMode="auto">
          <a:xfrm>
            <a:off x="0" y="3219450"/>
            <a:ext cx="928688" cy="307975"/>
          </a:xfrm>
          <a:prstGeom prst="rect">
            <a:avLst/>
          </a:prstGeom>
          <a:noFill/>
          <a:ln w="9525">
            <a:noFill/>
            <a:miter lim="800000"/>
            <a:headEnd/>
            <a:tailEnd/>
          </a:ln>
        </p:spPr>
        <p:txBody>
          <a:bodyPr>
            <a:spAutoFit/>
          </a:bodyPr>
          <a:lstStyle/>
          <a:p>
            <a:r>
              <a:rPr lang="fr-CA" sz="1400" b="1" dirty="0">
                <a:solidFill>
                  <a:srgbClr val="FFC000"/>
                </a:solidFill>
              </a:rPr>
              <a:t>31.25 %</a:t>
            </a:r>
          </a:p>
        </p:txBody>
      </p:sp>
      <p:sp>
        <p:nvSpPr>
          <p:cNvPr id="180" name="ZoneTexte 179"/>
          <p:cNvSpPr txBox="1">
            <a:spLocks noChangeArrowheads="1"/>
          </p:cNvSpPr>
          <p:nvPr/>
        </p:nvSpPr>
        <p:spPr bwMode="auto">
          <a:xfrm>
            <a:off x="0" y="5018088"/>
            <a:ext cx="815975" cy="306387"/>
          </a:xfrm>
          <a:prstGeom prst="rect">
            <a:avLst/>
          </a:prstGeom>
          <a:noFill/>
          <a:ln w="9525">
            <a:noFill/>
            <a:miter lim="800000"/>
            <a:headEnd/>
            <a:tailEnd/>
          </a:ln>
        </p:spPr>
        <p:txBody>
          <a:bodyPr>
            <a:spAutoFit/>
          </a:bodyPr>
          <a:lstStyle/>
          <a:p>
            <a:r>
              <a:rPr lang="fr-CA" sz="1400" b="1" dirty="0">
                <a:solidFill>
                  <a:srgbClr val="39DE0C"/>
                </a:solidFill>
              </a:rPr>
              <a:t>50 %</a:t>
            </a:r>
          </a:p>
        </p:txBody>
      </p:sp>
      <p:sp>
        <p:nvSpPr>
          <p:cNvPr id="181" name="ZoneTexte 180"/>
          <p:cNvSpPr txBox="1">
            <a:spLocks noChangeArrowheads="1"/>
          </p:cNvSpPr>
          <p:nvPr/>
        </p:nvSpPr>
        <p:spPr bwMode="auto">
          <a:xfrm>
            <a:off x="8342313" y="2079625"/>
            <a:ext cx="801687" cy="307975"/>
          </a:xfrm>
          <a:prstGeom prst="rect">
            <a:avLst/>
          </a:prstGeom>
          <a:noFill/>
          <a:ln w="9525">
            <a:noFill/>
            <a:miter lim="800000"/>
            <a:headEnd/>
            <a:tailEnd/>
          </a:ln>
        </p:spPr>
        <p:txBody>
          <a:bodyPr>
            <a:spAutoFit/>
          </a:bodyPr>
          <a:lstStyle/>
          <a:p>
            <a:pPr algn="r"/>
            <a:r>
              <a:rPr lang="fr-CA" sz="1400" b="1">
                <a:solidFill>
                  <a:srgbClr val="FF0000"/>
                </a:solidFill>
              </a:rPr>
              <a:t>58.4 %</a:t>
            </a:r>
          </a:p>
        </p:txBody>
      </p:sp>
      <p:sp>
        <p:nvSpPr>
          <p:cNvPr id="182" name="ZoneTexte 181"/>
          <p:cNvSpPr txBox="1">
            <a:spLocks noChangeArrowheads="1"/>
          </p:cNvSpPr>
          <p:nvPr/>
        </p:nvSpPr>
        <p:spPr bwMode="auto">
          <a:xfrm>
            <a:off x="8215313" y="3216275"/>
            <a:ext cx="928687" cy="307975"/>
          </a:xfrm>
          <a:prstGeom prst="rect">
            <a:avLst/>
          </a:prstGeom>
          <a:noFill/>
          <a:ln w="9525">
            <a:noFill/>
            <a:miter lim="800000"/>
            <a:headEnd/>
            <a:tailEnd/>
          </a:ln>
        </p:spPr>
        <p:txBody>
          <a:bodyPr>
            <a:spAutoFit/>
          </a:bodyPr>
          <a:lstStyle/>
          <a:p>
            <a:pPr algn="r"/>
            <a:r>
              <a:rPr lang="fr-CA" sz="1400" b="1">
                <a:solidFill>
                  <a:srgbClr val="FFC000"/>
                </a:solidFill>
              </a:rPr>
              <a:t>31.6%</a:t>
            </a:r>
          </a:p>
        </p:txBody>
      </p:sp>
      <p:sp>
        <p:nvSpPr>
          <p:cNvPr id="183" name="ZoneTexte 182"/>
          <p:cNvSpPr txBox="1">
            <a:spLocks noChangeArrowheads="1"/>
          </p:cNvSpPr>
          <p:nvPr/>
        </p:nvSpPr>
        <p:spPr bwMode="auto">
          <a:xfrm>
            <a:off x="8328025" y="4959350"/>
            <a:ext cx="815975" cy="307975"/>
          </a:xfrm>
          <a:prstGeom prst="rect">
            <a:avLst/>
          </a:prstGeom>
          <a:noFill/>
          <a:ln w="9525">
            <a:noFill/>
            <a:miter lim="800000"/>
            <a:headEnd/>
            <a:tailEnd/>
          </a:ln>
        </p:spPr>
        <p:txBody>
          <a:bodyPr>
            <a:spAutoFit/>
          </a:bodyPr>
          <a:lstStyle/>
          <a:p>
            <a:pPr algn="r"/>
            <a:r>
              <a:rPr lang="fr-CA" sz="1400" b="1">
                <a:solidFill>
                  <a:srgbClr val="39DE0C"/>
                </a:solidFill>
              </a:rPr>
              <a:t>10 %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69" grpId="0" animBg="1"/>
      <p:bldP spid="170" grpId="0" animBg="1"/>
      <p:bldP spid="171" grpId="0" animBg="1"/>
      <p:bldP spid="172" grpId="0" animBg="1"/>
      <p:bldP spid="173" grpId="0" animBg="1"/>
      <p:bldP spid="175" grpId="0" animBg="1"/>
      <p:bldP spid="176" grpId="0" animBg="1"/>
      <p:bldP spid="177" grpId="0" animBg="1"/>
      <p:bldP spid="178" grpId="0"/>
      <p:bldP spid="179" grpId="0"/>
      <p:bldP spid="180" grpId="0"/>
      <p:bldP spid="181" grpId="0"/>
      <p:bldP spid="182" grpId="0"/>
      <p:bldP spid="1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sz="half" idx="1"/>
          </p:nvPr>
        </p:nvSpPr>
        <p:spPr>
          <a:xfrm>
            <a:off x="1485900" y="1243013"/>
            <a:ext cx="5842000" cy="568325"/>
          </a:xfrm>
        </p:spPr>
        <p:txBody>
          <a:bodyPr/>
          <a:lstStyle/>
          <a:p>
            <a:pPr marL="0" indent="0" eaLnBrk="1" hangingPunct="1"/>
            <a:r>
              <a:rPr lang="fr-CA" smtClean="0"/>
              <a:t> </a:t>
            </a:r>
            <a:r>
              <a:rPr lang="fr-CA" sz="2000" b="1" smtClean="0"/>
              <a:t>Étape 3 : Tracer la courbe ABC</a:t>
            </a:r>
            <a:endParaRPr lang="fr-CA" b="1" smtClean="0"/>
          </a:p>
          <a:p>
            <a:pPr marL="0" indent="0" eaLnBrk="1" hangingPunct="1"/>
            <a:endParaRPr lang="fr-CA" sz="2000" b="1" smtClean="0"/>
          </a:p>
        </p:txBody>
      </p:sp>
      <p:graphicFrame>
        <p:nvGraphicFramePr>
          <p:cNvPr id="2050" name="Object 4"/>
          <p:cNvGraphicFramePr>
            <a:graphicFrameLocks noChangeAspect="1"/>
          </p:cNvGraphicFramePr>
          <p:nvPr>
            <p:ph sz="half" idx="2"/>
          </p:nvPr>
        </p:nvGraphicFramePr>
        <p:xfrm>
          <a:off x="865188" y="1801813"/>
          <a:ext cx="7505700" cy="4433887"/>
        </p:xfrm>
        <a:graphic>
          <a:graphicData uri="http://schemas.openxmlformats.org/presentationml/2006/ole">
            <p:oleObj spid="_x0000_s2050" name="Graphique" r:id="rId4" imgW="5400751" imgH="3190951" progId="Excel.Sheet.8">
              <p:embed/>
            </p:oleObj>
          </a:graphicData>
        </a:graphic>
      </p:graphicFrame>
      <p:sp>
        <p:nvSpPr>
          <p:cNvPr id="2052" name="AutoShape 6"/>
          <p:cNvSpPr>
            <a:spLocks/>
          </p:cNvSpPr>
          <p:nvPr/>
        </p:nvSpPr>
        <p:spPr bwMode="auto">
          <a:xfrm rot="-2749987">
            <a:off x="3036888" y="2767013"/>
            <a:ext cx="682625" cy="1216025"/>
          </a:xfrm>
          <a:prstGeom prst="rightBrace">
            <a:avLst>
              <a:gd name="adj1" fmla="val 14845"/>
              <a:gd name="adj2" fmla="val 50000"/>
            </a:avLst>
          </a:prstGeom>
          <a:noFill/>
          <a:ln w="38100">
            <a:solidFill>
              <a:srgbClr val="FF0000"/>
            </a:solidFill>
            <a:round/>
            <a:headEnd type="none" w="sm" len="sm"/>
            <a:tailEnd type="none" w="sm" len="sm"/>
          </a:ln>
        </p:spPr>
        <p:txBody>
          <a:bodyPr wrap="none" anchor="ctr"/>
          <a:lstStyle/>
          <a:p>
            <a:endParaRPr lang="fr-FR"/>
          </a:p>
        </p:txBody>
      </p:sp>
      <p:sp>
        <p:nvSpPr>
          <p:cNvPr id="211975" name="Text Box 7"/>
          <p:cNvSpPr txBox="1">
            <a:spLocks noChangeArrowheads="1"/>
          </p:cNvSpPr>
          <p:nvPr/>
        </p:nvSpPr>
        <p:spPr bwMode="auto">
          <a:xfrm>
            <a:off x="3468688" y="2814638"/>
            <a:ext cx="1631950" cy="366712"/>
          </a:xfrm>
          <a:prstGeom prst="rect">
            <a:avLst/>
          </a:prstGeom>
          <a:solidFill>
            <a:schemeClr val="bg1"/>
          </a:solidFill>
          <a:ln w="12700">
            <a:noFill/>
            <a:miter lim="800000"/>
            <a:headEnd type="none" w="sm" len="sm"/>
            <a:tailEnd type="none" w="sm" len="sm"/>
          </a:ln>
        </p:spPr>
        <p:txBody>
          <a:bodyPr>
            <a:spAutoFit/>
          </a:bodyPr>
          <a:lstStyle/>
          <a:p>
            <a:pPr algn="ctr">
              <a:spcBef>
                <a:spcPct val="50000"/>
              </a:spcBef>
            </a:pPr>
            <a:r>
              <a:rPr lang="fr-CA" b="1">
                <a:solidFill>
                  <a:srgbClr val="BD0718"/>
                </a:solidFill>
              </a:rPr>
              <a:t>Classe A</a:t>
            </a:r>
          </a:p>
        </p:txBody>
      </p:sp>
      <p:sp>
        <p:nvSpPr>
          <p:cNvPr id="2054" name="AutoShape 8"/>
          <p:cNvSpPr>
            <a:spLocks/>
          </p:cNvSpPr>
          <p:nvPr/>
        </p:nvSpPr>
        <p:spPr bwMode="auto">
          <a:xfrm rot="-4487058">
            <a:off x="4238625" y="3571875"/>
            <a:ext cx="652463" cy="1579563"/>
          </a:xfrm>
          <a:prstGeom prst="rightBrace">
            <a:avLst>
              <a:gd name="adj1" fmla="val 20174"/>
              <a:gd name="adj2" fmla="val 50000"/>
            </a:avLst>
          </a:prstGeom>
          <a:noFill/>
          <a:ln w="38100">
            <a:solidFill>
              <a:srgbClr val="FFCC00"/>
            </a:solidFill>
            <a:round/>
            <a:headEnd type="none" w="sm" len="sm"/>
            <a:tailEnd type="none" w="sm" len="sm"/>
          </a:ln>
        </p:spPr>
        <p:txBody>
          <a:bodyPr wrap="none" anchor="ctr"/>
          <a:lstStyle/>
          <a:p>
            <a:endParaRPr lang="fr-FR"/>
          </a:p>
        </p:txBody>
      </p:sp>
      <p:sp>
        <p:nvSpPr>
          <p:cNvPr id="211977" name="Text Box 9"/>
          <p:cNvSpPr txBox="1">
            <a:spLocks noChangeArrowheads="1"/>
          </p:cNvSpPr>
          <p:nvPr/>
        </p:nvSpPr>
        <p:spPr bwMode="auto">
          <a:xfrm>
            <a:off x="4251325" y="3595688"/>
            <a:ext cx="1704975" cy="366712"/>
          </a:xfrm>
          <a:prstGeom prst="rect">
            <a:avLst/>
          </a:prstGeom>
          <a:solidFill>
            <a:schemeClr val="bg1"/>
          </a:solidFill>
          <a:ln w="12700">
            <a:noFill/>
            <a:miter lim="800000"/>
            <a:headEnd type="none" w="sm" len="sm"/>
            <a:tailEnd type="none" w="sm" len="sm"/>
          </a:ln>
        </p:spPr>
        <p:txBody>
          <a:bodyPr>
            <a:spAutoFit/>
          </a:bodyPr>
          <a:lstStyle/>
          <a:p>
            <a:pPr algn="ctr">
              <a:spcBef>
                <a:spcPct val="50000"/>
              </a:spcBef>
            </a:pPr>
            <a:r>
              <a:rPr lang="fr-CA" b="1">
                <a:solidFill>
                  <a:srgbClr val="FFC000"/>
                </a:solidFill>
              </a:rPr>
              <a:t>Classe B</a:t>
            </a:r>
          </a:p>
        </p:txBody>
      </p:sp>
      <p:sp>
        <p:nvSpPr>
          <p:cNvPr id="2056" name="AutoShape 10"/>
          <p:cNvSpPr>
            <a:spLocks/>
          </p:cNvSpPr>
          <p:nvPr/>
        </p:nvSpPr>
        <p:spPr bwMode="auto">
          <a:xfrm rot="-5400000">
            <a:off x="6436519" y="3171032"/>
            <a:ext cx="711200" cy="2627312"/>
          </a:xfrm>
          <a:prstGeom prst="rightBrace">
            <a:avLst>
              <a:gd name="adj1" fmla="val 30785"/>
              <a:gd name="adj2" fmla="val 50000"/>
            </a:avLst>
          </a:prstGeom>
          <a:noFill/>
          <a:ln w="38100">
            <a:solidFill>
              <a:srgbClr val="39DE0C"/>
            </a:solidFill>
            <a:round/>
            <a:headEnd type="none" w="sm" len="sm"/>
            <a:tailEnd type="none" w="sm" len="sm"/>
          </a:ln>
        </p:spPr>
        <p:txBody>
          <a:bodyPr wrap="none" anchor="ctr"/>
          <a:lstStyle/>
          <a:p>
            <a:endParaRPr lang="fr-FR"/>
          </a:p>
        </p:txBody>
      </p:sp>
      <p:sp>
        <p:nvSpPr>
          <p:cNvPr id="211979" name="Text Box 11"/>
          <p:cNvSpPr txBox="1">
            <a:spLocks noChangeArrowheads="1"/>
          </p:cNvSpPr>
          <p:nvPr/>
        </p:nvSpPr>
        <p:spPr bwMode="auto">
          <a:xfrm>
            <a:off x="6353175" y="3709988"/>
            <a:ext cx="1717675" cy="366712"/>
          </a:xfrm>
          <a:prstGeom prst="rect">
            <a:avLst/>
          </a:prstGeom>
          <a:solidFill>
            <a:schemeClr val="bg1"/>
          </a:solidFill>
          <a:ln w="12700">
            <a:noFill/>
            <a:miter lim="800000"/>
            <a:headEnd type="none" w="sm" len="sm"/>
            <a:tailEnd type="none" w="sm" len="sm"/>
          </a:ln>
        </p:spPr>
        <p:txBody>
          <a:bodyPr>
            <a:spAutoFit/>
          </a:bodyPr>
          <a:lstStyle/>
          <a:p>
            <a:pPr algn="ctr">
              <a:spcBef>
                <a:spcPct val="50000"/>
              </a:spcBef>
            </a:pPr>
            <a:r>
              <a:rPr lang="fr-CA" b="1">
                <a:solidFill>
                  <a:srgbClr val="39DE0C"/>
                </a:solidFill>
              </a:rPr>
              <a:t>Classe C</a:t>
            </a:r>
          </a:p>
        </p:txBody>
      </p:sp>
      <p:sp>
        <p:nvSpPr>
          <p:cNvPr id="2058" name="Rectangle 13"/>
          <p:cNvSpPr>
            <a:spLocks noGrp="1" noChangeArrowheads="1"/>
          </p:cNvSpPr>
          <p:nvPr>
            <p:ph type="title"/>
          </p:nvPr>
        </p:nvSpPr>
        <p:spPr>
          <a:xfrm>
            <a:off x="722313" y="0"/>
            <a:ext cx="7462837" cy="1055688"/>
          </a:xfrm>
          <a:noFill/>
        </p:spPr>
        <p:txBody>
          <a:bodyPr/>
          <a:lstStyle/>
          <a:p>
            <a:pPr eaLnBrk="1" hangingPunct="1"/>
            <a:r>
              <a:rPr lang="fr-CA" smtClean="0"/>
              <a:t>La méthode ABC : Exemple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grpId="0" nodeType="withEffect">
                                  <p:stCondLst>
                                    <p:cond delay="0"/>
                                  </p:stCondLst>
                                  <p:childTnLst>
                                    <p:anim to="1.5" calcmode="lin" valueType="num">
                                      <p:cBhvr override="childStyle">
                                        <p:cTn id="6" dur="2000" fill="hold"/>
                                        <p:tgtEl>
                                          <p:spTgt spid="211975"/>
                                        </p:tgtEl>
                                        <p:attrNameLst>
                                          <p:attrName>style.fontSize</p:attrName>
                                        </p:attrNameLst>
                                      </p:cBhvr>
                                    </p:anim>
                                  </p:childTnLst>
                                </p:cTn>
                              </p:par>
                            </p:childTnLst>
                          </p:cTn>
                        </p:par>
                        <p:par>
                          <p:cTn id="7" fill="hold">
                            <p:stCondLst>
                              <p:cond delay="2000"/>
                            </p:stCondLst>
                            <p:childTnLst>
                              <p:par>
                                <p:cTn id="8" presetID="4" presetClass="emph" presetSubtype="2" fill="hold" grpId="0" nodeType="afterEffect">
                                  <p:stCondLst>
                                    <p:cond delay="0"/>
                                  </p:stCondLst>
                                  <p:childTnLst>
                                    <p:anim to="1.5" calcmode="lin" valueType="num">
                                      <p:cBhvr override="childStyle">
                                        <p:cTn id="9" dur="2000" fill="hold"/>
                                        <p:tgtEl>
                                          <p:spTgt spid="211977">
                                            <p:txEl>
                                              <p:charRg st="4294967295" end="4294967295"/>
                                            </p:txEl>
                                          </p:spTgt>
                                        </p:tgtEl>
                                        <p:attrNameLst>
                                          <p:attrName>style.fontSize</p:attrName>
                                        </p:attrNameLst>
                                      </p:cBhvr>
                                    </p:anim>
                                  </p:childTnLst>
                                </p:cTn>
                              </p:par>
                            </p:childTnLst>
                          </p:cTn>
                        </p:par>
                        <p:par>
                          <p:cTn id="10" fill="hold">
                            <p:stCondLst>
                              <p:cond delay="4000"/>
                            </p:stCondLst>
                            <p:childTnLst>
                              <p:par>
                                <p:cTn id="11" presetID="4" presetClass="emph" presetSubtype="2" fill="hold" grpId="0" nodeType="afterEffect">
                                  <p:stCondLst>
                                    <p:cond delay="0"/>
                                  </p:stCondLst>
                                  <p:childTnLst>
                                    <p:anim to="1.5" calcmode="lin" valueType="num">
                                      <p:cBhvr override="childStyle">
                                        <p:cTn id="12" dur="2000" fill="hold"/>
                                        <p:tgtEl>
                                          <p:spTgt spid="211979">
                                            <p:txEl>
                                              <p:charRg st="4294967295" end="429496729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5" grpId="0" animBg="1"/>
      <p:bldP spid="211977" grpId="0"/>
      <p:bldP spid="21197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09613" y="0"/>
            <a:ext cx="7070725" cy="1054100"/>
          </a:xfrm>
        </p:spPr>
        <p:txBody>
          <a:bodyPr/>
          <a:lstStyle/>
          <a:p>
            <a:pPr eaLnBrk="1" hangingPunct="1"/>
            <a:r>
              <a:rPr lang="fr-CA" smtClean="0"/>
              <a:t>Les coûts en cause</a:t>
            </a:r>
          </a:p>
        </p:txBody>
      </p:sp>
      <p:sp>
        <p:nvSpPr>
          <p:cNvPr id="215043" name="Rectangle 3"/>
          <p:cNvSpPr>
            <a:spLocks noGrp="1" noChangeArrowheads="1"/>
          </p:cNvSpPr>
          <p:nvPr>
            <p:ph type="body" idx="1"/>
          </p:nvPr>
        </p:nvSpPr>
        <p:spPr>
          <a:xfrm>
            <a:off x="982663" y="1458913"/>
            <a:ext cx="7837487" cy="4922837"/>
          </a:xfrm>
        </p:spPr>
        <p:txBody>
          <a:bodyPr/>
          <a:lstStyle/>
          <a:p>
            <a:pPr eaLnBrk="1" hangingPunct="1"/>
            <a:r>
              <a:rPr lang="fr-CA" smtClean="0"/>
              <a:t>Coût d’acquisition</a:t>
            </a:r>
          </a:p>
          <a:p>
            <a:pPr eaLnBrk="1" hangingPunct="1"/>
            <a:endParaRPr lang="fr-CA" smtClean="0"/>
          </a:p>
          <a:p>
            <a:pPr eaLnBrk="1" hangingPunct="1"/>
            <a:r>
              <a:rPr lang="fr-CA" smtClean="0"/>
              <a:t>Coût de stockage (entreposage) </a:t>
            </a:r>
          </a:p>
          <a:p>
            <a:pPr eaLnBrk="1" hangingPunct="1"/>
            <a:endParaRPr lang="fr-CA" smtClean="0"/>
          </a:p>
          <a:p>
            <a:pPr eaLnBrk="1" hangingPunct="1"/>
            <a:r>
              <a:rPr lang="fr-CA" smtClean="0"/>
              <a:t>Coût de commande (ou de mise en course)  </a:t>
            </a:r>
          </a:p>
          <a:p>
            <a:pPr eaLnBrk="1" hangingPunct="1"/>
            <a:endParaRPr lang="fr-CA" smtClean="0"/>
          </a:p>
          <a:p>
            <a:pPr eaLnBrk="1" hangingPunct="1"/>
            <a:r>
              <a:rPr lang="fr-CA" smtClean="0"/>
              <a:t>Coût de pénurie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body" idx="1"/>
          </p:nvPr>
        </p:nvSpPr>
        <p:spPr>
          <a:xfrm>
            <a:off x="987425" y="1452563"/>
            <a:ext cx="7832725" cy="4929187"/>
          </a:xfrm>
          <a:noFill/>
        </p:spPr>
        <p:txBody>
          <a:bodyPr/>
          <a:lstStyle/>
          <a:p>
            <a:pPr eaLnBrk="1" hangingPunct="1"/>
            <a:r>
              <a:rPr lang="fr-CA" smtClean="0"/>
              <a:t>Prix payé pour acquérir le produit.</a:t>
            </a:r>
          </a:p>
          <a:p>
            <a:pPr eaLnBrk="1" hangingPunct="1"/>
            <a:endParaRPr lang="fr-CA" smtClean="0"/>
          </a:p>
          <a:p>
            <a:pPr eaLnBrk="1" hangingPunct="1"/>
            <a:r>
              <a:rPr lang="fr-CA" smtClean="0"/>
              <a:t>Peut être sujet à des remises sur quantité</a:t>
            </a:r>
          </a:p>
          <a:p>
            <a:pPr eaLnBrk="1" hangingPunct="1"/>
            <a:endParaRPr lang="fr-CA" smtClean="0"/>
          </a:p>
          <a:p>
            <a:pPr algn="ctr" eaLnBrk="1" hangingPunct="1">
              <a:buFontTx/>
              <a:buNone/>
            </a:pPr>
            <a:r>
              <a:rPr lang="fr-CA" i="1" smtClean="0">
                <a:solidFill>
                  <a:schemeClr val="tx1"/>
                </a:solidFill>
              </a:rPr>
              <a:t>Pour quelle raison les fournisseurs sont-ils prêts à nous offrir de meilleurs prix, si on commande de plus grosses quantités à la fois?</a:t>
            </a:r>
          </a:p>
        </p:txBody>
      </p:sp>
      <p:sp>
        <p:nvSpPr>
          <p:cNvPr id="23555" name="Rectangle 7"/>
          <p:cNvSpPr>
            <a:spLocks noGrp="1" noChangeArrowheads="1"/>
          </p:cNvSpPr>
          <p:nvPr>
            <p:ph type="title"/>
          </p:nvPr>
        </p:nvSpPr>
        <p:spPr>
          <a:xfrm>
            <a:off x="709613" y="0"/>
            <a:ext cx="7070725" cy="1054100"/>
          </a:xfrm>
          <a:noFill/>
        </p:spPr>
        <p:txBody>
          <a:bodyPr/>
          <a:lstStyle/>
          <a:p>
            <a:pPr eaLnBrk="1" hangingPunct="1"/>
            <a:r>
              <a:rPr lang="fr-CA" smtClean="0"/>
              <a:t>Les coûts en cause :</a:t>
            </a:r>
            <a:br>
              <a:rPr lang="fr-CA" smtClean="0"/>
            </a:br>
            <a:r>
              <a:rPr lang="fr-CA" smtClean="0"/>
              <a:t>Coût d’acquisition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body" idx="1"/>
          </p:nvPr>
        </p:nvSpPr>
        <p:spPr>
          <a:xfrm>
            <a:off x="984250" y="1452563"/>
            <a:ext cx="7678738" cy="5180012"/>
          </a:xfrm>
          <a:noFill/>
        </p:spPr>
        <p:txBody>
          <a:bodyPr/>
          <a:lstStyle/>
          <a:p>
            <a:pPr eaLnBrk="1" hangingPunct="1"/>
            <a:r>
              <a:rPr lang="fr-CA" smtClean="0"/>
              <a:t>Le coût de stockage est composé d'une multitude de coûts qui varient en fonction du produit et de l'entreprise</a:t>
            </a:r>
          </a:p>
          <a:p>
            <a:pPr eaLnBrk="1" hangingPunct="1"/>
            <a:r>
              <a:rPr lang="fr-CA" smtClean="0"/>
              <a:t>Il comprend :</a:t>
            </a:r>
          </a:p>
          <a:p>
            <a:pPr lvl="1" eaLnBrk="1" hangingPunct="1"/>
            <a:r>
              <a:rPr lang="fr-CA" sz="2000" smtClean="0"/>
              <a:t>Coût de l'argent  de  3 %  à  24 % - </a:t>
            </a:r>
            <a:r>
              <a:rPr lang="fr-CA" sz="2000" i="1" smtClean="0">
                <a:solidFill>
                  <a:schemeClr val="tx1"/>
                </a:solidFill>
              </a:rPr>
              <a:t>coût d’opportunité</a:t>
            </a:r>
          </a:p>
          <a:p>
            <a:pPr lvl="1" eaLnBrk="1" hangingPunct="1"/>
            <a:r>
              <a:rPr lang="fr-CA" sz="2000" smtClean="0"/>
              <a:t>Désuétude  de  2 %  à  20 %</a:t>
            </a:r>
          </a:p>
          <a:p>
            <a:pPr lvl="1" eaLnBrk="1" hangingPunct="1"/>
            <a:r>
              <a:rPr lang="fr-CA" sz="2000" smtClean="0"/>
              <a:t>Détérioration  de  1 %  à  5 %</a:t>
            </a:r>
          </a:p>
          <a:p>
            <a:pPr lvl="1" eaLnBrk="1" hangingPunct="1"/>
            <a:r>
              <a:rPr lang="fr-CA" sz="2000" smtClean="0"/>
              <a:t>Entreposage  de  1 %  à  3 %</a:t>
            </a:r>
          </a:p>
          <a:p>
            <a:pPr lvl="1" eaLnBrk="1" hangingPunct="1"/>
            <a:r>
              <a:rPr lang="fr-CA" sz="2000" smtClean="0"/>
              <a:t>Entretien  de  1 %  à  2 %</a:t>
            </a:r>
          </a:p>
          <a:p>
            <a:pPr lvl="1" eaLnBrk="1" hangingPunct="1"/>
            <a:r>
              <a:rPr lang="fr-CA" sz="2000" smtClean="0"/>
              <a:t>Administration  de  1/4 %  à  2 %</a:t>
            </a:r>
          </a:p>
          <a:p>
            <a:pPr lvl="1" eaLnBrk="1" hangingPunct="1"/>
            <a:r>
              <a:rPr lang="fr-CA" sz="2000" smtClean="0"/>
              <a:t>Assurance  de 1/2 %  à  1 1/2 %</a:t>
            </a:r>
          </a:p>
          <a:p>
            <a:pPr lvl="2" eaLnBrk="1" hangingPunct="1"/>
            <a:endParaRPr lang="fr-CA" sz="2000" smtClean="0"/>
          </a:p>
          <a:p>
            <a:pPr eaLnBrk="1" hangingPunct="1"/>
            <a:r>
              <a:rPr lang="fr-CA" smtClean="0"/>
              <a:t>Total  de  8 %  à  50 % de la valeur du stock moyen</a:t>
            </a:r>
          </a:p>
        </p:txBody>
      </p:sp>
      <p:sp>
        <p:nvSpPr>
          <p:cNvPr id="24579" name="Rectangle 7"/>
          <p:cNvSpPr>
            <a:spLocks noGrp="1" noChangeArrowheads="1"/>
          </p:cNvSpPr>
          <p:nvPr>
            <p:ph type="title"/>
          </p:nvPr>
        </p:nvSpPr>
        <p:spPr>
          <a:xfrm>
            <a:off x="709613" y="0"/>
            <a:ext cx="7070725" cy="1054100"/>
          </a:xfrm>
          <a:noFill/>
        </p:spPr>
        <p:txBody>
          <a:bodyPr/>
          <a:lstStyle/>
          <a:p>
            <a:pPr eaLnBrk="1" hangingPunct="1"/>
            <a:r>
              <a:rPr lang="fr-CA" smtClean="0"/>
              <a:t>Les coûts en cause :</a:t>
            </a:r>
            <a:br>
              <a:rPr lang="fr-CA" smtClean="0"/>
            </a:br>
            <a:r>
              <a:rPr lang="fr-CA" smtClean="0"/>
              <a:t>Coût de stockage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body" idx="1"/>
          </p:nvPr>
        </p:nvSpPr>
        <p:spPr>
          <a:xfrm>
            <a:off x="982663" y="1457325"/>
            <a:ext cx="7789862" cy="4465638"/>
          </a:xfrm>
          <a:noFill/>
        </p:spPr>
        <p:txBody>
          <a:bodyPr/>
          <a:lstStyle/>
          <a:p>
            <a:pPr eaLnBrk="1" hangingPunct="1"/>
            <a:r>
              <a:rPr lang="fr-CA" smtClean="0"/>
              <a:t>Il comprend :</a:t>
            </a:r>
          </a:p>
          <a:p>
            <a:pPr lvl="1" eaLnBrk="1" hangingPunct="1"/>
            <a:r>
              <a:rPr lang="fr-CA" smtClean="0"/>
              <a:t>Préparation de la commande</a:t>
            </a:r>
          </a:p>
          <a:p>
            <a:pPr lvl="1" eaLnBrk="1" hangingPunct="1"/>
            <a:r>
              <a:rPr lang="fr-CA" smtClean="0"/>
              <a:t>Émission</a:t>
            </a:r>
          </a:p>
          <a:p>
            <a:pPr lvl="1" eaLnBrk="1" hangingPunct="1"/>
            <a:r>
              <a:rPr lang="fr-CA" smtClean="0"/>
              <a:t>Suivi</a:t>
            </a:r>
          </a:p>
          <a:p>
            <a:pPr lvl="1" eaLnBrk="1" hangingPunct="1"/>
            <a:r>
              <a:rPr lang="fr-CA" smtClean="0"/>
              <a:t>Réception</a:t>
            </a:r>
          </a:p>
          <a:p>
            <a:pPr lvl="1" eaLnBrk="1" hangingPunct="1"/>
            <a:r>
              <a:rPr lang="fr-CA" smtClean="0"/>
              <a:t>Inspection</a:t>
            </a:r>
          </a:p>
          <a:p>
            <a:pPr lvl="1" eaLnBrk="1" hangingPunct="1"/>
            <a:r>
              <a:rPr lang="fr-CA" smtClean="0"/>
              <a:t>Manipulation physique</a:t>
            </a:r>
          </a:p>
          <a:p>
            <a:pPr lvl="1" eaLnBrk="1" hangingPunct="1"/>
            <a:r>
              <a:rPr lang="fr-CA" smtClean="0"/>
              <a:t>Réglage de l'équipement</a:t>
            </a:r>
          </a:p>
          <a:p>
            <a:pPr lvl="1" eaLnBrk="1" hangingPunct="1"/>
            <a:r>
              <a:rPr lang="fr-CA" smtClean="0"/>
              <a:t>et autres</a:t>
            </a:r>
          </a:p>
          <a:p>
            <a:pPr lvl="2" eaLnBrk="1" hangingPunct="1">
              <a:buFontTx/>
              <a:buNone/>
            </a:pPr>
            <a:endParaRPr lang="fr-CA" smtClean="0"/>
          </a:p>
          <a:p>
            <a:pPr eaLnBrk="1" hangingPunct="1"/>
            <a:endParaRPr lang="fr-CA" b="1" u="sng" smtClean="0"/>
          </a:p>
        </p:txBody>
      </p:sp>
      <p:sp>
        <p:nvSpPr>
          <p:cNvPr id="25603" name="Rectangle 7"/>
          <p:cNvSpPr>
            <a:spLocks noGrp="1" noChangeArrowheads="1"/>
          </p:cNvSpPr>
          <p:nvPr>
            <p:ph type="title"/>
          </p:nvPr>
        </p:nvSpPr>
        <p:spPr>
          <a:xfrm>
            <a:off x="709613" y="0"/>
            <a:ext cx="7070725" cy="1054100"/>
          </a:xfrm>
          <a:noFill/>
        </p:spPr>
        <p:txBody>
          <a:bodyPr/>
          <a:lstStyle/>
          <a:p>
            <a:pPr eaLnBrk="1" hangingPunct="1"/>
            <a:r>
              <a:rPr lang="fr-CA" smtClean="0"/>
              <a:t>Les coûts en cause :</a:t>
            </a:r>
            <a:br>
              <a:rPr lang="fr-CA" smtClean="0"/>
            </a:br>
            <a:r>
              <a:rPr lang="fr-CA" smtClean="0"/>
              <a:t>Coût de commande</a:t>
            </a:r>
          </a:p>
        </p:txBody>
      </p:sp>
      <p:sp>
        <p:nvSpPr>
          <p:cNvPr id="25604" name="Accolade fermante 4"/>
          <p:cNvSpPr>
            <a:spLocks/>
          </p:cNvSpPr>
          <p:nvPr/>
        </p:nvSpPr>
        <p:spPr bwMode="auto">
          <a:xfrm>
            <a:off x="5773738" y="1998663"/>
            <a:ext cx="614362" cy="2508250"/>
          </a:xfrm>
          <a:prstGeom prst="rightBrace">
            <a:avLst>
              <a:gd name="adj1" fmla="val 8335"/>
              <a:gd name="adj2" fmla="val 50000"/>
            </a:avLst>
          </a:prstGeom>
          <a:noFill/>
          <a:ln w="28575" algn="ctr">
            <a:solidFill>
              <a:schemeClr val="tx1"/>
            </a:solidFill>
            <a:round/>
            <a:headEnd type="none" w="sm" len="sm"/>
            <a:tailEnd type="none" w="sm" len="sm"/>
          </a:ln>
        </p:spPr>
        <p:txBody>
          <a:bodyPr/>
          <a:lstStyle/>
          <a:p>
            <a:endParaRPr lang="fr-FR"/>
          </a:p>
        </p:txBody>
      </p:sp>
      <p:sp>
        <p:nvSpPr>
          <p:cNvPr id="25605" name="ZoneTexte 5"/>
          <p:cNvSpPr txBox="1">
            <a:spLocks noChangeArrowheads="1"/>
          </p:cNvSpPr>
          <p:nvPr/>
        </p:nvSpPr>
        <p:spPr bwMode="auto">
          <a:xfrm>
            <a:off x="6388100" y="2403475"/>
            <a:ext cx="1985963" cy="1631950"/>
          </a:xfrm>
          <a:prstGeom prst="rect">
            <a:avLst/>
          </a:prstGeom>
          <a:noFill/>
          <a:ln w="9525">
            <a:noFill/>
            <a:miter lim="800000"/>
            <a:headEnd/>
            <a:tailEnd/>
          </a:ln>
        </p:spPr>
        <p:txBody>
          <a:bodyPr>
            <a:spAutoFit/>
          </a:bodyPr>
          <a:lstStyle/>
          <a:p>
            <a:r>
              <a:rPr lang="fr-CA" sz="2000" i="1"/>
              <a:t>Coûts de commande externes – fournisseurs externes</a:t>
            </a:r>
          </a:p>
        </p:txBody>
      </p:sp>
      <p:cxnSp>
        <p:nvCxnSpPr>
          <p:cNvPr id="25606" name="Connecteur droit avec flèche 7"/>
          <p:cNvCxnSpPr>
            <a:cxnSpLocks noChangeShapeType="1"/>
          </p:cNvCxnSpPr>
          <p:nvPr/>
        </p:nvCxnSpPr>
        <p:spPr bwMode="auto">
          <a:xfrm rot="10800000">
            <a:off x="5446713" y="4794250"/>
            <a:ext cx="784225" cy="1588"/>
          </a:xfrm>
          <a:prstGeom prst="straightConnector1">
            <a:avLst/>
          </a:prstGeom>
          <a:noFill/>
          <a:ln w="38100" algn="ctr">
            <a:solidFill>
              <a:schemeClr val="tx1"/>
            </a:solidFill>
            <a:round/>
            <a:headEnd type="none" w="sm" len="sm"/>
            <a:tailEnd type="arrow" w="med" len="med"/>
          </a:ln>
        </p:spPr>
      </p:cxnSp>
      <p:sp>
        <p:nvSpPr>
          <p:cNvPr id="25607" name="ZoneTexte 8"/>
          <p:cNvSpPr txBox="1">
            <a:spLocks noChangeArrowheads="1"/>
          </p:cNvSpPr>
          <p:nvPr/>
        </p:nvSpPr>
        <p:spPr bwMode="auto">
          <a:xfrm>
            <a:off x="6408738" y="4319588"/>
            <a:ext cx="1985962" cy="1630362"/>
          </a:xfrm>
          <a:prstGeom prst="rect">
            <a:avLst/>
          </a:prstGeom>
          <a:noFill/>
          <a:ln w="9525">
            <a:noFill/>
            <a:miter lim="800000"/>
            <a:headEnd/>
            <a:tailEnd/>
          </a:ln>
        </p:spPr>
        <p:txBody>
          <a:bodyPr>
            <a:spAutoFit/>
          </a:bodyPr>
          <a:lstStyle/>
          <a:p>
            <a:r>
              <a:rPr lang="fr-CA" sz="2000" i="1"/>
              <a:t>Coûts de commande interne – fabrication interne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9" name="Rectangle 5"/>
          <p:cNvSpPr>
            <a:spLocks noGrp="1" noChangeArrowheads="1"/>
          </p:cNvSpPr>
          <p:nvPr>
            <p:ph type="body" idx="1"/>
          </p:nvPr>
        </p:nvSpPr>
        <p:spPr>
          <a:xfrm>
            <a:off x="974725" y="1460500"/>
            <a:ext cx="7845425" cy="4921250"/>
          </a:xfrm>
          <a:noFill/>
        </p:spPr>
        <p:txBody>
          <a:bodyPr/>
          <a:lstStyle/>
          <a:p>
            <a:pPr eaLnBrk="1" hangingPunct="1"/>
            <a:r>
              <a:rPr lang="fr-CA" smtClean="0"/>
              <a:t>Réputation de l’entreprise;</a:t>
            </a:r>
          </a:p>
          <a:p>
            <a:pPr eaLnBrk="1" hangingPunct="1"/>
            <a:r>
              <a:rPr lang="fr-CA" smtClean="0"/>
              <a:t>Perte de commandes;</a:t>
            </a:r>
          </a:p>
          <a:p>
            <a:pPr eaLnBrk="1" hangingPunct="1"/>
            <a:r>
              <a:rPr lang="fr-CA" smtClean="0"/>
              <a:t>Sous-traitance;</a:t>
            </a:r>
          </a:p>
          <a:p>
            <a:pPr eaLnBrk="1" hangingPunct="1"/>
            <a:r>
              <a:rPr lang="fr-CA" smtClean="0"/>
              <a:t>Augmentation des coûts :</a:t>
            </a:r>
          </a:p>
          <a:p>
            <a:pPr lvl="1" eaLnBrk="1" hangingPunct="1"/>
            <a:r>
              <a:rPr lang="fr-CA" smtClean="0"/>
              <a:t>Heures supplémentaires;</a:t>
            </a:r>
          </a:p>
          <a:p>
            <a:pPr lvl="1" eaLnBrk="1" hangingPunct="1"/>
            <a:r>
              <a:rPr lang="fr-CA" smtClean="0"/>
              <a:t>Livraison.</a:t>
            </a:r>
            <a:br>
              <a:rPr lang="fr-CA" smtClean="0"/>
            </a:br>
            <a:endParaRPr lang="fr-CA" smtClean="0"/>
          </a:p>
          <a:p>
            <a:pPr eaLnBrk="1" hangingPunct="1"/>
            <a:r>
              <a:rPr lang="fr-CA" smtClean="0"/>
              <a:t>IMPACT SUR LE CLIENT ... </a:t>
            </a:r>
            <a:br>
              <a:rPr lang="fr-CA" smtClean="0"/>
            </a:br>
            <a:r>
              <a:rPr lang="fr-CA" smtClean="0"/>
              <a:t>                DIFFICILE A DÉTERMINER</a:t>
            </a:r>
          </a:p>
          <a:p>
            <a:pPr lvl="1" eaLnBrk="1" hangingPunct="1"/>
            <a:endParaRPr lang="fr-CA" smtClean="0"/>
          </a:p>
        </p:txBody>
      </p:sp>
      <p:sp>
        <p:nvSpPr>
          <p:cNvPr id="26627" name="Rectangle 7"/>
          <p:cNvSpPr>
            <a:spLocks noGrp="1" noChangeArrowheads="1"/>
          </p:cNvSpPr>
          <p:nvPr>
            <p:ph type="title"/>
          </p:nvPr>
        </p:nvSpPr>
        <p:spPr>
          <a:xfrm>
            <a:off x="709613" y="0"/>
            <a:ext cx="7070725" cy="1054100"/>
          </a:xfrm>
          <a:noFill/>
        </p:spPr>
        <p:txBody>
          <a:bodyPr/>
          <a:lstStyle/>
          <a:p>
            <a:pPr eaLnBrk="1" hangingPunct="1"/>
            <a:r>
              <a:rPr lang="fr-CA" smtClean="0"/>
              <a:t>Les coûts en cause :</a:t>
            </a:r>
            <a:br>
              <a:rPr lang="fr-CA" smtClean="0"/>
            </a:br>
            <a:r>
              <a:rPr lang="fr-CA" smtClean="0"/>
              <a:t>Coût de pénurie externe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1000"/>
                                  </p:stCondLst>
                                  <p:childTnLst>
                                    <p:animEffect transition="out" filter="fade">
                                      <p:cBhvr>
                                        <p:cTn id="6" dur="500" tmFilter="0, 0; .2, .5; .8, .5; 1, 0"/>
                                        <p:tgtEl>
                                          <p:spTgt spid="287749">
                                            <p:txEl>
                                              <p:pRg st="6" end="6"/>
                                            </p:txEl>
                                          </p:spTgt>
                                        </p:tgtEl>
                                      </p:cBhvr>
                                    </p:animEffect>
                                    <p:animScale>
                                      <p:cBhvr>
                                        <p:cTn id="7" dur="250" autoRev="1" fill="hold"/>
                                        <p:tgtEl>
                                          <p:spTgt spid="287749">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body" idx="1"/>
          </p:nvPr>
        </p:nvSpPr>
        <p:spPr>
          <a:xfrm>
            <a:off x="974725" y="1460500"/>
            <a:ext cx="7845425" cy="4921250"/>
          </a:xfrm>
          <a:noFill/>
        </p:spPr>
        <p:txBody>
          <a:bodyPr/>
          <a:lstStyle/>
          <a:p>
            <a:pPr eaLnBrk="1" hangingPunct="1"/>
            <a:r>
              <a:rPr lang="fr-CA" smtClean="0"/>
              <a:t>Main-d’oeuvre inoccupée;</a:t>
            </a:r>
          </a:p>
          <a:p>
            <a:pPr eaLnBrk="1" hangingPunct="1"/>
            <a:r>
              <a:rPr lang="fr-CA" smtClean="0"/>
              <a:t>Machinerie arrêtée;</a:t>
            </a:r>
          </a:p>
          <a:p>
            <a:pPr eaLnBrk="1" hangingPunct="1"/>
            <a:r>
              <a:rPr lang="fr-CA" smtClean="0"/>
              <a:t>Modification de l’ordonnancement;</a:t>
            </a:r>
          </a:p>
          <a:p>
            <a:pPr eaLnBrk="1" hangingPunct="1"/>
            <a:r>
              <a:rPr lang="fr-CA" smtClean="0"/>
              <a:t>Perte de capacité;</a:t>
            </a:r>
          </a:p>
          <a:p>
            <a:pPr eaLnBrk="1" hangingPunct="1"/>
            <a:r>
              <a:rPr lang="fr-CA" smtClean="0"/>
              <a:t>Création de goulots d’étranglement;</a:t>
            </a:r>
          </a:p>
          <a:p>
            <a:pPr eaLnBrk="1" hangingPunct="1"/>
            <a:r>
              <a:rPr lang="fr-CA" smtClean="0"/>
              <a:t>Prime à l’achat;</a:t>
            </a:r>
          </a:p>
          <a:p>
            <a:pPr eaLnBrk="1" hangingPunct="1"/>
            <a:r>
              <a:rPr lang="fr-CA" smtClean="0"/>
              <a:t>Heures supplémentaires;</a:t>
            </a:r>
          </a:p>
          <a:p>
            <a:pPr eaLnBrk="1" hangingPunct="1"/>
            <a:r>
              <a:rPr lang="fr-CA" smtClean="0"/>
              <a:t>Augmentation du nombre de relanceurs.</a:t>
            </a:r>
          </a:p>
          <a:p>
            <a:pPr eaLnBrk="1" hangingPunct="1"/>
            <a:r>
              <a:rPr lang="fr-CA" smtClean="0"/>
              <a:t>Etc.</a:t>
            </a:r>
          </a:p>
        </p:txBody>
      </p:sp>
      <p:sp>
        <p:nvSpPr>
          <p:cNvPr id="27651" name="Rectangle 7"/>
          <p:cNvSpPr>
            <a:spLocks noGrp="1" noChangeArrowheads="1"/>
          </p:cNvSpPr>
          <p:nvPr>
            <p:ph type="title"/>
          </p:nvPr>
        </p:nvSpPr>
        <p:spPr>
          <a:xfrm>
            <a:off x="709613" y="0"/>
            <a:ext cx="7070725" cy="1054100"/>
          </a:xfrm>
          <a:noFill/>
        </p:spPr>
        <p:txBody>
          <a:bodyPr/>
          <a:lstStyle/>
          <a:p>
            <a:pPr eaLnBrk="1" hangingPunct="1"/>
            <a:r>
              <a:rPr lang="fr-CA" smtClean="0"/>
              <a:t>Les coûts en cause :</a:t>
            </a:r>
            <a:br>
              <a:rPr lang="fr-CA" smtClean="0"/>
            </a:br>
            <a:r>
              <a:rPr lang="fr-CA" smtClean="0"/>
              <a:t>Coût de pénurie interne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11200" y="0"/>
            <a:ext cx="7031038" cy="1030288"/>
          </a:xfrm>
        </p:spPr>
        <p:txBody>
          <a:bodyPr/>
          <a:lstStyle/>
          <a:p>
            <a:pPr eaLnBrk="1" hangingPunct="1"/>
            <a:r>
              <a:rPr lang="fr-CA" smtClean="0"/>
              <a:t>Modèles de gestion des stocks :</a:t>
            </a:r>
            <a:br>
              <a:rPr lang="fr-CA" smtClean="0"/>
            </a:br>
            <a:r>
              <a:rPr lang="fr-CA" smtClean="0"/>
              <a:t>Objectifs</a:t>
            </a:r>
          </a:p>
        </p:txBody>
      </p:sp>
      <p:sp>
        <p:nvSpPr>
          <p:cNvPr id="216067" name="Rectangle 3"/>
          <p:cNvSpPr>
            <a:spLocks noGrp="1" noChangeArrowheads="1"/>
          </p:cNvSpPr>
          <p:nvPr>
            <p:ph type="body" idx="1"/>
          </p:nvPr>
        </p:nvSpPr>
        <p:spPr>
          <a:xfrm>
            <a:off x="982663" y="1458913"/>
            <a:ext cx="7566025" cy="4162425"/>
          </a:xfrm>
        </p:spPr>
        <p:txBody>
          <a:bodyPr/>
          <a:lstStyle/>
          <a:p>
            <a:pPr marL="274638" indent="-274638" eaLnBrk="1" hangingPunct="1">
              <a:buFontTx/>
              <a:buNone/>
            </a:pPr>
            <a:r>
              <a:rPr lang="fr-CA" b="1" smtClean="0"/>
              <a:t>	Les modèles visent à déterminer le moment</a:t>
            </a:r>
          </a:p>
          <a:p>
            <a:pPr marL="274638" indent="-274638" eaLnBrk="1" hangingPunct="1">
              <a:buFontTx/>
              <a:buNone/>
            </a:pPr>
            <a:r>
              <a:rPr lang="fr-CA" b="1" smtClean="0"/>
              <a:t>	(quand ?) et la quantité (combien ?) à commander pour minimiser les coûts tout en permettant d’avoir les matières requises au bon moment.</a:t>
            </a:r>
          </a:p>
          <a:p>
            <a:pPr marL="274638" indent="-274638" eaLnBrk="1" hangingPunct="1"/>
            <a:endParaRPr lang="fr-CA" b="1" smtClean="0"/>
          </a:p>
          <a:p>
            <a:pPr marL="2171700" lvl="1" eaLnBrk="1" hangingPunct="1"/>
            <a:r>
              <a:rPr lang="fr-CA" b="1" smtClean="0"/>
              <a:t>Quand commander ?</a:t>
            </a:r>
          </a:p>
          <a:p>
            <a:pPr marL="2171700" lvl="1" eaLnBrk="1" hangingPunct="1"/>
            <a:endParaRPr lang="fr-CA" b="1" smtClean="0"/>
          </a:p>
          <a:p>
            <a:pPr marL="2171700" lvl="1" eaLnBrk="1" hangingPunct="1"/>
            <a:r>
              <a:rPr lang="fr-CA" b="1" smtClean="0"/>
              <a:t>Combien commander ?</a:t>
            </a:r>
            <a:endParaRPr lang="fr-C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16067">
                                            <p:txEl>
                                              <p:pRg st="3" end="3"/>
                                            </p:txEl>
                                          </p:spTgt>
                                        </p:tgtEl>
                                        <p:attrNameLst>
                                          <p:attrName>style.visibility</p:attrName>
                                        </p:attrNameLst>
                                      </p:cBhvr>
                                      <p:to>
                                        <p:strVal val="visible"/>
                                      </p:to>
                                    </p:set>
                                    <p:animEffect transition="in" filter="checkerboard(across)">
                                      <p:cBhvr>
                                        <p:cTn id="7" dur="500"/>
                                        <p:tgtEl>
                                          <p:spTgt spid="216067">
                                            <p:txEl>
                                              <p:pRg st="3" end="3"/>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216067">
                                            <p:txEl>
                                              <p:pRg st="5" end="5"/>
                                            </p:txEl>
                                          </p:spTgt>
                                        </p:tgtEl>
                                        <p:attrNameLst>
                                          <p:attrName>style.visibility</p:attrName>
                                        </p:attrNameLst>
                                      </p:cBhvr>
                                      <p:to>
                                        <p:strVal val="visible"/>
                                      </p:to>
                                    </p:set>
                                    <p:animEffect transition="in" filter="checkerboard(across)">
                                      <p:cBhvr>
                                        <p:cTn id="11" dur="500"/>
                                        <p:tgtEl>
                                          <p:spTgt spid="2160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
          <p:cNvSpPr>
            <a:spLocks noGrp="1" noChangeArrowheads="1"/>
          </p:cNvSpPr>
          <p:nvPr>
            <p:ph type="title"/>
          </p:nvPr>
        </p:nvSpPr>
        <p:spPr>
          <a:xfrm>
            <a:off x="709613" y="0"/>
            <a:ext cx="7070725" cy="1063625"/>
          </a:xfrm>
        </p:spPr>
        <p:txBody>
          <a:bodyPr/>
          <a:lstStyle/>
          <a:p>
            <a:pPr eaLnBrk="1" hangingPunct="1"/>
            <a:r>
              <a:rPr lang="fr-CA" smtClean="0"/>
              <a:t>Plan de la présentation </a:t>
            </a:r>
          </a:p>
        </p:txBody>
      </p:sp>
      <p:sp>
        <p:nvSpPr>
          <p:cNvPr id="11267" name="Rectangle 9"/>
          <p:cNvSpPr>
            <a:spLocks noGrp="1" noChangeArrowheads="1"/>
          </p:cNvSpPr>
          <p:nvPr>
            <p:ph type="body" idx="1"/>
          </p:nvPr>
        </p:nvSpPr>
        <p:spPr>
          <a:xfrm>
            <a:off x="573088" y="1444625"/>
            <a:ext cx="8158162" cy="4918075"/>
          </a:xfrm>
        </p:spPr>
        <p:txBody>
          <a:bodyPr/>
          <a:lstStyle/>
          <a:p>
            <a:pPr eaLnBrk="1" hangingPunct="1">
              <a:lnSpc>
                <a:spcPct val="90000"/>
              </a:lnSpc>
              <a:buFontTx/>
              <a:buBlip>
                <a:blip r:embed="rId3"/>
              </a:buBlip>
            </a:pPr>
            <a:r>
              <a:rPr lang="fr-CA" smtClean="0"/>
              <a:t>Les types de stocks</a:t>
            </a:r>
          </a:p>
          <a:p>
            <a:pPr eaLnBrk="1" hangingPunct="1">
              <a:lnSpc>
                <a:spcPct val="90000"/>
              </a:lnSpc>
              <a:buFontTx/>
              <a:buBlip>
                <a:blip r:embed="rId3"/>
              </a:buBlip>
            </a:pPr>
            <a:r>
              <a:rPr lang="fr-CA" smtClean="0"/>
              <a:t>Les types de demandes (indépendante vs dépendante)</a:t>
            </a:r>
          </a:p>
          <a:p>
            <a:pPr eaLnBrk="1" hangingPunct="1">
              <a:lnSpc>
                <a:spcPct val="90000"/>
              </a:lnSpc>
              <a:buFontTx/>
              <a:buBlip>
                <a:blip r:embed="rId3"/>
              </a:buBlip>
            </a:pPr>
            <a:r>
              <a:rPr lang="fr-CA" smtClean="0"/>
              <a:t>Les fonctions des stocks</a:t>
            </a:r>
          </a:p>
          <a:p>
            <a:pPr eaLnBrk="1" hangingPunct="1">
              <a:lnSpc>
                <a:spcPct val="90000"/>
              </a:lnSpc>
              <a:buFontTx/>
              <a:buBlip>
                <a:blip r:embed="rId3"/>
              </a:buBlip>
            </a:pPr>
            <a:r>
              <a:rPr lang="fr-CA" smtClean="0"/>
              <a:t>Les enjeux de la gestion des stocks</a:t>
            </a:r>
          </a:p>
          <a:p>
            <a:pPr eaLnBrk="1" hangingPunct="1">
              <a:lnSpc>
                <a:spcPct val="90000"/>
              </a:lnSpc>
              <a:buFontTx/>
              <a:buBlip>
                <a:blip r:embed="rId3"/>
              </a:buBlip>
            </a:pPr>
            <a:r>
              <a:rPr lang="fr-CA" smtClean="0"/>
              <a:t>La méthode ABC	</a:t>
            </a:r>
          </a:p>
          <a:p>
            <a:pPr eaLnBrk="1" hangingPunct="1">
              <a:lnSpc>
                <a:spcPct val="90000"/>
              </a:lnSpc>
              <a:buFontTx/>
              <a:buBlip>
                <a:blip r:embed="rId3"/>
              </a:buBlip>
            </a:pPr>
            <a:r>
              <a:rPr lang="fr-CA" smtClean="0"/>
              <a:t>Les coûts en cause (coût d’acquisition, de commande, de stockage, de pénurie)</a:t>
            </a:r>
          </a:p>
          <a:p>
            <a:pPr eaLnBrk="1" hangingPunct="1">
              <a:lnSpc>
                <a:spcPct val="90000"/>
              </a:lnSpc>
              <a:buFontTx/>
              <a:buBlip>
                <a:blip r:embed="rId3"/>
              </a:buBlip>
            </a:pPr>
            <a:r>
              <a:rPr lang="fr-CA" smtClean="0"/>
              <a:t>Demande déterministe : Modèle du lot économique simple</a:t>
            </a:r>
          </a:p>
          <a:p>
            <a:pPr eaLnBrk="1" hangingPunct="1">
              <a:lnSpc>
                <a:spcPct val="90000"/>
              </a:lnSpc>
              <a:buFontTx/>
              <a:buBlip>
                <a:blip r:embed="rId3"/>
              </a:buBlip>
            </a:pPr>
            <a:r>
              <a:rPr lang="fr-CA" smtClean="0"/>
              <a:t>Demande aléatoire : Modèles plus près de la réalité</a:t>
            </a:r>
          </a:p>
          <a:p>
            <a:pPr lvl="1" eaLnBrk="1" hangingPunct="1">
              <a:lnSpc>
                <a:spcPct val="90000"/>
              </a:lnSpc>
              <a:buClr>
                <a:schemeClr val="hlink"/>
              </a:buClr>
            </a:pPr>
            <a:r>
              <a:rPr lang="fr-CA" sz="2000" smtClean="0"/>
              <a:t>Modèle à quantité fixe et période variable</a:t>
            </a:r>
          </a:p>
          <a:p>
            <a:pPr lvl="1" eaLnBrk="1" hangingPunct="1">
              <a:lnSpc>
                <a:spcPct val="90000"/>
              </a:lnSpc>
              <a:buClr>
                <a:schemeClr val="hlink"/>
              </a:buClr>
            </a:pPr>
            <a:r>
              <a:rPr lang="fr-CA" sz="2000" smtClean="0"/>
              <a:t>Modèle à période fixe et quantité variable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20725" y="0"/>
            <a:ext cx="8423275" cy="1060450"/>
          </a:xfrm>
        </p:spPr>
        <p:txBody>
          <a:bodyPr/>
          <a:lstStyle/>
          <a:p>
            <a:pPr eaLnBrk="1" hangingPunct="1"/>
            <a:r>
              <a:rPr lang="fr-CA" smtClean="0"/>
              <a:t>Le lot économique simple : </a:t>
            </a:r>
            <a:br>
              <a:rPr lang="fr-CA" smtClean="0"/>
            </a:br>
            <a:r>
              <a:rPr lang="fr-CA" smtClean="0"/>
              <a:t>Principes de bases</a:t>
            </a:r>
          </a:p>
        </p:txBody>
      </p:sp>
      <p:sp>
        <p:nvSpPr>
          <p:cNvPr id="29699" name="Rectangle 3"/>
          <p:cNvSpPr>
            <a:spLocks noGrp="1" noChangeArrowheads="1"/>
          </p:cNvSpPr>
          <p:nvPr>
            <p:ph type="body" idx="1"/>
          </p:nvPr>
        </p:nvSpPr>
        <p:spPr>
          <a:xfrm>
            <a:off x="981075" y="1468438"/>
            <a:ext cx="7853363" cy="4716462"/>
          </a:xfrm>
        </p:spPr>
        <p:txBody>
          <a:bodyPr/>
          <a:lstStyle/>
          <a:p>
            <a:pPr eaLnBrk="1" hangingPunct="1">
              <a:lnSpc>
                <a:spcPct val="90000"/>
              </a:lnSpc>
              <a:buFontTx/>
              <a:buNone/>
            </a:pPr>
            <a:r>
              <a:rPr lang="fr-CA" smtClean="0"/>
              <a:t>	Modèle du lot économique simple (QEC) : Hypothèses </a:t>
            </a:r>
          </a:p>
          <a:p>
            <a:pPr eaLnBrk="1" hangingPunct="1">
              <a:lnSpc>
                <a:spcPct val="90000"/>
              </a:lnSpc>
              <a:buFontTx/>
              <a:buNone/>
            </a:pPr>
            <a:endParaRPr lang="fr-CA" smtClean="0"/>
          </a:p>
          <a:p>
            <a:pPr marL="901700" lvl="1" indent="-379413" eaLnBrk="1" hangingPunct="1">
              <a:lnSpc>
                <a:spcPct val="90000"/>
              </a:lnSpc>
            </a:pPr>
            <a:r>
              <a:rPr lang="fr-CA" smtClean="0"/>
              <a:t>	Un seul produit en cause;</a:t>
            </a:r>
          </a:p>
          <a:p>
            <a:pPr marL="901700" lvl="1" indent="-379413" eaLnBrk="1" hangingPunct="1">
              <a:lnSpc>
                <a:spcPct val="90000"/>
              </a:lnSpc>
            </a:pPr>
            <a:r>
              <a:rPr lang="fr-CA" smtClean="0"/>
              <a:t>	Connaissance de la demande annuelle à satisfaire;</a:t>
            </a:r>
          </a:p>
          <a:p>
            <a:pPr marL="901700" lvl="1" indent="-379413" eaLnBrk="1" hangingPunct="1">
              <a:lnSpc>
                <a:spcPct val="90000"/>
              </a:lnSpc>
            </a:pPr>
            <a:r>
              <a:rPr lang="fr-CA" smtClean="0"/>
              <a:t>	Taux de consommation à peu près constant durant l’année;</a:t>
            </a:r>
          </a:p>
          <a:p>
            <a:pPr marL="901700" lvl="1" indent="-379413" eaLnBrk="1" hangingPunct="1">
              <a:lnSpc>
                <a:spcPct val="90000"/>
              </a:lnSpc>
            </a:pPr>
            <a:r>
              <a:rPr lang="fr-CA" smtClean="0"/>
              <a:t>	Délai de livraison ou d’approvisionnement constant;</a:t>
            </a:r>
          </a:p>
          <a:p>
            <a:pPr marL="901700" lvl="1" indent="-379413" eaLnBrk="1" hangingPunct="1">
              <a:lnSpc>
                <a:spcPct val="90000"/>
              </a:lnSpc>
            </a:pPr>
            <a:r>
              <a:rPr lang="fr-CA" smtClean="0"/>
              <a:t>	Chaque commande livrée en une seule fois;</a:t>
            </a:r>
          </a:p>
          <a:p>
            <a:pPr marL="901700" lvl="1" indent="-379413" eaLnBrk="1" hangingPunct="1">
              <a:lnSpc>
                <a:spcPct val="90000"/>
              </a:lnSpc>
            </a:pPr>
            <a:r>
              <a:rPr lang="fr-CA" smtClean="0"/>
              <a:t>	Pas de remise sur achat en gros.</a:t>
            </a:r>
          </a:p>
        </p:txBody>
      </p:sp>
      <p:sp>
        <p:nvSpPr>
          <p:cNvPr id="29700" name="Text Box 4"/>
          <p:cNvSpPr txBox="1">
            <a:spLocks noChangeArrowheads="1"/>
          </p:cNvSpPr>
          <p:nvPr/>
        </p:nvSpPr>
        <p:spPr bwMode="auto">
          <a:xfrm>
            <a:off x="5313363" y="6067425"/>
            <a:ext cx="3830637" cy="274638"/>
          </a:xfrm>
          <a:prstGeom prst="rect">
            <a:avLst/>
          </a:prstGeom>
          <a:noFill/>
          <a:ln w="12700">
            <a:noFill/>
            <a:miter lim="800000"/>
            <a:headEnd type="none" w="sm" len="sm"/>
            <a:tailEnd type="none" w="sm" len="sm"/>
          </a:ln>
        </p:spPr>
        <p:txBody>
          <a:bodyPr>
            <a:spAutoFit/>
          </a:bodyPr>
          <a:lstStyle/>
          <a:p>
            <a:pPr>
              <a:spcBef>
                <a:spcPct val="50000"/>
              </a:spcBef>
            </a:pPr>
            <a:r>
              <a:rPr lang="fr-CA" sz="1200"/>
              <a:t>Source : Stevenson W., Benedetti C., (2001), p 475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6"/>
          <p:cNvSpPr>
            <a:spLocks/>
          </p:cNvSpPr>
          <p:nvPr/>
        </p:nvSpPr>
        <p:spPr bwMode="auto">
          <a:xfrm>
            <a:off x="2332038" y="2768600"/>
            <a:ext cx="5588000" cy="2560638"/>
          </a:xfrm>
          <a:custGeom>
            <a:avLst/>
            <a:gdLst>
              <a:gd name="T0" fmla="*/ 0 w 3520"/>
              <a:gd name="T1" fmla="*/ 0 h 1613"/>
              <a:gd name="T2" fmla="*/ 0 w 3520"/>
              <a:gd name="T3" fmla="*/ 2559051 h 1613"/>
              <a:gd name="T4" fmla="*/ 5586413 w 3520"/>
              <a:gd name="T5" fmla="*/ 2559051 h 1613"/>
              <a:gd name="T6" fmla="*/ 0 60000 65536"/>
              <a:gd name="T7" fmla="*/ 0 60000 65536"/>
              <a:gd name="T8" fmla="*/ 0 60000 65536"/>
              <a:gd name="T9" fmla="*/ 0 w 3520"/>
              <a:gd name="T10" fmla="*/ 0 h 1613"/>
              <a:gd name="T11" fmla="*/ 3520 w 3520"/>
              <a:gd name="T12" fmla="*/ 1613 h 1613"/>
            </a:gdLst>
            <a:ahLst/>
            <a:cxnLst>
              <a:cxn ang="T6">
                <a:pos x="T0" y="T1"/>
              </a:cxn>
              <a:cxn ang="T7">
                <a:pos x="T2" y="T3"/>
              </a:cxn>
              <a:cxn ang="T8">
                <a:pos x="T4" y="T5"/>
              </a:cxn>
            </a:cxnLst>
            <a:rect l="T9" t="T10" r="T11" b="T12"/>
            <a:pathLst>
              <a:path w="3520" h="1613">
                <a:moveTo>
                  <a:pt x="0" y="0"/>
                </a:moveTo>
                <a:lnTo>
                  <a:pt x="0" y="1612"/>
                </a:lnTo>
                <a:lnTo>
                  <a:pt x="3519" y="1612"/>
                </a:lnTo>
              </a:path>
            </a:pathLst>
          </a:custGeom>
          <a:noFill/>
          <a:ln w="0">
            <a:solidFill>
              <a:srgbClr val="0033CC"/>
            </a:solidFill>
            <a:round/>
            <a:headEnd type="arrow" w="med" len="med"/>
            <a:tailEnd type="arrow" w="med" len="med"/>
          </a:ln>
        </p:spPr>
        <p:txBody>
          <a:bodyPr/>
          <a:lstStyle/>
          <a:p>
            <a:endParaRPr lang="fr-FR"/>
          </a:p>
        </p:txBody>
      </p:sp>
      <p:sp>
        <p:nvSpPr>
          <p:cNvPr id="291847" name="Freeform 7"/>
          <p:cNvSpPr>
            <a:spLocks/>
          </p:cNvSpPr>
          <p:nvPr/>
        </p:nvSpPr>
        <p:spPr bwMode="auto">
          <a:xfrm>
            <a:off x="2332038" y="3421063"/>
            <a:ext cx="5486400" cy="1844675"/>
          </a:xfrm>
          <a:custGeom>
            <a:avLst/>
            <a:gdLst>
              <a:gd name="T0" fmla="*/ 0 w 3456"/>
              <a:gd name="T1" fmla="*/ 15875 h 1162"/>
              <a:gd name="T2" fmla="*/ 1828800 w 3456"/>
              <a:gd name="T3" fmla="*/ 1843088 h 1162"/>
              <a:gd name="T4" fmla="*/ 1828800 w 3456"/>
              <a:gd name="T5" fmla="*/ 15875 h 1162"/>
              <a:gd name="T6" fmla="*/ 3656013 w 3456"/>
              <a:gd name="T7" fmla="*/ 1843088 h 1162"/>
              <a:gd name="T8" fmla="*/ 3656013 w 3456"/>
              <a:gd name="T9" fmla="*/ 0 h 1162"/>
              <a:gd name="T10" fmla="*/ 5484813 w 3456"/>
              <a:gd name="T11" fmla="*/ 1827213 h 1162"/>
              <a:gd name="T12" fmla="*/ 0 60000 65536"/>
              <a:gd name="T13" fmla="*/ 0 60000 65536"/>
              <a:gd name="T14" fmla="*/ 0 60000 65536"/>
              <a:gd name="T15" fmla="*/ 0 60000 65536"/>
              <a:gd name="T16" fmla="*/ 0 60000 65536"/>
              <a:gd name="T17" fmla="*/ 0 60000 65536"/>
              <a:gd name="T18" fmla="*/ 0 w 3456"/>
              <a:gd name="T19" fmla="*/ 0 h 1162"/>
              <a:gd name="T20" fmla="*/ 3456 w 3456"/>
              <a:gd name="T21" fmla="*/ 1162 h 1162"/>
            </a:gdLst>
            <a:ahLst/>
            <a:cxnLst>
              <a:cxn ang="T12">
                <a:pos x="T0" y="T1"/>
              </a:cxn>
              <a:cxn ang="T13">
                <a:pos x="T2" y="T3"/>
              </a:cxn>
              <a:cxn ang="T14">
                <a:pos x="T4" y="T5"/>
              </a:cxn>
              <a:cxn ang="T15">
                <a:pos x="T6" y="T7"/>
              </a:cxn>
              <a:cxn ang="T16">
                <a:pos x="T8" y="T9"/>
              </a:cxn>
              <a:cxn ang="T17">
                <a:pos x="T10" y="T11"/>
              </a:cxn>
            </a:cxnLst>
            <a:rect l="T18" t="T19" r="T20" b="T21"/>
            <a:pathLst>
              <a:path w="3456" h="1162">
                <a:moveTo>
                  <a:pt x="0" y="10"/>
                </a:moveTo>
                <a:lnTo>
                  <a:pt x="1152" y="1161"/>
                </a:lnTo>
                <a:lnTo>
                  <a:pt x="1152" y="10"/>
                </a:lnTo>
                <a:lnTo>
                  <a:pt x="2303" y="1161"/>
                </a:lnTo>
                <a:lnTo>
                  <a:pt x="2303" y="0"/>
                </a:lnTo>
                <a:lnTo>
                  <a:pt x="3455" y="1151"/>
                </a:lnTo>
              </a:path>
            </a:pathLst>
          </a:custGeom>
          <a:noFill/>
          <a:ln w="13335">
            <a:solidFill>
              <a:srgbClr val="0033CC"/>
            </a:solidFill>
            <a:round/>
            <a:headEnd/>
            <a:tailEnd/>
          </a:ln>
        </p:spPr>
        <p:txBody>
          <a:bodyPr/>
          <a:lstStyle/>
          <a:p>
            <a:endParaRPr lang="fr-FR"/>
          </a:p>
        </p:txBody>
      </p:sp>
      <p:sp>
        <p:nvSpPr>
          <p:cNvPr id="30724" name="Text Box 10"/>
          <p:cNvSpPr txBox="1">
            <a:spLocks noChangeArrowheads="1"/>
          </p:cNvSpPr>
          <p:nvPr/>
        </p:nvSpPr>
        <p:spPr bwMode="auto">
          <a:xfrm>
            <a:off x="7369175" y="5449888"/>
            <a:ext cx="1082675" cy="457200"/>
          </a:xfrm>
          <a:prstGeom prst="rect">
            <a:avLst/>
          </a:prstGeom>
          <a:noFill/>
          <a:ln w="28575" algn="ctr">
            <a:noFill/>
            <a:miter lim="800000"/>
            <a:headEnd type="none" w="sm" len="sm"/>
            <a:tailEnd type="none" w="sm" len="sm"/>
          </a:ln>
        </p:spPr>
        <p:txBody>
          <a:bodyPr wrap="none">
            <a:spAutoFit/>
          </a:bodyPr>
          <a:lstStyle/>
          <a:p>
            <a:pPr algn="ctr"/>
            <a:r>
              <a:rPr lang="fr-CA" sz="2400" b="1">
                <a:solidFill>
                  <a:srgbClr val="185FAB"/>
                </a:solidFill>
              </a:rPr>
              <a:t>temps</a:t>
            </a:r>
          </a:p>
        </p:txBody>
      </p:sp>
      <p:sp>
        <p:nvSpPr>
          <p:cNvPr id="30725" name="Text Box 12"/>
          <p:cNvSpPr txBox="1">
            <a:spLocks noChangeArrowheads="1"/>
          </p:cNvSpPr>
          <p:nvPr/>
        </p:nvSpPr>
        <p:spPr bwMode="auto">
          <a:xfrm>
            <a:off x="322263" y="2212975"/>
            <a:ext cx="2154237" cy="1370013"/>
          </a:xfrm>
          <a:prstGeom prst="rect">
            <a:avLst/>
          </a:prstGeom>
          <a:noFill/>
          <a:ln w="12700">
            <a:noFill/>
            <a:miter lim="800000"/>
            <a:headEnd type="none" w="sm" len="sm"/>
            <a:tailEnd type="none" w="sm" len="sm"/>
          </a:ln>
        </p:spPr>
        <p:txBody>
          <a:bodyPr>
            <a:spAutoFit/>
          </a:bodyPr>
          <a:lstStyle/>
          <a:p>
            <a:pPr>
              <a:spcBef>
                <a:spcPct val="50000"/>
              </a:spcBef>
            </a:pPr>
            <a:r>
              <a:rPr lang="fr-CA" sz="2400" b="1">
                <a:solidFill>
                  <a:srgbClr val="185FAB"/>
                </a:solidFill>
              </a:rPr>
              <a:t>Quantité commandée</a:t>
            </a:r>
          </a:p>
          <a:p>
            <a:pPr>
              <a:spcBef>
                <a:spcPct val="50000"/>
              </a:spcBef>
            </a:pPr>
            <a:r>
              <a:rPr lang="fr-CA" sz="2400" b="1">
                <a:solidFill>
                  <a:srgbClr val="185FAB"/>
                </a:solidFill>
              </a:rPr>
              <a:t>                QC</a:t>
            </a:r>
          </a:p>
        </p:txBody>
      </p:sp>
      <p:sp>
        <p:nvSpPr>
          <p:cNvPr id="30726" name="Line 14"/>
          <p:cNvSpPr>
            <a:spLocks noChangeShapeType="1"/>
          </p:cNvSpPr>
          <p:nvPr/>
        </p:nvSpPr>
        <p:spPr bwMode="auto">
          <a:xfrm flipV="1">
            <a:off x="2341563" y="4427538"/>
            <a:ext cx="5713412" cy="0"/>
          </a:xfrm>
          <a:prstGeom prst="line">
            <a:avLst/>
          </a:prstGeom>
          <a:noFill/>
          <a:ln w="12700">
            <a:solidFill>
              <a:schemeClr val="tx1"/>
            </a:solidFill>
            <a:prstDash val="dash"/>
            <a:round/>
            <a:headEnd type="none" w="sm" len="sm"/>
            <a:tailEnd type="none" w="sm" len="sm"/>
          </a:ln>
        </p:spPr>
        <p:txBody>
          <a:bodyPr/>
          <a:lstStyle/>
          <a:p>
            <a:endParaRPr lang="fr-CA"/>
          </a:p>
        </p:txBody>
      </p:sp>
      <p:sp>
        <p:nvSpPr>
          <p:cNvPr id="30727" name="Text Box 15"/>
          <p:cNvSpPr txBox="1">
            <a:spLocks noChangeArrowheads="1"/>
          </p:cNvSpPr>
          <p:nvPr/>
        </p:nvSpPr>
        <p:spPr bwMode="auto">
          <a:xfrm>
            <a:off x="738188" y="4203700"/>
            <a:ext cx="1698625" cy="366713"/>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185FAB"/>
                </a:solidFill>
              </a:rPr>
              <a:t>Stock moyen</a:t>
            </a:r>
          </a:p>
        </p:txBody>
      </p:sp>
      <p:sp>
        <p:nvSpPr>
          <p:cNvPr id="30728" name="Rectangle 18"/>
          <p:cNvSpPr>
            <a:spLocks noChangeArrowheads="1"/>
          </p:cNvSpPr>
          <p:nvPr/>
        </p:nvSpPr>
        <p:spPr bwMode="auto">
          <a:xfrm>
            <a:off x="0" y="3100388"/>
            <a:ext cx="9144000" cy="0"/>
          </a:xfrm>
          <a:prstGeom prst="rect">
            <a:avLst/>
          </a:prstGeom>
          <a:noFill/>
          <a:ln w="12700">
            <a:noFill/>
            <a:miter lim="800000"/>
            <a:headEnd type="none" w="sm" len="sm"/>
            <a:tailEnd type="none" w="sm" len="sm"/>
          </a:ln>
        </p:spPr>
        <p:txBody>
          <a:bodyPr wrap="none" anchor="ctr">
            <a:spAutoFit/>
          </a:bodyPr>
          <a:lstStyle/>
          <a:p>
            <a:pPr algn="ctr"/>
            <a:endParaRPr lang="fr-FR"/>
          </a:p>
        </p:txBody>
      </p:sp>
      <p:sp>
        <p:nvSpPr>
          <p:cNvPr id="30729" name="Rectangle 20"/>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fr-FR"/>
          </a:p>
        </p:txBody>
      </p:sp>
      <p:sp>
        <p:nvSpPr>
          <p:cNvPr id="291861" name="Text Box 21"/>
          <p:cNvSpPr txBox="1">
            <a:spLocks noChangeArrowheads="1"/>
          </p:cNvSpPr>
          <p:nvPr/>
        </p:nvSpPr>
        <p:spPr bwMode="auto">
          <a:xfrm>
            <a:off x="7953375" y="4183063"/>
            <a:ext cx="898525" cy="457200"/>
          </a:xfrm>
          <a:prstGeom prst="rect">
            <a:avLst/>
          </a:prstGeom>
          <a:noFill/>
          <a:ln w="9525">
            <a:noFill/>
            <a:miter lim="800000"/>
            <a:headEnd/>
            <a:tailEnd/>
          </a:ln>
          <a:effectLst/>
        </p:spPr>
        <p:txBody>
          <a:bodyPr wrap="none">
            <a:spAutoFit/>
          </a:bodyPr>
          <a:lstStyle/>
          <a:p>
            <a:pPr algn="r">
              <a:defRPr/>
            </a:pPr>
            <a:r>
              <a:rPr lang="fr-CA" sz="2400" b="1">
                <a:effectLst>
                  <a:outerShdw blurRad="38100" dist="38100" dir="2700000" algn="tl">
                    <a:srgbClr val="C0C0C0"/>
                  </a:outerShdw>
                </a:effectLst>
                <a:latin typeface="Batang" pitchFamily="18" charset="-127"/>
              </a:rPr>
              <a:t>QC/2</a:t>
            </a:r>
          </a:p>
        </p:txBody>
      </p:sp>
      <p:sp>
        <p:nvSpPr>
          <p:cNvPr id="30731" name="Rectangle 23"/>
          <p:cNvSpPr>
            <a:spLocks noGrp="1" noChangeArrowheads="1"/>
          </p:cNvSpPr>
          <p:nvPr>
            <p:ph type="title"/>
          </p:nvPr>
        </p:nvSpPr>
        <p:spPr>
          <a:xfrm>
            <a:off x="720725" y="0"/>
            <a:ext cx="8423275" cy="1060450"/>
          </a:xfrm>
          <a:noFill/>
        </p:spPr>
        <p:txBody>
          <a:bodyPr/>
          <a:lstStyle/>
          <a:p>
            <a:pPr eaLnBrk="1" hangingPunct="1"/>
            <a:r>
              <a:rPr lang="fr-CA" smtClean="0"/>
              <a:t>Le lot économique simple : </a:t>
            </a:r>
            <a:br>
              <a:rPr lang="fr-CA" smtClean="0"/>
            </a:br>
            <a:r>
              <a:rPr lang="fr-CA" smtClean="0"/>
              <a:t>Principes de bases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1847"/>
                                        </p:tgtEl>
                                        <p:attrNameLst>
                                          <p:attrName>style.visibility</p:attrName>
                                        </p:attrNameLst>
                                      </p:cBhvr>
                                      <p:to>
                                        <p:strVal val="visible"/>
                                      </p:to>
                                    </p:set>
                                    <p:animEffect transition="in" filter="wipe(left)">
                                      <p:cBhvr>
                                        <p:cTn id="7" dur="5000"/>
                                        <p:tgtEl>
                                          <p:spTgt spid="291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reeform 3"/>
          <p:cNvSpPr>
            <a:spLocks/>
          </p:cNvSpPr>
          <p:nvPr/>
        </p:nvSpPr>
        <p:spPr bwMode="auto">
          <a:xfrm>
            <a:off x="1127125" y="2411413"/>
            <a:ext cx="7539038" cy="3171825"/>
          </a:xfrm>
          <a:custGeom>
            <a:avLst/>
            <a:gdLst>
              <a:gd name="T0" fmla="*/ 0 w 3520"/>
              <a:gd name="T1" fmla="*/ 0 h 1613"/>
              <a:gd name="T2" fmla="*/ 0 w 3520"/>
              <a:gd name="T3" fmla="*/ 3169859 h 1613"/>
              <a:gd name="T4" fmla="*/ 7536896 w 3520"/>
              <a:gd name="T5" fmla="*/ 3169859 h 1613"/>
              <a:gd name="T6" fmla="*/ 0 60000 65536"/>
              <a:gd name="T7" fmla="*/ 0 60000 65536"/>
              <a:gd name="T8" fmla="*/ 0 60000 65536"/>
              <a:gd name="T9" fmla="*/ 0 w 3520"/>
              <a:gd name="T10" fmla="*/ 0 h 1613"/>
              <a:gd name="T11" fmla="*/ 3520 w 3520"/>
              <a:gd name="T12" fmla="*/ 1613 h 1613"/>
            </a:gdLst>
            <a:ahLst/>
            <a:cxnLst>
              <a:cxn ang="T6">
                <a:pos x="T0" y="T1"/>
              </a:cxn>
              <a:cxn ang="T7">
                <a:pos x="T2" y="T3"/>
              </a:cxn>
              <a:cxn ang="T8">
                <a:pos x="T4" y="T5"/>
              </a:cxn>
            </a:cxnLst>
            <a:rect l="T9" t="T10" r="T11" b="T12"/>
            <a:pathLst>
              <a:path w="3520" h="1613">
                <a:moveTo>
                  <a:pt x="0" y="0"/>
                </a:moveTo>
                <a:lnTo>
                  <a:pt x="0" y="1612"/>
                </a:lnTo>
                <a:lnTo>
                  <a:pt x="3519" y="1612"/>
                </a:lnTo>
              </a:path>
            </a:pathLst>
          </a:custGeom>
          <a:noFill/>
          <a:ln w="38100">
            <a:solidFill>
              <a:srgbClr val="000099"/>
            </a:solidFill>
            <a:round/>
            <a:headEnd type="arrow" w="med" len="med"/>
            <a:tailEnd type="arrow" w="med" len="med"/>
          </a:ln>
        </p:spPr>
        <p:txBody>
          <a:bodyPr/>
          <a:lstStyle/>
          <a:p>
            <a:endParaRPr lang="fr-FR"/>
          </a:p>
        </p:txBody>
      </p:sp>
      <p:sp>
        <p:nvSpPr>
          <p:cNvPr id="31747" name="Text Box 4"/>
          <p:cNvSpPr txBox="1">
            <a:spLocks noChangeArrowheads="1"/>
          </p:cNvSpPr>
          <p:nvPr/>
        </p:nvSpPr>
        <p:spPr bwMode="auto">
          <a:xfrm>
            <a:off x="4137025" y="5983288"/>
            <a:ext cx="704850" cy="366712"/>
          </a:xfrm>
          <a:prstGeom prst="rect">
            <a:avLst/>
          </a:prstGeom>
          <a:noFill/>
          <a:ln w="28575" algn="ctr">
            <a:noFill/>
            <a:miter lim="800000"/>
            <a:headEnd type="none" w="sm" len="sm"/>
            <a:tailEnd type="none" w="sm" len="sm"/>
          </a:ln>
        </p:spPr>
        <p:txBody>
          <a:bodyPr wrap="none">
            <a:spAutoFit/>
          </a:bodyPr>
          <a:lstStyle/>
          <a:p>
            <a:pPr algn="ctr"/>
            <a:r>
              <a:rPr lang="fr-CA" b="1">
                <a:solidFill>
                  <a:schemeClr val="accent2"/>
                </a:solidFill>
              </a:rPr>
              <a:t>Mois</a:t>
            </a:r>
          </a:p>
        </p:txBody>
      </p:sp>
      <p:sp>
        <p:nvSpPr>
          <p:cNvPr id="31748" name="Rectangle 5"/>
          <p:cNvSpPr>
            <a:spLocks noChangeArrowheads="1"/>
          </p:cNvSpPr>
          <p:nvPr/>
        </p:nvSpPr>
        <p:spPr bwMode="auto">
          <a:xfrm>
            <a:off x="4479925" y="2917825"/>
            <a:ext cx="184150" cy="366713"/>
          </a:xfrm>
          <a:prstGeom prst="rect">
            <a:avLst/>
          </a:prstGeom>
          <a:noFill/>
          <a:ln w="12700">
            <a:noFill/>
            <a:miter lim="800000"/>
            <a:headEnd type="none" w="sm" len="sm"/>
            <a:tailEnd type="none" w="sm" len="sm"/>
          </a:ln>
        </p:spPr>
        <p:txBody>
          <a:bodyPr wrap="none" anchor="ctr">
            <a:spAutoFit/>
          </a:bodyPr>
          <a:lstStyle/>
          <a:p>
            <a:pPr algn="ctr"/>
            <a:endParaRPr lang="fr-FR">
              <a:solidFill>
                <a:schemeClr val="accent2"/>
              </a:solidFill>
            </a:endParaRPr>
          </a:p>
        </p:txBody>
      </p:sp>
      <p:sp>
        <p:nvSpPr>
          <p:cNvPr id="31749" name="Rectangle 6"/>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fr-FR"/>
          </a:p>
        </p:txBody>
      </p:sp>
      <p:sp>
        <p:nvSpPr>
          <p:cNvPr id="31750" name="Text Box 7"/>
          <p:cNvSpPr txBox="1">
            <a:spLocks noChangeArrowheads="1"/>
          </p:cNvSpPr>
          <p:nvPr/>
        </p:nvSpPr>
        <p:spPr bwMode="auto">
          <a:xfrm>
            <a:off x="987425" y="5583238"/>
            <a:ext cx="7264400" cy="396875"/>
          </a:xfrm>
          <a:prstGeom prst="rect">
            <a:avLst/>
          </a:prstGeom>
          <a:noFill/>
          <a:ln w="9525">
            <a:noFill/>
            <a:miter lim="800000"/>
            <a:headEnd/>
            <a:tailEnd/>
          </a:ln>
        </p:spPr>
        <p:txBody>
          <a:bodyPr wrap="none">
            <a:spAutoFit/>
          </a:bodyPr>
          <a:lstStyle/>
          <a:p>
            <a:r>
              <a:rPr lang="fr-CA" sz="2000" b="1">
                <a:solidFill>
                  <a:schemeClr val="accent2"/>
                </a:solidFill>
              </a:rPr>
              <a:t>0      1      2      3      4      5      6      7      8      9     10     11     12</a:t>
            </a:r>
          </a:p>
        </p:txBody>
      </p:sp>
      <p:sp>
        <p:nvSpPr>
          <p:cNvPr id="31751" name="Text Box 8"/>
          <p:cNvSpPr txBox="1">
            <a:spLocks noChangeArrowheads="1"/>
          </p:cNvSpPr>
          <p:nvPr/>
        </p:nvSpPr>
        <p:spPr bwMode="auto">
          <a:xfrm>
            <a:off x="242888" y="2916238"/>
            <a:ext cx="973137" cy="2835275"/>
          </a:xfrm>
          <a:prstGeom prst="rect">
            <a:avLst/>
          </a:prstGeom>
          <a:noFill/>
          <a:ln w="9525">
            <a:noFill/>
            <a:miter lim="800000"/>
            <a:headEnd/>
            <a:tailEnd/>
          </a:ln>
        </p:spPr>
        <p:txBody>
          <a:bodyPr wrap="none">
            <a:spAutoFit/>
          </a:bodyPr>
          <a:lstStyle/>
          <a:p>
            <a:pPr algn="r"/>
            <a:r>
              <a:rPr lang="fr-CA" sz="2000" b="1">
                <a:solidFill>
                  <a:schemeClr val="accent2"/>
                </a:solidFill>
              </a:rPr>
              <a:t>2 000 -</a:t>
            </a:r>
          </a:p>
          <a:p>
            <a:pPr algn="r"/>
            <a:endParaRPr lang="fr-CA" sz="2000" b="1">
              <a:solidFill>
                <a:schemeClr val="accent2"/>
              </a:solidFill>
            </a:endParaRPr>
          </a:p>
          <a:p>
            <a:pPr algn="r"/>
            <a:r>
              <a:rPr lang="fr-CA" sz="2000" b="1">
                <a:solidFill>
                  <a:schemeClr val="accent2"/>
                </a:solidFill>
              </a:rPr>
              <a:t>1 500 -</a:t>
            </a:r>
          </a:p>
          <a:p>
            <a:pPr algn="r"/>
            <a:endParaRPr lang="fr-CA" sz="2000" b="1">
              <a:solidFill>
                <a:schemeClr val="accent2"/>
              </a:solidFill>
            </a:endParaRPr>
          </a:p>
          <a:p>
            <a:pPr algn="r"/>
            <a:r>
              <a:rPr lang="fr-CA" sz="2000" b="1">
                <a:solidFill>
                  <a:schemeClr val="accent2"/>
                </a:solidFill>
              </a:rPr>
              <a:t>1 000 -</a:t>
            </a:r>
          </a:p>
          <a:p>
            <a:pPr algn="r"/>
            <a:endParaRPr lang="fr-CA" sz="2000" b="1">
              <a:solidFill>
                <a:schemeClr val="accent2"/>
              </a:solidFill>
            </a:endParaRPr>
          </a:p>
          <a:p>
            <a:pPr algn="r"/>
            <a:r>
              <a:rPr lang="fr-CA" sz="2000" b="1">
                <a:solidFill>
                  <a:schemeClr val="accent2"/>
                </a:solidFill>
              </a:rPr>
              <a:t>500 -</a:t>
            </a:r>
          </a:p>
          <a:p>
            <a:pPr algn="r"/>
            <a:endParaRPr lang="fr-CA" sz="2000" b="1">
              <a:solidFill>
                <a:schemeClr val="accent2"/>
              </a:solidFill>
            </a:endParaRPr>
          </a:p>
          <a:p>
            <a:pPr algn="r"/>
            <a:r>
              <a:rPr lang="fr-CA" sz="2000" b="1">
                <a:solidFill>
                  <a:schemeClr val="accent2"/>
                </a:solidFill>
              </a:rPr>
              <a:t>0-</a:t>
            </a:r>
          </a:p>
        </p:txBody>
      </p:sp>
      <p:sp>
        <p:nvSpPr>
          <p:cNvPr id="31752" name="Text Box 9"/>
          <p:cNvSpPr txBox="1">
            <a:spLocks noChangeArrowheads="1"/>
          </p:cNvSpPr>
          <p:nvPr/>
        </p:nvSpPr>
        <p:spPr bwMode="auto">
          <a:xfrm>
            <a:off x="7383463" y="4452938"/>
            <a:ext cx="1698625" cy="366712"/>
          </a:xfrm>
          <a:prstGeom prst="rect">
            <a:avLst/>
          </a:prstGeom>
          <a:noFill/>
          <a:ln w="12700">
            <a:noFill/>
            <a:miter lim="800000"/>
            <a:headEnd type="none" w="sm" len="sm"/>
            <a:tailEnd type="none" w="sm" len="sm"/>
          </a:ln>
        </p:spPr>
        <p:txBody>
          <a:bodyPr>
            <a:spAutoFit/>
          </a:bodyPr>
          <a:lstStyle/>
          <a:p>
            <a:pPr>
              <a:spcBef>
                <a:spcPct val="50000"/>
              </a:spcBef>
            </a:pPr>
            <a:r>
              <a:rPr lang="fr-CA" b="1">
                <a:solidFill>
                  <a:schemeClr val="accent2"/>
                </a:solidFill>
              </a:rPr>
              <a:t>Stock moyen</a:t>
            </a:r>
          </a:p>
        </p:txBody>
      </p:sp>
      <p:sp>
        <p:nvSpPr>
          <p:cNvPr id="31753" name="Text Box 10"/>
          <p:cNvSpPr txBox="1">
            <a:spLocks noChangeArrowheads="1"/>
          </p:cNvSpPr>
          <p:nvPr/>
        </p:nvSpPr>
        <p:spPr bwMode="auto">
          <a:xfrm>
            <a:off x="7866063" y="4786313"/>
            <a:ext cx="895350" cy="457200"/>
          </a:xfrm>
          <a:prstGeom prst="rect">
            <a:avLst/>
          </a:prstGeom>
          <a:noFill/>
          <a:ln w="9525">
            <a:noFill/>
            <a:miter lim="800000"/>
            <a:headEnd/>
            <a:tailEnd/>
          </a:ln>
        </p:spPr>
        <p:txBody>
          <a:bodyPr wrap="none">
            <a:spAutoFit/>
          </a:bodyPr>
          <a:lstStyle/>
          <a:p>
            <a:pPr algn="r"/>
            <a:r>
              <a:rPr lang="fr-CA" sz="2400">
                <a:solidFill>
                  <a:schemeClr val="accent2"/>
                </a:solidFill>
              </a:rPr>
              <a:t>QC/2</a:t>
            </a:r>
          </a:p>
        </p:txBody>
      </p:sp>
      <p:sp>
        <p:nvSpPr>
          <p:cNvPr id="31754" name="Line 11"/>
          <p:cNvSpPr>
            <a:spLocks noChangeShapeType="1"/>
          </p:cNvSpPr>
          <p:nvPr/>
        </p:nvSpPr>
        <p:spPr bwMode="auto">
          <a:xfrm flipV="1">
            <a:off x="1154113" y="4965700"/>
            <a:ext cx="6613525" cy="0"/>
          </a:xfrm>
          <a:prstGeom prst="line">
            <a:avLst/>
          </a:prstGeom>
          <a:noFill/>
          <a:ln w="12700">
            <a:solidFill>
              <a:schemeClr val="tx1"/>
            </a:solidFill>
            <a:prstDash val="dash"/>
            <a:round/>
            <a:headEnd type="none" w="sm" len="sm"/>
            <a:tailEnd type="none" w="sm" len="sm"/>
          </a:ln>
        </p:spPr>
        <p:txBody>
          <a:bodyPr/>
          <a:lstStyle/>
          <a:p>
            <a:endParaRPr lang="fr-CA"/>
          </a:p>
        </p:txBody>
      </p:sp>
      <p:grpSp>
        <p:nvGrpSpPr>
          <p:cNvPr id="31755" name="Group 12"/>
          <p:cNvGrpSpPr>
            <a:grpSpLocks/>
          </p:cNvGrpSpPr>
          <p:nvPr/>
        </p:nvGrpSpPr>
        <p:grpSpPr bwMode="auto">
          <a:xfrm>
            <a:off x="1127125" y="4352925"/>
            <a:ext cx="3430588" cy="1219200"/>
            <a:chOff x="710" y="3062"/>
            <a:chExt cx="2161" cy="768"/>
          </a:xfrm>
        </p:grpSpPr>
        <p:sp>
          <p:nvSpPr>
            <p:cNvPr id="31760" name="Freeform 13"/>
            <p:cNvSpPr>
              <a:spLocks/>
            </p:cNvSpPr>
            <p:nvPr/>
          </p:nvSpPr>
          <p:spPr bwMode="auto">
            <a:xfrm>
              <a:off x="710" y="3062"/>
              <a:ext cx="2161" cy="768"/>
            </a:xfrm>
            <a:custGeom>
              <a:avLst/>
              <a:gdLst>
                <a:gd name="T0" fmla="*/ 0 w 4340"/>
                <a:gd name="T1" fmla="*/ 5 h 1536"/>
                <a:gd name="T2" fmla="*/ 717 w 4340"/>
                <a:gd name="T3" fmla="*/ 768 h 1536"/>
                <a:gd name="T4" fmla="*/ 717 w 4340"/>
                <a:gd name="T5" fmla="*/ 0 h 1536"/>
                <a:gd name="T6" fmla="*/ 1415 w 4340"/>
                <a:gd name="T7" fmla="*/ 768 h 1536"/>
                <a:gd name="T8" fmla="*/ 1415 w 4340"/>
                <a:gd name="T9" fmla="*/ 5 h 1536"/>
                <a:gd name="T10" fmla="*/ 2161 w 4340"/>
                <a:gd name="T11" fmla="*/ 768 h 1536"/>
                <a:gd name="T12" fmla="*/ 0 60000 65536"/>
                <a:gd name="T13" fmla="*/ 0 60000 65536"/>
                <a:gd name="T14" fmla="*/ 0 60000 65536"/>
                <a:gd name="T15" fmla="*/ 0 60000 65536"/>
                <a:gd name="T16" fmla="*/ 0 60000 65536"/>
                <a:gd name="T17" fmla="*/ 0 60000 65536"/>
                <a:gd name="T18" fmla="*/ 0 w 4340"/>
                <a:gd name="T19" fmla="*/ 0 h 1536"/>
                <a:gd name="T20" fmla="*/ 4340 w 4340"/>
                <a:gd name="T21" fmla="*/ 1536 h 1536"/>
              </a:gdLst>
              <a:ahLst/>
              <a:cxnLst>
                <a:cxn ang="T12">
                  <a:pos x="T0" y="T1"/>
                </a:cxn>
                <a:cxn ang="T13">
                  <a:pos x="T2" y="T3"/>
                </a:cxn>
                <a:cxn ang="T14">
                  <a:pos x="T4" y="T5"/>
                </a:cxn>
                <a:cxn ang="T15">
                  <a:pos x="T6" y="T7"/>
                </a:cxn>
                <a:cxn ang="T16">
                  <a:pos x="T8" y="T9"/>
                </a:cxn>
                <a:cxn ang="T17">
                  <a:pos x="T10" y="T11"/>
                </a:cxn>
              </a:cxnLst>
              <a:rect l="T18" t="T19" r="T20" b="T21"/>
              <a:pathLst>
                <a:path w="4340" h="1536">
                  <a:moveTo>
                    <a:pt x="0" y="10"/>
                  </a:moveTo>
                  <a:lnTo>
                    <a:pt x="1440" y="1536"/>
                  </a:lnTo>
                  <a:lnTo>
                    <a:pt x="1440" y="0"/>
                  </a:lnTo>
                  <a:lnTo>
                    <a:pt x="2842" y="1536"/>
                  </a:lnTo>
                  <a:lnTo>
                    <a:pt x="2842" y="10"/>
                  </a:lnTo>
                  <a:lnTo>
                    <a:pt x="4340" y="1536"/>
                  </a:lnTo>
                </a:path>
              </a:pathLst>
            </a:custGeom>
            <a:noFill/>
            <a:ln w="38100">
              <a:solidFill>
                <a:srgbClr val="FF0000"/>
              </a:solidFill>
              <a:round/>
              <a:headEnd/>
              <a:tailEnd/>
            </a:ln>
          </p:spPr>
          <p:txBody>
            <a:bodyPr/>
            <a:lstStyle/>
            <a:p>
              <a:endParaRPr lang="fr-FR"/>
            </a:p>
          </p:txBody>
        </p:sp>
        <p:sp>
          <p:nvSpPr>
            <p:cNvPr id="31761" name="Line 14"/>
            <p:cNvSpPr>
              <a:spLocks noChangeShapeType="1"/>
            </p:cNvSpPr>
            <p:nvPr/>
          </p:nvSpPr>
          <p:spPr bwMode="auto">
            <a:xfrm flipV="1">
              <a:off x="2870" y="3062"/>
              <a:ext cx="0" cy="768"/>
            </a:xfrm>
            <a:prstGeom prst="line">
              <a:avLst/>
            </a:prstGeom>
            <a:noFill/>
            <a:ln w="38100">
              <a:solidFill>
                <a:srgbClr val="FF0000"/>
              </a:solidFill>
              <a:round/>
              <a:headEnd/>
              <a:tailEnd/>
            </a:ln>
          </p:spPr>
          <p:txBody>
            <a:bodyPr/>
            <a:lstStyle/>
            <a:p>
              <a:endParaRPr lang="fr-CA"/>
            </a:p>
          </p:txBody>
        </p:sp>
      </p:grpSp>
      <p:sp>
        <p:nvSpPr>
          <p:cNvPr id="31756" name="Freeform 15"/>
          <p:cNvSpPr>
            <a:spLocks/>
          </p:cNvSpPr>
          <p:nvPr/>
        </p:nvSpPr>
        <p:spPr bwMode="auto">
          <a:xfrm>
            <a:off x="4559300" y="4370388"/>
            <a:ext cx="3430588" cy="1219200"/>
          </a:xfrm>
          <a:custGeom>
            <a:avLst/>
            <a:gdLst>
              <a:gd name="T0" fmla="*/ 0 w 4340"/>
              <a:gd name="T1" fmla="*/ 7938 h 1536"/>
              <a:gd name="T2" fmla="*/ 1138259 w 4340"/>
              <a:gd name="T3" fmla="*/ 1219200 h 1536"/>
              <a:gd name="T4" fmla="*/ 1138259 w 4340"/>
              <a:gd name="T5" fmla="*/ 0 h 1536"/>
              <a:gd name="T6" fmla="*/ 2246482 w 4340"/>
              <a:gd name="T7" fmla="*/ 1219200 h 1536"/>
              <a:gd name="T8" fmla="*/ 2246482 w 4340"/>
              <a:gd name="T9" fmla="*/ 7938 h 1536"/>
              <a:gd name="T10" fmla="*/ 3430588 w 4340"/>
              <a:gd name="T11" fmla="*/ 1219200 h 1536"/>
              <a:gd name="T12" fmla="*/ 0 60000 65536"/>
              <a:gd name="T13" fmla="*/ 0 60000 65536"/>
              <a:gd name="T14" fmla="*/ 0 60000 65536"/>
              <a:gd name="T15" fmla="*/ 0 60000 65536"/>
              <a:gd name="T16" fmla="*/ 0 60000 65536"/>
              <a:gd name="T17" fmla="*/ 0 60000 65536"/>
              <a:gd name="T18" fmla="*/ 0 w 4340"/>
              <a:gd name="T19" fmla="*/ 0 h 1536"/>
              <a:gd name="T20" fmla="*/ 4340 w 4340"/>
              <a:gd name="T21" fmla="*/ 1536 h 1536"/>
            </a:gdLst>
            <a:ahLst/>
            <a:cxnLst>
              <a:cxn ang="T12">
                <a:pos x="T0" y="T1"/>
              </a:cxn>
              <a:cxn ang="T13">
                <a:pos x="T2" y="T3"/>
              </a:cxn>
              <a:cxn ang="T14">
                <a:pos x="T4" y="T5"/>
              </a:cxn>
              <a:cxn ang="T15">
                <a:pos x="T6" y="T7"/>
              </a:cxn>
              <a:cxn ang="T16">
                <a:pos x="T8" y="T9"/>
              </a:cxn>
              <a:cxn ang="T17">
                <a:pos x="T10" y="T11"/>
              </a:cxn>
            </a:cxnLst>
            <a:rect l="T18" t="T19" r="T20" b="T21"/>
            <a:pathLst>
              <a:path w="4340" h="1536">
                <a:moveTo>
                  <a:pt x="0" y="10"/>
                </a:moveTo>
                <a:lnTo>
                  <a:pt x="1440" y="1536"/>
                </a:lnTo>
                <a:lnTo>
                  <a:pt x="1440" y="0"/>
                </a:lnTo>
                <a:lnTo>
                  <a:pt x="2842" y="1536"/>
                </a:lnTo>
                <a:lnTo>
                  <a:pt x="2842" y="10"/>
                </a:lnTo>
                <a:lnTo>
                  <a:pt x="4340" y="1536"/>
                </a:lnTo>
              </a:path>
            </a:pathLst>
          </a:custGeom>
          <a:noFill/>
          <a:ln w="38100">
            <a:solidFill>
              <a:srgbClr val="FF0000"/>
            </a:solidFill>
            <a:round/>
            <a:headEnd/>
            <a:tailEnd/>
          </a:ln>
        </p:spPr>
        <p:txBody>
          <a:bodyPr/>
          <a:lstStyle/>
          <a:p>
            <a:endParaRPr lang="fr-FR"/>
          </a:p>
        </p:txBody>
      </p:sp>
      <p:sp>
        <p:nvSpPr>
          <p:cNvPr id="31757" name="Text Box 16"/>
          <p:cNvSpPr txBox="1">
            <a:spLocks noChangeArrowheads="1"/>
          </p:cNvSpPr>
          <p:nvPr/>
        </p:nvSpPr>
        <p:spPr bwMode="auto">
          <a:xfrm>
            <a:off x="3684588" y="1817688"/>
            <a:ext cx="3995737" cy="1552575"/>
          </a:xfrm>
          <a:prstGeom prst="rect">
            <a:avLst/>
          </a:prstGeom>
          <a:solidFill>
            <a:srgbClr val="9999FF"/>
          </a:solidFill>
          <a:ln w="9525">
            <a:noFill/>
            <a:miter lim="800000"/>
            <a:headEnd/>
            <a:tailEnd/>
          </a:ln>
        </p:spPr>
        <p:txBody>
          <a:bodyPr wrap="none">
            <a:spAutoFit/>
          </a:bodyPr>
          <a:lstStyle/>
          <a:p>
            <a:r>
              <a:rPr lang="fr-CA" sz="2400" b="1">
                <a:solidFill>
                  <a:srgbClr val="000099"/>
                </a:solidFill>
              </a:rPr>
              <a:t>Demande annuel: 6 000</a:t>
            </a:r>
          </a:p>
          <a:p>
            <a:r>
              <a:rPr lang="fr-CA" sz="2400" b="1">
                <a:solidFill>
                  <a:srgbClr val="000099"/>
                </a:solidFill>
              </a:rPr>
              <a:t>Lot commandé: </a:t>
            </a:r>
            <a:r>
              <a:rPr lang="fr-CA" sz="2400" b="1">
                <a:solidFill>
                  <a:srgbClr val="FF3300"/>
                </a:solidFill>
              </a:rPr>
              <a:t>1 000</a:t>
            </a:r>
          </a:p>
          <a:p>
            <a:r>
              <a:rPr lang="fr-CA" sz="2400" b="1">
                <a:solidFill>
                  <a:srgbClr val="000099"/>
                </a:solidFill>
              </a:rPr>
              <a:t>Stock  moyen: 500 unités</a:t>
            </a:r>
          </a:p>
          <a:p>
            <a:r>
              <a:rPr lang="fr-CA" sz="2400" b="1">
                <a:solidFill>
                  <a:srgbClr val="000099"/>
                </a:solidFill>
              </a:rPr>
              <a:t>Nombre de commandes: 6</a:t>
            </a:r>
          </a:p>
        </p:txBody>
      </p:sp>
      <p:sp>
        <p:nvSpPr>
          <p:cNvPr id="31758" name="Text Box 17"/>
          <p:cNvSpPr txBox="1">
            <a:spLocks noChangeArrowheads="1"/>
          </p:cNvSpPr>
          <p:nvPr/>
        </p:nvSpPr>
        <p:spPr bwMode="auto">
          <a:xfrm>
            <a:off x="527050" y="1792288"/>
            <a:ext cx="1174750" cy="641350"/>
          </a:xfrm>
          <a:prstGeom prst="rect">
            <a:avLst/>
          </a:prstGeom>
          <a:noFill/>
          <a:ln w="38100" algn="ctr">
            <a:noFill/>
            <a:miter lim="800000"/>
            <a:headEnd type="none" w="sm" len="sm"/>
            <a:tailEnd type="none" w="sm" len="sm"/>
          </a:ln>
        </p:spPr>
        <p:txBody>
          <a:bodyPr wrap="none">
            <a:spAutoFit/>
          </a:bodyPr>
          <a:lstStyle/>
          <a:p>
            <a:r>
              <a:rPr lang="fr-CA" b="1">
                <a:solidFill>
                  <a:schemeClr val="accent2"/>
                </a:solidFill>
              </a:rPr>
              <a:t>Quantité </a:t>
            </a:r>
          </a:p>
          <a:p>
            <a:r>
              <a:rPr lang="fr-CA" b="1">
                <a:solidFill>
                  <a:schemeClr val="accent2"/>
                </a:solidFill>
              </a:rPr>
              <a:t>En stock</a:t>
            </a:r>
          </a:p>
        </p:txBody>
      </p:sp>
      <p:sp>
        <p:nvSpPr>
          <p:cNvPr id="31759" name="Rectangle 18"/>
          <p:cNvSpPr>
            <a:spLocks noChangeArrowheads="1"/>
          </p:cNvSpPr>
          <p:nvPr/>
        </p:nvSpPr>
        <p:spPr bwMode="auto">
          <a:xfrm>
            <a:off x="720725" y="0"/>
            <a:ext cx="8423275" cy="1060450"/>
          </a:xfrm>
          <a:prstGeom prst="rect">
            <a:avLst/>
          </a:prstGeom>
          <a:noFill/>
          <a:ln w="9525">
            <a:noFill/>
            <a:miter lim="800000"/>
            <a:headEnd/>
            <a:tailEnd/>
          </a:ln>
        </p:spPr>
        <p:txBody>
          <a:bodyPr anchor="ctr"/>
          <a:lstStyle/>
          <a:p>
            <a:r>
              <a:rPr lang="fr-CA" sz="2800">
                <a:solidFill>
                  <a:schemeClr val="tx2"/>
                </a:solidFill>
                <a:latin typeface="Arial Black" pitchFamily="34" charset="0"/>
              </a:rPr>
              <a:t>Le lot économique simple : </a:t>
            </a:r>
            <a:br>
              <a:rPr lang="fr-CA" sz="2800">
                <a:solidFill>
                  <a:schemeClr val="tx2"/>
                </a:solidFill>
                <a:latin typeface="Arial Black" pitchFamily="34" charset="0"/>
              </a:rPr>
            </a:br>
            <a:r>
              <a:rPr lang="fr-CA" sz="2800">
                <a:solidFill>
                  <a:schemeClr val="tx2"/>
                </a:solidFill>
                <a:latin typeface="Arial Black" pitchFamily="34" charset="0"/>
              </a:rPr>
              <a:t>Quantité moyenne en stock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3"/>
          <p:cNvSpPr>
            <a:spLocks/>
          </p:cNvSpPr>
          <p:nvPr/>
        </p:nvSpPr>
        <p:spPr bwMode="auto">
          <a:xfrm>
            <a:off x="1127125" y="2459038"/>
            <a:ext cx="7539038" cy="3171825"/>
          </a:xfrm>
          <a:custGeom>
            <a:avLst/>
            <a:gdLst>
              <a:gd name="T0" fmla="*/ 0 w 3520"/>
              <a:gd name="T1" fmla="*/ 0 h 1613"/>
              <a:gd name="T2" fmla="*/ 0 w 3520"/>
              <a:gd name="T3" fmla="*/ 3169859 h 1613"/>
              <a:gd name="T4" fmla="*/ 7536896 w 3520"/>
              <a:gd name="T5" fmla="*/ 3169859 h 1613"/>
              <a:gd name="T6" fmla="*/ 0 60000 65536"/>
              <a:gd name="T7" fmla="*/ 0 60000 65536"/>
              <a:gd name="T8" fmla="*/ 0 60000 65536"/>
              <a:gd name="T9" fmla="*/ 0 w 3520"/>
              <a:gd name="T10" fmla="*/ 0 h 1613"/>
              <a:gd name="T11" fmla="*/ 3520 w 3520"/>
              <a:gd name="T12" fmla="*/ 1613 h 1613"/>
            </a:gdLst>
            <a:ahLst/>
            <a:cxnLst>
              <a:cxn ang="T6">
                <a:pos x="T0" y="T1"/>
              </a:cxn>
              <a:cxn ang="T7">
                <a:pos x="T2" y="T3"/>
              </a:cxn>
              <a:cxn ang="T8">
                <a:pos x="T4" y="T5"/>
              </a:cxn>
            </a:cxnLst>
            <a:rect l="T9" t="T10" r="T11" b="T12"/>
            <a:pathLst>
              <a:path w="3520" h="1613">
                <a:moveTo>
                  <a:pt x="0" y="0"/>
                </a:moveTo>
                <a:lnTo>
                  <a:pt x="0" y="1612"/>
                </a:lnTo>
                <a:lnTo>
                  <a:pt x="3519" y="1612"/>
                </a:lnTo>
              </a:path>
            </a:pathLst>
          </a:custGeom>
          <a:noFill/>
          <a:ln w="38100">
            <a:solidFill>
              <a:srgbClr val="000099"/>
            </a:solidFill>
            <a:round/>
            <a:headEnd type="arrow" w="med" len="med"/>
            <a:tailEnd type="arrow" w="med" len="med"/>
          </a:ln>
        </p:spPr>
        <p:txBody>
          <a:bodyPr/>
          <a:lstStyle/>
          <a:p>
            <a:endParaRPr lang="fr-FR"/>
          </a:p>
        </p:txBody>
      </p:sp>
      <p:sp>
        <p:nvSpPr>
          <p:cNvPr id="32771" name="Text Box 4"/>
          <p:cNvSpPr txBox="1">
            <a:spLocks noChangeArrowheads="1"/>
          </p:cNvSpPr>
          <p:nvPr/>
        </p:nvSpPr>
        <p:spPr bwMode="auto">
          <a:xfrm>
            <a:off x="4156075" y="6030913"/>
            <a:ext cx="666750" cy="366712"/>
          </a:xfrm>
          <a:prstGeom prst="rect">
            <a:avLst/>
          </a:prstGeom>
          <a:noFill/>
          <a:ln w="28575" algn="ctr">
            <a:noFill/>
            <a:miter lim="800000"/>
            <a:headEnd type="none" w="sm" len="sm"/>
            <a:tailEnd type="none" w="sm" len="sm"/>
          </a:ln>
        </p:spPr>
        <p:txBody>
          <a:bodyPr wrap="none">
            <a:spAutoFit/>
          </a:bodyPr>
          <a:lstStyle/>
          <a:p>
            <a:pPr algn="ctr"/>
            <a:r>
              <a:rPr lang="fr-CA">
                <a:solidFill>
                  <a:schemeClr val="accent2"/>
                </a:solidFill>
              </a:rPr>
              <a:t>Mois</a:t>
            </a:r>
          </a:p>
        </p:txBody>
      </p:sp>
      <p:sp>
        <p:nvSpPr>
          <p:cNvPr id="32772" name="Line 5"/>
          <p:cNvSpPr>
            <a:spLocks noChangeShapeType="1"/>
          </p:cNvSpPr>
          <p:nvPr/>
        </p:nvSpPr>
        <p:spPr bwMode="auto">
          <a:xfrm flipV="1">
            <a:off x="1154113" y="5330825"/>
            <a:ext cx="6613525" cy="0"/>
          </a:xfrm>
          <a:prstGeom prst="line">
            <a:avLst/>
          </a:prstGeom>
          <a:noFill/>
          <a:ln w="12700">
            <a:solidFill>
              <a:schemeClr val="tx1"/>
            </a:solidFill>
            <a:prstDash val="dash"/>
            <a:round/>
            <a:headEnd type="none" w="sm" len="sm"/>
            <a:tailEnd type="none" w="sm" len="sm"/>
          </a:ln>
        </p:spPr>
        <p:txBody>
          <a:bodyPr/>
          <a:lstStyle/>
          <a:p>
            <a:endParaRPr lang="fr-CA"/>
          </a:p>
        </p:txBody>
      </p:sp>
      <p:sp>
        <p:nvSpPr>
          <p:cNvPr id="32773" name="Text Box 6"/>
          <p:cNvSpPr txBox="1">
            <a:spLocks noChangeArrowheads="1"/>
          </p:cNvSpPr>
          <p:nvPr/>
        </p:nvSpPr>
        <p:spPr bwMode="auto">
          <a:xfrm>
            <a:off x="7431088" y="4643438"/>
            <a:ext cx="1698625" cy="366712"/>
          </a:xfrm>
          <a:prstGeom prst="rect">
            <a:avLst/>
          </a:prstGeom>
          <a:noFill/>
          <a:ln w="12700">
            <a:noFill/>
            <a:miter lim="800000"/>
            <a:headEnd type="none" w="sm" len="sm"/>
            <a:tailEnd type="none" w="sm" len="sm"/>
          </a:ln>
        </p:spPr>
        <p:txBody>
          <a:bodyPr>
            <a:spAutoFit/>
          </a:bodyPr>
          <a:lstStyle/>
          <a:p>
            <a:pPr>
              <a:spcBef>
                <a:spcPct val="50000"/>
              </a:spcBef>
            </a:pPr>
            <a:r>
              <a:rPr lang="fr-CA">
                <a:solidFill>
                  <a:schemeClr val="accent2"/>
                </a:solidFill>
              </a:rPr>
              <a:t>Stock moyen</a:t>
            </a:r>
          </a:p>
        </p:txBody>
      </p:sp>
      <p:sp>
        <p:nvSpPr>
          <p:cNvPr id="32774" name="Rectangle 7"/>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fr-FR"/>
          </a:p>
        </p:txBody>
      </p:sp>
      <p:sp>
        <p:nvSpPr>
          <p:cNvPr id="32775" name="Text Box 8"/>
          <p:cNvSpPr txBox="1">
            <a:spLocks noChangeArrowheads="1"/>
          </p:cNvSpPr>
          <p:nvPr/>
        </p:nvSpPr>
        <p:spPr bwMode="auto">
          <a:xfrm>
            <a:off x="7913688" y="4976813"/>
            <a:ext cx="895350" cy="457200"/>
          </a:xfrm>
          <a:prstGeom prst="rect">
            <a:avLst/>
          </a:prstGeom>
          <a:noFill/>
          <a:ln w="9525">
            <a:noFill/>
            <a:miter lim="800000"/>
            <a:headEnd/>
            <a:tailEnd/>
          </a:ln>
        </p:spPr>
        <p:txBody>
          <a:bodyPr wrap="none">
            <a:spAutoFit/>
          </a:bodyPr>
          <a:lstStyle/>
          <a:p>
            <a:pPr algn="r"/>
            <a:r>
              <a:rPr lang="fr-CA" sz="2400">
                <a:solidFill>
                  <a:schemeClr val="accent2"/>
                </a:solidFill>
              </a:rPr>
              <a:t>QC/2</a:t>
            </a:r>
          </a:p>
        </p:txBody>
      </p:sp>
      <p:sp>
        <p:nvSpPr>
          <p:cNvPr id="32776" name="Text Box 9"/>
          <p:cNvSpPr txBox="1">
            <a:spLocks noChangeArrowheads="1"/>
          </p:cNvSpPr>
          <p:nvPr/>
        </p:nvSpPr>
        <p:spPr bwMode="auto">
          <a:xfrm>
            <a:off x="987425" y="5630863"/>
            <a:ext cx="7264400" cy="396875"/>
          </a:xfrm>
          <a:prstGeom prst="rect">
            <a:avLst/>
          </a:prstGeom>
          <a:noFill/>
          <a:ln w="9525">
            <a:noFill/>
            <a:miter lim="800000"/>
            <a:headEnd/>
            <a:tailEnd/>
          </a:ln>
        </p:spPr>
        <p:txBody>
          <a:bodyPr wrap="none">
            <a:spAutoFit/>
          </a:bodyPr>
          <a:lstStyle/>
          <a:p>
            <a:r>
              <a:rPr lang="fr-CA" sz="2000">
                <a:solidFill>
                  <a:schemeClr val="accent2"/>
                </a:solidFill>
              </a:rPr>
              <a:t>0      1      2      3      4      5      6      7      8      9     10     11     12</a:t>
            </a:r>
          </a:p>
        </p:txBody>
      </p:sp>
      <p:sp>
        <p:nvSpPr>
          <p:cNvPr id="32777" name="Text Box 10"/>
          <p:cNvSpPr txBox="1">
            <a:spLocks noChangeArrowheads="1"/>
          </p:cNvSpPr>
          <p:nvPr/>
        </p:nvSpPr>
        <p:spPr bwMode="auto">
          <a:xfrm>
            <a:off x="242888" y="2963863"/>
            <a:ext cx="973137" cy="2835275"/>
          </a:xfrm>
          <a:prstGeom prst="rect">
            <a:avLst/>
          </a:prstGeom>
          <a:noFill/>
          <a:ln w="9525">
            <a:noFill/>
            <a:miter lim="800000"/>
            <a:headEnd/>
            <a:tailEnd/>
          </a:ln>
        </p:spPr>
        <p:txBody>
          <a:bodyPr wrap="none">
            <a:spAutoFit/>
          </a:bodyPr>
          <a:lstStyle/>
          <a:p>
            <a:pPr algn="r"/>
            <a:r>
              <a:rPr lang="fr-CA" sz="2000">
                <a:solidFill>
                  <a:schemeClr val="accent2"/>
                </a:solidFill>
              </a:rPr>
              <a:t>2 000 -</a:t>
            </a:r>
          </a:p>
          <a:p>
            <a:pPr algn="r"/>
            <a:endParaRPr lang="fr-CA" sz="2000">
              <a:solidFill>
                <a:schemeClr val="accent2"/>
              </a:solidFill>
            </a:endParaRPr>
          </a:p>
          <a:p>
            <a:pPr algn="r"/>
            <a:r>
              <a:rPr lang="fr-CA" sz="2000">
                <a:solidFill>
                  <a:schemeClr val="accent2"/>
                </a:solidFill>
              </a:rPr>
              <a:t>1 500 -</a:t>
            </a:r>
          </a:p>
          <a:p>
            <a:pPr algn="r"/>
            <a:endParaRPr lang="fr-CA" sz="2000">
              <a:solidFill>
                <a:schemeClr val="accent2"/>
              </a:solidFill>
            </a:endParaRPr>
          </a:p>
          <a:p>
            <a:pPr algn="r"/>
            <a:r>
              <a:rPr lang="fr-CA" sz="2000">
                <a:solidFill>
                  <a:schemeClr val="accent2"/>
                </a:solidFill>
              </a:rPr>
              <a:t>1 000 -</a:t>
            </a:r>
          </a:p>
          <a:p>
            <a:pPr algn="r"/>
            <a:endParaRPr lang="fr-CA" sz="2000">
              <a:solidFill>
                <a:schemeClr val="accent2"/>
              </a:solidFill>
            </a:endParaRPr>
          </a:p>
          <a:p>
            <a:pPr algn="r"/>
            <a:r>
              <a:rPr lang="fr-CA" sz="2000">
                <a:solidFill>
                  <a:schemeClr val="accent2"/>
                </a:solidFill>
              </a:rPr>
              <a:t>500 -</a:t>
            </a:r>
          </a:p>
          <a:p>
            <a:pPr algn="r"/>
            <a:endParaRPr lang="fr-CA" sz="2000">
              <a:solidFill>
                <a:schemeClr val="accent2"/>
              </a:solidFill>
            </a:endParaRPr>
          </a:p>
          <a:p>
            <a:pPr algn="r"/>
            <a:r>
              <a:rPr lang="fr-CA" sz="2000">
                <a:solidFill>
                  <a:schemeClr val="accent2"/>
                </a:solidFill>
              </a:rPr>
              <a:t>0-</a:t>
            </a:r>
          </a:p>
        </p:txBody>
      </p:sp>
      <p:grpSp>
        <p:nvGrpSpPr>
          <p:cNvPr id="32778" name="Group 11"/>
          <p:cNvGrpSpPr>
            <a:grpSpLocks/>
          </p:cNvGrpSpPr>
          <p:nvPr/>
        </p:nvGrpSpPr>
        <p:grpSpPr bwMode="auto">
          <a:xfrm>
            <a:off x="1127125" y="5010150"/>
            <a:ext cx="6800850" cy="628650"/>
            <a:chOff x="710" y="3446"/>
            <a:chExt cx="4284" cy="396"/>
          </a:xfrm>
        </p:grpSpPr>
        <p:grpSp>
          <p:nvGrpSpPr>
            <p:cNvPr id="32782" name="Group 12"/>
            <p:cNvGrpSpPr>
              <a:grpSpLocks/>
            </p:cNvGrpSpPr>
            <p:nvPr/>
          </p:nvGrpSpPr>
          <p:grpSpPr bwMode="auto">
            <a:xfrm>
              <a:off x="710" y="3446"/>
              <a:ext cx="2141" cy="392"/>
              <a:chOff x="710" y="3446"/>
              <a:chExt cx="2141" cy="392"/>
            </a:xfrm>
          </p:grpSpPr>
          <p:sp>
            <p:nvSpPr>
              <p:cNvPr id="32786" name="Freeform 13"/>
              <p:cNvSpPr>
                <a:spLocks/>
              </p:cNvSpPr>
              <p:nvPr/>
            </p:nvSpPr>
            <p:spPr bwMode="auto">
              <a:xfrm>
                <a:off x="710" y="3446"/>
                <a:ext cx="1076" cy="384"/>
              </a:xfrm>
              <a:custGeom>
                <a:avLst/>
                <a:gdLst>
                  <a:gd name="T0" fmla="*/ 0 w 4340"/>
                  <a:gd name="T1" fmla="*/ 3 h 1536"/>
                  <a:gd name="T2" fmla="*/ 357 w 4340"/>
                  <a:gd name="T3" fmla="*/ 384 h 1536"/>
                  <a:gd name="T4" fmla="*/ 357 w 4340"/>
                  <a:gd name="T5" fmla="*/ 0 h 1536"/>
                  <a:gd name="T6" fmla="*/ 705 w 4340"/>
                  <a:gd name="T7" fmla="*/ 384 h 1536"/>
                  <a:gd name="T8" fmla="*/ 705 w 4340"/>
                  <a:gd name="T9" fmla="*/ 3 h 1536"/>
                  <a:gd name="T10" fmla="*/ 1076 w 4340"/>
                  <a:gd name="T11" fmla="*/ 384 h 1536"/>
                  <a:gd name="T12" fmla="*/ 0 60000 65536"/>
                  <a:gd name="T13" fmla="*/ 0 60000 65536"/>
                  <a:gd name="T14" fmla="*/ 0 60000 65536"/>
                  <a:gd name="T15" fmla="*/ 0 60000 65536"/>
                  <a:gd name="T16" fmla="*/ 0 60000 65536"/>
                  <a:gd name="T17" fmla="*/ 0 60000 65536"/>
                  <a:gd name="T18" fmla="*/ 0 w 4340"/>
                  <a:gd name="T19" fmla="*/ 0 h 1536"/>
                  <a:gd name="T20" fmla="*/ 4340 w 4340"/>
                  <a:gd name="T21" fmla="*/ 1536 h 1536"/>
                </a:gdLst>
                <a:ahLst/>
                <a:cxnLst>
                  <a:cxn ang="T12">
                    <a:pos x="T0" y="T1"/>
                  </a:cxn>
                  <a:cxn ang="T13">
                    <a:pos x="T2" y="T3"/>
                  </a:cxn>
                  <a:cxn ang="T14">
                    <a:pos x="T4" y="T5"/>
                  </a:cxn>
                  <a:cxn ang="T15">
                    <a:pos x="T6" y="T7"/>
                  </a:cxn>
                  <a:cxn ang="T16">
                    <a:pos x="T8" y="T9"/>
                  </a:cxn>
                  <a:cxn ang="T17">
                    <a:pos x="T10" y="T11"/>
                  </a:cxn>
                </a:cxnLst>
                <a:rect l="T18" t="T19" r="T20" b="T21"/>
                <a:pathLst>
                  <a:path w="4340" h="1536">
                    <a:moveTo>
                      <a:pt x="0" y="10"/>
                    </a:moveTo>
                    <a:lnTo>
                      <a:pt x="1440" y="1536"/>
                    </a:lnTo>
                    <a:lnTo>
                      <a:pt x="1440" y="0"/>
                    </a:lnTo>
                    <a:lnTo>
                      <a:pt x="2842" y="1536"/>
                    </a:lnTo>
                    <a:lnTo>
                      <a:pt x="2842" y="10"/>
                    </a:lnTo>
                    <a:lnTo>
                      <a:pt x="4340" y="1536"/>
                    </a:lnTo>
                  </a:path>
                </a:pathLst>
              </a:custGeom>
              <a:noFill/>
              <a:ln w="38100">
                <a:solidFill>
                  <a:srgbClr val="FF3300"/>
                </a:solidFill>
                <a:round/>
                <a:headEnd/>
                <a:tailEnd/>
              </a:ln>
            </p:spPr>
            <p:txBody>
              <a:bodyPr/>
              <a:lstStyle/>
              <a:p>
                <a:endParaRPr lang="fr-FR"/>
              </a:p>
            </p:txBody>
          </p:sp>
          <p:sp>
            <p:nvSpPr>
              <p:cNvPr id="32787" name="Freeform 14"/>
              <p:cNvSpPr>
                <a:spLocks/>
              </p:cNvSpPr>
              <p:nvPr/>
            </p:nvSpPr>
            <p:spPr bwMode="auto">
              <a:xfrm>
                <a:off x="1775" y="3448"/>
                <a:ext cx="1076" cy="384"/>
              </a:xfrm>
              <a:custGeom>
                <a:avLst/>
                <a:gdLst>
                  <a:gd name="T0" fmla="*/ 0 w 4340"/>
                  <a:gd name="T1" fmla="*/ 3 h 1536"/>
                  <a:gd name="T2" fmla="*/ 357 w 4340"/>
                  <a:gd name="T3" fmla="*/ 384 h 1536"/>
                  <a:gd name="T4" fmla="*/ 357 w 4340"/>
                  <a:gd name="T5" fmla="*/ 0 h 1536"/>
                  <a:gd name="T6" fmla="*/ 705 w 4340"/>
                  <a:gd name="T7" fmla="*/ 384 h 1536"/>
                  <a:gd name="T8" fmla="*/ 705 w 4340"/>
                  <a:gd name="T9" fmla="*/ 3 h 1536"/>
                  <a:gd name="T10" fmla="*/ 1076 w 4340"/>
                  <a:gd name="T11" fmla="*/ 384 h 1536"/>
                  <a:gd name="T12" fmla="*/ 0 60000 65536"/>
                  <a:gd name="T13" fmla="*/ 0 60000 65536"/>
                  <a:gd name="T14" fmla="*/ 0 60000 65536"/>
                  <a:gd name="T15" fmla="*/ 0 60000 65536"/>
                  <a:gd name="T16" fmla="*/ 0 60000 65536"/>
                  <a:gd name="T17" fmla="*/ 0 60000 65536"/>
                  <a:gd name="T18" fmla="*/ 0 w 4340"/>
                  <a:gd name="T19" fmla="*/ 0 h 1536"/>
                  <a:gd name="T20" fmla="*/ 4340 w 4340"/>
                  <a:gd name="T21" fmla="*/ 1536 h 1536"/>
                </a:gdLst>
                <a:ahLst/>
                <a:cxnLst>
                  <a:cxn ang="T12">
                    <a:pos x="T0" y="T1"/>
                  </a:cxn>
                  <a:cxn ang="T13">
                    <a:pos x="T2" y="T3"/>
                  </a:cxn>
                  <a:cxn ang="T14">
                    <a:pos x="T4" y="T5"/>
                  </a:cxn>
                  <a:cxn ang="T15">
                    <a:pos x="T6" y="T7"/>
                  </a:cxn>
                  <a:cxn ang="T16">
                    <a:pos x="T8" y="T9"/>
                  </a:cxn>
                  <a:cxn ang="T17">
                    <a:pos x="T10" y="T11"/>
                  </a:cxn>
                </a:cxnLst>
                <a:rect l="T18" t="T19" r="T20" b="T21"/>
                <a:pathLst>
                  <a:path w="4340" h="1536">
                    <a:moveTo>
                      <a:pt x="0" y="10"/>
                    </a:moveTo>
                    <a:lnTo>
                      <a:pt x="1440" y="1536"/>
                    </a:lnTo>
                    <a:lnTo>
                      <a:pt x="1440" y="0"/>
                    </a:lnTo>
                    <a:lnTo>
                      <a:pt x="2842" y="1536"/>
                    </a:lnTo>
                    <a:lnTo>
                      <a:pt x="2842" y="10"/>
                    </a:lnTo>
                    <a:lnTo>
                      <a:pt x="4340" y="1536"/>
                    </a:lnTo>
                  </a:path>
                </a:pathLst>
              </a:custGeom>
              <a:noFill/>
              <a:ln w="38100">
                <a:solidFill>
                  <a:srgbClr val="FF3300"/>
                </a:solidFill>
                <a:round/>
                <a:headEnd/>
                <a:tailEnd/>
              </a:ln>
            </p:spPr>
            <p:txBody>
              <a:bodyPr/>
              <a:lstStyle/>
              <a:p>
                <a:endParaRPr lang="fr-FR"/>
              </a:p>
            </p:txBody>
          </p:sp>
          <p:sp>
            <p:nvSpPr>
              <p:cNvPr id="32788" name="Line 15"/>
              <p:cNvSpPr>
                <a:spLocks noChangeShapeType="1"/>
              </p:cNvSpPr>
              <p:nvPr/>
            </p:nvSpPr>
            <p:spPr bwMode="auto">
              <a:xfrm flipV="1">
                <a:off x="1776" y="3446"/>
                <a:ext cx="0" cy="384"/>
              </a:xfrm>
              <a:prstGeom prst="line">
                <a:avLst/>
              </a:prstGeom>
              <a:noFill/>
              <a:ln w="38100">
                <a:solidFill>
                  <a:srgbClr val="FF3300"/>
                </a:solidFill>
                <a:round/>
                <a:headEnd/>
                <a:tailEnd/>
              </a:ln>
            </p:spPr>
            <p:txBody>
              <a:bodyPr/>
              <a:lstStyle/>
              <a:p>
                <a:endParaRPr lang="fr-CA"/>
              </a:p>
            </p:txBody>
          </p:sp>
          <p:sp>
            <p:nvSpPr>
              <p:cNvPr id="32789" name="Line 16"/>
              <p:cNvSpPr>
                <a:spLocks noChangeShapeType="1"/>
              </p:cNvSpPr>
              <p:nvPr/>
            </p:nvSpPr>
            <p:spPr bwMode="auto">
              <a:xfrm flipV="1">
                <a:off x="2851" y="3454"/>
                <a:ext cx="0" cy="384"/>
              </a:xfrm>
              <a:prstGeom prst="line">
                <a:avLst/>
              </a:prstGeom>
              <a:noFill/>
              <a:ln w="38100">
                <a:solidFill>
                  <a:srgbClr val="FF3300"/>
                </a:solidFill>
                <a:round/>
                <a:headEnd/>
                <a:tailEnd/>
              </a:ln>
            </p:spPr>
            <p:txBody>
              <a:bodyPr/>
              <a:lstStyle/>
              <a:p>
                <a:endParaRPr lang="fr-CA"/>
              </a:p>
            </p:txBody>
          </p:sp>
        </p:grpSp>
        <p:sp>
          <p:nvSpPr>
            <p:cNvPr id="32783" name="Freeform 17"/>
            <p:cNvSpPr>
              <a:spLocks/>
            </p:cNvSpPr>
            <p:nvPr/>
          </p:nvSpPr>
          <p:spPr bwMode="auto">
            <a:xfrm>
              <a:off x="2853" y="3456"/>
              <a:ext cx="1076" cy="384"/>
            </a:xfrm>
            <a:custGeom>
              <a:avLst/>
              <a:gdLst>
                <a:gd name="T0" fmla="*/ 0 w 4340"/>
                <a:gd name="T1" fmla="*/ 3 h 1536"/>
                <a:gd name="T2" fmla="*/ 357 w 4340"/>
                <a:gd name="T3" fmla="*/ 384 h 1536"/>
                <a:gd name="T4" fmla="*/ 357 w 4340"/>
                <a:gd name="T5" fmla="*/ 0 h 1536"/>
                <a:gd name="T6" fmla="*/ 705 w 4340"/>
                <a:gd name="T7" fmla="*/ 384 h 1536"/>
                <a:gd name="T8" fmla="*/ 705 w 4340"/>
                <a:gd name="T9" fmla="*/ 3 h 1536"/>
                <a:gd name="T10" fmla="*/ 1076 w 4340"/>
                <a:gd name="T11" fmla="*/ 384 h 1536"/>
                <a:gd name="T12" fmla="*/ 0 60000 65536"/>
                <a:gd name="T13" fmla="*/ 0 60000 65536"/>
                <a:gd name="T14" fmla="*/ 0 60000 65536"/>
                <a:gd name="T15" fmla="*/ 0 60000 65536"/>
                <a:gd name="T16" fmla="*/ 0 60000 65536"/>
                <a:gd name="T17" fmla="*/ 0 60000 65536"/>
                <a:gd name="T18" fmla="*/ 0 w 4340"/>
                <a:gd name="T19" fmla="*/ 0 h 1536"/>
                <a:gd name="T20" fmla="*/ 4340 w 4340"/>
                <a:gd name="T21" fmla="*/ 1536 h 1536"/>
              </a:gdLst>
              <a:ahLst/>
              <a:cxnLst>
                <a:cxn ang="T12">
                  <a:pos x="T0" y="T1"/>
                </a:cxn>
                <a:cxn ang="T13">
                  <a:pos x="T2" y="T3"/>
                </a:cxn>
                <a:cxn ang="T14">
                  <a:pos x="T4" y="T5"/>
                </a:cxn>
                <a:cxn ang="T15">
                  <a:pos x="T6" y="T7"/>
                </a:cxn>
                <a:cxn ang="T16">
                  <a:pos x="T8" y="T9"/>
                </a:cxn>
                <a:cxn ang="T17">
                  <a:pos x="T10" y="T11"/>
                </a:cxn>
              </a:cxnLst>
              <a:rect l="T18" t="T19" r="T20" b="T21"/>
              <a:pathLst>
                <a:path w="4340" h="1536">
                  <a:moveTo>
                    <a:pt x="0" y="10"/>
                  </a:moveTo>
                  <a:lnTo>
                    <a:pt x="1440" y="1536"/>
                  </a:lnTo>
                  <a:lnTo>
                    <a:pt x="1440" y="0"/>
                  </a:lnTo>
                  <a:lnTo>
                    <a:pt x="2842" y="1536"/>
                  </a:lnTo>
                  <a:lnTo>
                    <a:pt x="2842" y="10"/>
                  </a:lnTo>
                  <a:lnTo>
                    <a:pt x="4340" y="1536"/>
                  </a:lnTo>
                </a:path>
              </a:pathLst>
            </a:custGeom>
            <a:noFill/>
            <a:ln w="38100">
              <a:solidFill>
                <a:srgbClr val="FF3300"/>
              </a:solidFill>
              <a:round/>
              <a:headEnd/>
              <a:tailEnd/>
            </a:ln>
          </p:spPr>
          <p:txBody>
            <a:bodyPr/>
            <a:lstStyle/>
            <a:p>
              <a:endParaRPr lang="fr-FR"/>
            </a:p>
          </p:txBody>
        </p:sp>
        <p:sp>
          <p:nvSpPr>
            <p:cNvPr id="32784" name="Freeform 18"/>
            <p:cNvSpPr>
              <a:spLocks/>
            </p:cNvSpPr>
            <p:nvPr/>
          </p:nvSpPr>
          <p:spPr bwMode="auto">
            <a:xfrm>
              <a:off x="3918" y="3458"/>
              <a:ext cx="1076" cy="384"/>
            </a:xfrm>
            <a:custGeom>
              <a:avLst/>
              <a:gdLst>
                <a:gd name="T0" fmla="*/ 0 w 4340"/>
                <a:gd name="T1" fmla="*/ 3 h 1536"/>
                <a:gd name="T2" fmla="*/ 357 w 4340"/>
                <a:gd name="T3" fmla="*/ 384 h 1536"/>
                <a:gd name="T4" fmla="*/ 357 w 4340"/>
                <a:gd name="T5" fmla="*/ 0 h 1536"/>
                <a:gd name="T6" fmla="*/ 705 w 4340"/>
                <a:gd name="T7" fmla="*/ 384 h 1536"/>
                <a:gd name="T8" fmla="*/ 705 w 4340"/>
                <a:gd name="T9" fmla="*/ 3 h 1536"/>
                <a:gd name="T10" fmla="*/ 1076 w 4340"/>
                <a:gd name="T11" fmla="*/ 384 h 1536"/>
                <a:gd name="T12" fmla="*/ 0 60000 65536"/>
                <a:gd name="T13" fmla="*/ 0 60000 65536"/>
                <a:gd name="T14" fmla="*/ 0 60000 65536"/>
                <a:gd name="T15" fmla="*/ 0 60000 65536"/>
                <a:gd name="T16" fmla="*/ 0 60000 65536"/>
                <a:gd name="T17" fmla="*/ 0 60000 65536"/>
                <a:gd name="T18" fmla="*/ 0 w 4340"/>
                <a:gd name="T19" fmla="*/ 0 h 1536"/>
                <a:gd name="T20" fmla="*/ 4340 w 4340"/>
                <a:gd name="T21" fmla="*/ 1536 h 1536"/>
              </a:gdLst>
              <a:ahLst/>
              <a:cxnLst>
                <a:cxn ang="T12">
                  <a:pos x="T0" y="T1"/>
                </a:cxn>
                <a:cxn ang="T13">
                  <a:pos x="T2" y="T3"/>
                </a:cxn>
                <a:cxn ang="T14">
                  <a:pos x="T4" y="T5"/>
                </a:cxn>
                <a:cxn ang="T15">
                  <a:pos x="T6" y="T7"/>
                </a:cxn>
                <a:cxn ang="T16">
                  <a:pos x="T8" y="T9"/>
                </a:cxn>
                <a:cxn ang="T17">
                  <a:pos x="T10" y="T11"/>
                </a:cxn>
              </a:cxnLst>
              <a:rect l="T18" t="T19" r="T20" b="T21"/>
              <a:pathLst>
                <a:path w="4340" h="1536">
                  <a:moveTo>
                    <a:pt x="0" y="10"/>
                  </a:moveTo>
                  <a:lnTo>
                    <a:pt x="1440" y="1536"/>
                  </a:lnTo>
                  <a:lnTo>
                    <a:pt x="1440" y="0"/>
                  </a:lnTo>
                  <a:lnTo>
                    <a:pt x="2842" y="1536"/>
                  </a:lnTo>
                  <a:lnTo>
                    <a:pt x="2842" y="10"/>
                  </a:lnTo>
                  <a:lnTo>
                    <a:pt x="4340" y="1536"/>
                  </a:lnTo>
                </a:path>
              </a:pathLst>
            </a:custGeom>
            <a:noFill/>
            <a:ln w="38100">
              <a:solidFill>
                <a:srgbClr val="FF3300"/>
              </a:solidFill>
              <a:round/>
              <a:headEnd/>
              <a:tailEnd/>
            </a:ln>
          </p:spPr>
          <p:txBody>
            <a:bodyPr/>
            <a:lstStyle/>
            <a:p>
              <a:endParaRPr lang="fr-FR"/>
            </a:p>
          </p:txBody>
        </p:sp>
        <p:sp>
          <p:nvSpPr>
            <p:cNvPr id="32785" name="Line 19"/>
            <p:cNvSpPr>
              <a:spLocks noChangeShapeType="1"/>
            </p:cNvSpPr>
            <p:nvPr/>
          </p:nvSpPr>
          <p:spPr bwMode="auto">
            <a:xfrm flipV="1">
              <a:off x="3919" y="3456"/>
              <a:ext cx="0" cy="384"/>
            </a:xfrm>
            <a:prstGeom prst="line">
              <a:avLst/>
            </a:prstGeom>
            <a:noFill/>
            <a:ln w="38100">
              <a:solidFill>
                <a:srgbClr val="FF3300"/>
              </a:solidFill>
              <a:round/>
              <a:headEnd/>
              <a:tailEnd/>
            </a:ln>
          </p:spPr>
          <p:txBody>
            <a:bodyPr/>
            <a:lstStyle/>
            <a:p>
              <a:endParaRPr lang="fr-CA"/>
            </a:p>
          </p:txBody>
        </p:sp>
      </p:grpSp>
      <p:sp>
        <p:nvSpPr>
          <p:cNvPr id="32779" name="Text Box 20"/>
          <p:cNvSpPr txBox="1">
            <a:spLocks noChangeArrowheads="1"/>
          </p:cNvSpPr>
          <p:nvPr/>
        </p:nvSpPr>
        <p:spPr bwMode="auto">
          <a:xfrm>
            <a:off x="527050" y="1792288"/>
            <a:ext cx="1174750" cy="641350"/>
          </a:xfrm>
          <a:prstGeom prst="rect">
            <a:avLst/>
          </a:prstGeom>
          <a:noFill/>
          <a:ln w="38100" algn="ctr">
            <a:noFill/>
            <a:miter lim="800000"/>
            <a:headEnd type="none" w="sm" len="sm"/>
            <a:tailEnd type="none" w="sm" len="sm"/>
          </a:ln>
        </p:spPr>
        <p:txBody>
          <a:bodyPr wrap="none">
            <a:spAutoFit/>
          </a:bodyPr>
          <a:lstStyle/>
          <a:p>
            <a:r>
              <a:rPr lang="fr-CA" b="1">
                <a:solidFill>
                  <a:schemeClr val="accent2"/>
                </a:solidFill>
              </a:rPr>
              <a:t>Quantité </a:t>
            </a:r>
          </a:p>
          <a:p>
            <a:r>
              <a:rPr lang="fr-CA" b="1">
                <a:solidFill>
                  <a:schemeClr val="accent2"/>
                </a:solidFill>
              </a:rPr>
              <a:t>En stock</a:t>
            </a:r>
          </a:p>
        </p:txBody>
      </p:sp>
      <p:sp>
        <p:nvSpPr>
          <p:cNvPr id="32780" name="Text Box 21"/>
          <p:cNvSpPr txBox="1">
            <a:spLocks noChangeArrowheads="1"/>
          </p:cNvSpPr>
          <p:nvPr/>
        </p:nvSpPr>
        <p:spPr bwMode="auto">
          <a:xfrm>
            <a:off x="3686175" y="1819275"/>
            <a:ext cx="4165600" cy="1552575"/>
          </a:xfrm>
          <a:prstGeom prst="rect">
            <a:avLst/>
          </a:prstGeom>
          <a:solidFill>
            <a:srgbClr val="9999FF"/>
          </a:solidFill>
          <a:ln w="9525">
            <a:noFill/>
            <a:miter lim="800000"/>
            <a:headEnd/>
            <a:tailEnd/>
          </a:ln>
        </p:spPr>
        <p:txBody>
          <a:bodyPr wrap="none">
            <a:spAutoFit/>
          </a:bodyPr>
          <a:lstStyle/>
          <a:p>
            <a:r>
              <a:rPr lang="fr-CA" sz="2400" b="1">
                <a:solidFill>
                  <a:srgbClr val="000099"/>
                </a:solidFill>
              </a:rPr>
              <a:t>Demande annuel: 6 000</a:t>
            </a:r>
          </a:p>
          <a:p>
            <a:r>
              <a:rPr lang="fr-CA" sz="2400" b="1">
                <a:solidFill>
                  <a:srgbClr val="000099"/>
                </a:solidFill>
              </a:rPr>
              <a:t>Lot commandé: </a:t>
            </a:r>
            <a:r>
              <a:rPr lang="fr-CA" sz="2400" b="1">
                <a:solidFill>
                  <a:srgbClr val="FF3300"/>
                </a:solidFill>
              </a:rPr>
              <a:t>500</a:t>
            </a:r>
          </a:p>
          <a:p>
            <a:r>
              <a:rPr lang="fr-CA" sz="2400" b="1">
                <a:solidFill>
                  <a:srgbClr val="000099"/>
                </a:solidFill>
              </a:rPr>
              <a:t>Stock  moyen: 250 unités</a:t>
            </a:r>
          </a:p>
          <a:p>
            <a:r>
              <a:rPr lang="fr-CA" sz="2400" b="1">
                <a:solidFill>
                  <a:srgbClr val="000099"/>
                </a:solidFill>
              </a:rPr>
              <a:t>Nombre de commandes: 12</a:t>
            </a:r>
          </a:p>
        </p:txBody>
      </p:sp>
      <p:sp>
        <p:nvSpPr>
          <p:cNvPr id="32781" name="Rectangle 23"/>
          <p:cNvSpPr>
            <a:spLocks noChangeArrowheads="1"/>
          </p:cNvSpPr>
          <p:nvPr/>
        </p:nvSpPr>
        <p:spPr bwMode="auto">
          <a:xfrm>
            <a:off x="720725" y="0"/>
            <a:ext cx="8423275" cy="1060450"/>
          </a:xfrm>
          <a:prstGeom prst="rect">
            <a:avLst/>
          </a:prstGeom>
          <a:noFill/>
          <a:ln w="9525">
            <a:noFill/>
            <a:miter lim="800000"/>
            <a:headEnd/>
            <a:tailEnd/>
          </a:ln>
        </p:spPr>
        <p:txBody>
          <a:bodyPr anchor="ctr"/>
          <a:lstStyle/>
          <a:p>
            <a:r>
              <a:rPr lang="fr-CA" sz="2800">
                <a:solidFill>
                  <a:schemeClr val="tx2"/>
                </a:solidFill>
                <a:latin typeface="Arial Black" pitchFamily="34" charset="0"/>
              </a:rPr>
              <a:t>Le lot économique simple : </a:t>
            </a:r>
            <a:br>
              <a:rPr lang="fr-CA" sz="2800">
                <a:solidFill>
                  <a:schemeClr val="tx2"/>
                </a:solidFill>
                <a:latin typeface="Arial Black" pitchFamily="34" charset="0"/>
              </a:rPr>
            </a:br>
            <a:r>
              <a:rPr lang="fr-CA" sz="2800">
                <a:solidFill>
                  <a:schemeClr val="tx2"/>
                </a:solidFill>
                <a:latin typeface="Arial Black" pitchFamily="34" charset="0"/>
              </a:rPr>
              <a:t>Quantité moyenne en stock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45" name="Text Box 13"/>
          <p:cNvSpPr txBox="1">
            <a:spLocks noChangeArrowheads="1"/>
          </p:cNvSpPr>
          <p:nvPr/>
        </p:nvSpPr>
        <p:spPr bwMode="auto">
          <a:xfrm>
            <a:off x="3519488" y="1627188"/>
            <a:ext cx="4133850" cy="579437"/>
          </a:xfrm>
          <a:prstGeom prst="rect">
            <a:avLst/>
          </a:prstGeom>
          <a:noFill/>
          <a:ln w="12700">
            <a:noFill/>
            <a:miter lim="800000"/>
            <a:headEnd type="none" w="sm" len="sm"/>
            <a:tailEnd type="none" w="sm" len="sm"/>
          </a:ln>
          <a:effectLst/>
        </p:spPr>
        <p:txBody>
          <a:bodyPr>
            <a:spAutoFit/>
          </a:bodyPr>
          <a:lstStyle/>
          <a:p>
            <a:pPr eaLnBrk="0" hangingPunct="0">
              <a:spcBef>
                <a:spcPct val="50000"/>
              </a:spcBef>
              <a:defRPr/>
            </a:pPr>
            <a:r>
              <a:rPr lang="fr-CA" sz="3200" b="1">
                <a:solidFill>
                  <a:srgbClr val="800080"/>
                </a:solidFill>
                <a:effectLst>
                  <a:outerShdw blurRad="38100" dist="38100" dir="2700000" algn="tl">
                    <a:srgbClr val="C0C0C0"/>
                  </a:outerShdw>
                </a:effectLst>
              </a:rPr>
              <a:t>COÛT</a:t>
            </a:r>
            <a:r>
              <a:rPr lang="fr-CA" sz="3200" b="1">
                <a:solidFill>
                  <a:srgbClr val="9900FF"/>
                </a:solidFill>
                <a:effectLst>
                  <a:outerShdw blurRad="38100" dist="38100" dir="2700000" algn="tl">
                    <a:srgbClr val="C0C0C0"/>
                  </a:outerShdw>
                </a:effectLst>
              </a:rPr>
              <a:t> </a:t>
            </a:r>
            <a:r>
              <a:rPr lang="fr-CA" sz="3200" b="1">
                <a:solidFill>
                  <a:srgbClr val="800080"/>
                </a:solidFill>
                <a:effectLst>
                  <a:outerShdw blurRad="38100" dist="38100" dir="2700000" algn="tl">
                    <a:srgbClr val="C0C0C0"/>
                  </a:outerShdw>
                </a:effectLst>
              </a:rPr>
              <a:t>TOTAL</a:t>
            </a:r>
            <a:endParaRPr lang="fr-CA" sz="3200" b="1">
              <a:solidFill>
                <a:srgbClr val="9900FF"/>
              </a:solidFill>
              <a:effectLst>
                <a:outerShdw blurRad="38100" dist="38100" dir="2700000" algn="tl">
                  <a:srgbClr val="C0C0C0"/>
                </a:outerShdw>
              </a:effectLst>
            </a:endParaRPr>
          </a:p>
        </p:txBody>
      </p:sp>
      <p:sp>
        <p:nvSpPr>
          <p:cNvPr id="33795" name="Line 6"/>
          <p:cNvSpPr>
            <a:spLocks noChangeShapeType="1"/>
          </p:cNvSpPr>
          <p:nvPr/>
        </p:nvSpPr>
        <p:spPr bwMode="auto">
          <a:xfrm>
            <a:off x="1608138" y="5588000"/>
            <a:ext cx="5529262" cy="0"/>
          </a:xfrm>
          <a:prstGeom prst="line">
            <a:avLst/>
          </a:prstGeom>
          <a:noFill/>
          <a:ln w="76200">
            <a:solidFill>
              <a:schemeClr val="tx1"/>
            </a:solidFill>
            <a:round/>
            <a:headEnd type="none" w="sm" len="sm"/>
            <a:tailEnd type="triangle" w="sm" len="sm"/>
          </a:ln>
        </p:spPr>
        <p:txBody>
          <a:bodyPr wrap="none" anchor="ctr"/>
          <a:lstStyle/>
          <a:p>
            <a:endParaRPr lang="fr-CA"/>
          </a:p>
        </p:txBody>
      </p:sp>
      <p:sp>
        <p:nvSpPr>
          <p:cNvPr id="223236" name="Freeform 4"/>
          <p:cNvSpPr>
            <a:spLocks/>
          </p:cNvSpPr>
          <p:nvPr/>
        </p:nvSpPr>
        <p:spPr bwMode="auto">
          <a:xfrm>
            <a:off x="2198688" y="2173288"/>
            <a:ext cx="3913187" cy="3065462"/>
          </a:xfrm>
          <a:custGeom>
            <a:avLst/>
            <a:gdLst>
              <a:gd name="T0" fmla="*/ 0 w 1656"/>
              <a:gd name="T1" fmla="*/ 0 h 1308"/>
              <a:gd name="T2" fmla="*/ 737267 w 1656"/>
              <a:gd name="T3" fmla="*/ 2137386 h 1308"/>
              <a:gd name="T4" fmla="*/ 3913187 w 1656"/>
              <a:gd name="T5" fmla="*/ 3065462 h 1308"/>
              <a:gd name="T6" fmla="*/ 0 60000 65536"/>
              <a:gd name="T7" fmla="*/ 0 60000 65536"/>
              <a:gd name="T8" fmla="*/ 0 60000 65536"/>
              <a:gd name="T9" fmla="*/ 0 w 1656"/>
              <a:gd name="T10" fmla="*/ 0 h 1308"/>
              <a:gd name="T11" fmla="*/ 1656 w 1656"/>
              <a:gd name="T12" fmla="*/ 1308 h 1308"/>
            </a:gdLst>
            <a:ahLst/>
            <a:cxnLst>
              <a:cxn ang="T6">
                <a:pos x="T0" y="T1"/>
              </a:cxn>
              <a:cxn ang="T7">
                <a:pos x="T2" y="T3"/>
              </a:cxn>
              <a:cxn ang="T8">
                <a:pos x="T4" y="T5"/>
              </a:cxn>
            </a:cxnLst>
            <a:rect l="T9" t="T10" r="T11" b="T12"/>
            <a:pathLst>
              <a:path w="1656" h="1308">
                <a:moveTo>
                  <a:pt x="0" y="0"/>
                </a:moveTo>
                <a:cubicBezTo>
                  <a:pt x="18" y="347"/>
                  <a:pt x="36" y="694"/>
                  <a:pt x="312" y="912"/>
                </a:cubicBezTo>
                <a:cubicBezTo>
                  <a:pt x="588" y="1130"/>
                  <a:pt x="1432" y="1242"/>
                  <a:pt x="1656" y="1308"/>
                </a:cubicBezTo>
              </a:path>
            </a:pathLst>
          </a:custGeom>
          <a:noFill/>
          <a:ln w="76200">
            <a:solidFill>
              <a:srgbClr val="FF0000"/>
            </a:solidFill>
            <a:round/>
            <a:headEnd type="none" w="sm" len="sm"/>
            <a:tailEnd type="none" w="sm" len="sm"/>
          </a:ln>
        </p:spPr>
        <p:txBody>
          <a:bodyPr wrap="none" anchor="ctr"/>
          <a:lstStyle/>
          <a:p>
            <a:endParaRPr lang="fr-FR"/>
          </a:p>
        </p:txBody>
      </p:sp>
      <p:sp>
        <p:nvSpPr>
          <p:cNvPr id="223237" name="Line 5"/>
          <p:cNvSpPr>
            <a:spLocks noChangeShapeType="1"/>
          </p:cNvSpPr>
          <p:nvPr/>
        </p:nvSpPr>
        <p:spPr bwMode="auto">
          <a:xfrm flipV="1">
            <a:off x="1633538" y="3579813"/>
            <a:ext cx="4622800" cy="2006600"/>
          </a:xfrm>
          <a:prstGeom prst="line">
            <a:avLst/>
          </a:prstGeom>
          <a:noFill/>
          <a:ln w="76200">
            <a:solidFill>
              <a:schemeClr val="accent2"/>
            </a:solidFill>
            <a:round/>
            <a:headEnd type="none" w="sm" len="sm"/>
            <a:tailEnd type="none" w="sm" len="sm"/>
          </a:ln>
        </p:spPr>
        <p:txBody>
          <a:bodyPr wrap="none" anchor="ctr"/>
          <a:lstStyle/>
          <a:p>
            <a:endParaRPr lang="fr-CA"/>
          </a:p>
        </p:txBody>
      </p:sp>
      <p:sp>
        <p:nvSpPr>
          <p:cNvPr id="33798" name="Line 7"/>
          <p:cNvSpPr>
            <a:spLocks noChangeShapeType="1"/>
          </p:cNvSpPr>
          <p:nvPr/>
        </p:nvSpPr>
        <p:spPr bwMode="auto">
          <a:xfrm flipV="1">
            <a:off x="1633538" y="1976438"/>
            <a:ext cx="0" cy="3654425"/>
          </a:xfrm>
          <a:prstGeom prst="line">
            <a:avLst/>
          </a:prstGeom>
          <a:noFill/>
          <a:ln w="76200">
            <a:solidFill>
              <a:schemeClr val="tx1"/>
            </a:solidFill>
            <a:round/>
            <a:headEnd type="none" w="sm" len="sm"/>
            <a:tailEnd type="triangle" w="sm" len="sm"/>
          </a:ln>
        </p:spPr>
        <p:txBody>
          <a:bodyPr wrap="none" anchor="ctr"/>
          <a:lstStyle/>
          <a:p>
            <a:endParaRPr lang="fr-CA"/>
          </a:p>
        </p:txBody>
      </p:sp>
      <p:sp>
        <p:nvSpPr>
          <p:cNvPr id="33799" name="Text Box 8"/>
          <p:cNvSpPr txBox="1">
            <a:spLocks noChangeArrowheads="1"/>
          </p:cNvSpPr>
          <p:nvPr/>
        </p:nvSpPr>
        <p:spPr bwMode="auto">
          <a:xfrm>
            <a:off x="5233988" y="5856288"/>
            <a:ext cx="4962525" cy="45720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fr-CA" sz="2400" b="1"/>
              <a:t>QUANTITÉ (UNITÉS)</a:t>
            </a:r>
          </a:p>
        </p:txBody>
      </p:sp>
      <p:sp>
        <p:nvSpPr>
          <p:cNvPr id="33800" name="Text Box 9"/>
          <p:cNvSpPr txBox="1">
            <a:spLocks noChangeArrowheads="1"/>
          </p:cNvSpPr>
          <p:nvPr/>
        </p:nvSpPr>
        <p:spPr bwMode="auto">
          <a:xfrm>
            <a:off x="241300" y="2168525"/>
            <a:ext cx="2382838" cy="45720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fr-CA" sz="2400" b="1"/>
              <a:t>Coûts $</a:t>
            </a:r>
          </a:p>
        </p:txBody>
      </p:sp>
      <p:sp>
        <p:nvSpPr>
          <p:cNvPr id="223244" name="Freeform 12"/>
          <p:cNvSpPr>
            <a:spLocks/>
          </p:cNvSpPr>
          <p:nvPr/>
        </p:nvSpPr>
        <p:spPr bwMode="auto">
          <a:xfrm rot="111034">
            <a:off x="2654300" y="1724025"/>
            <a:ext cx="3033713" cy="2371725"/>
          </a:xfrm>
          <a:custGeom>
            <a:avLst/>
            <a:gdLst>
              <a:gd name="T0" fmla="*/ 0 w 1284"/>
              <a:gd name="T1" fmla="*/ 0 h 1012"/>
              <a:gd name="T2" fmla="*/ 992336 w 1284"/>
              <a:gd name="T3" fmla="*/ 2137365 h 1012"/>
              <a:gd name="T4" fmla="*/ 3033713 w 1284"/>
              <a:gd name="T5" fmla="*/ 1406161 h 1012"/>
              <a:gd name="T6" fmla="*/ 0 60000 65536"/>
              <a:gd name="T7" fmla="*/ 0 60000 65536"/>
              <a:gd name="T8" fmla="*/ 0 60000 65536"/>
              <a:gd name="T9" fmla="*/ 0 w 1284"/>
              <a:gd name="T10" fmla="*/ 0 h 1012"/>
              <a:gd name="T11" fmla="*/ 1284 w 1284"/>
              <a:gd name="T12" fmla="*/ 1012 h 1012"/>
            </a:gdLst>
            <a:ahLst/>
            <a:cxnLst>
              <a:cxn ang="T6">
                <a:pos x="T0" y="T1"/>
              </a:cxn>
              <a:cxn ang="T7">
                <a:pos x="T2" y="T3"/>
              </a:cxn>
              <a:cxn ang="T8">
                <a:pos x="T4" y="T5"/>
              </a:cxn>
            </a:cxnLst>
            <a:rect l="T9" t="T10" r="T11" b="T12"/>
            <a:pathLst>
              <a:path w="1284" h="1012">
                <a:moveTo>
                  <a:pt x="0" y="0"/>
                </a:moveTo>
                <a:cubicBezTo>
                  <a:pt x="103" y="406"/>
                  <a:pt x="206" y="812"/>
                  <a:pt x="420" y="912"/>
                </a:cubicBezTo>
                <a:cubicBezTo>
                  <a:pt x="634" y="1012"/>
                  <a:pt x="1140" y="652"/>
                  <a:pt x="1284" y="600"/>
                </a:cubicBezTo>
              </a:path>
            </a:pathLst>
          </a:custGeom>
          <a:noFill/>
          <a:ln w="76200">
            <a:solidFill>
              <a:srgbClr val="800080"/>
            </a:solidFill>
            <a:round/>
            <a:headEnd type="none" w="sm" len="sm"/>
            <a:tailEnd type="none" w="sm" len="sm"/>
          </a:ln>
        </p:spPr>
        <p:txBody>
          <a:bodyPr wrap="none" anchor="ctr"/>
          <a:lstStyle/>
          <a:p>
            <a:endParaRPr lang="fr-FR"/>
          </a:p>
        </p:txBody>
      </p:sp>
      <p:sp>
        <p:nvSpPr>
          <p:cNvPr id="223246" name="Line 14"/>
          <p:cNvSpPr>
            <a:spLocks noChangeShapeType="1"/>
          </p:cNvSpPr>
          <p:nvPr/>
        </p:nvSpPr>
        <p:spPr bwMode="auto">
          <a:xfrm>
            <a:off x="3732213" y="3913188"/>
            <a:ext cx="0" cy="1685925"/>
          </a:xfrm>
          <a:prstGeom prst="line">
            <a:avLst/>
          </a:prstGeom>
          <a:noFill/>
          <a:ln w="57150">
            <a:solidFill>
              <a:srgbClr val="009900"/>
            </a:solidFill>
            <a:prstDash val="sysDot"/>
            <a:round/>
            <a:headEnd/>
            <a:tailEnd type="triangle" w="med" len="med"/>
          </a:ln>
        </p:spPr>
        <p:txBody>
          <a:bodyPr wrap="none" anchor="ctr"/>
          <a:lstStyle/>
          <a:p>
            <a:endParaRPr lang="fr-CA"/>
          </a:p>
        </p:txBody>
      </p:sp>
      <p:sp>
        <p:nvSpPr>
          <p:cNvPr id="223249" name="Text Box 17"/>
          <p:cNvSpPr txBox="1">
            <a:spLocks noChangeArrowheads="1"/>
          </p:cNvSpPr>
          <p:nvPr/>
        </p:nvSpPr>
        <p:spPr bwMode="auto">
          <a:xfrm>
            <a:off x="3355975" y="5702300"/>
            <a:ext cx="1995488"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defRPr/>
            </a:pPr>
            <a:r>
              <a:rPr lang="fr-CA" sz="2400" b="1">
                <a:solidFill>
                  <a:srgbClr val="009900"/>
                </a:solidFill>
                <a:effectLst>
                  <a:outerShdw blurRad="38100" dist="38100" dir="2700000" algn="tl">
                    <a:srgbClr val="C0C0C0"/>
                  </a:outerShdw>
                </a:effectLst>
              </a:rPr>
              <a:t>QEC</a:t>
            </a:r>
            <a:endParaRPr lang="fr-CA" sz="2400" b="1">
              <a:solidFill>
                <a:srgbClr val="009900"/>
              </a:solidFill>
            </a:endParaRPr>
          </a:p>
        </p:txBody>
      </p:sp>
      <p:sp>
        <p:nvSpPr>
          <p:cNvPr id="223250" name="Text Box 18"/>
          <p:cNvSpPr txBox="1">
            <a:spLocks noChangeArrowheads="1"/>
          </p:cNvSpPr>
          <p:nvPr/>
        </p:nvSpPr>
        <p:spPr bwMode="auto">
          <a:xfrm>
            <a:off x="6453188" y="4156075"/>
            <a:ext cx="2286000" cy="11874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fr-CA" sz="2400" b="1">
                <a:solidFill>
                  <a:srgbClr val="FF0000"/>
                </a:solidFill>
              </a:rPr>
              <a:t>COÛT</a:t>
            </a:r>
            <a:r>
              <a:rPr lang="fr-CA" sz="2400" b="1" baseline="-25000">
                <a:solidFill>
                  <a:srgbClr val="FF0000"/>
                </a:solidFill>
              </a:rPr>
              <a:t> </a:t>
            </a:r>
            <a:r>
              <a:rPr lang="fr-CA" sz="2400" b="1">
                <a:solidFill>
                  <a:srgbClr val="FF0000"/>
                </a:solidFill>
              </a:rPr>
              <a:t> TOTAL ANNUEL DE COMMANDE</a:t>
            </a:r>
            <a:endParaRPr lang="fr-CA" sz="2400">
              <a:solidFill>
                <a:srgbClr val="FF0000"/>
              </a:solidFill>
            </a:endParaRPr>
          </a:p>
        </p:txBody>
      </p:sp>
      <p:sp>
        <p:nvSpPr>
          <p:cNvPr id="223251" name="Text Box 19"/>
          <p:cNvSpPr txBox="1">
            <a:spLocks noChangeArrowheads="1"/>
          </p:cNvSpPr>
          <p:nvPr/>
        </p:nvSpPr>
        <p:spPr bwMode="auto">
          <a:xfrm>
            <a:off x="6421438" y="2566988"/>
            <a:ext cx="2273300" cy="11874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fr-CA" sz="2400" b="1">
                <a:solidFill>
                  <a:schemeClr val="accent2"/>
                </a:solidFill>
              </a:rPr>
              <a:t>COÛT TOTAL ANNUEL DE STOCKAGE</a:t>
            </a:r>
          </a:p>
        </p:txBody>
      </p:sp>
      <p:sp>
        <p:nvSpPr>
          <p:cNvPr id="33806" name="Rectangle 21"/>
          <p:cNvSpPr>
            <a:spLocks noGrp="1" noChangeArrowheads="1"/>
          </p:cNvSpPr>
          <p:nvPr>
            <p:ph type="title"/>
          </p:nvPr>
        </p:nvSpPr>
        <p:spPr>
          <a:xfrm>
            <a:off x="719138" y="0"/>
            <a:ext cx="8424862" cy="1046163"/>
          </a:xfrm>
          <a:noFill/>
        </p:spPr>
        <p:txBody>
          <a:bodyPr/>
          <a:lstStyle/>
          <a:p>
            <a:pPr eaLnBrk="1" hangingPunct="1"/>
            <a:r>
              <a:rPr lang="fr-CA" smtClean="0"/>
              <a:t>Le lot économique simple : </a:t>
            </a:r>
            <a:br>
              <a:rPr lang="fr-CA" smtClean="0"/>
            </a:br>
            <a:r>
              <a:rPr lang="fr-CA" smtClean="0"/>
              <a:t>Principes de bases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2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32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32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32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32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324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32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3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45" grpId="0"/>
      <p:bldP spid="223236" grpId="0" animBg="1"/>
      <p:bldP spid="223237" grpId="0" animBg="1"/>
      <p:bldP spid="223244" grpId="0" animBg="1"/>
      <p:bldP spid="223246" grpId="0" animBg="1"/>
      <p:bldP spid="223249" grpId="0"/>
      <p:bldP spid="223250" grpId="0"/>
      <p:bldP spid="2232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p:cNvGraphicFramePr>
          <p:nvPr/>
        </p:nvGraphicFramePr>
        <p:xfrm>
          <a:off x="3065463" y="3292475"/>
          <a:ext cx="681037" cy="533400"/>
        </p:xfrm>
        <a:graphic>
          <a:graphicData uri="http://schemas.openxmlformats.org/presentationml/2006/ole">
            <p:oleObj spid="_x0000_s3074" name="Equation" r:id="rId4" imgW="215640" imgH="228600" progId="Equation.3">
              <p:embed/>
            </p:oleObj>
          </a:graphicData>
        </a:graphic>
      </p:graphicFrame>
      <p:graphicFrame>
        <p:nvGraphicFramePr>
          <p:cNvPr id="3075" name="Object 3"/>
          <p:cNvGraphicFramePr>
            <a:graphicFrameLocks/>
          </p:cNvGraphicFramePr>
          <p:nvPr/>
        </p:nvGraphicFramePr>
        <p:xfrm>
          <a:off x="1433513" y="1665288"/>
          <a:ext cx="7196137" cy="1289050"/>
        </p:xfrm>
        <a:graphic>
          <a:graphicData uri="http://schemas.openxmlformats.org/presentationml/2006/ole">
            <p:oleObj spid="_x0000_s3075" name="Equation" r:id="rId5" imgW="2197080" imgH="419040" progId="Equation.3">
              <p:embed/>
            </p:oleObj>
          </a:graphicData>
        </a:graphic>
      </p:graphicFrame>
      <p:sp>
        <p:nvSpPr>
          <p:cNvPr id="3078" name="AutoShape 14"/>
          <p:cNvSpPr>
            <a:spLocks/>
          </p:cNvSpPr>
          <p:nvPr/>
        </p:nvSpPr>
        <p:spPr bwMode="auto">
          <a:xfrm rot="5400000">
            <a:off x="3128963" y="2141537"/>
            <a:ext cx="508000" cy="1654175"/>
          </a:xfrm>
          <a:prstGeom prst="rightBrace">
            <a:avLst>
              <a:gd name="adj1" fmla="val 27135"/>
              <a:gd name="adj2" fmla="val 50000"/>
            </a:avLst>
          </a:prstGeom>
          <a:noFill/>
          <a:ln w="12700">
            <a:solidFill>
              <a:srgbClr val="FF0000"/>
            </a:solidFill>
            <a:round/>
            <a:headEnd type="none" w="sm" len="sm"/>
            <a:tailEnd type="none" w="sm" len="sm"/>
          </a:ln>
        </p:spPr>
        <p:txBody>
          <a:bodyPr wrap="none" anchor="ctr"/>
          <a:lstStyle/>
          <a:p>
            <a:endParaRPr lang="fr-FR"/>
          </a:p>
        </p:txBody>
      </p:sp>
      <p:sp>
        <p:nvSpPr>
          <p:cNvPr id="3079" name="AutoShape 15"/>
          <p:cNvSpPr>
            <a:spLocks/>
          </p:cNvSpPr>
          <p:nvPr/>
        </p:nvSpPr>
        <p:spPr bwMode="auto">
          <a:xfrm rot="5400000">
            <a:off x="5302251" y="2006600"/>
            <a:ext cx="508000" cy="1914525"/>
          </a:xfrm>
          <a:prstGeom prst="rightBrace">
            <a:avLst>
              <a:gd name="adj1" fmla="val 31406"/>
              <a:gd name="adj2" fmla="val 50000"/>
            </a:avLst>
          </a:prstGeom>
          <a:noFill/>
          <a:ln w="12700">
            <a:solidFill>
              <a:srgbClr val="FF0000"/>
            </a:solidFill>
            <a:round/>
            <a:headEnd type="none" w="sm" len="sm"/>
            <a:tailEnd type="none" w="sm" len="sm"/>
          </a:ln>
        </p:spPr>
        <p:txBody>
          <a:bodyPr wrap="none" anchor="ctr"/>
          <a:lstStyle/>
          <a:p>
            <a:endParaRPr lang="fr-FR"/>
          </a:p>
        </p:txBody>
      </p:sp>
      <p:graphicFrame>
        <p:nvGraphicFramePr>
          <p:cNvPr id="3076" name="Object 16"/>
          <p:cNvGraphicFramePr>
            <a:graphicFrameLocks/>
          </p:cNvGraphicFramePr>
          <p:nvPr/>
        </p:nvGraphicFramePr>
        <p:xfrm>
          <a:off x="5267325" y="3300413"/>
          <a:ext cx="665163" cy="592137"/>
        </p:xfrm>
        <a:graphic>
          <a:graphicData uri="http://schemas.openxmlformats.org/presentationml/2006/ole">
            <p:oleObj spid="_x0000_s3076" name="Equation" r:id="rId6" imgW="215640" imgH="228600" progId="Equation.3">
              <p:embed/>
            </p:oleObj>
          </a:graphicData>
        </a:graphic>
      </p:graphicFrame>
      <p:sp>
        <p:nvSpPr>
          <p:cNvPr id="3080" name="Rectangle 19"/>
          <p:cNvSpPr>
            <a:spLocks noGrp="1" noChangeArrowheads="1"/>
          </p:cNvSpPr>
          <p:nvPr>
            <p:ph type="title"/>
          </p:nvPr>
        </p:nvSpPr>
        <p:spPr>
          <a:noFill/>
        </p:spPr>
        <p:txBody>
          <a:bodyPr/>
          <a:lstStyle/>
          <a:p>
            <a:pPr eaLnBrk="1" hangingPunct="1"/>
            <a:r>
              <a:rPr lang="fr-CA" smtClean="0"/>
              <a:t>Le lot économique simple : </a:t>
            </a:r>
            <a:br>
              <a:rPr lang="fr-CA" smtClean="0"/>
            </a:br>
            <a:r>
              <a:rPr lang="fr-CA" smtClean="0"/>
              <a:t>Modèle mathématique</a:t>
            </a:r>
          </a:p>
        </p:txBody>
      </p:sp>
      <p:sp>
        <p:nvSpPr>
          <p:cNvPr id="3081" name="Rectangle 20"/>
          <p:cNvSpPr>
            <a:spLocks noGrp="1" noChangeArrowheads="1"/>
          </p:cNvSpPr>
          <p:nvPr>
            <p:ph type="body" sz="half" idx="1"/>
          </p:nvPr>
        </p:nvSpPr>
        <p:spPr>
          <a:xfrm>
            <a:off x="1282700" y="1225550"/>
            <a:ext cx="7261225" cy="5156200"/>
          </a:xfrm>
          <a:noFill/>
        </p:spPr>
        <p:txBody>
          <a:bodyPr/>
          <a:lstStyle/>
          <a:p>
            <a:pPr marL="0" indent="0" eaLnBrk="1" hangingPunct="1">
              <a:buFontTx/>
              <a:buNone/>
            </a:pPr>
            <a:r>
              <a:rPr lang="fr-CA" b="1" smtClean="0"/>
              <a:t>Le lot économique simple : Coût total annuel</a:t>
            </a:r>
          </a:p>
        </p:txBody>
      </p:sp>
      <p:graphicFrame>
        <p:nvGraphicFramePr>
          <p:cNvPr id="3077" name="Object 24"/>
          <p:cNvGraphicFramePr>
            <a:graphicFrameLocks/>
          </p:cNvGraphicFramePr>
          <p:nvPr>
            <p:ph sz="quarter" idx="3"/>
          </p:nvPr>
        </p:nvGraphicFramePr>
        <p:xfrm>
          <a:off x="7377113" y="3292475"/>
          <a:ext cx="661987" cy="649288"/>
        </p:xfrm>
        <a:graphic>
          <a:graphicData uri="http://schemas.openxmlformats.org/presentationml/2006/ole">
            <p:oleObj spid="_x0000_s3077" name="Equation" r:id="rId7" imgW="215640" imgH="228600" progId="Equation.3">
              <p:embed/>
            </p:oleObj>
          </a:graphicData>
        </a:graphic>
      </p:graphicFrame>
      <p:sp>
        <p:nvSpPr>
          <p:cNvPr id="3082" name="AutoShape 23"/>
          <p:cNvSpPr>
            <a:spLocks/>
          </p:cNvSpPr>
          <p:nvPr/>
        </p:nvSpPr>
        <p:spPr bwMode="auto">
          <a:xfrm rot="5400000">
            <a:off x="7466013" y="2012950"/>
            <a:ext cx="508000" cy="1914525"/>
          </a:xfrm>
          <a:prstGeom prst="rightBrace">
            <a:avLst>
              <a:gd name="adj1" fmla="val 31406"/>
              <a:gd name="adj2" fmla="val 50000"/>
            </a:avLst>
          </a:prstGeom>
          <a:noFill/>
          <a:ln w="12700">
            <a:solidFill>
              <a:srgbClr val="FF0000"/>
            </a:solidFill>
            <a:round/>
            <a:headEnd type="none" w="sm" len="sm"/>
            <a:tailEnd type="none" w="sm" len="sm"/>
          </a:ln>
        </p:spPr>
        <p:txBody>
          <a:bodyPr wrap="none" anchor="ctr"/>
          <a:lstStyle/>
          <a:p>
            <a:endParaRPr lang="fr-FR"/>
          </a:p>
        </p:txBody>
      </p:sp>
      <p:sp>
        <p:nvSpPr>
          <p:cNvPr id="3083" name="Text Box 29"/>
          <p:cNvSpPr txBox="1">
            <a:spLocks noChangeArrowheads="1"/>
          </p:cNvSpPr>
          <p:nvPr/>
        </p:nvSpPr>
        <p:spPr bwMode="auto">
          <a:xfrm>
            <a:off x="841375" y="4210050"/>
            <a:ext cx="4032250" cy="2225675"/>
          </a:xfrm>
          <a:prstGeom prst="rect">
            <a:avLst/>
          </a:prstGeom>
          <a:noFill/>
          <a:ln w="12700">
            <a:noFill/>
            <a:miter lim="800000"/>
            <a:headEnd type="none" w="sm" len="sm"/>
            <a:tailEnd type="none" w="sm" len="sm"/>
          </a:ln>
        </p:spPr>
        <p:txBody>
          <a:bodyPr>
            <a:spAutoFit/>
          </a:bodyPr>
          <a:lstStyle/>
          <a:p>
            <a:pPr>
              <a:spcBef>
                <a:spcPct val="50000"/>
              </a:spcBef>
            </a:pPr>
            <a:r>
              <a:rPr lang="fr-CA" sz="2000">
                <a:latin typeface="Times New Roman" pitchFamily="18" charset="0"/>
              </a:rPr>
              <a:t>CT : Coût total annuel</a:t>
            </a:r>
          </a:p>
          <a:p>
            <a:pPr>
              <a:spcBef>
                <a:spcPct val="50000"/>
              </a:spcBef>
            </a:pPr>
            <a:r>
              <a:rPr lang="fr-CA" sz="2000">
                <a:latin typeface="Times New Roman" pitchFamily="18" charset="0"/>
              </a:rPr>
              <a:t>DT : Demande annuelle</a:t>
            </a:r>
          </a:p>
          <a:p>
            <a:pPr>
              <a:spcBef>
                <a:spcPct val="50000"/>
              </a:spcBef>
            </a:pPr>
            <a:r>
              <a:rPr lang="fr-CA" sz="2000">
                <a:latin typeface="Times New Roman" pitchFamily="18" charset="0"/>
              </a:rPr>
              <a:t>QC : Quantité commandée</a:t>
            </a:r>
          </a:p>
          <a:p>
            <a:pPr>
              <a:spcBef>
                <a:spcPct val="50000"/>
              </a:spcBef>
            </a:pPr>
            <a:r>
              <a:rPr lang="fr-CA" sz="2000">
                <a:latin typeface="Times New Roman" pitchFamily="18" charset="0"/>
              </a:rPr>
              <a:t>C</a:t>
            </a:r>
            <a:r>
              <a:rPr lang="fr-CA" sz="2000" baseline="-25000">
                <a:latin typeface="Times New Roman" pitchFamily="18" charset="0"/>
              </a:rPr>
              <a:t>e</a:t>
            </a:r>
            <a:r>
              <a:rPr lang="fr-CA" sz="2000">
                <a:latin typeface="Times New Roman" pitchFamily="18" charset="0"/>
              </a:rPr>
              <a:t> : Coût annuel de stockage unitaire</a:t>
            </a:r>
          </a:p>
          <a:p>
            <a:pPr>
              <a:spcBef>
                <a:spcPct val="50000"/>
              </a:spcBef>
            </a:pPr>
            <a:r>
              <a:rPr lang="fr-CA" sz="2000">
                <a:latin typeface="Times New Roman" pitchFamily="18" charset="0"/>
              </a:rPr>
              <a:t>C</a:t>
            </a:r>
            <a:r>
              <a:rPr lang="fr-CA" sz="2000" baseline="-25000">
                <a:latin typeface="Times New Roman" pitchFamily="18" charset="0"/>
              </a:rPr>
              <a:t>te</a:t>
            </a:r>
            <a:r>
              <a:rPr lang="fr-CA" sz="2000">
                <a:latin typeface="Times New Roman" pitchFamily="18" charset="0"/>
              </a:rPr>
              <a:t> : Coût annuel de stockage total</a:t>
            </a:r>
          </a:p>
        </p:txBody>
      </p:sp>
      <p:sp>
        <p:nvSpPr>
          <p:cNvPr id="3084" name="Text Box 31"/>
          <p:cNvSpPr txBox="1">
            <a:spLocks noChangeArrowheads="1"/>
          </p:cNvSpPr>
          <p:nvPr/>
        </p:nvSpPr>
        <p:spPr bwMode="auto">
          <a:xfrm>
            <a:off x="4902200" y="4203700"/>
            <a:ext cx="4241800" cy="1768475"/>
          </a:xfrm>
          <a:prstGeom prst="rect">
            <a:avLst/>
          </a:prstGeom>
          <a:noFill/>
          <a:ln w="12700">
            <a:noFill/>
            <a:miter lim="800000"/>
            <a:headEnd type="none" w="sm" len="sm"/>
            <a:tailEnd type="none" w="sm" len="sm"/>
          </a:ln>
        </p:spPr>
        <p:txBody>
          <a:bodyPr>
            <a:spAutoFit/>
          </a:bodyPr>
          <a:lstStyle/>
          <a:p>
            <a:pPr>
              <a:spcBef>
                <a:spcPct val="50000"/>
              </a:spcBef>
            </a:pPr>
            <a:r>
              <a:rPr lang="fr-CA" sz="2000">
                <a:latin typeface="Times New Roman" pitchFamily="18" charset="0"/>
              </a:rPr>
              <a:t>C</a:t>
            </a:r>
            <a:r>
              <a:rPr lang="fr-CA" sz="2000" baseline="-25000">
                <a:latin typeface="Times New Roman" pitchFamily="18" charset="0"/>
              </a:rPr>
              <a:t>c</a:t>
            </a:r>
            <a:r>
              <a:rPr lang="fr-CA" sz="2000">
                <a:latin typeface="Times New Roman" pitchFamily="18" charset="0"/>
              </a:rPr>
              <a:t> : Coût annuel de commande unitaire</a:t>
            </a:r>
          </a:p>
          <a:p>
            <a:pPr>
              <a:spcBef>
                <a:spcPct val="50000"/>
              </a:spcBef>
            </a:pPr>
            <a:r>
              <a:rPr lang="fr-CA" sz="2000">
                <a:latin typeface="Times New Roman" pitchFamily="18" charset="0"/>
              </a:rPr>
              <a:t>C</a:t>
            </a:r>
            <a:r>
              <a:rPr lang="fr-CA" sz="2000" baseline="-25000">
                <a:latin typeface="Times New Roman" pitchFamily="18" charset="0"/>
              </a:rPr>
              <a:t>tc</a:t>
            </a:r>
            <a:r>
              <a:rPr lang="fr-CA" sz="2000">
                <a:latin typeface="Times New Roman" pitchFamily="18" charset="0"/>
              </a:rPr>
              <a:t> : Coût annuel de commande total</a:t>
            </a:r>
          </a:p>
          <a:p>
            <a:pPr>
              <a:spcBef>
                <a:spcPct val="50000"/>
              </a:spcBef>
            </a:pPr>
            <a:r>
              <a:rPr lang="fr-CA" sz="2000">
                <a:latin typeface="Times New Roman" pitchFamily="18" charset="0"/>
              </a:rPr>
              <a:t>C</a:t>
            </a:r>
            <a:r>
              <a:rPr lang="fr-CA" sz="2000" baseline="-25000">
                <a:latin typeface="Times New Roman" pitchFamily="18" charset="0"/>
              </a:rPr>
              <a:t>a</a:t>
            </a:r>
            <a:r>
              <a:rPr lang="fr-CA" sz="2000">
                <a:latin typeface="Times New Roman" pitchFamily="18" charset="0"/>
              </a:rPr>
              <a:t> : Coût d’acquisition unitaire</a:t>
            </a:r>
          </a:p>
          <a:p>
            <a:pPr>
              <a:spcBef>
                <a:spcPct val="50000"/>
              </a:spcBef>
            </a:pPr>
            <a:r>
              <a:rPr lang="fr-CA" sz="2000">
                <a:latin typeface="Times New Roman" pitchFamily="18" charset="0"/>
              </a:rPr>
              <a:t>C</a:t>
            </a:r>
            <a:r>
              <a:rPr lang="fr-CA" sz="2000" baseline="-25000">
                <a:latin typeface="Times New Roman" pitchFamily="18" charset="0"/>
              </a:rPr>
              <a:t>ta</a:t>
            </a:r>
            <a:r>
              <a:rPr lang="fr-CA" sz="2000">
                <a:latin typeface="Times New Roman" pitchFamily="18" charset="0"/>
              </a:rPr>
              <a:t> : Coût annuel d’acquisition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12" name="Object 4"/>
          <p:cNvGraphicFramePr>
            <a:graphicFrameLocks/>
          </p:cNvGraphicFramePr>
          <p:nvPr/>
        </p:nvGraphicFramePr>
        <p:xfrm>
          <a:off x="1957388" y="2400300"/>
          <a:ext cx="4410075" cy="1363663"/>
        </p:xfrm>
        <a:graphic>
          <a:graphicData uri="http://schemas.openxmlformats.org/presentationml/2006/ole">
            <p:oleObj spid="_x0000_s4098" name="Equation" r:id="rId4" imgW="1346040" imgH="444240" progId="Equation.3">
              <p:embed/>
            </p:oleObj>
          </a:graphicData>
        </a:graphic>
      </p:graphicFrame>
      <p:graphicFrame>
        <p:nvGraphicFramePr>
          <p:cNvPr id="4099" name="Object 13"/>
          <p:cNvGraphicFramePr>
            <a:graphicFrameLocks/>
          </p:cNvGraphicFramePr>
          <p:nvPr/>
        </p:nvGraphicFramePr>
        <p:xfrm>
          <a:off x="2055813" y="4225925"/>
          <a:ext cx="784225" cy="376238"/>
        </p:xfrm>
        <a:graphic>
          <a:graphicData uri="http://schemas.openxmlformats.org/presentationml/2006/ole">
            <p:oleObj spid="_x0000_s4099" name="Equation" r:id="rId5" imgW="317160" imgH="177480" progId="Equation.3">
              <p:embed/>
            </p:oleObj>
          </a:graphicData>
        </a:graphic>
      </p:graphicFrame>
      <p:sp>
        <p:nvSpPr>
          <p:cNvPr id="4103" name="Rectangle 14"/>
          <p:cNvSpPr>
            <a:spLocks noChangeArrowheads="1"/>
          </p:cNvSpPr>
          <p:nvPr/>
        </p:nvSpPr>
        <p:spPr bwMode="auto">
          <a:xfrm>
            <a:off x="3311525" y="5380038"/>
            <a:ext cx="4519613"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Quantité économique à commander</a:t>
            </a:r>
          </a:p>
        </p:txBody>
      </p:sp>
      <p:sp>
        <p:nvSpPr>
          <p:cNvPr id="4104" name="Rectangle 15"/>
          <p:cNvSpPr>
            <a:spLocks noChangeArrowheads="1"/>
          </p:cNvSpPr>
          <p:nvPr/>
        </p:nvSpPr>
        <p:spPr bwMode="auto">
          <a:xfrm>
            <a:off x="3311525" y="4589463"/>
            <a:ext cx="5181600"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Coût unitaire pour passer une commande</a:t>
            </a:r>
          </a:p>
        </p:txBody>
      </p:sp>
      <p:sp>
        <p:nvSpPr>
          <p:cNvPr id="4105" name="Rectangle 16"/>
          <p:cNvSpPr>
            <a:spLocks noChangeArrowheads="1"/>
          </p:cNvSpPr>
          <p:nvPr/>
        </p:nvSpPr>
        <p:spPr bwMode="auto">
          <a:xfrm>
            <a:off x="3311525" y="4989513"/>
            <a:ext cx="4622800"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Coût de stockage annuel d’une unité</a:t>
            </a:r>
          </a:p>
        </p:txBody>
      </p:sp>
      <p:sp>
        <p:nvSpPr>
          <p:cNvPr id="4106" name="Rectangle 17"/>
          <p:cNvSpPr>
            <a:spLocks noChangeArrowheads="1"/>
          </p:cNvSpPr>
          <p:nvPr/>
        </p:nvSpPr>
        <p:spPr bwMode="auto">
          <a:xfrm>
            <a:off x="3311525" y="4208463"/>
            <a:ext cx="2457450"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Demande annuelle</a:t>
            </a:r>
          </a:p>
        </p:txBody>
      </p:sp>
      <p:graphicFrame>
        <p:nvGraphicFramePr>
          <p:cNvPr id="4100" name="Object 18"/>
          <p:cNvGraphicFramePr>
            <a:graphicFrameLocks/>
          </p:cNvGraphicFramePr>
          <p:nvPr/>
        </p:nvGraphicFramePr>
        <p:xfrm>
          <a:off x="1985963" y="5427663"/>
          <a:ext cx="1009650" cy="438150"/>
        </p:xfrm>
        <a:graphic>
          <a:graphicData uri="http://schemas.openxmlformats.org/presentationml/2006/ole">
            <p:oleObj spid="_x0000_s4100" name="Equation" r:id="rId6" imgW="406080" imgH="203040" progId="Equation.3">
              <p:embed/>
            </p:oleObj>
          </a:graphicData>
        </a:graphic>
      </p:graphicFrame>
      <p:graphicFrame>
        <p:nvGraphicFramePr>
          <p:cNvPr id="4101" name="Object 19"/>
          <p:cNvGraphicFramePr>
            <a:graphicFrameLocks/>
          </p:cNvGraphicFramePr>
          <p:nvPr/>
        </p:nvGraphicFramePr>
        <p:xfrm>
          <a:off x="2043113" y="4589463"/>
          <a:ext cx="825500" cy="495300"/>
        </p:xfrm>
        <a:graphic>
          <a:graphicData uri="http://schemas.openxmlformats.org/presentationml/2006/ole">
            <p:oleObj spid="_x0000_s4101" name="Equation" r:id="rId7" imgW="253800" imgH="228600" progId="Equation.3">
              <p:embed/>
            </p:oleObj>
          </a:graphicData>
        </a:graphic>
      </p:graphicFrame>
      <p:graphicFrame>
        <p:nvGraphicFramePr>
          <p:cNvPr id="4102" name="Object 20"/>
          <p:cNvGraphicFramePr>
            <a:graphicFrameLocks/>
          </p:cNvGraphicFramePr>
          <p:nvPr/>
        </p:nvGraphicFramePr>
        <p:xfrm>
          <a:off x="2043113" y="5003800"/>
          <a:ext cx="827087" cy="495300"/>
        </p:xfrm>
        <a:graphic>
          <a:graphicData uri="http://schemas.openxmlformats.org/presentationml/2006/ole">
            <p:oleObj spid="_x0000_s4102" name="Equation" r:id="rId8" imgW="253800" imgH="228600" progId="Equation.3">
              <p:embed/>
            </p:oleObj>
          </a:graphicData>
        </a:graphic>
      </p:graphicFrame>
      <p:sp>
        <p:nvSpPr>
          <p:cNvPr id="4107" name="Rectangle 22"/>
          <p:cNvSpPr>
            <a:spLocks noGrp="1" noChangeArrowheads="1"/>
          </p:cNvSpPr>
          <p:nvPr>
            <p:ph type="title"/>
          </p:nvPr>
        </p:nvSpPr>
        <p:spPr>
          <a:xfrm>
            <a:off x="719138" y="0"/>
            <a:ext cx="8424862" cy="1058863"/>
          </a:xfrm>
          <a:noFill/>
        </p:spPr>
        <p:txBody>
          <a:bodyPr/>
          <a:lstStyle/>
          <a:p>
            <a:pPr eaLnBrk="1" hangingPunct="1"/>
            <a:r>
              <a:rPr lang="fr-CA" smtClean="0"/>
              <a:t>Le lot économique simple : </a:t>
            </a:r>
            <a:br>
              <a:rPr lang="fr-CA" smtClean="0"/>
            </a:br>
            <a:r>
              <a:rPr lang="fr-CA" smtClean="0"/>
              <a:t>Modèle mathématique</a:t>
            </a:r>
          </a:p>
        </p:txBody>
      </p:sp>
      <p:sp>
        <p:nvSpPr>
          <p:cNvPr id="4108" name="Text Box 23"/>
          <p:cNvSpPr txBox="1">
            <a:spLocks noChangeArrowheads="1"/>
          </p:cNvSpPr>
          <p:nvPr/>
        </p:nvSpPr>
        <p:spPr bwMode="auto">
          <a:xfrm>
            <a:off x="800100" y="1485900"/>
            <a:ext cx="6923088" cy="457200"/>
          </a:xfrm>
          <a:prstGeom prst="rect">
            <a:avLst/>
          </a:prstGeom>
          <a:noFill/>
          <a:ln w="12700">
            <a:noFill/>
            <a:miter lim="800000"/>
            <a:headEnd type="none" w="sm" len="sm"/>
            <a:tailEnd type="none" w="sm" len="sm"/>
          </a:ln>
        </p:spPr>
        <p:txBody>
          <a:bodyPr>
            <a:spAutoFit/>
          </a:bodyPr>
          <a:lstStyle/>
          <a:p>
            <a:pPr>
              <a:spcBef>
                <a:spcPct val="50000"/>
              </a:spcBef>
            </a:pPr>
            <a:r>
              <a:rPr lang="fr-CA" sz="2400" b="1">
                <a:solidFill>
                  <a:srgbClr val="185FAB"/>
                </a:solidFill>
              </a:rPr>
              <a:t>Réponse à la question : Combien commander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2000" fill="remove" nodeType="afterEffect">
                                  <p:stCondLst>
                                    <p:cond delay="2000"/>
                                  </p:stCondLst>
                                  <p:childTnLst>
                                    <p:animClr clrSpc="rgb" dir="cw">
                                      <p:cBhvr override="childStyle">
                                        <p:cTn id="6" dur="100" fill="hold"/>
                                        <p:tgtEl>
                                          <p:spTgt spid="222212"/>
                                        </p:tgtEl>
                                        <p:attrNameLst>
                                          <p:attrName>style.color</p:attrName>
                                        </p:attrNameLst>
                                      </p:cBhvr>
                                      <p:to>
                                        <a:srgbClr val="CCECFF"/>
                                      </p:to>
                                    </p:animClr>
                                    <p:animClr clrSpc="rgb" dir="cw">
                                      <p:cBhvr>
                                        <p:cTn id="7" dur="100" fill="hold"/>
                                        <p:tgtEl>
                                          <p:spTgt spid="222212"/>
                                        </p:tgtEl>
                                        <p:attrNameLst>
                                          <p:attrName>fillcolor</p:attrName>
                                        </p:attrNameLst>
                                      </p:cBhvr>
                                      <p:to>
                                        <a:srgbClr val="CCECFF"/>
                                      </p:to>
                                    </p:animClr>
                                    <p:set>
                                      <p:cBhvr>
                                        <p:cTn id="8" dur="100" fill="hold"/>
                                        <p:tgtEl>
                                          <p:spTgt spid="222212"/>
                                        </p:tgtEl>
                                        <p:attrNameLst>
                                          <p:attrName>fill.type</p:attrName>
                                        </p:attrNameLst>
                                      </p:cBhvr>
                                      <p:to>
                                        <p:strVal val="solid"/>
                                      </p:to>
                                    </p:set>
                                    <p:set>
                                      <p:cBhvr>
                                        <p:cTn id="9" dur="100" fill="hold"/>
                                        <p:tgtEl>
                                          <p:spTgt spid="222212"/>
                                        </p:tgtEl>
                                        <p:attrNameLst>
                                          <p:attrName>fill.on</p:attrName>
                                        </p:attrNameLst>
                                      </p:cBhvr>
                                      <p:to>
                                        <p:strVal val="true"/>
                                      </p:to>
                                    </p:set>
                                    <p:animRot by="120000">
                                      <p:cBhvr>
                                        <p:cTn id="10" dur="100" fill="hold">
                                          <p:stCondLst>
                                            <p:cond delay="0"/>
                                          </p:stCondLst>
                                        </p:cTn>
                                        <p:tgtEl>
                                          <p:spTgt spid="222212"/>
                                        </p:tgtEl>
                                        <p:attrNameLst>
                                          <p:attrName>r</p:attrName>
                                        </p:attrNameLst>
                                      </p:cBhvr>
                                    </p:animRot>
                                    <p:animRot by="-240000">
                                      <p:cBhvr>
                                        <p:cTn id="11" dur="200" fill="hold">
                                          <p:stCondLst>
                                            <p:cond delay="200"/>
                                          </p:stCondLst>
                                        </p:cTn>
                                        <p:tgtEl>
                                          <p:spTgt spid="222212"/>
                                        </p:tgtEl>
                                        <p:attrNameLst>
                                          <p:attrName>r</p:attrName>
                                        </p:attrNameLst>
                                      </p:cBhvr>
                                    </p:animRot>
                                    <p:animRot by="240000">
                                      <p:cBhvr>
                                        <p:cTn id="12" dur="200" fill="hold">
                                          <p:stCondLst>
                                            <p:cond delay="400"/>
                                          </p:stCondLst>
                                        </p:cTn>
                                        <p:tgtEl>
                                          <p:spTgt spid="222212"/>
                                        </p:tgtEl>
                                        <p:attrNameLst>
                                          <p:attrName>r</p:attrName>
                                        </p:attrNameLst>
                                      </p:cBhvr>
                                    </p:animRot>
                                    <p:animRot by="-240000">
                                      <p:cBhvr>
                                        <p:cTn id="13" dur="200" fill="hold">
                                          <p:stCondLst>
                                            <p:cond delay="600"/>
                                          </p:stCondLst>
                                        </p:cTn>
                                        <p:tgtEl>
                                          <p:spTgt spid="222212"/>
                                        </p:tgtEl>
                                        <p:attrNameLst>
                                          <p:attrName>r</p:attrName>
                                        </p:attrNameLst>
                                      </p:cBhvr>
                                    </p:animRot>
                                    <p:animRot by="120000">
                                      <p:cBhvr>
                                        <p:cTn id="14" dur="200" fill="hold">
                                          <p:stCondLst>
                                            <p:cond delay="800"/>
                                          </p:stCondLst>
                                        </p:cTn>
                                        <p:tgtEl>
                                          <p:spTgt spid="2222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984250" y="1458913"/>
            <a:ext cx="7299325" cy="4849812"/>
          </a:xfrm>
        </p:spPr>
        <p:txBody>
          <a:bodyPr/>
          <a:lstStyle/>
          <a:p>
            <a:pPr marL="0" indent="0" algn="just" eaLnBrk="1" hangingPunct="1">
              <a:buFontTx/>
              <a:buNone/>
            </a:pPr>
            <a:r>
              <a:rPr lang="fr-CA" smtClean="0"/>
              <a:t>Un fabricant de jouets utilise environ 32 000 morceaux de silicone par année. Les morceaux sont consommés à taux constant pendant les 240 jours de l’année où l’usine est en activité. Le coût annuel de stockage représente 20 % du coût d’acquisition. Le coût de commande est de 24 $. Le coût unitaire d’acquisition est de 3 $.</a:t>
            </a:r>
          </a:p>
          <a:p>
            <a:pPr marL="0" indent="0" algn="just" eaLnBrk="1" hangingPunct="1">
              <a:buFontTx/>
              <a:buNone/>
            </a:pPr>
            <a:r>
              <a:rPr lang="fr-CA" smtClean="0">
                <a:solidFill>
                  <a:schemeClr val="accent2"/>
                </a:solidFill>
              </a:rPr>
              <a:t> Déterminez :</a:t>
            </a:r>
          </a:p>
          <a:p>
            <a:pPr marL="914400" lvl="1" indent="-457200" eaLnBrk="1" hangingPunct="1">
              <a:buFont typeface="Arial Black" pitchFamily="34" charset="0"/>
              <a:buAutoNum type="arabicPeriod"/>
            </a:pPr>
            <a:r>
              <a:rPr lang="fr-CA" smtClean="0"/>
              <a:t>La quantité économique à commander.</a:t>
            </a:r>
          </a:p>
          <a:p>
            <a:pPr marL="914400" lvl="1" indent="-457200" eaLnBrk="1" hangingPunct="1">
              <a:buFont typeface="Arial Black" pitchFamily="34" charset="0"/>
              <a:buAutoNum type="arabicPeriod"/>
            </a:pPr>
            <a:r>
              <a:rPr lang="fr-CA" smtClean="0"/>
              <a:t>Le coût total annuel de gestion des stocks lié à cette quantité.</a:t>
            </a:r>
          </a:p>
        </p:txBody>
      </p:sp>
      <p:sp>
        <p:nvSpPr>
          <p:cNvPr id="34819" name="Rectangle 5"/>
          <p:cNvSpPr>
            <a:spLocks noGrp="1" noChangeArrowheads="1"/>
          </p:cNvSpPr>
          <p:nvPr>
            <p:ph type="title"/>
          </p:nvPr>
        </p:nvSpPr>
        <p:spPr>
          <a:xfrm>
            <a:off x="719138" y="0"/>
            <a:ext cx="7378700" cy="1044575"/>
          </a:xfrm>
          <a:noFill/>
        </p:spPr>
        <p:txBody>
          <a:bodyPr/>
          <a:lstStyle/>
          <a:p>
            <a:pPr eaLnBrk="1" hangingPunct="1"/>
            <a:r>
              <a:rPr lang="fr-CA" smtClean="0"/>
              <a:t>Le lot économique simple : </a:t>
            </a:r>
            <a:br>
              <a:rPr lang="fr-CA" smtClean="0"/>
            </a:br>
            <a:r>
              <a:rPr lang="fr-CA" smtClean="0"/>
              <a:t>Exemple QEC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body" idx="1"/>
          </p:nvPr>
        </p:nvSpPr>
        <p:spPr>
          <a:xfrm>
            <a:off x="576263" y="1441450"/>
            <a:ext cx="7842250" cy="4921250"/>
          </a:xfrm>
        </p:spPr>
        <p:txBody>
          <a:bodyPr/>
          <a:lstStyle/>
          <a:p>
            <a:pPr algn="just" eaLnBrk="1" hangingPunct="1">
              <a:spcAft>
                <a:spcPts val="1200"/>
              </a:spcAft>
              <a:buFontTx/>
              <a:buNone/>
            </a:pPr>
            <a:r>
              <a:rPr lang="fr-CA" smtClean="0"/>
              <a:t>	Oméga est une entreprise qui fabrique des porte-voix.  La valeur unitaire des porte-voix est de 20 $.  À chaque lancement de production, Oméga doit débourser 50 $ en frais divers (les principaux frais sont ceux reliés aux réglages des équipements).  La demande annuelle en haut-parleurs est de 10 000 unités et le coût de stockage annuel s’élève à 20 % de la valeur des produits.</a:t>
            </a:r>
          </a:p>
          <a:p>
            <a:pPr marL="977900" lvl="1" indent="-457200" eaLnBrk="1" hangingPunct="1">
              <a:buFont typeface="Arial Black" pitchFamily="34" charset="0"/>
              <a:buAutoNum type="arabicPeriod"/>
            </a:pPr>
            <a:r>
              <a:rPr lang="fr-CA" smtClean="0"/>
              <a:t>Quelle est la quantité économique à produire qui minimise le coût total annuel de gestion des stocks?</a:t>
            </a:r>
          </a:p>
          <a:p>
            <a:pPr eaLnBrk="1" hangingPunct="1"/>
            <a:endParaRPr lang="fr-CA" smtClean="0">
              <a:solidFill>
                <a:srgbClr val="009C98"/>
              </a:solidFill>
            </a:endParaRPr>
          </a:p>
        </p:txBody>
      </p:sp>
      <p:sp>
        <p:nvSpPr>
          <p:cNvPr id="35843" name="Rectangle 10"/>
          <p:cNvSpPr>
            <a:spLocks noGrp="1" noChangeArrowheads="1"/>
          </p:cNvSpPr>
          <p:nvPr>
            <p:ph type="title"/>
          </p:nvPr>
        </p:nvSpPr>
        <p:spPr>
          <a:xfrm>
            <a:off x="720725" y="0"/>
            <a:ext cx="8423275" cy="1058863"/>
          </a:xfrm>
          <a:noFill/>
        </p:spPr>
        <p:txBody>
          <a:bodyPr/>
          <a:lstStyle/>
          <a:p>
            <a:pPr eaLnBrk="1" hangingPunct="1"/>
            <a:r>
              <a:rPr lang="fr-CA" smtClean="0"/>
              <a:t>Le lot économique simple : </a:t>
            </a:r>
            <a:br>
              <a:rPr lang="fr-CA" smtClean="0"/>
            </a:br>
            <a:r>
              <a:rPr lang="fr-CA" smtClean="0"/>
              <a:t>Exemple QEP</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r>
              <a:rPr lang="en-US" dirty="0" err="1" smtClean="0"/>
              <a:t>Exercice</a:t>
            </a:r>
            <a:r>
              <a:rPr lang="en-US" dirty="0" smtClean="0"/>
              <a:t> en </a:t>
            </a:r>
            <a:r>
              <a:rPr lang="en-US" dirty="0" err="1" smtClean="0"/>
              <a:t>classe</a:t>
            </a:r>
            <a:endParaRPr lang="en-US" dirty="0"/>
          </a:p>
        </p:txBody>
      </p:sp>
      <p:sp>
        <p:nvSpPr>
          <p:cNvPr id="419843" name="Rectangle 3"/>
          <p:cNvSpPr>
            <a:spLocks noGrp="1" noChangeArrowheads="1"/>
          </p:cNvSpPr>
          <p:nvPr>
            <p:ph type="body" idx="1"/>
          </p:nvPr>
        </p:nvSpPr>
        <p:spPr>
          <a:xfrm>
            <a:off x="556591" y="1439863"/>
            <a:ext cx="7871792" cy="4572000"/>
          </a:xfrm>
        </p:spPr>
        <p:txBody>
          <a:bodyPr/>
          <a:lstStyle/>
          <a:p>
            <a:r>
              <a:rPr lang="fr-FR" dirty="0"/>
              <a:t>Un distributeur de fruits et de légumes utilise 800 cageots par mois à raison de 10 $ l’unité.  La gérante a estimé le coût de possession annuel à </a:t>
            </a:r>
            <a:r>
              <a:rPr lang="fr-FR" dirty="0" smtClean="0"/>
              <a:t>35 % </a:t>
            </a:r>
            <a:r>
              <a:rPr lang="fr-FR" dirty="0"/>
              <a:t>du prix d’achat par cageot et les coûts de commande, à 28 $.  Actuellement, elle place une commande par mois</a:t>
            </a:r>
            <a:r>
              <a:rPr lang="fr-FR" dirty="0" smtClean="0"/>
              <a:t>.</a:t>
            </a:r>
          </a:p>
          <a:p>
            <a:pPr>
              <a:buNone/>
            </a:pPr>
            <a:r>
              <a:rPr lang="fr-FR" dirty="0" smtClean="0"/>
              <a:t>  </a:t>
            </a:r>
            <a:endParaRPr lang="fr-FR" dirty="0"/>
          </a:p>
          <a:p>
            <a:r>
              <a:rPr lang="fr-FR" dirty="0">
                <a:solidFill>
                  <a:srgbClr val="009C98"/>
                </a:solidFill>
              </a:rPr>
              <a:t>Combien l’entreprise économiserait-elle chaque année en coûts de commande et de possession si elle utilisait la QÉC ?</a:t>
            </a:r>
            <a:r>
              <a:rPr lang="en-US" dirty="0">
                <a:solidFill>
                  <a:srgbClr val="009C98"/>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12788" y="0"/>
            <a:ext cx="7016750" cy="1027113"/>
          </a:xfrm>
        </p:spPr>
        <p:txBody>
          <a:bodyPr/>
          <a:lstStyle/>
          <a:p>
            <a:pPr eaLnBrk="1" hangingPunct="1"/>
            <a:r>
              <a:rPr lang="fr-CA" smtClean="0"/>
              <a:t>Les types de stocks</a:t>
            </a:r>
          </a:p>
        </p:txBody>
      </p:sp>
      <p:sp>
        <p:nvSpPr>
          <p:cNvPr id="12291" name="Rectangle 3"/>
          <p:cNvSpPr>
            <a:spLocks noGrp="1" noChangeArrowheads="1"/>
          </p:cNvSpPr>
          <p:nvPr>
            <p:ph type="body" idx="1"/>
          </p:nvPr>
        </p:nvSpPr>
        <p:spPr>
          <a:xfrm>
            <a:off x="966788" y="1458913"/>
            <a:ext cx="7897812" cy="4876800"/>
          </a:xfrm>
        </p:spPr>
        <p:txBody>
          <a:bodyPr/>
          <a:lstStyle/>
          <a:p>
            <a:pPr eaLnBrk="1" hangingPunct="1"/>
            <a:r>
              <a:rPr lang="fr-CA" smtClean="0"/>
              <a:t>Stocks de matières premières</a:t>
            </a:r>
          </a:p>
          <a:p>
            <a:pPr eaLnBrk="1" hangingPunct="1"/>
            <a:endParaRPr lang="fr-CA" smtClean="0"/>
          </a:p>
          <a:p>
            <a:pPr eaLnBrk="1" hangingPunct="1"/>
            <a:r>
              <a:rPr lang="fr-CA" smtClean="0"/>
              <a:t>Stocks de produits en cours (PEC)</a:t>
            </a:r>
          </a:p>
          <a:p>
            <a:pPr eaLnBrk="1" hangingPunct="1"/>
            <a:endParaRPr lang="fr-CA" smtClean="0"/>
          </a:p>
          <a:p>
            <a:pPr eaLnBrk="1" hangingPunct="1"/>
            <a:r>
              <a:rPr lang="fr-CA" smtClean="0"/>
              <a:t>Stocks de composants</a:t>
            </a:r>
          </a:p>
          <a:p>
            <a:pPr eaLnBrk="1" hangingPunct="1"/>
            <a:endParaRPr lang="fr-CA" smtClean="0"/>
          </a:p>
          <a:p>
            <a:pPr eaLnBrk="1" hangingPunct="1"/>
            <a:r>
              <a:rPr lang="fr-CA" smtClean="0"/>
              <a:t>Stocks de produits finis </a:t>
            </a:r>
          </a:p>
          <a:p>
            <a:pPr eaLnBrk="1" hangingPunct="1"/>
            <a:endParaRPr lang="fr-CA" smtClean="0"/>
          </a:p>
          <a:p>
            <a:pPr eaLnBrk="1" hangingPunct="1"/>
            <a:r>
              <a:rPr lang="fr-CA" smtClean="0"/>
              <a:t>Stocks ERO (Entretien, Réparation, Opération)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type="body" idx="1"/>
          </p:nvPr>
        </p:nvSpPr>
        <p:spPr>
          <a:xfrm>
            <a:off x="974725" y="1463675"/>
            <a:ext cx="7318375" cy="4876800"/>
          </a:xfrm>
        </p:spPr>
        <p:txBody>
          <a:bodyPr/>
          <a:lstStyle/>
          <a:p>
            <a:pPr eaLnBrk="1" hangingPunct="1"/>
            <a:r>
              <a:rPr lang="fr-CA" smtClean="0"/>
              <a:t>Ces modèles visent à tenir compte du fait que la demande est souvent soumise à des variations.</a:t>
            </a:r>
          </a:p>
          <a:p>
            <a:pPr eaLnBrk="1" hangingPunct="1">
              <a:buFontTx/>
              <a:buNone/>
            </a:pPr>
            <a:endParaRPr lang="fr-CA" smtClean="0"/>
          </a:p>
          <a:p>
            <a:pPr eaLnBrk="1" hangingPunct="1"/>
            <a:r>
              <a:rPr lang="fr-CA" smtClean="0"/>
              <a:t>Deux modèles :</a:t>
            </a:r>
          </a:p>
          <a:p>
            <a:pPr lvl="1" eaLnBrk="1" hangingPunct="1"/>
            <a:r>
              <a:rPr lang="fr-CA" smtClean="0"/>
              <a:t>Modèle à quantité fixe et période variable</a:t>
            </a:r>
          </a:p>
          <a:p>
            <a:pPr lvl="1" eaLnBrk="1" hangingPunct="1"/>
            <a:r>
              <a:rPr lang="fr-CA" smtClean="0"/>
              <a:t>Modèle à période fixe et quantité variable</a:t>
            </a:r>
          </a:p>
        </p:txBody>
      </p:sp>
      <p:sp>
        <p:nvSpPr>
          <p:cNvPr id="36867" name="Rectangle 4"/>
          <p:cNvSpPr>
            <a:spLocks noGrp="1" noChangeArrowheads="1"/>
          </p:cNvSpPr>
          <p:nvPr>
            <p:ph type="title"/>
          </p:nvPr>
        </p:nvSpPr>
        <p:spPr>
          <a:xfrm>
            <a:off x="717550" y="0"/>
            <a:ext cx="6985000" cy="1058863"/>
          </a:xfrm>
          <a:noFill/>
        </p:spPr>
        <p:txBody>
          <a:bodyPr/>
          <a:lstStyle/>
          <a:p>
            <a:pPr eaLnBrk="1" hangingPunct="1"/>
            <a:r>
              <a:rPr lang="fr-CA" smtClean="0"/>
              <a:t>Modèles plus près de la réalité :</a:t>
            </a:r>
            <a:br>
              <a:rPr lang="fr-CA" smtClean="0"/>
            </a:br>
            <a:r>
              <a:rPr lang="fr-CA" smtClean="0"/>
              <a:t>Principes de 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6547">
                                            <p:txEl>
                                              <p:pRg st="2" end="2"/>
                                            </p:txEl>
                                          </p:spTgt>
                                        </p:tgtEl>
                                        <p:attrNameLst>
                                          <p:attrName>style.visibility</p:attrName>
                                        </p:attrNameLst>
                                      </p:cBhvr>
                                      <p:to>
                                        <p:strVal val="visible"/>
                                      </p:to>
                                    </p:set>
                                    <p:animEffect transition="in" filter="checkerboard(across)">
                                      <p:cBhvr>
                                        <p:cTn id="7" dur="500"/>
                                        <p:tgtEl>
                                          <p:spTgt spid="23654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6547">
                                            <p:txEl>
                                              <p:pRg st="3" end="3"/>
                                            </p:txEl>
                                          </p:spTgt>
                                        </p:tgtEl>
                                        <p:attrNameLst>
                                          <p:attrName>style.visibility</p:attrName>
                                        </p:attrNameLst>
                                      </p:cBhvr>
                                      <p:to>
                                        <p:strVal val="visible"/>
                                      </p:to>
                                    </p:set>
                                    <p:animEffect transition="in" filter="checkerboard(across)">
                                      <p:cBhvr>
                                        <p:cTn id="12" dur="500"/>
                                        <p:tgtEl>
                                          <p:spTgt spid="2365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36547">
                                            <p:txEl>
                                              <p:pRg st="4" end="4"/>
                                            </p:txEl>
                                          </p:spTgt>
                                        </p:tgtEl>
                                        <p:attrNameLst>
                                          <p:attrName>style.visibility</p:attrName>
                                        </p:attrNameLst>
                                      </p:cBhvr>
                                      <p:to>
                                        <p:strVal val="visible"/>
                                      </p:to>
                                    </p:set>
                                    <p:animEffect transition="in" filter="checkerboard(across)">
                                      <p:cBhvr>
                                        <p:cTn id="17" dur="500"/>
                                        <p:tgtEl>
                                          <p:spTgt spid="2365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p:cNvSpPr>
            <a:spLocks noGrp="1" noChangeArrowheads="1"/>
          </p:cNvSpPr>
          <p:nvPr>
            <p:ph type="body" idx="1"/>
          </p:nvPr>
        </p:nvSpPr>
        <p:spPr>
          <a:xfrm>
            <a:off x="982663" y="1458913"/>
            <a:ext cx="7899400" cy="4922837"/>
          </a:xfrm>
        </p:spPr>
        <p:txBody>
          <a:bodyPr/>
          <a:lstStyle/>
          <a:p>
            <a:pPr eaLnBrk="1" hangingPunct="1">
              <a:buFontTx/>
              <a:buNone/>
              <a:tabLst>
                <a:tab pos="95250" algn="l"/>
              </a:tabLst>
            </a:pPr>
            <a:r>
              <a:rPr lang="fr-CA" sz="2200" smtClean="0"/>
              <a:t>		Éléments nouveaux qui découlent du caractère aléatoire des demandes ou des livraisons : </a:t>
            </a:r>
          </a:p>
          <a:p>
            <a:pPr lvl="1" eaLnBrk="1" hangingPunct="1">
              <a:tabLst>
                <a:tab pos="95250" algn="l"/>
              </a:tabLst>
            </a:pPr>
            <a:r>
              <a:rPr lang="fr-CA" sz="2200" smtClean="0"/>
              <a:t>Les </a:t>
            </a:r>
            <a:r>
              <a:rPr lang="fr-CA" sz="2200" b="1" u="sng" smtClean="0"/>
              <a:t>pénuries</a:t>
            </a:r>
            <a:r>
              <a:rPr lang="fr-CA" sz="2200" smtClean="0"/>
              <a:t> sont possibles;</a:t>
            </a:r>
          </a:p>
          <a:p>
            <a:pPr lvl="1" eaLnBrk="1" hangingPunct="1">
              <a:tabLst>
                <a:tab pos="95250" algn="l"/>
              </a:tabLst>
            </a:pPr>
            <a:r>
              <a:rPr lang="fr-CA" sz="2200" smtClean="0"/>
              <a:t>L'entreprise doit choisir le </a:t>
            </a:r>
            <a:r>
              <a:rPr lang="fr-CA" sz="2200" b="1" u="sng" smtClean="0"/>
              <a:t>niveau de service</a:t>
            </a:r>
            <a:r>
              <a:rPr lang="fr-CA" sz="2200" smtClean="0"/>
              <a:t> qu'elle veut offrir;</a:t>
            </a:r>
          </a:p>
          <a:p>
            <a:pPr lvl="1" eaLnBrk="1" hangingPunct="1">
              <a:tabLst>
                <a:tab pos="95250" algn="l"/>
              </a:tabLst>
            </a:pPr>
            <a:r>
              <a:rPr lang="fr-CA" sz="2200" smtClean="0"/>
              <a:t>L'entreprise doit établir les </a:t>
            </a:r>
            <a:r>
              <a:rPr lang="fr-CA" sz="2200" b="1" u="sng" smtClean="0"/>
              <a:t>stocks de sécurité</a:t>
            </a:r>
            <a:r>
              <a:rPr lang="fr-CA" sz="2200" smtClean="0"/>
              <a:t> selon le niveau de service qu'elle veut offrir et en fonction de la variabilité de la demande et des délais de livraisons;</a:t>
            </a:r>
          </a:p>
          <a:p>
            <a:pPr lvl="1" eaLnBrk="1" hangingPunct="1">
              <a:tabLst>
                <a:tab pos="95250" algn="l"/>
              </a:tabLst>
            </a:pPr>
            <a:r>
              <a:rPr lang="fr-CA" sz="2200" smtClean="0"/>
              <a:t>L'entreprise doit choisir si le réapprovisionnement se fait à intervalle fixe ou s'exprime en fonction d'une quantité de stock déterminée (point de réapprovisionnement).</a:t>
            </a:r>
          </a:p>
        </p:txBody>
      </p:sp>
      <p:sp>
        <p:nvSpPr>
          <p:cNvPr id="37891" name="Rectangle 5"/>
          <p:cNvSpPr>
            <a:spLocks noGrp="1" noChangeArrowheads="1"/>
          </p:cNvSpPr>
          <p:nvPr>
            <p:ph type="title"/>
          </p:nvPr>
        </p:nvSpPr>
        <p:spPr>
          <a:xfrm>
            <a:off x="709613" y="0"/>
            <a:ext cx="8434387" cy="1041400"/>
          </a:xfrm>
          <a:noFill/>
        </p:spPr>
        <p:txBody>
          <a:bodyPr/>
          <a:lstStyle/>
          <a:p>
            <a:pPr eaLnBrk="1" hangingPunct="1"/>
            <a:r>
              <a:rPr lang="fr-CA" smtClean="0"/>
              <a:t>Modèles plus près de la réalité : </a:t>
            </a:r>
            <a:br>
              <a:rPr lang="fr-CA" smtClean="0"/>
            </a:br>
            <a:r>
              <a:rPr lang="fr-CA" smtClean="0"/>
              <a:t>Principes de 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37571">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37571">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237571">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2375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type="body" idx="1"/>
          </p:nvPr>
        </p:nvSpPr>
        <p:spPr>
          <a:xfrm>
            <a:off x="877888" y="1303338"/>
            <a:ext cx="7958137" cy="4949825"/>
          </a:xfrm>
        </p:spPr>
        <p:txBody>
          <a:bodyPr/>
          <a:lstStyle/>
          <a:p>
            <a:pPr marL="0" indent="0">
              <a:buFont typeface="Arial" charset="0"/>
              <a:buNone/>
            </a:pPr>
            <a:r>
              <a:rPr lang="fr-CA" b="1" u="sng" dirty="0"/>
              <a:t>Quelques définitions utiles</a:t>
            </a:r>
            <a:r>
              <a:rPr lang="fr-CA" b="1" dirty="0"/>
              <a:t> </a:t>
            </a:r>
          </a:p>
          <a:p>
            <a:pPr marL="0" indent="0">
              <a:buFont typeface="Arial" charset="0"/>
              <a:buNone/>
            </a:pPr>
            <a:endParaRPr lang="fr-CA" b="1" dirty="0"/>
          </a:p>
          <a:p>
            <a:pPr marL="0" indent="0">
              <a:lnSpc>
                <a:spcPct val="150000"/>
              </a:lnSpc>
              <a:buSzPct val="90000"/>
              <a:buFontTx/>
              <a:buChar char="•"/>
            </a:pPr>
            <a:r>
              <a:rPr lang="fr-CA" dirty="0"/>
              <a:t> </a:t>
            </a:r>
            <a:r>
              <a:rPr lang="fr-CA" dirty="0" smtClean="0"/>
              <a:t>Point de commande (PC)</a:t>
            </a:r>
          </a:p>
          <a:p>
            <a:pPr marL="0" indent="0">
              <a:lnSpc>
                <a:spcPct val="150000"/>
              </a:lnSpc>
              <a:buSzPct val="90000"/>
              <a:buFontTx/>
              <a:buChar char="•"/>
            </a:pPr>
            <a:r>
              <a:rPr lang="fr-CA" dirty="0" smtClean="0"/>
              <a:t> Taux de consommation (µ)</a:t>
            </a:r>
          </a:p>
          <a:p>
            <a:pPr marL="0" indent="0">
              <a:lnSpc>
                <a:spcPct val="150000"/>
              </a:lnSpc>
              <a:buSzPct val="90000"/>
              <a:buFontTx/>
              <a:buChar char="•"/>
            </a:pPr>
            <a:r>
              <a:rPr lang="fr-CA" dirty="0" smtClean="0"/>
              <a:t> Délai de livraison (d)</a:t>
            </a:r>
          </a:p>
          <a:p>
            <a:pPr marL="0" indent="0">
              <a:lnSpc>
                <a:spcPct val="150000"/>
              </a:lnSpc>
              <a:buSzPct val="90000"/>
              <a:buFontTx/>
              <a:buChar char="•"/>
            </a:pPr>
            <a:r>
              <a:rPr lang="fr-CA" dirty="0" smtClean="0"/>
              <a:t> Niveau de service</a:t>
            </a:r>
          </a:p>
          <a:p>
            <a:pPr marL="0" indent="0">
              <a:lnSpc>
                <a:spcPct val="150000"/>
              </a:lnSpc>
              <a:buSzPct val="90000"/>
              <a:buFontTx/>
              <a:buChar char="•"/>
            </a:pPr>
            <a:r>
              <a:rPr lang="fr-CA" dirty="0" smtClean="0"/>
              <a:t> Stock de sécurité (Ss)</a:t>
            </a:r>
            <a:endParaRPr lang="fr-CA" dirty="0"/>
          </a:p>
        </p:txBody>
      </p:sp>
      <p:sp>
        <p:nvSpPr>
          <p:cNvPr id="5" name="Rectangle 5"/>
          <p:cNvSpPr>
            <a:spLocks noGrp="1" noChangeArrowheads="1"/>
          </p:cNvSpPr>
          <p:nvPr>
            <p:ph type="title"/>
          </p:nvPr>
        </p:nvSpPr>
        <p:spPr>
          <a:noFill/>
          <a:ln/>
        </p:spPr>
        <p:txBody>
          <a:bodyPr/>
          <a:lstStyle/>
          <a:p>
            <a:r>
              <a:rPr lang="fr-CA" dirty="0"/>
              <a:t>Modèles plus près de la réalité</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982663" y="1462088"/>
            <a:ext cx="7735887" cy="4570412"/>
          </a:xfrm>
        </p:spPr>
        <p:txBody>
          <a:bodyPr/>
          <a:lstStyle/>
          <a:p>
            <a:pPr eaLnBrk="1" hangingPunct="1"/>
            <a:r>
              <a:rPr lang="fr-CA" smtClean="0"/>
              <a:t>Quand commander?</a:t>
            </a:r>
          </a:p>
          <a:p>
            <a:pPr lvl="1" eaLnBrk="1" hangingPunct="1"/>
            <a:r>
              <a:rPr lang="fr-CA" smtClean="0">
                <a:solidFill>
                  <a:srgbClr val="185FAB"/>
                </a:solidFill>
              </a:rPr>
              <a:t>Lorsque le niveau des stocks atteint le </a:t>
            </a:r>
            <a:r>
              <a:rPr lang="fr-CA" b="1" smtClean="0">
                <a:solidFill>
                  <a:srgbClr val="185FAB"/>
                </a:solidFill>
              </a:rPr>
              <a:t>point de commande (PC)</a:t>
            </a:r>
          </a:p>
          <a:p>
            <a:pPr lvl="1" eaLnBrk="1" hangingPunct="1"/>
            <a:endParaRPr lang="fr-CA" b="1" smtClean="0">
              <a:solidFill>
                <a:srgbClr val="185FAB"/>
              </a:solidFill>
            </a:endParaRPr>
          </a:p>
          <a:p>
            <a:pPr lvl="1" eaLnBrk="1" hangingPunct="1">
              <a:buFontTx/>
              <a:buNone/>
            </a:pPr>
            <a:endParaRPr lang="fr-CA" smtClean="0">
              <a:solidFill>
                <a:srgbClr val="185FAB"/>
              </a:solidFill>
            </a:endParaRPr>
          </a:p>
          <a:p>
            <a:pPr eaLnBrk="1" hangingPunct="1"/>
            <a:r>
              <a:rPr lang="fr-CA" smtClean="0"/>
              <a:t>Combien commander?</a:t>
            </a:r>
          </a:p>
          <a:p>
            <a:pPr lvl="1" eaLnBrk="1" hangingPunct="1"/>
            <a:r>
              <a:rPr lang="fr-CA" smtClean="0">
                <a:solidFill>
                  <a:srgbClr val="185FAB"/>
                </a:solidFill>
              </a:rPr>
              <a:t>On commande toujours la même quantité </a:t>
            </a:r>
            <a:r>
              <a:rPr lang="fr-CA" b="1" smtClean="0">
                <a:solidFill>
                  <a:srgbClr val="185FAB"/>
                </a:solidFill>
              </a:rPr>
              <a:t>(QEC)</a:t>
            </a:r>
            <a:endParaRPr lang="fr-CA" b="1" smtClean="0"/>
          </a:p>
        </p:txBody>
      </p:sp>
      <p:sp>
        <p:nvSpPr>
          <p:cNvPr id="39939" name="Rectangle 5"/>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fixe – Période variable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p:cNvGraphicFramePr>
          <p:nvPr/>
        </p:nvGraphicFramePr>
        <p:xfrm>
          <a:off x="2682004" y="3262978"/>
          <a:ext cx="681037" cy="533400"/>
        </p:xfrm>
        <a:graphic>
          <a:graphicData uri="http://schemas.openxmlformats.org/presentationml/2006/ole">
            <p:oleObj spid="_x0000_s110594" name="Equation" r:id="rId4" imgW="215640" imgH="228600" progId="Equation.3">
              <p:embed/>
            </p:oleObj>
          </a:graphicData>
        </a:graphic>
      </p:graphicFrame>
      <p:graphicFrame>
        <p:nvGraphicFramePr>
          <p:cNvPr id="3075" name="Object 3"/>
          <p:cNvGraphicFramePr>
            <a:graphicFrameLocks/>
          </p:cNvGraphicFramePr>
          <p:nvPr/>
        </p:nvGraphicFramePr>
        <p:xfrm>
          <a:off x="311150" y="1444062"/>
          <a:ext cx="8528050" cy="1289050"/>
        </p:xfrm>
        <a:graphic>
          <a:graphicData uri="http://schemas.openxmlformats.org/presentationml/2006/ole">
            <p:oleObj spid="_x0000_s110595" name="Equation" r:id="rId5" imgW="2603160" imgH="419040" progId="Equation.3">
              <p:embed/>
            </p:oleObj>
          </a:graphicData>
        </a:graphic>
      </p:graphicFrame>
      <p:sp>
        <p:nvSpPr>
          <p:cNvPr id="3078" name="AutoShape 14"/>
          <p:cNvSpPr>
            <a:spLocks/>
          </p:cNvSpPr>
          <p:nvPr/>
        </p:nvSpPr>
        <p:spPr bwMode="auto">
          <a:xfrm rot="5400000">
            <a:off x="2735928" y="1409290"/>
            <a:ext cx="508000" cy="2912193"/>
          </a:xfrm>
          <a:prstGeom prst="rightBrace">
            <a:avLst>
              <a:gd name="adj1" fmla="val 27135"/>
              <a:gd name="adj2" fmla="val 50000"/>
            </a:avLst>
          </a:prstGeom>
          <a:noFill/>
          <a:ln w="12700">
            <a:solidFill>
              <a:srgbClr val="FF0000"/>
            </a:solidFill>
            <a:round/>
            <a:headEnd type="none" w="sm" len="sm"/>
            <a:tailEnd type="none" w="sm" len="sm"/>
          </a:ln>
        </p:spPr>
        <p:txBody>
          <a:bodyPr wrap="none" anchor="ctr"/>
          <a:lstStyle/>
          <a:p>
            <a:endParaRPr lang="fr-FR"/>
          </a:p>
        </p:txBody>
      </p:sp>
      <p:sp>
        <p:nvSpPr>
          <p:cNvPr id="3079" name="AutoShape 15"/>
          <p:cNvSpPr>
            <a:spLocks/>
          </p:cNvSpPr>
          <p:nvPr/>
        </p:nvSpPr>
        <p:spPr bwMode="auto">
          <a:xfrm rot="5400000">
            <a:off x="5464484" y="1873867"/>
            <a:ext cx="508000" cy="1914525"/>
          </a:xfrm>
          <a:prstGeom prst="rightBrace">
            <a:avLst>
              <a:gd name="adj1" fmla="val 31406"/>
              <a:gd name="adj2" fmla="val 50000"/>
            </a:avLst>
          </a:prstGeom>
          <a:noFill/>
          <a:ln w="12700">
            <a:solidFill>
              <a:srgbClr val="FF0000"/>
            </a:solidFill>
            <a:round/>
            <a:headEnd type="none" w="sm" len="sm"/>
            <a:tailEnd type="none" w="sm" len="sm"/>
          </a:ln>
        </p:spPr>
        <p:txBody>
          <a:bodyPr wrap="none" anchor="ctr"/>
          <a:lstStyle/>
          <a:p>
            <a:endParaRPr lang="fr-FR"/>
          </a:p>
        </p:txBody>
      </p:sp>
      <p:graphicFrame>
        <p:nvGraphicFramePr>
          <p:cNvPr id="3076" name="Object 16"/>
          <p:cNvGraphicFramePr>
            <a:graphicFrameLocks/>
          </p:cNvGraphicFramePr>
          <p:nvPr/>
        </p:nvGraphicFramePr>
        <p:xfrm>
          <a:off x="5429557" y="3226671"/>
          <a:ext cx="665163" cy="592137"/>
        </p:xfrm>
        <a:graphic>
          <a:graphicData uri="http://schemas.openxmlformats.org/presentationml/2006/ole">
            <p:oleObj spid="_x0000_s110596" name="Equation" r:id="rId6" imgW="215640" imgH="228600" progId="Equation.3">
              <p:embed/>
            </p:oleObj>
          </a:graphicData>
        </a:graphic>
      </p:graphicFrame>
      <p:graphicFrame>
        <p:nvGraphicFramePr>
          <p:cNvPr id="3077" name="Object 24"/>
          <p:cNvGraphicFramePr>
            <a:graphicFrameLocks/>
          </p:cNvGraphicFramePr>
          <p:nvPr>
            <p:ph sz="quarter" idx="3"/>
          </p:nvPr>
        </p:nvGraphicFramePr>
        <p:xfrm>
          <a:off x="7657332" y="3248230"/>
          <a:ext cx="661987" cy="649288"/>
        </p:xfrm>
        <a:graphic>
          <a:graphicData uri="http://schemas.openxmlformats.org/presentationml/2006/ole">
            <p:oleObj spid="_x0000_s110597" name="Equation" r:id="rId7" imgW="215640" imgH="228600" progId="Equation.3">
              <p:embed/>
            </p:oleObj>
          </a:graphicData>
        </a:graphic>
      </p:graphicFrame>
      <p:sp>
        <p:nvSpPr>
          <p:cNvPr id="3082" name="AutoShape 23"/>
          <p:cNvSpPr>
            <a:spLocks/>
          </p:cNvSpPr>
          <p:nvPr/>
        </p:nvSpPr>
        <p:spPr bwMode="auto">
          <a:xfrm rot="5400000">
            <a:off x="7746232" y="1894965"/>
            <a:ext cx="508000" cy="1914525"/>
          </a:xfrm>
          <a:prstGeom prst="rightBrace">
            <a:avLst>
              <a:gd name="adj1" fmla="val 31406"/>
              <a:gd name="adj2" fmla="val 50000"/>
            </a:avLst>
          </a:prstGeom>
          <a:noFill/>
          <a:ln w="12700">
            <a:solidFill>
              <a:srgbClr val="FF0000"/>
            </a:solidFill>
            <a:round/>
            <a:headEnd type="none" w="sm" len="sm"/>
            <a:tailEnd type="none" w="sm" len="sm"/>
          </a:ln>
        </p:spPr>
        <p:txBody>
          <a:bodyPr wrap="none" anchor="ctr"/>
          <a:lstStyle/>
          <a:p>
            <a:endParaRPr lang="fr-FR"/>
          </a:p>
        </p:txBody>
      </p:sp>
      <p:sp>
        <p:nvSpPr>
          <p:cNvPr id="3083" name="Text Box 29"/>
          <p:cNvSpPr txBox="1">
            <a:spLocks noChangeArrowheads="1"/>
          </p:cNvSpPr>
          <p:nvPr/>
        </p:nvSpPr>
        <p:spPr bwMode="auto">
          <a:xfrm>
            <a:off x="841375" y="4210050"/>
            <a:ext cx="4032250" cy="2225675"/>
          </a:xfrm>
          <a:prstGeom prst="rect">
            <a:avLst/>
          </a:prstGeom>
          <a:noFill/>
          <a:ln w="12700">
            <a:noFill/>
            <a:miter lim="800000"/>
            <a:headEnd type="none" w="sm" len="sm"/>
            <a:tailEnd type="none" w="sm" len="sm"/>
          </a:ln>
        </p:spPr>
        <p:txBody>
          <a:bodyPr>
            <a:spAutoFit/>
          </a:bodyPr>
          <a:lstStyle/>
          <a:p>
            <a:pPr>
              <a:spcBef>
                <a:spcPct val="50000"/>
              </a:spcBef>
            </a:pPr>
            <a:r>
              <a:rPr lang="fr-CA" sz="2000" dirty="0">
                <a:latin typeface="Times New Roman" pitchFamily="18" charset="0"/>
              </a:rPr>
              <a:t>CT : Coût total annuel</a:t>
            </a:r>
          </a:p>
          <a:p>
            <a:pPr>
              <a:spcBef>
                <a:spcPct val="50000"/>
              </a:spcBef>
            </a:pPr>
            <a:r>
              <a:rPr lang="fr-CA" sz="2000" dirty="0">
                <a:latin typeface="Times New Roman" pitchFamily="18" charset="0"/>
              </a:rPr>
              <a:t>DT : Demande annuelle</a:t>
            </a:r>
          </a:p>
          <a:p>
            <a:pPr>
              <a:spcBef>
                <a:spcPct val="50000"/>
              </a:spcBef>
            </a:pPr>
            <a:r>
              <a:rPr lang="fr-CA" sz="2000" dirty="0">
                <a:latin typeface="Times New Roman" pitchFamily="18" charset="0"/>
              </a:rPr>
              <a:t>QC : Quantité commandée</a:t>
            </a:r>
          </a:p>
          <a:p>
            <a:pPr>
              <a:spcBef>
                <a:spcPct val="50000"/>
              </a:spcBef>
            </a:pPr>
            <a:r>
              <a:rPr lang="fr-CA" sz="2000" dirty="0">
                <a:latin typeface="Times New Roman" pitchFamily="18" charset="0"/>
              </a:rPr>
              <a:t>C</a:t>
            </a:r>
            <a:r>
              <a:rPr lang="fr-CA" sz="2000" baseline="-25000" dirty="0">
                <a:latin typeface="Times New Roman" pitchFamily="18" charset="0"/>
              </a:rPr>
              <a:t>e</a:t>
            </a:r>
            <a:r>
              <a:rPr lang="fr-CA" sz="2000" dirty="0">
                <a:latin typeface="Times New Roman" pitchFamily="18" charset="0"/>
              </a:rPr>
              <a:t> : Coût annuel de stockage unitaire</a:t>
            </a:r>
          </a:p>
          <a:p>
            <a:pPr>
              <a:spcBef>
                <a:spcPct val="50000"/>
              </a:spcBef>
            </a:pPr>
            <a:r>
              <a:rPr lang="fr-CA" sz="2000" dirty="0" err="1">
                <a:latin typeface="Times New Roman" pitchFamily="18" charset="0"/>
              </a:rPr>
              <a:t>C</a:t>
            </a:r>
            <a:r>
              <a:rPr lang="fr-CA" sz="2000" baseline="-25000" dirty="0" err="1">
                <a:latin typeface="Times New Roman" pitchFamily="18" charset="0"/>
              </a:rPr>
              <a:t>te</a:t>
            </a:r>
            <a:r>
              <a:rPr lang="fr-CA" sz="2000" dirty="0">
                <a:latin typeface="Times New Roman" pitchFamily="18" charset="0"/>
              </a:rPr>
              <a:t> : Coût annuel de stockage total</a:t>
            </a:r>
          </a:p>
        </p:txBody>
      </p:sp>
      <p:sp>
        <p:nvSpPr>
          <p:cNvPr id="3084" name="Text Box 31"/>
          <p:cNvSpPr txBox="1">
            <a:spLocks noChangeArrowheads="1"/>
          </p:cNvSpPr>
          <p:nvPr/>
        </p:nvSpPr>
        <p:spPr bwMode="auto">
          <a:xfrm>
            <a:off x="4902200" y="4203700"/>
            <a:ext cx="4241800" cy="2246769"/>
          </a:xfrm>
          <a:prstGeom prst="rect">
            <a:avLst/>
          </a:prstGeom>
          <a:noFill/>
          <a:ln w="12700">
            <a:noFill/>
            <a:miter lim="800000"/>
            <a:headEnd type="none" w="sm" len="sm"/>
            <a:tailEnd type="none" w="sm" len="sm"/>
          </a:ln>
        </p:spPr>
        <p:txBody>
          <a:bodyPr>
            <a:spAutoFit/>
          </a:bodyPr>
          <a:lstStyle/>
          <a:p>
            <a:pPr>
              <a:spcBef>
                <a:spcPct val="50000"/>
              </a:spcBef>
            </a:pPr>
            <a:r>
              <a:rPr lang="fr-CA" sz="2000" dirty="0">
                <a:latin typeface="Times New Roman" pitchFamily="18" charset="0"/>
              </a:rPr>
              <a:t>C</a:t>
            </a:r>
            <a:r>
              <a:rPr lang="fr-CA" sz="2000" baseline="-25000" dirty="0">
                <a:latin typeface="Times New Roman" pitchFamily="18" charset="0"/>
              </a:rPr>
              <a:t>c</a:t>
            </a:r>
            <a:r>
              <a:rPr lang="fr-CA" sz="2000" dirty="0">
                <a:latin typeface="Times New Roman" pitchFamily="18" charset="0"/>
              </a:rPr>
              <a:t> : Coût annuel de commande unitaire</a:t>
            </a:r>
          </a:p>
          <a:p>
            <a:pPr>
              <a:spcBef>
                <a:spcPct val="50000"/>
              </a:spcBef>
            </a:pPr>
            <a:r>
              <a:rPr lang="fr-CA" sz="2000" dirty="0" err="1">
                <a:latin typeface="Times New Roman" pitchFamily="18" charset="0"/>
              </a:rPr>
              <a:t>C</a:t>
            </a:r>
            <a:r>
              <a:rPr lang="fr-CA" sz="2000" baseline="-25000" dirty="0" err="1">
                <a:latin typeface="Times New Roman" pitchFamily="18" charset="0"/>
              </a:rPr>
              <a:t>tc</a:t>
            </a:r>
            <a:r>
              <a:rPr lang="fr-CA" sz="2000" dirty="0">
                <a:latin typeface="Times New Roman" pitchFamily="18" charset="0"/>
              </a:rPr>
              <a:t> : Coût annuel de commande total</a:t>
            </a:r>
          </a:p>
          <a:p>
            <a:pPr>
              <a:spcBef>
                <a:spcPct val="50000"/>
              </a:spcBef>
            </a:pPr>
            <a:r>
              <a:rPr lang="fr-CA" sz="2000" dirty="0">
                <a:latin typeface="Times New Roman" pitchFamily="18" charset="0"/>
              </a:rPr>
              <a:t>C</a:t>
            </a:r>
            <a:r>
              <a:rPr lang="fr-CA" sz="2000" baseline="-25000" dirty="0">
                <a:latin typeface="Times New Roman" pitchFamily="18" charset="0"/>
              </a:rPr>
              <a:t>a</a:t>
            </a:r>
            <a:r>
              <a:rPr lang="fr-CA" sz="2000" dirty="0">
                <a:latin typeface="Times New Roman" pitchFamily="18" charset="0"/>
              </a:rPr>
              <a:t> : Coût d’acquisition unitaire</a:t>
            </a:r>
          </a:p>
          <a:p>
            <a:pPr>
              <a:spcBef>
                <a:spcPct val="50000"/>
              </a:spcBef>
            </a:pPr>
            <a:r>
              <a:rPr lang="fr-CA" sz="2000" dirty="0" err="1">
                <a:latin typeface="Times New Roman" pitchFamily="18" charset="0"/>
              </a:rPr>
              <a:t>C</a:t>
            </a:r>
            <a:r>
              <a:rPr lang="fr-CA" sz="2000" baseline="-25000" dirty="0" err="1">
                <a:latin typeface="Times New Roman" pitchFamily="18" charset="0"/>
              </a:rPr>
              <a:t>ta</a:t>
            </a:r>
            <a:r>
              <a:rPr lang="fr-CA" sz="2000" dirty="0">
                <a:latin typeface="Times New Roman" pitchFamily="18" charset="0"/>
              </a:rPr>
              <a:t> : Coût annuel </a:t>
            </a:r>
            <a:r>
              <a:rPr lang="fr-CA" sz="2000" dirty="0" smtClean="0">
                <a:latin typeface="Times New Roman" pitchFamily="18" charset="0"/>
              </a:rPr>
              <a:t>d’acquisition</a:t>
            </a:r>
          </a:p>
          <a:p>
            <a:pPr>
              <a:spcBef>
                <a:spcPct val="50000"/>
              </a:spcBef>
            </a:pPr>
            <a:r>
              <a:rPr lang="fr-CA" sz="2000" dirty="0" smtClean="0">
                <a:latin typeface="Times New Roman" pitchFamily="18" charset="0"/>
              </a:rPr>
              <a:t>SS : Stock de sécurité</a:t>
            </a:r>
            <a:endParaRPr lang="fr-CA" sz="2000" dirty="0">
              <a:latin typeface="Times New Roman" pitchFamily="18" charset="0"/>
            </a:endParaRPr>
          </a:p>
        </p:txBody>
      </p:sp>
      <p:sp>
        <p:nvSpPr>
          <p:cNvPr id="14" name="Rectangle 32"/>
          <p:cNvSpPr>
            <a:spLocks noGrp="1" noChangeArrowheads="1"/>
          </p:cNvSpPr>
          <p:nvPr>
            <p:ph type="title"/>
          </p:nvPr>
        </p:nvSpPr>
        <p:spPr>
          <a:xfrm>
            <a:off x="712788" y="0"/>
            <a:ext cx="8431212" cy="1065213"/>
          </a:xfrm>
          <a:noFill/>
        </p:spPr>
        <p:txBody>
          <a:bodyPr/>
          <a:lstStyle/>
          <a:p>
            <a:pPr eaLnBrk="1" hangingPunct="1"/>
            <a:r>
              <a:rPr lang="fr-CA" dirty="0" smtClean="0"/>
              <a:t>Modèles plus près de la réalité :</a:t>
            </a:r>
            <a:br>
              <a:rPr lang="fr-CA" dirty="0" smtClean="0"/>
            </a:br>
            <a:r>
              <a:rPr lang="fr-CA" dirty="0" smtClean="0"/>
              <a:t>Calcul du coût total annuel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fr-CA" smtClean="0"/>
              <a:t>Variation de la demande</a:t>
            </a:r>
          </a:p>
        </p:txBody>
      </p:sp>
      <p:sp>
        <p:nvSpPr>
          <p:cNvPr id="40963" name="Freeform 3"/>
          <p:cNvSpPr>
            <a:spLocks/>
          </p:cNvSpPr>
          <p:nvPr/>
        </p:nvSpPr>
        <p:spPr bwMode="auto">
          <a:xfrm>
            <a:off x="998538" y="1557338"/>
            <a:ext cx="4672012" cy="2346325"/>
          </a:xfrm>
          <a:custGeom>
            <a:avLst/>
            <a:gdLst>
              <a:gd name="T0" fmla="*/ 0 w 2943"/>
              <a:gd name="T1" fmla="*/ 2147483647 h 1478"/>
              <a:gd name="T2" fmla="*/ 0 w 2943"/>
              <a:gd name="T3" fmla="*/ 0 h 1478"/>
              <a:gd name="T4" fmla="*/ 2147483647 w 2943"/>
              <a:gd name="T5" fmla="*/ 2147483647 h 1478"/>
              <a:gd name="T6" fmla="*/ 2147483647 w 2943"/>
              <a:gd name="T7" fmla="*/ 2147483647 h 1478"/>
              <a:gd name="T8" fmla="*/ 2147483647 w 2943"/>
              <a:gd name="T9" fmla="*/ 2147483647 h 1478"/>
              <a:gd name="T10" fmla="*/ 0 60000 65536"/>
              <a:gd name="T11" fmla="*/ 0 60000 65536"/>
              <a:gd name="T12" fmla="*/ 0 60000 65536"/>
              <a:gd name="T13" fmla="*/ 0 60000 65536"/>
              <a:gd name="T14" fmla="*/ 0 60000 65536"/>
              <a:gd name="T15" fmla="*/ 0 w 2943"/>
              <a:gd name="T16" fmla="*/ 0 h 1478"/>
              <a:gd name="T17" fmla="*/ 2943 w 2943"/>
              <a:gd name="T18" fmla="*/ 1478 h 1478"/>
            </a:gdLst>
            <a:ahLst/>
            <a:cxnLst>
              <a:cxn ang="T10">
                <a:pos x="T0" y="T1"/>
              </a:cxn>
              <a:cxn ang="T11">
                <a:pos x="T2" y="T3"/>
              </a:cxn>
              <a:cxn ang="T12">
                <a:pos x="T4" y="T5"/>
              </a:cxn>
              <a:cxn ang="T13">
                <a:pos x="T6" y="T7"/>
              </a:cxn>
              <a:cxn ang="T14">
                <a:pos x="T8" y="T9"/>
              </a:cxn>
            </a:cxnLst>
            <a:rect l="T15" t="T16" r="T17" b="T18"/>
            <a:pathLst>
              <a:path w="2943" h="1478">
                <a:moveTo>
                  <a:pt x="0" y="1477"/>
                </a:moveTo>
                <a:lnTo>
                  <a:pt x="0" y="0"/>
                </a:lnTo>
                <a:lnTo>
                  <a:pt x="1477" y="1477"/>
                </a:lnTo>
                <a:lnTo>
                  <a:pt x="1477" y="12"/>
                </a:lnTo>
                <a:lnTo>
                  <a:pt x="2942" y="1477"/>
                </a:lnTo>
              </a:path>
            </a:pathLst>
          </a:custGeom>
          <a:noFill/>
          <a:ln w="19050">
            <a:solidFill>
              <a:schemeClr val="tx1"/>
            </a:solidFill>
            <a:round/>
            <a:headEnd/>
            <a:tailEnd/>
          </a:ln>
        </p:spPr>
        <p:txBody>
          <a:bodyPr/>
          <a:lstStyle/>
          <a:p>
            <a:endParaRPr lang="fr-FR"/>
          </a:p>
        </p:txBody>
      </p:sp>
      <p:sp>
        <p:nvSpPr>
          <p:cNvPr id="40964" name="Line 4"/>
          <p:cNvSpPr>
            <a:spLocks noChangeShapeType="1"/>
          </p:cNvSpPr>
          <p:nvPr/>
        </p:nvSpPr>
        <p:spPr bwMode="auto">
          <a:xfrm>
            <a:off x="5675313" y="1895475"/>
            <a:ext cx="0" cy="4221163"/>
          </a:xfrm>
          <a:prstGeom prst="line">
            <a:avLst/>
          </a:prstGeom>
          <a:noFill/>
          <a:ln w="0">
            <a:solidFill>
              <a:schemeClr val="tx1"/>
            </a:solidFill>
            <a:prstDash val="dash"/>
            <a:round/>
            <a:headEnd/>
            <a:tailEnd/>
          </a:ln>
        </p:spPr>
        <p:txBody>
          <a:bodyPr/>
          <a:lstStyle/>
          <a:p>
            <a:endParaRPr lang="fr-CA"/>
          </a:p>
        </p:txBody>
      </p:sp>
      <p:sp>
        <p:nvSpPr>
          <p:cNvPr id="40965" name="Text Box 5"/>
          <p:cNvSpPr txBox="1">
            <a:spLocks noChangeArrowheads="1"/>
          </p:cNvSpPr>
          <p:nvPr/>
        </p:nvSpPr>
        <p:spPr bwMode="auto">
          <a:xfrm>
            <a:off x="1250950" y="3946525"/>
            <a:ext cx="1023938" cy="366713"/>
          </a:xfrm>
          <a:prstGeom prst="rect">
            <a:avLst/>
          </a:prstGeom>
          <a:noFill/>
          <a:ln w="28575" algn="ctr">
            <a:noFill/>
            <a:miter lim="800000"/>
            <a:headEnd type="none" w="sm" len="sm"/>
            <a:tailEnd type="none" w="sm" len="sm"/>
          </a:ln>
        </p:spPr>
        <p:txBody>
          <a:bodyPr>
            <a:spAutoFit/>
          </a:bodyPr>
          <a:lstStyle/>
          <a:p>
            <a:pPr algn="ctr">
              <a:spcBef>
                <a:spcPct val="50000"/>
              </a:spcBef>
            </a:pPr>
            <a:r>
              <a:rPr lang="fr-CA" b="1"/>
              <a:t>Temps</a:t>
            </a:r>
            <a:endParaRPr lang="fr-FR" b="1"/>
          </a:p>
        </p:txBody>
      </p:sp>
      <p:sp>
        <p:nvSpPr>
          <p:cNvPr id="40966" name="Text Box 6"/>
          <p:cNvSpPr txBox="1">
            <a:spLocks noChangeArrowheads="1"/>
          </p:cNvSpPr>
          <p:nvPr/>
        </p:nvSpPr>
        <p:spPr bwMode="auto">
          <a:xfrm rot="-5400000">
            <a:off x="-773112" y="2568575"/>
            <a:ext cx="2376487" cy="366713"/>
          </a:xfrm>
          <a:prstGeom prst="rect">
            <a:avLst/>
          </a:prstGeom>
          <a:noFill/>
          <a:ln w="28575" algn="ctr">
            <a:noFill/>
            <a:miter lim="800000"/>
            <a:headEnd type="none" w="sm" len="sm"/>
            <a:tailEnd type="none" w="sm" len="sm"/>
          </a:ln>
        </p:spPr>
        <p:txBody>
          <a:bodyPr>
            <a:spAutoFit/>
          </a:bodyPr>
          <a:lstStyle/>
          <a:p>
            <a:pPr algn="ctr">
              <a:spcBef>
                <a:spcPct val="50000"/>
              </a:spcBef>
            </a:pPr>
            <a:r>
              <a:rPr lang="fr-CA" b="1"/>
              <a:t>Stock disponible</a:t>
            </a:r>
            <a:endParaRPr lang="fr-FR" b="1"/>
          </a:p>
        </p:txBody>
      </p:sp>
      <p:grpSp>
        <p:nvGrpSpPr>
          <p:cNvPr id="2" name="Group 7"/>
          <p:cNvGrpSpPr>
            <a:grpSpLocks/>
          </p:cNvGrpSpPr>
          <p:nvPr/>
        </p:nvGrpSpPr>
        <p:grpSpPr bwMode="auto">
          <a:xfrm>
            <a:off x="5688013" y="3190875"/>
            <a:ext cx="3321050" cy="676275"/>
            <a:chOff x="3572" y="2010"/>
            <a:chExt cx="2051" cy="426"/>
          </a:xfrm>
        </p:grpSpPr>
        <p:sp>
          <p:nvSpPr>
            <p:cNvPr id="40986" name="Text Box 8"/>
            <p:cNvSpPr txBox="1">
              <a:spLocks noChangeArrowheads="1"/>
            </p:cNvSpPr>
            <p:nvPr/>
          </p:nvSpPr>
          <p:spPr bwMode="auto">
            <a:xfrm>
              <a:off x="3917" y="2020"/>
              <a:ext cx="1682" cy="366"/>
            </a:xfrm>
            <a:prstGeom prst="rect">
              <a:avLst/>
            </a:prstGeom>
            <a:noFill/>
            <a:ln w="28575" algn="ctr">
              <a:noFill/>
              <a:miter lim="800000"/>
              <a:headEnd type="none" w="sm" len="sm"/>
              <a:tailEnd type="none" w="sm" len="sm"/>
            </a:ln>
          </p:spPr>
          <p:txBody>
            <a:bodyPr>
              <a:spAutoFit/>
            </a:bodyPr>
            <a:lstStyle/>
            <a:p>
              <a:pPr algn="r">
                <a:spcBef>
                  <a:spcPct val="50000"/>
                </a:spcBef>
              </a:pPr>
              <a:r>
                <a:rPr lang="fr-CA" sz="1600" b="1">
                  <a:solidFill>
                    <a:srgbClr val="00FF00"/>
                  </a:solidFill>
                </a:rPr>
                <a:t>Demande </a:t>
              </a:r>
              <a:r>
                <a:rPr lang="fr-CA" sz="1600" b="1" u="sng">
                  <a:solidFill>
                    <a:srgbClr val="00FF00"/>
                  </a:solidFill>
                </a:rPr>
                <a:t>inférieure</a:t>
              </a:r>
              <a:r>
                <a:rPr lang="fr-CA" sz="1600" b="1">
                  <a:solidFill>
                    <a:srgbClr val="00FF00"/>
                  </a:solidFill>
                </a:rPr>
                <a:t> </a:t>
              </a:r>
              <a:br>
                <a:rPr lang="fr-CA" sz="1600" b="1">
                  <a:solidFill>
                    <a:srgbClr val="00FF00"/>
                  </a:solidFill>
                </a:rPr>
              </a:br>
              <a:r>
                <a:rPr lang="fr-CA" sz="1600" b="1">
                  <a:solidFill>
                    <a:srgbClr val="00FF00"/>
                  </a:solidFill>
                </a:rPr>
                <a:t>à la moyenne</a:t>
              </a:r>
              <a:endParaRPr lang="fr-FR" sz="1600" b="1">
                <a:solidFill>
                  <a:srgbClr val="00FF00"/>
                </a:solidFill>
              </a:endParaRPr>
            </a:p>
          </p:txBody>
        </p:sp>
        <p:sp>
          <p:nvSpPr>
            <p:cNvPr id="40987" name="Rectangle 9"/>
            <p:cNvSpPr>
              <a:spLocks noChangeArrowheads="1"/>
            </p:cNvSpPr>
            <p:nvPr/>
          </p:nvSpPr>
          <p:spPr bwMode="auto">
            <a:xfrm>
              <a:off x="3572" y="2010"/>
              <a:ext cx="2051" cy="426"/>
            </a:xfrm>
            <a:prstGeom prst="rect">
              <a:avLst/>
            </a:prstGeom>
            <a:noFill/>
            <a:ln w="28575" algn="ctr">
              <a:solidFill>
                <a:srgbClr val="00FF00"/>
              </a:solidFill>
              <a:miter lim="800000"/>
              <a:headEnd type="none" w="sm" len="sm"/>
              <a:tailEnd type="none" w="sm" len="sm"/>
            </a:ln>
          </p:spPr>
          <p:txBody>
            <a:bodyPr wrap="none" anchor="ctr"/>
            <a:lstStyle/>
            <a:p>
              <a:endParaRPr lang="fr-FR"/>
            </a:p>
          </p:txBody>
        </p:sp>
      </p:grpSp>
      <p:sp>
        <p:nvSpPr>
          <p:cNvPr id="334858" name="Text Box 10"/>
          <p:cNvSpPr txBox="1">
            <a:spLocks noChangeArrowheads="1"/>
          </p:cNvSpPr>
          <p:nvPr/>
        </p:nvSpPr>
        <p:spPr bwMode="auto">
          <a:xfrm>
            <a:off x="3219450" y="4592638"/>
            <a:ext cx="1439863" cy="641350"/>
          </a:xfrm>
          <a:prstGeom prst="rect">
            <a:avLst/>
          </a:prstGeom>
          <a:noFill/>
          <a:ln w="28575" algn="ctr">
            <a:noFill/>
            <a:miter lim="800000"/>
            <a:headEnd type="none" w="sm" len="sm"/>
            <a:tailEnd type="none" w="sm" len="sm"/>
          </a:ln>
        </p:spPr>
        <p:txBody>
          <a:bodyPr>
            <a:spAutoFit/>
          </a:bodyPr>
          <a:lstStyle/>
          <a:p>
            <a:pPr algn="ctr">
              <a:spcBef>
                <a:spcPct val="50000"/>
              </a:spcBef>
            </a:pPr>
            <a:r>
              <a:rPr lang="fr-CA"/>
              <a:t>Rupture de stock </a:t>
            </a:r>
            <a:endParaRPr lang="fr-FR"/>
          </a:p>
        </p:txBody>
      </p:sp>
      <p:sp>
        <p:nvSpPr>
          <p:cNvPr id="40969" name="Line 11"/>
          <p:cNvSpPr>
            <a:spLocks noChangeShapeType="1"/>
          </p:cNvSpPr>
          <p:nvPr/>
        </p:nvSpPr>
        <p:spPr bwMode="auto">
          <a:xfrm>
            <a:off x="987425" y="3178175"/>
            <a:ext cx="4687888" cy="0"/>
          </a:xfrm>
          <a:prstGeom prst="line">
            <a:avLst/>
          </a:prstGeom>
          <a:noFill/>
          <a:ln w="28575">
            <a:solidFill>
              <a:srgbClr val="000099"/>
            </a:solidFill>
            <a:prstDash val="dashDot"/>
            <a:round/>
            <a:headEnd type="none" w="sm" len="sm"/>
            <a:tailEnd type="none" w="sm" len="sm"/>
          </a:ln>
        </p:spPr>
        <p:txBody>
          <a:bodyPr/>
          <a:lstStyle/>
          <a:p>
            <a:endParaRPr lang="fr-CA"/>
          </a:p>
        </p:txBody>
      </p:sp>
      <p:sp>
        <p:nvSpPr>
          <p:cNvPr id="40970" name="Text Box 12"/>
          <p:cNvSpPr txBox="1">
            <a:spLocks noChangeArrowheads="1"/>
          </p:cNvSpPr>
          <p:nvPr/>
        </p:nvSpPr>
        <p:spPr bwMode="auto">
          <a:xfrm>
            <a:off x="503238" y="2982913"/>
            <a:ext cx="501650" cy="366712"/>
          </a:xfrm>
          <a:prstGeom prst="rect">
            <a:avLst/>
          </a:prstGeom>
          <a:noFill/>
          <a:ln w="28575" algn="ctr">
            <a:noFill/>
            <a:miter lim="800000"/>
            <a:headEnd type="none" w="sm" len="sm"/>
            <a:tailEnd type="none" w="sm" len="sm"/>
          </a:ln>
        </p:spPr>
        <p:txBody>
          <a:bodyPr wrap="none">
            <a:spAutoFit/>
          </a:bodyPr>
          <a:lstStyle/>
          <a:p>
            <a:r>
              <a:rPr lang="fr-CA" b="1">
                <a:solidFill>
                  <a:srgbClr val="000099"/>
                </a:solidFill>
              </a:rPr>
              <a:t>PC</a:t>
            </a:r>
          </a:p>
        </p:txBody>
      </p:sp>
      <p:grpSp>
        <p:nvGrpSpPr>
          <p:cNvPr id="3" name="Group 13"/>
          <p:cNvGrpSpPr>
            <a:grpSpLocks/>
          </p:cNvGrpSpPr>
          <p:nvPr/>
        </p:nvGrpSpPr>
        <p:grpSpPr bwMode="auto">
          <a:xfrm>
            <a:off x="5688013" y="3895725"/>
            <a:ext cx="3309937" cy="684213"/>
            <a:chOff x="3576" y="2454"/>
            <a:chExt cx="2043" cy="431"/>
          </a:xfrm>
        </p:grpSpPr>
        <p:sp>
          <p:nvSpPr>
            <p:cNvPr id="40984" name="Rectangle 14"/>
            <p:cNvSpPr>
              <a:spLocks noChangeArrowheads="1"/>
            </p:cNvSpPr>
            <p:nvPr/>
          </p:nvSpPr>
          <p:spPr bwMode="auto">
            <a:xfrm>
              <a:off x="3576" y="2454"/>
              <a:ext cx="2043" cy="431"/>
            </a:xfrm>
            <a:prstGeom prst="rect">
              <a:avLst/>
            </a:prstGeom>
            <a:noFill/>
            <a:ln w="28575" algn="ctr">
              <a:solidFill>
                <a:srgbClr val="FF0000"/>
              </a:solidFill>
              <a:miter lim="800000"/>
              <a:headEnd type="none" w="sm" len="sm"/>
              <a:tailEnd type="none" w="sm" len="sm"/>
            </a:ln>
          </p:spPr>
          <p:txBody>
            <a:bodyPr wrap="none" anchor="ctr"/>
            <a:lstStyle/>
            <a:p>
              <a:endParaRPr lang="fr-FR"/>
            </a:p>
          </p:txBody>
        </p:sp>
        <p:sp>
          <p:nvSpPr>
            <p:cNvPr id="40985" name="Text Box 15"/>
            <p:cNvSpPr txBox="1">
              <a:spLocks noChangeArrowheads="1"/>
            </p:cNvSpPr>
            <p:nvPr/>
          </p:nvSpPr>
          <p:spPr bwMode="auto">
            <a:xfrm>
              <a:off x="3913" y="2485"/>
              <a:ext cx="1662" cy="366"/>
            </a:xfrm>
            <a:prstGeom prst="rect">
              <a:avLst/>
            </a:prstGeom>
            <a:noFill/>
            <a:ln w="28575" algn="ctr">
              <a:noFill/>
              <a:miter lim="800000"/>
              <a:headEnd type="none" w="sm" len="sm"/>
              <a:tailEnd type="none" w="sm" len="sm"/>
            </a:ln>
          </p:spPr>
          <p:txBody>
            <a:bodyPr>
              <a:spAutoFit/>
            </a:bodyPr>
            <a:lstStyle/>
            <a:p>
              <a:pPr algn="r">
                <a:spcBef>
                  <a:spcPct val="50000"/>
                </a:spcBef>
              </a:pPr>
              <a:r>
                <a:rPr lang="fr-CA" sz="1600" b="1">
                  <a:solidFill>
                    <a:srgbClr val="FF0000"/>
                  </a:solidFill>
                </a:rPr>
                <a:t>Demande </a:t>
              </a:r>
              <a:r>
                <a:rPr lang="fr-CA" sz="1600" b="1" u="sng">
                  <a:solidFill>
                    <a:srgbClr val="FF0000"/>
                  </a:solidFill>
                </a:rPr>
                <a:t>supérieure</a:t>
              </a:r>
              <a:r>
                <a:rPr lang="fr-CA" sz="1600" b="1">
                  <a:solidFill>
                    <a:srgbClr val="FF0000"/>
                  </a:solidFill>
                </a:rPr>
                <a:t> </a:t>
              </a:r>
              <a:br>
                <a:rPr lang="fr-CA" sz="1600" b="1">
                  <a:solidFill>
                    <a:srgbClr val="FF0000"/>
                  </a:solidFill>
                </a:rPr>
              </a:br>
              <a:r>
                <a:rPr lang="fr-CA" sz="1600" b="1">
                  <a:solidFill>
                    <a:srgbClr val="FF0000"/>
                  </a:solidFill>
                </a:rPr>
                <a:t>à la moyenne</a:t>
              </a:r>
              <a:endParaRPr lang="fr-FR" sz="1600" b="1">
                <a:solidFill>
                  <a:srgbClr val="FF0000"/>
                </a:solidFill>
              </a:endParaRPr>
            </a:p>
          </p:txBody>
        </p:sp>
      </p:grpSp>
      <p:sp>
        <p:nvSpPr>
          <p:cNvPr id="334864" name="Line 16"/>
          <p:cNvSpPr>
            <a:spLocks noChangeShapeType="1"/>
          </p:cNvSpPr>
          <p:nvPr/>
        </p:nvSpPr>
        <p:spPr bwMode="auto">
          <a:xfrm flipV="1">
            <a:off x="4529138" y="3908425"/>
            <a:ext cx="730250" cy="1011238"/>
          </a:xfrm>
          <a:prstGeom prst="line">
            <a:avLst/>
          </a:prstGeom>
          <a:noFill/>
          <a:ln w="57150" cap="rnd">
            <a:solidFill>
              <a:schemeClr val="tx1"/>
            </a:solidFill>
            <a:prstDash val="sysDot"/>
            <a:round/>
            <a:headEnd type="none" w="sm" len="sm"/>
            <a:tailEnd type="triangle" w="med" len="med"/>
          </a:ln>
        </p:spPr>
        <p:txBody>
          <a:bodyPr/>
          <a:lstStyle/>
          <a:p>
            <a:endParaRPr lang="fr-CA"/>
          </a:p>
        </p:txBody>
      </p:sp>
      <p:sp>
        <p:nvSpPr>
          <p:cNvPr id="334865" name="Freeform 17"/>
          <p:cNvSpPr>
            <a:spLocks/>
          </p:cNvSpPr>
          <p:nvPr/>
        </p:nvSpPr>
        <p:spPr bwMode="auto">
          <a:xfrm>
            <a:off x="5686425" y="3019425"/>
            <a:ext cx="957263" cy="1684338"/>
          </a:xfrm>
          <a:custGeom>
            <a:avLst/>
            <a:gdLst>
              <a:gd name="T0" fmla="*/ 2147483647 w 1063"/>
              <a:gd name="T1" fmla="*/ 2147483647 h 2241"/>
              <a:gd name="T2" fmla="*/ 2147483647 w 1063"/>
              <a:gd name="T3" fmla="*/ 2147483647 h 2241"/>
              <a:gd name="T4" fmla="*/ 2147483647 w 1063"/>
              <a:gd name="T5" fmla="*/ 2147483647 h 2241"/>
              <a:gd name="T6" fmla="*/ 2147483647 w 1063"/>
              <a:gd name="T7" fmla="*/ 2147483647 h 2241"/>
              <a:gd name="T8" fmla="*/ 2147483647 w 1063"/>
              <a:gd name="T9" fmla="*/ 2147483647 h 2241"/>
              <a:gd name="T10" fmla="*/ 2147483647 w 1063"/>
              <a:gd name="T11" fmla="*/ 2147483647 h 2241"/>
              <a:gd name="T12" fmla="*/ 2147483647 w 1063"/>
              <a:gd name="T13" fmla="*/ 2147483647 h 2241"/>
              <a:gd name="T14" fmla="*/ 2147483647 w 1063"/>
              <a:gd name="T15" fmla="*/ 2147483647 h 2241"/>
              <a:gd name="T16" fmla="*/ 2147483647 w 1063"/>
              <a:gd name="T17" fmla="*/ 2147483647 h 2241"/>
              <a:gd name="T18" fmla="*/ 2147483647 w 1063"/>
              <a:gd name="T19" fmla="*/ 2147483647 h 2241"/>
              <a:gd name="T20" fmla="*/ 2147483647 w 1063"/>
              <a:gd name="T21" fmla="*/ 2147483647 h 2241"/>
              <a:gd name="T22" fmla="*/ 2147483647 w 1063"/>
              <a:gd name="T23" fmla="*/ 2147483647 h 2241"/>
              <a:gd name="T24" fmla="*/ 2147483647 w 1063"/>
              <a:gd name="T25" fmla="*/ 2147483647 h 2241"/>
              <a:gd name="T26" fmla="*/ 2147483647 w 1063"/>
              <a:gd name="T27" fmla="*/ 2147483647 h 2241"/>
              <a:gd name="T28" fmla="*/ 2147483647 w 1063"/>
              <a:gd name="T29" fmla="*/ 2147483647 h 2241"/>
              <a:gd name="T30" fmla="*/ 2147483647 w 1063"/>
              <a:gd name="T31" fmla="*/ 2147483647 h 2241"/>
              <a:gd name="T32" fmla="*/ 2147483647 w 1063"/>
              <a:gd name="T33" fmla="*/ 2147483647 h 2241"/>
              <a:gd name="T34" fmla="*/ 2147483647 w 1063"/>
              <a:gd name="T35" fmla="*/ 2147483647 h 2241"/>
              <a:gd name="T36" fmla="*/ 2147483647 w 1063"/>
              <a:gd name="T37" fmla="*/ 2147483647 h 2241"/>
              <a:gd name="T38" fmla="*/ 2147483647 w 1063"/>
              <a:gd name="T39" fmla="*/ 2147483647 h 2241"/>
              <a:gd name="T40" fmla="*/ 2147483647 w 1063"/>
              <a:gd name="T41" fmla="*/ 2147483647 h 2241"/>
              <a:gd name="T42" fmla="*/ 2147483647 w 1063"/>
              <a:gd name="T43" fmla="*/ 2147483647 h 2241"/>
              <a:gd name="T44" fmla="*/ 2147483647 w 1063"/>
              <a:gd name="T45" fmla="*/ 2147483647 h 2241"/>
              <a:gd name="T46" fmla="*/ 2147483647 w 1063"/>
              <a:gd name="T47" fmla="*/ 2147483647 h 2241"/>
              <a:gd name="T48" fmla="*/ 2147483647 w 1063"/>
              <a:gd name="T49" fmla="*/ 2147483647 h 2241"/>
              <a:gd name="T50" fmla="*/ 2147483647 w 1063"/>
              <a:gd name="T51" fmla="*/ 2147483647 h 2241"/>
              <a:gd name="T52" fmla="*/ 2147483647 w 1063"/>
              <a:gd name="T53" fmla="*/ 2147483647 h 2241"/>
              <a:gd name="T54" fmla="*/ 2147483647 w 1063"/>
              <a:gd name="T55" fmla="*/ 2147483647 h 2241"/>
              <a:gd name="T56" fmla="*/ 2147483647 w 1063"/>
              <a:gd name="T57" fmla="*/ 2147483647 h 2241"/>
              <a:gd name="T58" fmla="*/ 2147483647 w 1063"/>
              <a:gd name="T59" fmla="*/ 2147483647 h 2241"/>
              <a:gd name="T60" fmla="*/ 2147483647 w 1063"/>
              <a:gd name="T61" fmla="*/ 2147483647 h 2241"/>
              <a:gd name="T62" fmla="*/ 2147483647 w 1063"/>
              <a:gd name="T63" fmla="*/ 2147483647 h 2241"/>
              <a:gd name="T64" fmla="*/ 2147483647 w 1063"/>
              <a:gd name="T65" fmla="*/ 2147483647 h 2241"/>
              <a:gd name="T66" fmla="*/ 2147483647 w 1063"/>
              <a:gd name="T67" fmla="*/ 2147483647 h 2241"/>
              <a:gd name="T68" fmla="*/ 2147483647 w 1063"/>
              <a:gd name="T69" fmla="*/ 2147483647 h 2241"/>
              <a:gd name="T70" fmla="*/ 2147483647 w 1063"/>
              <a:gd name="T71" fmla="*/ 2147483647 h 2241"/>
              <a:gd name="T72" fmla="*/ 2147483647 w 1063"/>
              <a:gd name="T73" fmla="*/ 2147483647 h 2241"/>
              <a:gd name="T74" fmla="*/ 2147483647 w 1063"/>
              <a:gd name="T75" fmla="*/ 2147483647 h 2241"/>
              <a:gd name="T76" fmla="*/ 2147483647 w 1063"/>
              <a:gd name="T77" fmla="*/ 2147483647 h 22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63"/>
              <a:gd name="T118" fmla="*/ 0 h 2241"/>
              <a:gd name="T119" fmla="*/ 1063 w 1063"/>
              <a:gd name="T120" fmla="*/ 2241 h 224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63" h="2241">
                <a:moveTo>
                  <a:pt x="0" y="0"/>
                </a:moveTo>
                <a:lnTo>
                  <a:pt x="1" y="32"/>
                </a:lnTo>
                <a:lnTo>
                  <a:pt x="2" y="64"/>
                </a:lnTo>
                <a:lnTo>
                  <a:pt x="4" y="96"/>
                </a:lnTo>
                <a:lnTo>
                  <a:pt x="6" y="128"/>
                </a:lnTo>
                <a:lnTo>
                  <a:pt x="9" y="160"/>
                </a:lnTo>
                <a:lnTo>
                  <a:pt x="14" y="192"/>
                </a:lnTo>
                <a:lnTo>
                  <a:pt x="19" y="224"/>
                </a:lnTo>
                <a:lnTo>
                  <a:pt x="25" y="256"/>
                </a:lnTo>
                <a:lnTo>
                  <a:pt x="34" y="288"/>
                </a:lnTo>
                <a:lnTo>
                  <a:pt x="44" y="320"/>
                </a:lnTo>
                <a:lnTo>
                  <a:pt x="57" y="352"/>
                </a:lnTo>
                <a:lnTo>
                  <a:pt x="73" y="384"/>
                </a:lnTo>
                <a:lnTo>
                  <a:pt x="92" y="416"/>
                </a:lnTo>
                <a:lnTo>
                  <a:pt x="115" y="448"/>
                </a:lnTo>
                <a:lnTo>
                  <a:pt x="142" y="480"/>
                </a:lnTo>
                <a:lnTo>
                  <a:pt x="173" y="512"/>
                </a:lnTo>
                <a:lnTo>
                  <a:pt x="208" y="544"/>
                </a:lnTo>
                <a:lnTo>
                  <a:pt x="248" y="576"/>
                </a:lnTo>
                <a:lnTo>
                  <a:pt x="294" y="608"/>
                </a:lnTo>
                <a:lnTo>
                  <a:pt x="343" y="640"/>
                </a:lnTo>
                <a:lnTo>
                  <a:pt x="397" y="672"/>
                </a:lnTo>
                <a:lnTo>
                  <a:pt x="455" y="704"/>
                </a:lnTo>
                <a:lnTo>
                  <a:pt x="516" y="736"/>
                </a:lnTo>
                <a:lnTo>
                  <a:pt x="578" y="768"/>
                </a:lnTo>
                <a:lnTo>
                  <a:pt x="643" y="800"/>
                </a:lnTo>
                <a:lnTo>
                  <a:pt x="708" y="832"/>
                </a:lnTo>
                <a:lnTo>
                  <a:pt x="770" y="864"/>
                </a:lnTo>
                <a:lnTo>
                  <a:pt x="830" y="896"/>
                </a:lnTo>
                <a:lnTo>
                  <a:pt x="886" y="928"/>
                </a:lnTo>
                <a:lnTo>
                  <a:pt x="936" y="960"/>
                </a:lnTo>
                <a:lnTo>
                  <a:pt x="980" y="992"/>
                </a:lnTo>
                <a:lnTo>
                  <a:pt x="998" y="1008"/>
                </a:lnTo>
                <a:lnTo>
                  <a:pt x="1015" y="1024"/>
                </a:lnTo>
                <a:lnTo>
                  <a:pt x="1029" y="1040"/>
                </a:lnTo>
                <a:lnTo>
                  <a:pt x="1041" y="1056"/>
                </a:lnTo>
                <a:lnTo>
                  <a:pt x="1050" y="1072"/>
                </a:lnTo>
                <a:lnTo>
                  <a:pt x="1056" y="1088"/>
                </a:lnTo>
                <a:lnTo>
                  <a:pt x="1061" y="1104"/>
                </a:lnTo>
                <a:lnTo>
                  <a:pt x="1062" y="1120"/>
                </a:lnTo>
                <a:lnTo>
                  <a:pt x="1061" y="1136"/>
                </a:lnTo>
                <a:lnTo>
                  <a:pt x="1056" y="1152"/>
                </a:lnTo>
                <a:lnTo>
                  <a:pt x="1050" y="1169"/>
                </a:lnTo>
                <a:lnTo>
                  <a:pt x="1041" y="1184"/>
                </a:lnTo>
                <a:lnTo>
                  <a:pt x="1029" y="1201"/>
                </a:lnTo>
                <a:lnTo>
                  <a:pt x="1015" y="1216"/>
                </a:lnTo>
                <a:lnTo>
                  <a:pt x="998" y="1233"/>
                </a:lnTo>
                <a:lnTo>
                  <a:pt x="980" y="1248"/>
                </a:lnTo>
                <a:lnTo>
                  <a:pt x="936" y="1280"/>
                </a:lnTo>
                <a:lnTo>
                  <a:pt x="886" y="1312"/>
                </a:lnTo>
                <a:lnTo>
                  <a:pt x="830" y="1344"/>
                </a:lnTo>
                <a:lnTo>
                  <a:pt x="770" y="1376"/>
                </a:lnTo>
                <a:lnTo>
                  <a:pt x="708" y="1408"/>
                </a:lnTo>
                <a:lnTo>
                  <a:pt x="643" y="1440"/>
                </a:lnTo>
                <a:lnTo>
                  <a:pt x="578" y="1472"/>
                </a:lnTo>
                <a:lnTo>
                  <a:pt x="516" y="1504"/>
                </a:lnTo>
                <a:lnTo>
                  <a:pt x="455" y="1536"/>
                </a:lnTo>
                <a:lnTo>
                  <a:pt x="397" y="1568"/>
                </a:lnTo>
                <a:lnTo>
                  <a:pt x="343" y="1600"/>
                </a:lnTo>
                <a:lnTo>
                  <a:pt x="294" y="1632"/>
                </a:lnTo>
                <a:lnTo>
                  <a:pt x="248" y="1664"/>
                </a:lnTo>
                <a:lnTo>
                  <a:pt x="208" y="1696"/>
                </a:lnTo>
                <a:lnTo>
                  <a:pt x="173" y="1728"/>
                </a:lnTo>
                <a:lnTo>
                  <a:pt x="142" y="1760"/>
                </a:lnTo>
                <a:lnTo>
                  <a:pt x="115" y="1792"/>
                </a:lnTo>
                <a:lnTo>
                  <a:pt x="92" y="1824"/>
                </a:lnTo>
                <a:lnTo>
                  <a:pt x="73" y="1856"/>
                </a:lnTo>
                <a:lnTo>
                  <a:pt x="57" y="1888"/>
                </a:lnTo>
                <a:lnTo>
                  <a:pt x="44" y="1920"/>
                </a:lnTo>
                <a:lnTo>
                  <a:pt x="34" y="1952"/>
                </a:lnTo>
                <a:lnTo>
                  <a:pt x="25" y="1984"/>
                </a:lnTo>
                <a:lnTo>
                  <a:pt x="19" y="2016"/>
                </a:lnTo>
                <a:lnTo>
                  <a:pt x="14" y="2048"/>
                </a:lnTo>
                <a:lnTo>
                  <a:pt x="9" y="2080"/>
                </a:lnTo>
                <a:lnTo>
                  <a:pt x="6" y="2112"/>
                </a:lnTo>
                <a:lnTo>
                  <a:pt x="4" y="2144"/>
                </a:lnTo>
                <a:lnTo>
                  <a:pt x="2" y="2176"/>
                </a:lnTo>
                <a:lnTo>
                  <a:pt x="1" y="2208"/>
                </a:lnTo>
                <a:lnTo>
                  <a:pt x="0" y="2240"/>
                </a:lnTo>
              </a:path>
            </a:pathLst>
          </a:custGeom>
          <a:noFill/>
          <a:ln w="57150">
            <a:solidFill>
              <a:srgbClr val="000099"/>
            </a:solidFill>
            <a:round/>
            <a:headEnd/>
            <a:tailEnd/>
          </a:ln>
        </p:spPr>
        <p:txBody>
          <a:bodyPr/>
          <a:lstStyle/>
          <a:p>
            <a:endParaRPr lang="fr-FR"/>
          </a:p>
        </p:txBody>
      </p:sp>
      <p:sp>
        <p:nvSpPr>
          <p:cNvPr id="40974" name="Freeform 18"/>
          <p:cNvSpPr>
            <a:spLocks/>
          </p:cNvSpPr>
          <p:nvPr/>
        </p:nvSpPr>
        <p:spPr bwMode="auto">
          <a:xfrm>
            <a:off x="1030288" y="1582738"/>
            <a:ext cx="2263775" cy="2292350"/>
          </a:xfrm>
          <a:custGeom>
            <a:avLst/>
            <a:gdLst>
              <a:gd name="T0" fmla="*/ 0 w 1426"/>
              <a:gd name="T1" fmla="*/ 0 h 1444"/>
              <a:gd name="T2" fmla="*/ 2147483647 w 1426"/>
              <a:gd name="T3" fmla="*/ 2147483647 h 1444"/>
              <a:gd name="T4" fmla="*/ 2147483647 w 1426"/>
              <a:gd name="T5" fmla="*/ 2147483647 h 1444"/>
              <a:gd name="T6" fmla="*/ 2147483647 w 1426"/>
              <a:gd name="T7" fmla="*/ 2147483647 h 1444"/>
              <a:gd name="T8" fmla="*/ 2147483647 w 1426"/>
              <a:gd name="T9" fmla="*/ 2147483647 h 1444"/>
              <a:gd name="T10" fmla="*/ 2147483647 w 1426"/>
              <a:gd name="T11" fmla="*/ 2147483647 h 1444"/>
              <a:gd name="T12" fmla="*/ 2147483647 w 1426"/>
              <a:gd name="T13" fmla="*/ 2147483647 h 1444"/>
              <a:gd name="T14" fmla="*/ 2147483647 w 1426"/>
              <a:gd name="T15" fmla="*/ 2147483647 h 1444"/>
              <a:gd name="T16" fmla="*/ 2147483647 w 1426"/>
              <a:gd name="T17" fmla="*/ 2147483647 h 1444"/>
              <a:gd name="T18" fmla="*/ 2147483647 w 1426"/>
              <a:gd name="T19" fmla="*/ 2147483647 h 1444"/>
              <a:gd name="T20" fmla="*/ 2147483647 w 1426"/>
              <a:gd name="T21" fmla="*/ 2147483647 h 1444"/>
              <a:gd name="T22" fmla="*/ 2147483647 w 1426"/>
              <a:gd name="T23" fmla="*/ 2147483647 h 1444"/>
              <a:gd name="T24" fmla="*/ 2147483647 w 1426"/>
              <a:gd name="T25" fmla="*/ 2147483647 h 1444"/>
              <a:gd name="T26" fmla="*/ 2147483647 w 1426"/>
              <a:gd name="T27" fmla="*/ 2147483647 h 1444"/>
              <a:gd name="T28" fmla="*/ 2147483647 w 1426"/>
              <a:gd name="T29" fmla="*/ 2147483647 h 1444"/>
              <a:gd name="T30" fmla="*/ 2147483647 w 1426"/>
              <a:gd name="T31" fmla="*/ 2147483647 h 1444"/>
              <a:gd name="T32" fmla="*/ 2147483647 w 1426"/>
              <a:gd name="T33" fmla="*/ 2147483647 h 1444"/>
              <a:gd name="T34" fmla="*/ 2147483647 w 1426"/>
              <a:gd name="T35" fmla="*/ 2147483647 h 1444"/>
              <a:gd name="T36" fmla="*/ 2147483647 w 1426"/>
              <a:gd name="T37" fmla="*/ 2147483647 h 1444"/>
              <a:gd name="T38" fmla="*/ 2147483647 w 1426"/>
              <a:gd name="T39" fmla="*/ 2147483647 h 1444"/>
              <a:gd name="T40" fmla="*/ 2147483647 w 1426"/>
              <a:gd name="T41" fmla="*/ 2147483647 h 1444"/>
              <a:gd name="T42" fmla="*/ 2147483647 w 1426"/>
              <a:gd name="T43" fmla="*/ 2147483647 h 1444"/>
              <a:gd name="T44" fmla="*/ 2147483647 w 1426"/>
              <a:gd name="T45" fmla="*/ 2147483647 h 1444"/>
              <a:gd name="T46" fmla="*/ 2147483647 w 1426"/>
              <a:gd name="T47" fmla="*/ 2147483647 h 1444"/>
              <a:gd name="T48" fmla="*/ 2147483647 w 1426"/>
              <a:gd name="T49" fmla="*/ 2147483647 h 14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26"/>
              <a:gd name="T76" fmla="*/ 0 h 1444"/>
              <a:gd name="T77" fmla="*/ 1426 w 1426"/>
              <a:gd name="T78" fmla="*/ 1444 h 14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26" h="1444">
                <a:moveTo>
                  <a:pt x="0" y="0"/>
                </a:moveTo>
                <a:cubicBezTo>
                  <a:pt x="12" y="37"/>
                  <a:pt x="28" y="42"/>
                  <a:pt x="64" y="54"/>
                </a:cubicBezTo>
                <a:cubicBezTo>
                  <a:pt x="85" y="76"/>
                  <a:pt x="128" y="118"/>
                  <a:pt x="128" y="118"/>
                </a:cubicBezTo>
                <a:cubicBezTo>
                  <a:pt x="134" y="136"/>
                  <a:pt x="144" y="154"/>
                  <a:pt x="146" y="173"/>
                </a:cubicBezTo>
                <a:cubicBezTo>
                  <a:pt x="149" y="201"/>
                  <a:pt x="143" y="231"/>
                  <a:pt x="156" y="256"/>
                </a:cubicBezTo>
                <a:cubicBezTo>
                  <a:pt x="176" y="293"/>
                  <a:pt x="240" y="299"/>
                  <a:pt x="274" y="310"/>
                </a:cubicBezTo>
                <a:cubicBezTo>
                  <a:pt x="288" y="324"/>
                  <a:pt x="306" y="333"/>
                  <a:pt x="320" y="347"/>
                </a:cubicBezTo>
                <a:cubicBezTo>
                  <a:pt x="328" y="355"/>
                  <a:pt x="329" y="368"/>
                  <a:pt x="338" y="374"/>
                </a:cubicBezTo>
                <a:cubicBezTo>
                  <a:pt x="354" y="384"/>
                  <a:pt x="375" y="387"/>
                  <a:pt x="393" y="393"/>
                </a:cubicBezTo>
                <a:cubicBezTo>
                  <a:pt x="411" y="399"/>
                  <a:pt x="430" y="405"/>
                  <a:pt x="448" y="411"/>
                </a:cubicBezTo>
                <a:cubicBezTo>
                  <a:pt x="457" y="414"/>
                  <a:pt x="476" y="420"/>
                  <a:pt x="476" y="420"/>
                </a:cubicBezTo>
                <a:cubicBezTo>
                  <a:pt x="497" y="485"/>
                  <a:pt x="483" y="459"/>
                  <a:pt x="512" y="502"/>
                </a:cubicBezTo>
                <a:cubicBezTo>
                  <a:pt x="531" y="561"/>
                  <a:pt x="533" y="625"/>
                  <a:pt x="604" y="640"/>
                </a:cubicBezTo>
                <a:cubicBezTo>
                  <a:pt x="625" y="644"/>
                  <a:pt x="647" y="646"/>
                  <a:pt x="668" y="649"/>
                </a:cubicBezTo>
                <a:cubicBezTo>
                  <a:pt x="700" y="670"/>
                  <a:pt x="720" y="691"/>
                  <a:pt x="741" y="722"/>
                </a:cubicBezTo>
                <a:cubicBezTo>
                  <a:pt x="769" y="806"/>
                  <a:pt x="766" y="813"/>
                  <a:pt x="832" y="877"/>
                </a:cubicBezTo>
                <a:cubicBezTo>
                  <a:pt x="852" y="897"/>
                  <a:pt x="886" y="891"/>
                  <a:pt x="914" y="896"/>
                </a:cubicBezTo>
                <a:cubicBezTo>
                  <a:pt x="935" y="916"/>
                  <a:pt x="949" y="939"/>
                  <a:pt x="969" y="960"/>
                </a:cubicBezTo>
                <a:cubicBezTo>
                  <a:pt x="991" y="1022"/>
                  <a:pt x="975" y="1000"/>
                  <a:pt x="1006" y="1033"/>
                </a:cubicBezTo>
                <a:cubicBezTo>
                  <a:pt x="1016" y="1065"/>
                  <a:pt x="1040" y="1139"/>
                  <a:pt x="1079" y="1152"/>
                </a:cubicBezTo>
                <a:cubicBezTo>
                  <a:pt x="1095" y="1158"/>
                  <a:pt x="1232" y="1170"/>
                  <a:pt x="1234" y="1170"/>
                </a:cubicBezTo>
                <a:cubicBezTo>
                  <a:pt x="1265" y="1253"/>
                  <a:pt x="1221" y="1147"/>
                  <a:pt x="1262" y="1216"/>
                </a:cubicBezTo>
                <a:cubicBezTo>
                  <a:pt x="1278" y="1244"/>
                  <a:pt x="1284" y="1265"/>
                  <a:pt x="1308" y="1289"/>
                </a:cubicBezTo>
                <a:cubicBezTo>
                  <a:pt x="1323" y="1334"/>
                  <a:pt x="1336" y="1366"/>
                  <a:pt x="1381" y="1380"/>
                </a:cubicBezTo>
                <a:cubicBezTo>
                  <a:pt x="1419" y="1439"/>
                  <a:pt x="1402" y="1420"/>
                  <a:pt x="1426" y="1444"/>
                </a:cubicBezTo>
              </a:path>
            </a:pathLst>
          </a:custGeom>
          <a:noFill/>
          <a:ln w="28575">
            <a:solidFill>
              <a:schemeClr val="tx1"/>
            </a:solidFill>
            <a:round/>
            <a:headEnd type="none" w="sm" len="sm"/>
            <a:tailEnd type="triangle" w="sm" len="sm"/>
          </a:ln>
        </p:spPr>
        <p:txBody>
          <a:bodyPr/>
          <a:lstStyle/>
          <a:p>
            <a:endParaRPr lang="fr-FR"/>
          </a:p>
        </p:txBody>
      </p:sp>
      <p:sp>
        <p:nvSpPr>
          <p:cNvPr id="40975" name="Freeform 19"/>
          <p:cNvSpPr>
            <a:spLocks/>
          </p:cNvSpPr>
          <p:nvPr/>
        </p:nvSpPr>
        <p:spPr bwMode="auto">
          <a:xfrm>
            <a:off x="3352800" y="1597025"/>
            <a:ext cx="2308225" cy="2292350"/>
          </a:xfrm>
          <a:custGeom>
            <a:avLst/>
            <a:gdLst>
              <a:gd name="T0" fmla="*/ 0 w 1454"/>
              <a:gd name="T1" fmla="*/ 0 h 1444"/>
              <a:gd name="T2" fmla="*/ 2147483647 w 1454"/>
              <a:gd name="T3" fmla="*/ 2147483647 h 1444"/>
              <a:gd name="T4" fmla="*/ 2147483647 w 1454"/>
              <a:gd name="T5" fmla="*/ 2147483647 h 1444"/>
              <a:gd name="T6" fmla="*/ 2147483647 w 1454"/>
              <a:gd name="T7" fmla="*/ 2147483647 h 1444"/>
              <a:gd name="T8" fmla="*/ 2147483647 w 1454"/>
              <a:gd name="T9" fmla="*/ 2147483647 h 1444"/>
              <a:gd name="T10" fmla="*/ 2147483647 w 1454"/>
              <a:gd name="T11" fmla="*/ 2147483647 h 1444"/>
              <a:gd name="T12" fmla="*/ 2147483647 w 1454"/>
              <a:gd name="T13" fmla="*/ 2147483647 h 1444"/>
              <a:gd name="T14" fmla="*/ 2147483647 w 1454"/>
              <a:gd name="T15" fmla="*/ 2147483647 h 1444"/>
              <a:gd name="T16" fmla="*/ 2147483647 w 1454"/>
              <a:gd name="T17" fmla="*/ 2147483647 h 1444"/>
              <a:gd name="T18" fmla="*/ 2147483647 w 1454"/>
              <a:gd name="T19" fmla="*/ 2147483647 h 1444"/>
              <a:gd name="T20" fmla="*/ 2147483647 w 1454"/>
              <a:gd name="T21" fmla="*/ 2147483647 h 1444"/>
              <a:gd name="T22" fmla="*/ 2147483647 w 1454"/>
              <a:gd name="T23" fmla="*/ 2147483647 h 1444"/>
              <a:gd name="T24" fmla="*/ 2147483647 w 1454"/>
              <a:gd name="T25" fmla="*/ 2147483647 h 1444"/>
              <a:gd name="T26" fmla="*/ 2147483647 w 1454"/>
              <a:gd name="T27" fmla="*/ 2147483647 h 1444"/>
              <a:gd name="T28" fmla="*/ 2147483647 w 1454"/>
              <a:gd name="T29" fmla="*/ 2147483647 h 1444"/>
              <a:gd name="T30" fmla="*/ 2147483647 w 1454"/>
              <a:gd name="T31" fmla="*/ 2147483647 h 1444"/>
              <a:gd name="T32" fmla="*/ 2147483647 w 1454"/>
              <a:gd name="T33" fmla="*/ 2147483647 h 1444"/>
              <a:gd name="T34" fmla="*/ 2147483647 w 1454"/>
              <a:gd name="T35" fmla="*/ 2147483647 h 1444"/>
              <a:gd name="T36" fmla="*/ 2147483647 w 1454"/>
              <a:gd name="T37" fmla="*/ 2147483647 h 1444"/>
              <a:gd name="T38" fmla="*/ 2147483647 w 1454"/>
              <a:gd name="T39" fmla="*/ 2147483647 h 1444"/>
              <a:gd name="T40" fmla="*/ 2147483647 w 1454"/>
              <a:gd name="T41" fmla="*/ 2147483647 h 1444"/>
              <a:gd name="T42" fmla="*/ 2147483647 w 1454"/>
              <a:gd name="T43" fmla="*/ 2147483647 h 1444"/>
              <a:gd name="T44" fmla="*/ 2147483647 w 1454"/>
              <a:gd name="T45" fmla="*/ 2147483647 h 1444"/>
              <a:gd name="T46" fmla="*/ 2147483647 w 1454"/>
              <a:gd name="T47" fmla="*/ 2147483647 h 1444"/>
              <a:gd name="T48" fmla="*/ 2147483647 w 1454"/>
              <a:gd name="T49" fmla="*/ 2147483647 h 14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4"/>
              <a:gd name="T76" fmla="*/ 0 h 1444"/>
              <a:gd name="T77" fmla="*/ 1454 w 1454"/>
              <a:gd name="T78" fmla="*/ 1444 h 14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4" h="1444">
                <a:moveTo>
                  <a:pt x="0" y="0"/>
                </a:moveTo>
                <a:cubicBezTo>
                  <a:pt x="35" y="8"/>
                  <a:pt x="58" y="25"/>
                  <a:pt x="91" y="36"/>
                </a:cubicBezTo>
                <a:cubicBezTo>
                  <a:pt x="126" y="71"/>
                  <a:pt x="104" y="47"/>
                  <a:pt x="146" y="109"/>
                </a:cubicBezTo>
                <a:cubicBezTo>
                  <a:pt x="152" y="118"/>
                  <a:pt x="165" y="137"/>
                  <a:pt x="165" y="137"/>
                </a:cubicBezTo>
                <a:cubicBezTo>
                  <a:pt x="186" y="201"/>
                  <a:pt x="177" y="174"/>
                  <a:pt x="192" y="219"/>
                </a:cubicBezTo>
                <a:cubicBezTo>
                  <a:pt x="195" y="229"/>
                  <a:pt x="211" y="230"/>
                  <a:pt x="219" y="237"/>
                </a:cubicBezTo>
                <a:cubicBezTo>
                  <a:pt x="249" y="261"/>
                  <a:pt x="288" y="279"/>
                  <a:pt x="311" y="311"/>
                </a:cubicBezTo>
                <a:cubicBezTo>
                  <a:pt x="331" y="338"/>
                  <a:pt x="370" y="428"/>
                  <a:pt x="402" y="439"/>
                </a:cubicBezTo>
                <a:cubicBezTo>
                  <a:pt x="469" y="461"/>
                  <a:pt x="438" y="452"/>
                  <a:pt x="494" y="466"/>
                </a:cubicBezTo>
                <a:cubicBezTo>
                  <a:pt x="524" y="486"/>
                  <a:pt x="537" y="496"/>
                  <a:pt x="549" y="530"/>
                </a:cubicBezTo>
                <a:cubicBezTo>
                  <a:pt x="556" y="551"/>
                  <a:pt x="565" y="616"/>
                  <a:pt x="594" y="631"/>
                </a:cubicBezTo>
                <a:cubicBezTo>
                  <a:pt x="634" y="651"/>
                  <a:pt x="680" y="653"/>
                  <a:pt x="722" y="667"/>
                </a:cubicBezTo>
                <a:cubicBezTo>
                  <a:pt x="734" y="685"/>
                  <a:pt x="752" y="701"/>
                  <a:pt x="759" y="722"/>
                </a:cubicBezTo>
                <a:cubicBezTo>
                  <a:pt x="762" y="731"/>
                  <a:pt x="763" y="741"/>
                  <a:pt x="768" y="749"/>
                </a:cubicBezTo>
                <a:cubicBezTo>
                  <a:pt x="778" y="766"/>
                  <a:pt x="794" y="779"/>
                  <a:pt x="805" y="795"/>
                </a:cubicBezTo>
                <a:cubicBezTo>
                  <a:pt x="812" y="818"/>
                  <a:pt x="838" y="883"/>
                  <a:pt x="859" y="896"/>
                </a:cubicBezTo>
                <a:cubicBezTo>
                  <a:pt x="872" y="904"/>
                  <a:pt x="925" y="912"/>
                  <a:pt x="933" y="914"/>
                </a:cubicBezTo>
                <a:cubicBezTo>
                  <a:pt x="966" y="963"/>
                  <a:pt x="991" y="1008"/>
                  <a:pt x="1042" y="1042"/>
                </a:cubicBezTo>
                <a:cubicBezTo>
                  <a:pt x="1047" y="1049"/>
                  <a:pt x="1069" y="1083"/>
                  <a:pt x="1079" y="1088"/>
                </a:cubicBezTo>
                <a:cubicBezTo>
                  <a:pt x="1096" y="1097"/>
                  <a:pt x="1134" y="1106"/>
                  <a:pt x="1134" y="1106"/>
                </a:cubicBezTo>
                <a:cubicBezTo>
                  <a:pt x="1183" y="1139"/>
                  <a:pt x="1172" y="1171"/>
                  <a:pt x="1207" y="1207"/>
                </a:cubicBezTo>
                <a:cubicBezTo>
                  <a:pt x="1228" y="1228"/>
                  <a:pt x="1289" y="1243"/>
                  <a:pt x="1289" y="1243"/>
                </a:cubicBezTo>
                <a:cubicBezTo>
                  <a:pt x="1306" y="1270"/>
                  <a:pt x="1325" y="1350"/>
                  <a:pt x="1344" y="1362"/>
                </a:cubicBezTo>
                <a:cubicBezTo>
                  <a:pt x="1360" y="1372"/>
                  <a:pt x="1399" y="1380"/>
                  <a:pt x="1399" y="1380"/>
                </a:cubicBezTo>
                <a:cubicBezTo>
                  <a:pt x="1414" y="1426"/>
                  <a:pt x="1405" y="1444"/>
                  <a:pt x="1454" y="1444"/>
                </a:cubicBezTo>
              </a:path>
            </a:pathLst>
          </a:custGeom>
          <a:noFill/>
          <a:ln w="28575">
            <a:solidFill>
              <a:schemeClr val="tx1"/>
            </a:solidFill>
            <a:round/>
            <a:headEnd type="none" w="sm" len="sm"/>
            <a:tailEnd type="none" w="sm" len="sm"/>
          </a:ln>
        </p:spPr>
        <p:txBody>
          <a:bodyPr/>
          <a:lstStyle/>
          <a:p>
            <a:endParaRPr lang="fr-FR"/>
          </a:p>
        </p:txBody>
      </p:sp>
      <p:sp>
        <p:nvSpPr>
          <p:cNvPr id="40976" name="Freeform 20"/>
          <p:cNvSpPr>
            <a:spLocks/>
          </p:cNvSpPr>
          <p:nvPr/>
        </p:nvSpPr>
        <p:spPr bwMode="auto">
          <a:xfrm>
            <a:off x="4967288" y="3187700"/>
            <a:ext cx="681037" cy="298450"/>
          </a:xfrm>
          <a:custGeom>
            <a:avLst/>
            <a:gdLst>
              <a:gd name="T0" fmla="*/ 0 w 429"/>
              <a:gd name="T1" fmla="*/ 2147483647 h 188"/>
              <a:gd name="T2" fmla="*/ 2147483647 w 429"/>
              <a:gd name="T3" fmla="*/ 2147483647 h 188"/>
              <a:gd name="T4" fmla="*/ 2147483647 w 429"/>
              <a:gd name="T5" fmla="*/ 2147483647 h 188"/>
              <a:gd name="T6" fmla="*/ 2147483647 w 429"/>
              <a:gd name="T7" fmla="*/ 2147483647 h 188"/>
              <a:gd name="T8" fmla="*/ 2147483647 w 429"/>
              <a:gd name="T9" fmla="*/ 2147483647 h 188"/>
              <a:gd name="T10" fmla="*/ 2147483647 w 429"/>
              <a:gd name="T11" fmla="*/ 2147483647 h 188"/>
              <a:gd name="T12" fmla="*/ 2147483647 w 429"/>
              <a:gd name="T13" fmla="*/ 2147483647 h 188"/>
              <a:gd name="T14" fmla="*/ 2147483647 w 429"/>
              <a:gd name="T15" fmla="*/ 2147483647 h 188"/>
              <a:gd name="T16" fmla="*/ 2147483647 w 429"/>
              <a:gd name="T17" fmla="*/ 2147483647 h 1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9"/>
              <a:gd name="T28" fmla="*/ 0 h 188"/>
              <a:gd name="T29" fmla="*/ 429 w 429"/>
              <a:gd name="T30" fmla="*/ 188 h 1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9" h="188">
                <a:moveTo>
                  <a:pt x="0" y="5"/>
                </a:moveTo>
                <a:cubicBezTo>
                  <a:pt x="29" y="10"/>
                  <a:pt x="65" y="0"/>
                  <a:pt x="90" y="17"/>
                </a:cubicBezTo>
                <a:cubicBezTo>
                  <a:pt x="113" y="32"/>
                  <a:pt x="136" y="62"/>
                  <a:pt x="162" y="71"/>
                </a:cubicBezTo>
                <a:cubicBezTo>
                  <a:pt x="189" y="80"/>
                  <a:pt x="215" y="88"/>
                  <a:pt x="243" y="92"/>
                </a:cubicBezTo>
                <a:cubicBezTo>
                  <a:pt x="253" y="97"/>
                  <a:pt x="273" y="110"/>
                  <a:pt x="273" y="110"/>
                </a:cubicBezTo>
                <a:cubicBezTo>
                  <a:pt x="292" y="138"/>
                  <a:pt x="331" y="134"/>
                  <a:pt x="357" y="152"/>
                </a:cubicBezTo>
                <a:cubicBezTo>
                  <a:pt x="362" y="160"/>
                  <a:pt x="371" y="170"/>
                  <a:pt x="378" y="176"/>
                </a:cubicBezTo>
                <a:cubicBezTo>
                  <a:pt x="383" y="181"/>
                  <a:pt x="396" y="188"/>
                  <a:pt x="396" y="188"/>
                </a:cubicBezTo>
                <a:cubicBezTo>
                  <a:pt x="427" y="185"/>
                  <a:pt x="416" y="185"/>
                  <a:pt x="429" y="185"/>
                </a:cubicBezTo>
              </a:path>
            </a:pathLst>
          </a:custGeom>
          <a:noFill/>
          <a:ln w="28575">
            <a:solidFill>
              <a:srgbClr val="99FF33"/>
            </a:solidFill>
            <a:round/>
            <a:headEnd type="none" w="sm" len="sm"/>
            <a:tailEnd type="none" w="sm" len="sm"/>
          </a:ln>
        </p:spPr>
        <p:txBody>
          <a:bodyPr/>
          <a:lstStyle/>
          <a:p>
            <a:endParaRPr lang="fr-FR"/>
          </a:p>
        </p:txBody>
      </p:sp>
      <p:sp>
        <p:nvSpPr>
          <p:cNvPr id="40977" name="Freeform 21"/>
          <p:cNvSpPr>
            <a:spLocks/>
          </p:cNvSpPr>
          <p:nvPr/>
        </p:nvSpPr>
        <p:spPr bwMode="auto">
          <a:xfrm>
            <a:off x="4951413" y="3200400"/>
            <a:ext cx="687387" cy="1071563"/>
          </a:xfrm>
          <a:custGeom>
            <a:avLst/>
            <a:gdLst>
              <a:gd name="T0" fmla="*/ 2147483647 w 433"/>
              <a:gd name="T1" fmla="*/ 0 h 675"/>
              <a:gd name="T2" fmla="*/ 2147483647 w 433"/>
              <a:gd name="T3" fmla="*/ 2147483647 h 675"/>
              <a:gd name="T4" fmla="*/ 2147483647 w 433"/>
              <a:gd name="T5" fmla="*/ 2147483647 h 675"/>
              <a:gd name="T6" fmla="*/ 2147483647 w 433"/>
              <a:gd name="T7" fmla="*/ 2147483647 h 675"/>
              <a:gd name="T8" fmla="*/ 2147483647 w 433"/>
              <a:gd name="T9" fmla="*/ 2147483647 h 675"/>
              <a:gd name="T10" fmla="*/ 2147483647 w 433"/>
              <a:gd name="T11" fmla="*/ 2147483647 h 675"/>
              <a:gd name="T12" fmla="*/ 2147483647 w 433"/>
              <a:gd name="T13" fmla="*/ 2147483647 h 675"/>
              <a:gd name="T14" fmla="*/ 2147483647 w 433"/>
              <a:gd name="T15" fmla="*/ 2147483647 h 675"/>
              <a:gd name="T16" fmla="*/ 2147483647 w 433"/>
              <a:gd name="T17" fmla="*/ 2147483647 h 675"/>
              <a:gd name="T18" fmla="*/ 2147483647 w 433"/>
              <a:gd name="T19" fmla="*/ 2147483647 h 675"/>
              <a:gd name="T20" fmla="*/ 2147483647 w 433"/>
              <a:gd name="T21" fmla="*/ 2147483647 h 675"/>
              <a:gd name="T22" fmla="*/ 2147483647 w 433"/>
              <a:gd name="T23" fmla="*/ 2147483647 h 675"/>
              <a:gd name="T24" fmla="*/ 2147483647 w 433"/>
              <a:gd name="T25" fmla="*/ 2147483647 h 675"/>
              <a:gd name="T26" fmla="*/ 2147483647 w 433"/>
              <a:gd name="T27" fmla="*/ 2147483647 h 675"/>
              <a:gd name="T28" fmla="*/ 2147483647 w 433"/>
              <a:gd name="T29" fmla="*/ 2147483647 h 675"/>
              <a:gd name="T30" fmla="*/ 2147483647 w 433"/>
              <a:gd name="T31" fmla="*/ 2147483647 h 675"/>
              <a:gd name="T32" fmla="*/ 2147483647 w 433"/>
              <a:gd name="T33" fmla="*/ 2147483647 h 6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3"/>
              <a:gd name="T52" fmla="*/ 0 h 675"/>
              <a:gd name="T53" fmla="*/ 433 w 433"/>
              <a:gd name="T54" fmla="*/ 675 h 6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3" h="675">
                <a:moveTo>
                  <a:pt x="10" y="0"/>
                </a:moveTo>
                <a:cubicBezTo>
                  <a:pt x="0" y="30"/>
                  <a:pt x="15" y="67"/>
                  <a:pt x="25" y="96"/>
                </a:cubicBezTo>
                <a:cubicBezTo>
                  <a:pt x="43" y="151"/>
                  <a:pt x="39" y="203"/>
                  <a:pt x="82" y="246"/>
                </a:cubicBezTo>
                <a:cubicBezTo>
                  <a:pt x="87" y="260"/>
                  <a:pt x="91" y="289"/>
                  <a:pt x="103" y="300"/>
                </a:cubicBezTo>
                <a:cubicBezTo>
                  <a:pt x="115" y="311"/>
                  <a:pt x="128" y="316"/>
                  <a:pt x="139" y="327"/>
                </a:cubicBezTo>
                <a:cubicBezTo>
                  <a:pt x="145" y="345"/>
                  <a:pt x="153" y="360"/>
                  <a:pt x="163" y="375"/>
                </a:cubicBezTo>
                <a:cubicBezTo>
                  <a:pt x="170" y="385"/>
                  <a:pt x="193" y="396"/>
                  <a:pt x="193" y="396"/>
                </a:cubicBezTo>
                <a:cubicBezTo>
                  <a:pt x="202" y="410"/>
                  <a:pt x="202" y="425"/>
                  <a:pt x="211" y="438"/>
                </a:cubicBezTo>
                <a:cubicBezTo>
                  <a:pt x="211" y="440"/>
                  <a:pt x="216" y="474"/>
                  <a:pt x="217" y="477"/>
                </a:cubicBezTo>
                <a:cubicBezTo>
                  <a:pt x="224" y="498"/>
                  <a:pt x="254" y="502"/>
                  <a:pt x="271" y="513"/>
                </a:cubicBezTo>
                <a:cubicBezTo>
                  <a:pt x="282" y="530"/>
                  <a:pt x="300" y="535"/>
                  <a:pt x="319" y="540"/>
                </a:cubicBezTo>
                <a:cubicBezTo>
                  <a:pt x="330" y="551"/>
                  <a:pt x="333" y="566"/>
                  <a:pt x="343" y="576"/>
                </a:cubicBezTo>
                <a:cubicBezTo>
                  <a:pt x="360" y="593"/>
                  <a:pt x="344" y="569"/>
                  <a:pt x="361" y="591"/>
                </a:cubicBezTo>
                <a:cubicBezTo>
                  <a:pt x="365" y="597"/>
                  <a:pt x="368" y="604"/>
                  <a:pt x="373" y="609"/>
                </a:cubicBezTo>
                <a:cubicBezTo>
                  <a:pt x="379" y="615"/>
                  <a:pt x="383" y="624"/>
                  <a:pt x="391" y="627"/>
                </a:cubicBezTo>
                <a:cubicBezTo>
                  <a:pt x="397" y="629"/>
                  <a:pt x="409" y="633"/>
                  <a:pt x="409" y="633"/>
                </a:cubicBezTo>
                <a:cubicBezTo>
                  <a:pt x="422" y="646"/>
                  <a:pt x="425" y="659"/>
                  <a:pt x="433" y="675"/>
                </a:cubicBezTo>
              </a:path>
            </a:pathLst>
          </a:custGeom>
          <a:noFill/>
          <a:ln w="28575">
            <a:solidFill>
              <a:srgbClr val="FF0000"/>
            </a:solidFill>
            <a:round/>
            <a:headEnd type="none" w="sm" len="sm"/>
            <a:tailEnd type="none" w="sm" len="sm"/>
          </a:ln>
        </p:spPr>
        <p:txBody>
          <a:bodyPr/>
          <a:lstStyle/>
          <a:p>
            <a:endParaRPr lang="fr-FR"/>
          </a:p>
        </p:txBody>
      </p:sp>
      <p:sp>
        <p:nvSpPr>
          <p:cNvPr id="40978" name="Line 22"/>
          <p:cNvSpPr>
            <a:spLocks noChangeShapeType="1"/>
          </p:cNvSpPr>
          <p:nvPr/>
        </p:nvSpPr>
        <p:spPr bwMode="auto">
          <a:xfrm>
            <a:off x="4930775" y="3151188"/>
            <a:ext cx="0" cy="2222500"/>
          </a:xfrm>
          <a:prstGeom prst="line">
            <a:avLst/>
          </a:prstGeom>
          <a:noFill/>
          <a:ln w="12700">
            <a:solidFill>
              <a:schemeClr val="tx1"/>
            </a:solidFill>
            <a:prstDash val="sysDot"/>
            <a:round/>
            <a:headEnd type="none" w="sm" len="sm"/>
            <a:tailEnd type="none" w="sm" len="sm"/>
          </a:ln>
        </p:spPr>
        <p:txBody>
          <a:bodyPr/>
          <a:lstStyle/>
          <a:p>
            <a:endParaRPr lang="fr-CA"/>
          </a:p>
        </p:txBody>
      </p:sp>
      <p:sp>
        <p:nvSpPr>
          <p:cNvPr id="40979" name="Line 23"/>
          <p:cNvSpPr>
            <a:spLocks noChangeShapeType="1"/>
          </p:cNvSpPr>
          <p:nvPr/>
        </p:nvSpPr>
        <p:spPr bwMode="auto">
          <a:xfrm>
            <a:off x="4914900" y="5224463"/>
            <a:ext cx="750888" cy="0"/>
          </a:xfrm>
          <a:prstGeom prst="line">
            <a:avLst/>
          </a:prstGeom>
          <a:noFill/>
          <a:ln w="12700">
            <a:solidFill>
              <a:schemeClr val="tx1"/>
            </a:solidFill>
            <a:round/>
            <a:headEnd type="triangle" w="med" len="med"/>
            <a:tailEnd type="triangle" w="med" len="med"/>
          </a:ln>
        </p:spPr>
        <p:txBody>
          <a:bodyPr/>
          <a:lstStyle/>
          <a:p>
            <a:endParaRPr lang="fr-CA"/>
          </a:p>
        </p:txBody>
      </p:sp>
      <p:sp>
        <p:nvSpPr>
          <p:cNvPr id="40980" name="Text Box 24"/>
          <p:cNvSpPr txBox="1">
            <a:spLocks noChangeArrowheads="1"/>
          </p:cNvSpPr>
          <p:nvPr/>
        </p:nvSpPr>
        <p:spPr bwMode="auto">
          <a:xfrm>
            <a:off x="4949825" y="4849813"/>
            <a:ext cx="666750" cy="366712"/>
          </a:xfrm>
          <a:prstGeom prst="rect">
            <a:avLst/>
          </a:prstGeom>
          <a:noFill/>
          <a:ln w="12700">
            <a:noFill/>
            <a:miter lim="800000"/>
            <a:headEnd type="none" w="sm" len="sm"/>
            <a:tailEnd type="none" w="sm" len="sm"/>
          </a:ln>
        </p:spPr>
        <p:txBody>
          <a:bodyPr wrap="none">
            <a:spAutoFit/>
          </a:bodyPr>
          <a:lstStyle/>
          <a:p>
            <a:r>
              <a:rPr lang="fr-CA"/>
              <a:t>délai</a:t>
            </a:r>
          </a:p>
        </p:txBody>
      </p:sp>
      <p:sp>
        <p:nvSpPr>
          <p:cNvPr id="40981" name="Line 25"/>
          <p:cNvSpPr>
            <a:spLocks noChangeShapeType="1"/>
          </p:cNvSpPr>
          <p:nvPr/>
        </p:nvSpPr>
        <p:spPr bwMode="auto">
          <a:xfrm>
            <a:off x="755650" y="3860800"/>
            <a:ext cx="4895850" cy="15875"/>
          </a:xfrm>
          <a:prstGeom prst="line">
            <a:avLst/>
          </a:prstGeom>
          <a:noFill/>
          <a:ln w="0">
            <a:solidFill>
              <a:schemeClr val="tx1"/>
            </a:solidFill>
            <a:prstDash val="dash"/>
            <a:round/>
            <a:headEnd/>
            <a:tailEnd type="triangle" w="med" len="med"/>
          </a:ln>
        </p:spPr>
        <p:txBody>
          <a:bodyPr/>
          <a:lstStyle/>
          <a:p>
            <a:endParaRPr lang="fr-CA"/>
          </a:p>
        </p:txBody>
      </p:sp>
      <p:sp>
        <p:nvSpPr>
          <p:cNvPr id="26" name="ZoneTexte 25"/>
          <p:cNvSpPr txBox="1">
            <a:spLocks noChangeArrowheads="1"/>
          </p:cNvSpPr>
          <p:nvPr/>
        </p:nvSpPr>
        <p:spPr bwMode="auto">
          <a:xfrm>
            <a:off x="6008688" y="4884738"/>
            <a:ext cx="2860675" cy="1477962"/>
          </a:xfrm>
          <a:prstGeom prst="rect">
            <a:avLst/>
          </a:prstGeom>
          <a:noFill/>
          <a:ln w="9525">
            <a:noFill/>
            <a:miter lim="800000"/>
            <a:headEnd/>
            <a:tailEnd/>
          </a:ln>
        </p:spPr>
        <p:txBody>
          <a:bodyPr>
            <a:spAutoFit/>
          </a:bodyPr>
          <a:lstStyle/>
          <a:p>
            <a:r>
              <a:rPr lang="fr-CA" i="1" dirty="0">
                <a:solidFill>
                  <a:srgbClr val="0070C0"/>
                </a:solidFill>
              </a:rPr>
              <a:t>Le stock de sécurité (SS) existe uniquement pour les moments où la demande sera supérieure à la demande moyenne. </a:t>
            </a:r>
          </a:p>
        </p:txBody>
      </p:sp>
      <p:sp>
        <p:nvSpPr>
          <p:cNvPr id="27" name="Rectangle à coins arrondis 26"/>
          <p:cNvSpPr>
            <a:spLocks noChangeArrowheads="1"/>
          </p:cNvSpPr>
          <p:nvPr/>
        </p:nvSpPr>
        <p:spPr bwMode="auto">
          <a:xfrm rot="10800000">
            <a:off x="5813425" y="4702175"/>
            <a:ext cx="3148013" cy="1751013"/>
          </a:xfrm>
          <a:prstGeom prst="wedgeRoundRectCallout">
            <a:avLst>
              <a:gd name="adj1" fmla="val 24394"/>
              <a:gd name="adj2" fmla="val 65486"/>
              <a:gd name="adj3" fmla="val 16667"/>
            </a:avLst>
          </a:prstGeom>
          <a:noFill/>
          <a:ln w="12700" algn="ctr">
            <a:solidFill>
              <a:srgbClr val="0070C0"/>
            </a:solidFill>
            <a:round/>
            <a:headEnd type="none" w="sm" len="sm"/>
            <a:tailEnd type="none" w="sm" len="sm"/>
          </a:ln>
        </p:spPr>
        <p:txBody>
          <a:bodyPr/>
          <a:lstStyle/>
          <a:p>
            <a:endParaRPr lang="fr-F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34858"/>
                                        </p:tgtEl>
                                        <p:attrNameLst>
                                          <p:attrName>style.visibility</p:attrName>
                                        </p:attrNameLst>
                                      </p:cBhvr>
                                      <p:to>
                                        <p:strVal val="visible"/>
                                      </p:to>
                                    </p:set>
                                    <p:animEffect transition="in" filter="dissolve">
                                      <p:cBhvr>
                                        <p:cTn id="15" dur="500"/>
                                        <p:tgtEl>
                                          <p:spTgt spid="334858"/>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34864"/>
                                        </p:tgtEl>
                                        <p:attrNameLst>
                                          <p:attrName>style.visibility</p:attrName>
                                        </p:attrNameLst>
                                      </p:cBhvr>
                                      <p:to>
                                        <p:strVal val="visible"/>
                                      </p:to>
                                    </p:set>
                                    <p:animEffect transition="in" filter="dissolve">
                                      <p:cBhvr>
                                        <p:cTn id="18" dur="500"/>
                                        <p:tgtEl>
                                          <p:spTgt spid="33486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34865"/>
                                        </p:tgtEl>
                                        <p:attrNameLst>
                                          <p:attrName>style.visibility</p:attrName>
                                        </p:attrNameLst>
                                      </p:cBhvr>
                                      <p:to>
                                        <p:strVal val="visible"/>
                                      </p:to>
                                    </p:set>
                                    <p:animEffect transition="in" filter="wipe(left)">
                                      <p:cBhvr>
                                        <p:cTn id="23" dur="500"/>
                                        <p:tgtEl>
                                          <p:spTgt spid="33486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8" grpId="0"/>
      <p:bldP spid="334864" grpId="0" animBg="1"/>
      <p:bldP spid="334865" grpId="0" animBg="1"/>
      <p:bldP spid="26" grpId="0"/>
      <p:bldP spid="2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17550" y="0"/>
            <a:ext cx="7539038" cy="1065213"/>
          </a:xfrm>
        </p:spPr>
        <p:txBody>
          <a:bodyPr/>
          <a:lstStyle/>
          <a:p>
            <a:pPr eaLnBrk="1" hangingPunct="1"/>
            <a:r>
              <a:rPr lang="fr-CA" smtClean="0"/>
              <a:t>Propriétés statistiques de la courbe de distribution normale</a:t>
            </a:r>
          </a:p>
        </p:txBody>
      </p:sp>
      <p:sp>
        <p:nvSpPr>
          <p:cNvPr id="41987" name="Freeform 3"/>
          <p:cNvSpPr>
            <a:spLocks/>
          </p:cNvSpPr>
          <p:nvPr/>
        </p:nvSpPr>
        <p:spPr bwMode="auto">
          <a:xfrm rot="-5400000">
            <a:off x="2736056" y="440532"/>
            <a:ext cx="3455987" cy="6121400"/>
          </a:xfrm>
          <a:custGeom>
            <a:avLst/>
            <a:gdLst>
              <a:gd name="T0" fmla="*/ 2147483647 w 1063"/>
              <a:gd name="T1" fmla="*/ 2147483647 h 2241"/>
              <a:gd name="T2" fmla="*/ 2147483647 w 1063"/>
              <a:gd name="T3" fmla="*/ 2147483647 h 2241"/>
              <a:gd name="T4" fmla="*/ 2147483647 w 1063"/>
              <a:gd name="T5" fmla="*/ 2147483647 h 2241"/>
              <a:gd name="T6" fmla="*/ 2147483647 w 1063"/>
              <a:gd name="T7" fmla="*/ 2147483647 h 2241"/>
              <a:gd name="T8" fmla="*/ 2147483647 w 1063"/>
              <a:gd name="T9" fmla="*/ 2147483647 h 2241"/>
              <a:gd name="T10" fmla="*/ 2147483647 w 1063"/>
              <a:gd name="T11" fmla="*/ 2147483647 h 2241"/>
              <a:gd name="T12" fmla="*/ 2147483647 w 1063"/>
              <a:gd name="T13" fmla="*/ 2147483647 h 2241"/>
              <a:gd name="T14" fmla="*/ 2147483647 w 1063"/>
              <a:gd name="T15" fmla="*/ 2147483647 h 2241"/>
              <a:gd name="T16" fmla="*/ 2147483647 w 1063"/>
              <a:gd name="T17" fmla="*/ 2147483647 h 2241"/>
              <a:gd name="T18" fmla="*/ 2147483647 w 1063"/>
              <a:gd name="T19" fmla="*/ 2147483647 h 2241"/>
              <a:gd name="T20" fmla="*/ 2147483647 w 1063"/>
              <a:gd name="T21" fmla="*/ 2147483647 h 2241"/>
              <a:gd name="T22" fmla="*/ 2147483647 w 1063"/>
              <a:gd name="T23" fmla="*/ 2147483647 h 2241"/>
              <a:gd name="T24" fmla="*/ 2147483647 w 1063"/>
              <a:gd name="T25" fmla="*/ 2147483647 h 2241"/>
              <a:gd name="T26" fmla="*/ 2147483647 w 1063"/>
              <a:gd name="T27" fmla="*/ 2147483647 h 2241"/>
              <a:gd name="T28" fmla="*/ 2147483647 w 1063"/>
              <a:gd name="T29" fmla="*/ 2147483647 h 2241"/>
              <a:gd name="T30" fmla="*/ 2147483647 w 1063"/>
              <a:gd name="T31" fmla="*/ 2147483647 h 2241"/>
              <a:gd name="T32" fmla="*/ 2147483647 w 1063"/>
              <a:gd name="T33" fmla="*/ 2147483647 h 2241"/>
              <a:gd name="T34" fmla="*/ 2147483647 w 1063"/>
              <a:gd name="T35" fmla="*/ 2147483647 h 2241"/>
              <a:gd name="T36" fmla="*/ 2147483647 w 1063"/>
              <a:gd name="T37" fmla="*/ 2147483647 h 2241"/>
              <a:gd name="T38" fmla="*/ 2147483647 w 1063"/>
              <a:gd name="T39" fmla="*/ 2147483647 h 2241"/>
              <a:gd name="T40" fmla="*/ 2147483647 w 1063"/>
              <a:gd name="T41" fmla="*/ 2147483647 h 2241"/>
              <a:gd name="T42" fmla="*/ 2147483647 w 1063"/>
              <a:gd name="T43" fmla="*/ 2147483647 h 2241"/>
              <a:gd name="T44" fmla="*/ 2147483647 w 1063"/>
              <a:gd name="T45" fmla="*/ 2147483647 h 2241"/>
              <a:gd name="T46" fmla="*/ 2147483647 w 1063"/>
              <a:gd name="T47" fmla="*/ 2147483647 h 2241"/>
              <a:gd name="T48" fmla="*/ 2147483647 w 1063"/>
              <a:gd name="T49" fmla="*/ 2147483647 h 2241"/>
              <a:gd name="T50" fmla="*/ 2147483647 w 1063"/>
              <a:gd name="T51" fmla="*/ 2147483647 h 2241"/>
              <a:gd name="T52" fmla="*/ 2147483647 w 1063"/>
              <a:gd name="T53" fmla="*/ 2147483647 h 2241"/>
              <a:gd name="T54" fmla="*/ 2147483647 w 1063"/>
              <a:gd name="T55" fmla="*/ 2147483647 h 2241"/>
              <a:gd name="T56" fmla="*/ 2147483647 w 1063"/>
              <a:gd name="T57" fmla="*/ 2147483647 h 2241"/>
              <a:gd name="T58" fmla="*/ 2147483647 w 1063"/>
              <a:gd name="T59" fmla="*/ 2147483647 h 2241"/>
              <a:gd name="T60" fmla="*/ 2147483647 w 1063"/>
              <a:gd name="T61" fmla="*/ 2147483647 h 2241"/>
              <a:gd name="T62" fmla="*/ 2147483647 w 1063"/>
              <a:gd name="T63" fmla="*/ 2147483647 h 2241"/>
              <a:gd name="T64" fmla="*/ 2147483647 w 1063"/>
              <a:gd name="T65" fmla="*/ 2147483647 h 2241"/>
              <a:gd name="T66" fmla="*/ 2147483647 w 1063"/>
              <a:gd name="T67" fmla="*/ 2147483647 h 2241"/>
              <a:gd name="T68" fmla="*/ 2147483647 w 1063"/>
              <a:gd name="T69" fmla="*/ 2147483647 h 2241"/>
              <a:gd name="T70" fmla="*/ 2147483647 w 1063"/>
              <a:gd name="T71" fmla="*/ 2147483647 h 2241"/>
              <a:gd name="T72" fmla="*/ 2147483647 w 1063"/>
              <a:gd name="T73" fmla="*/ 2147483647 h 2241"/>
              <a:gd name="T74" fmla="*/ 2147483647 w 1063"/>
              <a:gd name="T75" fmla="*/ 2147483647 h 2241"/>
              <a:gd name="T76" fmla="*/ 2147483647 w 1063"/>
              <a:gd name="T77" fmla="*/ 2147483647 h 22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63"/>
              <a:gd name="T118" fmla="*/ 0 h 2241"/>
              <a:gd name="T119" fmla="*/ 1063 w 1063"/>
              <a:gd name="T120" fmla="*/ 2241 h 224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63" h="2241">
                <a:moveTo>
                  <a:pt x="0" y="0"/>
                </a:moveTo>
                <a:lnTo>
                  <a:pt x="1" y="32"/>
                </a:lnTo>
                <a:lnTo>
                  <a:pt x="2" y="64"/>
                </a:lnTo>
                <a:lnTo>
                  <a:pt x="4" y="96"/>
                </a:lnTo>
                <a:lnTo>
                  <a:pt x="6" y="128"/>
                </a:lnTo>
                <a:lnTo>
                  <a:pt x="9" y="160"/>
                </a:lnTo>
                <a:lnTo>
                  <a:pt x="14" y="192"/>
                </a:lnTo>
                <a:lnTo>
                  <a:pt x="19" y="224"/>
                </a:lnTo>
                <a:lnTo>
                  <a:pt x="25" y="256"/>
                </a:lnTo>
                <a:lnTo>
                  <a:pt x="34" y="288"/>
                </a:lnTo>
                <a:lnTo>
                  <a:pt x="44" y="320"/>
                </a:lnTo>
                <a:lnTo>
                  <a:pt x="57" y="352"/>
                </a:lnTo>
                <a:lnTo>
                  <a:pt x="73" y="384"/>
                </a:lnTo>
                <a:lnTo>
                  <a:pt x="92" y="416"/>
                </a:lnTo>
                <a:lnTo>
                  <a:pt x="115" y="448"/>
                </a:lnTo>
                <a:lnTo>
                  <a:pt x="142" y="480"/>
                </a:lnTo>
                <a:lnTo>
                  <a:pt x="173" y="512"/>
                </a:lnTo>
                <a:lnTo>
                  <a:pt x="208" y="544"/>
                </a:lnTo>
                <a:lnTo>
                  <a:pt x="248" y="576"/>
                </a:lnTo>
                <a:lnTo>
                  <a:pt x="294" y="608"/>
                </a:lnTo>
                <a:lnTo>
                  <a:pt x="343" y="640"/>
                </a:lnTo>
                <a:lnTo>
                  <a:pt x="397" y="672"/>
                </a:lnTo>
                <a:lnTo>
                  <a:pt x="455" y="704"/>
                </a:lnTo>
                <a:lnTo>
                  <a:pt x="516" y="736"/>
                </a:lnTo>
                <a:lnTo>
                  <a:pt x="578" y="768"/>
                </a:lnTo>
                <a:lnTo>
                  <a:pt x="643" y="800"/>
                </a:lnTo>
                <a:lnTo>
                  <a:pt x="708" y="832"/>
                </a:lnTo>
                <a:lnTo>
                  <a:pt x="770" y="864"/>
                </a:lnTo>
                <a:lnTo>
                  <a:pt x="830" y="896"/>
                </a:lnTo>
                <a:lnTo>
                  <a:pt x="886" y="928"/>
                </a:lnTo>
                <a:lnTo>
                  <a:pt x="936" y="960"/>
                </a:lnTo>
                <a:lnTo>
                  <a:pt x="980" y="992"/>
                </a:lnTo>
                <a:lnTo>
                  <a:pt x="998" y="1008"/>
                </a:lnTo>
                <a:lnTo>
                  <a:pt x="1015" y="1024"/>
                </a:lnTo>
                <a:lnTo>
                  <a:pt x="1029" y="1040"/>
                </a:lnTo>
                <a:lnTo>
                  <a:pt x="1041" y="1056"/>
                </a:lnTo>
                <a:lnTo>
                  <a:pt x="1050" y="1072"/>
                </a:lnTo>
                <a:lnTo>
                  <a:pt x="1056" y="1088"/>
                </a:lnTo>
                <a:lnTo>
                  <a:pt x="1061" y="1104"/>
                </a:lnTo>
                <a:lnTo>
                  <a:pt x="1062" y="1120"/>
                </a:lnTo>
                <a:lnTo>
                  <a:pt x="1061" y="1136"/>
                </a:lnTo>
                <a:lnTo>
                  <a:pt x="1056" y="1152"/>
                </a:lnTo>
                <a:lnTo>
                  <a:pt x="1050" y="1169"/>
                </a:lnTo>
                <a:lnTo>
                  <a:pt x="1041" y="1184"/>
                </a:lnTo>
                <a:lnTo>
                  <a:pt x="1029" y="1201"/>
                </a:lnTo>
                <a:lnTo>
                  <a:pt x="1015" y="1216"/>
                </a:lnTo>
                <a:lnTo>
                  <a:pt x="998" y="1233"/>
                </a:lnTo>
                <a:lnTo>
                  <a:pt x="980" y="1248"/>
                </a:lnTo>
                <a:lnTo>
                  <a:pt x="936" y="1280"/>
                </a:lnTo>
                <a:lnTo>
                  <a:pt x="886" y="1312"/>
                </a:lnTo>
                <a:lnTo>
                  <a:pt x="830" y="1344"/>
                </a:lnTo>
                <a:lnTo>
                  <a:pt x="770" y="1376"/>
                </a:lnTo>
                <a:lnTo>
                  <a:pt x="708" y="1408"/>
                </a:lnTo>
                <a:lnTo>
                  <a:pt x="643" y="1440"/>
                </a:lnTo>
                <a:lnTo>
                  <a:pt x="578" y="1472"/>
                </a:lnTo>
                <a:lnTo>
                  <a:pt x="516" y="1504"/>
                </a:lnTo>
                <a:lnTo>
                  <a:pt x="455" y="1536"/>
                </a:lnTo>
                <a:lnTo>
                  <a:pt x="397" y="1568"/>
                </a:lnTo>
                <a:lnTo>
                  <a:pt x="343" y="1600"/>
                </a:lnTo>
                <a:lnTo>
                  <a:pt x="294" y="1632"/>
                </a:lnTo>
                <a:lnTo>
                  <a:pt x="248" y="1664"/>
                </a:lnTo>
                <a:lnTo>
                  <a:pt x="208" y="1696"/>
                </a:lnTo>
                <a:lnTo>
                  <a:pt x="173" y="1728"/>
                </a:lnTo>
                <a:lnTo>
                  <a:pt x="142" y="1760"/>
                </a:lnTo>
                <a:lnTo>
                  <a:pt x="115" y="1792"/>
                </a:lnTo>
                <a:lnTo>
                  <a:pt x="92" y="1824"/>
                </a:lnTo>
                <a:lnTo>
                  <a:pt x="73" y="1856"/>
                </a:lnTo>
                <a:lnTo>
                  <a:pt x="57" y="1888"/>
                </a:lnTo>
                <a:lnTo>
                  <a:pt x="44" y="1920"/>
                </a:lnTo>
                <a:lnTo>
                  <a:pt x="34" y="1952"/>
                </a:lnTo>
                <a:lnTo>
                  <a:pt x="25" y="1984"/>
                </a:lnTo>
                <a:lnTo>
                  <a:pt x="19" y="2016"/>
                </a:lnTo>
                <a:lnTo>
                  <a:pt x="14" y="2048"/>
                </a:lnTo>
                <a:lnTo>
                  <a:pt x="9" y="2080"/>
                </a:lnTo>
                <a:lnTo>
                  <a:pt x="6" y="2112"/>
                </a:lnTo>
                <a:lnTo>
                  <a:pt x="4" y="2144"/>
                </a:lnTo>
                <a:lnTo>
                  <a:pt x="2" y="2176"/>
                </a:lnTo>
                <a:lnTo>
                  <a:pt x="1" y="2208"/>
                </a:lnTo>
                <a:lnTo>
                  <a:pt x="0" y="2240"/>
                </a:lnTo>
              </a:path>
            </a:pathLst>
          </a:custGeom>
          <a:noFill/>
          <a:ln w="38100">
            <a:solidFill>
              <a:srgbClr val="000099"/>
            </a:solidFill>
            <a:round/>
            <a:headEnd/>
            <a:tailEnd/>
          </a:ln>
        </p:spPr>
        <p:txBody>
          <a:bodyPr/>
          <a:lstStyle/>
          <a:p>
            <a:endParaRPr lang="fr-FR"/>
          </a:p>
        </p:txBody>
      </p:sp>
      <p:sp>
        <p:nvSpPr>
          <p:cNvPr id="41988" name="Line 4"/>
          <p:cNvSpPr>
            <a:spLocks noChangeShapeType="1"/>
          </p:cNvSpPr>
          <p:nvPr/>
        </p:nvSpPr>
        <p:spPr bwMode="auto">
          <a:xfrm>
            <a:off x="323850" y="5373688"/>
            <a:ext cx="8496300" cy="0"/>
          </a:xfrm>
          <a:prstGeom prst="line">
            <a:avLst/>
          </a:prstGeom>
          <a:noFill/>
          <a:ln w="12700">
            <a:solidFill>
              <a:schemeClr val="tx1"/>
            </a:solidFill>
            <a:round/>
            <a:headEnd type="none" w="sm" len="sm"/>
            <a:tailEnd type="none" w="sm" len="sm"/>
          </a:ln>
        </p:spPr>
        <p:txBody>
          <a:bodyPr/>
          <a:lstStyle/>
          <a:p>
            <a:endParaRPr lang="fr-CA"/>
          </a:p>
        </p:txBody>
      </p:sp>
      <p:sp>
        <p:nvSpPr>
          <p:cNvPr id="41989" name="Line 5"/>
          <p:cNvSpPr>
            <a:spLocks noChangeShapeType="1"/>
          </p:cNvSpPr>
          <p:nvPr/>
        </p:nvSpPr>
        <p:spPr bwMode="auto">
          <a:xfrm>
            <a:off x="4464050" y="1830388"/>
            <a:ext cx="0" cy="3746500"/>
          </a:xfrm>
          <a:prstGeom prst="line">
            <a:avLst/>
          </a:prstGeom>
          <a:noFill/>
          <a:ln w="12700">
            <a:solidFill>
              <a:schemeClr val="tx1"/>
            </a:solidFill>
            <a:prstDash val="sysDot"/>
            <a:round/>
            <a:headEnd type="none" w="sm" len="sm"/>
            <a:tailEnd type="none" w="sm" len="sm"/>
          </a:ln>
        </p:spPr>
        <p:txBody>
          <a:bodyPr/>
          <a:lstStyle/>
          <a:p>
            <a:endParaRPr lang="fr-CA"/>
          </a:p>
        </p:txBody>
      </p:sp>
      <p:sp>
        <p:nvSpPr>
          <p:cNvPr id="41990" name="Text Box 6"/>
          <p:cNvSpPr txBox="1">
            <a:spLocks noChangeArrowheads="1"/>
          </p:cNvSpPr>
          <p:nvPr/>
        </p:nvSpPr>
        <p:spPr bwMode="auto">
          <a:xfrm>
            <a:off x="1503363" y="5589588"/>
            <a:ext cx="6011862" cy="366712"/>
          </a:xfrm>
          <a:prstGeom prst="rect">
            <a:avLst/>
          </a:prstGeom>
          <a:noFill/>
          <a:ln w="28575" algn="ctr">
            <a:noFill/>
            <a:miter lim="800000"/>
            <a:headEnd type="none" w="sm" len="sm"/>
            <a:tailEnd type="none" w="sm" len="sm"/>
          </a:ln>
        </p:spPr>
        <p:txBody>
          <a:bodyPr wrap="none">
            <a:spAutoFit/>
          </a:bodyPr>
          <a:lstStyle/>
          <a:p>
            <a:r>
              <a:rPr lang="el-GR">
                <a:cs typeface="Arial" charset="0"/>
              </a:rPr>
              <a:t>μ</a:t>
            </a:r>
            <a:r>
              <a:rPr lang="fr-CA">
                <a:cs typeface="Arial" charset="0"/>
              </a:rPr>
              <a:t> - 3</a:t>
            </a:r>
            <a:r>
              <a:rPr lang="el-GR">
                <a:cs typeface="Arial" charset="0"/>
              </a:rPr>
              <a:t>σ</a:t>
            </a:r>
            <a:r>
              <a:rPr lang="fr-CA">
                <a:cs typeface="Arial" charset="0"/>
              </a:rPr>
              <a:t>     </a:t>
            </a:r>
            <a:r>
              <a:rPr lang="el-GR">
                <a:cs typeface="Arial" charset="0"/>
              </a:rPr>
              <a:t>μ</a:t>
            </a:r>
            <a:r>
              <a:rPr lang="fr-CA">
                <a:cs typeface="Arial" charset="0"/>
              </a:rPr>
              <a:t> - 2</a:t>
            </a:r>
            <a:r>
              <a:rPr lang="el-GR">
                <a:cs typeface="Arial" charset="0"/>
              </a:rPr>
              <a:t>σ</a:t>
            </a:r>
            <a:r>
              <a:rPr lang="fr-CA">
                <a:cs typeface="Arial" charset="0"/>
              </a:rPr>
              <a:t>     </a:t>
            </a:r>
            <a:r>
              <a:rPr lang="el-GR">
                <a:cs typeface="Arial" charset="0"/>
              </a:rPr>
              <a:t>μ</a:t>
            </a:r>
            <a:r>
              <a:rPr lang="fr-CA">
                <a:cs typeface="Arial" charset="0"/>
              </a:rPr>
              <a:t> - </a:t>
            </a:r>
            <a:r>
              <a:rPr lang="el-GR">
                <a:cs typeface="Arial" charset="0"/>
              </a:rPr>
              <a:t>σ</a:t>
            </a:r>
            <a:r>
              <a:rPr lang="fr-CA">
                <a:cs typeface="Arial" charset="0"/>
              </a:rPr>
              <a:t>        </a:t>
            </a:r>
            <a:r>
              <a:rPr lang="el-GR">
                <a:cs typeface="Arial" charset="0"/>
              </a:rPr>
              <a:t>μ</a:t>
            </a:r>
            <a:r>
              <a:rPr lang="fr-CA">
                <a:cs typeface="Arial" charset="0"/>
              </a:rPr>
              <a:t>        </a:t>
            </a:r>
            <a:r>
              <a:rPr lang="el-GR">
                <a:cs typeface="Arial" charset="0"/>
              </a:rPr>
              <a:t>μ</a:t>
            </a:r>
            <a:r>
              <a:rPr lang="fr-CA">
                <a:cs typeface="Arial" charset="0"/>
              </a:rPr>
              <a:t> + </a:t>
            </a:r>
            <a:r>
              <a:rPr lang="el-GR">
                <a:cs typeface="Arial" charset="0"/>
              </a:rPr>
              <a:t>σ</a:t>
            </a:r>
            <a:r>
              <a:rPr lang="fr-CA">
                <a:cs typeface="Arial" charset="0"/>
              </a:rPr>
              <a:t>    </a:t>
            </a:r>
            <a:r>
              <a:rPr lang="el-GR">
                <a:cs typeface="Arial" charset="0"/>
              </a:rPr>
              <a:t>μ</a:t>
            </a:r>
            <a:r>
              <a:rPr lang="fr-CA">
                <a:cs typeface="Arial" charset="0"/>
              </a:rPr>
              <a:t> + 2</a:t>
            </a:r>
            <a:r>
              <a:rPr lang="el-GR">
                <a:cs typeface="Arial" charset="0"/>
              </a:rPr>
              <a:t>σ</a:t>
            </a:r>
            <a:r>
              <a:rPr lang="fr-CA">
                <a:cs typeface="Arial" charset="0"/>
              </a:rPr>
              <a:t>    </a:t>
            </a:r>
            <a:r>
              <a:rPr lang="el-GR">
                <a:cs typeface="Arial" charset="0"/>
              </a:rPr>
              <a:t>μ</a:t>
            </a:r>
            <a:r>
              <a:rPr lang="fr-CA">
                <a:cs typeface="Arial" charset="0"/>
              </a:rPr>
              <a:t> + 3</a:t>
            </a:r>
            <a:r>
              <a:rPr lang="el-GR">
                <a:cs typeface="Arial" charset="0"/>
              </a:rPr>
              <a:t>σ</a:t>
            </a:r>
          </a:p>
        </p:txBody>
      </p:sp>
      <p:sp>
        <p:nvSpPr>
          <p:cNvPr id="41991" name="Line 7"/>
          <p:cNvSpPr>
            <a:spLocks noChangeShapeType="1"/>
          </p:cNvSpPr>
          <p:nvPr/>
        </p:nvSpPr>
        <p:spPr bwMode="auto">
          <a:xfrm flipV="1">
            <a:off x="1979613" y="1916113"/>
            <a:ext cx="0" cy="3457575"/>
          </a:xfrm>
          <a:prstGeom prst="line">
            <a:avLst/>
          </a:prstGeom>
          <a:noFill/>
          <a:ln w="12700">
            <a:solidFill>
              <a:schemeClr val="tx1"/>
            </a:solidFill>
            <a:round/>
            <a:headEnd type="none" w="sm" len="sm"/>
            <a:tailEnd type="none" w="sm" len="sm"/>
          </a:ln>
        </p:spPr>
        <p:txBody>
          <a:bodyPr/>
          <a:lstStyle/>
          <a:p>
            <a:endParaRPr lang="fr-CA"/>
          </a:p>
        </p:txBody>
      </p:sp>
      <p:sp>
        <p:nvSpPr>
          <p:cNvPr id="41992" name="Line 8"/>
          <p:cNvSpPr>
            <a:spLocks noChangeShapeType="1"/>
          </p:cNvSpPr>
          <p:nvPr/>
        </p:nvSpPr>
        <p:spPr bwMode="auto">
          <a:xfrm flipV="1">
            <a:off x="2806700" y="1916113"/>
            <a:ext cx="0" cy="3457575"/>
          </a:xfrm>
          <a:prstGeom prst="line">
            <a:avLst/>
          </a:prstGeom>
          <a:noFill/>
          <a:ln w="12700">
            <a:solidFill>
              <a:schemeClr val="tx1"/>
            </a:solidFill>
            <a:round/>
            <a:headEnd type="none" w="sm" len="sm"/>
            <a:tailEnd type="none" w="sm" len="sm"/>
          </a:ln>
        </p:spPr>
        <p:txBody>
          <a:bodyPr/>
          <a:lstStyle/>
          <a:p>
            <a:endParaRPr lang="fr-CA"/>
          </a:p>
        </p:txBody>
      </p:sp>
      <p:sp>
        <p:nvSpPr>
          <p:cNvPr id="41993" name="Line 9"/>
          <p:cNvSpPr>
            <a:spLocks noChangeShapeType="1"/>
          </p:cNvSpPr>
          <p:nvPr/>
        </p:nvSpPr>
        <p:spPr bwMode="auto">
          <a:xfrm flipV="1">
            <a:off x="3635375" y="1916113"/>
            <a:ext cx="0" cy="3457575"/>
          </a:xfrm>
          <a:prstGeom prst="line">
            <a:avLst/>
          </a:prstGeom>
          <a:noFill/>
          <a:ln w="12700">
            <a:solidFill>
              <a:schemeClr val="tx1"/>
            </a:solidFill>
            <a:round/>
            <a:headEnd type="none" w="sm" len="sm"/>
            <a:tailEnd type="none" w="sm" len="sm"/>
          </a:ln>
        </p:spPr>
        <p:txBody>
          <a:bodyPr/>
          <a:lstStyle/>
          <a:p>
            <a:endParaRPr lang="fr-CA"/>
          </a:p>
        </p:txBody>
      </p:sp>
      <p:sp>
        <p:nvSpPr>
          <p:cNvPr id="41994" name="Line 10"/>
          <p:cNvSpPr>
            <a:spLocks noChangeShapeType="1"/>
          </p:cNvSpPr>
          <p:nvPr/>
        </p:nvSpPr>
        <p:spPr bwMode="auto">
          <a:xfrm flipV="1">
            <a:off x="5291138" y="1916113"/>
            <a:ext cx="0" cy="3457575"/>
          </a:xfrm>
          <a:prstGeom prst="line">
            <a:avLst/>
          </a:prstGeom>
          <a:noFill/>
          <a:ln w="12700">
            <a:solidFill>
              <a:schemeClr val="tx1"/>
            </a:solidFill>
            <a:round/>
            <a:headEnd type="none" w="sm" len="sm"/>
            <a:tailEnd type="none" w="sm" len="sm"/>
          </a:ln>
        </p:spPr>
        <p:txBody>
          <a:bodyPr/>
          <a:lstStyle/>
          <a:p>
            <a:endParaRPr lang="fr-CA"/>
          </a:p>
        </p:txBody>
      </p:sp>
      <p:sp>
        <p:nvSpPr>
          <p:cNvPr id="41995" name="Line 11"/>
          <p:cNvSpPr>
            <a:spLocks noChangeShapeType="1"/>
          </p:cNvSpPr>
          <p:nvPr/>
        </p:nvSpPr>
        <p:spPr bwMode="auto">
          <a:xfrm flipV="1">
            <a:off x="6119813" y="1916113"/>
            <a:ext cx="0" cy="3457575"/>
          </a:xfrm>
          <a:prstGeom prst="line">
            <a:avLst/>
          </a:prstGeom>
          <a:noFill/>
          <a:ln w="12700">
            <a:solidFill>
              <a:schemeClr val="tx1"/>
            </a:solidFill>
            <a:round/>
            <a:headEnd type="none" w="sm" len="sm"/>
            <a:tailEnd type="none" w="sm" len="sm"/>
          </a:ln>
        </p:spPr>
        <p:txBody>
          <a:bodyPr/>
          <a:lstStyle/>
          <a:p>
            <a:endParaRPr lang="fr-CA"/>
          </a:p>
        </p:txBody>
      </p:sp>
      <p:sp>
        <p:nvSpPr>
          <p:cNvPr id="41996" name="Line 12"/>
          <p:cNvSpPr>
            <a:spLocks noChangeShapeType="1"/>
          </p:cNvSpPr>
          <p:nvPr/>
        </p:nvSpPr>
        <p:spPr bwMode="auto">
          <a:xfrm flipV="1">
            <a:off x="6948488" y="1916113"/>
            <a:ext cx="0" cy="3457575"/>
          </a:xfrm>
          <a:prstGeom prst="line">
            <a:avLst/>
          </a:prstGeom>
          <a:noFill/>
          <a:ln w="12700">
            <a:solidFill>
              <a:schemeClr val="tx1"/>
            </a:solidFill>
            <a:round/>
            <a:headEnd type="none" w="sm" len="sm"/>
            <a:tailEnd type="none" w="sm" len="sm"/>
          </a:ln>
        </p:spPr>
        <p:txBody>
          <a:bodyPr/>
          <a:lstStyle/>
          <a:p>
            <a:endParaRPr lang="fr-CA"/>
          </a:p>
        </p:txBody>
      </p:sp>
      <p:sp>
        <p:nvSpPr>
          <p:cNvPr id="41997" name="Line 13"/>
          <p:cNvSpPr>
            <a:spLocks noChangeShapeType="1"/>
          </p:cNvSpPr>
          <p:nvPr/>
        </p:nvSpPr>
        <p:spPr bwMode="auto">
          <a:xfrm>
            <a:off x="3635375" y="4157663"/>
            <a:ext cx="1657350" cy="0"/>
          </a:xfrm>
          <a:prstGeom prst="line">
            <a:avLst/>
          </a:prstGeom>
          <a:noFill/>
          <a:ln w="57150">
            <a:solidFill>
              <a:srgbClr val="FF3300"/>
            </a:solidFill>
            <a:round/>
            <a:headEnd type="triangle" w="med" len="med"/>
            <a:tailEnd type="triangle" w="med" len="med"/>
          </a:ln>
        </p:spPr>
        <p:txBody>
          <a:bodyPr/>
          <a:lstStyle/>
          <a:p>
            <a:endParaRPr lang="fr-CA"/>
          </a:p>
        </p:txBody>
      </p:sp>
      <p:sp>
        <p:nvSpPr>
          <p:cNvPr id="41998" name="Text Box 14"/>
          <p:cNvSpPr txBox="1">
            <a:spLocks noChangeArrowheads="1"/>
          </p:cNvSpPr>
          <p:nvPr/>
        </p:nvSpPr>
        <p:spPr bwMode="auto">
          <a:xfrm>
            <a:off x="3854450" y="3644900"/>
            <a:ext cx="1219200" cy="457200"/>
          </a:xfrm>
          <a:prstGeom prst="rect">
            <a:avLst/>
          </a:prstGeom>
          <a:noFill/>
          <a:ln w="28575" algn="ctr">
            <a:noFill/>
            <a:miter lim="800000"/>
            <a:headEnd type="none" w="sm" len="sm"/>
            <a:tailEnd type="none" w="sm" len="sm"/>
          </a:ln>
        </p:spPr>
        <p:txBody>
          <a:bodyPr wrap="none">
            <a:spAutoFit/>
          </a:bodyPr>
          <a:lstStyle/>
          <a:p>
            <a:pPr algn="ctr"/>
            <a:r>
              <a:rPr lang="fr-CA" sz="2400" b="1">
                <a:solidFill>
                  <a:srgbClr val="FF0000"/>
                </a:solidFill>
              </a:rPr>
              <a:t>68.27%</a:t>
            </a:r>
          </a:p>
        </p:txBody>
      </p:sp>
      <p:sp>
        <p:nvSpPr>
          <p:cNvPr id="41999" name="Line 15"/>
          <p:cNvSpPr>
            <a:spLocks noChangeShapeType="1"/>
          </p:cNvSpPr>
          <p:nvPr/>
        </p:nvSpPr>
        <p:spPr bwMode="auto">
          <a:xfrm>
            <a:off x="2806700" y="4729163"/>
            <a:ext cx="3313113" cy="0"/>
          </a:xfrm>
          <a:prstGeom prst="line">
            <a:avLst/>
          </a:prstGeom>
          <a:noFill/>
          <a:ln w="57150">
            <a:solidFill>
              <a:srgbClr val="00FF00"/>
            </a:solidFill>
            <a:round/>
            <a:headEnd type="triangle" w="med" len="med"/>
            <a:tailEnd type="triangle" w="med" len="med"/>
          </a:ln>
        </p:spPr>
        <p:txBody>
          <a:bodyPr/>
          <a:lstStyle/>
          <a:p>
            <a:endParaRPr lang="fr-CA"/>
          </a:p>
        </p:txBody>
      </p:sp>
      <p:sp>
        <p:nvSpPr>
          <p:cNvPr id="42000" name="Text Box 16"/>
          <p:cNvSpPr txBox="1">
            <a:spLocks noChangeArrowheads="1"/>
          </p:cNvSpPr>
          <p:nvPr/>
        </p:nvSpPr>
        <p:spPr bwMode="auto">
          <a:xfrm>
            <a:off x="3854450" y="4214813"/>
            <a:ext cx="1219200" cy="457200"/>
          </a:xfrm>
          <a:prstGeom prst="rect">
            <a:avLst/>
          </a:prstGeom>
          <a:noFill/>
          <a:ln w="28575" algn="ctr">
            <a:noFill/>
            <a:miter lim="800000"/>
            <a:headEnd type="none" w="sm" len="sm"/>
            <a:tailEnd type="none" w="sm" len="sm"/>
          </a:ln>
        </p:spPr>
        <p:txBody>
          <a:bodyPr wrap="none">
            <a:spAutoFit/>
          </a:bodyPr>
          <a:lstStyle/>
          <a:p>
            <a:pPr algn="ctr"/>
            <a:r>
              <a:rPr lang="fr-CA" sz="2400" b="1">
                <a:solidFill>
                  <a:srgbClr val="00FF00"/>
                </a:solidFill>
              </a:rPr>
              <a:t>95.45%</a:t>
            </a:r>
          </a:p>
        </p:txBody>
      </p:sp>
      <p:sp>
        <p:nvSpPr>
          <p:cNvPr id="42001" name="Line 17"/>
          <p:cNvSpPr>
            <a:spLocks noChangeShapeType="1"/>
          </p:cNvSpPr>
          <p:nvPr/>
        </p:nvSpPr>
        <p:spPr bwMode="auto">
          <a:xfrm>
            <a:off x="1979613" y="5300663"/>
            <a:ext cx="4968875" cy="0"/>
          </a:xfrm>
          <a:prstGeom prst="line">
            <a:avLst/>
          </a:prstGeom>
          <a:noFill/>
          <a:ln w="57150">
            <a:solidFill>
              <a:srgbClr val="FF9900"/>
            </a:solidFill>
            <a:round/>
            <a:headEnd type="triangle" w="med" len="med"/>
            <a:tailEnd type="triangle" w="med" len="med"/>
          </a:ln>
        </p:spPr>
        <p:txBody>
          <a:bodyPr/>
          <a:lstStyle/>
          <a:p>
            <a:endParaRPr lang="fr-CA"/>
          </a:p>
        </p:txBody>
      </p:sp>
      <p:sp>
        <p:nvSpPr>
          <p:cNvPr id="42002" name="Text Box 18"/>
          <p:cNvSpPr txBox="1">
            <a:spLocks noChangeArrowheads="1"/>
          </p:cNvSpPr>
          <p:nvPr/>
        </p:nvSpPr>
        <p:spPr bwMode="auto">
          <a:xfrm>
            <a:off x="3854450" y="4786313"/>
            <a:ext cx="1219200" cy="457200"/>
          </a:xfrm>
          <a:prstGeom prst="rect">
            <a:avLst/>
          </a:prstGeom>
          <a:noFill/>
          <a:ln w="28575" algn="ctr">
            <a:noFill/>
            <a:miter lim="800000"/>
            <a:headEnd type="none" w="sm" len="sm"/>
            <a:tailEnd type="none" w="sm" len="sm"/>
          </a:ln>
        </p:spPr>
        <p:txBody>
          <a:bodyPr wrap="none">
            <a:spAutoFit/>
          </a:bodyPr>
          <a:lstStyle/>
          <a:p>
            <a:pPr algn="ctr"/>
            <a:r>
              <a:rPr lang="fr-CA" sz="2400" b="1">
                <a:solidFill>
                  <a:srgbClr val="FF9900"/>
                </a:solidFill>
              </a:rPr>
              <a:t>99.73%</a:t>
            </a:r>
          </a:p>
        </p:txBody>
      </p:sp>
      <p:grpSp>
        <p:nvGrpSpPr>
          <p:cNvPr id="2" name="Group 19"/>
          <p:cNvGrpSpPr>
            <a:grpSpLocks/>
          </p:cNvGrpSpPr>
          <p:nvPr/>
        </p:nvGrpSpPr>
        <p:grpSpPr bwMode="auto">
          <a:xfrm>
            <a:off x="130175" y="1533525"/>
            <a:ext cx="4325938" cy="777875"/>
            <a:chOff x="82" y="966"/>
            <a:chExt cx="2725" cy="490"/>
          </a:xfrm>
        </p:grpSpPr>
        <p:sp>
          <p:nvSpPr>
            <p:cNvPr id="42010" name="Freeform 20"/>
            <p:cNvSpPr>
              <a:spLocks/>
            </p:cNvSpPr>
            <p:nvPr/>
          </p:nvSpPr>
          <p:spPr bwMode="auto">
            <a:xfrm>
              <a:off x="759" y="1127"/>
              <a:ext cx="2048" cy="329"/>
            </a:xfrm>
            <a:custGeom>
              <a:avLst/>
              <a:gdLst>
                <a:gd name="T0" fmla="*/ 2048 w 2048"/>
                <a:gd name="T1" fmla="*/ 329 h 329"/>
                <a:gd name="T2" fmla="*/ 2048 w 2048"/>
                <a:gd name="T3" fmla="*/ 0 h 329"/>
                <a:gd name="T4" fmla="*/ 0 w 2048"/>
                <a:gd name="T5" fmla="*/ 0 h 329"/>
                <a:gd name="T6" fmla="*/ 0 60000 65536"/>
                <a:gd name="T7" fmla="*/ 0 60000 65536"/>
                <a:gd name="T8" fmla="*/ 0 60000 65536"/>
                <a:gd name="T9" fmla="*/ 0 w 2048"/>
                <a:gd name="T10" fmla="*/ 0 h 329"/>
                <a:gd name="T11" fmla="*/ 2048 w 2048"/>
                <a:gd name="T12" fmla="*/ 329 h 329"/>
              </a:gdLst>
              <a:ahLst/>
              <a:cxnLst>
                <a:cxn ang="T6">
                  <a:pos x="T0" y="T1"/>
                </a:cxn>
                <a:cxn ang="T7">
                  <a:pos x="T2" y="T3"/>
                </a:cxn>
                <a:cxn ang="T8">
                  <a:pos x="T4" y="T5"/>
                </a:cxn>
              </a:cxnLst>
              <a:rect l="T9" t="T10" r="T11" b="T12"/>
              <a:pathLst>
                <a:path w="2048" h="329">
                  <a:moveTo>
                    <a:pt x="2048" y="329"/>
                  </a:moveTo>
                  <a:lnTo>
                    <a:pt x="2048" y="0"/>
                  </a:lnTo>
                  <a:lnTo>
                    <a:pt x="0" y="0"/>
                  </a:lnTo>
                </a:path>
              </a:pathLst>
            </a:custGeom>
            <a:noFill/>
            <a:ln w="57150">
              <a:solidFill>
                <a:schemeClr val="tx1"/>
              </a:solidFill>
              <a:round/>
              <a:headEnd/>
              <a:tailEnd type="triangle" w="med" len="med"/>
            </a:ln>
          </p:spPr>
          <p:txBody>
            <a:bodyPr/>
            <a:lstStyle/>
            <a:p>
              <a:endParaRPr lang="fr-FR"/>
            </a:p>
          </p:txBody>
        </p:sp>
        <p:sp>
          <p:nvSpPr>
            <p:cNvPr id="42011" name="Text Box 21"/>
            <p:cNvSpPr txBox="1">
              <a:spLocks noChangeArrowheads="1"/>
            </p:cNvSpPr>
            <p:nvPr/>
          </p:nvSpPr>
          <p:spPr bwMode="auto">
            <a:xfrm>
              <a:off x="82" y="966"/>
              <a:ext cx="679" cy="306"/>
            </a:xfrm>
            <a:prstGeom prst="rect">
              <a:avLst/>
            </a:prstGeom>
            <a:noFill/>
            <a:ln w="28575" algn="ctr">
              <a:solidFill>
                <a:schemeClr val="tx1"/>
              </a:solidFill>
              <a:miter lim="800000"/>
              <a:headEnd type="none" w="sm" len="sm"/>
              <a:tailEnd type="none" w="sm" len="sm"/>
            </a:ln>
          </p:spPr>
          <p:txBody>
            <a:bodyPr wrap="none">
              <a:spAutoFit/>
            </a:bodyPr>
            <a:lstStyle/>
            <a:p>
              <a:r>
                <a:rPr lang="fr-CA" sz="2400" b="1"/>
                <a:t>50.0%</a:t>
              </a:r>
            </a:p>
          </p:txBody>
        </p:sp>
      </p:grpSp>
      <p:grpSp>
        <p:nvGrpSpPr>
          <p:cNvPr id="3" name="Group 22"/>
          <p:cNvGrpSpPr>
            <a:grpSpLocks/>
          </p:cNvGrpSpPr>
          <p:nvPr/>
        </p:nvGrpSpPr>
        <p:grpSpPr bwMode="auto">
          <a:xfrm>
            <a:off x="128588" y="2301875"/>
            <a:ext cx="5167312" cy="762000"/>
            <a:chOff x="81" y="1450"/>
            <a:chExt cx="3255" cy="480"/>
          </a:xfrm>
        </p:grpSpPr>
        <p:sp>
          <p:nvSpPr>
            <p:cNvPr id="42008" name="Freeform 23"/>
            <p:cNvSpPr>
              <a:spLocks/>
            </p:cNvSpPr>
            <p:nvPr/>
          </p:nvSpPr>
          <p:spPr bwMode="auto">
            <a:xfrm>
              <a:off x="749" y="1601"/>
              <a:ext cx="2587" cy="329"/>
            </a:xfrm>
            <a:custGeom>
              <a:avLst/>
              <a:gdLst>
                <a:gd name="T0" fmla="*/ 13274 w 2048"/>
                <a:gd name="T1" fmla="*/ 329 h 329"/>
                <a:gd name="T2" fmla="*/ 13274 w 2048"/>
                <a:gd name="T3" fmla="*/ 0 h 329"/>
                <a:gd name="T4" fmla="*/ 0 w 2048"/>
                <a:gd name="T5" fmla="*/ 0 h 329"/>
                <a:gd name="T6" fmla="*/ 0 60000 65536"/>
                <a:gd name="T7" fmla="*/ 0 60000 65536"/>
                <a:gd name="T8" fmla="*/ 0 60000 65536"/>
                <a:gd name="T9" fmla="*/ 0 w 2048"/>
                <a:gd name="T10" fmla="*/ 0 h 329"/>
                <a:gd name="T11" fmla="*/ 2048 w 2048"/>
                <a:gd name="T12" fmla="*/ 329 h 329"/>
              </a:gdLst>
              <a:ahLst/>
              <a:cxnLst>
                <a:cxn ang="T6">
                  <a:pos x="T0" y="T1"/>
                </a:cxn>
                <a:cxn ang="T7">
                  <a:pos x="T2" y="T3"/>
                </a:cxn>
                <a:cxn ang="T8">
                  <a:pos x="T4" y="T5"/>
                </a:cxn>
              </a:cxnLst>
              <a:rect l="T9" t="T10" r="T11" b="T12"/>
              <a:pathLst>
                <a:path w="2048" h="329">
                  <a:moveTo>
                    <a:pt x="2048" y="329"/>
                  </a:moveTo>
                  <a:lnTo>
                    <a:pt x="2048" y="0"/>
                  </a:lnTo>
                  <a:lnTo>
                    <a:pt x="0" y="0"/>
                  </a:lnTo>
                </a:path>
              </a:pathLst>
            </a:custGeom>
            <a:noFill/>
            <a:ln w="57150">
              <a:solidFill>
                <a:srgbClr val="990033"/>
              </a:solidFill>
              <a:round/>
              <a:headEnd/>
              <a:tailEnd type="triangle" w="med" len="med"/>
            </a:ln>
          </p:spPr>
          <p:txBody>
            <a:bodyPr/>
            <a:lstStyle/>
            <a:p>
              <a:endParaRPr lang="fr-FR"/>
            </a:p>
          </p:txBody>
        </p:sp>
        <p:sp>
          <p:nvSpPr>
            <p:cNvPr id="42009" name="Text Box 24"/>
            <p:cNvSpPr txBox="1">
              <a:spLocks noChangeArrowheads="1"/>
            </p:cNvSpPr>
            <p:nvPr/>
          </p:nvSpPr>
          <p:spPr bwMode="auto">
            <a:xfrm>
              <a:off x="81" y="1450"/>
              <a:ext cx="679" cy="306"/>
            </a:xfrm>
            <a:prstGeom prst="rect">
              <a:avLst/>
            </a:prstGeom>
            <a:noFill/>
            <a:ln w="28575" algn="ctr">
              <a:solidFill>
                <a:srgbClr val="990033"/>
              </a:solidFill>
              <a:miter lim="800000"/>
              <a:headEnd type="none" w="sm" len="sm"/>
              <a:tailEnd type="none" w="sm" len="sm"/>
            </a:ln>
          </p:spPr>
          <p:txBody>
            <a:bodyPr wrap="none">
              <a:spAutoFit/>
            </a:bodyPr>
            <a:lstStyle/>
            <a:p>
              <a:r>
                <a:rPr lang="fr-CA" sz="2400" b="1">
                  <a:solidFill>
                    <a:srgbClr val="990033"/>
                  </a:solidFill>
                </a:rPr>
                <a:t>84.1%</a:t>
              </a:r>
            </a:p>
          </p:txBody>
        </p:sp>
      </p:grpSp>
      <p:grpSp>
        <p:nvGrpSpPr>
          <p:cNvPr id="4" name="Group 25"/>
          <p:cNvGrpSpPr>
            <a:grpSpLocks/>
          </p:cNvGrpSpPr>
          <p:nvPr/>
        </p:nvGrpSpPr>
        <p:grpSpPr bwMode="auto">
          <a:xfrm>
            <a:off x="171450" y="3138488"/>
            <a:ext cx="5951538" cy="1225550"/>
            <a:chOff x="108" y="1977"/>
            <a:chExt cx="3749" cy="772"/>
          </a:xfrm>
        </p:grpSpPr>
        <p:sp>
          <p:nvSpPr>
            <p:cNvPr id="42006" name="Freeform 26"/>
            <p:cNvSpPr>
              <a:spLocks/>
            </p:cNvSpPr>
            <p:nvPr/>
          </p:nvSpPr>
          <p:spPr bwMode="auto">
            <a:xfrm>
              <a:off x="795" y="2118"/>
              <a:ext cx="3062" cy="631"/>
            </a:xfrm>
            <a:custGeom>
              <a:avLst/>
              <a:gdLst>
                <a:gd name="T0" fmla="*/ 51139 w 2048"/>
                <a:gd name="T1" fmla="*/ 60242 h 329"/>
                <a:gd name="T2" fmla="*/ 51139 w 2048"/>
                <a:gd name="T3" fmla="*/ 0 h 329"/>
                <a:gd name="T4" fmla="*/ 0 w 2048"/>
                <a:gd name="T5" fmla="*/ 0 h 329"/>
                <a:gd name="T6" fmla="*/ 0 60000 65536"/>
                <a:gd name="T7" fmla="*/ 0 60000 65536"/>
                <a:gd name="T8" fmla="*/ 0 60000 65536"/>
                <a:gd name="T9" fmla="*/ 0 w 2048"/>
                <a:gd name="T10" fmla="*/ 0 h 329"/>
                <a:gd name="T11" fmla="*/ 2048 w 2048"/>
                <a:gd name="T12" fmla="*/ 329 h 329"/>
              </a:gdLst>
              <a:ahLst/>
              <a:cxnLst>
                <a:cxn ang="T6">
                  <a:pos x="T0" y="T1"/>
                </a:cxn>
                <a:cxn ang="T7">
                  <a:pos x="T2" y="T3"/>
                </a:cxn>
                <a:cxn ang="T8">
                  <a:pos x="T4" y="T5"/>
                </a:cxn>
              </a:cxnLst>
              <a:rect l="T9" t="T10" r="T11" b="T12"/>
              <a:pathLst>
                <a:path w="2048" h="329">
                  <a:moveTo>
                    <a:pt x="2048" y="329"/>
                  </a:moveTo>
                  <a:lnTo>
                    <a:pt x="2048" y="0"/>
                  </a:lnTo>
                  <a:lnTo>
                    <a:pt x="0" y="0"/>
                  </a:lnTo>
                </a:path>
              </a:pathLst>
            </a:custGeom>
            <a:noFill/>
            <a:ln w="57150">
              <a:solidFill>
                <a:srgbClr val="9966FF"/>
              </a:solidFill>
              <a:round/>
              <a:headEnd/>
              <a:tailEnd type="triangle" w="med" len="med"/>
            </a:ln>
          </p:spPr>
          <p:txBody>
            <a:bodyPr/>
            <a:lstStyle/>
            <a:p>
              <a:endParaRPr lang="fr-FR"/>
            </a:p>
          </p:txBody>
        </p:sp>
        <p:sp>
          <p:nvSpPr>
            <p:cNvPr id="42007" name="Text Box 27"/>
            <p:cNvSpPr txBox="1">
              <a:spLocks noChangeArrowheads="1"/>
            </p:cNvSpPr>
            <p:nvPr/>
          </p:nvSpPr>
          <p:spPr bwMode="auto">
            <a:xfrm>
              <a:off x="108" y="1977"/>
              <a:ext cx="679" cy="306"/>
            </a:xfrm>
            <a:prstGeom prst="rect">
              <a:avLst/>
            </a:prstGeom>
            <a:noFill/>
            <a:ln w="28575" algn="ctr">
              <a:solidFill>
                <a:srgbClr val="9966FF"/>
              </a:solidFill>
              <a:miter lim="800000"/>
              <a:headEnd type="none" w="sm" len="sm"/>
              <a:tailEnd type="none" w="sm" len="sm"/>
            </a:ln>
          </p:spPr>
          <p:txBody>
            <a:bodyPr wrap="none">
              <a:spAutoFit/>
            </a:bodyPr>
            <a:lstStyle/>
            <a:p>
              <a:r>
                <a:rPr lang="fr-CA" sz="2400" b="1">
                  <a:solidFill>
                    <a:srgbClr val="9966FF"/>
                  </a:solidFill>
                </a:rPr>
                <a:t>97.7%</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5"/>
          <p:cNvSpPr>
            <a:spLocks/>
          </p:cNvSpPr>
          <p:nvPr/>
        </p:nvSpPr>
        <p:spPr bwMode="auto">
          <a:xfrm>
            <a:off x="1003300" y="2152650"/>
            <a:ext cx="7816850" cy="3184525"/>
          </a:xfrm>
          <a:custGeom>
            <a:avLst/>
            <a:gdLst>
              <a:gd name="T0" fmla="*/ 0 w 4924"/>
              <a:gd name="T1" fmla="*/ 0 h 1889"/>
              <a:gd name="T2" fmla="*/ 0 w 4924"/>
              <a:gd name="T3" fmla="*/ 2147483647 h 1889"/>
              <a:gd name="T4" fmla="*/ 2147483647 w 4924"/>
              <a:gd name="T5" fmla="*/ 2147483647 h 1889"/>
              <a:gd name="T6" fmla="*/ 0 60000 65536"/>
              <a:gd name="T7" fmla="*/ 0 60000 65536"/>
              <a:gd name="T8" fmla="*/ 0 60000 65536"/>
              <a:gd name="T9" fmla="*/ 0 w 4924"/>
              <a:gd name="T10" fmla="*/ 0 h 1889"/>
              <a:gd name="T11" fmla="*/ 4924 w 4924"/>
              <a:gd name="T12" fmla="*/ 1889 h 1889"/>
            </a:gdLst>
            <a:ahLst/>
            <a:cxnLst>
              <a:cxn ang="T6">
                <a:pos x="T0" y="T1"/>
              </a:cxn>
              <a:cxn ang="T7">
                <a:pos x="T2" y="T3"/>
              </a:cxn>
              <a:cxn ang="T8">
                <a:pos x="T4" y="T5"/>
              </a:cxn>
            </a:cxnLst>
            <a:rect l="T9" t="T10" r="T11" b="T12"/>
            <a:pathLst>
              <a:path w="4924" h="1889">
                <a:moveTo>
                  <a:pt x="0" y="0"/>
                </a:moveTo>
                <a:lnTo>
                  <a:pt x="0" y="1887"/>
                </a:lnTo>
                <a:lnTo>
                  <a:pt x="4923" y="1888"/>
                </a:lnTo>
              </a:path>
            </a:pathLst>
          </a:custGeom>
          <a:noFill/>
          <a:ln w="53975">
            <a:solidFill>
              <a:srgbClr val="0033CC"/>
            </a:solidFill>
            <a:round/>
            <a:headEnd/>
            <a:tailEnd/>
          </a:ln>
        </p:spPr>
        <p:txBody>
          <a:bodyPr/>
          <a:lstStyle/>
          <a:p>
            <a:endParaRPr lang="fr-FR"/>
          </a:p>
        </p:txBody>
      </p:sp>
      <p:sp>
        <p:nvSpPr>
          <p:cNvPr id="43011" name="Freeform 6"/>
          <p:cNvSpPr>
            <a:spLocks/>
          </p:cNvSpPr>
          <p:nvPr/>
        </p:nvSpPr>
        <p:spPr bwMode="auto">
          <a:xfrm>
            <a:off x="1416050" y="2501900"/>
            <a:ext cx="2173288" cy="2119313"/>
          </a:xfrm>
          <a:custGeom>
            <a:avLst/>
            <a:gdLst>
              <a:gd name="T0" fmla="*/ 0 w 1369"/>
              <a:gd name="T1" fmla="*/ 0 h 1335"/>
              <a:gd name="T2" fmla="*/ 2147483647 w 1369"/>
              <a:gd name="T3" fmla="*/ 2147483647 h 1335"/>
              <a:gd name="T4" fmla="*/ 2147483647 w 1369"/>
              <a:gd name="T5" fmla="*/ 0 h 1335"/>
              <a:gd name="T6" fmla="*/ 0 60000 65536"/>
              <a:gd name="T7" fmla="*/ 0 60000 65536"/>
              <a:gd name="T8" fmla="*/ 0 60000 65536"/>
              <a:gd name="T9" fmla="*/ 0 w 1369"/>
              <a:gd name="T10" fmla="*/ 0 h 1335"/>
              <a:gd name="T11" fmla="*/ 1369 w 1369"/>
              <a:gd name="T12" fmla="*/ 1335 h 1335"/>
            </a:gdLst>
            <a:ahLst/>
            <a:cxnLst>
              <a:cxn ang="T6">
                <a:pos x="T0" y="T1"/>
              </a:cxn>
              <a:cxn ang="T7">
                <a:pos x="T2" y="T3"/>
              </a:cxn>
              <a:cxn ang="T8">
                <a:pos x="T4" y="T5"/>
              </a:cxn>
            </a:cxnLst>
            <a:rect l="T9" t="T10" r="T11" b="T12"/>
            <a:pathLst>
              <a:path w="1369" h="1335">
                <a:moveTo>
                  <a:pt x="0" y="0"/>
                </a:moveTo>
                <a:lnTo>
                  <a:pt x="1368" y="1334"/>
                </a:lnTo>
                <a:lnTo>
                  <a:pt x="1368" y="0"/>
                </a:lnTo>
              </a:path>
            </a:pathLst>
          </a:custGeom>
          <a:noFill/>
          <a:ln w="53975">
            <a:solidFill>
              <a:srgbClr val="0033CC"/>
            </a:solidFill>
            <a:round/>
            <a:headEnd/>
            <a:tailEnd/>
          </a:ln>
        </p:spPr>
        <p:txBody>
          <a:bodyPr/>
          <a:lstStyle/>
          <a:p>
            <a:endParaRPr lang="fr-FR"/>
          </a:p>
        </p:txBody>
      </p:sp>
      <p:sp>
        <p:nvSpPr>
          <p:cNvPr id="43012" name="Freeform 7"/>
          <p:cNvSpPr>
            <a:spLocks/>
          </p:cNvSpPr>
          <p:nvPr/>
        </p:nvSpPr>
        <p:spPr bwMode="auto">
          <a:xfrm>
            <a:off x="3587750" y="2501900"/>
            <a:ext cx="2173288" cy="2119313"/>
          </a:xfrm>
          <a:custGeom>
            <a:avLst/>
            <a:gdLst>
              <a:gd name="T0" fmla="*/ 0 w 1369"/>
              <a:gd name="T1" fmla="*/ 0 h 1335"/>
              <a:gd name="T2" fmla="*/ 2147483647 w 1369"/>
              <a:gd name="T3" fmla="*/ 2147483647 h 1335"/>
              <a:gd name="T4" fmla="*/ 2147483647 w 1369"/>
              <a:gd name="T5" fmla="*/ 0 h 1335"/>
              <a:gd name="T6" fmla="*/ 0 60000 65536"/>
              <a:gd name="T7" fmla="*/ 0 60000 65536"/>
              <a:gd name="T8" fmla="*/ 0 60000 65536"/>
              <a:gd name="T9" fmla="*/ 0 w 1369"/>
              <a:gd name="T10" fmla="*/ 0 h 1335"/>
              <a:gd name="T11" fmla="*/ 1369 w 1369"/>
              <a:gd name="T12" fmla="*/ 1335 h 1335"/>
            </a:gdLst>
            <a:ahLst/>
            <a:cxnLst>
              <a:cxn ang="T6">
                <a:pos x="T0" y="T1"/>
              </a:cxn>
              <a:cxn ang="T7">
                <a:pos x="T2" y="T3"/>
              </a:cxn>
              <a:cxn ang="T8">
                <a:pos x="T4" y="T5"/>
              </a:cxn>
            </a:cxnLst>
            <a:rect l="T9" t="T10" r="T11" b="T12"/>
            <a:pathLst>
              <a:path w="1369" h="1335">
                <a:moveTo>
                  <a:pt x="0" y="0"/>
                </a:moveTo>
                <a:lnTo>
                  <a:pt x="1368" y="1334"/>
                </a:lnTo>
                <a:lnTo>
                  <a:pt x="1368" y="0"/>
                </a:lnTo>
              </a:path>
            </a:pathLst>
          </a:custGeom>
          <a:noFill/>
          <a:ln w="53975">
            <a:solidFill>
              <a:srgbClr val="0033CC"/>
            </a:solidFill>
            <a:round/>
            <a:headEnd/>
            <a:tailEnd/>
          </a:ln>
        </p:spPr>
        <p:txBody>
          <a:bodyPr/>
          <a:lstStyle/>
          <a:p>
            <a:endParaRPr lang="fr-FR"/>
          </a:p>
        </p:txBody>
      </p:sp>
      <p:sp>
        <p:nvSpPr>
          <p:cNvPr id="43013" name="Freeform 8"/>
          <p:cNvSpPr>
            <a:spLocks/>
          </p:cNvSpPr>
          <p:nvPr/>
        </p:nvSpPr>
        <p:spPr bwMode="auto">
          <a:xfrm>
            <a:off x="5759450" y="2501900"/>
            <a:ext cx="2173288" cy="2119313"/>
          </a:xfrm>
          <a:custGeom>
            <a:avLst/>
            <a:gdLst>
              <a:gd name="T0" fmla="*/ 0 w 1369"/>
              <a:gd name="T1" fmla="*/ 0 h 1335"/>
              <a:gd name="T2" fmla="*/ 2147483647 w 1369"/>
              <a:gd name="T3" fmla="*/ 2147483647 h 1335"/>
              <a:gd name="T4" fmla="*/ 2147483647 w 1369"/>
              <a:gd name="T5" fmla="*/ 0 h 1335"/>
              <a:gd name="T6" fmla="*/ 0 60000 65536"/>
              <a:gd name="T7" fmla="*/ 0 60000 65536"/>
              <a:gd name="T8" fmla="*/ 0 60000 65536"/>
              <a:gd name="T9" fmla="*/ 0 w 1369"/>
              <a:gd name="T10" fmla="*/ 0 h 1335"/>
              <a:gd name="T11" fmla="*/ 1369 w 1369"/>
              <a:gd name="T12" fmla="*/ 1335 h 1335"/>
            </a:gdLst>
            <a:ahLst/>
            <a:cxnLst>
              <a:cxn ang="T6">
                <a:pos x="T0" y="T1"/>
              </a:cxn>
              <a:cxn ang="T7">
                <a:pos x="T2" y="T3"/>
              </a:cxn>
              <a:cxn ang="T8">
                <a:pos x="T4" y="T5"/>
              </a:cxn>
            </a:cxnLst>
            <a:rect l="T9" t="T10" r="T11" b="T12"/>
            <a:pathLst>
              <a:path w="1369" h="1335">
                <a:moveTo>
                  <a:pt x="0" y="0"/>
                </a:moveTo>
                <a:lnTo>
                  <a:pt x="1368" y="1334"/>
                </a:lnTo>
                <a:lnTo>
                  <a:pt x="1368" y="0"/>
                </a:lnTo>
              </a:path>
            </a:pathLst>
          </a:custGeom>
          <a:noFill/>
          <a:ln w="53975">
            <a:solidFill>
              <a:srgbClr val="0033CC"/>
            </a:solidFill>
            <a:round/>
            <a:headEnd/>
            <a:tailEnd/>
          </a:ln>
        </p:spPr>
        <p:txBody>
          <a:bodyPr/>
          <a:lstStyle/>
          <a:p>
            <a:endParaRPr lang="fr-FR"/>
          </a:p>
        </p:txBody>
      </p:sp>
      <p:sp>
        <p:nvSpPr>
          <p:cNvPr id="43014" name="Line 9"/>
          <p:cNvSpPr>
            <a:spLocks noChangeShapeType="1"/>
          </p:cNvSpPr>
          <p:nvPr/>
        </p:nvSpPr>
        <p:spPr bwMode="auto">
          <a:xfrm>
            <a:off x="7953375" y="2501900"/>
            <a:ext cx="585788" cy="581025"/>
          </a:xfrm>
          <a:prstGeom prst="line">
            <a:avLst/>
          </a:prstGeom>
          <a:noFill/>
          <a:ln w="53975">
            <a:solidFill>
              <a:srgbClr val="0033CC"/>
            </a:solidFill>
            <a:round/>
            <a:headEnd/>
            <a:tailEnd/>
          </a:ln>
        </p:spPr>
        <p:txBody>
          <a:bodyPr/>
          <a:lstStyle/>
          <a:p>
            <a:endParaRPr lang="fr-CA"/>
          </a:p>
        </p:txBody>
      </p:sp>
      <p:sp>
        <p:nvSpPr>
          <p:cNvPr id="43015" name="Line 10"/>
          <p:cNvSpPr>
            <a:spLocks noChangeShapeType="1"/>
          </p:cNvSpPr>
          <p:nvPr/>
        </p:nvSpPr>
        <p:spPr bwMode="auto">
          <a:xfrm>
            <a:off x="1023938" y="4651375"/>
            <a:ext cx="7829550" cy="0"/>
          </a:xfrm>
          <a:prstGeom prst="line">
            <a:avLst/>
          </a:prstGeom>
          <a:noFill/>
          <a:ln w="0">
            <a:solidFill>
              <a:srgbClr val="FF3300"/>
            </a:solidFill>
            <a:prstDash val="lgDash"/>
            <a:round/>
            <a:headEnd/>
            <a:tailEnd/>
          </a:ln>
        </p:spPr>
        <p:txBody>
          <a:bodyPr/>
          <a:lstStyle/>
          <a:p>
            <a:endParaRPr lang="fr-CA"/>
          </a:p>
        </p:txBody>
      </p:sp>
      <p:sp>
        <p:nvSpPr>
          <p:cNvPr id="43016" name="Line 11"/>
          <p:cNvSpPr>
            <a:spLocks noChangeShapeType="1"/>
          </p:cNvSpPr>
          <p:nvPr/>
        </p:nvSpPr>
        <p:spPr bwMode="auto">
          <a:xfrm>
            <a:off x="2916238" y="3944938"/>
            <a:ext cx="0" cy="1711325"/>
          </a:xfrm>
          <a:prstGeom prst="line">
            <a:avLst/>
          </a:prstGeom>
          <a:noFill/>
          <a:ln w="0">
            <a:solidFill>
              <a:srgbClr val="0033CC"/>
            </a:solidFill>
            <a:prstDash val="lgDash"/>
            <a:round/>
            <a:headEnd/>
            <a:tailEnd/>
          </a:ln>
        </p:spPr>
        <p:txBody>
          <a:bodyPr/>
          <a:lstStyle/>
          <a:p>
            <a:endParaRPr lang="fr-CA"/>
          </a:p>
        </p:txBody>
      </p:sp>
      <p:sp>
        <p:nvSpPr>
          <p:cNvPr id="43017" name="Text Box 12"/>
          <p:cNvSpPr txBox="1">
            <a:spLocks noChangeArrowheads="1"/>
          </p:cNvSpPr>
          <p:nvPr/>
        </p:nvSpPr>
        <p:spPr bwMode="auto">
          <a:xfrm>
            <a:off x="7488238" y="5481638"/>
            <a:ext cx="1166812" cy="457200"/>
          </a:xfrm>
          <a:prstGeom prst="rect">
            <a:avLst/>
          </a:prstGeom>
          <a:noFill/>
          <a:ln w="9525">
            <a:noFill/>
            <a:miter lim="800000"/>
            <a:headEnd/>
            <a:tailEnd/>
          </a:ln>
        </p:spPr>
        <p:txBody>
          <a:bodyPr wrap="none" anchor="b">
            <a:spAutoFit/>
          </a:bodyPr>
          <a:lstStyle/>
          <a:p>
            <a:pPr algn="just">
              <a:spcBef>
                <a:spcPct val="30000"/>
              </a:spcBef>
            </a:pPr>
            <a:r>
              <a:rPr lang="fr-CA" sz="2400" b="1">
                <a:solidFill>
                  <a:srgbClr val="185FAB"/>
                </a:solidFill>
              </a:rPr>
              <a:t>Temps</a:t>
            </a:r>
            <a:endParaRPr lang="fr-CA">
              <a:solidFill>
                <a:srgbClr val="185FAB"/>
              </a:solidFill>
            </a:endParaRPr>
          </a:p>
        </p:txBody>
      </p:sp>
      <p:sp>
        <p:nvSpPr>
          <p:cNvPr id="43018" name="Text Box 13"/>
          <p:cNvSpPr txBox="1">
            <a:spLocks noChangeArrowheads="1"/>
          </p:cNvSpPr>
          <p:nvPr/>
        </p:nvSpPr>
        <p:spPr bwMode="auto">
          <a:xfrm>
            <a:off x="2808288" y="5637213"/>
            <a:ext cx="912812" cy="457200"/>
          </a:xfrm>
          <a:prstGeom prst="rect">
            <a:avLst/>
          </a:prstGeom>
          <a:noFill/>
          <a:ln w="9525">
            <a:noFill/>
            <a:miter lim="800000"/>
            <a:headEnd/>
            <a:tailEnd/>
          </a:ln>
        </p:spPr>
        <p:txBody>
          <a:bodyPr anchor="b">
            <a:spAutoFit/>
          </a:bodyPr>
          <a:lstStyle/>
          <a:p>
            <a:pPr algn="just">
              <a:spcBef>
                <a:spcPct val="30000"/>
              </a:spcBef>
            </a:pPr>
            <a:r>
              <a:rPr lang="fr-CA" sz="2400" b="1">
                <a:solidFill>
                  <a:srgbClr val="185FAB"/>
                </a:solidFill>
              </a:rPr>
              <a:t>Délai</a:t>
            </a:r>
            <a:endParaRPr lang="fr-CA">
              <a:solidFill>
                <a:srgbClr val="185FAB"/>
              </a:solidFill>
            </a:endParaRPr>
          </a:p>
        </p:txBody>
      </p:sp>
      <p:sp>
        <p:nvSpPr>
          <p:cNvPr id="43019" name="Text Box 15"/>
          <p:cNvSpPr txBox="1">
            <a:spLocks noChangeArrowheads="1"/>
          </p:cNvSpPr>
          <p:nvPr/>
        </p:nvSpPr>
        <p:spPr bwMode="auto">
          <a:xfrm>
            <a:off x="5813425" y="1858963"/>
            <a:ext cx="2479675" cy="381000"/>
          </a:xfrm>
          <a:prstGeom prst="rect">
            <a:avLst/>
          </a:prstGeom>
          <a:noFill/>
          <a:ln w="9525">
            <a:noFill/>
            <a:miter lim="800000"/>
            <a:headEnd/>
            <a:tailEnd/>
          </a:ln>
        </p:spPr>
        <p:txBody>
          <a:bodyPr wrap="none" anchor="b">
            <a:spAutoFit/>
          </a:bodyPr>
          <a:lstStyle/>
          <a:p>
            <a:pPr algn="just">
              <a:spcBef>
                <a:spcPct val="30000"/>
              </a:spcBef>
            </a:pPr>
            <a:r>
              <a:rPr lang="fr-CA" sz="1900" b="1">
                <a:solidFill>
                  <a:srgbClr val="009C98"/>
                </a:solidFill>
              </a:rPr>
              <a:t>Point de commande</a:t>
            </a:r>
            <a:endParaRPr lang="fr-CA">
              <a:solidFill>
                <a:srgbClr val="009C98"/>
              </a:solidFill>
            </a:endParaRPr>
          </a:p>
        </p:txBody>
      </p:sp>
      <p:sp>
        <p:nvSpPr>
          <p:cNvPr id="43020" name="Line 17"/>
          <p:cNvSpPr>
            <a:spLocks noChangeShapeType="1"/>
          </p:cNvSpPr>
          <p:nvPr/>
        </p:nvSpPr>
        <p:spPr bwMode="auto">
          <a:xfrm>
            <a:off x="3608388" y="4641850"/>
            <a:ext cx="11112" cy="1019175"/>
          </a:xfrm>
          <a:prstGeom prst="line">
            <a:avLst/>
          </a:prstGeom>
          <a:noFill/>
          <a:ln w="0">
            <a:solidFill>
              <a:srgbClr val="0033CC"/>
            </a:solidFill>
            <a:prstDash val="lgDash"/>
            <a:round/>
            <a:headEnd/>
            <a:tailEnd/>
          </a:ln>
        </p:spPr>
        <p:txBody>
          <a:bodyPr/>
          <a:lstStyle/>
          <a:p>
            <a:endParaRPr lang="fr-CA"/>
          </a:p>
        </p:txBody>
      </p:sp>
      <p:sp>
        <p:nvSpPr>
          <p:cNvPr id="43021" name="Freeform 18"/>
          <p:cNvSpPr>
            <a:spLocks/>
          </p:cNvSpPr>
          <p:nvPr/>
        </p:nvSpPr>
        <p:spPr bwMode="auto">
          <a:xfrm>
            <a:off x="1011238" y="3986213"/>
            <a:ext cx="7785100" cy="1587"/>
          </a:xfrm>
          <a:custGeom>
            <a:avLst/>
            <a:gdLst>
              <a:gd name="T0" fmla="*/ 0 w 4904"/>
              <a:gd name="T1" fmla="*/ 0 h 1"/>
              <a:gd name="T2" fmla="*/ 2147483647 w 4904"/>
              <a:gd name="T3" fmla="*/ 0 h 1"/>
              <a:gd name="T4" fmla="*/ 2147483647 w 4904"/>
              <a:gd name="T5" fmla="*/ 0 h 1"/>
              <a:gd name="T6" fmla="*/ 0 60000 65536"/>
              <a:gd name="T7" fmla="*/ 0 60000 65536"/>
              <a:gd name="T8" fmla="*/ 0 60000 65536"/>
              <a:gd name="T9" fmla="*/ 0 w 4904"/>
              <a:gd name="T10" fmla="*/ 0 h 1"/>
              <a:gd name="T11" fmla="*/ 4904 w 4904"/>
              <a:gd name="T12" fmla="*/ 1 h 1"/>
            </a:gdLst>
            <a:ahLst/>
            <a:cxnLst>
              <a:cxn ang="T6">
                <a:pos x="T0" y="T1"/>
              </a:cxn>
              <a:cxn ang="T7">
                <a:pos x="T2" y="T3"/>
              </a:cxn>
              <a:cxn ang="T8">
                <a:pos x="T4" y="T5"/>
              </a:cxn>
            </a:cxnLst>
            <a:rect l="T9" t="T10" r="T11" b="T12"/>
            <a:pathLst>
              <a:path w="4904" h="1">
                <a:moveTo>
                  <a:pt x="0" y="0"/>
                </a:moveTo>
                <a:lnTo>
                  <a:pt x="4903" y="0"/>
                </a:lnTo>
              </a:path>
            </a:pathLst>
          </a:custGeom>
          <a:noFill/>
          <a:ln w="38100">
            <a:solidFill>
              <a:srgbClr val="008000"/>
            </a:solidFill>
            <a:round/>
            <a:headEnd/>
            <a:tailEnd/>
          </a:ln>
        </p:spPr>
        <p:txBody>
          <a:bodyPr/>
          <a:lstStyle/>
          <a:p>
            <a:endParaRPr lang="fr-FR"/>
          </a:p>
        </p:txBody>
      </p:sp>
      <p:sp>
        <p:nvSpPr>
          <p:cNvPr id="43022" name="Text Box 19"/>
          <p:cNvSpPr txBox="1">
            <a:spLocks noChangeArrowheads="1"/>
          </p:cNvSpPr>
          <p:nvPr/>
        </p:nvSpPr>
        <p:spPr bwMode="auto">
          <a:xfrm>
            <a:off x="311150" y="1647825"/>
            <a:ext cx="3527425" cy="457200"/>
          </a:xfrm>
          <a:prstGeom prst="rect">
            <a:avLst/>
          </a:prstGeom>
          <a:noFill/>
          <a:ln w="12700">
            <a:noFill/>
            <a:miter lim="800000"/>
            <a:headEnd type="none" w="sm" len="sm"/>
            <a:tailEnd type="none" w="sm" len="sm"/>
          </a:ln>
        </p:spPr>
        <p:txBody>
          <a:bodyPr>
            <a:spAutoFit/>
          </a:bodyPr>
          <a:lstStyle/>
          <a:p>
            <a:pPr>
              <a:spcBef>
                <a:spcPct val="50000"/>
              </a:spcBef>
            </a:pPr>
            <a:r>
              <a:rPr lang="fr-CA" sz="2400" b="1">
                <a:solidFill>
                  <a:srgbClr val="185FAB"/>
                </a:solidFill>
              </a:rPr>
              <a:t>Quantité en stock</a:t>
            </a:r>
          </a:p>
        </p:txBody>
      </p:sp>
      <p:sp>
        <p:nvSpPr>
          <p:cNvPr id="43023" name="Line 20"/>
          <p:cNvSpPr>
            <a:spLocks noChangeShapeType="1"/>
          </p:cNvSpPr>
          <p:nvPr/>
        </p:nvSpPr>
        <p:spPr bwMode="auto">
          <a:xfrm>
            <a:off x="2922588" y="5470525"/>
            <a:ext cx="669925" cy="0"/>
          </a:xfrm>
          <a:prstGeom prst="line">
            <a:avLst/>
          </a:prstGeom>
          <a:noFill/>
          <a:ln w="38100">
            <a:solidFill>
              <a:schemeClr val="tx1"/>
            </a:solidFill>
            <a:round/>
            <a:headEnd type="arrow" w="sm" len="sm"/>
            <a:tailEnd type="arrow" w="sm" len="sm"/>
          </a:ln>
        </p:spPr>
        <p:txBody>
          <a:bodyPr/>
          <a:lstStyle/>
          <a:p>
            <a:endParaRPr lang="fr-CA"/>
          </a:p>
        </p:txBody>
      </p:sp>
      <p:sp>
        <p:nvSpPr>
          <p:cNvPr id="43024" name="Text Box 21"/>
          <p:cNvSpPr txBox="1">
            <a:spLocks noChangeArrowheads="1"/>
          </p:cNvSpPr>
          <p:nvPr/>
        </p:nvSpPr>
        <p:spPr bwMode="auto">
          <a:xfrm>
            <a:off x="277813" y="3756025"/>
            <a:ext cx="620712" cy="457200"/>
          </a:xfrm>
          <a:prstGeom prst="rect">
            <a:avLst/>
          </a:prstGeom>
          <a:noFill/>
          <a:ln w="12700">
            <a:noFill/>
            <a:miter lim="800000"/>
            <a:headEnd type="none" w="sm" len="sm"/>
            <a:tailEnd type="none" w="sm" len="sm"/>
          </a:ln>
        </p:spPr>
        <p:txBody>
          <a:bodyPr>
            <a:spAutoFit/>
          </a:bodyPr>
          <a:lstStyle/>
          <a:p>
            <a:pPr>
              <a:spcBef>
                <a:spcPct val="50000"/>
              </a:spcBef>
            </a:pPr>
            <a:r>
              <a:rPr lang="fr-CA" sz="2400" b="1">
                <a:solidFill>
                  <a:srgbClr val="009C98"/>
                </a:solidFill>
              </a:rPr>
              <a:t>PC</a:t>
            </a:r>
          </a:p>
        </p:txBody>
      </p:sp>
      <p:sp>
        <p:nvSpPr>
          <p:cNvPr id="43025" name="Line 25"/>
          <p:cNvSpPr>
            <a:spLocks noChangeShapeType="1"/>
          </p:cNvSpPr>
          <p:nvPr/>
        </p:nvSpPr>
        <p:spPr bwMode="auto">
          <a:xfrm flipH="1">
            <a:off x="7315200" y="2246313"/>
            <a:ext cx="593725" cy="1716087"/>
          </a:xfrm>
          <a:prstGeom prst="line">
            <a:avLst/>
          </a:prstGeom>
          <a:noFill/>
          <a:ln w="12700">
            <a:solidFill>
              <a:schemeClr val="tx1"/>
            </a:solidFill>
            <a:round/>
            <a:headEnd type="none" w="sm" len="sm"/>
            <a:tailEnd type="arrow" w="lg" len="lg"/>
          </a:ln>
        </p:spPr>
        <p:txBody>
          <a:bodyPr/>
          <a:lstStyle/>
          <a:p>
            <a:endParaRPr lang="fr-CA"/>
          </a:p>
        </p:txBody>
      </p:sp>
      <p:sp>
        <p:nvSpPr>
          <p:cNvPr id="43026" name="Text Box 26"/>
          <p:cNvSpPr txBox="1">
            <a:spLocks noChangeArrowheads="1"/>
          </p:cNvSpPr>
          <p:nvPr/>
        </p:nvSpPr>
        <p:spPr bwMode="auto">
          <a:xfrm>
            <a:off x="2952750" y="2847975"/>
            <a:ext cx="495300" cy="366713"/>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DB0707"/>
                </a:solidFill>
              </a:rPr>
              <a:t>Q1</a:t>
            </a:r>
          </a:p>
        </p:txBody>
      </p:sp>
      <p:sp>
        <p:nvSpPr>
          <p:cNvPr id="43027" name="Text Box 27"/>
          <p:cNvSpPr txBox="1">
            <a:spLocks noChangeArrowheads="1"/>
          </p:cNvSpPr>
          <p:nvPr/>
        </p:nvSpPr>
        <p:spPr bwMode="auto">
          <a:xfrm>
            <a:off x="5130800" y="2854325"/>
            <a:ext cx="495300" cy="366713"/>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DB0707"/>
                </a:solidFill>
              </a:rPr>
              <a:t>Q2</a:t>
            </a:r>
          </a:p>
        </p:txBody>
      </p:sp>
      <p:sp>
        <p:nvSpPr>
          <p:cNvPr id="43028" name="Text Box 28"/>
          <p:cNvSpPr txBox="1">
            <a:spLocks noChangeArrowheads="1"/>
          </p:cNvSpPr>
          <p:nvPr/>
        </p:nvSpPr>
        <p:spPr bwMode="auto">
          <a:xfrm>
            <a:off x="7380288" y="2809875"/>
            <a:ext cx="495300" cy="366713"/>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DB0707"/>
                </a:solidFill>
              </a:rPr>
              <a:t>Q3</a:t>
            </a:r>
          </a:p>
        </p:txBody>
      </p:sp>
      <p:sp>
        <p:nvSpPr>
          <p:cNvPr id="43029" name="Text Box 29"/>
          <p:cNvSpPr txBox="1">
            <a:spLocks noChangeArrowheads="1"/>
          </p:cNvSpPr>
          <p:nvPr/>
        </p:nvSpPr>
        <p:spPr bwMode="auto">
          <a:xfrm>
            <a:off x="4181475" y="2862263"/>
            <a:ext cx="630238" cy="366712"/>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DB0707"/>
                </a:solidFill>
              </a:rPr>
              <a:t>=</a:t>
            </a:r>
          </a:p>
        </p:txBody>
      </p:sp>
      <p:sp>
        <p:nvSpPr>
          <p:cNvPr id="43030" name="Text Box 30"/>
          <p:cNvSpPr txBox="1">
            <a:spLocks noChangeArrowheads="1"/>
          </p:cNvSpPr>
          <p:nvPr/>
        </p:nvSpPr>
        <p:spPr bwMode="auto">
          <a:xfrm>
            <a:off x="6464300" y="2852738"/>
            <a:ext cx="630238" cy="366712"/>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DB0707"/>
                </a:solidFill>
              </a:rPr>
              <a:t>=</a:t>
            </a:r>
          </a:p>
        </p:txBody>
      </p:sp>
      <p:sp>
        <p:nvSpPr>
          <p:cNvPr id="43031" name="Rectangle 32"/>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fixe – Période variable</a:t>
            </a:r>
          </a:p>
        </p:txBody>
      </p:sp>
      <p:sp>
        <p:nvSpPr>
          <p:cNvPr id="43032" name="AutoShape 33"/>
          <p:cNvSpPr>
            <a:spLocks noChangeArrowheads="1"/>
          </p:cNvSpPr>
          <p:nvPr/>
        </p:nvSpPr>
        <p:spPr bwMode="auto">
          <a:xfrm>
            <a:off x="3752850" y="4005263"/>
            <a:ext cx="3554413" cy="635000"/>
          </a:xfrm>
          <a:prstGeom prst="upDownArrowCallout">
            <a:avLst>
              <a:gd name="adj1" fmla="val 66755"/>
              <a:gd name="adj2" fmla="val 55379"/>
              <a:gd name="adj3" fmla="val 17231"/>
              <a:gd name="adj4" fmla="val 50000"/>
            </a:avLst>
          </a:prstGeom>
          <a:solidFill>
            <a:srgbClr val="CCFFCC"/>
          </a:solidFill>
          <a:ln w="9525" algn="ctr">
            <a:solidFill>
              <a:srgbClr val="006666"/>
            </a:solidFill>
            <a:miter lim="800000"/>
            <a:headEnd type="none" w="sm" len="sm"/>
            <a:tailEnd type="none" w="sm" len="sm"/>
          </a:ln>
        </p:spPr>
        <p:txBody>
          <a:bodyPr wrap="none" anchor="ctr"/>
          <a:lstStyle/>
          <a:p>
            <a:pPr algn="ctr"/>
            <a:r>
              <a:rPr lang="fr-CA" sz="2400"/>
              <a:t>Utilisation durant le délai</a:t>
            </a:r>
          </a:p>
        </p:txBody>
      </p:sp>
      <p:sp>
        <p:nvSpPr>
          <p:cNvPr id="43033" name="AutoShape 34"/>
          <p:cNvSpPr>
            <a:spLocks noChangeArrowheads="1"/>
          </p:cNvSpPr>
          <p:nvPr/>
        </p:nvSpPr>
        <p:spPr bwMode="auto">
          <a:xfrm>
            <a:off x="3729038" y="4664075"/>
            <a:ext cx="3554412" cy="665163"/>
          </a:xfrm>
          <a:prstGeom prst="upDownArrowCallout">
            <a:avLst>
              <a:gd name="adj1" fmla="val 63728"/>
              <a:gd name="adj2" fmla="val 52868"/>
              <a:gd name="adj3" fmla="val 17231"/>
              <a:gd name="adj4" fmla="val 50000"/>
            </a:avLst>
          </a:prstGeom>
          <a:solidFill>
            <a:srgbClr val="FF9900"/>
          </a:solidFill>
          <a:ln w="9525" algn="ctr">
            <a:solidFill>
              <a:srgbClr val="CC6600"/>
            </a:solidFill>
            <a:miter lim="800000"/>
            <a:headEnd type="none" w="sm" len="sm"/>
            <a:tailEnd type="none" w="sm" len="sm"/>
          </a:ln>
        </p:spPr>
        <p:txBody>
          <a:bodyPr wrap="none" anchor="ctr"/>
          <a:lstStyle/>
          <a:p>
            <a:pPr algn="ctr"/>
            <a:r>
              <a:rPr lang="fr-CA" sz="2000"/>
              <a:t>Stock de sécurité</a:t>
            </a:r>
          </a:p>
        </p:txBody>
      </p:sp>
      <p:sp>
        <p:nvSpPr>
          <p:cNvPr id="43034" name="Freeform 35"/>
          <p:cNvSpPr>
            <a:spLocks/>
          </p:cNvSpPr>
          <p:nvPr/>
        </p:nvSpPr>
        <p:spPr bwMode="auto">
          <a:xfrm>
            <a:off x="8015288" y="3968750"/>
            <a:ext cx="915987" cy="1404938"/>
          </a:xfrm>
          <a:custGeom>
            <a:avLst/>
            <a:gdLst>
              <a:gd name="T0" fmla="*/ 2147483647 w 1063"/>
              <a:gd name="T1" fmla="*/ 2147483647 h 2241"/>
              <a:gd name="T2" fmla="*/ 2147483647 w 1063"/>
              <a:gd name="T3" fmla="*/ 2147483647 h 2241"/>
              <a:gd name="T4" fmla="*/ 2147483647 w 1063"/>
              <a:gd name="T5" fmla="*/ 2147483647 h 2241"/>
              <a:gd name="T6" fmla="*/ 2147483647 w 1063"/>
              <a:gd name="T7" fmla="*/ 2147483647 h 2241"/>
              <a:gd name="T8" fmla="*/ 2147483647 w 1063"/>
              <a:gd name="T9" fmla="*/ 2147483647 h 2241"/>
              <a:gd name="T10" fmla="*/ 2147483647 w 1063"/>
              <a:gd name="T11" fmla="*/ 2147483647 h 2241"/>
              <a:gd name="T12" fmla="*/ 2147483647 w 1063"/>
              <a:gd name="T13" fmla="*/ 2147483647 h 2241"/>
              <a:gd name="T14" fmla="*/ 2147483647 w 1063"/>
              <a:gd name="T15" fmla="*/ 2147483647 h 2241"/>
              <a:gd name="T16" fmla="*/ 2147483647 w 1063"/>
              <a:gd name="T17" fmla="*/ 2147483647 h 2241"/>
              <a:gd name="T18" fmla="*/ 2147483647 w 1063"/>
              <a:gd name="T19" fmla="*/ 2147483647 h 2241"/>
              <a:gd name="T20" fmla="*/ 2147483647 w 1063"/>
              <a:gd name="T21" fmla="*/ 2147483647 h 2241"/>
              <a:gd name="T22" fmla="*/ 2147483647 w 1063"/>
              <a:gd name="T23" fmla="*/ 2147483647 h 2241"/>
              <a:gd name="T24" fmla="*/ 2147483647 w 1063"/>
              <a:gd name="T25" fmla="*/ 2147483647 h 2241"/>
              <a:gd name="T26" fmla="*/ 2147483647 w 1063"/>
              <a:gd name="T27" fmla="*/ 2147483647 h 2241"/>
              <a:gd name="T28" fmla="*/ 2147483647 w 1063"/>
              <a:gd name="T29" fmla="*/ 2147483647 h 2241"/>
              <a:gd name="T30" fmla="*/ 2147483647 w 1063"/>
              <a:gd name="T31" fmla="*/ 2147483647 h 2241"/>
              <a:gd name="T32" fmla="*/ 2147483647 w 1063"/>
              <a:gd name="T33" fmla="*/ 2147483647 h 2241"/>
              <a:gd name="T34" fmla="*/ 2147483647 w 1063"/>
              <a:gd name="T35" fmla="*/ 2147483647 h 2241"/>
              <a:gd name="T36" fmla="*/ 2147483647 w 1063"/>
              <a:gd name="T37" fmla="*/ 2147483647 h 2241"/>
              <a:gd name="T38" fmla="*/ 2147483647 w 1063"/>
              <a:gd name="T39" fmla="*/ 2147483647 h 2241"/>
              <a:gd name="T40" fmla="*/ 2147483647 w 1063"/>
              <a:gd name="T41" fmla="*/ 2147483647 h 2241"/>
              <a:gd name="T42" fmla="*/ 2147483647 w 1063"/>
              <a:gd name="T43" fmla="*/ 2147483647 h 2241"/>
              <a:gd name="T44" fmla="*/ 2147483647 w 1063"/>
              <a:gd name="T45" fmla="*/ 2147483647 h 2241"/>
              <a:gd name="T46" fmla="*/ 2147483647 w 1063"/>
              <a:gd name="T47" fmla="*/ 2147483647 h 2241"/>
              <a:gd name="T48" fmla="*/ 2147483647 w 1063"/>
              <a:gd name="T49" fmla="*/ 2147483647 h 2241"/>
              <a:gd name="T50" fmla="*/ 2147483647 w 1063"/>
              <a:gd name="T51" fmla="*/ 2147483647 h 2241"/>
              <a:gd name="T52" fmla="*/ 2147483647 w 1063"/>
              <a:gd name="T53" fmla="*/ 2147483647 h 2241"/>
              <a:gd name="T54" fmla="*/ 2147483647 w 1063"/>
              <a:gd name="T55" fmla="*/ 2147483647 h 2241"/>
              <a:gd name="T56" fmla="*/ 2147483647 w 1063"/>
              <a:gd name="T57" fmla="*/ 2147483647 h 2241"/>
              <a:gd name="T58" fmla="*/ 2147483647 w 1063"/>
              <a:gd name="T59" fmla="*/ 2147483647 h 2241"/>
              <a:gd name="T60" fmla="*/ 2147483647 w 1063"/>
              <a:gd name="T61" fmla="*/ 2147483647 h 2241"/>
              <a:gd name="T62" fmla="*/ 2147483647 w 1063"/>
              <a:gd name="T63" fmla="*/ 2147483647 h 2241"/>
              <a:gd name="T64" fmla="*/ 2147483647 w 1063"/>
              <a:gd name="T65" fmla="*/ 2147483647 h 2241"/>
              <a:gd name="T66" fmla="*/ 2147483647 w 1063"/>
              <a:gd name="T67" fmla="*/ 2147483647 h 2241"/>
              <a:gd name="T68" fmla="*/ 2147483647 w 1063"/>
              <a:gd name="T69" fmla="*/ 2147483647 h 2241"/>
              <a:gd name="T70" fmla="*/ 2147483647 w 1063"/>
              <a:gd name="T71" fmla="*/ 2147483647 h 2241"/>
              <a:gd name="T72" fmla="*/ 2147483647 w 1063"/>
              <a:gd name="T73" fmla="*/ 2147483647 h 2241"/>
              <a:gd name="T74" fmla="*/ 2147483647 w 1063"/>
              <a:gd name="T75" fmla="*/ 2147483647 h 2241"/>
              <a:gd name="T76" fmla="*/ 2147483647 w 1063"/>
              <a:gd name="T77" fmla="*/ 2147483647 h 22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63"/>
              <a:gd name="T118" fmla="*/ 0 h 2241"/>
              <a:gd name="T119" fmla="*/ 1063 w 1063"/>
              <a:gd name="T120" fmla="*/ 2241 h 224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63" h="2241">
                <a:moveTo>
                  <a:pt x="0" y="0"/>
                </a:moveTo>
                <a:lnTo>
                  <a:pt x="1" y="32"/>
                </a:lnTo>
                <a:lnTo>
                  <a:pt x="2" y="64"/>
                </a:lnTo>
                <a:lnTo>
                  <a:pt x="4" y="96"/>
                </a:lnTo>
                <a:lnTo>
                  <a:pt x="6" y="128"/>
                </a:lnTo>
                <a:lnTo>
                  <a:pt x="9" y="160"/>
                </a:lnTo>
                <a:lnTo>
                  <a:pt x="14" y="192"/>
                </a:lnTo>
                <a:lnTo>
                  <a:pt x="19" y="224"/>
                </a:lnTo>
                <a:lnTo>
                  <a:pt x="25" y="256"/>
                </a:lnTo>
                <a:lnTo>
                  <a:pt x="34" y="288"/>
                </a:lnTo>
                <a:lnTo>
                  <a:pt x="44" y="320"/>
                </a:lnTo>
                <a:lnTo>
                  <a:pt x="57" y="352"/>
                </a:lnTo>
                <a:lnTo>
                  <a:pt x="73" y="384"/>
                </a:lnTo>
                <a:lnTo>
                  <a:pt x="92" y="416"/>
                </a:lnTo>
                <a:lnTo>
                  <a:pt x="115" y="448"/>
                </a:lnTo>
                <a:lnTo>
                  <a:pt x="142" y="480"/>
                </a:lnTo>
                <a:lnTo>
                  <a:pt x="173" y="512"/>
                </a:lnTo>
                <a:lnTo>
                  <a:pt x="208" y="544"/>
                </a:lnTo>
                <a:lnTo>
                  <a:pt x="248" y="576"/>
                </a:lnTo>
                <a:lnTo>
                  <a:pt x="294" y="608"/>
                </a:lnTo>
                <a:lnTo>
                  <a:pt x="343" y="640"/>
                </a:lnTo>
                <a:lnTo>
                  <a:pt x="397" y="672"/>
                </a:lnTo>
                <a:lnTo>
                  <a:pt x="455" y="704"/>
                </a:lnTo>
                <a:lnTo>
                  <a:pt x="516" y="736"/>
                </a:lnTo>
                <a:lnTo>
                  <a:pt x="578" y="768"/>
                </a:lnTo>
                <a:lnTo>
                  <a:pt x="643" y="800"/>
                </a:lnTo>
                <a:lnTo>
                  <a:pt x="708" y="832"/>
                </a:lnTo>
                <a:lnTo>
                  <a:pt x="770" y="864"/>
                </a:lnTo>
                <a:lnTo>
                  <a:pt x="830" y="896"/>
                </a:lnTo>
                <a:lnTo>
                  <a:pt x="886" y="928"/>
                </a:lnTo>
                <a:lnTo>
                  <a:pt x="936" y="960"/>
                </a:lnTo>
                <a:lnTo>
                  <a:pt x="980" y="992"/>
                </a:lnTo>
                <a:lnTo>
                  <a:pt x="998" y="1008"/>
                </a:lnTo>
                <a:lnTo>
                  <a:pt x="1015" y="1024"/>
                </a:lnTo>
                <a:lnTo>
                  <a:pt x="1029" y="1040"/>
                </a:lnTo>
                <a:lnTo>
                  <a:pt x="1041" y="1056"/>
                </a:lnTo>
                <a:lnTo>
                  <a:pt x="1050" y="1072"/>
                </a:lnTo>
                <a:lnTo>
                  <a:pt x="1056" y="1088"/>
                </a:lnTo>
                <a:lnTo>
                  <a:pt x="1061" y="1104"/>
                </a:lnTo>
                <a:lnTo>
                  <a:pt x="1062" y="1120"/>
                </a:lnTo>
                <a:lnTo>
                  <a:pt x="1061" y="1136"/>
                </a:lnTo>
                <a:lnTo>
                  <a:pt x="1056" y="1152"/>
                </a:lnTo>
                <a:lnTo>
                  <a:pt x="1050" y="1169"/>
                </a:lnTo>
                <a:lnTo>
                  <a:pt x="1041" y="1184"/>
                </a:lnTo>
                <a:lnTo>
                  <a:pt x="1029" y="1201"/>
                </a:lnTo>
                <a:lnTo>
                  <a:pt x="1015" y="1216"/>
                </a:lnTo>
                <a:lnTo>
                  <a:pt x="998" y="1233"/>
                </a:lnTo>
                <a:lnTo>
                  <a:pt x="980" y="1248"/>
                </a:lnTo>
                <a:lnTo>
                  <a:pt x="936" y="1280"/>
                </a:lnTo>
                <a:lnTo>
                  <a:pt x="886" y="1312"/>
                </a:lnTo>
                <a:lnTo>
                  <a:pt x="830" y="1344"/>
                </a:lnTo>
                <a:lnTo>
                  <a:pt x="770" y="1376"/>
                </a:lnTo>
                <a:lnTo>
                  <a:pt x="708" y="1408"/>
                </a:lnTo>
                <a:lnTo>
                  <a:pt x="643" y="1440"/>
                </a:lnTo>
                <a:lnTo>
                  <a:pt x="578" y="1472"/>
                </a:lnTo>
                <a:lnTo>
                  <a:pt x="516" y="1504"/>
                </a:lnTo>
                <a:lnTo>
                  <a:pt x="455" y="1536"/>
                </a:lnTo>
                <a:lnTo>
                  <a:pt x="397" y="1568"/>
                </a:lnTo>
                <a:lnTo>
                  <a:pt x="343" y="1600"/>
                </a:lnTo>
                <a:lnTo>
                  <a:pt x="294" y="1632"/>
                </a:lnTo>
                <a:lnTo>
                  <a:pt x="248" y="1664"/>
                </a:lnTo>
                <a:lnTo>
                  <a:pt x="208" y="1696"/>
                </a:lnTo>
                <a:lnTo>
                  <a:pt x="173" y="1728"/>
                </a:lnTo>
                <a:lnTo>
                  <a:pt x="142" y="1760"/>
                </a:lnTo>
                <a:lnTo>
                  <a:pt x="115" y="1792"/>
                </a:lnTo>
                <a:lnTo>
                  <a:pt x="92" y="1824"/>
                </a:lnTo>
                <a:lnTo>
                  <a:pt x="73" y="1856"/>
                </a:lnTo>
                <a:lnTo>
                  <a:pt x="57" y="1888"/>
                </a:lnTo>
                <a:lnTo>
                  <a:pt x="44" y="1920"/>
                </a:lnTo>
                <a:lnTo>
                  <a:pt x="34" y="1952"/>
                </a:lnTo>
                <a:lnTo>
                  <a:pt x="25" y="1984"/>
                </a:lnTo>
                <a:lnTo>
                  <a:pt x="19" y="2016"/>
                </a:lnTo>
                <a:lnTo>
                  <a:pt x="14" y="2048"/>
                </a:lnTo>
                <a:lnTo>
                  <a:pt x="9" y="2080"/>
                </a:lnTo>
                <a:lnTo>
                  <a:pt x="6" y="2112"/>
                </a:lnTo>
                <a:lnTo>
                  <a:pt x="4" y="2144"/>
                </a:lnTo>
                <a:lnTo>
                  <a:pt x="2" y="2176"/>
                </a:lnTo>
                <a:lnTo>
                  <a:pt x="1" y="2208"/>
                </a:lnTo>
                <a:lnTo>
                  <a:pt x="0" y="2240"/>
                </a:lnTo>
              </a:path>
            </a:pathLst>
          </a:custGeom>
          <a:noFill/>
          <a:ln w="38100">
            <a:solidFill>
              <a:srgbClr val="FF3300"/>
            </a:solidFill>
            <a:round/>
            <a:headEnd/>
            <a:tailEnd/>
          </a:ln>
        </p:spPr>
        <p:txBody>
          <a:bodyPr/>
          <a:lstStyle/>
          <a:p>
            <a:endParaRPr lang="fr-FR"/>
          </a:p>
        </p:txBody>
      </p:sp>
      <p:sp>
        <p:nvSpPr>
          <p:cNvPr id="28" name="Rectangle à coins arrondis 27"/>
          <p:cNvSpPr>
            <a:spLocks noChangeArrowheads="1"/>
          </p:cNvSpPr>
          <p:nvPr/>
        </p:nvSpPr>
        <p:spPr bwMode="auto">
          <a:xfrm>
            <a:off x="0" y="4462463"/>
            <a:ext cx="2798763" cy="1590675"/>
          </a:xfrm>
          <a:prstGeom prst="wedgeRoundRectCallout">
            <a:avLst>
              <a:gd name="adj1" fmla="val 49755"/>
              <a:gd name="adj2" fmla="val -77731"/>
              <a:gd name="adj3" fmla="val 16667"/>
            </a:avLst>
          </a:prstGeom>
          <a:solidFill>
            <a:schemeClr val="bg1"/>
          </a:solidFill>
          <a:ln w="12700" algn="ctr">
            <a:solidFill>
              <a:srgbClr val="0070C0"/>
            </a:solidFill>
            <a:round/>
            <a:headEnd type="none" w="sm" len="sm"/>
            <a:tailEnd type="none" w="sm" len="sm"/>
          </a:ln>
        </p:spPr>
        <p:txBody>
          <a:bodyPr/>
          <a:lstStyle/>
          <a:p>
            <a:endParaRPr lang="fr-FR"/>
          </a:p>
        </p:txBody>
      </p:sp>
      <p:sp>
        <p:nvSpPr>
          <p:cNvPr id="27" name="ZoneTexte 26"/>
          <p:cNvSpPr txBox="1">
            <a:spLocks noChangeArrowheads="1"/>
          </p:cNvSpPr>
          <p:nvPr/>
        </p:nvSpPr>
        <p:spPr bwMode="auto">
          <a:xfrm>
            <a:off x="0" y="4540250"/>
            <a:ext cx="3017838" cy="1476375"/>
          </a:xfrm>
          <a:prstGeom prst="rect">
            <a:avLst/>
          </a:prstGeom>
          <a:noFill/>
          <a:ln w="9525">
            <a:noFill/>
            <a:miter lim="800000"/>
            <a:headEnd/>
            <a:tailEnd/>
          </a:ln>
        </p:spPr>
        <p:txBody>
          <a:bodyPr>
            <a:spAutoFit/>
          </a:bodyPr>
          <a:lstStyle/>
          <a:p>
            <a:r>
              <a:rPr lang="fr-CA" i="1" dirty="0">
                <a:solidFill>
                  <a:srgbClr val="0070C0"/>
                </a:solidFill>
              </a:rPr>
              <a:t>La quantité au point de commande devra être suffisamment élevé pour répondre à la demande durant le délai de livraison.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4"/>
          <p:cNvGraphicFramePr>
            <a:graphicFrameLocks/>
          </p:cNvGraphicFramePr>
          <p:nvPr/>
        </p:nvGraphicFramePr>
        <p:xfrm>
          <a:off x="4451350" y="1377950"/>
          <a:ext cx="3581400" cy="2243138"/>
        </p:xfrm>
        <a:graphic>
          <a:graphicData uri="http://schemas.openxmlformats.org/presentationml/2006/ole">
            <p:oleObj spid="_x0000_s5122" name="Equation" r:id="rId4" imgW="977760" imgH="736560" progId="Equation.3">
              <p:embed/>
            </p:oleObj>
          </a:graphicData>
        </a:graphic>
      </p:graphicFrame>
      <p:graphicFrame>
        <p:nvGraphicFramePr>
          <p:cNvPr id="5123" name="Object 5"/>
          <p:cNvGraphicFramePr>
            <a:graphicFrameLocks/>
          </p:cNvGraphicFramePr>
          <p:nvPr/>
        </p:nvGraphicFramePr>
        <p:xfrm>
          <a:off x="1220788" y="4575175"/>
          <a:ext cx="768350" cy="365125"/>
        </p:xfrm>
        <a:graphic>
          <a:graphicData uri="http://schemas.openxmlformats.org/presentationml/2006/ole">
            <p:oleObj spid="_x0000_s5123" name="Equation" r:id="rId5" imgW="241200" imgH="177480" progId="Equation.3">
              <p:embed/>
            </p:oleObj>
          </a:graphicData>
        </a:graphic>
      </p:graphicFrame>
      <p:graphicFrame>
        <p:nvGraphicFramePr>
          <p:cNvPr id="5124" name="Object 6"/>
          <p:cNvGraphicFramePr>
            <a:graphicFrameLocks/>
          </p:cNvGraphicFramePr>
          <p:nvPr/>
        </p:nvGraphicFramePr>
        <p:xfrm>
          <a:off x="1330325" y="4986338"/>
          <a:ext cx="642938" cy="366712"/>
        </p:xfrm>
        <a:graphic>
          <a:graphicData uri="http://schemas.openxmlformats.org/presentationml/2006/ole">
            <p:oleObj spid="_x0000_s5124" name="Equation" r:id="rId6" imgW="203040" imgH="177480" progId="Equation.3">
              <p:embed/>
            </p:oleObj>
          </a:graphicData>
        </a:graphic>
      </p:graphicFrame>
      <p:graphicFrame>
        <p:nvGraphicFramePr>
          <p:cNvPr id="5125" name="Object 7"/>
          <p:cNvGraphicFramePr>
            <a:graphicFrameLocks/>
          </p:cNvGraphicFramePr>
          <p:nvPr/>
        </p:nvGraphicFramePr>
        <p:xfrm>
          <a:off x="1446213" y="5635625"/>
          <a:ext cx="361950" cy="455613"/>
        </p:xfrm>
        <a:graphic>
          <a:graphicData uri="http://schemas.openxmlformats.org/presentationml/2006/ole">
            <p:oleObj spid="_x0000_s5125" name="Equation" r:id="rId7" imgW="114120" imgH="215640" progId="Equation.3">
              <p:embed/>
            </p:oleObj>
          </a:graphicData>
        </a:graphic>
      </p:graphicFrame>
      <p:graphicFrame>
        <p:nvGraphicFramePr>
          <p:cNvPr id="5126" name="Object 8"/>
          <p:cNvGraphicFramePr>
            <a:graphicFrameLocks/>
          </p:cNvGraphicFramePr>
          <p:nvPr/>
        </p:nvGraphicFramePr>
        <p:xfrm>
          <a:off x="941388" y="5724525"/>
          <a:ext cx="993775" cy="498475"/>
        </p:xfrm>
        <a:graphic>
          <a:graphicData uri="http://schemas.openxmlformats.org/presentationml/2006/ole">
            <p:oleObj spid="_x0000_s5126" name="Equation" r:id="rId8" imgW="342720" imgH="241200" progId="Equation.3">
              <p:embed/>
            </p:oleObj>
          </a:graphicData>
        </a:graphic>
      </p:graphicFrame>
      <p:sp>
        <p:nvSpPr>
          <p:cNvPr id="5130" name="Rectangle 9"/>
          <p:cNvSpPr>
            <a:spLocks noChangeArrowheads="1"/>
          </p:cNvSpPr>
          <p:nvPr/>
        </p:nvSpPr>
        <p:spPr bwMode="auto">
          <a:xfrm>
            <a:off x="2178050" y="4498975"/>
            <a:ext cx="2263775"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Stock de sécurité</a:t>
            </a:r>
          </a:p>
        </p:txBody>
      </p:sp>
      <p:sp>
        <p:nvSpPr>
          <p:cNvPr id="5131" name="Rectangle 10"/>
          <p:cNvSpPr>
            <a:spLocks noChangeArrowheads="1"/>
          </p:cNvSpPr>
          <p:nvPr/>
        </p:nvSpPr>
        <p:spPr bwMode="auto">
          <a:xfrm>
            <a:off x="2190750" y="4930775"/>
            <a:ext cx="6516688"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Facteur Z correspondant au niveau de service désiré</a:t>
            </a:r>
          </a:p>
        </p:txBody>
      </p:sp>
      <p:sp>
        <p:nvSpPr>
          <p:cNvPr id="5132" name="Rectangle 11"/>
          <p:cNvSpPr>
            <a:spLocks noChangeArrowheads="1"/>
          </p:cNvSpPr>
          <p:nvPr/>
        </p:nvSpPr>
        <p:spPr bwMode="auto">
          <a:xfrm>
            <a:off x="2171700" y="5346700"/>
            <a:ext cx="6505575"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Écart-type de la demande durant une unité de temps</a:t>
            </a:r>
          </a:p>
        </p:txBody>
      </p:sp>
      <p:sp>
        <p:nvSpPr>
          <p:cNvPr id="5133" name="Rectangle 12"/>
          <p:cNvSpPr>
            <a:spLocks noChangeArrowheads="1"/>
          </p:cNvSpPr>
          <p:nvPr/>
        </p:nvSpPr>
        <p:spPr bwMode="auto">
          <a:xfrm>
            <a:off x="2171700" y="5788025"/>
            <a:ext cx="6605588"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Écart-type de la demande durant le délai de livraison</a:t>
            </a:r>
          </a:p>
        </p:txBody>
      </p:sp>
      <p:graphicFrame>
        <p:nvGraphicFramePr>
          <p:cNvPr id="5127" name="Object 13"/>
          <p:cNvGraphicFramePr>
            <a:graphicFrameLocks/>
          </p:cNvGraphicFramePr>
          <p:nvPr/>
        </p:nvGraphicFramePr>
        <p:xfrm>
          <a:off x="1447800" y="3835400"/>
          <a:ext cx="546100" cy="274638"/>
        </p:xfrm>
        <a:graphic>
          <a:graphicData uri="http://schemas.openxmlformats.org/presentationml/2006/ole">
            <p:oleObj spid="_x0000_s5127" name="Equation" r:id="rId9" imgW="177480" imgH="139680" progId="Equation.3">
              <p:embed/>
            </p:oleObj>
          </a:graphicData>
        </a:graphic>
      </p:graphicFrame>
      <p:sp>
        <p:nvSpPr>
          <p:cNvPr id="5134" name="Rectangle 14"/>
          <p:cNvSpPr>
            <a:spLocks noChangeArrowheads="1"/>
          </p:cNvSpPr>
          <p:nvPr/>
        </p:nvSpPr>
        <p:spPr bwMode="auto">
          <a:xfrm>
            <a:off x="2155825" y="3673475"/>
            <a:ext cx="6988175" cy="457200"/>
          </a:xfrm>
          <a:prstGeom prst="rect">
            <a:avLst/>
          </a:prstGeom>
          <a:noFill/>
          <a:ln w="9525">
            <a:noFill/>
            <a:miter lim="800000"/>
            <a:headEnd/>
            <a:tailEnd/>
          </a:ln>
        </p:spPr>
        <p:txBody>
          <a:bodyPr lIns="92075" tIns="46038" rIns="92075" bIns="46038">
            <a:spAutoFit/>
          </a:bodyPr>
          <a:lstStyle/>
          <a:p>
            <a:pPr eaLnBrk="0" hangingPunct="0"/>
            <a:r>
              <a:rPr lang="fr-CA" sz="2400">
                <a:latin typeface="Times New Roman" pitchFamily="18" charset="0"/>
              </a:rPr>
              <a:t>Taux de consommation moyen (demande moyenne)</a:t>
            </a:r>
          </a:p>
        </p:txBody>
      </p:sp>
      <p:graphicFrame>
        <p:nvGraphicFramePr>
          <p:cNvPr id="5128" name="Object 15"/>
          <p:cNvGraphicFramePr>
            <a:graphicFrameLocks/>
          </p:cNvGraphicFramePr>
          <p:nvPr/>
        </p:nvGraphicFramePr>
        <p:xfrm>
          <a:off x="1398588" y="4200525"/>
          <a:ext cx="571500" cy="347663"/>
        </p:xfrm>
        <a:graphic>
          <a:graphicData uri="http://schemas.openxmlformats.org/presentationml/2006/ole">
            <p:oleObj spid="_x0000_s5128" name="Equation" r:id="rId10" imgW="190440" imgH="177480" progId="Equation.3">
              <p:embed/>
            </p:oleObj>
          </a:graphicData>
        </a:graphic>
      </p:graphicFrame>
      <p:sp>
        <p:nvSpPr>
          <p:cNvPr id="5135" name="Rectangle 16"/>
          <p:cNvSpPr>
            <a:spLocks noChangeArrowheads="1"/>
          </p:cNvSpPr>
          <p:nvPr/>
        </p:nvSpPr>
        <p:spPr bwMode="auto">
          <a:xfrm>
            <a:off x="2170113" y="4092575"/>
            <a:ext cx="6716712" cy="457200"/>
          </a:xfrm>
          <a:prstGeom prst="rect">
            <a:avLst/>
          </a:prstGeom>
          <a:noFill/>
          <a:ln w="9525">
            <a:noFill/>
            <a:miter lim="800000"/>
            <a:headEnd/>
            <a:tailEnd/>
          </a:ln>
        </p:spPr>
        <p:txBody>
          <a:bodyPr lIns="92075" tIns="46038" rIns="92075" bIns="46038">
            <a:spAutoFit/>
          </a:bodyPr>
          <a:lstStyle/>
          <a:p>
            <a:pPr eaLnBrk="0" hangingPunct="0"/>
            <a:r>
              <a:rPr lang="fr-CA" sz="2400">
                <a:latin typeface="Times New Roman" pitchFamily="18" charset="0"/>
              </a:rPr>
              <a:t>Délai de livraison moyen exprimé en unités de temps</a:t>
            </a:r>
          </a:p>
        </p:txBody>
      </p:sp>
      <p:graphicFrame>
        <p:nvGraphicFramePr>
          <p:cNvPr id="5129" name="Object 17"/>
          <p:cNvGraphicFramePr>
            <a:graphicFrameLocks/>
          </p:cNvGraphicFramePr>
          <p:nvPr>
            <p:ph sz="half" idx="2"/>
          </p:nvPr>
        </p:nvGraphicFramePr>
        <p:xfrm>
          <a:off x="1025525" y="5268913"/>
          <a:ext cx="609600" cy="450850"/>
        </p:xfrm>
        <a:graphic>
          <a:graphicData uri="http://schemas.openxmlformats.org/presentationml/2006/ole">
            <p:oleObj spid="_x0000_s5129" name="Equation" r:id="rId11" imgW="266400" imgH="228600" progId="Equation.3">
              <p:embed/>
            </p:oleObj>
          </a:graphicData>
        </a:graphic>
      </p:graphicFrame>
      <p:sp>
        <p:nvSpPr>
          <p:cNvPr id="5136" name="Rectangle 25"/>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fixe – Période variable</a:t>
            </a:r>
          </a:p>
        </p:txBody>
      </p:sp>
      <p:sp>
        <p:nvSpPr>
          <p:cNvPr id="17" name="ZoneTexte 16"/>
          <p:cNvSpPr txBox="1">
            <a:spLocks noChangeArrowheads="1"/>
          </p:cNvSpPr>
          <p:nvPr/>
        </p:nvSpPr>
        <p:spPr bwMode="auto">
          <a:xfrm>
            <a:off x="757238" y="1449388"/>
            <a:ext cx="3017837" cy="2032000"/>
          </a:xfrm>
          <a:prstGeom prst="rect">
            <a:avLst/>
          </a:prstGeom>
          <a:noFill/>
          <a:ln w="9525">
            <a:noFill/>
            <a:miter lim="800000"/>
            <a:headEnd/>
            <a:tailEnd/>
          </a:ln>
        </p:spPr>
        <p:txBody>
          <a:bodyPr>
            <a:spAutoFit/>
          </a:bodyPr>
          <a:lstStyle/>
          <a:p>
            <a:r>
              <a:rPr lang="fr-CA" i="1" dirty="0">
                <a:solidFill>
                  <a:srgbClr val="0070C0"/>
                </a:solidFill>
              </a:rPr>
              <a:t>Au moment où je passe la commande (PC), je dois m’assurer d’avoir suffisamment de produits en inventaire pour répondre à la demande durant le délai de livraison!</a:t>
            </a:r>
          </a:p>
        </p:txBody>
      </p:sp>
      <p:sp>
        <p:nvSpPr>
          <p:cNvPr id="18" name="Rectangle à coins arrondis 17"/>
          <p:cNvSpPr>
            <a:spLocks noChangeArrowheads="1"/>
          </p:cNvSpPr>
          <p:nvPr/>
        </p:nvSpPr>
        <p:spPr bwMode="auto">
          <a:xfrm rot="10800000">
            <a:off x="561975" y="1371600"/>
            <a:ext cx="3305175" cy="2103438"/>
          </a:xfrm>
          <a:prstGeom prst="wedgeRoundRectCallout">
            <a:avLst>
              <a:gd name="adj1" fmla="val -67917"/>
              <a:gd name="adj2" fmla="val 40759"/>
              <a:gd name="adj3" fmla="val 16667"/>
            </a:avLst>
          </a:prstGeom>
          <a:noFill/>
          <a:ln w="12700" algn="ctr">
            <a:solidFill>
              <a:srgbClr val="0070C0"/>
            </a:solidFill>
            <a:round/>
            <a:headEnd type="none" w="sm" len="sm"/>
            <a:tailEnd type="none" w="sm" len="sm"/>
          </a:ln>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739775" y="1209675"/>
            <a:ext cx="7581900" cy="5210175"/>
          </a:xfrm>
        </p:spPr>
        <p:txBody>
          <a:bodyPr/>
          <a:lstStyle/>
          <a:p>
            <a:pPr marL="0" indent="0" algn="just" eaLnBrk="1" hangingPunct="1">
              <a:spcAft>
                <a:spcPts val="1200"/>
              </a:spcAft>
              <a:buFontTx/>
              <a:buNone/>
            </a:pPr>
            <a:r>
              <a:rPr lang="fr-CA" smtClean="0"/>
              <a:t>Un hôtel de Montréal, ouvert 7 jours par semaine, utilise en moyenne environ 2 800 paniers de produits divers (savon, crème, shampoing, revitalisant, etc.) par semaine. La distribution suit une normale avec un écart-type de neuf paniers par jour. L’entreprise qui livre les paniers est en mesure de livrer en trois jours. Si la politique de l’hôtel est de maintenir un risque de pénurie de 2 %. </a:t>
            </a:r>
          </a:p>
          <a:p>
            <a:pPr marL="895350" lvl="1" indent="-495300" algn="just" eaLnBrk="1" hangingPunct="1">
              <a:buFont typeface="Arial Black" pitchFamily="34" charset="0"/>
              <a:buAutoNum type="arabicPeriod"/>
            </a:pPr>
            <a:r>
              <a:rPr lang="fr-CA" smtClean="0"/>
              <a:t>Quel est le stock de sécurité?</a:t>
            </a:r>
          </a:p>
          <a:p>
            <a:pPr marL="895350" lvl="1" indent="-495300" algn="just" eaLnBrk="1" hangingPunct="1">
              <a:buFont typeface="Arial Black" pitchFamily="34" charset="0"/>
              <a:buAutoNum type="arabicPeriod"/>
            </a:pPr>
            <a:r>
              <a:rPr lang="fr-CA" smtClean="0"/>
              <a:t>Quelle est la quantité au point de commande?</a:t>
            </a:r>
          </a:p>
          <a:p>
            <a:pPr marL="895350" lvl="1" indent="-495300" algn="just" eaLnBrk="1" hangingPunct="1">
              <a:buFont typeface="Arial Black" pitchFamily="34" charset="0"/>
              <a:buAutoNum type="arabicPeriod"/>
            </a:pPr>
            <a:r>
              <a:rPr lang="fr-CA" smtClean="0"/>
              <a:t>Proposez une façon simple de suivre le niveau d’inventaire des paniers. Comment savoir si le point de commande est atteint?</a:t>
            </a:r>
          </a:p>
        </p:txBody>
      </p:sp>
      <p:sp>
        <p:nvSpPr>
          <p:cNvPr id="44035" name="Rectangle 5"/>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fixe – Période variable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12788" y="0"/>
            <a:ext cx="6978650" cy="1047750"/>
          </a:xfrm>
        </p:spPr>
        <p:txBody>
          <a:bodyPr/>
          <a:lstStyle/>
          <a:p>
            <a:pPr eaLnBrk="1" hangingPunct="1"/>
            <a:r>
              <a:rPr lang="fr-CA" smtClean="0"/>
              <a:t>Les fonctions des stocks</a:t>
            </a:r>
          </a:p>
        </p:txBody>
      </p:sp>
      <p:sp>
        <p:nvSpPr>
          <p:cNvPr id="14339" name="Rectangle 15"/>
          <p:cNvSpPr>
            <a:spLocks noGrp="1" noChangeArrowheads="1"/>
          </p:cNvSpPr>
          <p:nvPr>
            <p:ph type="body" idx="1"/>
          </p:nvPr>
        </p:nvSpPr>
        <p:spPr>
          <a:xfrm>
            <a:off x="557213" y="1169988"/>
            <a:ext cx="7948612" cy="5211762"/>
          </a:xfrm>
          <a:noFill/>
        </p:spPr>
        <p:txBody>
          <a:bodyPr/>
          <a:lstStyle/>
          <a:p>
            <a:pPr eaLnBrk="1" hangingPunct="1">
              <a:lnSpc>
                <a:spcPct val="250000"/>
              </a:lnSpc>
            </a:pPr>
            <a:r>
              <a:rPr lang="fr-CH" dirty="0" smtClean="0"/>
              <a:t>Stocks cycliques (ou de lotissement)</a:t>
            </a:r>
          </a:p>
          <a:p>
            <a:pPr eaLnBrk="1" hangingPunct="1">
              <a:lnSpc>
                <a:spcPct val="250000"/>
              </a:lnSpc>
            </a:pPr>
            <a:r>
              <a:rPr lang="fr-CH" dirty="0" smtClean="0"/>
              <a:t>Stocks tampons </a:t>
            </a:r>
          </a:p>
          <a:p>
            <a:pPr eaLnBrk="1" hangingPunct="1">
              <a:lnSpc>
                <a:spcPct val="250000"/>
              </a:lnSpc>
            </a:pPr>
            <a:r>
              <a:rPr lang="fr-CH" dirty="0" smtClean="0"/>
              <a:t>Stocks d’anticipation (saisonniers ou spéculatifs)</a:t>
            </a:r>
          </a:p>
          <a:p>
            <a:pPr eaLnBrk="1" hangingPunct="1">
              <a:lnSpc>
                <a:spcPct val="250000"/>
              </a:lnSpc>
            </a:pPr>
            <a:r>
              <a:rPr lang="fr-CH" dirty="0" smtClean="0"/>
              <a:t>Stocks de transit (ou d’amorçage)</a:t>
            </a:r>
          </a:p>
          <a:p>
            <a:pPr eaLnBrk="1" hangingPunct="1">
              <a:lnSpc>
                <a:spcPct val="250000"/>
              </a:lnSpc>
            </a:pPr>
            <a:r>
              <a:rPr lang="fr-CH" dirty="0" smtClean="0"/>
              <a:t>Stocks de sécurité (demande ou délai probabiliste)</a:t>
            </a:r>
          </a:p>
          <a:p>
            <a:pPr eaLnBrk="1" hangingPunct="1">
              <a:lnSpc>
                <a:spcPct val="150000"/>
              </a:lnSpc>
            </a:pPr>
            <a:endParaRPr lang="fr-CH"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739775" y="1430338"/>
            <a:ext cx="7691438" cy="5006975"/>
          </a:xfrm>
        </p:spPr>
        <p:txBody>
          <a:bodyPr/>
          <a:lstStyle/>
          <a:p>
            <a:pPr marL="0" indent="0" algn="just" eaLnBrk="1" hangingPunct="1">
              <a:spcAft>
                <a:spcPts val="1200"/>
              </a:spcAft>
              <a:buFontTx/>
              <a:buNone/>
            </a:pPr>
            <a:r>
              <a:rPr lang="fr-CA" smtClean="0"/>
              <a:t>Le coût d’acquisition des produits de beauté est évalué à 3 $ le panier. Les coûts d’entreposage représente 10% du coût d’acquisition et les coûts de commandes sont évalués à 20 $. Si les paniers sont livrées en caisse de 100 paniers,</a:t>
            </a:r>
          </a:p>
          <a:p>
            <a:pPr marL="895350" lvl="1" indent="-495300" algn="just" eaLnBrk="1" hangingPunct="1">
              <a:buFont typeface="Arial Black" pitchFamily="34" charset="0"/>
              <a:buAutoNum type="arabicPeriod"/>
            </a:pPr>
            <a:r>
              <a:rPr lang="fr-CA" smtClean="0"/>
              <a:t>Quelle sera la quantité commandée à chacune des commandes?</a:t>
            </a:r>
          </a:p>
          <a:p>
            <a:pPr marL="895350" lvl="1" indent="-495300" algn="just" eaLnBrk="1" hangingPunct="1">
              <a:buFont typeface="Arial Black" pitchFamily="34" charset="0"/>
              <a:buAutoNum type="arabicPeriod"/>
            </a:pPr>
            <a:r>
              <a:rPr lang="fr-CA" smtClean="0"/>
              <a:t>Combien de commandes seront effectuées par année?</a:t>
            </a:r>
          </a:p>
          <a:p>
            <a:pPr marL="895350" lvl="1" indent="-495300" algn="just" eaLnBrk="1" hangingPunct="1">
              <a:buFont typeface="Arial Black" pitchFamily="34" charset="0"/>
              <a:buAutoNum type="arabicPeriod"/>
            </a:pPr>
            <a:r>
              <a:rPr lang="fr-CA" smtClean="0"/>
              <a:t>Quels seront les coûts annuels de gestion des stocks de paniers de beauté?</a:t>
            </a:r>
          </a:p>
        </p:txBody>
      </p:sp>
      <p:sp>
        <p:nvSpPr>
          <p:cNvPr id="45059" name="Rectangle 5"/>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fixe – Période variable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039938" y="4418013"/>
            <a:ext cx="6808787" cy="1349375"/>
          </a:xfrm>
          <a:prstGeom prst="rect">
            <a:avLst/>
          </a:prstGeom>
          <a:solidFill>
            <a:srgbClr val="FFFF99"/>
          </a:solidFill>
          <a:ln w="9525" algn="ctr">
            <a:noFill/>
            <a:miter lim="800000"/>
            <a:headEnd/>
            <a:tailEnd/>
          </a:ln>
        </p:spPr>
        <p:txBody>
          <a:bodyPr wrap="none" anchor="ctr"/>
          <a:lstStyle/>
          <a:p>
            <a:endParaRPr lang="fr-FR"/>
          </a:p>
        </p:txBody>
      </p:sp>
      <p:sp>
        <p:nvSpPr>
          <p:cNvPr id="46083" name="Line 3"/>
          <p:cNvSpPr>
            <a:spLocks noChangeShapeType="1"/>
          </p:cNvSpPr>
          <p:nvPr/>
        </p:nvSpPr>
        <p:spPr bwMode="auto">
          <a:xfrm>
            <a:off x="5040313" y="5064125"/>
            <a:ext cx="0" cy="1392238"/>
          </a:xfrm>
          <a:prstGeom prst="line">
            <a:avLst/>
          </a:prstGeom>
          <a:noFill/>
          <a:ln w="9525">
            <a:solidFill>
              <a:schemeClr val="accent1"/>
            </a:solidFill>
            <a:round/>
            <a:headEnd/>
            <a:tailEnd/>
          </a:ln>
        </p:spPr>
        <p:txBody>
          <a:bodyPr/>
          <a:lstStyle/>
          <a:p>
            <a:endParaRPr lang="fr-CA"/>
          </a:p>
        </p:txBody>
      </p:sp>
      <p:sp>
        <p:nvSpPr>
          <p:cNvPr id="46084" name="Rectangle 4"/>
          <p:cNvSpPr>
            <a:spLocks noGrp="1" noChangeArrowheads="1"/>
          </p:cNvSpPr>
          <p:nvPr>
            <p:ph type="title"/>
          </p:nvPr>
        </p:nvSpPr>
        <p:spPr/>
        <p:txBody>
          <a:bodyPr/>
          <a:lstStyle/>
          <a:p>
            <a:pPr eaLnBrk="1" hangingPunct="1"/>
            <a:r>
              <a:rPr lang="fr-CA" smtClean="0"/>
              <a:t>Système à double casier</a:t>
            </a:r>
          </a:p>
        </p:txBody>
      </p:sp>
      <p:grpSp>
        <p:nvGrpSpPr>
          <p:cNvPr id="46085" name="Group 5"/>
          <p:cNvGrpSpPr>
            <a:grpSpLocks/>
          </p:cNvGrpSpPr>
          <p:nvPr/>
        </p:nvGrpSpPr>
        <p:grpSpPr bwMode="auto">
          <a:xfrm>
            <a:off x="177800" y="4559300"/>
            <a:ext cx="838200" cy="998538"/>
            <a:chOff x="298" y="3117"/>
            <a:chExt cx="661" cy="788"/>
          </a:xfrm>
        </p:grpSpPr>
        <p:sp>
          <p:nvSpPr>
            <p:cNvPr id="46110" name="Freeform 6"/>
            <p:cNvSpPr>
              <a:spLocks/>
            </p:cNvSpPr>
            <p:nvPr/>
          </p:nvSpPr>
          <p:spPr bwMode="auto">
            <a:xfrm>
              <a:off x="322" y="3747"/>
              <a:ext cx="620" cy="150"/>
            </a:xfrm>
            <a:custGeom>
              <a:avLst/>
              <a:gdLst>
                <a:gd name="T0" fmla="*/ 10 w 620"/>
                <a:gd name="T1" fmla="*/ 140 h 150"/>
                <a:gd name="T2" fmla="*/ 19 w 620"/>
                <a:gd name="T3" fmla="*/ 149 h 150"/>
                <a:gd name="T4" fmla="*/ 490 w 620"/>
                <a:gd name="T5" fmla="*/ 149 h 150"/>
                <a:gd name="T6" fmla="*/ 607 w 620"/>
                <a:gd name="T7" fmla="*/ 33 h 150"/>
                <a:gd name="T8" fmla="*/ 614 w 620"/>
                <a:gd name="T9" fmla="*/ 17 h 150"/>
                <a:gd name="T10" fmla="*/ 616 w 620"/>
                <a:gd name="T11" fmla="*/ 15 h 150"/>
                <a:gd name="T12" fmla="*/ 617 w 620"/>
                <a:gd name="T13" fmla="*/ 14 h 150"/>
                <a:gd name="T14" fmla="*/ 618 w 620"/>
                <a:gd name="T15" fmla="*/ 10 h 150"/>
                <a:gd name="T16" fmla="*/ 619 w 620"/>
                <a:gd name="T17" fmla="*/ 0 h 150"/>
                <a:gd name="T18" fmla="*/ 0 w 620"/>
                <a:gd name="T19" fmla="*/ 127 h 150"/>
                <a:gd name="T20" fmla="*/ 0 w 620"/>
                <a:gd name="T21" fmla="*/ 127 h 150"/>
                <a:gd name="T22" fmla="*/ 1 w 620"/>
                <a:gd name="T23" fmla="*/ 129 h 150"/>
                <a:gd name="T24" fmla="*/ 3 w 620"/>
                <a:gd name="T25" fmla="*/ 132 h 150"/>
                <a:gd name="T26" fmla="*/ 5 w 620"/>
                <a:gd name="T27" fmla="*/ 137 h 150"/>
                <a:gd name="T28" fmla="*/ 6 w 620"/>
                <a:gd name="T29" fmla="*/ 138 h 150"/>
                <a:gd name="T30" fmla="*/ 7 w 620"/>
                <a:gd name="T31" fmla="*/ 140 h 150"/>
                <a:gd name="T32" fmla="*/ 10 w 620"/>
                <a:gd name="T33" fmla="*/ 140 h 1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0"/>
                <a:gd name="T52" fmla="*/ 0 h 150"/>
                <a:gd name="T53" fmla="*/ 620 w 620"/>
                <a:gd name="T54" fmla="*/ 150 h 1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0" h="150">
                  <a:moveTo>
                    <a:pt x="10" y="140"/>
                  </a:moveTo>
                  <a:lnTo>
                    <a:pt x="19" y="149"/>
                  </a:lnTo>
                  <a:lnTo>
                    <a:pt x="490" y="149"/>
                  </a:lnTo>
                  <a:lnTo>
                    <a:pt x="607" y="33"/>
                  </a:lnTo>
                  <a:lnTo>
                    <a:pt x="614" y="17"/>
                  </a:lnTo>
                  <a:lnTo>
                    <a:pt x="616" y="15"/>
                  </a:lnTo>
                  <a:lnTo>
                    <a:pt x="617" y="14"/>
                  </a:lnTo>
                  <a:lnTo>
                    <a:pt x="618" y="10"/>
                  </a:lnTo>
                  <a:lnTo>
                    <a:pt x="619" y="0"/>
                  </a:lnTo>
                  <a:lnTo>
                    <a:pt x="0" y="127"/>
                  </a:lnTo>
                  <a:lnTo>
                    <a:pt x="1" y="129"/>
                  </a:lnTo>
                  <a:lnTo>
                    <a:pt x="3" y="132"/>
                  </a:lnTo>
                  <a:lnTo>
                    <a:pt x="5" y="137"/>
                  </a:lnTo>
                  <a:lnTo>
                    <a:pt x="6" y="138"/>
                  </a:lnTo>
                  <a:lnTo>
                    <a:pt x="7" y="140"/>
                  </a:lnTo>
                  <a:lnTo>
                    <a:pt x="10" y="140"/>
                  </a:lnTo>
                </a:path>
              </a:pathLst>
            </a:custGeom>
            <a:solidFill>
              <a:srgbClr val="AAAAAA"/>
            </a:solidFill>
            <a:ln w="0">
              <a:solidFill>
                <a:srgbClr val="000000"/>
              </a:solidFill>
              <a:round/>
              <a:headEnd/>
              <a:tailEnd/>
            </a:ln>
          </p:spPr>
          <p:txBody>
            <a:bodyPr/>
            <a:lstStyle/>
            <a:p>
              <a:endParaRPr lang="fr-FR"/>
            </a:p>
          </p:txBody>
        </p:sp>
        <p:sp>
          <p:nvSpPr>
            <p:cNvPr id="46111" name="Freeform 7"/>
            <p:cNvSpPr>
              <a:spLocks/>
            </p:cNvSpPr>
            <p:nvPr/>
          </p:nvSpPr>
          <p:spPr bwMode="auto">
            <a:xfrm>
              <a:off x="319" y="3117"/>
              <a:ext cx="640" cy="748"/>
            </a:xfrm>
            <a:custGeom>
              <a:avLst/>
              <a:gdLst>
                <a:gd name="T0" fmla="*/ 0 w 640"/>
                <a:gd name="T1" fmla="*/ 68 h 748"/>
                <a:gd name="T2" fmla="*/ 505 w 640"/>
                <a:gd name="T3" fmla="*/ 747 h 748"/>
                <a:gd name="T4" fmla="*/ 636 w 640"/>
                <a:gd name="T5" fmla="*/ 616 h 748"/>
                <a:gd name="T6" fmla="*/ 639 w 640"/>
                <a:gd name="T7" fmla="*/ 613 h 748"/>
                <a:gd name="T8" fmla="*/ 639 w 640"/>
                <a:gd name="T9" fmla="*/ 612 h 748"/>
                <a:gd name="T10" fmla="*/ 639 w 640"/>
                <a:gd name="T11" fmla="*/ 610 h 748"/>
                <a:gd name="T12" fmla="*/ 639 w 640"/>
                <a:gd name="T13" fmla="*/ 27 h 748"/>
                <a:gd name="T14" fmla="*/ 639 w 640"/>
                <a:gd name="T15" fmla="*/ 24 h 748"/>
                <a:gd name="T16" fmla="*/ 638 w 640"/>
                <a:gd name="T17" fmla="*/ 23 h 748"/>
                <a:gd name="T18" fmla="*/ 638 w 640"/>
                <a:gd name="T19" fmla="*/ 21 h 748"/>
                <a:gd name="T20" fmla="*/ 636 w 640"/>
                <a:gd name="T21" fmla="*/ 18 h 748"/>
                <a:gd name="T22" fmla="*/ 635 w 640"/>
                <a:gd name="T23" fmla="*/ 16 h 748"/>
                <a:gd name="T24" fmla="*/ 633 w 640"/>
                <a:gd name="T25" fmla="*/ 13 h 748"/>
                <a:gd name="T26" fmla="*/ 631 w 640"/>
                <a:gd name="T27" fmla="*/ 11 h 748"/>
                <a:gd name="T28" fmla="*/ 630 w 640"/>
                <a:gd name="T29" fmla="*/ 10 h 748"/>
                <a:gd name="T30" fmla="*/ 628 w 640"/>
                <a:gd name="T31" fmla="*/ 8 h 748"/>
                <a:gd name="T32" fmla="*/ 625 w 640"/>
                <a:gd name="T33" fmla="*/ 6 h 748"/>
                <a:gd name="T34" fmla="*/ 622 w 640"/>
                <a:gd name="T35" fmla="*/ 4 h 748"/>
                <a:gd name="T36" fmla="*/ 619 w 640"/>
                <a:gd name="T37" fmla="*/ 3 h 748"/>
                <a:gd name="T38" fmla="*/ 617 w 640"/>
                <a:gd name="T39" fmla="*/ 2 h 748"/>
                <a:gd name="T40" fmla="*/ 615 w 640"/>
                <a:gd name="T41" fmla="*/ 1 h 748"/>
                <a:gd name="T42" fmla="*/ 610 w 640"/>
                <a:gd name="T43" fmla="*/ 0 h 748"/>
                <a:gd name="T44" fmla="*/ 606 w 640"/>
                <a:gd name="T45" fmla="*/ 0 h 748"/>
                <a:gd name="T46" fmla="*/ 214 w 640"/>
                <a:gd name="T47" fmla="*/ 0 h 748"/>
                <a:gd name="T48" fmla="*/ 214 w 640"/>
                <a:gd name="T49" fmla="*/ 0 h 748"/>
                <a:gd name="T50" fmla="*/ 0 w 640"/>
                <a:gd name="T51" fmla="*/ 68 h 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40"/>
                <a:gd name="T79" fmla="*/ 0 h 748"/>
                <a:gd name="T80" fmla="*/ 640 w 640"/>
                <a:gd name="T81" fmla="*/ 748 h 7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40" h="748">
                  <a:moveTo>
                    <a:pt x="0" y="68"/>
                  </a:moveTo>
                  <a:lnTo>
                    <a:pt x="505" y="747"/>
                  </a:lnTo>
                  <a:lnTo>
                    <a:pt x="636" y="616"/>
                  </a:lnTo>
                  <a:lnTo>
                    <a:pt x="639" y="613"/>
                  </a:lnTo>
                  <a:lnTo>
                    <a:pt x="639" y="612"/>
                  </a:lnTo>
                  <a:lnTo>
                    <a:pt x="639" y="610"/>
                  </a:lnTo>
                  <a:lnTo>
                    <a:pt x="639" y="27"/>
                  </a:lnTo>
                  <a:lnTo>
                    <a:pt x="639" y="24"/>
                  </a:lnTo>
                  <a:lnTo>
                    <a:pt x="638" y="23"/>
                  </a:lnTo>
                  <a:lnTo>
                    <a:pt x="638" y="21"/>
                  </a:lnTo>
                  <a:lnTo>
                    <a:pt x="636" y="18"/>
                  </a:lnTo>
                  <a:lnTo>
                    <a:pt x="635" y="16"/>
                  </a:lnTo>
                  <a:lnTo>
                    <a:pt x="633" y="13"/>
                  </a:lnTo>
                  <a:lnTo>
                    <a:pt x="631" y="11"/>
                  </a:lnTo>
                  <a:lnTo>
                    <a:pt x="630" y="10"/>
                  </a:lnTo>
                  <a:lnTo>
                    <a:pt x="628" y="8"/>
                  </a:lnTo>
                  <a:lnTo>
                    <a:pt x="625" y="6"/>
                  </a:lnTo>
                  <a:lnTo>
                    <a:pt x="622" y="4"/>
                  </a:lnTo>
                  <a:lnTo>
                    <a:pt x="619" y="3"/>
                  </a:lnTo>
                  <a:lnTo>
                    <a:pt x="617" y="2"/>
                  </a:lnTo>
                  <a:lnTo>
                    <a:pt x="615" y="1"/>
                  </a:lnTo>
                  <a:lnTo>
                    <a:pt x="610" y="0"/>
                  </a:lnTo>
                  <a:lnTo>
                    <a:pt x="606" y="0"/>
                  </a:lnTo>
                  <a:lnTo>
                    <a:pt x="214" y="0"/>
                  </a:lnTo>
                  <a:lnTo>
                    <a:pt x="0" y="68"/>
                  </a:lnTo>
                </a:path>
              </a:pathLst>
            </a:custGeom>
            <a:solidFill>
              <a:srgbClr val="AAAAAA"/>
            </a:solidFill>
            <a:ln w="0">
              <a:solidFill>
                <a:srgbClr val="000000"/>
              </a:solidFill>
              <a:round/>
              <a:headEnd/>
              <a:tailEnd/>
            </a:ln>
          </p:spPr>
          <p:txBody>
            <a:bodyPr/>
            <a:lstStyle/>
            <a:p>
              <a:endParaRPr lang="fr-FR"/>
            </a:p>
          </p:txBody>
        </p:sp>
        <p:sp>
          <p:nvSpPr>
            <p:cNvPr id="46112" name="Line 8"/>
            <p:cNvSpPr>
              <a:spLocks noChangeShapeType="1"/>
            </p:cNvSpPr>
            <p:nvPr/>
          </p:nvSpPr>
          <p:spPr bwMode="auto">
            <a:xfrm flipV="1">
              <a:off x="846" y="3158"/>
              <a:ext cx="78" cy="43"/>
            </a:xfrm>
            <a:prstGeom prst="line">
              <a:avLst/>
            </a:prstGeom>
            <a:noFill/>
            <a:ln w="0">
              <a:solidFill>
                <a:srgbClr val="000000"/>
              </a:solidFill>
              <a:round/>
              <a:headEnd/>
              <a:tailEnd/>
            </a:ln>
          </p:spPr>
          <p:txBody>
            <a:bodyPr/>
            <a:lstStyle/>
            <a:p>
              <a:endParaRPr lang="fr-CA"/>
            </a:p>
          </p:txBody>
        </p:sp>
        <p:sp>
          <p:nvSpPr>
            <p:cNvPr id="46113" name="Line 9"/>
            <p:cNvSpPr>
              <a:spLocks noChangeShapeType="1"/>
            </p:cNvSpPr>
            <p:nvPr/>
          </p:nvSpPr>
          <p:spPr bwMode="auto">
            <a:xfrm flipV="1">
              <a:off x="852" y="3166"/>
              <a:ext cx="78" cy="42"/>
            </a:xfrm>
            <a:prstGeom prst="line">
              <a:avLst/>
            </a:prstGeom>
            <a:noFill/>
            <a:ln w="0">
              <a:solidFill>
                <a:srgbClr val="000000"/>
              </a:solidFill>
              <a:round/>
              <a:headEnd/>
              <a:tailEnd/>
            </a:ln>
          </p:spPr>
          <p:txBody>
            <a:bodyPr/>
            <a:lstStyle/>
            <a:p>
              <a:endParaRPr lang="fr-CA"/>
            </a:p>
          </p:txBody>
        </p:sp>
        <p:sp>
          <p:nvSpPr>
            <p:cNvPr id="46114" name="Freeform 10"/>
            <p:cNvSpPr>
              <a:spLocks/>
            </p:cNvSpPr>
            <p:nvPr/>
          </p:nvSpPr>
          <p:spPr bwMode="auto">
            <a:xfrm>
              <a:off x="298" y="3182"/>
              <a:ext cx="534" cy="695"/>
            </a:xfrm>
            <a:custGeom>
              <a:avLst/>
              <a:gdLst>
                <a:gd name="T0" fmla="*/ 533 w 534"/>
                <a:gd name="T1" fmla="*/ 666 h 695"/>
                <a:gd name="T2" fmla="*/ 533 w 534"/>
                <a:gd name="T3" fmla="*/ 670 h 695"/>
                <a:gd name="T4" fmla="*/ 532 w 534"/>
                <a:gd name="T5" fmla="*/ 673 h 695"/>
                <a:gd name="T6" fmla="*/ 529 w 534"/>
                <a:gd name="T7" fmla="*/ 678 h 695"/>
                <a:gd name="T8" fmla="*/ 525 w 534"/>
                <a:gd name="T9" fmla="*/ 682 h 695"/>
                <a:gd name="T10" fmla="*/ 522 w 534"/>
                <a:gd name="T11" fmla="*/ 686 h 695"/>
                <a:gd name="T12" fmla="*/ 516 w 534"/>
                <a:gd name="T13" fmla="*/ 690 h 695"/>
                <a:gd name="T14" fmla="*/ 511 w 534"/>
                <a:gd name="T15" fmla="*/ 692 h 695"/>
                <a:gd name="T16" fmla="*/ 504 w 534"/>
                <a:gd name="T17" fmla="*/ 694 h 695"/>
                <a:gd name="T18" fmla="*/ 34 w 534"/>
                <a:gd name="T19" fmla="*/ 694 h 695"/>
                <a:gd name="T20" fmla="*/ 30 w 534"/>
                <a:gd name="T21" fmla="*/ 693 h 695"/>
                <a:gd name="T22" fmla="*/ 22 w 534"/>
                <a:gd name="T23" fmla="*/ 692 h 695"/>
                <a:gd name="T24" fmla="*/ 18 w 534"/>
                <a:gd name="T25" fmla="*/ 689 h 695"/>
                <a:gd name="T26" fmla="*/ 12 w 534"/>
                <a:gd name="T27" fmla="*/ 686 h 695"/>
                <a:gd name="T28" fmla="*/ 8 w 534"/>
                <a:gd name="T29" fmla="*/ 682 h 695"/>
                <a:gd name="T30" fmla="*/ 5 w 534"/>
                <a:gd name="T31" fmla="*/ 678 h 695"/>
                <a:gd name="T32" fmla="*/ 2 w 534"/>
                <a:gd name="T33" fmla="*/ 672 h 695"/>
                <a:gd name="T34" fmla="*/ 1 w 534"/>
                <a:gd name="T35" fmla="*/ 669 h 695"/>
                <a:gd name="T36" fmla="*/ 0 w 534"/>
                <a:gd name="T37" fmla="*/ 666 h 695"/>
                <a:gd name="T38" fmla="*/ 1 w 534"/>
                <a:gd name="T39" fmla="*/ 25 h 695"/>
                <a:gd name="T40" fmla="*/ 2 w 534"/>
                <a:gd name="T41" fmla="*/ 22 h 695"/>
                <a:gd name="T42" fmla="*/ 5 w 534"/>
                <a:gd name="T43" fmla="*/ 16 h 695"/>
                <a:gd name="T44" fmla="*/ 9 w 534"/>
                <a:gd name="T45" fmla="*/ 12 h 695"/>
                <a:gd name="T46" fmla="*/ 12 w 534"/>
                <a:gd name="T47" fmla="*/ 8 h 695"/>
                <a:gd name="T48" fmla="*/ 18 w 534"/>
                <a:gd name="T49" fmla="*/ 4 h 695"/>
                <a:gd name="T50" fmla="*/ 23 w 534"/>
                <a:gd name="T51" fmla="*/ 2 h 695"/>
                <a:gd name="T52" fmla="*/ 30 w 534"/>
                <a:gd name="T53" fmla="*/ 1 h 695"/>
                <a:gd name="T54" fmla="*/ 34 w 534"/>
                <a:gd name="T55" fmla="*/ 0 h 695"/>
                <a:gd name="T56" fmla="*/ 504 w 534"/>
                <a:gd name="T57" fmla="*/ 0 h 695"/>
                <a:gd name="T58" fmla="*/ 511 w 534"/>
                <a:gd name="T59" fmla="*/ 2 h 695"/>
                <a:gd name="T60" fmla="*/ 516 w 534"/>
                <a:gd name="T61" fmla="*/ 4 h 695"/>
                <a:gd name="T62" fmla="*/ 522 w 534"/>
                <a:gd name="T63" fmla="*/ 8 h 695"/>
                <a:gd name="T64" fmla="*/ 525 w 534"/>
                <a:gd name="T65" fmla="*/ 11 h 695"/>
                <a:gd name="T66" fmla="*/ 529 w 534"/>
                <a:gd name="T67" fmla="*/ 16 h 695"/>
                <a:gd name="T68" fmla="*/ 532 w 534"/>
                <a:gd name="T69" fmla="*/ 21 h 695"/>
                <a:gd name="T70" fmla="*/ 533 w 534"/>
                <a:gd name="T71" fmla="*/ 25 h 6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4"/>
                <a:gd name="T109" fmla="*/ 0 h 695"/>
                <a:gd name="T110" fmla="*/ 534 w 534"/>
                <a:gd name="T111" fmla="*/ 695 h 69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4" h="695">
                  <a:moveTo>
                    <a:pt x="533" y="30"/>
                  </a:moveTo>
                  <a:lnTo>
                    <a:pt x="533" y="666"/>
                  </a:lnTo>
                  <a:lnTo>
                    <a:pt x="533" y="670"/>
                  </a:lnTo>
                  <a:lnTo>
                    <a:pt x="532" y="671"/>
                  </a:lnTo>
                  <a:lnTo>
                    <a:pt x="532" y="673"/>
                  </a:lnTo>
                  <a:lnTo>
                    <a:pt x="530" y="675"/>
                  </a:lnTo>
                  <a:lnTo>
                    <a:pt x="529" y="678"/>
                  </a:lnTo>
                  <a:lnTo>
                    <a:pt x="527" y="680"/>
                  </a:lnTo>
                  <a:lnTo>
                    <a:pt x="525" y="682"/>
                  </a:lnTo>
                  <a:lnTo>
                    <a:pt x="524" y="684"/>
                  </a:lnTo>
                  <a:lnTo>
                    <a:pt x="522" y="686"/>
                  </a:lnTo>
                  <a:lnTo>
                    <a:pt x="519" y="688"/>
                  </a:lnTo>
                  <a:lnTo>
                    <a:pt x="516" y="690"/>
                  </a:lnTo>
                  <a:lnTo>
                    <a:pt x="514" y="691"/>
                  </a:lnTo>
                  <a:lnTo>
                    <a:pt x="511" y="692"/>
                  </a:lnTo>
                  <a:lnTo>
                    <a:pt x="509" y="692"/>
                  </a:lnTo>
                  <a:lnTo>
                    <a:pt x="504" y="694"/>
                  </a:lnTo>
                  <a:lnTo>
                    <a:pt x="500" y="694"/>
                  </a:lnTo>
                  <a:lnTo>
                    <a:pt x="34" y="694"/>
                  </a:lnTo>
                  <a:lnTo>
                    <a:pt x="30" y="693"/>
                  </a:lnTo>
                  <a:lnTo>
                    <a:pt x="24" y="692"/>
                  </a:lnTo>
                  <a:lnTo>
                    <a:pt x="22" y="692"/>
                  </a:lnTo>
                  <a:lnTo>
                    <a:pt x="20" y="691"/>
                  </a:lnTo>
                  <a:lnTo>
                    <a:pt x="18" y="689"/>
                  </a:lnTo>
                  <a:lnTo>
                    <a:pt x="14" y="688"/>
                  </a:lnTo>
                  <a:lnTo>
                    <a:pt x="12" y="686"/>
                  </a:lnTo>
                  <a:lnTo>
                    <a:pt x="10" y="684"/>
                  </a:lnTo>
                  <a:lnTo>
                    <a:pt x="8" y="682"/>
                  </a:lnTo>
                  <a:lnTo>
                    <a:pt x="7" y="680"/>
                  </a:lnTo>
                  <a:lnTo>
                    <a:pt x="5" y="678"/>
                  </a:lnTo>
                  <a:lnTo>
                    <a:pt x="4" y="675"/>
                  </a:lnTo>
                  <a:lnTo>
                    <a:pt x="2" y="672"/>
                  </a:lnTo>
                  <a:lnTo>
                    <a:pt x="2" y="671"/>
                  </a:lnTo>
                  <a:lnTo>
                    <a:pt x="1" y="669"/>
                  </a:lnTo>
                  <a:lnTo>
                    <a:pt x="0" y="666"/>
                  </a:lnTo>
                  <a:lnTo>
                    <a:pt x="0" y="30"/>
                  </a:lnTo>
                  <a:lnTo>
                    <a:pt x="1" y="25"/>
                  </a:lnTo>
                  <a:lnTo>
                    <a:pt x="2" y="23"/>
                  </a:lnTo>
                  <a:lnTo>
                    <a:pt x="2" y="22"/>
                  </a:lnTo>
                  <a:lnTo>
                    <a:pt x="4" y="19"/>
                  </a:lnTo>
                  <a:lnTo>
                    <a:pt x="5" y="16"/>
                  </a:lnTo>
                  <a:lnTo>
                    <a:pt x="7" y="14"/>
                  </a:lnTo>
                  <a:lnTo>
                    <a:pt x="9" y="12"/>
                  </a:lnTo>
                  <a:lnTo>
                    <a:pt x="10" y="10"/>
                  </a:lnTo>
                  <a:lnTo>
                    <a:pt x="12" y="8"/>
                  </a:lnTo>
                  <a:lnTo>
                    <a:pt x="15" y="6"/>
                  </a:lnTo>
                  <a:lnTo>
                    <a:pt x="18" y="4"/>
                  </a:lnTo>
                  <a:lnTo>
                    <a:pt x="20" y="3"/>
                  </a:lnTo>
                  <a:lnTo>
                    <a:pt x="23" y="2"/>
                  </a:lnTo>
                  <a:lnTo>
                    <a:pt x="25" y="2"/>
                  </a:lnTo>
                  <a:lnTo>
                    <a:pt x="30" y="1"/>
                  </a:lnTo>
                  <a:lnTo>
                    <a:pt x="34" y="0"/>
                  </a:lnTo>
                  <a:lnTo>
                    <a:pt x="500" y="0"/>
                  </a:lnTo>
                  <a:lnTo>
                    <a:pt x="504" y="0"/>
                  </a:lnTo>
                  <a:lnTo>
                    <a:pt x="509" y="2"/>
                  </a:lnTo>
                  <a:lnTo>
                    <a:pt x="511" y="2"/>
                  </a:lnTo>
                  <a:lnTo>
                    <a:pt x="514" y="3"/>
                  </a:lnTo>
                  <a:lnTo>
                    <a:pt x="516" y="4"/>
                  </a:lnTo>
                  <a:lnTo>
                    <a:pt x="520" y="6"/>
                  </a:lnTo>
                  <a:lnTo>
                    <a:pt x="522" y="8"/>
                  </a:lnTo>
                  <a:lnTo>
                    <a:pt x="524" y="10"/>
                  </a:lnTo>
                  <a:lnTo>
                    <a:pt x="525" y="11"/>
                  </a:lnTo>
                  <a:lnTo>
                    <a:pt x="527" y="14"/>
                  </a:lnTo>
                  <a:lnTo>
                    <a:pt x="529" y="16"/>
                  </a:lnTo>
                  <a:lnTo>
                    <a:pt x="530" y="19"/>
                  </a:lnTo>
                  <a:lnTo>
                    <a:pt x="532" y="21"/>
                  </a:lnTo>
                  <a:lnTo>
                    <a:pt x="532" y="23"/>
                  </a:lnTo>
                  <a:lnTo>
                    <a:pt x="533" y="25"/>
                  </a:lnTo>
                  <a:lnTo>
                    <a:pt x="533" y="30"/>
                  </a:lnTo>
                </a:path>
              </a:pathLst>
            </a:custGeom>
            <a:solidFill>
              <a:srgbClr val="AAAAAA"/>
            </a:solidFill>
            <a:ln w="0">
              <a:solidFill>
                <a:srgbClr val="000000"/>
              </a:solidFill>
              <a:round/>
              <a:headEnd/>
              <a:tailEnd/>
            </a:ln>
          </p:spPr>
          <p:txBody>
            <a:bodyPr/>
            <a:lstStyle/>
            <a:p>
              <a:endParaRPr lang="fr-FR"/>
            </a:p>
          </p:txBody>
        </p:sp>
        <p:sp>
          <p:nvSpPr>
            <p:cNvPr id="46115" name="Freeform 11"/>
            <p:cNvSpPr>
              <a:spLocks/>
            </p:cNvSpPr>
            <p:nvPr/>
          </p:nvSpPr>
          <p:spPr bwMode="auto">
            <a:xfrm>
              <a:off x="332" y="3254"/>
              <a:ext cx="458" cy="545"/>
            </a:xfrm>
            <a:custGeom>
              <a:avLst/>
              <a:gdLst>
                <a:gd name="T0" fmla="*/ 25 w 458"/>
                <a:gd name="T1" fmla="*/ 544 h 545"/>
                <a:gd name="T2" fmla="*/ 457 w 458"/>
                <a:gd name="T3" fmla="*/ 544 h 545"/>
                <a:gd name="T4" fmla="*/ 457 w 458"/>
                <a:gd name="T5" fmla="*/ 0 h 545"/>
                <a:gd name="T6" fmla="*/ 32 w 458"/>
                <a:gd name="T7" fmla="*/ 0 h 545"/>
                <a:gd name="T8" fmla="*/ 29 w 458"/>
                <a:gd name="T9" fmla="*/ 0 h 545"/>
                <a:gd name="T10" fmla="*/ 28 w 458"/>
                <a:gd name="T11" fmla="*/ 0 h 545"/>
                <a:gd name="T12" fmla="*/ 25 w 458"/>
                <a:gd name="T13" fmla="*/ 0 h 545"/>
                <a:gd name="T14" fmla="*/ 22 w 458"/>
                <a:gd name="T15" fmla="*/ 0 h 545"/>
                <a:gd name="T16" fmla="*/ 20 w 458"/>
                <a:gd name="T17" fmla="*/ 1 h 545"/>
                <a:gd name="T18" fmla="*/ 18 w 458"/>
                <a:gd name="T19" fmla="*/ 2 h 545"/>
                <a:gd name="T20" fmla="*/ 15 w 458"/>
                <a:gd name="T21" fmla="*/ 3 h 545"/>
                <a:gd name="T22" fmla="*/ 13 w 458"/>
                <a:gd name="T23" fmla="*/ 4 h 545"/>
                <a:gd name="T24" fmla="*/ 11 w 458"/>
                <a:gd name="T25" fmla="*/ 6 h 545"/>
                <a:gd name="T26" fmla="*/ 9 w 458"/>
                <a:gd name="T27" fmla="*/ 8 h 545"/>
                <a:gd name="T28" fmla="*/ 8 w 458"/>
                <a:gd name="T29" fmla="*/ 9 h 545"/>
                <a:gd name="T30" fmla="*/ 6 w 458"/>
                <a:gd name="T31" fmla="*/ 11 h 545"/>
                <a:gd name="T32" fmla="*/ 4 w 458"/>
                <a:gd name="T33" fmla="*/ 13 h 545"/>
                <a:gd name="T34" fmla="*/ 3 w 458"/>
                <a:gd name="T35" fmla="*/ 15 h 545"/>
                <a:gd name="T36" fmla="*/ 2 w 458"/>
                <a:gd name="T37" fmla="*/ 18 h 545"/>
                <a:gd name="T38" fmla="*/ 2 w 458"/>
                <a:gd name="T39" fmla="*/ 20 h 545"/>
                <a:gd name="T40" fmla="*/ 1 w 458"/>
                <a:gd name="T41" fmla="*/ 22 h 545"/>
                <a:gd name="T42" fmla="*/ 0 w 458"/>
                <a:gd name="T43" fmla="*/ 26 h 545"/>
                <a:gd name="T44" fmla="*/ 0 w 458"/>
                <a:gd name="T45" fmla="*/ 29 h 545"/>
                <a:gd name="T46" fmla="*/ 0 w 458"/>
                <a:gd name="T47" fmla="*/ 516 h 545"/>
                <a:gd name="T48" fmla="*/ 0 w 458"/>
                <a:gd name="T49" fmla="*/ 516 h 545"/>
                <a:gd name="T50" fmla="*/ 1 w 458"/>
                <a:gd name="T51" fmla="*/ 521 h 545"/>
                <a:gd name="T52" fmla="*/ 1 w 458"/>
                <a:gd name="T53" fmla="*/ 523 h 545"/>
                <a:gd name="T54" fmla="*/ 2 w 458"/>
                <a:gd name="T55" fmla="*/ 526 h 545"/>
                <a:gd name="T56" fmla="*/ 3 w 458"/>
                <a:gd name="T57" fmla="*/ 528 h 545"/>
                <a:gd name="T58" fmla="*/ 4 w 458"/>
                <a:gd name="T59" fmla="*/ 530 h 545"/>
                <a:gd name="T60" fmla="*/ 5 w 458"/>
                <a:gd name="T61" fmla="*/ 532 h 545"/>
                <a:gd name="T62" fmla="*/ 6 w 458"/>
                <a:gd name="T63" fmla="*/ 534 h 545"/>
                <a:gd name="T64" fmla="*/ 8 w 458"/>
                <a:gd name="T65" fmla="*/ 536 h 545"/>
                <a:gd name="T66" fmla="*/ 9 w 458"/>
                <a:gd name="T67" fmla="*/ 537 h 545"/>
                <a:gd name="T68" fmla="*/ 11 w 458"/>
                <a:gd name="T69" fmla="*/ 539 h 545"/>
                <a:gd name="T70" fmla="*/ 13 w 458"/>
                <a:gd name="T71" fmla="*/ 540 h 545"/>
                <a:gd name="T72" fmla="*/ 15 w 458"/>
                <a:gd name="T73" fmla="*/ 541 h 545"/>
                <a:gd name="T74" fmla="*/ 17 w 458"/>
                <a:gd name="T75" fmla="*/ 542 h 545"/>
                <a:gd name="T76" fmla="*/ 19 w 458"/>
                <a:gd name="T77" fmla="*/ 543 h 545"/>
                <a:gd name="T78" fmla="*/ 21 w 458"/>
                <a:gd name="T79" fmla="*/ 543 h 545"/>
                <a:gd name="T80" fmla="*/ 23 w 458"/>
                <a:gd name="T81" fmla="*/ 544 h 545"/>
                <a:gd name="T82" fmla="*/ 25 w 458"/>
                <a:gd name="T83" fmla="*/ 544 h 545"/>
                <a:gd name="T84" fmla="*/ 25 w 458"/>
                <a:gd name="T85" fmla="*/ 544 h 5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58"/>
                <a:gd name="T130" fmla="*/ 0 h 545"/>
                <a:gd name="T131" fmla="*/ 458 w 458"/>
                <a:gd name="T132" fmla="*/ 545 h 5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58" h="545">
                  <a:moveTo>
                    <a:pt x="25" y="544"/>
                  </a:moveTo>
                  <a:lnTo>
                    <a:pt x="457" y="544"/>
                  </a:lnTo>
                  <a:lnTo>
                    <a:pt x="457" y="0"/>
                  </a:lnTo>
                  <a:lnTo>
                    <a:pt x="32" y="0"/>
                  </a:lnTo>
                  <a:lnTo>
                    <a:pt x="29" y="0"/>
                  </a:lnTo>
                  <a:lnTo>
                    <a:pt x="28" y="0"/>
                  </a:lnTo>
                  <a:lnTo>
                    <a:pt x="25" y="0"/>
                  </a:lnTo>
                  <a:lnTo>
                    <a:pt x="22" y="0"/>
                  </a:lnTo>
                  <a:lnTo>
                    <a:pt x="20" y="1"/>
                  </a:lnTo>
                  <a:lnTo>
                    <a:pt x="18" y="2"/>
                  </a:lnTo>
                  <a:lnTo>
                    <a:pt x="15" y="3"/>
                  </a:lnTo>
                  <a:lnTo>
                    <a:pt x="13" y="4"/>
                  </a:lnTo>
                  <a:lnTo>
                    <a:pt x="11" y="6"/>
                  </a:lnTo>
                  <a:lnTo>
                    <a:pt x="9" y="8"/>
                  </a:lnTo>
                  <a:lnTo>
                    <a:pt x="8" y="9"/>
                  </a:lnTo>
                  <a:lnTo>
                    <a:pt x="6" y="11"/>
                  </a:lnTo>
                  <a:lnTo>
                    <a:pt x="4" y="13"/>
                  </a:lnTo>
                  <a:lnTo>
                    <a:pt x="3" y="15"/>
                  </a:lnTo>
                  <a:lnTo>
                    <a:pt x="2" y="18"/>
                  </a:lnTo>
                  <a:lnTo>
                    <a:pt x="2" y="20"/>
                  </a:lnTo>
                  <a:lnTo>
                    <a:pt x="1" y="22"/>
                  </a:lnTo>
                  <a:lnTo>
                    <a:pt x="0" y="26"/>
                  </a:lnTo>
                  <a:lnTo>
                    <a:pt x="0" y="29"/>
                  </a:lnTo>
                  <a:lnTo>
                    <a:pt x="0" y="516"/>
                  </a:lnTo>
                  <a:lnTo>
                    <a:pt x="1" y="521"/>
                  </a:lnTo>
                  <a:lnTo>
                    <a:pt x="1" y="523"/>
                  </a:lnTo>
                  <a:lnTo>
                    <a:pt x="2" y="526"/>
                  </a:lnTo>
                  <a:lnTo>
                    <a:pt x="3" y="528"/>
                  </a:lnTo>
                  <a:lnTo>
                    <a:pt x="4" y="530"/>
                  </a:lnTo>
                  <a:lnTo>
                    <a:pt x="5" y="532"/>
                  </a:lnTo>
                  <a:lnTo>
                    <a:pt x="6" y="534"/>
                  </a:lnTo>
                  <a:lnTo>
                    <a:pt x="8" y="536"/>
                  </a:lnTo>
                  <a:lnTo>
                    <a:pt x="9" y="537"/>
                  </a:lnTo>
                  <a:lnTo>
                    <a:pt x="11" y="539"/>
                  </a:lnTo>
                  <a:lnTo>
                    <a:pt x="13" y="540"/>
                  </a:lnTo>
                  <a:lnTo>
                    <a:pt x="15" y="541"/>
                  </a:lnTo>
                  <a:lnTo>
                    <a:pt x="17" y="542"/>
                  </a:lnTo>
                  <a:lnTo>
                    <a:pt x="19" y="543"/>
                  </a:lnTo>
                  <a:lnTo>
                    <a:pt x="21" y="543"/>
                  </a:lnTo>
                  <a:lnTo>
                    <a:pt x="23" y="544"/>
                  </a:lnTo>
                  <a:lnTo>
                    <a:pt x="25" y="544"/>
                  </a:lnTo>
                </a:path>
              </a:pathLst>
            </a:custGeom>
            <a:solidFill>
              <a:srgbClr val="FFFFFF"/>
            </a:solidFill>
            <a:ln w="0">
              <a:solidFill>
                <a:srgbClr val="000000"/>
              </a:solidFill>
              <a:round/>
              <a:headEnd/>
              <a:tailEnd/>
            </a:ln>
          </p:spPr>
          <p:txBody>
            <a:bodyPr/>
            <a:lstStyle/>
            <a:p>
              <a:endParaRPr lang="fr-FR"/>
            </a:p>
          </p:txBody>
        </p:sp>
        <p:sp>
          <p:nvSpPr>
            <p:cNvPr id="46116" name="Freeform 12"/>
            <p:cNvSpPr>
              <a:spLocks/>
            </p:cNvSpPr>
            <p:nvPr/>
          </p:nvSpPr>
          <p:spPr bwMode="auto">
            <a:xfrm>
              <a:off x="779" y="3314"/>
              <a:ext cx="11" cy="147"/>
            </a:xfrm>
            <a:custGeom>
              <a:avLst/>
              <a:gdLst>
                <a:gd name="T0" fmla="*/ 10 w 11"/>
                <a:gd name="T1" fmla="*/ 146 h 147"/>
                <a:gd name="T2" fmla="*/ 5 w 11"/>
                <a:gd name="T3" fmla="*/ 138 h 147"/>
                <a:gd name="T4" fmla="*/ 3 w 11"/>
                <a:gd name="T5" fmla="*/ 133 h 147"/>
                <a:gd name="T6" fmla="*/ 2 w 11"/>
                <a:gd name="T7" fmla="*/ 128 h 147"/>
                <a:gd name="T8" fmla="*/ 1 w 11"/>
                <a:gd name="T9" fmla="*/ 122 h 147"/>
                <a:gd name="T10" fmla="*/ 1 w 11"/>
                <a:gd name="T11" fmla="*/ 113 h 147"/>
                <a:gd name="T12" fmla="*/ 2 w 11"/>
                <a:gd name="T13" fmla="*/ 103 h 147"/>
                <a:gd name="T14" fmla="*/ 3 w 11"/>
                <a:gd name="T15" fmla="*/ 96 h 147"/>
                <a:gd name="T16" fmla="*/ 3 w 11"/>
                <a:gd name="T17" fmla="*/ 91 h 147"/>
                <a:gd name="T18" fmla="*/ 3 w 11"/>
                <a:gd name="T19" fmla="*/ 82 h 147"/>
                <a:gd name="T20" fmla="*/ 2 w 11"/>
                <a:gd name="T21" fmla="*/ 79 h 147"/>
                <a:gd name="T22" fmla="*/ 1 w 11"/>
                <a:gd name="T23" fmla="*/ 76 h 147"/>
                <a:gd name="T24" fmla="*/ 1 w 11"/>
                <a:gd name="T25" fmla="*/ 75 h 147"/>
                <a:gd name="T26" fmla="*/ 0 w 11"/>
                <a:gd name="T27" fmla="*/ 74 h 147"/>
                <a:gd name="T28" fmla="*/ 0 w 11"/>
                <a:gd name="T29" fmla="*/ 74 h 147"/>
                <a:gd name="T30" fmla="*/ 0 w 11"/>
                <a:gd name="T31" fmla="*/ 73 h 147"/>
                <a:gd name="T32" fmla="*/ 1 w 11"/>
                <a:gd name="T33" fmla="*/ 72 h 147"/>
                <a:gd name="T34" fmla="*/ 1 w 11"/>
                <a:gd name="T35" fmla="*/ 70 h 147"/>
                <a:gd name="T36" fmla="*/ 2 w 11"/>
                <a:gd name="T37" fmla="*/ 68 h 147"/>
                <a:gd name="T38" fmla="*/ 3 w 11"/>
                <a:gd name="T39" fmla="*/ 65 h 147"/>
                <a:gd name="T40" fmla="*/ 3 w 11"/>
                <a:gd name="T41" fmla="*/ 56 h 147"/>
                <a:gd name="T42" fmla="*/ 3 w 11"/>
                <a:gd name="T43" fmla="*/ 51 h 147"/>
                <a:gd name="T44" fmla="*/ 2 w 11"/>
                <a:gd name="T45" fmla="*/ 44 h 147"/>
                <a:gd name="T46" fmla="*/ 1 w 11"/>
                <a:gd name="T47" fmla="*/ 34 h 147"/>
                <a:gd name="T48" fmla="*/ 1 w 11"/>
                <a:gd name="T49" fmla="*/ 26 h 147"/>
                <a:gd name="T50" fmla="*/ 2 w 11"/>
                <a:gd name="T51" fmla="*/ 19 h 147"/>
                <a:gd name="T52" fmla="*/ 3 w 11"/>
                <a:gd name="T53" fmla="*/ 14 h 147"/>
                <a:gd name="T54" fmla="*/ 5 w 11"/>
                <a:gd name="T55" fmla="*/ 9 h 147"/>
                <a:gd name="T56" fmla="*/ 10 w 11"/>
                <a:gd name="T57" fmla="*/ 0 h 147"/>
                <a:gd name="T58" fmla="*/ 10 w 11"/>
                <a:gd name="T59" fmla="*/ 146 h 14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
                <a:gd name="T91" fmla="*/ 0 h 147"/>
                <a:gd name="T92" fmla="*/ 11 w 11"/>
                <a:gd name="T93" fmla="*/ 147 h 14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 h="147">
                  <a:moveTo>
                    <a:pt x="10" y="146"/>
                  </a:moveTo>
                  <a:lnTo>
                    <a:pt x="5" y="138"/>
                  </a:lnTo>
                  <a:lnTo>
                    <a:pt x="3" y="133"/>
                  </a:lnTo>
                  <a:lnTo>
                    <a:pt x="2" y="128"/>
                  </a:lnTo>
                  <a:lnTo>
                    <a:pt x="1" y="122"/>
                  </a:lnTo>
                  <a:lnTo>
                    <a:pt x="1" y="113"/>
                  </a:lnTo>
                  <a:lnTo>
                    <a:pt x="2" y="103"/>
                  </a:lnTo>
                  <a:lnTo>
                    <a:pt x="3" y="96"/>
                  </a:lnTo>
                  <a:lnTo>
                    <a:pt x="3" y="91"/>
                  </a:lnTo>
                  <a:lnTo>
                    <a:pt x="3" y="82"/>
                  </a:lnTo>
                  <a:lnTo>
                    <a:pt x="2" y="79"/>
                  </a:lnTo>
                  <a:lnTo>
                    <a:pt x="1" y="76"/>
                  </a:lnTo>
                  <a:lnTo>
                    <a:pt x="1" y="75"/>
                  </a:lnTo>
                  <a:lnTo>
                    <a:pt x="0" y="74"/>
                  </a:lnTo>
                  <a:lnTo>
                    <a:pt x="0" y="73"/>
                  </a:lnTo>
                  <a:lnTo>
                    <a:pt x="1" y="72"/>
                  </a:lnTo>
                  <a:lnTo>
                    <a:pt x="1" y="70"/>
                  </a:lnTo>
                  <a:lnTo>
                    <a:pt x="2" y="68"/>
                  </a:lnTo>
                  <a:lnTo>
                    <a:pt x="3" y="65"/>
                  </a:lnTo>
                  <a:lnTo>
                    <a:pt x="3" y="56"/>
                  </a:lnTo>
                  <a:lnTo>
                    <a:pt x="3" y="51"/>
                  </a:lnTo>
                  <a:lnTo>
                    <a:pt x="2" y="44"/>
                  </a:lnTo>
                  <a:lnTo>
                    <a:pt x="1" y="34"/>
                  </a:lnTo>
                  <a:lnTo>
                    <a:pt x="1" y="26"/>
                  </a:lnTo>
                  <a:lnTo>
                    <a:pt x="2" y="19"/>
                  </a:lnTo>
                  <a:lnTo>
                    <a:pt x="3" y="14"/>
                  </a:lnTo>
                  <a:lnTo>
                    <a:pt x="5" y="9"/>
                  </a:lnTo>
                  <a:lnTo>
                    <a:pt x="10" y="0"/>
                  </a:lnTo>
                  <a:lnTo>
                    <a:pt x="10" y="146"/>
                  </a:lnTo>
                </a:path>
              </a:pathLst>
            </a:custGeom>
            <a:solidFill>
              <a:srgbClr val="AAAAAA"/>
            </a:solidFill>
            <a:ln w="0">
              <a:solidFill>
                <a:srgbClr val="000000"/>
              </a:solidFill>
              <a:round/>
              <a:headEnd/>
              <a:tailEnd/>
            </a:ln>
          </p:spPr>
          <p:txBody>
            <a:bodyPr/>
            <a:lstStyle/>
            <a:p>
              <a:endParaRPr lang="fr-FR"/>
            </a:p>
          </p:txBody>
        </p:sp>
        <p:sp>
          <p:nvSpPr>
            <p:cNvPr id="46117" name="Freeform 13"/>
            <p:cNvSpPr>
              <a:spLocks/>
            </p:cNvSpPr>
            <p:nvPr/>
          </p:nvSpPr>
          <p:spPr bwMode="auto">
            <a:xfrm>
              <a:off x="778" y="3591"/>
              <a:ext cx="12" cy="148"/>
            </a:xfrm>
            <a:custGeom>
              <a:avLst/>
              <a:gdLst>
                <a:gd name="T0" fmla="*/ 11 w 12"/>
                <a:gd name="T1" fmla="*/ 147 h 148"/>
                <a:gd name="T2" fmla="*/ 6 w 12"/>
                <a:gd name="T3" fmla="*/ 139 h 148"/>
                <a:gd name="T4" fmla="*/ 4 w 12"/>
                <a:gd name="T5" fmla="*/ 133 h 148"/>
                <a:gd name="T6" fmla="*/ 3 w 12"/>
                <a:gd name="T7" fmla="*/ 128 h 148"/>
                <a:gd name="T8" fmla="*/ 2 w 12"/>
                <a:gd name="T9" fmla="*/ 122 h 148"/>
                <a:gd name="T10" fmla="*/ 2 w 12"/>
                <a:gd name="T11" fmla="*/ 113 h 148"/>
                <a:gd name="T12" fmla="*/ 2 w 12"/>
                <a:gd name="T13" fmla="*/ 104 h 148"/>
                <a:gd name="T14" fmla="*/ 3 w 12"/>
                <a:gd name="T15" fmla="*/ 97 h 148"/>
                <a:gd name="T16" fmla="*/ 4 w 12"/>
                <a:gd name="T17" fmla="*/ 91 h 148"/>
                <a:gd name="T18" fmla="*/ 3 w 12"/>
                <a:gd name="T19" fmla="*/ 83 h 148"/>
                <a:gd name="T20" fmla="*/ 3 w 12"/>
                <a:gd name="T21" fmla="*/ 80 h 148"/>
                <a:gd name="T22" fmla="*/ 2 w 12"/>
                <a:gd name="T23" fmla="*/ 77 h 148"/>
                <a:gd name="T24" fmla="*/ 1 w 12"/>
                <a:gd name="T25" fmla="*/ 76 h 148"/>
                <a:gd name="T26" fmla="*/ 0 w 12"/>
                <a:gd name="T27" fmla="*/ 74 h 148"/>
                <a:gd name="T28" fmla="*/ 0 w 12"/>
                <a:gd name="T29" fmla="*/ 74 h 148"/>
                <a:gd name="T30" fmla="*/ 0 w 12"/>
                <a:gd name="T31" fmla="*/ 73 h 148"/>
                <a:gd name="T32" fmla="*/ 1 w 12"/>
                <a:gd name="T33" fmla="*/ 72 h 148"/>
                <a:gd name="T34" fmla="*/ 2 w 12"/>
                <a:gd name="T35" fmla="*/ 71 h 148"/>
                <a:gd name="T36" fmla="*/ 2 w 12"/>
                <a:gd name="T37" fmla="*/ 69 h 148"/>
                <a:gd name="T38" fmla="*/ 3 w 12"/>
                <a:gd name="T39" fmla="*/ 65 h 148"/>
                <a:gd name="T40" fmla="*/ 4 w 12"/>
                <a:gd name="T41" fmla="*/ 57 h 148"/>
                <a:gd name="T42" fmla="*/ 3 w 12"/>
                <a:gd name="T43" fmla="*/ 52 h 148"/>
                <a:gd name="T44" fmla="*/ 2 w 12"/>
                <a:gd name="T45" fmla="*/ 45 h 148"/>
                <a:gd name="T46" fmla="*/ 2 w 12"/>
                <a:gd name="T47" fmla="*/ 35 h 148"/>
                <a:gd name="T48" fmla="*/ 2 w 12"/>
                <a:gd name="T49" fmla="*/ 26 h 148"/>
                <a:gd name="T50" fmla="*/ 3 w 12"/>
                <a:gd name="T51" fmla="*/ 20 h 148"/>
                <a:gd name="T52" fmla="*/ 4 w 12"/>
                <a:gd name="T53" fmla="*/ 15 h 148"/>
                <a:gd name="T54" fmla="*/ 6 w 12"/>
                <a:gd name="T55" fmla="*/ 9 h 148"/>
                <a:gd name="T56" fmla="*/ 11 w 12"/>
                <a:gd name="T57" fmla="*/ 0 h 148"/>
                <a:gd name="T58" fmla="*/ 11 w 12"/>
                <a:gd name="T59" fmla="*/ 147 h 14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
                <a:gd name="T91" fmla="*/ 0 h 148"/>
                <a:gd name="T92" fmla="*/ 12 w 12"/>
                <a:gd name="T93" fmla="*/ 148 h 14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 h="148">
                  <a:moveTo>
                    <a:pt x="11" y="147"/>
                  </a:moveTo>
                  <a:lnTo>
                    <a:pt x="6" y="139"/>
                  </a:lnTo>
                  <a:lnTo>
                    <a:pt x="4" y="133"/>
                  </a:lnTo>
                  <a:lnTo>
                    <a:pt x="3" y="128"/>
                  </a:lnTo>
                  <a:lnTo>
                    <a:pt x="2" y="122"/>
                  </a:lnTo>
                  <a:lnTo>
                    <a:pt x="2" y="113"/>
                  </a:lnTo>
                  <a:lnTo>
                    <a:pt x="2" y="104"/>
                  </a:lnTo>
                  <a:lnTo>
                    <a:pt x="3" y="97"/>
                  </a:lnTo>
                  <a:lnTo>
                    <a:pt x="4" y="91"/>
                  </a:lnTo>
                  <a:lnTo>
                    <a:pt x="3" y="83"/>
                  </a:lnTo>
                  <a:lnTo>
                    <a:pt x="3" y="80"/>
                  </a:lnTo>
                  <a:lnTo>
                    <a:pt x="2" y="77"/>
                  </a:lnTo>
                  <a:lnTo>
                    <a:pt x="1" y="76"/>
                  </a:lnTo>
                  <a:lnTo>
                    <a:pt x="0" y="74"/>
                  </a:lnTo>
                  <a:lnTo>
                    <a:pt x="0" y="73"/>
                  </a:lnTo>
                  <a:lnTo>
                    <a:pt x="1" y="72"/>
                  </a:lnTo>
                  <a:lnTo>
                    <a:pt x="2" y="71"/>
                  </a:lnTo>
                  <a:lnTo>
                    <a:pt x="2" y="69"/>
                  </a:lnTo>
                  <a:lnTo>
                    <a:pt x="3" y="65"/>
                  </a:lnTo>
                  <a:lnTo>
                    <a:pt x="4" y="57"/>
                  </a:lnTo>
                  <a:lnTo>
                    <a:pt x="3" y="52"/>
                  </a:lnTo>
                  <a:lnTo>
                    <a:pt x="2" y="45"/>
                  </a:lnTo>
                  <a:lnTo>
                    <a:pt x="2" y="35"/>
                  </a:lnTo>
                  <a:lnTo>
                    <a:pt x="2" y="26"/>
                  </a:lnTo>
                  <a:lnTo>
                    <a:pt x="3" y="20"/>
                  </a:lnTo>
                  <a:lnTo>
                    <a:pt x="4" y="15"/>
                  </a:lnTo>
                  <a:lnTo>
                    <a:pt x="6" y="9"/>
                  </a:lnTo>
                  <a:lnTo>
                    <a:pt x="11" y="0"/>
                  </a:lnTo>
                  <a:lnTo>
                    <a:pt x="11" y="147"/>
                  </a:lnTo>
                </a:path>
              </a:pathLst>
            </a:custGeom>
            <a:solidFill>
              <a:srgbClr val="AAAAAA"/>
            </a:solidFill>
            <a:ln w="0">
              <a:solidFill>
                <a:srgbClr val="000000"/>
              </a:solidFill>
              <a:round/>
              <a:headEnd/>
              <a:tailEnd/>
            </a:ln>
          </p:spPr>
          <p:txBody>
            <a:bodyPr/>
            <a:lstStyle/>
            <a:p>
              <a:endParaRPr lang="fr-FR"/>
            </a:p>
          </p:txBody>
        </p:sp>
        <p:sp>
          <p:nvSpPr>
            <p:cNvPr id="46118" name="Freeform 14"/>
            <p:cNvSpPr>
              <a:spLocks/>
            </p:cNvSpPr>
            <p:nvPr/>
          </p:nvSpPr>
          <p:spPr bwMode="auto">
            <a:xfrm>
              <a:off x="352" y="3310"/>
              <a:ext cx="193" cy="391"/>
            </a:xfrm>
            <a:custGeom>
              <a:avLst/>
              <a:gdLst>
                <a:gd name="T0" fmla="*/ 192 w 193"/>
                <a:gd name="T1" fmla="*/ 360 h 391"/>
                <a:gd name="T2" fmla="*/ 190 w 193"/>
                <a:gd name="T3" fmla="*/ 369 h 391"/>
                <a:gd name="T4" fmla="*/ 186 w 193"/>
                <a:gd name="T5" fmla="*/ 376 h 391"/>
                <a:gd name="T6" fmla="*/ 182 w 193"/>
                <a:gd name="T7" fmla="*/ 380 h 391"/>
                <a:gd name="T8" fmla="*/ 178 w 193"/>
                <a:gd name="T9" fmla="*/ 384 h 391"/>
                <a:gd name="T10" fmla="*/ 172 w 193"/>
                <a:gd name="T11" fmla="*/ 386 h 391"/>
                <a:gd name="T12" fmla="*/ 167 w 193"/>
                <a:gd name="T13" fmla="*/ 388 h 391"/>
                <a:gd name="T14" fmla="*/ 159 w 193"/>
                <a:gd name="T15" fmla="*/ 389 h 391"/>
                <a:gd name="T16" fmla="*/ 151 w 193"/>
                <a:gd name="T17" fmla="*/ 390 h 391"/>
                <a:gd name="T18" fmla="*/ 37 w 193"/>
                <a:gd name="T19" fmla="*/ 390 h 391"/>
                <a:gd name="T20" fmla="*/ 29 w 193"/>
                <a:gd name="T21" fmla="*/ 388 h 391"/>
                <a:gd name="T22" fmla="*/ 22 w 193"/>
                <a:gd name="T23" fmla="*/ 387 h 391"/>
                <a:gd name="T24" fmla="*/ 17 w 193"/>
                <a:gd name="T25" fmla="*/ 385 h 391"/>
                <a:gd name="T26" fmla="*/ 12 w 193"/>
                <a:gd name="T27" fmla="*/ 382 h 391"/>
                <a:gd name="T28" fmla="*/ 9 w 193"/>
                <a:gd name="T29" fmla="*/ 379 h 391"/>
                <a:gd name="T30" fmla="*/ 5 w 193"/>
                <a:gd name="T31" fmla="*/ 373 h 391"/>
                <a:gd name="T32" fmla="*/ 1 w 193"/>
                <a:gd name="T33" fmla="*/ 366 h 391"/>
                <a:gd name="T34" fmla="*/ 0 w 193"/>
                <a:gd name="T35" fmla="*/ 34 h 391"/>
                <a:gd name="T36" fmla="*/ 1 w 193"/>
                <a:gd name="T37" fmla="*/ 27 h 391"/>
                <a:gd name="T38" fmla="*/ 5 w 193"/>
                <a:gd name="T39" fmla="*/ 19 h 391"/>
                <a:gd name="T40" fmla="*/ 9 w 193"/>
                <a:gd name="T41" fmla="*/ 13 h 391"/>
                <a:gd name="T42" fmla="*/ 12 w 193"/>
                <a:gd name="T43" fmla="*/ 9 h 391"/>
                <a:gd name="T44" fmla="*/ 17 w 193"/>
                <a:gd name="T45" fmla="*/ 6 h 391"/>
                <a:gd name="T46" fmla="*/ 22 w 193"/>
                <a:gd name="T47" fmla="*/ 4 h 391"/>
                <a:gd name="T48" fmla="*/ 29 w 193"/>
                <a:gd name="T49" fmla="*/ 2 h 391"/>
                <a:gd name="T50" fmla="*/ 39 w 193"/>
                <a:gd name="T51" fmla="*/ 0 h 391"/>
                <a:gd name="T52" fmla="*/ 159 w 193"/>
                <a:gd name="T53" fmla="*/ 1 h 391"/>
                <a:gd name="T54" fmla="*/ 167 w 193"/>
                <a:gd name="T55" fmla="*/ 3 h 391"/>
                <a:gd name="T56" fmla="*/ 172 w 193"/>
                <a:gd name="T57" fmla="*/ 5 h 391"/>
                <a:gd name="T58" fmla="*/ 178 w 193"/>
                <a:gd name="T59" fmla="*/ 8 h 391"/>
                <a:gd name="T60" fmla="*/ 182 w 193"/>
                <a:gd name="T61" fmla="*/ 11 h 391"/>
                <a:gd name="T62" fmla="*/ 186 w 193"/>
                <a:gd name="T63" fmla="*/ 15 h 391"/>
                <a:gd name="T64" fmla="*/ 190 w 193"/>
                <a:gd name="T65" fmla="*/ 24 h 391"/>
                <a:gd name="T66" fmla="*/ 192 w 193"/>
                <a:gd name="T67" fmla="*/ 33 h 39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3"/>
                <a:gd name="T103" fmla="*/ 0 h 391"/>
                <a:gd name="T104" fmla="*/ 193 w 193"/>
                <a:gd name="T105" fmla="*/ 391 h 39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3" h="391">
                  <a:moveTo>
                    <a:pt x="192" y="35"/>
                  </a:moveTo>
                  <a:lnTo>
                    <a:pt x="192" y="360"/>
                  </a:lnTo>
                  <a:lnTo>
                    <a:pt x="192" y="365"/>
                  </a:lnTo>
                  <a:lnTo>
                    <a:pt x="190" y="369"/>
                  </a:lnTo>
                  <a:lnTo>
                    <a:pt x="188" y="373"/>
                  </a:lnTo>
                  <a:lnTo>
                    <a:pt x="186" y="376"/>
                  </a:lnTo>
                  <a:lnTo>
                    <a:pt x="184" y="379"/>
                  </a:lnTo>
                  <a:lnTo>
                    <a:pt x="182" y="380"/>
                  </a:lnTo>
                  <a:lnTo>
                    <a:pt x="180" y="382"/>
                  </a:lnTo>
                  <a:lnTo>
                    <a:pt x="178" y="384"/>
                  </a:lnTo>
                  <a:lnTo>
                    <a:pt x="176" y="385"/>
                  </a:lnTo>
                  <a:lnTo>
                    <a:pt x="172" y="386"/>
                  </a:lnTo>
                  <a:lnTo>
                    <a:pt x="170" y="387"/>
                  </a:lnTo>
                  <a:lnTo>
                    <a:pt x="167" y="388"/>
                  </a:lnTo>
                  <a:lnTo>
                    <a:pt x="164" y="388"/>
                  </a:lnTo>
                  <a:lnTo>
                    <a:pt x="159" y="389"/>
                  </a:lnTo>
                  <a:lnTo>
                    <a:pt x="153" y="390"/>
                  </a:lnTo>
                  <a:lnTo>
                    <a:pt x="151" y="390"/>
                  </a:lnTo>
                  <a:lnTo>
                    <a:pt x="39" y="390"/>
                  </a:lnTo>
                  <a:lnTo>
                    <a:pt x="37" y="390"/>
                  </a:lnTo>
                  <a:lnTo>
                    <a:pt x="34" y="389"/>
                  </a:lnTo>
                  <a:lnTo>
                    <a:pt x="29" y="388"/>
                  </a:lnTo>
                  <a:lnTo>
                    <a:pt x="26" y="388"/>
                  </a:lnTo>
                  <a:lnTo>
                    <a:pt x="22" y="387"/>
                  </a:lnTo>
                  <a:lnTo>
                    <a:pt x="20" y="386"/>
                  </a:lnTo>
                  <a:lnTo>
                    <a:pt x="17" y="385"/>
                  </a:lnTo>
                  <a:lnTo>
                    <a:pt x="14" y="384"/>
                  </a:lnTo>
                  <a:lnTo>
                    <a:pt x="12" y="382"/>
                  </a:lnTo>
                  <a:lnTo>
                    <a:pt x="10" y="380"/>
                  </a:lnTo>
                  <a:lnTo>
                    <a:pt x="9" y="379"/>
                  </a:lnTo>
                  <a:lnTo>
                    <a:pt x="6" y="376"/>
                  </a:lnTo>
                  <a:lnTo>
                    <a:pt x="5" y="373"/>
                  </a:lnTo>
                  <a:lnTo>
                    <a:pt x="2" y="369"/>
                  </a:lnTo>
                  <a:lnTo>
                    <a:pt x="1" y="366"/>
                  </a:lnTo>
                  <a:lnTo>
                    <a:pt x="0" y="360"/>
                  </a:lnTo>
                  <a:lnTo>
                    <a:pt x="0" y="34"/>
                  </a:lnTo>
                  <a:lnTo>
                    <a:pt x="0" y="33"/>
                  </a:lnTo>
                  <a:lnTo>
                    <a:pt x="1" y="27"/>
                  </a:lnTo>
                  <a:lnTo>
                    <a:pt x="2" y="24"/>
                  </a:lnTo>
                  <a:lnTo>
                    <a:pt x="5" y="19"/>
                  </a:lnTo>
                  <a:lnTo>
                    <a:pt x="6" y="15"/>
                  </a:lnTo>
                  <a:lnTo>
                    <a:pt x="9" y="13"/>
                  </a:lnTo>
                  <a:lnTo>
                    <a:pt x="10" y="11"/>
                  </a:lnTo>
                  <a:lnTo>
                    <a:pt x="12" y="9"/>
                  </a:lnTo>
                  <a:lnTo>
                    <a:pt x="14" y="8"/>
                  </a:lnTo>
                  <a:lnTo>
                    <a:pt x="17" y="6"/>
                  </a:lnTo>
                  <a:lnTo>
                    <a:pt x="20" y="5"/>
                  </a:lnTo>
                  <a:lnTo>
                    <a:pt x="22" y="4"/>
                  </a:lnTo>
                  <a:lnTo>
                    <a:pt x="26" y="3"/>
                  </a:lnTo>
                  <a:lnTo>
                    <a:pt x="29" y="2"/>
                  </a:lnTo>
                  <a:lnTo>
                    <a:pt x="34" y="1"/>
                  </a:lnTo>
                  <a:lnTo>
                    <a:pt x="39" y="0"/>
                  </a:lnTo>
                  <a:lnTo>
                    <a:pt x="151" y="0"/>
                  </a:lnTo>
                  <a:lnTo>
                    <a:pt x="159" y="1"/>
                  </a:lnTo>
                  <a:lnTo>
                    <a:pt x="164" y="2"/>
                  </a:lnTo>
                  <a:lnTo>
                    <a:pt x="167" y="3"/>
                  </a:lnTo>
                  <a:lnTo>
                    <a:pt x="170" y="4"/>
                  </a:lnTo>
                  <a:lnTo>
                    <a:pt x="172" y="5"/>
                  </a:lnTo>
                  <a:lnTo>
                    <a:pt x="175" y="6"/>
                  </a:lnTo>
                  <a:lnTo>
                    <a:pt x="178" y="8"/>
                  </a:lnTo>
                  <a:lnTo>
                    <a:pt x="180" y="9"/>
                  </a:lnTo>
                  <a:lnTo>
                    <a:pt x="182" y="11"/>
                  </a:lnTo>
                  <a:lnTo>
                    <a:pt x="184" y="13"/>
                  </a:lnTo>
                  <a:lnTo>
                    <a:pt x="186" y="15"/>
                  </a:lnTo>
                  <a:lnTo>
                    <a:pt x="188" y="19"/>
                  </a:lnTo>
                  <a:lnTo>
                    <a:pt x="190" y="24"/>
                  </a:lnTo>
                  <a:lnTo>
                    <a:pt x="191" y="27"/>
                  </a:lnTo>
                  <a:lnTo>
                    <a:pt x="192" y="33"/>
                  </a:lnTo>
                  <a:lnTo>
                    <a:pt x="192" y="35"/>
                  </a:lnTo>
                </a:path>
              </a:pathLst>
            </a:custGeom>
            <a:solidFill>
              <a:srgbClr val="AAAAAA"/>
            </a:solidFill>
            <a:ln w="0">
              <a:solidFill>
                <a:srgbClr val="000000"/>
              </a:solidFill>
              <a:round/>
              <a:headEnd/>
              <a:tailEnd/>
            </a:ln>
          </p:spPr>
          <p:txBody>
            <a:bodyPr/>
            <a:lstStyle/>
            <a:p>
              <a:endParaRPr lang="fr-FR"/>
            </a:p>
          </p:txBody>
        </p:sp>
        <p:sp>
          <p:nvSpPr>
            <p:cNvPr id="46119" name="Freeform 15"/>
            <p:cNvSpPr>
              <a:spLocks/>
            </p:cNvSpPr>
            <p:nvPr/>
          </p:nvSpPr>
          <p:spPr bwMode="auto">
            <a:xfrm>
              <a:off x="329" y="3764"/>
              <a:ext cx="608" cy="141"/>
            </a:xfrm>
            <a:custGeom>
              <a:avLst/>
              <a:gdLst>
                <a:gd name="T0" fmla="*/ 2 w 608"/>
                <a:gd name="T1" fmla="*/ 122 h 141"/>
                <a:gd name="T2" fmla="*/ 0 w 608"/>
                <a:gd name="T3" fmla="*/ 122 h 141"/>
                <a:gd name="T4" fmla="*/ 4 w 608"/>
                <a:gd name="T5" fmla="*/ 137 h 141"/>
                <a:gd name="T6" fmla="*/ 5 w 608"/>
                <a:gd name="T7" fmla="*/ 138 h 141"/>
                <a:gd name="T8" fmla="*/ 5 w 608"/>
                <a:gd name="T9" fmla="*/ 139 h 141"/>
                <a:gd name="T10" fmla="*/ 9 w 608"/>
                <a:gd name="T11" fmla="*/ 140 h 141"/>
                <a:gd name="T12" fmla="*/ 12 w 608"/>
                <a:gd name="T13" fmla="*/ 140 h 141"/>
                <a:gd name="T14" fmla="*/ 12 w 608"/>
                <a:gd name="T15" fmla="*/ 140 h 141"/>
                <a:gd name="T16" fmla="*/ 479 w 608"/>
                <a:gd name="T17" fmla="*/ 140 h 141"/>
                <a:gd name="T18" fmla="*/ 482 w 608"/>
                <a:gd name="T19" fmla="*/ 140 h 141"/>
                <a:gd name="T20" fmla="*/ 485 w 608"/>
                <a:gd name="T21" fmla="*/ 139 h 141"/>
                <a:gd name="T22" fmla="*/ 489 w 608"/>
                <a:gd name="T23" fmla="*/ 136 h 141"/>
                <a:gd name="T24" fmla="*/ 493 w 608"/>
                <a:gd name="T25" fmla="*/ 132 h 141"/>
                <a:gd name="T26" fmla="*/ 497 w 608"/>
                <a:gd name="T27" fmla="*/ 127 h 141"/>
                <a:gd name="T28" fmla="*/ 604 w 608"/>
                <a:gd name="T29" fmla="*/ 20 h 141"/>
                <a:gd name="T30" fmla="*/ 607 w 608"/>
                <a:gd name="T31" fmla="*/ 16 h 141"/>
                <a:gd name="T32" fmla="*/ 607 w 608"/>
                <a:gd name="T33" fmla="*/ 12 h 141"/>
                <a:gd name="T34" fmla="*/ 607 w 608"/>
                <a:gd name="T35" fmla="*/ 0 h 141"/>
                <a:gd name="T36" fmla="*/ 489 w 608"/>
                <a:gd name="T37" fmla="*/ 119 h 141"/>
                <a:gd name="T38" fmla="*/ 485 w 608"/>
                <a:gd name="T39" fmla="*/ 121 h 141"/>
                <a:gd name="T40" fmla="*/ 479 w 608"/>
                <a:gd name="T41" fmla="*/ 122 h 141"/>
                <a:gd name="T42" fmla="*/ 2 w 608"/>
                <a:gd name="T43" fmla="*/ 122 h 14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08"/>
                <a:gd name="T67" fmla="*/ 0 h 141"/>
                <a:gd name="T68" fmla="*/ 608 w 608"/>
                <a:gd name="T69" fmla="*/ 141 h 14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08" h="141">
                  <a:moveTo>
                    <a:pt x="2" y="122"/>
                  </a:moveTo>
                  <a:lnTo>
                    <a:pt x="0" y="122"/>
                  </a:lnTo>
                  <a:lnTo>
                    <a:pt x="4" y="137"/>
                  </a:lnTo>
                  <a:lnTo>
                    <a:pt x="5" y="138"/>
                  </a:lnTo>
                  <a:lnTo>
                    <a:pt x="5" y="139"/>
                  </a:lnTo>
                  <a:lnTo>
                    <a:pt x="9" y="140"/>
                  </a:lnTo>
                  <a:lnTo>
                    <a:pt x="12" y="140"/>
                  </a:lnTo>
                  <a:lnTo>
                    <a:pt x="479" y="140"/>
                  </a:lnTo>
                  <a:lnTo>
                    <a:pt x="482" y="140"/>
                  </a:lnTo>
                  <a:lnTo>
                    <a:pt x="485" y="139"/>
                  </a:lnTo>
                  <a:lnTo>
                    <a:pt x="489" y="136"/>
                  </a:lnTo>
                  <a:lnTo>
                    <a:pt x="493" y="132"/>
                  </a:lnTo>
                  <a:lnTo>
                    <a:pt x="497" y="127"/>
                  </a:lnTo>
                  <a:lnTo>
                    <a:pt x="604" y="20"/>
                  </a:lnTo>
                  <a:lnTo>
                    <a:pt x="607" y="16"/>
                  </a:lnTo>
                  <a:lnTo>
                    <a:pt x="607" y="12"/>
                  </a:lnTo>
                  <a:lnTo>
                    <a:pt x="607" y="0"/>
                  </a:lnTo>
                  <a:lnTo>
                    <a:pt x="489" y="119"/>
                  </a:lnTo>
                  <a:lnTo>
                    <a:pt x="485" y="121"/>
                  </a:lnTo>
                  <a:lnTo>
                    <a:pt x="479" y="122"/>
                  </a:lnTo>
                  <a:lnTo>
                    <a:pt x="2" y="122"/>
                  </a:lnTo>
                </a:path>
              </a:pathLst>
            </a:custGeom>
            <a:solidFill>
              <a:srgbClr val="AAAAAA"/>
            </a:solidFill>
            <a:ln w="0">
              <a:solidFill>
                <a:srgbClr val="000000"/>
              </a:solidFill>
              <a:round/>
              <a:headEnd/>
              <a:tailEnd/>
            </a:ln>
          </p:spPr>
          <p:txBody>
            <a:bodyPr/>
            <a:lstStyle/>
            <a:p>
              <a:endParaRPr lang="fr-FR"/>
            </a:p>
          </p:txBody>
        </p:sp>
        <p:sp>
          <p:nvSpPr>
            <p:cNvPr id="46120" name="Freeform 16"/>
            <p:cNvSpPr>
              <a:spLocks/>
            </p:cNvSpPr>
            <p:nvPr/>
          </p:nvSpPr>
          <p:spPr bwMode="auto">
            <a:xfrm>
              <a:off x="380" y="3366"/>
              <a:ext cx="114" cy="115"/>
            </a:xfrm>
            <a:custGeom>
              <a:avLst/>
              <a:gdLst>
                <a:gd name="T0" fmla="*/ 113 w 114"/>
                <a:gd name="T1" fmla="*/ 52 h 115"/>
                <a:gd name="T2" fmla="*/ 111 w 114"/>
                <a:gd name="T3" fmla="*/ 42 h 115"/>
                <a:gd name="T4" fmla="*/ 108 w 114"/>
                <a:gd name="T5" fmla="*/ 33 h 115"/>
                <a:gd name="T6" fmla="*/ 103 w 114"/>
                <a:gd name="T7" fmla="*/ 24 h 115"/>
                <a:gd name="T8" fmla="*/ 97 w 114"/>
                <a:gd name="T9" fmla="*/ 17 h 115"/>
                <a:gd name="T10" fmla="*/ 90 w 114"/>
                <a:gd name="T11" fmla="*/ 10 h 115"/>
                <a:gd name="T12" fmla="*/ 81 w 114"/>
                <a:gd name="T13" fmla="*/ 6 h 115"/>
                <a:gd name="T14" fmla="*/ 71 w 114"/>
                <a:gd name="T15" fmla="*/ 2 h 115"/>
                <a:gd name="T16" fmla="*/ 62 w 114"/>
                <a:gd name="T17" fmla="*/ 0 h 115"/>
                <a:gd name="T18" fmla="*/ 52 w 114"/>
                <a:gd name="T19" fmla="*/ 0 h 115"/>
                <a:gd name="T20" fmla="*/ 42 w 114"/>
                <a:gd name="T21" fmla="*/ 2 h 115"/>
                <a:gd name="T22" fmla="*/ 33 w 114"/>
                <a:gd name="T23" fmla="*/ 6 h 115"/>
                <a:gd name="T24" fmla="*/ 24 w 114"/>
                <a:gd name="T25" fmla="*/ 10 h 115"/>
                <a:gd name="T26" fmla="*/ 17 w 114"/>
                <a:gd name="T27" fmla="*/ 17 h 115"/>
                <a:gd name="T28" fmla="*/ 10 w 114"/>
                <a:gd name="T29" fmla="*/ 24 h 115"/>
                <a:gd name="T30" fmla="*/ 6 w 114"/>
                <a:gd name="T31" fmla="*/ 33 h 115"/>
                <a:gd name="T32" fmla="*/ 2 w 114"/>
                <a:gd name="T33" fmla="*/ 42 h 115"/>
                <a:gd name="T34" fmla="*/ 0 w 114"/>
                <a:gd name="T35" fmla="*/ 52 h 115"/>
                <a:gd name="T36" fmla="*/ 0 w 114"/>
                <a:gd name="T37" fmla="*/ 62 h 115"/>
                <a:gd name="T38" fmla="*/ 2 w 114"/>
                <a:gd name="T39" fmla="*/ 72 h 115"/>
                <a:gd name="T40" fmla="*/ 6 w 114"/>
                <a:gd name="T41" fmla="*/ 81 h 115"/>
                <a:gd name="T42" fmla="*/ 10 w 114"/>
                <a:gd name="T43" fmla="*/ 90 h 115"/>
                <a:gd name="T44" fmla="*/ 17 w 114"/>
                <a:gd name="T45" fmla="*/ 98 h 115"/>
                <a:gd name="T46" fmla="*/ 24 w 114"/>
                <a:gd name="T47" fmla="*/ 104 h 115"/>
                <a:gd name="T48" fmla="*/ 33 w 114"/>
                <a:gd name="T49" fmla="*/ 109 h 115"/>
                <a:gd name="T50" fmla="*/ 42 w 114"/>
                <a:gd name="T51" fmla="*/ 112 h 115"/>
                <a:gd name="T52" fmla="*/ 52 w 114"/>
                <a:gd name="T53" fmla="*/ 114 h 115"/>
                <a:gd name="T54" fmla="*/ 62 w 114"/>
                <a:gd name="T55" fmla="*/ 114 h 115"/>
                <a:gd name="T56" fmla="*/ 71 w 114"/>
                <a:gd name="T57" fmla="*/ 112 h 115"/>
                <a:gd name="T58" fmla="*/ 81 w 114"/>
                <a:gd name="T59" fmla="*/ 109 h 115"/>
                <a:gd name="T60" fmla="*/ 90 w 114"/>
                <a:gd name="T61" fmla="*/ 104 h 115"/>
                <a:gd name="T62" fmla="*/ 97 w 114"/>
                <a:gd name="T63" fmla="*/ 98 h 115"/>
                <a:gd name="T64" fmla="*/ 103 w 114"/>
                <a:gd name="T65" fmla="*/ 90 h 115"/>
                <a:gd name="T66" fmla="*/ 108 w 114"/>
                <a:gd name="T67" fmla="*/ 81 h 115"/>
                <a:gd name="T68" fmla="*/ 111 w 114"/>
                <a:gd name="T69" fmla="*/ 72 h 115"/>
                <a:gd name="T70" fmla="*/ 113 w 114"/>
                <a:gd name="T71" fmla="*/ 62 h 1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4"/>
                <a:gd name="T109" fmla="*/ 0 h 115"/>
                <a:gd name="T110" fmla="*/ 114 w 114"/>
                <a:gd name="T111" fmla="*/ 115 h 1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4" h="115">
                  <a:moveTo>
                    <a:pt x="113" y="57"/>
                  </a:moveTo>
                  <a:lnTo>
                    <a:pt x="113" y="52"/>
                  </a:lnTo>
                  <a:lnTo>
                    <a:pt x="112" y="48"/>
                  </a:lnTo>
                  <a:lnTo>
                    <a:pt x="111" y="42"/>
                  </a:lnTo>
                  <a:lnTo>
                    <a:pt x="110" y="38"/>
                  </a:lnTo>
                  <a:lnTo>
                    <a:pt x="108" y="33"/>
                  </a:lnTo>
                  <a:lnTo>
                    <a:pt x="106" y="29"/>
                  </a:lnTo>
                  <a:lnTo>
                    <a:pt x="103" y="24"/>
                  </a:lnTo>
                  <a:lnTo>
                    <a:pt x="100" y="21"/>
                  </a:lnTo>
                  <a:lnTo>
                    <a:pt x="97" y="17"/>
                  </a:lnTo>
                  <a:lnTo>
                    <a:pt x="93" y="14"/>
                  </a:lnTo>
                  <a:lnTo>
                    <a:pt x="90" y="10"/>
                  </a:lnTo>
                  <a:lnTo>
                    <a:pt x="85" y="8"/>
                  </a:lnTo>
                  <a:lnTo>
                    <a:pt x="81" y="6"/>
                  </a:lnTo>
                  <a:lnTo>
                    <a:pt x="76" y="4"/>
                  </a:lnTo>
                  <a:lnTo>
                    <a:pt x="71" y="2"/>
                  </a:lnTo>
                  <a:lnTo>
                    <a:pt x="67" y="1"/>
                  </a:lnTo>
                  <a:lnTo>
                    <a:pt x="62" y="0"/>
                  </a:lnTo>
                  <a:lnTo>
                    <a:pt x="57" y="0"/>
                  </a:lnTo>
                  <a:lnTo>
                    <a:pt x="52" y="0"/>
                  </a:lnTo>
                  <a:lnTo>
                    <a:pt x="47" y="1"/>
                  </a:lnTo>
                  <a:lnTo>
                    <a:pt x="42" y="2"/>
                  </a:lnTo>
                  <a:lnTo>
                    <a:pt x="38" y="4"/>
                  </a:lnTo>
                  <a:lnTo>
                    <a:pt x="33" y="6"/>
                  </a:lnTo>
                  <a:lnTo>
                    <a:pt x="28" y="8"/>
                  </a:lnTo>
                  <a:lnTo>
                    <a:pt x="24" y="10"/>
                  </a:lnTo>
                  <a:lnTo>
                    <a:pt x="20" y="14"/>
                  </a:lnTo>
                  <a:lnTo>
                    <a:pt x="17" y="17"/>
                  </a:lnTo>
                  <a:lnTo>
                    <a:pt x="14" y="21"/>
                  </a:lnTo>
                  <a:lnTo>
                    <a:pt x="10" y="24"/>
                  </a:lnTo>
                  <a:lnTo>
                    <a:pt x="8" y="29"/>
                  </a:lnTo>
                  <a:lnTo>
                    <a:pt x="6" y="33"/>
                  </a:lnTo>
                  <a:lnTo>
                    <a:pt x="4" y="38"/>
                  </a:lnTo>
                  <a:lnTo>
                    <a:pt x="2" y="42"/>
                  </a:lnTo>
                  <a:lnTo>
                    <a:pt x="1" y="48"/>
                  </a:lnTo>
                  <a:lnTo>
                    <a:pt x="0" y="52"/>
                  </a:lnTo>
                  <a:lnTo>
                    <a:pt x="0" y="57"/>
                  </a:lnTo>
                  <a:lnTo>
                    <a:pt x="0" y="62"/>
                  </a:lnTo>
                  <a:lnTo>
                    <a:pt x="1" y="67"/>
                  </a:lnTo>
                  <a:lnTo>
                    <a:pt x="2" y="72"/>
                  </a:lnTo>
                  <a:lnTo>
                    <a:pt x="4" y="77"/>
                  </a:lnTo>
                  <a:lnTo>
                    <a:pt x="6" y="81"/>
                  </a:lnTo>
                  <a:lnTo>
                    <a:pt x="8" y="86"/>
                  </a:lnTo>
                  <a:lnTo>
                    <a:pt x="10" y="90"/>
                  </a:lnTo>
                  <a:lnTo>
                    <a:pt x="14" y="94"/>
                  </a:lnTo>
                  <a:lnTo>
                    <a:pt x="17" y="98"/>
                  </a:lnTo>
                  <a:lnTo>
                    <a:pt x="20" y="101"/>
                  </a:lnTo>
                  <a:lnTo>
                    <a:pt x="24" y="104"/>
                  </a:lnTo>
                  <a:lnTo>
                    <a:pt x="28" y="107"/>
                  </a:lnTo>
                  <a:lnTo>
                    <a:pt x="33" y="109"/>
                  </a:lnTo>
                  <a:lnTo>
                    <a:pt x="38" y="111"/>
                  </a:lnTo>
                  <a:lnTo>
                    <a:pt x="42" y="112"/>
                  </a:lnTo>
                  <a:lnTo>
                    <a:pt x="47" y="114"/>
                  </a:lnTo>
                  <a:lnTo>
                    <a:pt x="52" y="114"/>
                  </a:lnTo>
                  <a:lnTo>
                    <a:pt x="57" y="114"/>
                  </a:lnTo>
                  <a:lnTo>
                    <a:pt x="62" y="114"/>
                  </a:lnTo>
                  <a:lnTo>
                    <a:pt x="67" y="114"/>
                  </a:lnTo>
                  <a:lnTo>
                    <a:pt x="71" y="112"/>
                  </a:lnTo>
                  <a:lnTo>
                    <a:pt x="76" y="111"/>
                  </a:lnTo>
                  <a:lnTo>
                    <a:pt x="81" y="109"/>
                  </a:lnTo>
                  <a:lnTo>
                    <a:pt x="85" y="107"/>
                  </a:lnTo>
                  <a:lnTo>
                    <a:pt x="90" y="104"/>
                  </a:lnTo>
                  <a:lnTo>
                    <a:pt x="93" y="101"/>
                  </a:lnTo>
                  <a:lnTo>
                    <a:pt x="97" y="98"/>
                  </a:lnTo>
                  <a:lnTo>
                    <a:pt x="100" y="94"/>
                  </a:lnTo>
                  <a:lnTo>
                    <a:pt x="103" y="90"/>
                  </a:lnTo>
                  <a:lnTo>
                    <a:pt x="106" y="86"/>
                  </a:lnTo>
                  <a:lnTo>
                    <a:pt x="108" y="81"/>
                  </a:lnTo>
                  <a:lnTo>
                    <a:pt x="110" y="77"/>
                  </a:lnTo>
                  <a:lnTo>
                    <a:pt x="111" y="72"/>
                  </a:lnTo>
                  <a:lnTo>
                    <a:pt x="112" y="67"/>
                  </a:lnTo>
                  <a:lnTo>
                    <a:pt x="113" y="62"/>
                  </a:lnTo>
                  <a:lnTo>
                    <a:pt x="113" y="57"/>
                  </a:lnTo>
                </a:path>
              </a:pathLst>
            </a:custGeom>
            <a:solidFill>
              <a:srgbClr val="000000"/>
            </a:solidFill>
            <a:ln w="0">
              <a:solidFill>
                <a:srgbClr val="FFFFFF"/>
              </a:solidFill>
              <a:round/>
              <a:headEnd/>
              <a:tailEnd/>
            </a:ln>
          </p:spPr>
          <p:txBody>
            <a:bodyPr/>
            <a:lstStyle/>
            <a:p>
              <a:endParaRPr lang="fr-FR"/>
            </a:p>
          </p:txBody>
        </p:sp>
        <p:sp>
          <p:nvSpPr>
            <p:cNvPr id="46121" name="Oval 17"/>
            <p:cNvSpPr>
              <a:spLocks noChangeArrowheads="1"/>
            </p:cNvSpPr>
            <p:nvPr/>
          </p:nvSpPr>
          <p:spPr bwMode="auto">
            <a:xfrm flipV="1">
              <a:off x="414" y="3555"/>
              <a:ext cx="46" cy="46"/>
            </a:xfrm>
            <a:prstGeom prst="ellipse">
              <a:avLst/>
            </a:prstGeom>
            <a:solidFill>
              <a:srgbClr val="000000"/>
            </a:solidFill>
            <a:ln w="0">
              <a:solidFill>
                <a:srgbClr val="FFFFFF"/>
              </a:solidFill>
              <a:round/>
              <a:headEnd/>
              <a:tailEnd/>
            </a:ln>
          </p:spPr>
          <p:txBody>
            <a:bodyPr wrap="none" anchor="ctr"/>
            <a:lstStyle/>
            <a:p>
              <a:endParaRPr lang="fr-FR"/>
            </a:p>
          </p:txBody>
        </p:sp>
        <p:sp>
          <p:nvSpPr>
            <p:cNvPr id="46122" name="Freeform 18"/>
            <p:cNvSpPr>
              <a:spLocks/>
            </p:cNvSpPr>
            <p:nvPr/>
          </p:nvSpPr>
          <p:spPr bwMode="auto">
            <a:xfrm>
              <a:off x="432" y="3396"/>
              <a:ext cx="33" cy="60"/>
            </a:xfrm>
            <a:custGeom>
              <a:avLst/>
              <a:gdLst>
                <a:gd name="T0" fmla="*/ 0 w 33"/>
                <a:gd name="T1" fmla="*/ 1 h 60"/>
                <a:gd name="T2" fmla="*/ 4 w 33"/>
                <a:gd name="T3" fmla="*/ 1 h 60"/>
                <a:gd name="T4" fmla="*/ 6 w 33"/>
                <a:gd name="T5" fmla="*/ 0 h 60"/>
                <a:gd name="T6" fmla="*/ 8 w 33"/>
                <a:gd name="T7" fmla="*/ 1 h 60"/>
                <a:gd name="T8" fmla="*/ 10 w 33"/>
                <a:gd name="T9" fmla="*/ 1 h 60"/>
                <a:gd name="T10" fmla="*/ 12 w 33"/>
                <a:gd name="T11" fmla="*/ 2 h 60"/>
                <a:gd name="T12" fmla="*/ 15 w 33"/>
                <a:gd name="T13" fmla="*/ 2 h 60"/>
                <a:gd name="T14" fmla="*/ 16 w 33"/>
                <a:gd name="T15" fmla="*/ 3 h 60"/>
                <a:gd name="T16" fmla="*/ 18 w 33"/>
                <a:gd name="T17" fmla="*/ 4 h 60"/>
                <a:gd name="T18" fmla="*/ 20 w 33"/>
                <a:gd name="T19" fmla="*/ 6 h 60"/>
                <a:gd name="T20" fmla="*/ 22 w 33"/>
                <a:gd name="T21" fmla="*/ 7 h 60"/>
                <a:gd name="T22" fmla="*/ 24 w 33"/>
                <a:gd name="T23" fmla="*/ 9 h 60"/>
                <a:gd name="T24" fmla="*/ 26 w 33"/>
                <a:gd name="T25" fmla="*/ 11 h 60"/>
                <a:gd name="T26" fmla="*/ 27 w 33"/>
                <a:gd name="T27" fmla="*/ 13 h 60"/>
                <a:gd name="T28" fmla="*/ 28 w 33"/>
                <a:gd name="T29" fmla="*/ 15 h 60"/>
                <a:gd name="T30" fmla="*/ 29 w 33"/>
                <a:gd name="T31" fmla="*/ 18 h 60"/>
                <a:gd name="T32" fmla="*/ 30 w 33"/>
                <a:gd name="T33" fmla="*/ 20 h 60"/>
                <a:gd name="T34" fmla="*/ 31 w 33"/>
                <a:gd name="T35" fmla="*/ 22 h 60"/>
                <a:gd name="T36" fmla="*/ 31 w 33"/>
                <a:gd name="T37" fmla="*/ 25 h 60"/>
                <a:gd name="T38" fmla="*/ 32 w 33"/>
                <a:gd name="T39" fmla="*/ 27 h 60"/>
                <a:gd name="T40" fmla="*/ 32 w 33"/>
                <a:gd name="T41" fmla="*/ 30 h 60"/>
                <a:gd name="T42" fmla="*/ 32 w 33"/>
                <a:gd name="T43" fmla="*/ 32 h 60"/>
                <a:gd name="T44" fmla="*/ 31 w 33"/>
                <a:gd name="T45" fmla="*/ 35 h 60"/>
                <a:gd name="T46" fmla="*/ 31 w 33"/>
                <a:gd name="T47" fmla="*/ 37 h 60"/>
                <a:gd name="T48" fmla="*/ 30 w 33"/>
                <a:gd name="T49" fmla="*/ 40 h 60"/>
                <a:gd name="T50" fmla="*/ 30 w 33"/>
                <a:gd name="T51" fmla="*/ 42 h 60"/>
                <a:gd name="T52" fmla="*/ 28 w 33"/>
                <a:gd name="T53" fmla="*/ 44 h 60"/>
                <a:gd name="T54" fmla="*/ 27 w 33"/>
                <a:gd name="T55" fmla="*/ 46 h 60"/>
                <a:gd name="T56" fmla="*/ 26 w 33"/>
                <a:gd name="T57" fmla="*/ 48 h 60"/>
                <a:gd name="T58" fmla="*/ 24 w 33"/>
                <a:gd name="T59" fmla="*/ 50 h 60"/>
                <a:gd name="T60" fmla="*/ 22 w 33"/>
                <a:gd name="T61" fmla="*/ 52 h 60"/>
                <a:gd name="T62" fmla="*/ 20 w 33"/>
                <a:gd name="T63" fmla="*/ 53 h 60"/>
                <a:gd name="T64" fmla="*/ 19 w 33"/>
                <a:gd name="T65" fmla="*/ 54 h 60"/>
                <a:gd name="T66" fmla="*/ 17 w 33"/>
                <a:gd name="T67" fmla="*/ 56 h 60"/>
                <a:gd name="T68" fmla="*/ 15 w 33"/>
                <a:gd name="T69" fmla="*/ 56 h 60"/>
                <a:gd name="T70" fmla="*/ 12 w 33"/>
                <a:gd name="T71" fmla="*/ 58 h 60"/>
                <a:gd name="T72" fmla="*/ 10 w 33"/>
                <a:gd name="T73" fmla="*/ 58 h 60"/>
                <a:gd name="T74" fmla="*/ 8 w 33"/>
                <a:gd name="T75" fmla="*/ 59 h 60"/>
                <a:gd name="T76" fmla="*/ 0 w 33"/>
                <a:gd name="T77" fmla="*/ 1 h 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3"/>
                <a:gd name="T118" fmla="*/ 0 h 60"/>
                <a:gd name="T119" fmla="*/ 33 w 33"/>
                <a:gd name="T120" fmla="*/ 60 h 6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3" h="60">
                  <a:moveTo>
                    <a:pt x="0" y="1"/>
                  </a:moveTo>
                  <a:lnTo>
                    <a:pt x="4" y="1"/>
                  </a:lnTo>
                  <a:lnTo>
                    <a:pt x="6" y="0"/>
                  </a:lnTo>
                  <a:lnTo>
                    <a:pt x="8" y="1"/>
                  </a:lnTo>
                  <a:lnTo>
                    <a:pt x="10" y="1"/>
                  </a:lnTo>
                  <a:lnTo>
                    <a:pt x="12" y="2"/>
                  </a:lnTo>
                  <a:lnTo>
                    <a:pt x="15" y="2"/>
                  </a:lnTo>
                  <a:lnTo>
                    <a:pt x="16" y="3"/>
                  </a:lnTo>
                  <a:lnTo>
                    <a:pt x="18" y="4"/>
                  </a:lnTo>
                  <a:lnTo>
                    <a:pt x="20" y="6"/>
                  </a:lnTo>
                  <a:lnTo>
                    <a:pt x="22" y="7"/>
                  </a:lnTo>
                  <a:lnTo>
                    <a:pt x="24" y="9"/>
                  </a:lnTo>
                  <a:lnTo>
                    <a:pt x="26" y="11"/>
                  </a:lnTo>
                  <a:lnTo>
                    <a:pt x="27" y="13"/>
                  </a:lnTo>
                  <a:lnTo>
                    <a:pt x="28" y="15"/>
                  </a:lnTo>
                  <a:lnTo>
                    <a:pt x="29" y="18"/>
                  </a:lnTo>
                  <a:lnTo>
                    <a:pt x="30" y="20"/>
                  </a:lnTo>
                  <a:lnTo>
                    <a:pt x="31" y="22"/>
                  </a:lnTo>
                  <a:lnTo>
                    <a:pt x="31" y="25"/>
                  </a:lnTo>
                  <a:lnTo>
                    <a:pt x="32" y="27"/>
                  </a:lnTo>
                  <a:lnTo>
                    <a:pt x="32" y="30"/>
                  </a:lnTo>
                  <a:lnTo>
                    <a:pt x="32" y="32"/>
                  </a:lnTo>
                  <a:lnTo>
                    <a:pt x="31" y="35"/>
                  </a:lnTo>
                  <a:lnTo>
                    <a:pt x="31" y="37"/>
                  </a:lnTo>
                  <a:lnTo>
                    <a:pt x="30" y="40"/>
                  </a:lnTo>
                  <a:lnTo>
                    <a:pt x="30" y="42"/>
                  </a:lnTo>
                  <a:lnTo>
                    <a:pt x="28" y="44"/>
                  </a:lnTo>
                  <a:lnTo>
                    <a:pt x="27" y="46"/>
                  </a:lnTo>
                  <a:lnTo>
                    <a:pt x="26" y="48"/>
                  </a:lnTo>
                  <a:lnTo>
                    <a:pt x="24" y="50"/>
                  </a:lnTo>
                  <a:lnTo>
                    <a:pt x="22" y="52"/>
                  </a:lnTo>
                  <a:lnTo>
                    <a:pt x="20" y="53"/>
                  </a:lnTo>
                  <a:lnTo>
                    <a:pt x="19" y="54"/>
                  </a:lnTo>
                  <a:lnTo>
                    <a:pt x="17" y="56"/>
                  </a:lnTo>
                  <a:lnTo>
                    <a:pt x="15" y="56"/>
                  </a:lnTo>
                  <a:lnTo>
                    <a:pt x="12" y="58"/>
                  </a:lnTo>
                  <a:lnTo>
                    <a:pt x="10" y="58"/>
                  </a:lnTo>
                  <a:lnTo>
                    <a:pt x="8" y="59"/>
                  </a:lnTo>
                  <a:lnTo>
                    <a:pt x="0" y="1"/>
                  </a:lnTo>
                </a:path>
              </a:pathLst>
            </a:custGeom>
            <a:solidFill>
              <a:srgbClr val="AAAAAA"/>
            </a:solidFill>
            <a:ln w="0">
              <a:solidFill>
                <a:srgbClr val="FFFFFF"/>
              </a:solidFill>
              <a:round/>
              <a:headEnd/>
              <a:tailEnd/>
            </a:ln>
          </p:spPr>
          <p:txBody>
            <a:bodyPr/>
            <a:lstStyle/>
            <a:p>
              <a:endParaRPr lang="fr-FR"/>
            </a:p>
          </p:txBody>
        </p:sp>
        <p:sp>
          <p:nvSpPr>
            <p:cNvPr id="46123" name="Freeform 19"/>
            <p:cNvSpPr>
              <a:spLocks/>
            </p:cNvSpPr>
            <p:nvPr/>
          </p:nvSpPr>
          <p:spPr bwMode="auto">
            <a:xfrm>
              <a:off x="400" y="3397"/>
              <a:ext cx="58" cy="62"/>
            </a:xfrm>
            <a:custGeom>
              <a:avLst/>
              <a:gdLst>
                <a:gd name="T0" fmla="*/ 57 w 58"/>
                <a:gd name="T1" fmla="*/ 28 h 62"/>
                <a:gd name="T2" fmla="*/ 56 w 58"/>
                <a:gd name="T3" fmla="*/ 23 h 62"/>
                <a:gd name="T4" fmla="*/ 54 w 58"/>
                <a:gd name="T5" fmla="*/ 18 h 62"/>
                <a:gd name="T6" fmla="*/ 52 w 58"/>
                <a:gd name="T7" fmla="*/ 13 h 62"/>
                <a:gd name="T8" fmla="*/ 48 w 58"/>
                <a:gd name="T9" fmla="*/ 9 h 62"/>
                <a:gd name="T10" fmla="*/ 45 w 58"/>
                <a:gd name="T11" fmla="*/ 6 h 62"/>
                <a:gd name="T12" fmla="*/ 40 w 58"/>
                <a:gd name="T13" fmla="*/ 3 h 62"/>
                <a:gd name="T14" fmla="*/ 36 w 58"/>
                <a:gd name="T15" fmla="*/ 1 h 62"/>
                <a:gd name="T16" fmla="*/ 31 w 58"/>
                <a:gd name="T17" fmla="*/ 1 h 62"/>
                <a:gd name="T18" fmla="*/ 26 w 58"/>
                <a:gd name="T19" fmla="*/ 1 h 62"/>
                <a:gd name="T20" fmla="*/ 21 w 58"/>
                <a:gd name="T21" fmla="*/ 1 h 62"/>
                <a:gd name="T22" fmla="*/ 16 w 58"/>
                <a:gd name="T23" fmla="*/ 3 h 62"/>
                <a:gd name="T24" fmla="*/ 12 w 58"/>
                <a:gd name="T25" fmla="*/ 6 h 62"/>
                <a:gd name="T26" fmla="*/ 8 w 58"/>
                <a:gd name="T27" fmla="*/ 9 h 62"/>
                <a:gd name="T28" fmla="*/ 5 w 58"/>
                <a:gd name="T29" fmla="*/ 13 h 62"/>
                <a:gd name="T30" fmla="*/ 3 w 58"/>
                <a:gd name="T31" fmla="*/ 18 h 62"/>
                <a:gd name="T32" fmla="*/ 1 w 58"/>
                <a:gd name="T33" fmla="*/ 23 h 62"/>
                <a:gd name="T34" fmla="*/ 0 w 58"/>
                <a:gd name="T35" fmla="*/ 28 h 62"/>
                <a:gd name="T36" fmla="*/ 0 w 58"/>
                <a:gd name="T37" fmla="*/ 33 h 62"/>
                <a:gd name="T38" fmla="*/ 1 w 58"/>
                <a:gd name="T39" fmla="*/ 38 h 62"/>
                <a:gd name="T40" fmla="*/ 3 w 58"/>
                <a:gd name="T41" fmla="*/ 43 h 62"/>
                <a:gd name="T42" fmla="*/ 5 w 58"/>
                <a:gd name="T43" fmla="*/ 48 h 62"/>
                <a:gd name="T44" fmla="*/ 8 w 58"/>
                <a:gd name="T45" fmla="*/ 52 h 62"/>
                <a:gd name="T46" fmla="*/ 12 w 58"/>
                <a:gd name="T47" fmla="*/ 55 h 62"/>
                <a:gd name="T48" fmla="*/ 16 w 58"/>
                <a:gd name="T49" fmla="*/ 58 h 62"/>
                <a:gd name="T50" fmla="*/ 21 w 58"/>
                <a:gd name="T51" fmla="*/ 59 h 62"/>
                <a:gd name="T52" fmla="*/ 26 w 58"/>
                <a:gd name="T53" fmla="*/ 61 h 62"/>
                <a:gd name="T54" fmla="*/ 31 w 58"/>
                <a:gd name="T55" fmla="*/ 61 h 62"/>
                <a:gd name="T56" fmla="*/ 36 w 58"/>
                <a:gd name="T57" fmla="*/ 59 h 62"/>
                <a:gd name="T58" fmla="*/ 40 w 58"/>
                <a:gd name="T59" fmla="*/ 58 h 62"/>
                <a:gd name="T60" fmla="*/ 45 w 58"/>
                <a:gd name="T61" fmla="*/ 55 h 62"/>
                <a:gd name="T62" fmla="*/ 48 w 58"/>
                <a:gd name="T63" fmla="*/ 52 h 62"/>
                <a:gd name="T64" fmla="*/ 52 w 58"/>
                <a:gd name="T65" fmla="*/ 48 h 62"/>
                <a:gd name="T66" fmla="*/ 54 w 58"/>
                <a:gd name="T67" fmla="*/ 43 h 62"/>
                <a:gd name="T68" fmla="*/ 56 w 58"/>
                <a:gd name="T69" fmla="*/ 38 h 62"/>
                <a:gd name="T70" fmla="*/ 57 w 58"/>
                <a:gd name="T71" fmla="*/ 33 h 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8"/>
                <a:gd name="T109" fmla="*/ 0 h 62"/>
                <a:gd name="T110" fmla="*/ 58 w 58"/>
                <a:gd name="T111" fmla="*/ 62 h 6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8" h="62">
                  <a:moveTo>
                    <a:pt x="57" y="31"/>
                  </a:moveTo>
                  <a:lnTo>
                    <a:pt x="57" y="28"/>
                  </a:lnTo>
                  <a:lnTo>
                    <a:pt x="56" y="25"/>
                  </a:lnTo>
                  <a:lnTo>
                    <a:pt x="56" y="23"/>
                  </a:lnTo>
                  <a:lnTo>
                    <a:pt x="55" y="20"/>
                  </a:lnTo>
                  <a:lnTo>
                    <a:pt x="54" y="18"/>
                  </a:lnTo>
                  <a:lnTo>
                    <a:pt x="53" y="15"/>
                  </a:lnTo>
                  <a:lnTo>
                    <a:pt x="52" y="13"/>
                  </a:lnTo>
                  <a:lnTo>
                    <a:pt x="50" y="11"/>
                  </a:lnTo>
                  <a:lnTo>
                    <a:pt x="48" y="9"/>
                  </a:lnTo>
                  <a:lnTo>
                    <a:pt x="47" y="7"/>
                  </a:lnTo>
                  <a:lnTo>
                    <a:pt x="45" y="6"/>
                  </a:lnTo>
                  <a:lnTo>
                    <a:pt x="43" y="5"/>
                  </a:lnTo>
                  <a:lnTo>
                    <a:pt x="40" y="3"/>
                  </a:lnTo>
                  <a:lnTo>
                    <a:pt x="38" y="2"/>
                  </a:lnTo>
                  <a:lnTo>
                    <a:pt x="36" y="1"/>
                  </a:lnTo>
                  <a:lnTo>
                    <a:pt x="33" y="1"/>
                  </a:lnTo>
                  <a:lnTo>
                    <a:pt x="31" y="1"/>
                  </a:lnTo>
                  <a:lnTo>
                    <a:pt x="28" y="0"/>
                  </a:lnTo>
                  <a:lnTo>
                    <a:pt x="26" y="1"/>
                  </a:lnTo>
                  <a:lnTo>
                    <a:pt x="24" y="1"/>
                  </a:lnTo>
                  <a:lnTo>
                    <a:pt x="21" y="1"/>
                  </a:lnTo>
                  <a:lnTo>
                    <a:pt x="19" y="2"/>
                  </a:lnTo>
                  <a:lnTo>
                    <a:pt x="16" y="3"/>
                  </a:lnTo>
                  <a:lnTo>
                    <a:pt x="14" y="5"/>
                  </a:lnTo>
                  <a:lnTo>
                    <a:pt x="12" y="6"/>
                  </a:lnTo>
                  <a:lnTo>
                    <a:pt x="10" y="7"/>
                  </a:lnTo>
                  <a:lnTo>
                    <a:pt x="8" y="9"/>
                  </a:lnTo>
                  <a:lnTo>
                    <a:pt x="7" y="11"/>
                  </a:lnTo>
                  <a:lnTo>
                    <a:pt x="5" y="13"/>
                  </a:lnTo>
                  <a:lnTo>
                    <a:pt x="4" y="15"/>
                  </a:lnTo>
                  <a:lnTo>
                    <a:pt x="3" y="18"/>
                  </a:lnTo>
                  <a:lnTo>
                    <a:pt x="2" y="20"/>
                  </a:lnTo>
                  <a:lnTo>
                    <a:pt x="1" y="23"/>
                  </a:lnTo>
                  <a:lnTo>
                    <a:pt x="0" y="25"/>
                  </a:lnTo>
                  <a:lnTo>
                    <a:pt x="0" y="28"/>
                  </a:lnTo>
                  <a:lnTo>
                    <a:pt x="0" y="31"/>
                  </a:lnTo>
                  <a:lnTo>
                    <a:pt x="0" y="33"/>
                  </a:lnTo>
                  <a:lnTo>
                    <a:pt x="0" y="36"/>
                  </a:lnTo>
                  <a:lnTo>
                    <a:pt x="1" y="38"/>
                  </a:lnTo>
                  <a:lnTo>
                    <a:pt x="2" y="41"/>
                  </a:lnTo>
                  <a:lnTo>
                    <a:pt x="3" y="43"/>
                  </a:lnTo>
                  <a:lnTo>
                    <a:pt x="4" y="45"/>
                  </a:lnTo>
                  <a:lnTo>
                    <a:pt x="5" y="48"/>
                  </a:lnTo>
                  <a:lnTo>
                    <a:pt x="7" y="50"/>
                  </a:lnTo>
                  <a:lnTo>
                    <a:pt x="8" y="52"/>
                  </a:lnTo>
                  <a:lnTo>
                    <a:pt x="10" y="53"/>
                  </a:lnTo>
                  <a:lnTo>
                    <a:pt x="12" y="55"/>
                  </a:lnTo>
                  <a:lnTo>
                    <a:pt x="14" y="57"/>
                  </a:lnTo>
                  <a:lnTo>
                    <a:pt x="16" y="58"/>
                  </a:lnTo>
                  <a:lnTo>
                    <a:pt x="19" y="59"/>
                  </a:lnTo>
                  <a:lnTo>
                    <a:pt x="21" y="59"/>
                  </a:lnTo>
                  <a:lnTo>
                    <a:pt x="24" y="60"/>
                  </a:lnTo>
                  <a:lnTo>
                    <a:pt x="26" y="61"/>
                  </a:lnTo>
                  <a:lnTo>
                    <a:pt x="28" y="61"/>
                  </a:lnTo>
                  <a:lnTo>
                    <a:pt x="31" y="61"/>
                  </a:lnTo>
                  <a:lnTo>
                    <a:pt x="33" y="60"/>
                  </a:lnTo>
                  <a:lnTo>
                    <a:pt x="36" y="59"/>
                  </a:lnTo>
                  <a:lnTo>
                    <a:pt x="38" y="59"/>
                  </a:lnTo>
                  <a:lnTo>
                    <a:pt x="40" y="58"/>
                  </a:lnTo>
                  <a:lnTo>
                    <a:pt x="43" y="57"/>
                  </a:lnTo>
                  <a:lnTo>
                    <a:pt x="45" y="55"/>
                  </a:lnTo>
                  <a:lnTo>
                    <a:pt x="47" y="53"/>
                  </a:lnTo>
                  <a:lnTo>
                    <a:pt x="48" y="52"/>
                  </a:lnTo>
                  <a:lnTo>
                    <a:pt x="50" y="50"/>
                  </a:lnTo>
                  <a:lnTo>
                    <a:pt x="52" y="48"/>
                  </a:lnTo>
                  <a:lnTo>
                    <a:pt x="53" y="45"/>
                  </a:lnTo>
                  <a:lnTo>
                    <a:pt x="54" y="43"/>
                  </a:lnTo>
                  <a:lnTo>
                    <a:pt x="55" y="41"/>
                  </a:lnTo>
                  <a:lnTo>
                    <a:pt x="56" y="38"/>
                  </a:lnTo>
                  <a:lnTo>
                    <a:pt x="56" y="36"/>
                  </a:lnTo>
                  <a:lnTo>
                    <a:pt x="57" y="33"/>
                  </a:lnTo>
                  <a:lnTo>
                    <a:pt x="57" y="31"/>
                  </a:lnTo>
                </a:path>
              </a:pathLst>
            </a:custGeom>
            <a:solidFill>
              <a:srgbClr val="000000"/>
            </a:solidFill>
            <a:ln w="0">
              <a:solidFill>
                <a:srgbClr val="FFFFFF"/>
              </a:solidFill>
              <a:round/>
              <a:headEnd/>
              <a:tailEnd/>
            </a:ln>
          </p:spPr>
          <p:txBody>
            <a:bodyPr/>
            <a:lstStyle/>
            <a:p>
              <a:endParaRPr lang="fr-FR"/>
            </a:p>
          </p:txBody>
        </p:sp>
        <p:sp>
          <p:nvSpPr>
            <p:cNvPr id="46124" name="Freeform 20"/>
            <p:cNvSpPr>
              <a:spLocks/>
            </p:cNvSpPr>
            <p:nvPr/>
          </p:nvSpPr>
          <p:spPr bwMode="auto">
            <a:xfrm>
              <a:off x="418" y="3417"/>
              <a:ext cx="23" cy="24"/>
            </a:xfrm>
            <a:custGeom>
              <a:avLst/>
              <a:gdLst>
                <a:gd name="T0" fmla="*/ 21 w 23"/>
                <a:gd name="T1" fmla="*/ 11 h 24"/>
                <a:gd name="T2" fmla="*/ 21 w 23"/>
                <a:gd name="T3" fmla="*/ 9 h 24"/>
                <a:gd name="T4" fmla="*/ 20 w 23"/>
                <a:gd name="T5" fmla="*/ 7 h 24"/>
                <a:gd name="T6" fmla="*/ 20 w 23"/>
                <a:gd name="T7" fmla="*/ 5 h 24"/>
                <a:gd name="T8" fmla="*/ 18 w 23"/>
                <a:gd name="T9" fmla="*/ 4 h 24"/>
                <a:gd name="T10" fmla="*/ 17 w 23"/>
                <a:gd name="T11" fmla="*/ 2 h 24"/>
                <a:gd name="T12" fmla="*/ 15 w 23"/>
                <a:gd name="T13" fmla="*/ 1 h 24"/>
                <a:gd name="T14" fmla="*/ 13 w 23"/>
                <a:gd name="T15" fmla="*/ 1 h 24"/>
                <a:gd name="T16" fmla="*/ 11 w 23"/>
                <a:gd name="T17" fmla="*/ 0 h 24"/>
                <a:gd name="T18" fmla="*/ 10 w 23"/>
                <a:gd name="T19" fmla="*/ 0 h 24"/>
                <a:gd name="T20" fmla="*/ 8 w 23"/>
                <a:gd name="T21" fmla="*/ 1 h 24"/>
                <a:gd name="T22" fmla="*/ 6 w 23"/>
                <a:gd name="T23" fmla="*/ 1 h 24"/>
                <a:gd name="T24" fmla="*/ 4 w 23"/>
                <a:gd name="T25" fmla="*/ 2 h 24"/>
                <a:gd name="T26" fmla="*/ 3 w 23"/>
                <a:gd name="T27" fmla="*/ 4 h 24"/>
                <a:gd name="T28" fmla="*/ 1 w 23"/>
                <a:gd name="T29" fmla="*/ 5 h 24"/>
                <a:gd name="T30" fmla="*/ 0 w 23"/>
                <a:gd name="T31" fmla="*/ 7 h 24"/>
                <a:gd name="T32" fmla="*/ 0 w 23"/>
                <a:gd name="T33" fmla="*/ 9 h 24"/>
                <a:gd name="T34" fmla="*/ 0 w 23"/>
                <a:gd name="T35" fmla="*/ 11 h 24"/>
                <a:gd name="T36" fmla="*/ 0 w 23"/>
                <a:gd name="T37" fmla="*/ 13 h 24"/>
                <a:gd name="T38" fmla="*/ 0 w 23"/>
                <a:gd name="T39" fmla="*/ 15 h 24"/>
                <a:gd name="T40" fmla="*/ 0 w 23"/>
                <a:gd name="T41" fmla="*/ 17 h 24"/>
                <a:gd name="T42" fmla="*/ 1 w 23"/>
                <a:gd name="T43" fmla="*/ 19 h 24"/>
                <a:gd name="T44" fmla="*/ 3 w 23"/>
                <a:gd name="T45" fmla="*/ 20 h 24"/>
                <a:gd name="T46" fmla="*/ 4 w 23"/>
                <a:gd name="T47" fmla="*/ 21 h 24"/>
                <a:gd name="T48" fmla="*/ 6 w 23"/>
                <a:gd name="T49" fmla="*/ 23 h 24"/>
                <a:gd name="T50" fmla="*/ 8 w 23"/>
                <a:gd name="T51" fmla="*/ 23 h 24"/>
                <a:gd name="T52" fmla="*/ 10 w 23"/>
                <a:gd name="T53" fmla="*/ 23 h 24"/>
                <a:gd name="T54" fmla="*/ 11 w 23"/>
                <a:gd name="T55" fmla="*/ 23 h 24"/>
                <a:gd name="T56" fmla="*/ 13 w 23"/>
                <a:gd name="T57" fmla="*/ 23 h 24"/>
                <a:gd name="T58" fmla="*/ 15 w 23"/>
                <a:gd name="T59" fmla="*/ 23 h 24"/>
                <a:gd name="T60" fmla="*/ 17 w 23"/>
                <a:gd name="T61" fmla="*/ 21 h 24"/>
                <a:gd name="T62" fmla="*/ 18 w 23"/>
                <a:gd name="T63" fmla="*/ 20 h 24"/>
                <a:gd name="T64" fmla="*/ 20 w 23"/>
                <a:gd name="T65" fmla="*/ 19 h 24"/>
                <a:gd name="T66" fmla="*/ 20 w 23"/>
                <a:gd name="T67" fmla="*/ 17 h 24"/>
                <a:gd name="T68" fmla="*/ 21 w 23"/>
                <a:gd name="T69" fmla="*/ 15 h 24"/>
                <a:gd name="T70" fmla="*/ 21 w 23"/>
                <a:gd name="T71" fmla="*/ 13 h 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4"/>
                <a:gd name="T110" fmla="*/ 23 w 23"/>
                <a:gd name="T111" fmla="*/ 24 h 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4">
                  <a:moveTo>
                    <a:pt x="22" y="12"/>
                  </a:moveTo>
                  <a:lnTo>
                    <a:pt x="21" y="11"/>
                  </a:lnTo>
                  <a:lnTo>
                    <a:pt x="21" y="10"/>
                  </a:lnTo>
                  <a:lnTo>
                    <a:pt x="21" y="9"/>
                  </a:lnTo>
                  <a:lnTo>
                    <a:pt x="21" y="8"/>
                  </a:lnTo>
                  <a:lnTo>
                    <a:pt x="20" y="7"/>
                  </a:lnTo>
                  <a:lnTo>
                    <a:pt x="20" y="6"/>
                  </a:lnTo>
                  <a:lnTo>
                    <a:pt x="20" y="5"/>
                  </a:lnTo>
                  <a:lnTo>
                    <a:pt x="19" y="5"/>
                  </a:lnTo>
                  <a:lnTo>
                    <a:pt x="18" y="4"/>
                  </a:lnTo>
                  <a:lnTo>
                    <a:pt x="18" y="3"/>
                  </a:lnTo>
                  <a:lnTo>
                    <a:pt x="17" y="2"/>
                  </a:lnTo>
                  <a:lnTo>
                    <a:pt x="16" y="2"/>
                  </a:lnTo>
                  <a:lnTo>
                    <a:pt x="15" y="1"/>
                  </a:lnTo>
                  <a:lnTo>
                    <a:pt x="14" y="1"/>
                  </a:lnTo>
                  <a:lnTo>
                    <a:pt x="13" y="1"/>
                  </a:lnTo>
                  <a:lnTo>
                    <a:pt x="12" y="0"/>
                  </a:lnTo>
                  <a:lnTo>
                    <a:pt x="11" y="0"/>
                  </a:lnTo>
                  <a:lnTo>
                    <a:pt x="10" y="0"/>
                  </a:lnTo>
                  <a:lnTo>
                    <a:pt x="8" y="0"/>
                  </a:lnTo>
                  <a:lnTo>
                    <a:pt x="8" y="1"/>
                  </a:lnTo>
                  <a:lnTo>
                    <a:pt x="7" y="1"/>
                  </a:lnTo>
                  <a:lnTo>
                    <a:pt x="6" y="1"/>
                  </a:lnTo>
                  <a:lnTo>
                    <a:pt x="5" y="2"/>
                  </a:lnTo>
                  <a:lnTo>
                    <a:pt x="4" y="2"/>
                  </a:lnTo>
                  <a:lnTo>
                    <a:pt x="3" y="3"/>
                  </a:lnTo>
                  <a:lnTo>
                    <a:pt x="3" y="4"/>
                  </a:lnTo>
                  <a:lnTo>
                    <a:pt x="2" y="5"/>
                  </a:lnTo>
                  <a:lnTo>
                    <a:pt x="1" y="5"/>
                  </a:lnTo>
                  <a:lnTo>
                    <a:pt x="1" y="6"/>
                  </a:lnTo>
                  <a:lnTo>
                    <a:pt x="0" y="7"/>
                  </a:lnTo>
                  <a:lnTo>
                    <a:pt x="0" y="8"/>
                  </a:lnTo>
                  <a:lnTo>
                    <a:pt x="0" y="9"/>
                  </a:lnTo>
                  <a:lnTo>
                    <a:pt x="0" y="10"/>
                  </a:lnTo>
                  <a:lnTo>
                    <a:pt x="0" y="11"/>
                  </a:lnTo>
                  <a:lnTo>
                    <a:pt x="0" y="12"/>
                  </a:lnTo>
                  <a:lnTo>
                    <a:pt x="0" y="13"/>
                  </a:lnTo>
                  <a:lnTo>
                    <a:pt x="0" y="14"/>
                  </a:lnTo>
                  <a:lnTo>
                    <a:pt x="0" y="15"/>
                  </a:lnTo>
                  <a:lnTo>
                    <a:pt x="0" y="16"/>
                  </a:lnTo>
                  <a:lnTo>
                    <a:pt x="0" y="17"/>
                  </a:lnTo>
                  <a:lnTo>
                    <a:pt x="1" y="18"/>
                  </a:lnTo>
                  <a:lnTo>
                    <a:pt x="1" y="19"/>
                  </a:lnTo>
                  <a:lnTo>
                    <a:pt x="2" y="19"/>
                  </a:lnTo>
                  <a:lnTo>
                    <a:pt x="3" y="20"/>
                  </a:lnTo>
                  <a:lnTo>
                    <a:pt x="3" y="21"/>
                  </a:lnTo>
                  <a:lnTo>
                    <a:pt x="4" y="21"/>
                  </a:lnTo>
                  <a:lnTo>
                    <a:pt x="5" y="22"/>
                  </a:lnTo>
                  <a:lnTo>
                    <a:pt x="6" y="23"/>
                  </a:lnTo>
                  <a:lnTo>
                    <a:pt x="7" y="23"/>
                  </a:lnTo>
                  <a:lnTo>
                    <a:pt x="8" y="23"/>
                  </a:lnTo>
                  <a:lnTo>
                    <a:pt x="10" y="23"/>
                  </a:lnTo>
                  <a:lnTo>
                    <a:pt x="11" y="23"/>
                  </a:lnTo>
                  <a:lnTo>
                    <a:pt x="12" y="23"/>
                  </a:lnTo>
                  <a:lnTo>
                    <a:pt x="13" y="23"/>
                  </a:lnTo>
                  <a:lnTo>
                    <a:pt x="14" y="23"/>
                  </a:lnTo>
                  <a:lnTo>
                    <a:pt x="15" y="23"/>
                  </a:lnTo>
                  <a:lnTo>
                    <a:pt x="16" y="22"/>
                  </a:lnTo>
                  <a:lnTo>
                    <a:pt x="17" y="21"/>
                  </a:lnTo>
                  <a:lnTo>
                    <a:pt x="18" y="21"/>
                  </a:lnTo>
                  <a:lnTo>
                    <a:pt x="18" y="20"/>
                  </a:lnTo>
                  <a:lnTo>
                    <a:pt x="19" y="19"/>
                  </a:lnTo>
                  <a:lnTo>
                    <a:pt x="20" y="19"/>
                  </a:lnTo>
                  <a:lnTo>
                    <a:pt x="20" y="18"/>
                  </a:lnTo>
                  <a:lnTo>
                    <a:pt x="20" y="17"/>
                  </a:lnTo>
                  <a:lnTo>
                    <a:pt x="21" y="16"/>
                  </a:lnTo>
                  <a:lnTo>
                    <a:pt x="21" y="15"/>
                  </a:lnTo>
                  <a:lnTo>
                    <a:pt x="21" y="14"/>
                  </a:lnTo>
                  <a:lnTo>
                    <a:pt x="21" y="13"/>
                  </a:lnTo>
                  <a:lnTo>
                    <a:pt x="22" y="12"/>
                  </a:lnTo>
                </a:path>
              </a:pathLst>
            </a:custGeom>
            <a:solidFill>
              <a:srgbClr val="AAAAAA"/>
            </a:solidFill>
            <a:ln w="0">
              <a:solidFill>
                <a:srgbClr val="FFFFFF"/>
              </a:solidFill>
              <a:round/>
              <a:headEnd/>
              <a:tailEnd/>
            </a:ln>
          </p:spPr>
          <p:txBody>
            <a:bodyPr/>
            <a:lstStyle/>
            <a:p>
              <a:endParaRPr lang="fr-FR"/>
            </a:p>
          </p:txBody>
        </p:sp>
        <p:sp>
          <p:nvSpPr>
            <p:cNvPr id="46125" name="Line 21"/>
            <p:cNvSpPr>
              <a:spLocks noChangeShapeType="1"/>
            </p:cNvSpPr>
            <p:nvPr/>
          </p:nvSpPr>
          <p:spPr bwMode="auto">
            <a:xfrm flipH="1" flipV="1">
              <a:off x="405" y="3376"/>
              <a:ext cx="14" cy="23"/>
            </a:xfrm>
            <a:prstGeom prst="line">
              <a:avLst/>
            </a:prstGeom>
            <a:noFill/>
            <a:ln w="0">
              <a:solidFill>
                <a:srgbClr val="FFFFFF"/>
              </a:solidFill>
              <a:round/>
              <a:headEnd/>
              <a:tailEnd/>
            </a:ln>
          </p:spPr>
          <p:txBody>
            <a:bodyPr/>
            <a:lstStyle/>
            <a:p>
              <a:endParaRPr lang="fr-CA"/>
            </a:p>
          </p:txBody>
        </p:sp>
        <p:sp>
          <p:nvSpPr>
            <p:cNvPr id="46126" name="Line 22"/>
            <p:cNvSpPr>
              <a:spLocks noChangeShapeType="1"/>
            </p:cNvSpPr>
            <p:nvPr/>
          </p:nvSpPr>
          <p:spPr bwMode="auto">
            <a:xfrm flipH="1" flipV="1">
              <a:off x="392" y="3389"/>
              <a:ext cx="18" cy="16"/>
            </a:xfrm>
            <a:prstGeom prst="line">
              <a:avLst/>
            </a:prstGeom>
            <a:noFill/>
            <a:ln w="0">
              <a:solidFill>
                <a:srgbClr val="FFFFFF"/>
              </a:solidFill>
              <a:round/>
              <a:headEnd/>
              <a:tailEnd/>
            </a:ln>
          </p:spPr>
          <p:txBody>
            <a:bodyPr/>
            <a:lstStyle/>
            <a:p>
              <a:endParaRPr lang="fr-CA"/>
            </a:p>
          </p:txBody>
        </p:sp>
        <p:sp>
          <p:nvSpPr>
            <p:cNvPr id="46127" name="Line 23"/>
            <p:cNvSpPr>
              <a:spLocks noChangeShapeType="1"/>
            </p:cNvSpPr>
            <p:nvPr/>
          </p:nvSpPr>
          <p:spPr bwMode="auto">
            <a:xfrm flipH="1" flipV="1">
              <a:off x="384" y="3406"/>
              <a:ext cx="20" cy="6"/>
            </a:xfrm>
            <a:prstGeom prst="line">
              <a:avLst/>
            </a:prstGeom>
            <a:noFill/>
            <a:ln w="0">
              <a:solidFill>
                <a:srgbClr val="FFFFFF"/>
              </a:solidFill>
              <a:round/>
              <a:headEnd/>
              <a:tailEnd/>
            </a:ln>
          </p:spPr>
          <p:txBody>
            <a:bodyPr/>
            <a:lstStyle/>
            <a:p>
              <a:endParaRPr lang="fr-CA"/>
            </a:p>
          </p:txBody>
        </p:sp>
        <p:sp>
          <p:nvSpPr>
            <p:cNvPr id="46128" name="Line 24"/>
            <p:cNvSpPr>
              <a:spLocks noChangeShapeType="1"/>
            </p:cNvSpPr>
            <p:nvPr/>
          </p:nvSpPr>
          <p:spPr bwMode="auto">
            <a:xfrm flipH="1" flipV="1">
              <a:off x="426" y="3367"/>
              <a:ext cx="1" cy="30"/>
            </a:xfrm>
            <a:prstGeom prst="line">
              <a:avLst/>
            </a:prstGeom>
            <a:noFill/>
            <a:ln w="0">
              <a:solidFill>
                <a:srgbClr val="FFFFFF"/>
              </a:solidFill>
              <a:round/>
              <a:headEnd/>
              <a:tailEnd/>
            </a:ln>
          </p:spPr>
          <p:txBody>
            <a:bodyPr/>
            <a:lstStyle/>
            <a:p>
              <a:endParaRPr lang="fr-CA"/>
            </a:p>
          </p:txBody>
        </p:sp>
        <p:sp>
          <p:nvSpPr>
            <p:cNvPr id="46129" name="Line 25"/>
            <p:cNvSpPr>
              <a:spLocks noChangeShapeType="1"/>
            </p:cNvSpPr>
            <p:nvPr/>
          </p:nvSpPr>
          <p:spPr bwMode="auto">
            <a:xfrm>
              <a:off x="455" y="3448"/>
              <a:ext cx="22" cy="15"/>
            </a:xfrm>
            <a:prstGeom prst="line">
              <a:avLst/>
            </a:prstGeom>
            <a:noFill/>
            <a:ln w="0">
              <a:solidFill>
                <a:srgbClr val="FFFFFF"/>
              </a:solidFill>
              <a:round/>
              <a:headEnd/>
              <a:tailEnd/>
            </a:ln>
          </p:spPr>
          <p:txBody>
            <a:bodyPr/>
            <a:lstStyle/>
            <a:p>
              <a:endParaRPr lang="fr-CA"/>
            </a:p>
          </p:txBody>
        </p:sp>
        <p:sp>
          <p:nvSpPr>
            <p:cNvPr id="46130" name="Line 26"/>
            <p:cNvSpPr>
              <a:spLocks noChangeShapeType="1"/>
            </p:cNvSpPr>
            <p:nvPr/>
          </p:nvSpPr>
          <p:spPr bwMode="auto">
            <a:xfrm>
              <a:off x="447" y="3452"/>
              <a:ext cx="13" cy="23"/>
            </a:xfrm>
            <a:prstGeom prst="line">
              <a:avLst/>
            </a:prstGeom>
            <a:noFill/>
            <a:ln w="0">
              <a:solidFill>
                <a:srgbClr val="FFFFFF"/>
              </a:solidFill>
              <a:round/>
              <a:headEnd/>
              <a:tailEnd/>
            </a:ln>
          </p:spPr>
          <p:txBody>
            <a:bodyPr/>
            <a:lstStyle/>
            <a:p>
              <a:endParaRPr lang="fr-CA"/>
            </a:p>
          </p:txBody>
        </p:sp>
        <p:sp>
          <p:nvSpPr>
            <p:cNvPr id="46131" name="Line 27"/>
            <p:cNvSpPr>
              <a:spLocks noChangeShapeType="1"/>
            </p:cNvSpPr>
            <p:nvPr/>
          </p:nvSpPr>
          <p:spPr bwMode="auto">
            <a:xfrm>
              <a:off x="440" y="3455"/>
              <a:ext cx="4" cy="25"/>
            </a:xfrm>
            <a:prstGeom prst="line">
              <a:avLst/>
            </a:prstGeom>
            <a:noFill/>
            <a:ln w="0">
              <a:solidFill>
                <a:srgbClr val="FFFFFF"/>
              </a:solidFill>
              <a:round/>
              <a:headEnd/>
              <a:tailEnd/>
            </a:ln>
          </p:spPr>
          <p:txBody>
            <a:bodyPr/>
            <a:lstStyle/>
            <a:p>
              <a:endParaRPr lang="fr-CA"/>
            </a:p>
          </p:txBody>
        </p:sp>
        <p:sp>
          <p:nvSpPr>
            <p:cNvPr id="46132" name="Line 28"/>
            <p:cNvSpPr>
              <a:spLocks noChangeShapeType="1"/>
            </p:cNvSpPr>
            <p:nvPr/>
          </p:nvSpPr>
          <p:spPr bwMode="auto">
            <a:xfrm flipH="1">
              <a:off x="420" y="3661"/>
              <a:ext cx="0" cy="1"/>
            </a:xfrm>
            <a:prstGeom prst="line">
              <a:avLst/>
            </a:prstGeom>
            <a:noFill/>
            <a:ln w="0">
              <a:solidFill>
                <a:srgbClr val="800000"/>
              </a:solidFill>
              <a:round/>
              <a:headEnd/>
              <a:tailEnd/>
            </a:ln>
          </p:spPr>
          <p:txBody>
            <a:bodyPr/>
            <a:lstStyle/>
            <a:p>
              <a:endParaRPr lang="fr-CA"/>
            </a:p>
          </p:txBody>
        </p:sp>
        <p:sp>
          <p:nvSpPr>
            <p:cNvPr id="46133" name="Freeform 29"/>
            <p:cNvSpPr>
              <a:spLocks/>
            </p:cNvSpPr>
            <p:nvPr/>
          </p:nvSpPr>
          <p:spPr bwMode="auto">
            <a:xfrm>
              <a:off x="420" y="3567"/>
              <a:ext cx="31" cy="108"/>
            </a:xfrm>
            <a:custGeom>
              <a:avLst/>
              <a:gdLst>
                <a:gd name="T0" fmla="*/ 19 w 31"/>
                <a:gd name="T1" fmla="*/ 19 h 108"/>
                <a:gd name="T2" fmla="*/ 22 w 31"/>
                <a:gd name="T3" fmla="*/ 19 h 108"/>
                <a:gd name="T4" fmla="*/ 23 w 31"/>
                <a:gd name="T5" fmla="*/ 19 h 108"/>
                <a:gd name="T6" fmla="*/ 25 w 31"/>
                <a:gd name="T7" fmla="*/ 18 h 108"/>
                <a:gd name="T8" fmla="*/ 27 w 31"/>
                <a:gd name="T9" fmla="*/ 17 h 108"/>
                <a:gd name="T10" fmla="*/ 28 w 31"/>
                <a:gd name="T11" fmla="*/ 16 h 108"/>
                <a:gd name="T12" fmla="*/ 29 w 31"/>
                <a:gd name="T13" fmla="*/ 14 h 108"/>
                <a:gd name="T14" fmla="*/ 30 w 31"/>
                <a:gd name="T15" fmla="*/ 13 h 108"/>
                <a:gd name="T16" fmla="*/ 30 w 31"/>
                <a:gd name="T17" fmla="*/ 11 h 108"/>
                <a:gd name="T18" fmla="*/ 30 w 31"/>
                <a:gd name="T19" fmla="*/ 9 h 108"/>
                <a:gd name="T20" fmla="*/ 30 w 31"/>
                <a:gd name="T21" fmla="*/ 7 h 108"/>
                <a:gd name="T22" fmla="*/ 30 w 31"/>
                <a:gd name="T23" fmla="*/ 6 h 108"/>
                <a:gd name="T24" fmla="*/ 29 w 31"/>
                <a:gd name="T25" fmla="*/ 4 h 108"/>
                <a:gd name="T26" fmla="*/ 28 w 31"/>
                <a:gd name="T27" fmla="*/ 3 h 108"/>
                <a:gd name="T28" fmla="*/ 26 w 31"/>
                <a:gd name="T29" fmla="*/ 1 h 108"/>
                <a:gd name="T30" fmla="*/ 24 w 31"/>
                <a:gd name="T31" fmla="*/ 0 h 108"/>
                <a:gd name="T32" fmla="*/ 23 w 31"/>
                <a:gd name="T33" fmla="*/ 0 h 108"/>
                <a:gd name="T34" fmla="*/ 20 w 31"/>
                <a:gd name="T35" fmla="*/ 0 h 108"/>
                <a:gd name="T36" fmla="*/ 17 w 31"/>
                <a:gd name="T37" fmla="*/ 0 h 108"/>
                <a:gd name="T38" fmla="*/ 14 w 31"/>
                <a:gd name="T39" fmla="*/ 2 h 108"/>
                <a:gd name="T40" fmla="*/ 10 w 31"/>
                <a:gd name="T41" fmla="*/ 5 h 108"/>
                <a:gd name="T42" fmla="*/ 8 w 31"/>
                <a:gd name="T43" fmla="*/ 6 h 108"/>
                <a:gd name="T44" fmla="*/ 6 w 31"/>
                <a:gd name="T45" fmla="*/ 10 h 108"/>
                <a:gd name="T46" fmla="*/ 0 w 31"/>
                <a:gd name="T47" fmla="*/ 95 h 108"/>
                <a:gd name="T48" fmla="*/ 0 w 31"/>
                <a:gd name="T49" fmla="*/ 97 h 108"/>
                <a:gd name="T50" fmla="*/ 0 w 31"/>
                <a:gd name="T51" fmla="*/ 98 h 108"/>
                <a:gd name="T52" fmla="*/ 0 w 31"/>
                <a:gd name="T53" fmla="*/ 100 h 108"/>
                <a:gd name="T54" fmla="*/ 0 w 31"/>
                <a:gd name="T55" fmla="*/ 101 h 108"/>
                <a:gd name="T56" fmla="*/ 1 w 31"/>
                <a:gd name="T57" fmla="*/ 103 h 108"/>
                <a:gd name="T58" fmla="*/ 2 w 31"/>
                <a:gd name="T59" fmla="*/ 104 h 108"/>
                <a:gd name="T60" fmla="*/ 4 w 31"/>
                <a:gd name="T61" fmla="*/ 105 h 108"/>
                <a:gd name="T62" fmla="*/ 5 w 31"/>
                <a:gd name="T63" fmla="*/ 106 h 108"/>
                <a:gd name="T64" fmla="*/ 6 w 31"/>
                <a:gd name="T65" fmla="*/ 106 h 108"/>
                <a:gd name="T66" fmla="*/ 8 w 31"/>
                <a:gd name="T67" fmla="*/ 107 h 108"/>
                <a:gd name="T68" fmla="*/ 10 w 31"/>
                <a:gd name="T69" fmla="*/ 107 h 108"/>
                <a:gd name="T70" fmla="*/ 12 w 31"/>
                <a:gd name="T71" fmla="*/ 106 h 108"/>
                <a:gd name="T72" fmla="*/ 13 w 31"/>
                <a:gd name="T73" fmla="*/ 106 h 108"/>
                <a:gd name="T74" fmla="*/ 14 w 31"/>
                <a:gd name="T75" fmla="*/ 105 h 108"/>
                <a:gd name="T76" fmla="*/ 16 w 31"/>
                <a:gd name="T77" fmla="*/ 104 h 108"/>
                <a:gd name="T78" fmla="*/ 16 w 31"/>
                <a:gd name="T79" fmla="*/ 103 h 108"/>
                <a:gd name="T80" fmla="*/ 18 w 31"/>
                <a:gd name="T81" fmla="*/ 101 h 108"/>
                <a:gd name="T82" fmla="*/ 18 w 31"/>
                <a:gd name="T83" fmla="*/ 100 h 108"/>
                <a:gd name="T84" fmla="*/ 18 w 31"/>
                <a:gd name="T85" fmla="*/ 98 h 108"/>
                <a:gd name="T86" fmla="*/ 18 w 31"/>
                <a:gd name="T87" fmla="*/ 97 h 108"/>
                <a:gd name="T88" fmla="*/ 18 w 31"/>
                <a:gd name="T89" fmla="*/ 95 h 108"/>
                <a:gd name="T90" fmla="*/ 17 w 31"/>
                <a:gd name="T91" fmla="*/ 93 h 108"/>
                <a:gd name="T92" fmla="*/ 17 w 31"/>
                <a:gd name="T93" fmla="*/ 91 h 108"/>
                <a:gd name="T94" fmla="*/ 18 w 31"/>
                <a:gd name="T95" fmla="*/ 19 h 1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
                <a:gd name="T145" fmla="*/ 0 h 108"/>
                <a:gd name="T146" fmla="*/ 31 w 31"/>
                <a:gd name="T147" fmla="*/ 108 h 10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 h="108">
                  <a:moveTo>
                    <a:pt x="18" y="19"/>
                  </a:moveTo>
                  <a:lnTo>
                    <a:pt x="19" y="19"/>
                  </a:lnTo>
                  <a:lnTo>
                    <a:pt x="21" y="19"/>
                  </a:lnTo>
                  <a:lnTo>
                    <a:pt x="22" y="19"/>
                  </a:lnTo>
                  <a:lnTo>
                    <a:pt x="23" y="19"/>
                  </a:lnTo>
                  <a:lnTo>
                    <a:pt x="24" y="19"/>
                  </a:lnTo>
                  <a:lnTo>
                    <a:pt x="25" y="18"/>
                  </a:lnTo>
                  <a:lnTo>
                    <a:pt x="26" y="17"/>
                  </a:lnTo>
                  <a:lnTo>
                    <a:pt x="27" y="17"/>
                  </a:lnTo>
                  <a:lnTo>
                    <a:pt x="27" y="16"/>
                  </a:lnTo>
                  <a:lnTo>
                    <a:pt x="28" y="16"/>
                  </a:lnTo>
                  <a:lnTo>
                    <a:pt x="28" y="15"/>
                  </a:lnTo>
                  <a:lnTo>
                    <a:pt x="29" y="14"/>
                  </a:lnTo>
                  <a:lnTo>
                    <a:pt x="29" y="13"/>
                  </a:lnTo>
                  <a:lnTo>
                    <a:pt x="30" y="13"/>
                  </a:lnTo>
                  <a:lnTo>
                    <a:pt x="30" y="12"/>
                  </a:lnTo>
                  <a:lnTo>
                    <a:pt x="30" y="11"/>
                  </a:lnTo>
                  <a:lnTo>
                    <a:pt x="30" y="10"/>
                  </a:lnTo>
                  <a:lnTo>
                    <a:pt x="30" y="9"/>
                  </a:lnTo>
                  <a:lnTo>
                    <a:pt x="30" y="7"/>
                  </a:lnTo>
                  <a:lnTo>
                    <a:pt x="30" y="6"/>
                  </a:lnTo>
                  <a:lnTo>
                    <a:pt x="29" y="5"/>
                  </a:lnTo>
                  <a:lnTo>
                    <a:pt x="29" y="4"/>
                  </a:lnTo>
                  <a:lnTo>
                    <a:pt x="28" y="3"/>
                  </a:lnTo>
                  <a:lnTo>
                    <a:pt x="27" y="2"/>
                  </a:lnTo>
                  <a:lnTo>
                    <a:pt x="26" y="1"/>
                  </a:lnTo>
                  <a:lnTo>
                    <a:pt x="25" y="1"/>
                  </a:lnTo>
                  <a:lnTo>
                    <a:pt x="24" y="0"/>
                  </a:lnTo>
                  <a:lnTo>
                    <a:pt x="23" y="0"/>
                  </a:lnTo>
                  <a:lnTo>
                    <a:pt x="22" y="0"/>
                  </a:lnTo>
                  <a:lnTo>
                    <a:pt x="20" y="0"/>
                  </a:lnTo>
                  <a:lnTo>
                    <a:pt x="18" y="0"/>
                  </a:lnTo>
                  <a:lnTo>
                    <a:pt x="17" y="0"/>
                  </a:lnTo>
                  <a:lnTo>
                    <a:pt x="16" y="1"/>
                  </a:lnTo>
                  <a:lnTo>
                    <a:pt x="14" y="2"/>
                  </a:lnTo>
                  <a:lnTo>
                    <a:pt x="13" y="5"/>
                  </a:lnTo>
                  <a:lnTo>
                    <a:pt x="10" y="5"/>
                  </a:lnTo>
                  <a:lnTo>
                    <a:pt x="9" y="5"/>
                  </a:lnTo>
                  <a:lnTo>
                    <a:pt x="8" y="6"/>
                  </a:lnTo>
                  <a:lnTo>
                    <a:pt x="7" y="7"/>
                  </a:lnTo>
                  <a:lnTo>
                    <a:pt x="6" y="10"/>
                  </a:lnTo>
                  <a:lnTo>
                    <a:pt x="6" y="14"/>
                  </a:lnTo>
                  <a:lnTo>
                    <a:pt x="0" y="95"/>
                  </a:lnTo>
                  <a:lnTo>
                    <a:pt x="0" y="96"/>
                  </a:lnTo>
                  <a:lnTo>
                    <a:pt x="0" y="97"/>
                  </a:lnTo>
                  <a:lnTo>
                    <a:pt x="0" y="98"/>
                  </a:lnTo>
                  <a:lnTo>
                    <a:pt x="0" y="99"/>
                  </a:lnTo>
                  <a:lnTo>
                    <a:pt x="0" y="100"/>
                  </a:lnTo>
                  <a:lnTo>
                    <a:pt x="0" y="101"/>
                  </a:lnTo>
                  <a:lnTo>
                    <a:pt x="1" y="102"/>
                  </a:lnTo>
                  <a:lnTo>
                    <a:pt x="1" y="103"/>
                  </a:lnTo>
                  <a:lnTo>
                    <a:pt x="2" y="103"/>
                  </a:lnTo>
                  <a:lnTo>
                    <a:pt x="2" y="104"/>
                  </a:lnTo>
                  <a:lnTo>
                    <a:pt x="3" y="104"/>
                  </a:lnTo>
                  <a:lnTo>
                    <a:pt x="4" y="105"/>
                  </a:lnTo>
                  <a:lnTo>
                    <a:pt x="5" y="106"/>
                  </a:lnTo>
                  <a:lnTo>
                    <a:pt x="6" y="106"/>
                  </a:lnTo>
                  <a:lnTo>
                    <a:pt x="7" y="106"/>
                  </a:lnTo>
                  <a:lnTo>
                    <a:pt x="8" y="107"/>
                  </a:lnTo>
                  <a:lnTo>
                    <a:pt x="9" y="107"/>
                  </a:lnTo>
                  <a:lnTo>
                    <a:pt x="10" y="107"/>
                  </a:lnTo>
                  <a:lnTo>
                    <a:pt x="10" y="106"/>
                  </a:lnTo>
                  <a:lnTo>
                    <a:pt x="12" y="106"/>
                  </a:lnTo>
                  <a:lnTo>
                    <a:pt x="13" y="106"/>
                  </a:lnTo>
                  <a:lnTo>
                    <a:pt x="14" y="105"/>
                  </a:lnTo>
                  <a:lnTo>
                    <a:pt x="15" y="104"/>
                  </a:lnTo>
                  <a:lnTo>
                    <a:pt x="16" y="104"/>
                  </a:lnTo>
                  <a:lnTo>
                    <a:pt x="16" y="103"/>
                  </a:lnTo>
                  <a:lnTo>
                    <a:pt x="17" y="102"/>
                  </a:lnTo>
                  <a:lnTo>
                    <a:pt x="18" y="101"/>
                  </a:lnTo>
                  <a:lnTo>
                    <a:pt x="18" y="100"/>
                  </a:lnTo>
                  <a:lnTo>
                    <a:pt x="18" y="99"/>
                  </a:lnTo>
                  <a:lnTo>
                    <a:pt x="18" y="98"/>
                  </a:lnTo>
                  <a:lnTo>
                    <a:pt x="18" y="97"/>
                  </a:lnTo>
                  <a:lnTo>
                    <a:pt x="18" y="95"/>
                  </a:lnTo>
                  <a:lnTo>
                    <a:pt x="18" y="94"/>
                  </a:lnTo>
                  <a:lnTo>
                    <a:pt x="17" y="93"/>
                  </a:lnTo>
                  <a:lnTo>
                    <a:pt x="17" y="91"/>
                  </a:lnTo>
                  <a:lnTo>
                    <a:pt x="18" y="19"/>
                  </a:lnTo>
                </a:path>
              </a:pathLst>
            </a:custGeom>
            <a:solidFill>
              <a:srgbClr val="000000"/>
            </a:solidFill>
            <a:ln w="0">
              <a:solidFill>
                <a:srgbClr val="FFFFFF"/>
              </a:solidFill>
              <a:round/>
              <a:headEnd/>
              <a:tailEnd/>
            </a:ln>
          </p:spPr>
          <p:txBody>
            <a:bodyPr/>
            <a:lstStyle/>
            <a:p>
              <a:endParaRPr lang="fr-FR"/>
            </a:p>
          </p:txBody>
        </p:sp>
        <p:sp>
          <p:nvSpPr>
            <p:cNvPr id="46134" name="Line 30"/>
            <p:cNvSpPr>
              <a:spLocks noChangeShapeType="1"/>
            </p:cNvSpPr>
            <p:nvPr/>
          </p:nvSpPr>
          <p:spPr bwMode="auto">
            <a:xfrm flipV="1">
              <a:off x="438" y="3583"/>
              <a:ext cx="0" cy="3"/>
            </a:xfrm>
            <a:prstGeom prst="line">
              <a:avLst/>
            </a:prstGeom>
            <a:noFill/>
            <a:ln w="0">
              <a:solidFill>
                <a:srgbClr val="FFFFFF"/>
              </a:solidFill>
              <a:round/>
              <a:headEnd/>
              <a:tailEnd/>
            </a:ln>
          </p:spPr>
          <p:txBody>
            <a:bodyPr/>
            <a:lstStyle/>
            <a:p>
              <a:endParaRPr lang="fr-CA"/>
            </a:p>
          </p:txBody>
        </p:sp>
        <p:sp>
          <p:nvSpPr>
            <p:cNvPr id="46135" name="Line 31"/>
            <p:cNvSpPr>
              <a:spLocks noChangeShapeType="1"/>
            </p:cNvSpPr>
            <p:nvPr/>
          </p:nvSpPr>
          <p:spPr bwMode="auto">
            <a:xfrm flipV="1">
              <a:off x="828" y="3128"/>
              <a:ext cx="68" cy="38"/>
            </a:xfrm>
            <a:prstGeom prst="line">
              <a:avLst/>
            </a:prstGeom>
            <a:noFill/>
            <a:ln w="0">
              <a:solidFill>
                <a:srgbClr val="000000"/>
              </a:solidFill>
              <a:round/>
              <a:headEnd/>
              <a:tailEnd/>
            </a:ln>
          </p:spPr>
          <p:txBody>
            <a:bodyPr/>
            <a:lstStyle/>
            <a:p>
              <a:endParaRPr lang="fr-CA"/>
            </a:p>
          </p:txBody>
        </p:sp>
      </p:grpSp>
      <p:grpSp>
        <p:nvGrpSpPr>
          <p:cNvPr id="46086" name="Group 32"/>
          <p:cNvGrpSpPr>
            <a:grpSpLocks/>
          </p:cNvGrpSpPr>
          <p:nvPr/>
        </p:nvGrpSpPr>
        <p:grpSpPr bwMode="auto">
          <a:xfrm>
            <a:off x="396875" y="1658938"/>
            <a:ext cx="1000125" cy="1265237"/>
            <a:chOff x="250" y="840"/>
            <a:chExt cx="735" cy="930"/>
          </a:xfrm>
        </p:grpSpPr>
        <p:sp>
          <p:nvSpPr>
            <p:cNvPr id="46101" name="Oval 33"/>
            <p:cNvSpPr>
              <a:spLocks noChangeArrowheads="1"/>
            </p:cNvSpPr>
            <p:nvPr/>
          </p:nvSpPr>
          <p:spPr bwMode="auto">
            <a:xfrm flipV="1">
              <a:off x="256" y="840"/>
              <a:ext cx="723" cy="185"/>
            </a:xfrm>
            <a:prstGeom prst="ellipse">
              <a:avLst/>
            </a:prstGeom>
            <a:solidFill>
              <a:srgbClr val="777777"/>
            </a:solidFill>
            <a:ln w="0">
              <a:solidFill>
                <a:srgbClr val="FFFFFF"/>
              </a:solidFill>
              <a:round/>
              <a:headEnd/>
              <a:tailEnd/>
            </a:ln>
          </p:spPr>
          <p:txBody>
            <a:bodyPr wrap="none" anchor="ctr"/>
            <a:lstStyle/>
            <a:p>
              <a:endParaRPr lang="fr-FR"/>
            </a:p>
          </p:txBody>
        </p:sp>
        <p:sp>
          <p:nvSpPr>
            <p:cNvPr id="46102" name="Freeform 34"/>
            <p:cNvSpPr>
              <a:spLocks/>
            </p:cNvSpPr>
            <p:nvPr/>
          </p:nvSpPr>
          <p:spPr bwMode="auto">
            <a:xfrm>
              <a:off x="250" y="959"/>
              <a:ext cx="735" cy="781"/>
            </a:xfrm>
            <a:custGeom>
              <a:avLst/>
              <a:gdLst>
                <a:gd name="T0" fmla="*/ 403 w 735"/>
                <a:gd name="T1" fmla="*/ 780 h 781"/>
                <a:gd name="T2" fmla="*/ 461 w 735"/>
                <a:gd name="T3" fmla="*/ 777 h 781"/>
                <a:gd name="T4" fmla="*/ 516 w 735"/>
                <a:gd name="T5" fmla="*/ 771 h 781"/>
                <a:gd name="T6" fmla="*/ 568 w 735"/>
                <a:gd name="T7" fmla="*/ 762 h 781"/>
                <a:gd name="T8" fmla="*/ 613 w 735"/>
                <a:gd name="T9" fmla="*/ 751 h 781"/>
                <a:gd name="T10" fmla="*/ 651 w 735"/>
                <a:gd name="T11" fmla="*/ 738 h 781"/>
                <a:gd name="T12" fmla="*/ 680 w 735"/>
                <a:gd name="T13" fmla="*/ 724 h 781"/>
                <a:gd name="T14" fmla="*/ 701 w 735"/>
                <a:gd name="T15" fmla="*/ 708 h 781"/>
                <a:gd name="T16" fmla="*/ 710 w 735"/>
                <a:gd name="T17" fmla="*/ 693 h 781"/>
                <a:gd name="T18" fmla="*/ 713 w 735"/>
                <a:gd name="T19" fmla="*/ 684 h 781"/>
                <a:gd name="T20" fmla="*/ 713 w 735"/>
                <a:gd name="T21" fmla="*/ 389 h 781"/>
                <a:gd name="T22" fmla="*/ 728 w 735"/>
                <a:gd name="T23" fmla="*/ 373 h 781"/>
                <a:gd name="T24" fmla="*/ 734 w 735"/>
                <a:gd name="T25" fmla="*/ 359 h 781"/>
                <a:gd name="T26" fmla="*/ 731 w 735"/>
                <a:gd name="T27" fmla="*/ 347 h 781"/>
                <a:gd name="T28" fmla="*/ 722 w 735"/>
                <a:gd name="T29" fmla="*/ 339 h 781"/>
                <a:gd name="T30" fmla="*/ 714 w 735"/>
                <a:gd name="T31" fmla="*/ 333 h 781"/>
                <a:gd name="T32" fmla="*/ 713 w 735"/>
                <a:gd name="T33" fmla="*/ 311 h 781"/>
                <a:gd name="T34" fmla="*/ 721 w 735"/>
                <a:gd name="T35" fmla="*/ 71 h 781"/>
                <a:gd name="T36" fmla="*/ 732 w 735"/>
                <a:gd name="T37" fmla="*/ 54 h 781"/>
                <a:gd name="T38" fmla="*/ 733 w 735"/>
                <a:gd name="T39" fmla="*/ 43 h 781"/>
                <a:gd name="T40" fmla="*/ 728 w 735"/>
                <a:gd name="T41" fmla="*/ 33 h 781"/>
                <a:gd name="T42" fmla="*/ 716 w 735"/>
                <a:gd name="T43" fmla="*/ 25 h 781"/>
                <a:gd name="T44" fmla="*/ 713 w 735"/>
                <a:gd name="T45" fmla="*/ 18 h 781"/>
                <a:gd name="T46" fmla="*/ 713 w 735"/>
                <a:gd name="T47" fmla="*/ 0 h 781"/>
                <a:gd name="T48" fmla="*/ 685 w 735"/>
                <a:gd name="T49" fmla="*/ 17 h 781"/>
                <a:gd name="T50" fmla="*/ 648 w 735"/>
                <a:gd name="T51" fmla="*/ 31 h 781"/>
                <a:gd name="T52" fmla="*/ 603 w 735"/>
                <a:gd name="T53" fmla="*/ 43 h 781"/>
                <a:gd name="T54" fmla="*/ 550 w 735"/>
                <a:gd name="T55" fmla="*/ 52 h 781"/>
                <a:gd name="T56" fmla="*/ 492 w 735"/>
                <a:gd name="T57" fmla="*/ 60 h 781"/>
                <a:gd name="T58" fmla="*/ 431 w 735"/>
                <a:gd name="T59" fmla="*/ 64 h 781"/>
                <a:gd name="T60" fmla="*/ 367 w 735"/>
                <a:gd name="T61" fmla="*/ 66 h 781"/>
                <a:gd name="T62" fmla="*/ 304 w 735"/>
                <a:gd name="T63" fmla="*/ 64 h 781"/>
                <a:gd name="T64" fmla="*/ 242 w 735"/>
                <a:gd name="T65" fmla="*/ 60 h 781"/>
                <a:gd name="T66" fmla="*/ 184 w 735"/>
                <a:gd name="T67" fmla="*/ 52 h 781"/>
                <a:gd name="T68" fmla="*/ 132 w 735"/>
                <a:gd name="T69" fmla="*/ 43 h 781"/>
                <a:gd name="T70" fmla="*/ 86 w 735"/>
                <a:gd name="T71" fmla="*/ 31 h 781"/>
                <a:gd name="T72" fmla="*/ 49 w 735"/>
                <a:gd name="T73" fmla="*/ 17 h 781"/>
                <a:gd name="T74" fmla="*/ 22 w 735"/>
                <a:gd name="T75" fmla="*/ 0 h 781"/>
                <a:gd name="T76" fmla="*/ 22 w 735"/>
                <a:gd name="T77" fmla="*/ 18 h 781"/>
                <a:gd name="T78" fmla="*/ 18 w 735"/>
                <a:gd name="T79" fmla="*/ 25 h 781"/>
                <a:gd name="T80" fmla="*/ 6 w 735"/>
                <a:gd name="T81" fmla="*/ 33 h 781"/>
                <a:gd name="T82" fmla="*/ 1 w 735"/>
                <a:gd name="T83" fmla="*/ 43 h 781"/>
                <a:gd name="T84" fmla="*/ 2 w 735"/>
                <a:gd name="T85" fmla="*/ 54 h 781"/>
                <a:gd name="T86" fmla="*/ 13 w 735"/>
                <a:gd name="T87" fmla="*/ 71 h 781"/>
                <a:gd name="T88" fmla="*/ 22 w 735"/>
                <a:gd name="T89" fmla="*/ 311 h 781"/>
                <a:gd name="T90" fmla="*/ 21 w 735"/>
                <a:gd name="T91" fmla="*/ 333 h 781"/>
                <a:gd name="T92" fmla="*/ 12 w 735"/>
                <a:gd name="T93" fmla="*/ 339 h 781"/>
                <a:gd name="T94" fmla="*/ 3 w 735"/>
                <a:gd name="T95" fmla="*/ 347 h 781"/>
                <a:gd name="T96" fmla="*/ 0 w 735"/>
                <a:gd name="T97" fmla="*/ 359 h 781"/>
                <a:gd name="T98" fmla="*/ 6 w 735"/>
                <a:gd name="T99" fmla="*/ 373 h 781"/>
                <a:gd name="T100" fmla="*/ 22 w 735"/>
                <a:gd name="T101" fmla="*/ 389 h 781"/>
                <a:gd name="T102" fmla="*/ 22 w 735"/>
                <a:gd name="T103" fmla="*/ 684 h 781"/>
                <a:gd name="T104" fmla="*/ 24 w 735"/>
                <a:gd name="T105" fmla="*/ 693 h 781"/>
                <a:gd name="T106" fmla="*/ 34 w 735"/>
                <a:gd name="T107" fmla="*/ 708 h 781"/>
                <a:gd name="T108" fmla="*/ 54 w 735"/>
                <a:gd name="T109" fmla="*/ 724 h 781"/>
                <a:gd name="T110" fmla="*/ 84 w 735"/>
                <a:gd name="T111" fmla="*/ 738 h 781"/>
                <a:gd name="T112" fmla="*/ 122 w 735"/>
                <a:gd name="T113" fmla="*/ 751 h 781"/>
                <a:gd name="T114" fmla="*/ 166 w 735"/>
                <a:gd name="T115" fmla="*/ 762 h 781"/>
                <a:gd name="T116" fmla="*/ 218 w 735"/>
                <a:gd name="T117" fmla="*/ 771 h 781"/>
                <a:gd name="T118" fmla="*/ 274 w 735"/>
                <a:gd name="T119" fmla="*/ 777 h 781"/>
                <a:gd name="T120" fmla="*/ 332 w 735"/>
                <a:gd name="T121" fmla="*/ 780 h 781"/>
                <a:gd name="T122" fmla="*/ 373 w 735"/>
                <a:gd name="T123" fmla="*/ 780 h 78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35"/>
                <a:gd name="T187" fmla="*/ 0 h 781"/>
                <a:gd name="T188" fmla="*/ 735 w 735"/>
                <a:gd name="T189" fmla="*/ 781 h 78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35" h="781">
                  <a:moveTo>
                    <a:pt x="373" y="780"/>
                  </a:moveTo>
                  <a:lnTo>
                    <a:pt x="403" y="780"/>
                  </a:lnTo>
                  <a:lnTo>
                    <a:pt x="432" y="779"/>
                  </a:lnTo>
                  <a:lnTo>
                    <a:pt x="461" y="777"/>
                  </a:lnTo>
                  <a:lnTo>
                    <a:pt x="489" y="774"/>
                  </a:lnTo>
                  <a:lnTo>
                    <a:pt x="516" y="771"/>
                  </a:lnTo>
                  <a:lnTo>
                    <a:pt x="543" y="767"/>
                  </a:lnTo>
                  <a:lnTo>
                    <a:pt x="568" y="762"/>
                  </a:lnTo>
                  <a:lnTo>
                    <a:pt x="591" y="757"/>
                  </a:lnTo>
                  <a:lnTo>
                    <a:pt x="613" y="751"/>
                  </a:lnTo>
                  <a:lnTo>
                    <a:pt x="633" y="745"/>
                  </a:lnTo>
                  <a:lnTo>
                    <a:pt x="651" y="738"/>
                  </a:lnTo>
                  <a:lnTo>
                    <a:pt x="667" y="731"/>
                  </a:lnTo>
                  <a:lnTo>
                    <a:pt x="680" y="724"/>
                  </a:lnTo>
                  <a:lnTo>
                    <a:pt x="692" y="716"/>
                  </a:lnTo>
                  <a:lnTo>
                    <a:pt x="701" y="708"/>
                  </a:lnTo>
                  <a:lnTo>
                    <a:pt x="707" y="699"/>
                  </a:lnTo>
                  <a:lnTo>
                    <a:pt x="710" y="693"/>
                  </a:lnTo>
                  <a:lnTo>
                    <a:pt x="713" y="688"/>
                  </a:lnTo>
                  <a:lnTo>
                    <a:pt x="713" y="684"/>
                  </a:lnTo>
                  <a:lnTo>
                    <a:pt x="713" y="666"/>
                  </a:lnTo>
                  <a:lnTo>
                    <a:pt x="713" y="389"/>
                  </a:lnTo>
                  <a:lnTo>
                    <a:pt x="721" y="382"/>
                  </a:lnTo>
                  <a:lnTo>
                    <a:pt x="728" y="373"/>
                  </a:lnTo>
                  <a:lnTo>
                    <a:pt x="732" y="365"/>
                  </a:lnTo>
                  <a:lnTo>
                    <a:pt x="734" y="359"/>
                  </a:lnTo>
                  <a:lnTo>
                    <a:pt x="733" y="353"/>
                  </a:lnTo>
                  <a:lnTo>
                    <a:pt x="731" y="347"/>
                  </a:lnTo>
                  <a:lnTo>
                    <a:pt x="728" y="343"/>
                  </a:lnTo>
                  <a:lnTo>
                    <a:pt x="722" y="339"/>
                  </a:lnTo>
                  <a:lnTo>
                    <a:pt x="716" y="335"/>
                  </a:lnTo>
                  <a:lnTo>
                    <a:pt x="714" y="333"/>
                  </a:lnTo>
                  <a:lnTo>
                    <a:pt x="713" y="329"/>
                  </a:lnTo>
                  <a:lnTo>
                    <a:pt x="713" y="311"/>
                  </a:lnTo>
                  <a:lnTo>
                    <a:pt x="713" y="79"/>
                  </a:lnTo>
                  <a:lnTo>
                    <a:pt x="721" y="71"/>
                  </a:lnTo>
                  <a:lnTo>
                    <a:pt x="728" y="63"/>
                  </a:lnTo>
                  <a:lnTo>
                    <a:pt x="732" y="54"/>
                  </a:lnTo>
                  <a:lnTo>
                    <a:pt x="734" y="48"/>
                  </a:lnTo>
                  <a:lnTo>
                    <a:pt x="733" y="43"/>
                  </a:lnTo>
                  <a:lnTo>
                    <a:pt x="731" y="37"/>
                  </a:lnTo>
                  <a:lnTo>
                    <a:pt x="728" y="33"/>
                  </a:lnTo>
                  <a:lnTo>
                    <a:pt x="722" y="28"/>
                  </a:lnTo>
                  <a:lnTo>
                    <a:pt x="716" y="25"/>
                  </a:lnTo>
                  <a:lnTo>
                    <a:pt x="714" y="22"/>
                  </a:lnTo>
                  <a:lnTo>
                    <a:pt x="713" y="18"/>
                  </a:lnTo>
                  <a:lnTo>
                    <a:pt x="713" y="0"/>
                  </a:lnTo>
                  <a:lnTo>
                    <a:pt x="699" y="9"/>
                  </a:lnTo>
                  <a:lnTo>
                    <a:pt x="685" y="17"/>
                  </a:lnTo>
                  <a:lnTo>
                    <a:pt x="667" y="24"/>
                  </a:lnTo>
                  <a:lnTo>
                    <a:pt x="648" y="31"/>
                  </a:lnTo>
                  <a:lnTo>
                    <a:pt x="626" y="37"/>
                  </a:lnTo>
                  <a:lnTo>
                    <a:pt x="603" y="43"/>
                  </a:lnTo>
                  <a:lnTo>
                    <a:pt x="578" y="48"/>
                  </a:lnTo>
                  <a:lnTo>
                    <a:pt x="550" y="52"/>
                  </a:lnTo>
                  <a:lnTo>
                    <a:pt x="522" y="56"/>
                  </a:lnTo>
                  <a:lnTo>
                    <a:pt x="492" y="60"/>
                  </a:lnTo>
                  <a:lnTo>
                    <a:pt x="462" y="62"/>
                  </a:lnTo>
                  <a:lnTo>
                    <a:pt x="431" y="64"/>
                  </a:lnTo>
                  <a:lnTo>
                    <a:pt x="399" y="65"/>
                  </a:lnTo>
                  <a:lnTo>
                    <a:pt x="367" y="66"/>
                  </a:lnTo>
                  <a:lnTo>
                    <a:pt x="335" y="65"/>
                  </a:lnTo>
                  <a:lnTo>
                    <a:pt x="304" y="64"/>
                  </a:lnTo>
                  <a:lnTo>
                    <a:pt x="272" y="62"/>
                  </a:lnTo>
                  <a:lnTo>
                    <a:pt x="242" y="60"/>
                  </a:lnTo>
                  <a:lnTo>
                    <a:pt x="212" y="56"/>
                  </a:lnTo>
                  <a:lnTo>
                    <a:pt x="184" y="52"/>
                  </a:lnTo>
                  <a:lnTo>
                    <a:pt x="157" y="48"/>
                  </a:lnTo>
                  <a:lnTo>
                    <a:pt x="132" y="43"/>
                  </a:lnTo>
                  <a:lnTo>
                    <a:pt x="108" y="37"/>
                  </a:lnTo>
                  <a:lnTo>
                    <a:pt x="86" y="31"/>
                  </a:lnTo>
                  <a:lnTo>
                    <a:pt x="67" y="24"/>
                  </a:lnTo>
                  <a:lnTo>
                    <a:pt x="49" y="17"/>
                  </a:lnTo>
                  <a:lnTo>
                    <a:pt x="35" y="9"/>
                  </a:lnTo>
                  <a:lnTo>
                    <a:pt x="22" y="0"/>
                  </a:lnTo>
                  <a:lnTo>
                    <a:pt x="22" y="18"/>
                  </a:lnTo>
                  <a:lnTo>
                    <a:pt x="21" y="22"/>
                  </a:lnTo>
                  <a:lnTo>
                    <a:pt x="18" y="25"/>
                  </a:lnTo>
                  <a:lnTo>
                    <a:pt x="12" y="28"/>
                  </a:lnTo>
                  <a:lnTo>
                    <a:pt x="6" y="33"/>
                  </a:lnTo>
                  <a:lnTo>
                    <a:pt x="3" y="37"/>
                  </a:lnTo>
                  <a:lnTo>
                    <a:pt x="1" y="43"/>
                  </a:lnTo>
                  <a:lnTo>
                    <a:pt x="0" y="48"/>
                  </a:lnTo>
                  <a:lnTo>
                    <a:pt x="2" y="54"/>
                  </a:lnTo>
                  <a:lnTo>
                    <a:pt x="6" y="63"/>
                  </a:lnTo>
                  <a:lnTo>
                    <a:pt x="13" y="71"/>
                  </a:lnTo>
                  <a:lnTo>
                    <a:pt x="22" y="79"/>
                  </a:lnTo>
                  <a:lnTo>
                    <a:pt x="22" y="311"/>
                  </a:lnTo>
                  <a:lnTo>
                    <a:pt x="22" y="329"/>
                  </a:lnTo>
                  <a:lnTo>
                    <a:pt x="21" y="333"/>
                  </a:lnTo>
                  <a:lnTo>
                    <a:pt x="18" y="335"/>
                  </a:lnTo>
                  <a:lnTo>
                    <a:pt x="12" y="339"/>
                  </a:lnTo>
                  <a:lnTo>
                    <a:pt x="6" y="343"/>
                  </a:lnTo>
                  <a:lnTo>
                    <a:pt x="3" y="347"/>
                  </a:lnTo>
                  <a:lnTo>
                    <a:pt x="1" y="353"/>
                  </a:lnTo>
                  <a:lnTo>
                    <a:pt x="0" y="359"/>
                  </a:lnTo>
                  <a:lnTo>
                    <a:pt x="2" y="365"/>
                  </a:lnTo>
                  <a:lnTo>
                    <a:pt x="6" y="373"/>
                  </a:lnTo>
                  <a:lnTo>
                    <a:pt x="13" y="382"/>
                  </a:lnTo>
                  <a:lnTo>
                    <a:pt x="22" y="389"/>
                  </a:lnTo>
                  <a:lnTo>
                    <a:pt x="22" y="666"/>
                  </a:lnTo>
                  <a:lnTo>
                    <a:pt x="22" y="684"/>
                  </a:lnTo>
                  <a:lnTo>
                    <a:pt x="22" y="688"/>
                  </a:lnTo>
                  <a:lnTo>
                    <a:pt x="24" y="693"/>
                  </a:lnTo>
                  <a:lnTo>
                    <a:pt x="27" y="699"/>
                  </a:lnTo>
                  <a:lnTo>
                    <a:pt x="34" y="708"/>
                  </a:lnTo>
                  <a:lnTo>
                    <a:pt x="42" y="716"/>
                  </a:lnTo>
                  <a:lnTo>
                    <a:pt x="54" y="724"/>
                  </a:lnTo>
                  <a:lnTo>
                    <a:pt x="67" y="731"/>
                  </a:lnTo>
                  <a:lnTo>
                    <a:pt x="84" y="738"/>
                  </a:lnTo>
                  <a:lnTo>
                    <a:pt x="102" y="745"/>
                  </a:lnTo>
                  <a:lnTo>
                    <a:pt x="122" y="751"/>
                  </a:lnTo>
                  <a:lnTo>
                    <a:pt x="143" y="757"/>
                  </a:lnTo>
                  <a:lnTo>
                    <a:pt x="166" y="762"/>
                  </a:lnTo>
                  <a:lnTo>
                    <a:pt x="191" y="767"/>
                  </a:lnTo>
                  <a:lnTo>
                    <a:pt x="218" y="771"/>
                  </a:lnTo>
                  <a:lnTo>
                    <a:pt x="245" y="774"/>
                  </a:lnTo>
                  <a:lnTo>
                    <a:pt x="274" y="777"/>
                  </a:lnTo>
                  <a:lnTo>
                    <a:pt x="302" y="779"/>
                  </a:lnTo>
                  <a:lnTo>
                    <a:pt x="332" y="780"/>
                  </a:lnTo>
                  <a:lnTo>
                    <a:pt x="361" y="780"/>
                  </a:lnTo>
                  <a:lnTo>
                    <a:pt x="373" y="780"/>
                  </a:lnTo>
                </a:path>
              </a:pathLst>
            </a:custGeom>
            <a:solidFill>
              <a:srgbClr val="777777"/>
            </a:solidFill>
            <a:ln w="0">
              <a:solidFill>
                <a:srgbClr val="FFFFFF"/>
              </a:solidFill>
              <a:round/>
              <a:headEnd/>
              <a:tailEnd/>
            </a:ln>
          </p:spPr>
          <p:txBody>
            <a:bodyPr/>
            <a:lstStyle/>
            <a:p>
              <a:endParaRPr lang="fr-FR"/>
            </a:p>
          </p:txBody>
        </p:sp>
        <p:sp>
          <p:nvSpPr>
            <p:cNvPr id="46103" name="Freeform 35"/>
            <p:cNvSpPr>
              <a:spLocks/>
            </p:cNvSpPr>
            <p:nvPr/>
          </p:nvSpPr>
          <p:spPr bwMode="auto">
            <a:xfrm>
              <a:off x="299" y="1022"/>
              <a:ext cx="640" cy="57"/>
            </a:xfrm>
            <a:custGeom>
              <a:avLst/>
              <a:gdLst>
                <a:gd name="T0" fmla="*/ 639 w 640"/>
                <a:gd name="T1" fmla="*/ 0 h 57"/>
                <a:gd name="T2" fmla="*/ 638 w 640"/>
                <a:gd name="T3" fmla="*/ 1 h 57"/>
                <a:gd name="T4" fmla="*/ 630 w 640"/>
                <a:gd name="T5" fmla="*/ 8 h 57"/>
                <a:gd name="T6" fmla="*/ 619 w 640"/>
                <a:gd name="T7" fmla="*/ 13 h 57"/>
                <a:gd name="T8" fmla="*/ 605 w 640"/>
                <a:gd name="T9" fmla="*/ 19 h 57"/>
                <a:gd name="T10" fmla="*/ 590 w 640"/>
                <a:gd name="T11" fmla="*/ 24 h 57"/>
                <a:gd name="T12" fmla="*/ 573 w 640"/>
                <a:gd name="T13" fmla="*/ 29 h 57"/>
                <a:gd name="T14" fmla="*/ 553 w 640"/>
                <a:gd name="T15" fmla="*/ 34 h 57"/>
                <a:gd name="T16" fmla="*/ 532 w 640"/>
                <a:gd name="T17" fmla="*/ 39 h 57"/>
                <a:gd name="T18" fmla="*/ 509 w 640"/>
                <a:gd name="T19" fmla="*/ 42 h 57"/>
                <a:gd name="T20" fmla="*/ 485 w 640"/>
                <a:gd name="T21" fmla="*/ 46 h 57"/>
                <a:gd name="T22" fmla="*/ 459 w 640"/>
                <a:gd name="T23" fmla="*/ 49 h 57"/>
                <a:gd name="T24" fmla="*/ 432 w 640"/>
                <a:gd name="T25" fmla="*/ 52 h 57"/>
                <a:gd name="T26" fmla="*/ 405 w 640"/>
                <a:gd name="T27" fmla="*/ 53 h 57"/>
                <a:gd name="T28" fmla="*/ 377 w 640"/>
                <a:gd name="T29" fmla="*/ 55 h 57"/>
                <a:gd name="T30" fmla="*/ 348 w 640"/>
                <a:gd name="T31" fmla="*/ 55 h 57"/>
                <a:gd name="T32" fmla="*/ 320 w 640"/>
                <a:gd name="T33" fmla="*/ 56 h 57"/>
                <a:gd name="T34" fmla="*/ 319 w 640"/>
                <a:gd name="T35" fmla="*/ 56 h 57"/>
                <a:gd name="T36" fmla="*/ 291 w 640"/>
                <a:gd name="T37" fmla="*/ 55 h 57"/>
                <a:gd name="T38" fmla="*/ 262 w 640"/>
                <a:gd name="T39" fmla="*/ 55 h 57"/>
                <a:gd name="T40" fmla="*/ 234 w 640"/>
                <a:gd name="T41" fmla="*/ 53 h 57"/>
                <a:gd name="T42" fmla="*/ 207 w 640"/>
                <a:gd name="T43" fmla="*/ 52 h 57"/>
                <a:gd name="T44" fmla="*/ 179 w 640"/>
                <a:gd name="T45" fmla="*/ 49 h 57"/>
                <a:gd name="T46" fmla="*/ 154 w 640"/>
                <a:gd name="T47" fmla="*/ 46 h 57"/>
                <a:gd name="T48" fmla="*/ 130 w 640"/>
                <a:gd name="T49" fmla="*/ 42 h 57"/>
                <a:gd name="T50" fmla="*/ 107 w 640"/>
                <a:gd name="T51" fmla="*/ 39 h 57"/>
                <a:gd name="T52" fmla="*/ 86 w 640"/>
                <a:gd name="T53" fmla="*/ 34 h 57"/>
                <a:gd name="T54" fmla="*/ 67 w 640"/>
                <a:gd name="T55" fmla="*/ 29 h 57"/>
                <a:gd name="T56" fmla="*/ 49 w 640"/>
                <a:gd name="T57" fmla="*/ 24 h 57"/>
                <a:gd name="T58" fmla="*/ 34 w 640"/>
                <a:gd name="T59" fmla="*/ 19 h 57"/>
                <a:gd name="T60" fmla="*/ 21 w 640"/>
                <a:gd name="T61" fmla="*/ 13 h 57"/>
                <a:gd name="T62" fmla="*/ 9 w 640"/>
                <a:gd name="T63" fmla="*/ 8 h 57"/>
                <a:gd name="T64" fmla="*/ 1 w 640"/>
                <a:gd name="T65" fmla="*/ 1 h 57"/>
                <a:gd name="T66" fmla="*/ 0 w 640"/>
                <a:gd name="T67" fmla="*/ 0 h 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40"/>
                <a:gd name="T103" fmla="*/ 0 h 57"/>
                <a:gd name="T104" fmla="*/ 640 w 640"/>
                <a:gd name="T105" fmla="*/ 57 h 5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40" h="57">
                  <a:moveTo>
                    <a:pt x="639" y="0"/>
                  </a:moveTo>
                  <a:lnTo>
                    <a:pt x="638" y="1"/>
                  </a:lnTo>
                  <a:lnTo>
                    <a:pt x="630" y="8"/>
                  </a:lnTo>
                  <a:lnTo>
                    <a:pt x="619" y="13"/>
                  </a:lnTo>
                  <a:lnTo>
                    <a:pt x="605" y="19"/>
                  </a:lnTo>
                  <a:lnTo>
                    <a:pt x="590" y="24"/>
                  </a:lnTo>
                  <a:lnTo>
                    <a:pt x="573" y="29"/>
                  </a:lnTo>
                  <a:lnTo>
                    <a:pt x="553" y="34"/>
                  </a:lnTo>
                  <a:lnTo>
                    <a:pt x="532" y="39"/>
                  </a:lnTo>
                  <a:lnTo>
                    <a:pt x="509" y="42"/>
                  </a:lnTo>
                  <a:lnTo>
                    <a:pt x="485" y="46"/>
                  </a:lnTo>
                  <a:lnTo>
                    <a:pt x="459" y="49"/>
                  </a:lnTo>
                  <a:lnTo>
                    <a:pt x="432" y="52"/>
                  </a:lnTo>
                  <a:lnTo>
                    <a:pt x="405" y="53"/>
                  </a:lnTo>
                  <a:lnTo>
                    <a:pt x="377" y="55"/>
                  </a:lnTo>
                  <a:lnTo>
                    <a:pt x="348" y="55"/>
                  </a:lnTo>
                  <a:lnTo>
                    <a:pt x="320" y="56"/>
                  </a:lnTo>
                  <a:lnTo>
                    <a:pt x="319" y="56"/>
                  </a:lnTo>
                  <a:lnTo>
                    <a:pt x="291" y="55"/>
                  </a:lnTo>
                  <a:lnTo>
                    <a:pt x="262" y="55"/>
                  </a:lnTo>
                  <a:lnTo>
                    <a:pt x="234" y="53"/>
                  </a:lnTo>
                  <a:lnTo>
                    <a:pt x="207" y="52"/>
                  </a:lnTo>
                  <a:lnTo>
                    <a:pt x="179" y="49"/>
                  </a:lnTo>
                  <a:lnTo>
                    <a:pt x="154" y="46"/>
                  </a:lnTo>
                  <a:lnTo>
                    <a:pt x="130" y="42"/>
                  </a:lnTo>
                  <a:lnTo>
                    <a:pt x="107" y="39"/>
                  </a:lnTo>
                  <a:lnTo>
                    <a:pt x="86" y="34"/>
                  </a:lnTo>
                  <a:lnTo>
                    <a:pt x="67" y="29"/>
                  </a:lnTo>
                  <a:lnTo>
                    <a:pt x="49" y="24"/>
                  </a:lnTo>
                  <a:lnTo>
                    <a:pt x="34" y="19"/>
                  </a:lnTo>
                  <a:lnTo>
                    <a:pt x="21" y="13"/>
                  </a:lnTo>
                  <a:lnTo>
                    <a:pt x="9" y="8"/>
                  </a:lnTo>
                  <a:lnTo>
                    <a:pt x="1" y="1"/>
                  </a:lnTo>
                  <a:lnTo>
                    <a:pt x="0" y="0"/>
                  </a:lnTo>
                </a:path>
              </a:pathLst>
            </a:custGeom>
            <a:solidFill>
              <a:srgbClr val="777777"/>
            </a:solidFill>
            <a:ln w="0">
              <a:solidFill>
                <a:srgbClr val="FFFFFF"/>
              </a:solidFill>
              <a:round/>
              <a:headEnd/>
              <a:tailEnd/>
            </a:ln>
          </p:spPr>
          <p:txBody>
            <a:bodyPr/>
            <a:lstStyle/>
            <a:p>
              <a:endParaRPr lang="fr-FR"/>
            </a:p>
          </p:txBody>
        </p:sp>
        <p:sp>
          <p:nvSpPr>
            <p:cNvPr id="46104" name="Freeform 36"/>
            <p:cNvSpPr>
              <a:spLocks/>
            </p:cNvSpPr>
            <p:nvPr/>
          </p:nvSpPr>
          <p:spPr bwMode="auto">
            <a:xfrm>
              <a:off x="823" y="912"/>
              <a:ext cx="71" cy="30"/>
            </a:xfrm>
            <a:custGeom>
              <a:avLst/>
              <a:gdLst>
                <a:gd name="T0" fmla="*/ 70 w 71"/>
                <a:gd name="T1" fmla="*/ 12 h 30"/>
                <a:gd name="T2" fmla="*/ 69 w 71"/>
                <a:gd name="T3" fmla="*/ 9 h 30"/>
                <a:gd name="T4" fmla="*/ 66 w 71"/>
                <a:gd name="T5" fmla="*/ 7 h 30"/>
                <a:gd name="T6" fmla="*/ 62 w 71"/>
                <a:gd name="T7" fmla="*/ 5 h 30"/>
                <a:gd name="T8" fmla="*/ 58 w 71"/>
                <a:gd name="T9" fmla="*/ 3 h 30"/>
                <a:gd name="T10" fmla="*/ 53 w 71"/>
                <a:gd name="T11" fmla="*/ 2 h 30"/>
                <a:gd name="T12" fmla="*/ 47 w 71"/>
                <a:gd name="T13" fmla="*/ 0 h 30"/>
                <a:gd name="T14" fmla="*/ 41 w 71"/>
                <a:gd name="T15" fmla="*/ 0 h 30"/>
                <a:gd name="T16" fmla="*/ 35 w 71"/>
                <a:gd name="T17" fmla="*/ 0 h 30"/>
                <a:gd name="T18" fmla="*/ 29 w 71"/>
                <a:gd name="T19" fmla="*/ 0 h 30"/>
                <a:gd name="T20" fmla="*/ 23 w 71"/>
                <a:gd name="T21" fmla="*/ 0 h 30"/>
                <a:gd name="T22" fmla="*/ 18 w 71"/>
                <a:gd name="T23" fmla="*/ 2 h 30"/>
                <a:gd name="T24" fmla="*/ 13 w 71"/>
                <a:gd name="T25" fmla="*/ 3 h 30"/>
                <a:gd name="T26" fmla="*/ 9 w 71"/>
                <a:gd name="T27" fmla="*/ 5 h 30"/>
                <a:gd name="T28" fmla="*/ 5 w 71"/>
                <a:gd name="T29" fmla="*/ 7 h 30"/>
                <a:gd name="T30" fmla="*/ 3 w 71"/>
                <a:gd name="T31" fmla="*/ 9 h 30"/>
                <a:gd name="T32" fmla="*/ 1 w 71"/>
                <a:gd name="T33" fmla="*/ 12 h 30"/>
                <a:gd name="T34" fmla="*/ 0 w 71"/>
                <a:gd name="T35" fmla="*/ 14 h 30"/>
                <a:gd name="T36" fmla="*/ 1 w 71"/>
                <a:gd name="T37" fmla="*/ 17 h 30"/>
                <a:gd name="T38" fmla="*/ 3 w 71"/>
                <a:gd name="T39" fmla="*/ 20 h 30"/>
                <a:gd name="T40" fmla="*/ 5 w 71"/>
                <a:gd name="T41" fmla="*/ 22 h 30"/>
                <a:gd name="T42" fmla="*/ 9 w 71"/>
                <a:gd name="T43" fmla="*/ 24 h 30"/>
                <a:gd name="T44" fmla="*/ 13 w 71"/>
                <a:gd name="T45" fmla="*/ 26 h 30"/>
                <a:gd name="T46" fmla="*/ 18 w 71"/>
                <a:gd name="T47" fmla="*/ 27 h 30"/>
                <a:gd name="T48" fmla="*/ 23 w 71"/>
                <a:gd name="T49" fmla="*/ 28 h 30"/>
                <a:gd name="T50" fmla="*/ 29 w 71"/>
                <a:gd name="T51" fmla="*/ 29 h 30"/>
                <a:gd name="T52" fmla="*/ 35 w 71"/>
                <a:gd name="T53" fmla="*/ 29 h 30"/>
                <a:gd name="T54" fmla="*/ 41 w 71"/>
                <a:gd name="T55" fmla="*/ 29 h 30"/>
                <a:gd name="T56" fmla="*/ 47 w 71"/>
                <a:gd name="T57" fmla="*/ 28 h 30"/>
                <a:gd name="T58" fmla="*/ 53 w 71"/>
                <a:gd name="T59" fmla="*/ 27 h 30"/>
                <a:gd name="T60" fmla="*/ 58 w 71"/>
                <a:gd name="T61" fmla="*/ 26 h 30"/>
                <a:gd name="T62" fmla="*/ 62 w 71"/>
                <a:gd name="T63" fmla="*/ 24 h 30"/>
                <a:gd name="T64" fmla="*/ 66 w 71"/>
                <a:gd name="T65" fmla="*/ 22 h 30"/>
                <a:gd name="T66" fmla="*/ 69 w 71"/>
                <a:gd name="T67" fmla="*/ 20 h 30"/>
                <a:gd name="T68" fmla="*/ 70 w 71"/>
                <a:gd name="T69" fmla="*/ 17 h 30"/>
                <a:gd name="T70" fmla="*/ 70 w 71"/>
                <a:gd name="T71" fmla="*/ 14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1"/>
                <a:gd name="T109" fmla="*/ 0 h 30"/>
                <a:gd name="T110" fmla="*/ 71 w 71"/>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1" h="30">
                  <a:moveTo>
                    <a:pt x="70" y="13"/>
                  </a:moveTo>
                  <a:lnTo>
                    <a:pt x="70" y="12"/>
                  </a:lnTo>
                  <a:lnTo>
                    <a:pt x="69" y="10"/>
                  </a:lnTo>
                  <a:lnTo>
                    <a:pt x="69" y="9"/>
                  </a:lnTo>
                  <a:lnTo>
                    <a:pt x="67" y="8"/>
                  </a:lnTo>
                  <a:lnTo>
                    <a:pt x="66" y="7"/>
                  </a:lnTo>
                  <a:lnTo>
                    <a:pt x="64" y="6"/>
                  </a:lnTo>
                  <a:lnTo>
                    <a:pt x="62" y="5"/>
                  </a:lnTo>
                  <a:lnTo>
                    <a:pt x="60" y="4"/>
                  </a:lnTo>
                  <a:lnTo>
                    <a:pt x="58" y="3"/>
                  </a:lnTo>
                  <a:lnTo>
                    <a:pt x="55" y="2"/>
                  </a:lnTo>
                  <a:lnTo>
                    <a:pt x="53" y="2"/>
                  </a:lnTo>
                  <a:lnTo>
                    <a:pt x="50" y="1"/>
                  </a:lnTo>
                  <a:lnTo>
                    <a:pt x="47" y="0"/>
                  </a:lnTo>
                  <a:lnTo>
                    <a:pt x="44" y="0"/>
                  </a:lnTo>
                  <a:lnTo>
                    <a:pt x="41" y="0"/>
                  </a:lnTo>
                  <a:lnTo>
                    <a:pt x="39" y="0"/>
                  </a:lnTo>
                  <a:lnTo>
                    <a:pt x="35" y="0"/>
                  </a:lnTo>
                  <a:lnTo>
                    <a:pt x="33" y="0"/>
                  </a:lnTo>
                  <a:lnTo>
                    <a:pt x="29" y="0"/>
                  </a:lnTo>
                  <a:lnTo>
                    <a:pt x="26" y="0"/>
                  </a:lnTo>
                  <a:lnTo>
                    <a:pt x="23" y="0"/>
                  </a:lnTo>
                  <a:lnTo>
                    <a:pt x="21" y="1"/>
                  </a:lnTo>
                  <a:lnTo>
                    <a:pt x="18" y="2"/>
                  </a:lnTo>
                  <a:lnTo>
                    <a:pt x="15" y="2"/>
                  </a:lnTo>
                  <a:lnTo>
                    <a:pt x="13" y="3"/>
                  </a:lnTo>
                  <a:lnTo>
                    <a:pt x="11" y="4"/>
                  </a:lnTo>
                  <a:lnTo>
                    <a:pt x="9" y="5"/>
                  </a:lnTo>
                  <a:lnTo>
                    <a:pt x="7" y="6"/>
                  </a:lnTo>
                  <a:lnTo>
                    <a:pt x="5" y="7"/>
                  </a:lnTo>
                  <a:lnTo>
                    <a:pt x="4" y="8"/>
                  </a:lnTo>
                  <a:lnTo>
                    <a:pt x="3" y="9"/>
                  </a:lnTo>
                  <a:lnTo>
                    <a:pt x="1" y="10"/>
                  </a:lnTo>
                  <a:lnTo>
                    <a:pt x="1" y="12"/>
                  </a:lnTo>
                  <a:lnTo>
                    <a:pt x="1" y="13"/>
                  </a:lnTo>
                  <a:lnTo>
                    <a:pt x="0" y="14"/>
                  </a:lnTo>
                  <a:lnTo>
                    <a:pt x="1" y="16"/>
                  </a:lnTo>
                  <a:lnTo>
                    <a:pt x="1" y="17"/>
                  </a:lnTo>
                  <a:lnTo>
                    <a:pt x="1" y="18"/>
                  </a:lnTo>
                  <a:lnTo>
                    <a:pt x="3" y="20"/>
                  </a:lnTo>
                  <a:lnTo>
                    <a:pt x="4" y="21"/>
                  </a:lnTo>
                  <a:lnTo>
                    <a:pt x="5" y="22"/>
                  </a:lnTo>
                  <a:lnTo>
                    <a:pt x="7" y="23"/>
                  </a:lnTo>
                  <a:lnTo>
                    <a:pt x="9" y="24"/>
                  </a:lnTo>
                  <a:lnTo>
                    <a:pt x="11" y="25"/>
                  </a:lnTo>
                  <a:lnTo>
                    <a:pt x="13" y="26"/>
                  </a:lnTo>
                  <a:lnTo>
                    <a:pt x="15" y="26"/>
                  </a:lnTo>
                  <a:lnTo>
                    <a:pt x="18" y="27"/>
                  </a:lnTo>
                  <a:lnTo>
                    <a:pt x="21" y="28"/>
                  </a:lnTo>
                  <a:lnTo>
                    <a:pt x="23" y="28"/>
                  </a:lnTo>
                  <a:lnTo>
                    <a:pt x="26" y="29"/>
                  </a:lnTo>
                  <a:lnTo>
                    <a:pt x="29" y="29"/>
                  </a:lnTo>
                  <a:lnTo>
                    <a:pt x="33" y="29"/>
                  </a:lnTo>
                  <a:lnTo>
                    <a:pt x="35" y="29"/>
                  </a:lnTo>
                  <a:lnTo>
                    <a:pt x="39" y="29"/>
                  </a:lnTo>
                  <a:lnTo>
                    <a:pt x="41" y="29"/>
                  </a:lnTo>
                  <a:lnTo>
                    <a:pt x="44" y="29"/>
                  </a:lnTo>
                  <a:lnTo>
                    <a:pt x="47" y="28"/>
                  </a:lnTo>
                  <a:lnTo>
                    <a:pt x="50" y="28"/>
                  </a:lnTo>
                  <a:lnTo>
                    <a:pt x="53" y="27"/>
                  </a:lnTo>
                  <a:lnTo>
                    <a:pt x="55" y="26"/>
                  </a:lnTo>
                  <a:lnTo>
                    <a:pt x="58" y="26"/>
                  </a:lnTo>
                  <a:lnTo>
                    <a:pt x="60" y="25"/>
                  </a:lnTo>
                  <a:lnTo>
                    <a:pt x="62" y="24"/>
                  </a:lnTo>
                  <a:lnTo>
                    <a:pt x="64" y="23"/>
                  </a:lnTo>
                  <a:lnTo>
                    <a:pt x="66" y="22"/>
                  </a:lnTo>
                  <a:lnTo>
                    <a:pt x="67" y="21"/>
                  </a:lnTo>
                  <a:lnTo>
                    <a:pt x="69" y="20"/>
                  </a:lnTo>
                  <a:lnTo>
                    <a:pt x="69" y="18"/>
                  </a:lnTo>
                  <a:lnTo>
                    <a:pt x="70" y="17"/>
                  </a:lnTo>
                  <a:lnTo>
                    <a:pt x="70" y="16"/>
                  </a:lnTo>
                  <a:lnTo>
                    <a:pt x="70" y="14"/>
                  </a:lnTo>
                  <a:lnTo>
                    <a:pt x="70" y="13"/>
                  </a:lnTo>
                </a:path>
              </a:pathLst>
            </a:custGeom>
            <a:solidFill>
              <a:srgbClr val="777777"/>
            </a:solidFill>
            <a:ln w="0">
              <a:solidFill>
                <a:srgbClr val="FFFFFF"/>
              </a:solidFill>
              <a:round/>
              <a:headEnd/>
              <a:tailEnd/>
            </a:ln>
          </p:spPr>
          <p:txBody>
            <a:bodyPr/>
            <a:lstStyle/>
            <a:p>
              <a:endParaRPr lang="fr-FR"/>
            </a:p>
          </p:txBody>
        </p:sp>
        <p:sp>
          <p:nvSpPr>
            <p:cNvPr id="46105" name="Freeform 37"/>
            <p:cNvSpPr>
              <a:spLocks/>
            </p:cNvSpPr>
            <p:nvPr/>
          </p:nvSpPr>
          <p:spPr bwMode="auto">
            <a:xfrm>
              <a:off x="299" y="1333"/>
              <a:ext cx="640" cy="57"/>
            </a:xfrm>
            <a:custGeom>
              <a:avLst/>
              <a:gdLst>
                <a:gd name="T0" fmla="*/ 639 w 640"/>
                <a:gd name="T1" fmla="*/ 0 h 57"/>
                <a:gd name="T2" fmla="*/ 638 w 640"/>
                <a:gd name="T3" fmla="*/ 2 h 57"/>
                <a:gd name="T4" fmla="*/ 630 w 640"/>
                <a:gd name="T5" fmla="*/ 8 h 57"/>
                <a:gd name="T6" fmla="*/ 619 w 640"/>
                <a:gd name="T7" fmla="*/ 13 h 57"/>
                <a:gd name="T8" fmla="*/ 605 w 640"/>
                <a:gd name="T9" fmla="*/ 19 h 57"/>
                <a:gd name="T10" fmla="*/ 590 w 640"/>
                <a:gd name="T11" fmla="*/ 25 h 57"/>
                <a:gd name="T12" fmla="*/ 573 w 640"/>
                <a:gd name="T13" fmla="*/ 30 h 57"/>
                <a:gd name="T14" fmla="*/ 553 w 640"/>
                <a:gd name="T15" fmla="*/ 34 h 57"/>
                <a:gd name="T16" fmla="*/ 532 w 640"/>
                <a:gd name="T17" fmla="*/ 39 h 57"/>
                <a:gd name="T18" fmla="*/ 509 w 640"/>
                <a:gd name="T19" fmla="*/ 43 h 57"/>
                <a:gd name="T20" fmla="*/ 485 w 640"/>
                <a:gd name="T21" fmla="*/ 46 h 57"/>
                <a:gd name="T22" fmla="*/ 459 w 640"/>
                <a:gd name="T23" fmla="*/ 49 h 57"/>
                <a:gd name="T24" fmla="*/ 432 w 640"/>
                <a:gd name="T25" fmla="*/ 51 h 57"/>
                <a:gd name="T26" fmla="*/ 405 w 640"/>
                <a:gd name="T27" fmla="*/ 53 h 57"/>
                <a:gd name="T28" fmla="*/ 377 w 640"/>
                <a:gd name="T29" fmla="*/ 55 h 57"/>
                <a:gd name="T30" fmla="*/ 348 w 640"/>
                <a:gd name="T31" fmla="*/ 55 h 57"/>
                <a:gd name="T32" fmla="*/ 320 w 640"/>
                <a:gd name="T33" fmla="*/ 56 h 57"/>
                <a:gd name="T34" fmla="*/ 319 w 640"/>
                <a:gd name="T35" fmla="*/ 56 h 57"/>
                <a:gd name="T36" fmla="*/ 291 w 640"/>
                <a:gd name="T37" fmla="*/ 55 h 57"/>
                <a:gd name="T38" fmla="*/ 262 w 640"/>
                <a:gd name="T39" fmla="*/ 55 h 57"/>
                <a:gd name="T40" fmla="*/ 234 w 640"/>
                <a:gd name="T41" fmla="*/ 53 h 57"/>
                <a:gd name="T42" fmla="*/ 207 w 640"/>
                <a:gd name="T43" fmla="*/ 51 h 57"/>
                <a:gd name="T44" fmla="*/ 179 w 640"/>
                <a:gd name="T45" fmla="*/ 49 h 57"/>
                <a:gd name="T46" fmla="*/ 154 w 640"/>
                <a:gd name="T47" fmla="*/ 46 h 57"/>
                <a:gd name="T48" fmla="*/ 130 w 640"/>
                <a:gd name="T49" fmla="*/ 43 h 57"/>
                <a:gd name="T50" fmla="*/ 107 w 640"/>
                <a:gd name="T51" fmla="*/ 39 h 57"/>
                <a:gd name="T52" fmla="*/ 86 w 640"/>
                <a:gd name="T53" fmla="*/ 34 h 57"/>
                <a:gd name="T54" fmla="*/ 67 w 640"/>
                <a:gd name="T55" fmla="*/ 30 h 57"/>
                <a:gd name="T56" fmla="*/ 49 w 640"/>
                <a:gd name="T57" fmla="*/ 25 h 57"/>
                <a:gd name="T58" fmla="*/ 34 w 640"/>
                <a:gd name="T59" fmla="*/ 19 h 57"/>
                <a:gd name="T60" fmla="*/ 21 w 640"/>
                <a:gd name="T61" fmla="*/ 13 h 57"/>
                <a:gd name="T62" fmla="*/ 9 w 640"/>
                <a:gd name="T63" fmla="*/ 8 h 57"/>
                <a:gd name="T64" fmla="*/ 1 w 640"/>
                <a:gd name="T65" fmla="*/ 2 h 57"/>
                <a:gd name="T66" fmla="*/ 0 w 640"/>
                <a:gd name="T67" fmla="*/ 0 h 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40"/>
                <a:gd name="T103" fmla="*/ 0 h 57"/>
                <a:gd name="T104" fmla="*/ 640 w 640"/>
                <a:gd name="T105" fmla="*/ 57 h 5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40" h="57">
                  <a:moveTo>
                    <a:pt x="639" y="0"/>
                  </a:moveTo>
                  <a:lnTo>
                    <a:pt x="638" y="2"/>
                  </a:lnTo>
                  <a:lnTo>
                    <a:pt x="630" y="8"/>
                  </a:lnTo>
                  <a:lnTo>
                    <a:pt x="619" y="13"/>
                  </a:lnTo>
                  <a:lnTo>
                    <a:pt x="605" y="19"/>
                  </a:lnTo>
                  <a:lnTo>
                    <a:pt x="590" y="25"/>
                  </a:lnTo>
                  <a:lnTo>
                    <a:pt x="573" y="30"/>
                  </a:lnTo>
                  <a:lnTo>
                    <a:pt x="553" y="34"/>
                  </a:lnTo>
                  <a:lnTo>
                    <a:pt x="532" y="39"/>
                  </a:lnTo>
                  <a:lnTo>
                    <a:pt x="509" y="43"/>
                  </a:lnTo>
                  <a:lnTo>
                    <a:pt x="485" y="46"/>
                  </a:lnTo>
                  <a:lnTo>
                    <a:pt x="459" y="49"/>
                  </a:lnTo>
                  <a:lnTo>
                    <a:pt x="432" y="51"/>
                  </a:lnTo>
                  <a:lnTo>
                    <a:pt x="405" y="53"/>
                  </a:lnTo>
                  <a:lnTo>
                    <a:pt x="377" y="55"/>
                  </a:lnTo>
                  <a:lnTo>
                    <a:pt x="348" y="55"/>
                  </a:lnTo>
                  <a:lnTo>
                    <a:pt x="320" y="56"/>
                  </a:lnTo>
                  <a:lnTo>
                    <a:pt x="319" y="56"/>
                  </a:lnTo>
                  <a:lnTo>
                    <a:pt x="291" y="55"/>
                  </a:lnTo>
                  <a:lnTo>
                    <a:pt x="262" y="55"/>
                  </a:lnTo>
                  <a:lnTo>
                    <a:pt x="234" y="53"/>
                  </a:lnTo>
                  <a:lnTo>
                    <a:pt x="207" y="51"/>
                  </a:lnTo>
                  <a:lnTo>
                    <a:pt x="179" y="49"/>
                  </a:lnTo>
                  <a:lnTo>
                    <a:pt x="154" y="46"/>
                  </a:lnTo>
                  <a:lnTo>
                    <a:pt x="130" y="43"/>
                  </a:lnTo>
                  <a:lnTo>
                    <a:pt x="107" y="39"/>
                  </a:lnTo>
                  <a:lnTo>
                    <a:pt x="86" y="34"/>
                  </a:lnTo>
                  <a:lnTo>
                    <a:pt x="67" y="30"/>
                  </a:lnTo>
                  <a:lnTo>
                    <a:pt x="49" y="25"/>
                  </a:lnTo>
                  <a:lnTo>
                    <a:pt x="34" y="19"/>
                  </a:lnTo>
                  <a:lnTo>
                    <a:pt x="21" y="13"/>
                  </a:lnTo>
                  <a:lnTo>
                    <a:pt x="9" y="8"/>
                  </a:lnTo>
                  <a:lnTo>
                    <a:pt x="1" y="2"/>
                  </a:lnTo>
                  <a:lnTo>
                    <a:pt x="0" y="0"/>
                  </a:lnTo>
                </a:path>
              </a:pathLst>
            </a:custGeom>
            <a:solidFill>
              <a:srgbClr val="777777"/>
            </a:solidFill>
            <a:ln w="0">
              <a:solidFill>
                <a:srgbClr val="FFFFFF"/>
              </a:solidFill>
              <a:round/>
              <a:headEnd/>
              <a:tailEnd/>
            </a:ln>
          </p:spPr>
          <p:txBody>
            <a:bodyPr/>
            <a:lstStyle/>
            <a:p>
              <a:endParaRPr lang="fr-FR"/>
            </a:p>
          </p:txBody>
        </p:sp>
        <p:sp>
          <p:nvSpPr>
            <p:cNvPr id="46106" name="Freeform 38"/>
            <p:cNvSpPr>
              <a:spLocks/>
            </p:cNvSpPr>
            <p:nvPr/>
          </p:nvSpPr>
          <p:spPr bwMode="auto">
            <a:xfrm>
              <a:off x="272" y="1038"/>
              <a:ext cx="692" cy="66"/>
            </a:xfrm>
            <a:custGeom>
              <a:avLst/>
              <a:gdLst>
                <a:gd name="T0" fmla="*/ 691 w 692"/>
                <a:gd name="T1" fmla="*/ 0 h 66"/>
                <a:gd name="T2" fmla="*/ 677 w 692"/>
                <a:gd name="T3" fmla="*/ 8 h 66"/>
                <a:gd name="T4" fmla="*/ 663 w 692"/>
                <a:gd name="T5" fmla="*/ 16 h 66"/>
                <a:gd name="T6" fmla="*/ 645 w 692"/>
                <a:gd name="T7" fmla="*/ 23 h 66"/>
                <a:gd name="T8" fmla="*/ 626 w 692"/>
                <a:gd name="T9" fmla="*/ 30 h 66"/>
                <a:gd name="T10" fmla="*/ 604 w 692"/>
                <a:gd name="T11" fmla="*/ 36 h 66"/>
                <a:gd name="T12" fmla="*/ 581 w 692"/>
                <a:gd name="T13" fmla="*/ 42 h 66"/>
                <a:gd name="T14" fmla="*/ 556 w 692"/>
                <a:gd name="T15" fmla="*/ 47 h 66"/>
                <a:gd name="T16" fmla="*/ 528 w 692"/>
                <a:gd name="T17" fmla="*/ 52 h 66"/>
                <a:gd name="T18" fmla="*/ 500 w 692"/>
                <a:gd name="T19" fmla="*/ 56 h 66"/>
                <a:gd name="T20" fmla="*/ 470 w 692"/>
                <a:gd name="T21" fmla="*/ 59 h 66"/>
                <a:gd name="T22" fmla="*/ 440 w 692"/>
                <a:gd name="T23" fmla="*/ 62 h 66"/>
                <a:gd name="T24" fmla="*/ 409 w 692"/>
                <a:gd name="T25" fmla="*/ 64 h 66"/>
                <a:gd name="T26" fmla="*/ 377 w 692"/>
                <a:gd name="T27" fmla="*/ 64 h 66"/>
                <a:gd name="T28" fmla="*/ 345 w 692"/>
                <a:gd name="T29" fmla="*/ 65 h 66"/>
                <a:gd name="T30" fmla="*/ 345 w 692"/>
                <a:gd name="T31" fmla="*/ 65 h 66"/>
                <a:gd name="T32" fmla="*/ 313 w 692"/>
                <a:gd name="T33" fmla="*/ 64 h 66"/>
                <a:gd name="T34" fmla="*/ 282 w 692"/>
                <a:gd name="T35" fmla="*/ 64 h 66"/>
                <a:gd name="T36" fmla="*/ 250 w 692"/>
                <a:gd name="T37" fmla="*/ 62 h 66"/>
                <a:gd name="T38" fmla="*/ 220 w 692"/>
                <a:gd name="T39" fmla="*/ 59 h 66"/>
                <a:gd name="T40" fmla="*/ 190 w 692"/>
                <a:gd name="T41" fmla="*/ 56 h 66"/>
                <a:gd name="T42" fmla="*/ 162 w 692"/>
                <a:gd name="T43" fmla="*/ 52 h 66"/>
                <a:gd name="T44" fmla="*/ 135 w 692"/>
                <a:gd name="T45" fmla="*/ 47 h 66"/>
                <a:gd name="T46" fmla="*/ 110 w 692"/>
                <a:gd name="T47" fmla="*/ 42 h 66"/>
                <a:gd name="T48" fmla="*/ 86 w 692"/>
                <a:gd name="T49" fmla="*/ 36 h 66"/>
                <a:gd name="T50" fmla="*/ 64 w 692"/>
                <a:gd name="T51" fmla="*/ 30 h 66"/>
                <a:gd name="T52" fmla="*/ 45 w 692"/>
                <a:gd name="T53" fmla="*/ 23 h 66"/>
                <a:gd name="T54" fmla="*/ 27 w 692"/>
                <a:gd name="T55" fmla="*/ 16 h 66"/>
                <a:gd name="T56" fmla="*/ 13 w 692"/>
                <a:gd name="T57" fmla="*/ 8 h 66"/>
                <a:gd name="T58" fmla="*/ 0 w 692"/>
                <a:gd name="T59" fmla="*/ 0 h 6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92"/>
                <a:gd name="T91" fmla="*/ 0 h 66"/>
                <a:gd name="T92" fmla="*/ 692 w 692"/>
                <a:gd name="T93" fmla="*/ 66 h 6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92" h="66">
                  <a:moveTo>
                    <a:pt x="691" y="0"/>
                  </a:moveTo>
                  <a:lnTo>
                    <a:pt x="677" y="8"/>
                  </a:lnTo>
                  <a:lnTo>
                    <a:pt x="663" y="16"/>
                  </a:lnTo>
                  <a:lnTo>
                    <a:pt x="645" y="23"/>
                  </a:lnTo>
                  <a:lnTo>
                    <a:pt x="626" y="30"/>
                  </a:lnTo>
                  <a:lnTo>
                    <a:pt x="604" y="36"/>
                  </a:lnTo>
                  <a:lnTo>
                    <a:pt x="581" y="42"/>
                  </a:lnTo>
                  <a:lnTo>
                    <a:pt x="556" y="47"/>
                  </a:lnTo>
                  <a:lnTo>
                    <a:pt x="528" y="52"/>
                  </a:lnTo>
                  <a:lnTo>
                    <a:pt x="500" y="56"/>
                  </a:lnTo>
                  <a:lnTo>
                    <a:pt x="470" y="59"/>
                  </a:lnTo>
                  <a:lnTo>
                    <a:pt x="440" y="62"/>
                  </a:lnTo>
                  <a:lnTo>
                    <a:pt x="409" y="64"/>
                  </a:lnTo>
                  <a:lnTo>
                    <a:pt x="377" y="64"/>
                  </a:lnTo>
                  <a:lnTo>
                    <a:pt x="345" y="65"/>
                  </a:lnTo>
                  <a:lnTo>
                    <a:pt x="313" y="64"/>
                  </a:lnTo>
                  <a:lnTo>
                    <a:pt x="282" y="64"/>
                  </a:lnTo>
                  <a:lnTo>
                    <a:pt x="250" y="62"/>
                  </a:lnTo>
                  <a:lnTo>
                    <a:pt x="220" y="59"/>
                  </a:lnTo>
                  <a:lnTo>
                    <a:pt x="190" y="56"/>
                  </a:lnTo>
                  <a:lnTo>
                    <a:pt x="162" y="52"/>
                  </a:lnTo>
                  <a:lnTo>
                    <a:pt x="135" y="47"/>
                  </a:lnTo>
                  <a:lnTo>
                    <a:pt x="110" y="42"/>
                  </a:lnTo>
                  <a:lnTo>
                    <a:pt x="86" y="36"/>
                  </a:lnTo>
                  <a:lnTo>
                    <a:pt x="64" y="30"/>
                  </a:lnTo>
                  <a:lnTo>
                    <a:pt x="45" y="23"/>
                  </a:lnTo>
                  <a:lnTo>
                    <a:pt x="27" y="16"/>
                  </a:lnTo>
                  <a:lnTo>
                    <a:pt x="13" y="8"/>
                  </a:lnTo>
                  <a:lnTo>
                    <a:pt x="0" y="0"/>
                  </a:lnTo>
                </a:path>
              </a:pathLst>
            </a:custGeom>
            <a:solidFill>
              <a:srgbClr val="777777"/>
            </a:solidFill>
            <a:ln w="0">
              <a:solidFill>
                <a:srgbClr val="FFFFFF"/>
              </a:solidFill>
              <a:round/>
              <a:headEnd/>
              <a:tailEnd/>
            </a:ln>
          </p:spPr>
          <p:txBody>
            <a:bodyPr/>
            <a:lstStyle/>
            <a:p>
              <a:endParaRPr lang="fr-FR"/>
            </a:p>
          </p:txBody>
        </p:sp>
        <p:sp>
          <p:nvSpPr>
            <p:cNvPr id="46107" name="Freeform 39"/>
            <p:cNvSpPr>
              <a:spLocks/>
            </p:cNvSpPr>
            <p:nvPr/>
          </p:nvSpPr>
          <p:spPr bwMode="auto">
            <a:xfrm>
              <a:off x="272" y="1348"/>
              <a:ext cx="692" cy="67"/>
            </a:xfrm>
            <a:custGeom>
              <a:avLst/>
              <a:gdLst>
                <a:gd name="T0" fmla="*/ 0 w 692"/>
                <a:gd name="T1" fmla="*/ 0 h 67"/>
                <a:gd name="T2" fmla="*/ 13 w 692"/>
                <a:gd name="T3" fmla="*/ 9 h 67"/>
                <a:gd name="T4" fmla="*/ 27 w 692"/>
                <a:gd name="T5" fmla="*/ 16 h 67"/>
                <a:gd name="T6" fmla="*/ 45 w 692"/>
                <a:gd name="T7" fmla="*/ 24 h 67"/>
                <a:gd name="T8" fmla="*/ 64 w 692"/>
                <a:gd name="T9" fmla="*/ 30 h 67"/>
                <a:gd name="T10" fmla="*/ 86 w 692"/>
                <a:gd name="T11" fmla="*/ 37 h 67"/>
                <a:gd name="T12" fmla="*/ 110 w 692"/>
                <a:gd name="T13" fmla="*/ 43 h 67"/>
                <a:gd name="T14" fmla="*/ 135 w 692"/>
                <a:gd name="T15" fmla="*/ 48 h 67"/>
                <a:gd name="T16" fmla="*/ 162 w 692"/>
                <a:gd name="T17" fmla="*/ 52 h 67"/>
                <a:gd name="T18" fmla="*/ 190 w 692"/>
                <a:gd name="T19" fmla="*/ 56 h 67"/>
                <a:gd name="T20" fmla="*/ 220 w 692"/>
                <a:gd name="T21" fmla="*/ 60 h 67"/>
                <a:gd name="T22" fmla="*/ 250 w 692"/>
                <a:gd name="T23" fmla="*/ 62 h 67"/>
                <a:gd name="T24" fmla="*/ 282 w 692"/>
                <a:gd name="T25" fmla="*/ 64 h 67"/>
                <a:gd name="T26" fmla="*/ 313 w 692"/>
                <a:gd name="T27" fmla="*/ 65 h 67"/>
                <a:gd name="T28" fmla="*/ 345 w 692"/>
                <a:gd name="T29" fmla="*/ 66 h 67"/>
                <a:gd name="T30" fmla="*/ 345 w 692"/>
                <a:gd name="T31" fmla="*/ 66 h 67"/>
                <a:gd name="T32" fmla="*/ 377 w 692"/>
                <a:gd name="T33" fmla="*/ 65 h 67"/>
                <a:gd name="T34" fmla="*/ 409 w 692"/>
                <a:gd name="T35" fmla="*/ 64 h 67"/>
                <a:gd name="T36" fmla="*/ 440 w 692"/>
                <a:gd name="T37" fmla="*/ 62 h 67"/>
                <a:gd name="T38" fmla="*/ 470 w 692"/>
                <a:gd name="T39" fmla="*/ 60 h 67"/>
                <a:gd name="T40" fmla="*/ 500 w 692"/>
                <a:gd name="T41" fmla="*/ 56 h 67"/>
                <a:gd name="T42" fmla="*/ 528 w 692"/>
                <a:gd name="T43" fmla="*/ 52 h 67"/>
                <a:gd name="T44" fmla="*/ 556 w 692"/>
                <a:gd name="T45" fmla="*/ 48 h 67"/>
                <a:gd name="T46" fmla="*/ 581 w 692"/>
                <a:gd name="T47" fmla="*/ 43 h 67"/>
                <a:gd name="T48" fmla="*/ 604 w 692"/>
                <a:gd name="T49" fmla="*/ 37 h 67"/>
                <a:gd name="T50" fmla="*/ 626 w 692"/>
                <a:gd name="T51" fmla="*/ 30 h 67"/>
                <a:gd name="T52" fmla="*/ 645 w 692"/>
                <a:gd name="T53" fmla="*/ 24 h 67"/>
                <a:gd name="T54" fmla="*/ 663 w 692"/>
                <a:gd name="T55" fmla="*/ 16 h 67"/>
                <a:gd name="T56" fmla="*/ 677 w 692"/>
                <a:gd name="T57" fmla="*/ 9 h 67"/>
                <a:gd name="T58" fmla="*/ 691 w 692"/>
                <a:gd name="T59" fmla="*/ 0 h 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92"/>
                <a:gd name="T91" fmla="*/ 0 h 67"/>
                <a:gd name="T92" fmla="*/ 692 w 692"/>
                <a:gd name="T93" fmla="*/ 67 h 6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92" h="67">
                  <a:moveTo>
                    <a:pt x="0" y="0"/>
                  </a:moveTo>
                  <a:lnTo>
                    <a:pt x="13" y="9"/>
                  </a:lnTo>
                  <a:lnTo>
                    <a:pt x="27" y="16"/>
                  </a:lnTo>
                  <a:lnTo>
                    <a:pt x="45" y="24"/>
                  </a:lnTo>
                  <a:lnTo>
                    <a:pt x="64" y="30"/>
                  </a:lnTo>
                  <a:lnTo>
                    <a:pt x="86" y="37"/>
                  </a:lnTo>
                  <a:lnTo>
                    <a:pt x="110" y="43"/>
                  </a:lnTo>
                  <a:lnTo>
                    <a:pt x="135" y="48"/>
                  </a:lnTo>
                  <a:lnTo>
                    <a:pt x="162" y="52"/>
                  </a:lnTo>
                  <a:lnTo>
                    <a:pt x="190" y="56"/>
                  </a:lnTo>
                  <a:lnTo>
                    <a:pt x="220" y="60"/>
                  </a:lnTo>
                  <a:lnTo>
                    <a:pt x="250" y="62"/>
                  </a:lnTo>
                  <a:lnTo>
                    <a:pt x="282" y="64"/>
                  </a:lnTo>
                  <a:lnTo>
                    <a:pt x="313" y="65"/>
                  </a:lnTo>
                  <a:lnTo>
                    <a:pt x="345" y="66"/>
                  </a:lnTo>
                  <a:lnTo>
                    <a:pt x="377" y="65"/>
                  </a:lnTo>
                  <a:lnTo>
                    <a:pt x="409" y="64"/>
                  </a:lnTo>
                  <a:lnTo>
                    <a:pt x="440" y="62"/>
                  </a:lnTo>
                  <a:lnTo>
                    <a:pt x="470" y="60"/>
                  </a:lnTo>
                  <a:lnTo>
                    <a:pt x="500" y="56"/>
                  </a:lnTo>
                  <a:lnTo>
                    <a:pt x="528" y="52"/>
                  </a:lnTo>
                  <a:lnTo>
                    <a:pt x="556" y="48"/>
                  </a:lnTo>
                  <a:lnTo>
                    <a:pt x="581" y="43"/>
                  </a:lnTo>
                  <a:lnTo>
                    <a:pt x="604" y="37"/>
                  </a:lnTo>
                  <a:lnTo>
                    <a:pt x="626" y="30"/>
                  </a:lnTo>
                  <a:lnTo>
                    <a:pt x="645" y="24"/>
                  </a:lnTo>
                  <a:lnTo>
                    <a:pt x="663" y="16"/>
                  </a:lnTo>
                  <a:lnTo>
                    <a:pt x="677" y="9"/>
                  </a:lnTo>
                  <a:lnTo>
                    <a:pt x="691" y="0"/>
                  </a:lnTo>
                </a:path>
              </a:pathLst>
            </a:custGeom>
            <a:solidFill>
              <a:srgbClr val="777777"/>
            </a:solidFill>
            <a:ln w="0">
              <a:solidFill>
                <a:srgbClr val="FFFFFF"/>
              </a:solidFill>
              <a:round/>
              <a:headEnd/>
              <a:tailEnd/>
            </a:ln>
          </p:spPr>
          <p:txBody>
            <a:bodyPr/>
            <a:lstStyle/>
            <a:p>
              <a:endParaRPr lang="fr-FR"/>
            </a:p>
          </p:txBody>
        </p:sp>
        <p:sp>
          <p:nvSpPr>
            <p:cNvPr id="46108" name="Freeform 40"/>
            <p:cNvSpPr>
              <a:spLocks/>
            </p:cNvSpPr>
            <p:nvPr/>
          </p:nvSpPr>
          <p:spPr bwMode="auto">
            <a:xfrm>
              <a:off x="250" y="1647"/>
              <a:ext cx="735" cy="123"/>
            </a:xfrm>
            <a:custGeom>
              <a:avLst/>
              <a:gdLst>
                <a:gd name="T0" fmla="*/ 332 w 735"/>
                <a:gd name="T1" fmla="*/ 92 h 123"/>
                <a:gd name="T2" fmla="*/ 274 w 735"/>
                <a:gd name="T3" fmla="*/ 89 h 123"/>
                <a:gd name="T4" fmla="*/ 218 w 735"/>
                <a:gd name="T5" fmla="*/ 83 h 123"/>
                <a:gd name="T6" fmla="*/ 166 w 735"/>
                <a:gd name="T7" fmla="*/ 74 h 123"/>
                <a:gd name="T8" fmla="*/ 122 w 735"/>
                <a:gd name="T9" fmla="*/ 63 h 123"/>
                <a:gd name="T10" fmla="*/ 84 w 735"/>
                <a:gd name="T11" fmla="*/ 50 h 123"/>
                <a:gd name="T12" fmla="*/ 54 w 735"/>
                <a:gd name="T13" fmla="*/ 36 h 123"/>
                <a:gd name="T14" fmla="*/ 34 w 735"/>
                <a:gd name="T15" fmla="*/ 20 h 123"/>
                <a:gd name="T16" fmla="*/ 24 w 735"/>
                <a:gd name="T17" fmla="*/ 5 h 123"/>
                <a:gd name="T18" fmla="*/ 18 w 735"/>
                <a:gd name="T19" fmla="*/ 2 h 123"/>
                <a:gd name="T20" fmla="*/ 6 w 735"/>
                <a:gd name="T21" fmla="*/ 11 h 123"/>
                <a:gd name="T22" fmla="*/ 1 w 735"/>
                <a:gd name="T23" fmla="*/ 21 h 123"/>
                <a:gd name="T24" fmla="*/ 2 w 735"/>
                <a:gd name="T25" fmla="*/ 32 h 123"/>
                <a:gd name="T26" fmla="*/ 13 w 735"/>
                <a:gd name="T27" fmla="*/ 49 h 123"/>
                <a:gd name="T28" fmla="*/ 35 w 735"/>
                <a:gd name="T29" fmla="*/ 65 h 123"/>
                <a:gd name="T30" fmla="*/ 67 w 735"/>
                <a:gd name="T31" fmla="*/ 80 h 123"/>
                <a:gd name="T32" fmla="*/ 108 w 735"/>
                <a:gd name="T33" fmla="*/ 93 h 123"/>
                <a:gd name="T34" fmla="*/ 157 w 735"/>
                <a:gd name="T35" fmla="*/ 104 h 123"/>
                <a:gd name="T36" fmla="*/ 212 w 735"/>
                <a:gd name="T37" fmla="*/ 113 h 123"/>
                <a:gd name="T38" fmla="*/ 272 w 735"/>
                <a:gd name="T39" fmla="*/ 119 h 123"/>
                <a:gd name="T40" fmla="*/ 335 w 735"/>
                <a:gd name="T41" fmla="*/ 121 h 123"/>
                <a:gd name="T42" fmla="*/ 399 w 735"/>
                <a:gd name="T43" fmla="*/ 121 h 123"/>
                <a:gd name="T44" fmla="*/ 462 w 735"/>
                <a:gd name="T45" fmla="*/ 119 h 123"/>
                <a:gd name="T46" fmla="*/ 522 w 735"/>
                <a:gd name="T47" fmla="*/ 113 h 123"/>
                <a:gd name="T48" fmla="*/ 578 w 735"/>
                <a:gd name="T49" fmla="*/ 104 h 123"/>
                <a:gd name="T50" fmla="*/ 626 w 735"/>
                <a:gd name="T51" fmla="*/ 93 h 123"/>
                <a:gd name="T52" fmla="*/ 667 w 735"/>
                <a:gd name="T53" fmla="*/ 80 h 123"/>
                <a:gd name="T54" fmla="*/ 699 w 735"/>
                <a:gd name="T55" fmla="*/ 65 h 123"/>
                <a:gd name="T56" fmla="*/ 721 w 735"/>
                <a:gd name="T57" fmla="*/ 49 h 123"/>
                <a:gd name="T58" fmla="*/ 732 w 735"/>
                <a:gd name="T59" fmla="*/ 32 h 123"/>
                <a:gd name="T60" fmla="*/ 733 w 735"/>
                <a:gd name="T61" fmla="*/ 21 h 123"/>
                <a:gd name="T62" fmla="*/ 728 w 735"/>
                <a:gd name="T63" fmla="*/ 11 h 123"/>
                <a:gd name="T64" fmla="*/ 716 w 735"/>
                <a:gd name="T65" fmla="*/ 2 h 123"/>
                <a:gd name="T66" fmla="*/ 710 w 735"/>
                <a:gd name="T67" fmla="*/ 5 h 123"/>
                <a:gd name="T68" fmla="*/ 701 w 735"/>
                <a:gd name="T69" fmla="*/ 20 h 123"/>
                <a:gd name="T70" fmla="*/ 680 w 735"/>
                <a:gd name="T71" fmla="*/ 36 h 123"/>
                <a:gd name="T72" fmla="*/ 651 w 735"/>
                <a:gd name="T73" fmla="*/ 50 h 123"/>
                <a:gd name="T74" fmla="*/ 613 w 735"/>
                <a:gd name="T75" fmla="*/ 63 h 123"/>
                <a:gd name="T76" fmla="*/ 568 w 735"/>
                <a:gd name="T77" fmla="*/ 74 h 123"/>
                <a:gd name="T78" fmla="*/ 516 w 735"/>
                <a:gd name="T79" fmla="*/ 83 h 123"/>
                <a:gd name="T80" fmla="*/ 461 w 735"/>
                <a:gd name="T81" fmla="*/ 89 h 123"/>
                <a:gd name="T82" fmla="*/ 403 w 735"/>
                <a:gd name="T83" fmla="*/ 92 h 123"/>
                <a:gd name="T84" fmla="*/ 361 w 735"/>
                <a:gd name="T85" fmla="*/ 92 h 1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123"/>
                <a:gd name="T131" fmla="*/ 735 w 735"/>
                <a:gd name="T132" fmla="*/ 123 h 12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123">
                  <a:moveTo>
                    <a:pt x="361" y="92"/>
                  </a:moveTo>
                  <a:lnTo>
                    <a:pt x="332" y="92"/>
                  </a:lnTo>
                  <a:lnTo>
                    <a:pt x="302" y="91"/>
                  </a:lnTo>
                  <a:lnTo>
                    <a:pt x="274" y="89"/>
                  </a:lnTo>
                  <a:lnTo>
                    <a:pt x="245" y="86"/>
                  </a:lnTo>
                  <a:lnTo>
                    <a:pt x="218" y="83"/>
                  </a:lnTo>
                  <a:lnTo>
                    <a:pt x="191" y="79"/>
                  </a:lnTo>
                  <a:lnTo>
                    <a:pt x="166" y="74"/>
                  </a:lnTo>
                  <a:lnTo>
                    <a:pt x="143" y="69"/>
                  </a:lnTo>
                  <a:lnTo>
                    <a:pt x="122" y="63"/>
                  </a:lnTo>
                  <a:lnTo>
                    <a:pt x="102" y="57"/>
                  </a:lnTo>
                  <a:lnTo>
                    <a:pt x="84" y="50"/>
                  </a:lnTo>
                  <a:lnTo>
                    <a:pt x="67" y="43"/>
                  </a:lnTo>
                  <a:lnTo>
                    <a:pt x="54" y="36"/>
                  </a:lnTo>
                  <a:lnTo>
                    <a:pt x="42" y="28"/>
                  </a:lnTo>
                  <a:lnTo>
                    <a:pt x="34" y="20"/>
                  </a:lnTo>
                  <a:lnTo>
                    <a:pt x="27" y="11"/>
                  </a:lnTo>
                  <a:lnTo>
                    <a:pt x="24" y="5"/>
                  </a:lnTo>
                  <a:lnTo>
                    <a:pt x="22" y="0"/>
                  </a:lnTo>
                  <a:lnTo>
                    <a:pt x="18" y="2"/>
                  </a:lnTo>
                  <a:lnTo>
                    <a:pt x="12" y="6"/>
                  </a:lnTo>
                  <a:lnTo>
                    <a:pt x="6" y="11"/>
                  </a:lnTo>
                  <a:lnTo>
                    <a:pt x="3" y="15"/>
                  </a:lnTo>
                  <a:lnTo>
                    <a:pt x="1" y="21"/>
                  </a:lnTo>
                  <a:lnTo>
                    <a:pt x="0" y="26"/>
                  </a:lnTo>
                  <a:lnTo>
                    <a:pt x="2" y="32"/>
                  </a:lnTo>
                  <a:lnTo>
                    <a:pt x="6" y="41"/>
                  </a:lnTo>
                  <a:lnTo>
                    <a:pt x="13" y="49"/>
                  </a:lnTo>
                  <a:lnTo>
                    <a:pt x="22" y="57"/>
                  </a:lnTo>
                  <a:lnTo>
                    <a:pt x="35" y="65"/>
                  </a:lnTo>
                  <a:lnTo>
                    <a:pt x="49" y="73"/>
                  </a:lnTo>
                  <a:lnTo>
                    <a:pt x="67" y="80"/>
                  </a:lnTo>
                  <a:lnTo>
                    <a:pt x="86" y="87"/>
                  </a:lnTo>
                  <a:lnTo>
                    <a:pt x="108" y="93"/>
                  </a:lnTo>
                  <a:lnTo>
                    <a:pt x="132" y="99"/>
                  </a:lnTo>
                  <a:lnTo>
                    <a:pt x="157" y="104"/>
                  </a:lnTo>
                  <a:lnTo>
                    <a:pt x="184" y="109"/>
                  </a:lnTo>
                  <a:lnTo>
                    <a:pt x="212" y="113"/>
                  </a:lnTo>
                  <a:lnTo>
                    <a:pt x="242" y="116"/>
                  </a:lnTo>
                  <a:lnTo>
                    <a:pt x="272" y="119"/>
                  </a:lnTo>
                  <a:lnTo>
                    <a:pt x="304" y="120"/>
                  </a:lnTo>
                  <a:lnTo>
                    <a:pt x="335" y="121"/>
                  </a:lnTo>
                  <a:lnTo>
                    <a:pt x="367" y="122"/>
                  </a:lnTo>
                  <a:lnTo>
                    <a:pt x="399" y="121"/>
                  </a:lnTo>
                  <a:lnTo>
                    <a:pt x="431" y="120"/>
                  </a:lnTo>
                  <a:lnTo>
                    <a:pt x="462" y="119"/>
                  </a:lnTo>
                  <a:lnTo>
                    <a:pt x="492" y="116"/>
                  </a:lnTo>
                  <a:lnTo>
                    <a:pt x="522" y="113"/>
                  </a:lnTo>
                  <a:lnTo>
                    <a:pt x="550" y="109"/>
                  </a:lnTo>
                  <a:lnTo>
                    <a:pt x="578" y="104"/>
                  </a:lnTo>
                  <a:lnTo>
                    <a:pt x="603" y="99"/>
                  </a:lnTo>
                  <a:lnTo>
                    <a:pt x="626" y="93"/>
                  </a:lnTo>
                  <a:lnTo>
                    <a:pt x="648" y="87"/>
                  </a:lnTo>
                  <a:lnTo>
                    <a:pt x="667" y="80"/>
                  </a:lnTo>
                  <a:lnTo>
                    <a:pt x="685" y="73"/>
                  </a:lnTo>
                  <a:lnTo>
                    <a:pt x="699" y="65"/>
                  </a:lnTo>
                  <a:lnTo>
                    <a:pt x="713" y="57"/>
                  </a:lnTo>
                  <a:lnTo>
                    <a:pt x="721" y="49"/>
                  </a:lnTo>
                  <a:lnTo>
                    <a:pt x="728" y="41"/>
                  </a:lnTo>
                  <a:lnTo>
                    <a:pt x="732" y="32"/>
                  </a:lnTo>
                  <a:lnTo>
                    <a:pt x="734" y="26"/>
                  </a:lnTo>
                  <a:lnTo>
                    <a:pt x="733" y="21"/>
                  </a:lnTo>
                  <a:lnTo>
                    <a:pt x="731" y="15"/>
                  </a:lnTo>
                  <a:lnTo>
                    <a:pt x="728" y="11"/>
                  </a:lnTo>
                  <a:lnTo>
                    <a:pt x="722" y="6"/>
                  </a:lnTo>
                  <a:lnTo>
                    <a:pt x="716" y="2"/>
                  </a:lnTo>
                  <a:lnTo>
                    <a:pt x="713" y="0"/>
                  </a:lnTo>
                  <a:lnTo>
                    <a:pt x="710" y="5"/>
                  </a:lnTo>
                  <a:lnTo>
                    <a:pt x="707" y="11"/>
                  </a:lnTo>
                  <a:lnTo>
                    <a:pt x="701" y="20"/>
                  </a:lnTo>
                  <a:lnTo>
                    <a:pt x="692" y="28"/>
                  </a:lnTo>
                  <a:lnTo>
                    <a:pt x="680" y="36"/>
                  </a:lnTo>
                  <a:lnTo>
                    <a:pt x="667" y="43"/>
                  </a:lnTo>
                  <a:lnTo>
                    <a:pt x="651" y="50"/>
                  </a:lnTo>
                  <a:lnTo>
                    <a:pt x="633" y="57"/>
                  </a:lnTo>
                  <a:lnTo>
                    <a:pt x="613" y="63"/>
                  </a:lnTo>
                  <a:lnTo>
                    <a:pt x="591" y="69"/>
                  </a:lnTo>
                  <a:lnTo>
                    <a:pt x="568" y="74"/>
                  </a:lnTo>
                  <a:lnTo>
                    <a:pt x="543" y="79"/>
                  </a:lnTo>
                  <a:lnTo>
                    <a:pt x="516" y="83"/>
                  </a:lnTo>
                  <a:lnTo>
                    <a:pt x="489" y="86"/>
                  </a:lnTo>
                  <a:lnTo>
                    <a:pt x="461" y="89"/>
                  </a:lnTo>
                  <a:lnTo>
                    <a:pt x="432" y="91"/>
                  </a:lnTo>
                  <a:lnTo>
                    <a:pt x="403" y="92"/>
                  </a:lnTo>
                  <a:lnTo>
                    <a:pt x="373" y="92"/>
                  </a:lnTo>
                  <a:lnTo>
                    <a:pt x="361" y="92"/>
                  </a:lnTo>
                </a:path>
              </a:pathLst>
            </a:custGeom>
            <a:solidFill>
              <a:srgbClr val="777777"/>
            </a:solidFill>
            <a:ln w="0">
              <a:solidFill>
                <a:srgbClr val="FFFFFF"/>
              </a:solidFill>
              <a:round/>
              <a:headEnd/>
              <a:tailEnd/>
            </a:ln>
          </p:spPr>
          <p:txBody>
            <a:bodyPr/>
            <a:lstStyle/>
            <a:p>
              <a:endParaRPr lang="fr-FR"/>
            </a:p>
          </p:txBody>
        </p:sp>
        <p:sp>
          <p:nvSpPr>
            <p:cNvPr id="46109" name="Freeform 41"/>
            <p:cNvSpPr>
              <a:spLocks/>
            </p:cNvSpPr>
            <p:nvPr/>
          </p:nvSpPr>
          <p:spPr bwMode="auto">
            <a:xfrm>
              <a:off x="287" y="856"/>
              <a:ext cx="662" cy="147"/>
            </a:xfrm>
            <a:custGeom>
              <a:avLst/>
              <a:gdLst>
                <a:gd name="T0" fmla="*/ 659 w 662"/>
                <a:gd name="T1" fmla="*/ 80 h 147"/>
                <a:gd name="T2" fmla="*/ 649 w 662"/>
                <a:gd name="T3" fmla="*/ 92 h 147"/>
                <a:gd name="T4" fmla="*/ 629 w 662"/>
                <a:gd name="T5" fmla="*/ 104 h 147"/>
                <a:gd name="T6" fmla="*/ 601 w 662"/>
                <a:gd name="T7" fmla="*/ 115 h 147"/>
                <a:gd name="T8" fmla="*/ 564 w 662"/>
                <a:gd name="T9" fmla="*/ 125 h 147"/>
                <a:gd name="T10" fmla="*/ 519 w 662"/>
                <a:gd name="T11" fmla="*/ 133 h 147"/>
                <a:gd name="T12" fmla="*/ 470 w 662"/>
                <a:gd name="T13" fmla="*/ 140 h 147"/>
                <a:gd name="T14" fmla="*/ 415 w 662"/>
                <a:gd name="T15" fmla="*/ 144 h 147"/>
                <a:gd name="T16" fmla="*/ 359 w 662"/>
                <a:gd name="T17" fmla="*/ 146 h 147"/>
                <a:gd name="T18" fmla="*/ 330 w 662"/>
                <a:gd name="T19" fmla="*/ 146 h 147"/>
                <a:gd name="T20" fmla="*/ 273 w 662"/>
                <a:gd name="T21" fmla="*/ 145 h 147"/>
                <a:gd name="T22" fmla="*/ 217 w 662"/>
                <a:gd name="T23" fmla="*/ 142 h 147"/>
                <a:gd name="T24" fmla="*/ 165 w 662"/>
                <a:gd name="T25" fmla="*/ 136 h 147"/>
                <a:gd name="T26" fmla="*/ 118 w 662"/>
                <a:gd name="T27" fmla="*/ 129 h 147"/>
                <a:gd name="T28" fmla="*/ 77 w 662"/>
                <a:gd name="T29" fmla="*/ 120 h 147"/>
                <a:gd name="T30" fmla="*/ 44 w 662"/>
                <a:gd name="T31" fmla="*/ 110 h 147"/>
                <a:gd name="T32" fmla="*/ 20 w 662"/>
                <a:gd name="T33" fmla="*/ 98 h 147"/>
                <a:gd name="T34" fmla="*/ 5 w 662"/>
                <a:gd name="T35" fmla="*/ 86 h 147"/>
                <a:gd name="T36" fmla="*/ 0 w 662"/>
                <a:gd name="T37" fmla="*/ 73 h 147"/>
                <a:gd name="T38" fmla="*/ 5 w 662"/>
                <a:gd name="T39" fmla="*/ 60 h 147"/>
                <a:gd name="T40" fmla="*/ 20 w 662"/>
                <a:gd name="T41" fmla="*/ 48 h 147"/>
                <a:gd name="T42" fmla="*/ 44 w 662"/>
                <a:gd name="T43" fmla="*/ 37 h 147"/>
                <a:gd name="T44" fmla="*/ 77 w 662"/>
                <a:gd name="T45" fmla="*/ 26 h 147"/>
                <a:gd name="T46" fmla="*/ 118 w 662"/>
                <a:gd name="T47" fmla="*/ 17 h 147"/>
                <a:gd name="T48" fmla="*/ 165 w 662"/>
                <a:gd name="T49" fmla="*/ 10 h 147"/>
                <a:gd name="T50" fmla="*/ 217 w 662"/>
                <a:gd name="T51" fmla="*/ 4 h 147"/>
                <a:gd name="T52" fmla="*/ 273 w 662"/>
                <a:gd name="T53" fmla="*/ 1 h 147"/>
                <a:gd name="T54" fmla="*/ 330 w 662"/>
                <a:gd name="T55" fmla="*/ 0 h 147"/>
                <a:gd name="T56" fmla="*/ 359 w 662"/>
                <a:gd name="T57" fmla="*/ 0 h 147"/>
                <a:gd name="T58" fmla="*/ 415 w 662"/>
                <a:gd name="T59" fmla="*/ 2 h 147"/>
                <a:gd name="T60" fmla="*/ 470 w 662"/>
                <a:gd name="T61" fmla="*/ 7 h 147"/>
                <a:gd name="T62" fmla="*/ 519 w 662"/>
                <a:gd name="T63" fmla="*/ 13 h 147"/>
                <a:gd name="T64" fmla="*/ 564 w 662"/>
                <a:gd name="T65" fmla="*/ 22 h 147"/>
                <a:gd name="T66" fmla="*/ 601 w 662"/>
                <a:gd name="T67" fmla="*/ 31 h 147"/>
                <a:gd name="T68" fmla="*/ 629 w 662"/>
                <a:gd name="T69" fmla="*/ 42 h 147"/>
                <a:gd name="T70" fmla="*/ 649 w 662"/>
                <a:gd name="T71" fmla="*/ 54 h 147"/>
                <a:gd name="T72" fmla="*/ 659 w 662"/>
                <a:gd name="T73" fmla="*/ 67 h 1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62"/>
                <a:gd name="T112" fmla="*/ 0 h 147"/>
                <a:gd name="T113" fmla="*/ 662 w 662"/>
                <a:gd name="T114" fmla="*/ 147 h 1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62" h="147">
                  <a:moveTo>
                    <a:pt x="661" y="73"/>
                  </a:moveTo>
                  <a:lnTo>
                    <a:pt x="659" y="80"/>
                  </a:lnTo>
                  <a:lnTo>
                    <a:pt x="655" y="86"/>
                  </a:lnTo>
                  <a:lnTo>
                    <a:pt x="649" y="92"/>
                  </a:lnTo>
                  <a:lnTo>
                    <a:pt x="641" y="98"/>
                  </a:lnTo>
                  <a:lnTo>
                    <a:pt x="629" y="104"/>
                  </a:lnTo>
                  <a:lnTo>
                    <a:pt x="616" y="110"/>
                  </a:lnTo>
                  <a:lnTo>
                    <a:pt x="601" y="115"/>
                  </a:lnTo>
                  <a:lnTo>
                    <a:pt x="583" y="120"/>
                  </a:lnTo>
                  <a:lnTo>
                    <a:pt x="564" y="125"/>
                  </a:lnTo>
                  <a:lnTo>
                    <a:pt x="543" y="129"/>
                  </a:lnTo>
                  <a:lnTo>
                    <a:pt x="519" y="133"/>
                  </a:lnTo>
                  <a:lnTo>
                    <a:pt x="495" y="136"/>
                  </a:lnTo>
                  <a:lnTo>
                    <a:pt x="470" y="140"/>
                  </a:lnTo>
                  <a:lnTo>
                    <a:pt x="443" y="142"/>
                  </a:lnTo>
                  <a:lnTo>
                    <a:pt x="415" y="144"/>
                  </a:lnTo>
                  <a:lnTo>
                    <a:pt x="387" y="145"/>
                  </a:lnTo>
                  <a:lnTo>
                    <a:pt x="359" y="146"/>
                  </a:lnTo>
                  <a:lnTo>
                    <a:pt x="331" y="146"/>
                  </a:lnTo>
                  <a:lnTo>
                    <a:pt x="330" y="146"/>
                  </a:lnTo>
                  <a:lnTo>
                    <a:pt x="301" y="146"/>
                  </a:lnTo>
                  <a:lnTo>
                    <a:pt x="273" y="145"/>
                  </a:lnTo>
                  <a:lnTo>
                    <a:pt x="245" y="144"/>
                  </a:lnTo>
                  <a:lnTo>
                    <a:pt x="217" y="142"/>
                  </a:lnTo>
                  <a:lnTo>
                    <a:pt x="190" y="140"/>
                  </a:lnTo>
                  <a:lnTo>
                    <a:pt x="165" y="136"/>
                  </a:lnTo>
                  <a:lnTo>
                    <a:pt x="141" y="133"/>
                  </a:lnTo>
                  <a:lnTo>
                    <a:pt x="118" y="129"/>
                  </a:lnTo>
                  <a:lnTo>
                    <a:pt x="97" y="125"/>
                  </a:lnTo>
                  <a:lnTo>
                    <a:pt x="77" y="120"/>
                  </a:lnTo>
                  <a:lnTo>
                    <a:pt x="60" y="115"/>
                  </a:lnTo>
                  <a:lnTo>
                    <a:pt x="44" y="110"/>
                  </a:lnTo>
                  <a:lnTo>
                    <a:pt x="31" y="104"/>
                  </a:lnTo>
                  <a:lnTo>
                    <a:pt x="20" y="98"/>
                  </a:lnTo>
                  <a:lnTo>
                    <a:pt x="11" y="92"/>
                  </a:lnTo>
                  <a:lnTo>
                    <a:pt x="5" y="86"/>
                  </a:lnTo>
                  <a:lnTo>
                    <a:pt x="1" y="80"/>
                  </a:lnTo>
                  <a:lnTo>
                    <a:pt x="0" y="73"/>
                  </a:lnTo>
                  <a:lnTo>
                    <a:pt x="1" y="67"/>
                  </a:lnTo>
                  <a:lnTo>
                    <a:pt x="5" y="60"/>
                  </a:lnTo>
                  <a:lnTo>
                    <a:pt x="11" y="54"/>
                  </a:lnTo>
                  <a:lnTo>
                    <a:pt x="20" y="48"/>
                  </a:lnTo>
                  <a:lnTo>
                    <a:pt x="31" y="42"/>
                  </a:lnTo>
                  <a:lnTo>
                    <a:pt x="44" y="37"/>
                  </a:lnTo>
                  <a:lnTo>
                    <a:pt x="60" y="31"/>
                  </a:lnTo>
                  <a:lnTo>
                    <a:pt x="77" y="26"/>
                  </a:lnTo>
                  <a:lnTo>
                    <a:pt x="97" y="22"/>
                  </a:lnTo>
                  <a:lnTo>
                    <a:pt x="118" y="17"/>
                  </a:lnTo>
                  <a:lnTo>
                    <a:pt x="141" y="13"/>
                  </a:lnTo>
                  <a:lnTo>
                    <a:pt x="165" y="10"/>
                  </a:lnTo>
                  <a:lnTo>
                    <a:pt x="190" y="7"/>
                  </a:lnTo>
                  <a:lnTo>
                    <a:pt x="217" y="4"/>
                  </a:lnTo>
                  <a:lnTo>
                    <a:pt x="245" y="2"/>
                  </a:lnTo>
                  <a:lnTo>
                    <a:pt x="273" y="1"/>
                  </a:lnTo>
                  <a:lnTo>
                    <a:pt x="301" y="0"/>
                  </a:lnTo>
                  <a:lnTo>
                    <a:pt x="330" y="0"/>
                  </a:lnTo>
                  <a:lnTo>
                    <a:pt x="331" y="0"/>
                  </a:lnTo>
                  <a:lnTo>
                    <a:pt x="359" y="0"/>
                  </a:lnTo>
                  <a:lnTo>
                    <a:pt x="387" y="1"/>
                  </a:lnTo>
                  <a:lnTo>
                    <a:pt x="415" y="2"/>
                  </a:lnTo>
                  <a:lnTo>
                    <a:pt x="443" y="4"/>
                  </a:lnTo>
                  <a:lnTo>
                    <a:pt x="470" y="7"/>
                  </a:lnTo>
                  <a:lnTo>
                    <a:pt x="495" y="10"/>
                  </a:lnTo>
                  <a:lnTo>
                    <a:pt x="519" y="13"/>
                  </a:lnTo>
                  <a:lnTo>
                    <a:pt x="543" y="17"/>
                  </a:lnTo>
                  <a:lnTo>
                    <a:pt x="564" y="22"/>
                  </a:lnTo>
                  <a:lnTo>
                    <a:pt x="583" y="26"/>
                  </a:lnTo>
                  <a:lnTo>
                    <a:pt x="601" y="31"/>
                  </a:lnTo>
                  <a:lnTo>
                    <a:pt x="616" y="37"/>
                  </a:lnTo>
                  <a:lnTo>
                    <a:pt x="629" y="42"/>
                  </a:lnTo>
                  <a:lnTo>
                    <a:pt x="641" y="48"/>
                  </a:lnTo>
                  <a:lnTo>
                    <a:pt x="649" y="54"/>
                  </a:lnTo>
                  <a:lnTo>
                    <a:pt x="655" y="60"/>
                  </a:lnTo>
                  <a:lnTo>
                    <a:pt x="659" y="67"/>
                  </a:lnTo>
                  <a:lnTo>
                    <a:pt x="661" y="73"/>
                  </a:lnTo>
                </a:path>
              </a:pathLst>
            </a:custGeom>
            <a:solidFill>
              <a:srgbClr val="777777"/>
            </a:solidFill>
            <a:ln w="0">
              <a:solidFill>
                <a:srgbClr val="FFFFFF"/>
              </a:solidFill>
              <a:round/>
              <a:headEnd/>
              <a:tailEnd/>
            </a:ln>
          </p:spPr>
          <p:txBody>
            <a:bodyPr/>
            <a:lstStyle/>
            <a:p>
              <a:endParaRPr lang="fr-FR"/>
            </a:p>
          </p:txBody>
        </p:sp>
      </p:grpSp>
      <p:sp>
        <p:nvSpPr>
          <p:cNvPr id="46087" name="Freeform 42"/>
          <p:cNvSpPr>
            <a:spLocks/>
          </p:cNvSpPr>
          <p:nvPr/>
        </p:nvSpPr>
        <p:spPr bwMode="auto">
          <a:xfrm>
            <a:off x="874713" y="2949575"/>
            <a:ext cx="800100" cy="469900"/>
          </a:xfrm>
          <a:custGeom>
            <a:avLst/>
            <a:gdLst>
              <a:gd name="T0" fmla="*/ 0 w 504"/>
              <a:gd name="T1" fmla="*/ 0 h 296"/>
              <a:gd name="T2" fmla="*/ 0 w 504"/>
              <a:gd name="T3" fmla="*/ 2147483647 h 296"/>
              <a:gd name="T4" fmla="*/ 2147483647 w 504"/>
              <a:gd name="T5" fmla="*/ 2147483647 h 296"/>
              <a:gd name="T6" fmla="*/ 0 60000 65536"/>
              <a:gd name="T7" fmla="*/ 0 60000 65536"/>
              <a:gd name="T8" fmla="*/ 0 60000 65536"/>
              <a:gd name="T9" fmla="*/ 0 w 504"/>
              <a:gd name="T10" fmla="*/ 0 h 296"/>
              <a:gd name="T11" fmla="*/ 504 w 504"/>
              <a:gd name="T12" fmla="*/ 296 h 296"/>
            </a:gdLst>
            <a:ahLst/>
            <a:cxnLst>
              <a:cxn ang="T6">
                <a:pos x="T0" y="T1"/>
              </a:cxn>
              <a:cxn ang="T7">
                <a:pos x="T2" y="T3"/>
              </a:cxn>
              <a:cxn ang="T8">
                <a:pos x="T4" y="T5"/>
              </a:cxn>
            </a:cxnLst>
            <a:rect l="T9" t="T10" r="T11" b="T12"/>
            <a:pathLst>
              <a:path w="504" h="296">
                <a:moveTo>
                  <a:pt x="0" y="0"/>
                </a:moveTo>
                <a:lnTo>
                  <a:pt x="0" y="295"/>
                </a:lnTo>
                <a:lnTo>
                  <a:pt x="503" y="295"/>
                </a:lnTo>
              </a:path>
            </a:pathLst>
          </a:custGeom>
          <a:noFill/>
          <a:ln w="67945">
            <a:solidFill>
              <a:srgbClr val="000099"/>
            </a:solidFill>
            <a:round/>
            <a:headEnd/>
            <a:tailEnd type="triangle" w="med" len="med"/>
          </a:ln>
        </p:spPr>
        <p:txBody>
          <a:bodyPr/>
          <a:lstStyle/>
          <a:p>
            <a:endParaRPr lang="fr-FR"/>
          </a:p>
        </p:txBody>
      </p:sp>
      <p:sp>
        <p:nvSpPr>
          <p:cNvPr id="46088" name="Freeform 43"/>
          <p:cNvSpPr>
            <a:spLocks/>
          </p:cNvSpPr>
          <p:nvPr/>
        </p:nvSpPr>
        <p:spPr bwMode="auto">
          <a:xfrm>
            <a:off x="2039938" y="1993900"/>
            <a:ext cx="6834187" cy="3771900"/>
          </a:xfrm>
          <a:custGeom>
            <a:avLst/>
            <a:gdLst>
              <a:gd name="T0" fmla="*/ 0 w 3520"/>
              <a:gd name="T1" fmla="*/ 0 h 1613"/>
              <a:gd name="T2" fmla="*/ 0 w 3520"/>
              <a:gd name="T3" fmla="*/ 2147483647 h 1613"/>
              <a:gd name="T4" fmla="*/ 2147483647 w 3520"/>
              <a:gd name="T5" fmla="*/ 2147483647 h 1613"/>
              <a:gd name="T6" fmla="*/ 0 60000 65536"/>
              <a:gd name="T7" fmla="*/ 0 60000 65536"/>
              <a:gd name="T8" fmla="*/ 0 60000 65536"/>
              <a:gd name="T9" fmla="*/ 0 w 3520"/>
              <a:gd name="T10" fmla="*/ 0 h 1613"/>
              <a:gd name="T11" fmla="*/ 3520 w 3520"/>
              <a:gd name="T12" fmla="*/ 1613 h 1613"/>
            </a:gdLst>
            <a:ahLst/>
            <a:cxnLst>
              <a:cxn ang="T6">
                <a:pos x="T0" y="T1"/>
              </a:cxn>
              <a:cxn ang="T7">
                <a:pos x="T2" y="T3"/>
              </a:cxn>
              <a:cxn ang="T8">
                <a:pos x="T4" y="T5"/>
              </a:cxn>
            </a:cxnLst>
            <a:rect l="T9" t="T10" r="T11" b="T12"/>
            <a:pathLst>
              <a:path w="3520" h="1613">
                <a:moveTo>
                  <a:pt x="0" y="0"/>
                </a:moveTo>
                <a:lnTo>
                  <a:pt x="0" y="1612"/>
                </a:lnTo>
                <a:lnTo>
                  <a:pt x="3519" y="1612"/>
                </a:lnTo>
              </a:path>
            </a:pathLst>
          </a:custGeom>
          <a:noFill/>
          <a:ln w="28575">
            <a:solidFill>
              <a:srgbClr val="0033CC"/>
            </a:solidFill>
            <a:round/>
            <a:headEnd/>
            <a:tailEnd/>
          </a:ln>
        </p:spPr>
        <p:txBody>
          <a:bodyPr/>
          <a:lstStyle/>
          <a:p>
            <a:endParaRPr lang="fr-FR"/>
          </a:p>
        </p:txBody>
      </p:sp>
      <p:sp>
        <p:nvSpPr>
          <p:cNvPr id="46089" name="Freeform 44"/>
          <p:cNvSpPr>
            <a:spLocks/>
          </p:cNvSpPr>
          <p:nvPr/>
        </p:nvSpPr>
        <p:spPr bwMode="auto">
          <a:xfrm>
            <a:off x="2039938" y="2366963"/>
            <a:ext cx="6484937" cy="2711450"/>
          </a:xfrm>
          <a:custGeom>
            <a:avLst/>
            <a:gdLst>
              <a:gd name="T0" fmla="*/ 0 w 2889"/>
              <a:gd name="T1" fmla="*/ 2147483647 h 1708"/>
              <a:gd name="T2" fmla="*/ 2147483647 w 2889"/>
              <a:gd name="T3" fmla="*/ 2147483647 h 1708"/>
              <a:gd name="T4" fmla="*/ 2147483647 w 2889"/>
              <a:gd name="T5" fmla="*/ 2147483647 h 1708"/>
              <a:gd name="T6" fmla="*/ 2147483647 w 2889"/>
              <a:gd name="T7" fmla="*/ 2147483647 h 1708"/>
              <a:gd name="T8" fmla="*/ 2147483647 w 2889"/>
              <a:gd name="T9" fmla="*/ 0 h 1708"/>
              <a:gd name="T10" fmla="*/ 2147483647 w 2889"/>
              <a:gd name="T11" fmla="*/ 2147483647 h 1708"/>
              <a:gd name="T12" fmla="*/ 0 60000 65536"/>
              <a:gd name="T13" fmla="*/ 0 60000 65536"/>
              <a:gd name="T14" fmla="*/ 0 60000 65536"/>
              <a:gd name="T15" fmla="*/ 0 60000 65536"/>
              <a:gd name="T16" fmla="*/ 0 60000 65536"/>
              <a:gd name="T17" fmla="*/ 0 60000 65536"/>
              <a:gd name="T18" fmla="*/ 0 w 2889"/>
              <a:gd name="T19" fmla="*/ 0 h 1708"/>
              <a:gd name="T20" fmla="*/ 2889 w 2889"/>
              <a:gd name="T21" fmla="*/ 1708 h 1708"/>
            </a:gdLst>
            <a:ahLst/>
            <a:cxnLst>
              <a:cxn ang="T12">
                <a:pos x="T0" y="T1"/>
              </a:cxn>
              <a:cxn ang="T13">
                <a:pos x="T2" y="T3"/>
              </a:cxn>
              <a:cxn ang="T14">
                <a:pos x="T4" y="T5"/>
              </a:cxn>
              <a:cxn ang="T15">
                <a:pos x="T6" y="T7"/>
              </a:cxn>
              <a:cxn ang="T16">
                <a:pos x="T8" y="T9"/>
              </a:cxn>
              <a:cxn ang="T17">
                <a:pos x="T10" y="T11"/>
              </a:cxn>
            </a:cxnLst>
            <a:rect l="T18" t="T19" r="T20" b="T21"/>
            <a:pathLst>
              <a:path w="2889" h="1708">
                <a:moveTo>
                  <a:pt x="0" y="15"/>
                </a:moveTo>
                <a:lnTo>
                  <a:pt x="1339" y="1708"/>
                </a:lnTo>
                <a:lnTo>
                  <a:pt x="1339" y="15"/>
                </a:lnTo>
                <a:lnTo>
                  <a:pt x="2678" y="1708"/>
                </a:lnTo>
                <a:lnTo>
                  <a:pt x="2678" y="0"/>
                </a:lnTo>
                <a:lnTo>
                  <a:pt x="2889" y="202"/>
                </a:lnTo>
              </a:path>
            </a:pathLst>
          </a:custGeom>
          <a:noFill/>
          <a:ln w="38100">
            <a:solidFill>
              <a:srgbClr val="000099"/>
            </a:solidFill>
            <a:round/>
            <a:headEnd/>
            <a:tailEnd/>
          </a:ln>
        </p:spPr>
        <p:txBody>
          <a:bodyPr/>
          <a:lstStyle/>
          <a:p>
            <a:endParaRPr lang="fr-FR"/>
          </a:p>
        </p:txBody>
      </p:sp>
      <p:sp>
        <p:nvSpPr>
          <p:cNvPr id="46090" name="Line 45"/>
          <p:cNvSpPr>
            <a:spLocks noChangeShapeType="1"/>
          </p:cNvSpPr>
          <p:nvPr/>
        </p:nvSpPr>
        <p:spPr bwMode="auto">
          <a:xfrm>
            <a:off x="2020888" y="4419600"/>
            <a:ext cx="6938962" cy="0"/>
          </a:xfrm>
          <a:prstGeom prst="line">
            <a:avLst/>
          </a:prstGeom>
          <a:noFill/>
          <a:ln w="38100">
            <a:solidFill>
              <a:srgbClr val="0033CC"/>
            </a:solidFill>
            <a:prstDash val="dash"/>
            <a:round/>
            <a:headEnd/>
            <a:tailEnd/>
          </a:ln>
        </p:spPr>
        <p:txBody>
          <a:bodyPr/>
          <a:lstStyle/>
          <a:p>
            <a:endParaRPr lang="fr-CA"/>
          </a:p>
        </p:txBody>
      </p:sp>
      <p:sp>
        <p:nvSpPr>
          <p:cNvPr id="46091" name="Line 46"/>
          <p:cNvSpPr>
            <a:spLocks noChangeShapeType="1"/>
          </p:cNvSpPr>
          <p:nvPr/>
        </p:nvSpPr>
        <p:spPr bwMode="auto">
          <a:xfrm>
            <a:off x="2020888" y="5070475"/>
            <a:ext cx="6938962" cy="0"/>
          </a:xfrm>
          <a:prstGeom prst="line">
            <a:avLst/>
          </a:prstGeom>
          <a:noFill/>
          <a:ln w="6350">
            <a:solidFill>
              <a:srgbClr val="FF3300"/>
            </a:solidFill>
            <a:prstDash val="dash"/>
            <a:round/>
            <a:headEnd/>
            <a:tailEnd/>
          </a:ln>
        </p:spPr>
        <p:txBody>
          <a:bodyPr/>
          <a:lstStyle/>
          <a:p>
            <a:endParaRPr lang="fr-CA"/>
          </a:p>
        </p:txBody>
      </p:sp>
      <p:sp>
        <p:nvSpPr>
          <p:cNvPr id="46092" name="AutoShape 47"/>
          <p:cNvSpPr>
            <a:spLocks noChangeArrowheads="1"/>
          </p:cNvSpPr>
          <p:nvPr/>
        </p:nvSpPr>
        <p:spPr bwMode="auto">
          <a:xfrm>
            <a:off x="6654800" y="4122738"/>
            <a:ext cx="2181225" cy="604837"/>
          </a:xfrm>
          <a:prstGeom prst="leftArrowCallout">
            <a:avLst>
              <a:gd name="adj1" fmla="val 25000"/>
              <a:gd name="adj2" fmla="val 25000"/>
              <a:gd name="adj3" fmla="val 60105"/>
              <a:gd name="adj4" fmla="val 66667"/>
            </a:avLst>
          </a:prstGeom>
          <a:solidFill>
            <a:srgbClr val="CCCCFF"/>
          </a:solidFill>
          <a:ln w="9525" algn="ctr">
            <a:noFill/>
            <a:miter lim="800000"/>
            <a:headEnd/>
            <a:tailEnd/>
          </a:ln>
        </p:spPr>
        <p:txBody>
          <a:bodyPr anchor="ctr"/>
          <a:lstStyle/>
          <a:p>
            <a:pPr algn="ctr"/>
            <a:r>
              <a:rPr lang="fr-CA">
                <a:solidFill>
                  <a:srgbClr val="000099"/>
                </a:solidFill>
              </a:rPr>
              <a:t>Point de commande</a:t>
            </a:r>
          </a:p>
        </p:txBody>
      </p:sp>
      <p:sp>
        <p:nvSpPr>
          <p:cNvPr id="336944" name="AutoShape 48"/>
          <p:cNvSpPr>
            <a:spLocks noChangeArrowheads="1"/>
          </p:cNvSpPr>
          <p:nvPr/>
        </p:nvSpPr>
        <p:spPr bwMode="auto">
          <a:xfrm>
            <a:off x="5364163" y="5080000"/>
            <a:ext cx="3136900" cy="660400"/>
          </a:xfrm>
          <a:prstGeom prst="upDownArrowCallout">
            <a:avLst>
              <a:gd name="adj1" fmla="val 53613"/>
              <a:gd name="adj2" fmla="val 47434"/>
              <a:gd name="adj3" fmla="val 19773"/>
              <a:gd name="adj4" fmla="val 50000"/>
            </a:avLst>
          </a:prstGeom>
          <a:solidFill>
            <a:srgbClr val="FF9966"/>
          </a:solidFill>
          <a:ln w="9525" algn="ctr">
            <a:noFill/>
            <a:miter lim="800000"/>
            <a:headEnd/>
            <a:tailEnd/>
          </a:ln>
          <a:effectLst/>
        </p:spPr>
        <p:txBody>
          <a:bodyPr wrap="none" anchor="ctr"/>
          <a:lstStyle/>
          <a:p>
            <a:pPr algn="ctr">
              <a:defRPr/>
            </a:pPr>
            <a:r>
              <a:rPr lang="fr-CA" b="1">
                <a:solidFill>
                  <a:srgbClr val="000099"/>
                </a:solidFill>
                <a:effectLst>
                  <a:outerShdw blurRad="38100" dist="38100" dir="2700000" algn="tl">
                    <a:srgbClr val="000000"/>
                  </a:outerShdw>
                </a:effectLst>
              </a:rPr>
              <a:t>Stock de sécurité</a:t>
            </a:r>
          </a:p>
        </p:txBody>
      </p:sp>
      <p:sp>
        <p:nvSpPr>
          <p:cNvPr id="46094" name="Line 49"/>
          <p:cNvSpPr>
            <a:spLocks noChangeShapeType="1"/>
          </p:cNvSpPr>
          <p:nvPr/>
        </p:nvSpPr>
        <p:spPr bwMode="auto">
          <a:xfrm>
            <a:off x="4291013" y="4418013"/>
            <a:ext cx="0" cy="2011362"/>
          </a:xfrm>
          <a:prstGeom prst="line">
            <a:avLst/>
          </a:prstGeom>
          <a:noFill/>
          <a:ln w="9525">
            <a:solidFill>
              <a:schemeClr val="accent1"/>
            </a:solidFill>
            <a:round/>
            <a:headEnd/>
            <a:tailEnd/>
          </a:ln>
        </p:spPr>
        <p:txBody>
          <a:bodyPr/>
          <a:lstStyle/>
          <a:p>
            <a:endParaRPr lang="fr-CA"/>
          </a:p>
        </p:txBody>
      </p:sp>
      <p:sp>
        <p:nvSpPr>
          <p:cNvPr id="46095" name="Text Box 50"/>
          <p:cNvSpPr txBox="1">
            <a:spLocks noChangeArrowheads="1"/>
          </p:cNvSpPr>
          <p:nvPr/>
        </p:nvSpPr>
        <p:spPr bwMode="auto">
          <a:xfrm>
            <a:off x="4198938" y="6067425"/>
            <a:ext cx="1023937" cy="290513"/>
          </a:xfrm>
          <a:prstGeom prst="rect">
            <a:avLst/>
          </a:prstGeom>
          <a:noFill/>
          <a:ln w="9525" algn="ctr">
            <a:noFill/>
            <a:miter lim="800000"/>
            <a:headEnd/>
            <a:tailEnd/>
          </a:ln>
        </p:spPr>
        <p:txBody>
          <a:bodyPr wrap="none">
            <a:spAutoFit/>
          </a:bodyPr>
          <a:lstStyle/>
          <a:p>
            <a:pPr algn="ctr"/>
            <a:r>
              <a:rPr lang="fr-CA" sz="1300" b="1">
                <a:solidFill>
                  <a:srgbClr val="008080"/>
                </a:solidFill>
                <a:sym typeface="Wingdings" pitchFamily="2" charset="2"/>
              </a:rPr>
              <a:t></a:t>
            </a:r>
            <a:r>
              <a:rPr lang="fr-CA" sz="1300" b="1">
                <a:solidFill>
                  <a:srgbClr val="008080"/>
                </a:solidFill>
              </a:rPr>
              <a:t>délai </a:t>
            </a:r>
            <a:r>
              <a:rPr lang="fr-CA" sz="1300" b="1">
                <a:solidFill>
                  <a:srgbClr val="008080"/>
                </a:solidFill>
                <a:sym typeface="Wingdings" pitchFamily="2" charset="2"/>
              </a:rPr>
              <a:t></a:t>
            </a:r>
            <a:r>
              <a:rPr lang="fr-CA" sz="1300" b="1">
                <a:solidFill>
                  <a:srgbClr val="008080"/>
                </a:solidFill>
              </a:rPr>
              <a:t>  </a:t>
            </a:r>
          </a:p>
        </p:txBody>
      </p:sp>
      <p:sp>
        <p:nvSpPr>
          <p:cNvPr id="46096" name="Line 51"/>
          <p:cNvSpPr>
            <a:spLocks noChangeShapeType="1"/>
          </p:cNvSpPr>
          <p:nvPr/>
        </p:nvSpPr>
        <p:spPr bwMode="auto">
          <a:xfrm>
            <a:off x="1755775" y="4418013"/>
            <a:ext cx="0" cy="1363662"/>
          </a:xfrm>
          <a:prstGeom prst="line">
            <a:avLst/>
          </a:prstGeom>
          <a:noFill/>
          <a:ln w="57150">
            <a:solidFill>
              <a:srgbClr val="FF3300"/>
            </a:solidFill>
            <a:round/>
            <a:headEnd type="triangle" w="med" len="med"/>
            <a:tailEnd type="triangle" w="med" len="med"/>
          </a:ln>
        </p:spPr>
        <p:txBody>
          <a:bodyPr/>
          <a:lstStyle/>
          <a:p>
            <a:endParaRPr lang="fr-CA"/>
          </a:p>
        </p:txBody>
      </p:sp>
      <p:sp>
        <p:nvSpPr>
          <p:cNvPr id="46097" name="Line 52"/>
          <p:cNvSpPr>
            <a:spLocks noChangeShapeType="1"/>
          </p:cNvSpPr>
          <p:nvPr/>
        </p:nvSpPr>
        <p:spPr bwMode="auto">
          <a:xfrm>
            <a:off x="1754188" y="2452688"/>
            <a:ext cx="0" cy="1927225"/>
          </a:xfrm>
          <a:prstGeom prst="line">
            <a:avLst/>
          </a:prstGeom>
          <a:noFill/>
          <a:ln w="57150">
            <a:solidFill>
              <a:srgbClr val="000099"/>
            </a:solidFill>
            <a:round/>
            <a:headEnd type="triangle" w="med" len="med"/>
            <a:tailEnd type="triangle" w="med" len="med"/>
          </a:ln>
        </p:spPr>
        <p:txBody>
          <a:bodyPr/>
          <a:lstStyle/>
          <a:p>
            <a:endParaRPr lang="fr-CA"/>
          </a:p>
        </p:txBody>
      </p:sp>
      <p:sp>
        <p:nvSpPr>
          <p:cNvPr id="46098" name="Line 53"/>
          <p:cNvSpPr>
            <a:spLocks noChangeShapeType="1"/>
          </p:cNvSpPr>
          <p:nvPr/>
        </p:nvSpPr>
        <p:spPr bwMode="auto">
          <a:xfrm>
            <a:off x="1125538" y="5049838"/>
            <a:ext cx="534987" cy="0"/>
          </a:xfrm>
          <a:prstGeom prst="line">
            <a:avLst/>
          </a:prstGeom>
          <a:noFill/>
          <a:ln w="57150">
            <a:solidFill>
              <a:srgbClr val="FF3300"/>
            </a:solidFill>
            <a:round/>
            <a:headEnd/>
            <a:tailEnd type="triangle" w="med" len="med"/>
          </a:ln>
        </p:spPr>
        <p:txBody>
          <a:bodyPr/>
          <a:lstStyle/>
          <a:p>
            <a:endParaRPr lang="fr-CA"/>
          </a:p>
        </p:txBody>
      </p:sp>
      <p:sp>
        <p:nvSpPr>
          <p:cNvPr id="46099" name="Text Box 54"/>
          <p:cNvSpPr txBox="1">
            <a:spLocks noChangeArrowheads="1"/>
          </p:cNvSpPr>
          <p:nvPr/>
        </p:nvSpPr>
        <p:spPr bwMode="auto">
          <a:xfrm>
            <a:off x="7977188" y="5822950"/>
            <a:ext cx="1166812" cy="366713"/>
          </a:xfrm>
          <a:prstGeom prst="rect">
            <a:avLst/>
          </a:prstGeom>
          <a:noFill/>
          <a:ln w="12700" algn="ctr">
            <a:noFill/>
            <a:miter lim="800000"/>
            <a:headEnd/>
            <a:tailEnd/>
          </a:ln>
        </p:spPr>
        <p:txBody>
          <a:bodyPr>
            <a:spAutoFit/>
          </a:bodyPr>
          <a:lstStyle/>
          <a:p>
            <a:r>
              <a:rPr lang="fr-CA" b="1">
                <a:solidFill>
                  <a:srgbClr val="185FAB"/>
                </a:solidFill>
              </a:rPr>
              <a:t>Temps</a:t>
            </a:r>
          </a:p>
        </p:txBody>
      </p:sp>
      <p:sp>
        <p:nvSpPr>
          <p:cNvPr id="46100" name="Text Box 55"/>
          <p:cNvSpPr txBox="1">
            <a:spLocks noChangeArrowheads="1"/>
          </p:cNvSpPr>
          <p:nvPr/>
        </p:nvSpPr>
        <p:spPr bwMode="auto">
          <a:xfrm>
            <a:off x="1512888" y="1422400"/>
            <a:ext cx="1271587" cy="641350"/>
          </a:xfrm>
          <a:prstGeom prst="rect">
            <a:avLst/>
          </a:prstGeom>
          <a:noFill/>
          <a:ln w="12700">
            <a:noFill/>
            <a:miter lim="800000"/>
            <a:headEnd type="none" w="sm" len="sm"/>
            <a:tailEnd type="none" w="sm" len="sm"/>
          </a:ln>
        </p:spPr>
        <p:txBody>
          <a:bodyPr>
            <a:spAutoFit/>
          </a:bodyPr>
          <a:lstStyle/>
          <a:p>
            <a:r>
              <a:rPr lang="fr-CA" b="1">
                <a:solidFill>
                  <a:srgbClr val="185FAB"/>
                </a:solidFill>
              </a:rPr>
              <a:t>Quantité </a:t>
            </a:r>
          </a:p>
          <a:p>
            <a:r>
              <a:rPr lang="fr-CA" b="1">
                <a:solidFill>
                  <a:srgbClr val="185FAB"/>
                </a:solidFill>
              </a:rPr>
              <a:t>en stock</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979488" y="1454150"/>
            <a:ext cx="7750175" cy="4824413"/>
          </a:xfrm>
        </p:spPr>
        <p:txBody>
          <a:bodyPr/>
          <a:lstStyle/>
          <a:p>
            <a:pPr eaLnBrk="1" hangingPunct="1"/>
            <a:r>
              <a:rPr lang="fr-CA" smtClean="0"/>
              <a:t>Quand commander?</a:t>
            </a:r>
          </a:p>
          <a:p>
            <a:pPr marL="873125" lvl="1" indent="-415925" eaLnBrk="1" hangingPunct="1"/>
            <a:r>
              <a:rPr lang="fr-CA" smtClean="0"/>
              <a:t>À intervalles de temps (i</a:t>
            </a:r>
            <a:r>
              <a:rPr lang="fr-CA" baseline="-25000" smtClean="0"/>
              <a:t>0 </a:t>
            </a:r>
            <a:r>
              <a:rPr lang="fr-CA" smtClean="0"/>
              <a:t>) égaux.</a:t>
            </a:r>
          </a:p>
          <a:p>
            <a:pPr marL="873125" lvl="1" indent="-415925" eaLnBrk="1" hangingPunct="1">
              <a:buFontTx/>
              <a:buNone/>
            </a:pPr>
            <a:endParaRPr lang="fr-CA" smtClean="0"/>
          </a:p>
          <a:p>
            <a:pPr marL="873125" lvl="1" indent="-415925" eaLnBrk="1" hangingPunct="1">
              <a:buFontTx/>
              <a:buNone/>
            </a:pPr>
            <a:endParaRPr lang="fr-CA" smtClean="0"/>
          </a:p>
          <a:p>
            <a:pPr eaLnBrk="1" hangingPunct="1"/>
            <a:r>
              <a:rPr lang="fr-CA" smtClean="0"/>
              <a:t>Combien commander?</a:t>
            </a:r>
          </a:p>
          <a:p>
            <a:pPr marL="873125" lvl="1" indent="-415925" eaLnBrk="1" hangingPunct="1"/>
            <a:r>
              <a:rPr lang="fr-CA" smtClean="0"/>
              <a:t>On commande la quantité QC</a:t>
            </a:r>
          </a:p>
          <a:p>
            <a:pPr eaLnBrk="1" hangingPunct="1"/>
            <a:endParaRPr lang="fr-CA" smtClean="0"/>
          </a:p>
        </p:txBody>
      </p:sp>
      <p:sp>
        <p:nvSpPr>
          <p:cNvPr id="47107" name="Rectangle 5"/>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variable – Période fixe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Group 4"/>
          <p:cNvGrpSpPr>
            <a:grpSpLocks/>
          </p:cNvGrpSpPr>
          <p:nvPr/>
        </p:nvGrpSpPr>
        <p:grpSpPr bwMode="auto">
          <a:xfrm>
            <a:off x="1441450" y="2266950"/>
            <a:ext cx="6965950" cy="3656013"/>
            <a:chOff x="772" y="1292"/>
            <a:chExt cx="4388" cy="2303"/>
          </a:xfrm>
        </p:grpSpPr>
        <p:sp>
          <p:nvSpPr>
            <p:cNvPr id="48163" name="Freeform 5"/>
            <p:cNvSpPr>
              <a:spLocks/>
            </p:cNvSpPr>
            <p:nvPr/>
          </p:nvSpPr>
          <p:spPr bwMode="auto">
            <a:xfrm>
              <a:off x="772" y="1535"/>
              <a:ext cx="4388" cy="1597"/>
            </a:xfrm>
            <a:custGeom>
              <a:avLst/>
              <a:gdLst>
                <a:gd name="T0" fmla="*/ 0 w 4388"/>
                <a:gd name="T1" fmla="*/ 0 h 1597"/>
                <a:gd name="T2" fmla="*/ 0 w 4388"/>
                <a:gd name="T3" fmla="*/ 1596 h 1597"/>
                <a:gd name="T4" fmla="*/ 4387 w 4388"/>
                <a:gd name="T5" fmla="*/ 1596 h 1597"/>
                <a:gd name="T6" fmla="*/ 4387 w 4388"/>
                <a:gd name="T7" fmla="*/ 1596 h 1597"/>
                <a:gd name="T8" fmla="*/ 0 60000 65536"/>
                <a:gd name="T9" fmla="*/ 0 60000 65536"/>
                <a:gd name="T10" fmla="*/ 0 60000 65536"/>
                <a:gd name="T11" fmla="*/ 0 60000 65536"/>
                <a:gd name="T12" fmla="*/ 0 w 4388"/>
                <a:gd name="T13" fmla="*/ 0 h 1597"/>
                <a:gd name="T14" fmla="*/ 4388 w 4388"/>
                <a:gd name="T15" fmla="*/ 1597 h 1597"/>
              </a:gdLst>
              <a:ahLst/>
              <a:cxnLst>
                <a:cxn ang="T8">
                  <a:pos x="T0" y="T1"/>
                </a:cxn>
                <a:cxn ang="T9">
                  <a:pos x="T2" y="T3"/>
                </a:cxn>
                <a:cxn ang="T10">
                  <a:pos x="T4" y="T5"/>
                </a:cxn>
                <a:cxn ang="T11">
                  <a:pos x="T6" y="T7"/>
                </a:cxn>
              </a:cxnLst>
              <a:rect l="T12" t="T13" r="T14" b="T15"/>
              <a:pathLst>
                <a:path w="4388" h="1597">
                  <a:moveTo>
                    <a:pt x="0" y="0"/>
                  </a:moveTo>
                  <a:lnTo>
                    <a:pt x="0" y="1596"/>
                  </a:lnTo>
                  <a:lnTo>
                    <a:pt x="4387" y="1596"/>
                  </a:lnTo>
                </a:path>
              </a:pathLst>
            </a:custGeom>
            <a:noFill/>
            <a:ln w="40640">
              <a:solidFill>
                <a:srgbClr val="0033CC"/>
              </a:solidFill>
              <a:round/>
              <a:headEnd/>
              <a:tailEnd/>
            </a:ln>
          </p:spPr>
          <p:txBody>
            <a:bodyPr/>
            <a:lstStyle/>
            <a:p>
              <a:endParaRPr lang="fr-FR"/>
            </a:p>
          </p:txBody>
        </p:sp>
        <p:sp>
          <p:nvSpPr>
            <p:cNvPr id="48164" name="Line 6"/>
            <p:cNvSpPr>
              <a:spLocks noChangeShapeType="1"/>
            </p:cNvSpPr>
            <p:nvPr/>
          </p:nvSpPr>
          <p:spPr bwMode="auto">
            <a:xfrm>
              <a:off x="1678" y="1292"/>
              <a:ext cx="0" cy="2290"/>
            </a:xfrm>
            <a:prstGeom prst="line">
              <a:avLst/>
            </a:prstGeom>
            <a:noFill/>
            <a:ln w="0">
              <a:solidFill>
                <a:srgbClr val="0033CC"/>
              </a:solidFill>
              <a:round/>
              <a:headEnd/>
              <a:tailEnd/>
            </a:ln>
          </p:spPr>
          <p:txBody>
            <a:bodyPr/>
            <a:lstStyle/>
            <a:p>
              <a:endParaRPr lang="fr-CA"/>
            </a:p>
          </p:txBody>
        </p:sp>
        <p:sp>
          <p:nvSpPr>
            <p:cNvPr id="48165" name="Freeform 7"/>
            <p:cNvSpPr>
              <a:spLocks/>
            </p:cNvSpPr>
            <p:nvPr/>
          </p:nvSpPr>
          <p:spPr bwMode="auto">
            <a:xfrm>
              <a:off x="2631" y="1292"/>
              <a:ext cx="1" cy="2291"/>
            </a:xfrm>
            <a:custGeom>
              <a:avLst/>
              <a:gdLst>
                <a:gd name="T0" fmla="*/ 0 w 1"/>
                <a:gd name="T1" fmla="*/ 0 h 2291"/>
                <a:gd name="T2" fmla="*/ 0 w 1"/>
                <a:gd name="T3" fmla="*/ 2290 h 2291"/>
                <a:gd name="T4" fmla="*/ 0 w 1"/>
                <a:gd name="T5" fmla="*/ 2290 h 2291"/>
                <a:gd name="T6" fmla="*/ 0 60000 65536"/>
                <a:gd name="T7" fmla="*/ 0 60000 65536"/>
                <a:gd name="T8" fmla="*/ 0 60000 65536"/>
                <a:gd name="T9" fmla="*/ 0 w 1"/>
                <a:gd name="T10" fmla="*/ 0 h 2291"/>
                <a:gd name="T11" fmla="*/ 1 w 1"/>
                <a:gd name="T12" fmla="*/ 2291 h 2291"/>
              </a:gdLst>
              <a:ahLst/>
              <a:cxnLst>
                <a:cxn ang="T6">
                  <a:pos x="T0" y="T1"/>
                </a:cxn>
                <a:cxn ang="T7">
                  <a:pos x="T2" y="T3"/>
                </a:cxn>
                <a:cxn ang="T8">
                  <a:pos x="T4" y="T5"/>
                </a:cxn>
              </a:cxnLst>
              <a:rect l="T9" t="T10" r="T11" b="T12"/>
              <a:pathLst>
                <a:path w="1" h="2291">
                  <a:moveTo>
                    <a:pt x="0" y="0"/>
                  </a:moveTo>
                  <a:lnTo>
                    <a:pt x="0" y="2290"/>
                  </a:lnTo>
                </a:path>
              </a:pathLst>
            </a:custGeom>
            <a:noFill/>
            <a:ln w="0">
              <a:solidFill>
                <a:srgbClr val="0033CC"/>
              </a:solidFill>
              <a:round/>
              <a:headEnd/>
              <a:tailEnd/>
            </a:ln>
          </p:spPr>
          <p:txBody>
            <a:bodyPr/>
            <a:lstStyle/>
            <a:p>
              <a:endParaRPr lang="fr-FR"/>
            </a:p>
          </p:txBody>
        </p:sp>
        <p:sp>
          <p:nvSpPr>
            <p:cNvPr id="48166" name="Freeform 8"/>
            <p:cNvSpPr>
              <a:spLocks/>
            </p:cNvSpPr>
            <p:nvPr/>
          </p:nvSpPr>
          <p:spPr bwMode="auto">
            <a:xfrm>
              <a:off x="3572" y="1292"/>
              <a:ext cx="1" cy="2291"/>
            </a:xfrm>
            <a:custGeom>
              <a:avLst/>
              <a:gdLst>
                <a:gd name="T0" fmla="*/ 0 w 1"/>
                <a:gd name="T1" fmla="*/ 0 h 2291"/>
                <a:gd name="T2" fmla="*/ 0 w 1"/>
                <a:gd name="T3" fmla="*/ 2290 h 2291"/>
                <a:gd name="T4" fmla="*/ 0 w 1"/>
                <a:gd name="T5" fmla="*/ 2290 h 2291"/>
                <a:gd name="T6" fmla="*/ 0 60000 65536"/>
                <a:gd name="T7" fmla="*/ 0 60000 65536"/>
                <a:gd name="T8" fmla="*/ 0 60000 65536"/>
                <a:gd name="T9" fmla="*/ 0 w 1"/>
                <a:gd name="T10" fmla="*/ 0 h 2291"/>
                <a:gd name="T11" fmla="*/ 1 w 1"/>
                <a:gd name="T12" fmla="*/ 2291 h 2291"/>
              </a:gdLst>
              <a:ahLst/>
              <a:cxnLst>
                <a:cxn ang="T6">
                  <a:pos x="T0" y="T1"/>
                </a:cxn>
                <a:cxn ang="T7">
                  <a:pos x="T2" y="T3"/>
                </a:cxn>
                <a:cxn ang="T8">
                  <a:pos x="T4" y="T5"/>
                </a:cxn>
              </a:cxnLst>
              <a:rect l="T9" t="T10" r="T11" b="T12"/>
              <a:pathLst>
                <a:path w="1" h="2291">
                  <a:moveTo>
                    <a:pt x="0" y="0"/>
                  </a:moveTo>
                  <a:lnTo>
                    <a:pt x="0" y="2290"/>
                  </a:lnTo>
                </a:path>
              </a:pathLst>
            </a:custGeom>
            <a:noFill/>
            <a:ln w="0">
              <a:solidFill>
                <a:srgbClr val="0033CC"/>
              </a:solidFill>
              <a:round/>
              <a:headEnd/>
              <a:tailEnd/>
            </a:ln>
          </p:spPr>
          <p:txBody>
            <a:bodyPr/>
            <a:lstStyle/>
            <a:p>
              <a:endParaRPr lang="fr-FR"/>
            </a:p>
          </p:txBody>
        </p:sp>
        <p:sp>
          <p:nvSpPr>
            <p:cNvPr id="48167" name="Freeform 9"/>
            <p:cNvSpPr>
              <a:spLocks/>
            </p:cNvSpPr>
            <p:nvPr/>
          </p:nvSpPr>
          <p:spPr bwMode="auto">
            <a:xfrm>
              <a:off x="4502" y="1292"/>
              <a:ext cx="1" cy="2303"/>
            </a:xfrm>
            <a:custGeom>
              <a:avLst/>
              <a:gdLst>
                <a:gd name="T0" fmla="*/ 0 w 1"/>
                <a:gd name="T1" fmla="*/ 0 h 2303"/>
                <a:gd name="T2" fmla="*/ 0 w 1"/>
                <a:gd name="T3" fmla="*/ 2302 h 2303"/>
                <a:gd name="T4" fmla="*/ 0 w 1"/>
                <a:gd name="T5" fmla="*/ 2302 h 2303"/>
                <a:gd name="T6" fmla="*/ 0 60000 65536"/>
                <a:gd name="T7" fmla="*/ 0 60000 65536"/>
                <a:gd name="T8" fmla="*/ 0 60000 65536"/>
                <a:gd name="T9" fmla="*/ 0 w 1"/>
                <a:gd name="T10" fmla="*/ 0 h 2303"/>
                <a:gd name="T11" fmla="*/ 1 w 1"/>
                <a:gd name="T12" fmla="*/ 2303 h 2303"/>
              </a:gdLst>
              <a:ahLst/>
              <a:cxnLst>
                <a:cxn ang="T6">
                  <a:pos x="T0" y="T1"/>
                </a:cxn>
                <a:cxn ang="T7">
                  <a:pos x="T2" y="T3"/>
                </a:cxn>
                <a:cxn ang="T8">
                  <a:pos x="T4" y="T5"/>
                </a:cxn>
              </a:cxnLst>
              <a:rect l="T9" t="T10" r="T11" b="T12"/>
              <a:pathLst>
                <a:path w="1" h="2303">
                  <a:moveTo>
                    <a:pt x="0" y="0"/>
                  </a:moveTo>
                  <a:lnTo>
                    <a:pt x="0" y="2302"/>
                  </a:lnTo>
                </a:path>
              </a:pathLst>
            </a:custGeom>
            <a:noFill/>
            <a:ln w="0">
              <a:solidFill>
                <a:srgbClr val="0033CC"/>
              </a:solidFill>
              <a:round/>
              <a:headEnd/>
              <a:tailEnd/>
            </a:ln>
          </p:spPr>
          <p:txBody>
            <a:bodyPr/>
            <a:lstStyle/>
            <a:p>
              <a:endParaRPr lang="fr-FR"/>
            </a:p>
          </p:txBody>
        </p:sp>
      </p:grpSp>
      <p:sp>
        <p:nvSpPr>
          <p:cNvPr id="48131" name="Text Box 10"/>
          <p:cNvSpPr txBox="1">
            <a:spLocks noChangeArrowheads="1"/>
          </p:cNvSpPr>
          <p:nvPr/>
        </p:nvSpPr>
        <p:spPr bwMode="auto">
          <a:xfrm>
            <a:off x="431800" y="2622550"/>
            <a:ext cx="946150" cy="427038"/>
          </a:xfrm>
          <a:prstGeom prst="rect">
            <a:avLst/>
          </a:prstGeom>
          <a:noFill/>
          <a:ln w="9525">
            <a:noFill/>
            <a:miter lim="800000"/>
            <a:headEnd/>
            <a:tailEnd/>
          </a:ln>
        </p:spPr>
        <p:txBody>
          <a:bodyPr wrap="none" anchor="b">
            <a:spAutoFit/>
          </a:bodyPr>
          <a:lstStyle/>
          <a:p>
            <a:pPr algn="ctr">
              <a:spcBef>
                <a:spcPct val="30000"/>
              </a:spcBef>
            </a:pPr>
            <a:r>
              <a:rPr lang="fr-CA" sz="2200" b="1">
                <a:solidFill>
                  <a:srgbClr val="000099"/>
                </a:solidFill>
              </a:rPr>
              <a:t>Stock</a:t>
            </a:r>
            <a:endParaRPr lang="fr-CA">
              <a:solidFill>
                <a:srgbClr val="000099"/>
              </a:solidFill>
            </a:endParaRPr>
          </a:p>
        </p:txBody>
      </p:sp>
      <p:sp>
        <p:nvSpPr>
          <p:cNvPr id="48132" name="Text Box 11"/>
          <p:cNvSpPr txBox="1">
            <a:spLocks noChangeArrowheads="1"/>
          </p:cNvSpPr>
          <p:nvPr/>
        </p:nvSpPr>
        <p:spPr bwMode="auto">
          <a:xfrm>
            <a:off x="2662238" y="5975350"/>
            <a:ext cx="469900" cy="503238"/>
          </a:xfrm>
          <a:prstGeom prst="rect">
            <a:avLst/>
          </a:prstGeom>
          <a:noFill/>
          <a:ln w="9525">
            <a:noFill/>
            <a:miter lim="800000"/>
            <a:headEnd/>
            <a:tailEnd/>
          </a:ln>
        </p:spPr>
        <p:txBody>
          <a:bodyPr wrap="none" anchor="b">
            <a:spAutoFit/>
          </a:bodyPr>
          <a:lstStyle/>
          <a:p>
            <a:pPr algn="ctr">
              <a:spcBef>
                <a:spcPct val="30000"/>
              </a:spcBef>
            </a:pPr>
            <a:r>
              <a:rPr lang="fr-CA" sz="2700" b="1">
                <a:solidFill>
                  <a:srgbClr val="000099"/>
                </a:solidFill>
              </a:rPr>
              <a:t>i1</a:t>
            </a:r>
            <a:endParaRPr lang="fr-CA">
              <a:solidFill>
                <a:srgbClr val="000099"/>
              </a:solidFill>
            </a:endParaRPr>
          </a:p>
        </p:txBody>
      </p:sp>
      <p:sp>
        <p:nvSpPr>
          <p:cNvPr id="48133" name="Text Box 12"/>
          <p:cNvSpPr txBox="1">
            <a:spLocks noChangeArrowheads="1"/>
          </p:cNvSpPr>
          <p:nvPr/>
        </p:nvSpPr>
        <p:spPr bwMode="auto">
          <a:xfrm>
            <a:off x="4143375" y="5975350"/>
            <a:ext cx="469900" cy="503238"/>
          </a:xfrm>
          <a:prstGeom prst="rect">
            <a:avLst/>
          </a:prstGeom>
          <a:noFill/>
          <a:ln w="9525">
            <a:noFill/>
            <a:miter lim="800000"/>
            <a:headEnd/>
            <a:tailEnd/>
          </a:ln>
        </p:spPr>
        <p:txBody>
          <a:bodyPr wrap="none" anchor="b">
            <a:spAutoFit/>
          </a:bodyPr>
          <a:lstStyle/>
          <a:p>
            <a:pPr algn="ctr">
              <a:spcBef>
                <a:spcPct val="30000"/>
              </a:spcBef>
            </a:pPr>
            <a:r>
              <a:rPr lang="fr-CA" sz="2700" b="1">
                <a:solidFill>
                  <a:srgbClr val="000099"/>
                </a:solidFill>
              </a:rPr>
              <a:t>i2</a:t>
            </a:r>
            <a:endParaRPr lang="fr-CA">
              <a:solidFill>
                <a:srgbClr val="000099"/>
              </a:solidFill>
            </a:endParaRPr>
          </a:p>
        </p:txBody>
      </p:sp>
      <p:sp>
        <p:nvSpPr>
          <p:cNvPr id="48134" name="Text Box 13"/>
          <p:cNvSpPr txBox="1">
            <a:spLocks noChangeArrowheads="1"/>
          </p:cNvSpPr>
          <p:nvPr/>
        </p:nvSpPr>
        <p:spPr bwMode="auto">
          <a:xfrm>
            <a:off x="5721350" y="5975350"/>
            <a:ext cx="469900" cy="503238"/>
          </a:xfrm>
          <a:prstGeom prst="rect">
            <a:avLst/>
          </a:prstGeom>
          <a:noFill/>
          <a:ln w="9525">
            <a:noFill/>
            <a:miter lim="800000"/>
            <a:headEnd/>
            <a:tailEnd/>
          </a:ln>
        </p:spPr>
        <p:txBody>
          <a:bodyPr wrap="none" anchor="b">
            <a:spAutoFit/>
          </a:bodyPr>
          <a:lstStyle/>
          <a:p>
            <a:pPr algn="ctr">
              <a:spcBef>
                <a:spcPct val="30000"/>
              </a:spcBef>
            </a:pPr>
            <a:r>
              <a:rPr lang="fr-CA" sz="2700" b="1">
                <a:solidFill>
                  <a:srgbClr val="000099"/>
                </a:solidFill>
              </a:rPr>
              <a:t>i3</a:t>
            </a:r>
            <a:endParaRPr lang="fr-CA">
              <a:solidFill>
                <a:srgbClr val="000099"/>
              </a:solidFill>
            </a:endParaRPr>
          </a:p>
        </p:txBody>
      </p:sp>
      <p:sp>
        <p:nvSpPr>
          <p:cNvPr id="48135" name="Text Box 14"/>
          <p:cNvSpPr txBox="1">
            <a:spLocks noChangeArrowheads="1"/>
          </p:cNvSpPr>
          <p:nvPr/>
        </p:nvSpPr>
        <p:spPr bwMode="auto">
          <a:xfrm>
            <a:off x="7164388" y="5975350"/>
            <a:ext cx="469900" cy="503238"/>
          </a:xfrm>
          <a:prstGeom prst="rect">
            <a:avLst/>
          </a:prstGeom>
          <a:noFill/>
          <a:ln w="9525">
            <a:noFill/>
            <a:miter lim="800000"/>
            <a:headEnd/>
            <a:tailEnd/>
          </a:ln>
        </p:spPr>
        <p:txBody>
          <a:bodyPr wrap="none" anchor="b">
            <a:spAutoFit/>
          </a:bodyPr>
          <a:lstStyle/>
          <a:p>
            <a:pPr algn="ctr">
              <a:spcBef>
                <a:spcPct val="30000"/>
              </a:spcBef>
            </a:pPr>
            <a:r>
              <a:rPr lang="fr-CA" sz="2700" b="1">
                <a:solidFill>
                  <a:srgbClr val="000099"/>
                </a:solidFill>
              </a:rPr>
              <a:t>i4</a:t>
            </a:r>
            <a:endParaRPr lang="fr-CA">
              <a:solidFill>
                <a:srgbClr val="000099"/>
              </a:solidFill>
            </a:endParaRPr>
          </a:p>
        </p:txBody>
      </p:sp>
      <p:sp>
        <p:nvSpPr>
          <p:cNvPr id="48136" name="Line 16"/>
          <p:cNvSpPr>
            <a:spLocks noChangeShapeType="1"/>
          </p:cNvSpPr>
          <p:nvPr/>
        </p:nvSpPr>
        <p:spPr bwMode="auto">
          <a:xfrm>
            <a:off x="2901950" y="5783263"/>
            <a:ext cx="1501775" cy="0"/>
          </a:xfrm>
          <a:prstGeom prst="line">
            <a:avLst/>
          </a:prstGeom>
          <a:noFill/>
          <a:ln w="40640">
            <a:solidFill>
              <a:srgbClr val="0033CC"/>
            </a:solidFill>
            <a:prstDash val="lgDash"/>
            <a:round/>
            <a:headEnd type="triangle" w="med" len="med"/>
            <a:tailEnd type="triangle" w="med" len="med"/>
          </a:ln>
        </p:spPr>
        <p:txBody>
          <a:bodyPr/>
          <a:lstStyle/>
          <a:p>
            <a:endParaRPr lang="fr-CA"/>
          </a:p>
        </p:txBody>
      </p:sp>
      <p:sp>
        <p:nvSpPr>
          <p:cNvPr id="48137" name="Line 17"/>
          <p:cNvSpPr>
            <a:spLocks noChangeShapeType="1"/>
          </p:cNvSpPr>
          <p:nvPr/>
        </p:nvSpPr>
        <p:spPr bwMode="auto">
          <a:xfrm>
            <a:off x="4403725" y="5783263"/>
            <a:ext cx="1501775" cy="0"/>
          </a:xfrm>
          <a:prstGeom prst="line">
            <a:avLst/>
          </a:prstGeom>
          <a:noFill/>
          <a:ln w="40640">
            <a:solidFill>
              <a:srgbClr val="0033CC"/>
            </a:solidFill>
            <a:prstDash val="lgDash"/>
            <a:round/>
            <a:headEnd type="triangle" w="med" len="med"/>
            <a:tailEnd type="triangle" w="med" len="med"/>
          </a:ln>
        </p:spPr>
        <p:txBody>
          <a:bodyPr/>
          <a:lstStyle/>
          <a:p>
            <a:endParaRPr lang="fr-CA"/>
          </a:p>
        </p:txBody>
      </p:sp>
      <p:sp>
        <p:nvSpPr>
          <p:cNvPr id="48138" name="Line 18"/>
          <p:cNvSpPr>
            <a:spLocks noChangeShapeType="1"/>
          </p:cNvSpPr>
          <p:nvPr/>
        </p:nvSpPr>
        <p:spPr bwMode="auto">
          <a:xfrm>
            <a:off x="5905500" y="5783263"/>
            <a:ext cx="1463675" cy="0"/>
          </a:xfrm>
          <a:prstGeom prst="line">
            <a:avLst/>
          </a:prstGeom>
          <a:noFill/>
          <a:ln w="40640">
            <a:solidFill>
              <a:srgbClr val="0033CC"/>
            </a:solidFill>
            <a:prstDash val="lgDash"/>
            <a:round/>
            <a:headEnd type="triangle" w="med" len="med"/>
            <a:tailEnd type="triangle" w="med" len="med"/>
          </a:ln>
        </p:spPr>
        <p:txBody>
          <a:bodyPr/>
          <a:lstStyle/>
          <a:p>
            <a:endParaRPr lang="fr-CA"/>
          </a:p>
        </p:txBody>
      </p:sp>
      <p:sp>
        <p:nvSpPr>
          <p:cNvPr id="48139" name="Text Box 19"/>
          <p:cNvSpPr txBox="1">
            <a:spLocks noChangeArrowheads="1"/>
          </p:cNvSpPr>
          <p:nvPr/>
        </p:nvSpPr>
        <p:spPr bwMode="auto">
          <a:xfrm>
            <a:off x="3373438" y="5805488"/>
            <a:ext cx="420687" cy="336550"/>
          </a:xfrm>
          <a:prstGeom prst="rect">
            <a:avLst/>
          </a:prstGeom>
          <a:noFill/>
          <a:ln w="9525">
            <a:noFill/>
            <a:miter lim="800000"/>
            <a:headEnd/>
            <a:tailEnd/>
          </a:ln>
        </p:spPr>
        <p:txBody>
          <a:bodyPr wrap="none" anchor="b">
            <a:spAutoFit/>
          </a:bodyPr>
          <a:lstStyle/>
          <a:p>
            <a:pPr algn="ctr">
              <a:spcBef>
                <a:spcPct val="30000"/>
              </a:spcBef>
            </a:pPr>
            <a:r>
              <a:rPr lang="fr-CA" sz="1600" b="1">
                <a:solidFill>
                  <a:srgbClr val="000099"/>
                </a:solidFill>
              </a:rPr>
              <a:t>T1</a:t>
            </a:r>
            <a:endParaRPr lang="fr-CA" sz="1600">
              <a:solidFill>
                <a:srgbClr val="000099"/>
              </a:solidFill>
            </a:endParaRPr>
          </a:p>
        </p:txBody>
      </p:sp>
      <p:sp>
        <p:nvSpPr>
          <p:cNvPr id="48140" name="Text Box 20"/>
          <p:cNvSpPr txBox="1">
            <a:spLocks noChangeArrowheads="1"/>
          </p:cNvSpPr>
          <p:nvPr/>
        </p:nvSpPr>
        <p:spPr bwMode="auto">
          <a:xfrm>
            <a:off x="4957763" y="5845175"/>
            <a:ext cx="420687" cy="336550"/>
          </a:xfrm>
          <a:prstGeom prst="rect">
            <a:avLst/>
          </a:prstGeom>
          <a:noFill/>
          <a:ln w="9525">
            <a:noFill/>
            <a:miter lim="800000"/>
            <a:headEnd/>
            <a:tailEnd/>
          </a:ln>
        </p:spPr>
        <p:txBody>
          <a:bodyPr anchor="b">
            <a:spAutoFit/>
          </a:bodyPr>
          <a:lstStyle/>
          <a:p>
            <a:pPr algn="ctr">
              <a:spcBef>
                <a:spcPct val="30000"/>
              </a:spcBef>
            </a:pPr>
            <a:r>
              <a:rPr lang="fr-CA" sz="1600" b="1">
                <a:solidFill>
                  <a:srgbClr val="000099"/>
                </a:solidFill>
              </a:rPr>
              <a:t>T2</a:t>
            </a:r>
            <a:endParaRPr lang="fr-CA" sz="1600">
              <a:solidFill>
                <a:srgbClr val="000099"/>
              </a:solidFill>
            </a:endParaRPr>
          </a:p>
        </p:txBody>
      </p:sp>
      <p:sp>
        <p:nvSpPr>
          <p:cNvPr id="48141" name="Text Box 21"/>
          <p:cNvSpPr txBox="1">
            <a:spLocks noChangeArrowheads="1"/>
          </p:cNvSpPr>
          <p:nvPr/>
        </p:nvSpPr>
        <p:spPr bwMode="auto">
          <a:xfrm>
            <a:off x="6380163" y="5861050"/>
            <a:ext cx="420687" cy="336550"/>
          </a:xfrm>
          <a:prstGeom prst="rect">
            <a:avLst/>
          </a:prstGeom>
          <a:noFill/>
          <a:ln w="9525">
            <a:noFill/>
            <a:miter lim="800000"/>
            <a:headEnd/>
            <a:tailEnd/>
          </a:ln>
        </p:spPr>
        <p:txBody>
          <a:bodyPr wrap="none" anchor="b">
            <a:spAutoFit/>
          </a:bodyPr>
          <a:lstStyle/>
          <a:p>
            <a:pPr algn="ctr">
              <a:spcBef>
                <a:spcPct val="30000"/>
              </a:spcBef>
            </a:pPr>
            <a:r>
              <a:rPr lang="fr-CA" sz="1600" b="1">
                <a:solidFill>
                  <a:srgbClr val="000099"/>
                </a:solidFill>
              </a:rPr>
              <a:t>T3</a:t>
            </a:r>
            <a:endParaRPr lang="fr-CA" sz="1600">
              <a:solidFill>
                <a:srgbClr val="000099"/>
              </a:solidFill>
            </a:endParaRPr>
          </a:p>
        </p:txBody>
      </p:sp>
      <p:sp>
        <p:nvSpPr>
          <p:cNvPr id="48142" name="Line 22"/>
          <p:cNvSpPr>
            <a:spLocks noChangeShapeType="1"/>
          </p:cNvSpPr>
          <p:nvPr/>
        </p:nvSpPr>
        <p:spPr bwMode="auto">
          <a:xfrm>
            <a:off x="2884488" y="5400675"/>
            <a:ext cx="473075" cy="0"/>
          </a:xfrm>
          <a:prstGeom prst="line">
            <a:avLst/>
          </a:prstGeom>
          <a:noFill/>
          <a:ln w="0">
            <a:solidFill>
              <a:srgbClr val="0033CC"/>
            </a:solidFill>
            <a:round/>
            <a:headEnd type="triangle" w="med" len="med"/>
            <a:tailEnd type="triangle" w="med" len="med"/>
          </a:ln>
        </p:spPr>
        <p:txBody>
          <a:bodyPr/>
          <a:lstStyle/>
          <a:p>
            <a:endParaRPr lang="fr-CA"/>
          </a:p>
        </p:txBody>
      </p:sp>
      <p:sp>
        <p:nvSpPr>
          <p:cNvPr id="48143" name="Text Box 23"/>
          <p:cNvSpPr txBox="1">
            <a:spLocks noChangeArrowheads="1"/>
          </p:cNvSpPr>
          <p:nvPr/>
        </p:nvSpPr>
        <p:spPr bwMode="auto">
          <a:xfrm>
            <a:off x="1355725" y="5295900"/>
            <a:ext cx="822325" cy="427038"/>
          </a:xfrm>
          <a:prstGeom prst="rect">
            <a:avLst/>
          </a:prstGeom>
          <a:noFill/>
          <a:ln w="9525">
            <a:noFill/>
            <a:miter lim="800000"/>
            <a:headEnd/>
            <a:tailEnd/>
          </a:ln>
        </p:spPr>
        <p:txBody>
          <a:bodyPr wrap="none" anchor="b">
            <a:spAutoFit/>
          </a:bodyPr>
          <a:lstStyle/>
          <a:p>
            <a:pPr algn="ctr">
              <a:spcBef>
                <a:spcPct val="30000"/>
              </a:spcBef>
            </a:pPr>
            <a:r>
              <a:rPr lang="fr-CA" sz="2200" b="1">
                <a:solidFill>
                  <a:srgbClr val="000099"/>
                </a:solidFill>
              </a:rPr>
              <a:t>délai</a:t>
            </a:r>
            <a:endParaRPr lang="fr-CA">
              <a:solidFill>
                <a:srgbClr val="000099"/>
              </a:solidFill>
            </a:endParaRPr>
          </a:p>
        </p:txBody>
      </p:sp>
      <p:sp>
        <p:nvSpPr>
          <p:cNvPr id="48144" name="Freeform 24"/>
          <p:cNvSpPr>
            <a:spLocks/>
          </p:cNvSpPr>
          <p:nvPr/>
        </p:nvSpPr>
        <p:spPr bwMode="auto">
          <a:xfrm>
            <a:off x="2182813" y="5422900"/>
            <a:ext cx="1017587" cy="106363"/>
          </a:xfrm>
          <a:custGeom>
            <a:avLst/>
            <a:gdLst>
              <a:gd name="T0" fmla="*/ 0 w 641"/>
              <a:gd name="T1" fmla="*/ 2147483647 h 67"/>
              <a:gd name="T2" fmla="*/ 2147483647 w 641"/>
              <a:gd name="T3" fmla="*/ 2147483647 h 67"/>
              <a:gd name="T4" fmla="*/ 2147483647 w 641"/>
              <a:gd name="T5" fmla="*/ 0 h 67"/>
              <a:gd name="T6" fmla="*/ 0 60000 65536"/>
              <a:gd name="T7" fmla="*/ 0 60000 65536"/>
              <a:gd name="T8" fmla="*/ 0 60000 65536"/>
              <a:gd name="T9" fmla="*/ 0 w 641"/>
              <a:gd name="T10" fmla="*/ 0 h 67"/>
              <a:gd name="T11" fmla="*/ 641 w 641"/>
              <a:gd name="T12" fmla="*/ 67 h 67"/>
            </a:gdLst>
            <a:ahLst/>
            <a:cxnLst>
              <a:cxn ang="T6">
                <a:pos x="T0" y="T1"/>
              </a:cxn>
              <a:cxn ang="T7">
                <a:pos x="T2" y="T3"/>
              </a:cxn>
              <a:cxn ang="T8">
                <a:pos x="T4" y="T5"/>
              </a:cxn>
            </a:cxnLst>
            <a:rect l="T9" t="T10" r="T11" b="T12"/>
            <a:pathLst>
              <a:path w="641" h="67">
                <a:moveTo>
                  <a:pt x="0" y="66"/>
                </a:moveTo>
                <a:lnTo>
                  <a:pt x="640" y="66"/>
                </a:lnTo>
                <a:lnTo>
                  <a:pt x="640" y="0"/>
                </a:lnTo>
              </a:path>
            </a:pathLst>
          </a:custGeom>
          <a:noFill/>
          <a:ln w="0">
            <a:solidFill>
              <a:srgbClr val="0033CC"/>
            </a:solidFill>
            <a:round/>
            <a:headEnd/>
            <a:tailEnd type="triangle" w="med" len="med"/>
          </a:ln>
        </p:spPr>
        <p:txBody>
          <a:bodyPr/>
          <a:lstStyle/>
          <a:p>
            <a:endParaRPr lang="fr-FR"/>
          </a:p>
        </p:txBody>
      </p:sp>
      <p:sp>
        <p:nvSpPr>
          <p:cNvPr id="48145" name="Line 25"/>
          <p:cNvSpPr>
            <a:spLocks noChangeShapeType="1"/>
          </p:cNvSpPr>
          <p:nvPr/>
        </p:nvSpPr>
        <p:spPr bwMode="auto">
          <a:xfrm>
            <a:off x="3357563" y="2643188"/>
            <a:ext cx="0" cy="2274887"/>
          </a:xfrm>
          <a:prstGeom prst="line">
            <a:avLst/>
          </a:prstGeom>
          <a:noFill/>
          <a:ln w="0">
            <a:solidFill>
              <a:srgbClr val="0033CC"/>
            </a:solidFill>
            <a:round/>
            <a:headEnd/>
            <a:tailEnd/>
          </a:ln>
        </p:spPr>
        <p:txBody>
          <a:bodyPr/>
          <a:lstStyle/>
          <a:p>
            <a:endParaRPr lang="fr-CA"/>
          </a:p>
        </p:txBody>
      </p:sp>
      <p:sp>
        <p:nvSpPr>
          <p:cNvPr id="48146" name="Line 26"/>
          <p:cNvSpPr>
            <a:spLocks noChangeShapeType="1"/>
          </p:cNvSpPr>
          <p:nvPr/>
        </p:nvSpPr>
        <p:spPr bwMode="auto">
          <a:xfrm>
            <a:off x="3357563" y="5102225"/>
            <a:ext cx="0" cy="473075"/>
          </a:xfrm>
          <a:prstGeom prst="line">
            <a:avLst/>
          </a:prstGeom>
          <a:noFill/>
          <a:ln w="0">
            <a:solidFill>
              <a:srgbClr val="0033CC"/>
            </a:solidFill>
            <a:round/>
            <a:headEnd/>
            <a:tailEnd/>
          </a:ln>
        </p:spPr>
        <p:txBody>
          <a:bodyPr/>
          <a:lstStyle/>
          <a:p>
            <a:endParaRPr lang="fr-CA"/>
          </a:p>
        </p:txBody>
      </p:sp>
      <p:sp>
        <p:nvSpPr>
          <p:cNvPr id="48147" name="Freeform 27"/>
          <p:cNvSpPr>
            <a:spLocks/>
          </p:cNvSpPr>
          <p:nvPr/>
        </p:nvSpPr>
        <p:spPr bwMode="auto">
          <a:xfrm>
            <a:off x="2035175" y="3246438"/>
            <a:ext cx="1322388" cy="1668462"/>
          </a:xfrm>
          <a:custGeom>
            <a:avLst/>
            <a:gdLst>
              <a:gd name="T0" fmla="*/ 2147483647 w 833"/>
              <a:gd name="T1" fmla="*/ 2147483647 h 1051"/>
              <a:gd name="T2" fmla="*/ 2147483647 w 833"/>
              <a:gd name="T3" fmla="*/ 2147483647 h 1051"/>
              <a:gd name="T4" fmla="*/ 2147483647 w 833"/>
              <a:gd name="T5" fmla="*/ 2147483647 h 1051"/>
              <a:gd name="T6" fmla="*/ 2147483647 w 833"/>
              <a:gd name="T7" fmla="*/ 2147483647 h 1051"/>
              <a:gd name="T8" fmla="*/ 2147483647 w 833"/>
              <a:gd name="T9" fmla="*/ 2147483647 h 1051"/>
              <a:gd name="T10" fmla="*/ 2147483647 w 833"/>
              <a:gd name="T11" fmla="*/ 2147483647 h 1051"/>
              <a:gd name="T12" fmla="*/ 2147483647 w 833"/>
              <a:gd name="T13" fmla="*/ 2147483647 h 1051"/>
              <a:gd name="T14" fmla="*/ 2147483647 w 833"/>
              <a:gd name="T15" fmla="*/ 2147483647 h 1051"/>
              <a:gd name="T16" fmla="*/ 2147483647 w 833"/>
              <a:gd name="T17" fmla="*/ 2147483647 h 1051"/>
              <a:gd name="T18" fmla="*/ 2147483647 w 833"/>
              <a:gd name="T19" fmla="*/ 2147483647 h 1051"/>
              <a:gd name="T20" fmla="*/ 2147483647 w 833"/>
              <a:gd name="T21" fmla="*/ 2147483647 h 1051"/>
              <a:gd name="T22" fmla="*/ 2147483647 w 833"/>
              <a:gd name="T23" fmla="*/ 2147483647 h 1051"/>
              <a:gd name="T24" fmla="*/ 2147483647 w 833"/>
              <a:gd name="T25" fmla="*/ 2147483647 h 1051"/>
              <a:gd name="T26" fmla="*/ 2147483647 w 833"/>
              <a:gd name="T27" fmla="*/ 2147483647 h 1051"/>
              <a:gd name="T28" fmla="*/ 2147483647 w 833"/>
              <a:gd name="T29" fmla="*/ 2147483647 h 1051"/>
              <a:gd name="T30" fmla="*/ 2147483647 w 833"/>
              <a:gd name="T31" fmla="*/ 2147483647 h 1051"/>
              <a:gd name="T32" fmla="*/ 2147483647 w 833"/>
              <a:gd name="T33" fmla="*/ 2147483647 h 1051"/>
              <a:gd name="T34" fmla="*/ 2147483647 w 833"/>
              <a:gd name="T35" fmla="*/ 2147483647 h 1051"/>
              <a:gd name="T36" fmla="*/ 2147483647 w 833"/>
              <a:gd name="T37" fmla="*/ 2147483647 h 1051"/>
              <a:gd name="T38" fmla="*/ 2147483647 w 833"/>
              <a:gd name="T39" fmla="*/ 2147483647 h 1051"/>
              <a:gd name="T40" fmla="*/ 2147483647 w 833"/>
              <a:gd name="T41" fmla="*/ 2147483647 h 1051"/>
              <a:gd name="T42" fmla="*/ 2147483647 w 833"/>
              <a:gd name="T43" fmla="*/ 2147483647 h 1051"/>
              <a:gd name="T44" fmla="*/ 2147483647 w 833"/>
              <a:gd name="T45" fmla="*/ 2147483647 h 1051"/>
              <a:gd name="T46" fmla="*/ 2147483647 w 833"/>
              <a:gd name="T47" fmla="*/ 2147483647 h 1051"/>
              <a:gd name="T48" fmla="*/ 2147483647 w 833"/>
              <a:gd name="T49" fmla="*/ 2147483647 h 1051"/>
              <a:gd name="T50" fmla="*/ 2147483647 w 833"/>
              <a:gd name="T51" fmla="*/ 2147483647 h 1051"/>
              <a:gd name="T52" fmla="*/ 2147483647 w 833"/>
              <a:gd name="T53" fmla="*/ 2147483647 h 1051"/>
              <a:gd name="T54" fmla="*/ 2147483647 w 833"/>
              <a:gd name="T55" fmla="*/ 2147483647 h 1051"/>
              <a:gd name="T56" fmla="*/ 2147483647 w 833"/>
              <a:gd name="T57" fmla="*/ 2147483647 h 1051"/>
              <a:gd name="T58" fmla="*/ 2147483647 w 833"/>
              <a:gd name="T59" fmla="*/ 2147483647 h 1051"/>
              <a:gd name="T60" fmla="*/ 2147483647 w 833"/>
              <a:gd name="T61" fmla="*/ 2147483647 h 1051"/>
              <a:gd name="T62" fmla="*/ 2147483647 w 833"/>
              <a:gd name="T63" fmla="*/ 2147483647 h 1051"/>
              <a:gd name="T64" fmla="*/ 2147483647 w 833"/>
              <a:gd name="T65" fmla="*/ 2147483647 h 1051"/>
              <a:gd name="T66" fmla="*/ 2147483647 w 833"/>
              <a:gd name="T67" fmla="*/ 2147483647 h 1051"/>
              <a:gd name="T68" fmla="*/ 2147483647 w 833"/>
              <a:gd name="T69" fmla="*/ 2147483647 h 1051"/>
              <a:gd name="T70" fmla="*/ 2147483647 w 833"/>
              <a:gd name="T71" fmla="*/ 2147483647 h 1051"/>
              <a:gd name="T72" fmla="*/ 2147483647 w 833"/>
              <a:gd name="T73" fmla="*/ 2147483647 h 1051"/>
              <a:gd name="T74" fmla="*/ 2147483647 w 833"/>
              <a:gd name="T75" fmla="*/ 2147483647 h 1051"/>
              <a:gd name="T76" fmla="*/ 2147483647 w 833"/>
              <a:gd name="T77" fmla="*/ 2147483647 h 1051"/>
              <a:gd name="T78" fmla="*/ 2147483647 w 833"/>
              <a:gd name="T79" fmla="*/ 2147483647 h 1051"/>
              <a:gd name="T80" fmla="*/ 2147483647 w 833"/>
              <a:gd name="T81" fmla="*/ 2147483647 h 1051"/>
              <a:gd name="T82" fmla="*/ 2147483647 w 833"/>
              <a:gd name="T83" fmla="*/ 2147483647 h 1051"/>
              <a:gd name="T84" fmla="*/ 2147483647 w 833"/>
              <a:gd name="T85" fmla="*/ 2147483647 h 1051"/>
              <a:gd name="T86" fmla="*/ 2147483647 w 833"/>
              <a:gd name="T87" fmla="*/ 2147483647 h 1051"/>
              <a:gd name="T88" fmla="*/ 2147483647 w 833"/>
              <a:gd name="T89" fmla="*/ 2147483647 h 1051"/>
              <a:gd name="T90" fmla="*/ 2147483647 w 833"/>
              <a:gd name="T91" fmla="*/ 2147483647 h 1051"/>
              <a:gd name="T92" fmla="*/ 2147483647 w 833"/>
              <a:gd name="T93" fmla="*/ 2147483647 h 1051"/>
              <a:gd name="T94" fmla="*/ 2147483647 w 833"/>
              <a:gd name="T95" fmla="*/ 2147483647 h 1051"/>
              <a:gd name="T96" fmla="*/ 2147483647 w 833"/>
              <a:gd name="T97" fmla="*/ 2147483647 h 1051"/>
              <a:gd name="T98" fmla="*/ 2147483647 w 833"/>
              <a:gd name="T99" fmla="*/ 2147483647 h 1051"/>
              <a:gd name="T100" fmla="*/ 2147483647 w 833"/>
              <a:gd name="T101" fmla="*/ 2147483647 h 1051"/>
              <a:gd name="T102" fmla="*/ 2147483647 w 833"/>
              <a:gd name="T103" fmla="*/ 2147483647 h 1051"/>
              <a:gd name="T104" fmla="*/ 2147483647 w 833"/>
              <a:gd name="T105" fmla="*/ 2147483647 h 1051"/>
              <a:gd name="T106" fmla="*/ 2147483647 w 833"/>
              <a:gd name="T107" fmla="*/ 2147483647 h 1051"/>
              <a:gd name="T108" fmla="*/ 2147483647 w 833"/>
              <a:gd name="T109" fmla="*/ 2147483647 h 1051"/>
              <a:gd name="T110" fmla="*/ 2147483647 w 833"/>
              <a:gd name="T111" fmla="*/ 2147483647 h 1051"/>
              <a:gd name="T112" fmla="*/ 2147483647 w 833"/>
              <a:gd name="T113" fmla="*/ 2147483647 h 1051"/>
              <a:gd name="T114" fmla="*/ 2147483647 w 833"/>
              <a:gd name="T115" fmla="*/ 2147483647 h 1051"/>
              <a:gd name="T116" fmla="*/ 2147483647 w 833"/>
              <a:gd name="T117" fmla="*/ 2147483647 h 1051"/>
              <a:gd name="T118" fmla="*/ 2147483647 w 833"/>
              <a:gd name="T119" fmla="*/ 2147483647 h 1051"/>
              <a:gd name="T120" fmla="*/ 2147483647 w 833"/>
              <a:gd name="T121" fmla="*/ 2147483647 h 1051"/>
              <a:gd name="T122" fmla="*/ 2147483647 w 833"/>
              <a:gd name="T123" fmla="*/ 2147483647 h 1051"/>
              <a:gd name="T124" fmla="*/ 0 w 833"/>
              <a:gd name="T125" fmla="*/ 0 h 10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33"/>
              <a:gd name="T190" fmla="*/ 0 h 1051"/>
              <a:gd name="T191" fmla="*/ 833 w 833"/>
              <a:gd name="T192" fmla="*/ 1051 h 105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33" h="1051">
                <a:moveTo>
                  <a:pt x="832" y="1050"/>
                </a:moveTo>
                <a:lnTo>
                  <a:pt x="807" y="1018"/>
                </a:lnTo>
                <a:lnTo>
                  <a:pt x="795" y="1001"/>
                </a:lnTo>
                <a:lnTo>
                  <a:pt x="784" y="985"/>
                </a:lnTo>
                <a:lnTo>
                  <a:pt x="774" y="967"/>
                </a:lnTo>
                <a:lnTo>
                  <a:pt x="764" y="950"/>
                </a:lnTo>
                <a:lnTo>
                  <a:pt x="754" y="932"/>
                </a:lnTo>
                <a:lnTo>
                  <a:pt x="744" y="915"/>
                </a:lnTo>
                <a:lnTo>
                  <a:pt x="735" y="896"/>
                </a:lnTo>
                <a:lnTo>
                  <a:pt x="726" y="878"/>
                </a:lnTo>
                <a:lnTo>
                  <a:pt x="718" y="859"/>
                </a:lnTo>
                <a:lnTo>
                  <a:pt x="709" y="841"/>
                </a:lnTo>
                <a:lnTo>
                  <a:pt x="701" y="822"/>
                </a:lnTo>
                <a:lnTo>
                  <a:pt x="692" y="803"/>
                </a:lnTo>
                <a:lnTo>
                  <a:pt x="684" y="785"/>
                </a:lnTo>
                <a:lnTo>
                  <a:pt x="675" y="766"/>
                </a:lnTo>
                <a:lnTo>
                  <a:pt x="666" y="747"/>
                </a:lnTo>
                <a:lnTo>
                  <a:pt x="658" y="729"/>
                </a:lnTo>
                <a:lnTo>
                  <a:pt x="648" y="711"/>
                </a:lnTo>
                <a:lnTo>
                  <a:pt x="639" y="692"/>
                </a:lnTo>
                <a:lnTo>
                  <a:pt x="630" y="674"/>
                </a:lnTo>
                <a:lnTo>
                  <a:pt x="620" y="657"/>
                </a:lnTo>
                <a:lnTo>
                  <a:pt x="609" y="639"/>
                </a:lnTo>
                <a:lnTo>
                  <a:pt x="598" y="622"/>
                </a:lnTo>
                <a:lnTo>
                  <a:pt x="586" y="605"/>
                </a:lnTo>
                <a:lnTo>
                  <a:pt x="574" y="588"/>
                </a:lnTo>
                <a:lnTo>
                  <a:pt x="562" y="572"/>
                </a:lnTo>
                <a:lnTo>
                  <a:pt x="548" y="557"/>
                </a:lnTo>
                <a:lnTo>
                  <a:pt x="534" y="541"/>
                </a:lnTo>
                <a:lnTo>
                  <a:pt x="519" y="527"/>
                </a:lnTo>
                <a:lnTo>
                  <a:pt x="503" y="513"/>
                </a:lnTo>
                <a:lnTo>
                  <a:pt x="486" y="499"/>
                </a:lnTo>
                <a:lnTo>
                  <a:pt x="454" y="474"/>
                </a:lnTo>
                <a:lnTo>
                  <a:pt x="438" y="461"/>
                </a:lnTo>
                <a:lnTo>
                  <a:pt x="422" y="447"/>
                </a:lnTo>
                <a:lnTo>
                  <a:pt x="405" y="433"/>
                </a:lnTo>
                <a:lnTo>
                  <a:pt x="389" y="419"/>
                </a:lnTo>
                <a:lnTo>
                  <a:pt x="372" y="405"/>
                </a:lnTo>
                <a:lnTo>
                  <a:pt x="356" y="390"/>
                </a:lnTo>
                <a:lnTo>
                  <a:pt x="340" y="375"/>
                </a:lnTo>
                <a:lnTo>
                  <a:pt x="324" y="360"/>
                </a:lnTo>
                <a:lnTo>
                  <a:pt x="307" y="345"/>
                </a:lnTo>
                <a:lnTo>
                  <a:pt x="291" y="329"/>
                </a:lnTo>
                <a:lnTo>
                  <a:pt x="275" y="313"/>
                </a:lnTo>
                <a:lnTo>
                  <a:pt x="259" y="298"/>
                </a:lnTo>
                <a:lnTo>
                  <a:pt x="243" y="281"/>
                </a:lnTo>
                <a:lnTo>
                  <a:pt x="227" y="265"/>
                </a:lnTo>
                <a:lnTo>
                  <a:pt x="212" y="249"/>
                </a:lnTo>
                <a:lnTo>
                  <a:pt x="196" y="233"/>
                </a:lnTo>
                <a:lnTo>
                  <a:pt x="181" y="216"/>
                </a:lnTo>
                <a:lnTo>
                  <a:pt x="166" y="200"/>
                </a:lnTo>
                <a:lnTo>
                  <a:pt x="150" y="183"/>
                </a:lnTo>
                <a:lnTo>
                  <a:pt x="136" y="166"/>
                </a:lnTo>
                <a:lnTo>
                  <a:pt x="121" y="149"/>
                </a:lnTo>
                <a:lnTo>
                  <a:pt x="106" y="133"/>
                </a:lnTo>
                <a:lnTo>
                  <a:pt x="92" y="116"/>
                </a:lnTo>
                <a:lnTo>
                  <a:pt x="78" y="99"/>
                </a:lnTo>
                <a:lnTo>
                  <a:pt x="64" y="83"/>
                </a:lnTo>
                <a:lnTo>
                  <a:pt x="51" y="66"/>
                </a:lnTo>
                <a:lnTo>
                  <a:pt x="38" y="49"/>
                </a:lnTo>
                <a:lnTo>
                  <a:pt x="25" y="33"/>
                </a:lnTo>
                <a:lnTo>
                  <a:pt x="12" y="16"/>
                </a:lnTo>
                <a:lnTo>
                  <a:pt x="0" y="0"/>
                </a:lnTo>
              </a:path>
            </a:pathLst>
          </a:custGeom>
          <a:noFill/>
          <a:ln w="0">
            <a:solidFill>
              <a:srgbClr val="0033CC"/>
            </a:solidFill>
            <a:round/>
            <a:headEnd/>
            <a:tailEnd/>
          </a:ln>
        </p:spPr>
        <p:txBody>
          <a:bodyPr/>
          <a:lstStyle/>
          <a:p>
            <a:endParaRPr lang="fr-FR"/>
          </a:p>
        </p:txBody>
      </p:sp>
      <p:sp>
        <p:nvSpPr>
          <p:cNvPr id="48148" name="Text Box 28"/>
          <p:cNvSpPr txBox="1">
            <a:spLocks noChangeArrowheads="1"/>
          </p:cNvSpPr>
          <p:nvPr/>
        </p:nvSpPr>
        <p:spPr bwMode="auto">
          <a:xfrm>
            <a:off x="3348038" y="3232150"/>
            <a:ext cx="758825" cy="427038"/>
          </a:xfrm>
          <a:prstGeom prst="rect">
            <a:avLst/>
          </a:prstGeom>
          <a:noFill/>
          <a:ln w="9525">
            <a:noFill/>
            <a:miter lim="800000"/>
            <a:headEnd/>
            <a:tailEnd/>
          </a:ln>
        </p:spPr>
        <p:txBody>
          <a:bodyPr anchor="b">
            <a:spAutoFit/>
          </a:bodyPr>
          <a:lstStyle/>
          <a:p>
            <a:pPr algn="ctr">
              <a:spcBef>
                <a:spcPct val="30000"/>
              </a:spcBef>
            </a:pPr>
            <a:r>
              <a:rPr lang="fr-CA" sz="2200" b="1">
                <a:solidFill>
                  <a:srgbClr val="000099"/>
                </a:solidFill>
              </a:rPr>
              <a:t>QC1</a:t>
            </a:r>
            <a:endParaRPr lang="fr-CA">
              <a:solidFill>
                <a:srgbClr val="000099"/>
              </a:solidFill>
            </a:endParaRPr>
          </a:p>
        </p:txBody>
      </p:sp>
      <p:sp>
        <p:nvSpPr>
          <p:cNvPr id="48149" name="Text Box 29"/>
          <p:cNvSpPr txBox="1">
            <a:spLocks noChangeArrowheads="1"/>
          </p:cNvSpPr>
          <p:nvPr/>
        </p:nvSpPr>
        <p:spPr bwMode="auto">
          <a:xfrm>
            <a:off x="4300538" y="2420938"/>
            <a:ext cx="758825" cy="427037"/>
          </a:xfrm>
          <a:prstGeom prst="rect">
            <a:avLst/>
          </a:prstGeom>
          <a:noFill/>
          <a:ln w="9525">
            <a:noFill/>
            <a:miter lim="800000"/>
            <a:headEnd/>
            <a:tailEnd/>
          </a:ln>
        </p:spPr>
        <p:txBody>
          <a:bodyPr anchor="b">
            <a:spAutoFit/>
          </a:bodyPr>
          <a:lstStyle/>
          <a:p>
            <a:pPr algn="ctr">
              <a:spcBef>
                <a:spcPct val="30000"/>
              </a:spcBef>
            </a:pPr>
            <a:r>
              <a:rPr lang="fr-CA" sz="2200" b="1">
                <a:solidFill>
                  <a:srgbClr val="000099"/>
                </a:solidFill>
              </a:rPr>
              <a:t>QC2</a:t>
            </a:r>
            <a:endParaRPr lang="fr-CA">
              <a:solidFill>
                <a:srgbClr val="000099"/>
              </a:solidFill>
            </a:endParaRPr>
          </a:p>
        </p:txBody>
      </p:sp>
      <p:sp>
        <p:nvSpPr>
          <p:cNvPr id="48150" name="Text Box 30"/>
          <p:cNvSpPr txBox="1">
            <a:spLocks noChangeArrowheads="1"/>
          </p:cNvSpPr>
          <p:nvPr/>
        </p:nvSpPr>
        <p:spPr bwMode="auto">
          <a:xfrm>
            <a:off x="6367463" y="3141663"/>
            <a:ext cx="758825" cy="427037"/>
          </a:xfrm>
          <a:prstGeom prst="rect">
            <a:avLst/>
          </a:prstGeom>
          <a:noFill/>
          <a:ln w="9525">
            <a:noFill/>
            <a:miter lim="800000"/>
            <a:headEnd/>
            <a:tailEnd/>
          </a:ln>
        </p:spPr>
        <p:txBody>
          <a:bodyPr anchor="b">
            <a:spAutoFit/>
          </a:bodyPr>
          <a:lstStyle/>
          <a:p>
            <a:pPr algn="ctr">
              <a:spcBef>
                <a:spcPct val="30000"/>
              </a:spcBef>
            </a:pPr>
            <a:r>
              <a:rPr lang="fr-CA" sz="2200" b="1">
                <a:solidFill>
                  <a:srgbClr val="000099"/>
                </a:solidFill>
              </a:rPr>
              <a:t>QC3</a:t>
            </a:r>
            <a:endParaRPr lang="fr-CA">
              <a:solidFill>
                <a:srgbClr val="000099"/>
              </a:solidFill>
            </a:endParaRPr>
          </a:p>
        </p:txBody>
      </p:sp>
      <p:sp>
        <p:nvSpPr>
          <p:cNvPr id="48151" name="Line 31"/>
          <p:cNvSpPr>
            <a:spLocks noChangeShapeType="1"/>
          </p:cNvSpPr>
          <p:nvPr/>
        </p:nvSpPr>
        <p:spPr bwMode="auto">
          <a:xfrm flipV="1">
            <a:off x="4972050" y="1987550"/>
            <a:ext cx="0" cy="1177925"/>
          </a:xfrm>
          <a:prstGeom prst="line">
            <a:avLst/>
          </a:prstGeom>
          <a:noFill/>
          <a:ln w="0">
            <a:solidFill>
              <a:srgbClr val="0033CC"/>
            </a:solidFill>
            <a:round/>
            <a:headEnd/>
            <a:tailEnd/>
          </a:ln>
        </p:spPr>
        <p:txBody>
          <a:bodyPr/>
          <a:lstStyle/>
          <a:p>
            <a:endParaRPr lang="fr-CA"/>
          </a:p>
        </p:txBody>
      </p:sp>
      <p:sp>
        <p:nvSpPr>
          <p:cNvPr id="48152" name="Freeform 32"/>
          <p:cNvSpPr>
            <a:spLocks/>
          </p:cNvSpPr>
          <p:nvPr/>
        </p:nvSpPr>
        <p:spPr bwMode="auto">
          <a:xfrm>
            <a:off x="3359150" y="2636838"/>
            <a:ext cx="1612900" cy="541337"/>
          </a:xfrm>
          <a:custGeom>
            <a:avLst/>
            <a:gdLst>
              <a:gd name="T0" fmla="*/ 2147483647 w 1016"/>
              <a:gd name="T1" fmla="*/ 2147483647 h 341"/>
              <a:gd name="T2" fmla="*/ 2147483647 w 1016"/>
              <a:gd name="T3" fmla="*/ 2147483647 h 341"/>
              <a:gd name="T4" fmla="*/ 2147483647 w 1016"/>
              <a:gd name="T5" fmla="*/ 2147483647 h 341"/>
              <a:gd name="T6" fmla="*/ 2147483647 w 1016"/>
              <a:gd name="T7" fmla="*/ 2147483647 h 341"/>
              <a:gd name="T8" fmla="*/ 2147483647 w 1016"/>
              <a:gd name="T9" fmla="*/ 2147483647 h 341"/>
              <a:gd name="T10" fmla="*/ 2147483647 w 1016"/>
              <a:gd name="T11" fmla="*/ 2147483647 h 341"/>
              <a:gd name="T12" fmla="*/ 2147483647 w 1016"/>
              <a:gd name="T13" fmla="*/ 2147483647 h 341"/>
              <a:gd name="T14" fmla="*/ 2147483647 w 1016"/>
              <a:gd name="T15" fmla="*/ 2147483647 h 341"/>
              <a:gd name="T16" fmla="*/ 2147483647 w 1016"/>
              <a:gd name="T17" fmla="*/ 2147483647 h 341"/>
              <a:gd name="T18" fmla="*/ 2147483647 w 1016"/>
              <a:gd name="T19" fmla="*/ 2147483647 h 341"/>
              <a:gd name="T20" fmla="*/ 2147483647 w 1016"/>
              <a:gd name="T21" fmla="*/ 2147483647 h 341"/>
              <a:gd name="T22" fmla="*/ 2147483647 w 1016"/>
              <a:gd name="T23" fmla="*/ 2147483647 h 341"/>
              <a:gd name="T24" fmla="*/ 2147483647 w 1016"/>
              <a:gd name="T25" fmla="*/ 2147483647 h 341"/>
              <a:gd name="T26" fmla="*/ 2147483647 w 1016"/>
              <a:gd name="T27" fmla="*/ 2147483647 h 341"/>
              <a:gd name="T28" fmla="*/ 2147483647 w 1016"/>
              <a:gd name="T29" fmla="*/ 2147483647 h 341"/>
              <a:gd name="T30" fmla="*/ 2147483647 w 1016"/>
              <a:gd name="T31" fmla="*/ 2147483647 h 341"/>
              <a:gd name="T32" fmla="*/ 2147483647 w 1016"/>
              <a:gd name="T33" fmla="*/ 2147483647 h 341"/>
              <a:gd name="T34" fmla="*/ 2147483647 w 1016"/>
              <a:gd name="T35" fmla="*/ 2147483647 h 341"/>
              <a:gd name="T36" fmla="*/ 2147483647 w 1016"/>
              <a:gd name="T37" fmla="*/ 2147483647 h 341"/>
              <a:gd name="T38" fmla="*/ 2147483647 w 1016"/>
              <a:gd name="T39" fmla="*/ 2147483647 h 341"/>
              <a:gd name="T40" fmla="*/ 2147483647 w 1016"/>
              <a:gd name="T41" fmla="*/ 2147483647 h 341"/>
              <a:gd name="T42" fmla="*/ 2147483647 w 1016"/>
              <a:gd name="T43" fmla="*/ 2147483647 h 341"/>
              <a:gd name="T44" fmla="*/ 2147483647 w 1016"/>
              <a:gd name="T45" fmla="*/ 2147483647 h 341"/>
              <a:gd name="T46" fmla="*/ 2147483647 w 1016"/>
              <a:gd name="T47" fmla="*/ 2147483647 h 341"/>
              <a:gd name="T48" fmla="*/ 2147483647 w 1016"/>
              <a:gd name="T49" fmla="*/ 2147483647 h 341"/>
              <a:gd name="T50" fmla="*/ 2147483647 w 1016"/>
              <a:gd name="T51" fmla="*/ 2147483647 h 341"/>
              <a:gd name="T52" fmla="*/ 2147483647 w 1016"/>
              <a:gd name="T53" fmla="*/ 2147483647 h 341"/>
              <a:gd name="T54" fmla="*/ 2147483647 w 1016"/>
              <a:gd name="T55" fmla="*/ 2147483647 h 341"/>
              <a:gd name="T56" fmla="*/ 2147483647 w 1016"/>
              <a:gd name="T57" fmla="*/ 2147483647 h 341"/>
              <a:gd name="T58" fmla="*/ 2147483647 w 1016"/>
              <a:gd name="T59" fmla="*/ 2147483647 h 341"/>
              <a:gd name="T60" fmla="*/ 2147483647 w 1016"/>
              <a:gd name="T61" fmla="*/ 2147483647 h 341"/>
              <a:gd name="T62" fmla="*/ 2147483647 w 1016"/>
              <a:gd name="T63" fmla="*/ 2147483647 h 341"/>
              <a:gd name="T64" fmla="*/ 2147483647 w 1016"/>
              <a:gd name="T65" fmla="*/ 2147483647 h 341"/>
              <a:gd name="T66" fmla="*/ 2147483647 w 1016"/>
              <a:gd name="T67" fmla="*/ 2147483647 h 341"/>
              <a:gd name="T68" fmla="*/ 2147483647 w 1016"/>
              <a:gd name="T69" fmla="*/ 2147483647 h 341"/>
              <a:gd name="T70" fmla="*/ 2147483647 w 1016"/>
              <a:gd name="T71" fmla="*/ 2147483647 h 341"/>
              <a:gd name="T72" fmla="*/ 2147483647 w 1016"/>
              <a:gd name="T73" fmla="*/ 2147483647 h 341"/>
              <a:gd name="T74" fmla="*/ 2147483647 w 1016"/>
              <a:gd name="T75" fmla="*/ 2147483647 h 341"/>
              <a:gd name="T76" fmla="*/ 2147483647 w 1016"/>
              <a:gd name="T77" fmla="*/ 2147483647 h 341"/>
              <a:gd name="T78" fmla="*/ 2147483647 w 1016"/>
              <a:gd name="T79" fmla="*/ 2147483647 h 341"/>
              <a:gd name="T80" fmla="*/ 2147483647 w 1016"/>
              <a:gd name="T81" fmla="*/ 2147483647 h 341"/>
              <a:gd name="T82" fmla="*/ 2147483647 w 1016"/>
              <a:gd name="T83" fmla="*/ 2147483647 h 341"/>
              <a:gd name="T84" fmla="*/ 2147483647 w 1016"/>
              <a:gd name="T85" fmla="*/ 2147483647 h 341"/>
              <a:gd name="T86" fmla="*/ 2147483647 w 1016"/>
              <a:gd name="T87" fmla="*/ 2147483647 h 341"/>
              <a:gd name="T88" fmla="*/ 2147483647 w 1016"/>
              <a:gd name="T89" fmla="*/ 2147483647 h 341"/>
              <a:gd name="T90" fmla="*/ 2147483647 w 1016"/>
              <a:gd name="T91" fmla="*/ 2147483647 h 341"/>
              <a:gd name="T92" fmla="*/ 2147483647 w 1016"/>
              <a:gd name="T93" fmla="*/ 2147483647 h 341"/>
              <a:gd name="T94" fmla="*/ 2147483647 w 1016"/>
              <a:gd name="T95" fmla="*/ 2147483647 h 341"/>
              <a:gd name="T96" fmla="*/ 2147483647 w 1016"/>
              <a:gd name="T97" fmla="*/ 2147483647 h 341"/>
              <a:gd name="T98" fmla="*/ 2147483647 w 1016"/>
              <a:gd name="T99" fmla="*/ 2147483647 h 341"/>
              <a:gd name="T100" fmla="*/ 2147483647 w 1016"/>
              <a:gd name="T101" fmla="*/ 2147483647 h 341"/>
              <a:gd name="T102" fmla="*/ 2147483647 w 1016"/>
              <a:gd name="T103" fmla="*/ 2147483647 h 341"/>
              <a:gd name="T104" fmla="*/ 2147483647 w 1016"/>
              <a:gd name="T105" fmla="*/ 2147483647 h 341"/>
              <a:gd name="T106" fmla="*/ 2147483647 w 1016"/>
              <a:gd name="T107" fmla="*/ 2147483647 h 341"/>
              <a:gd name="T108" fmla="*/ 2147483647 w 1016"/>
              <a:gd name="T109" fmla="*/ 2147483647 h 341"/>
              <a:gd name="T110" fmla="*/ 2147483647 w 1016"/>
              <a:gd name="T111" fmla="*/ 2147483647 h 341"/>
              <a:gd name="T112" fmla="*/ 2147483647 w 1016"/>
              <a:gd name="T113" fmla="*/ 2147483647 h 341"/>
              <a:gd name="T114" fmla="*/ 2147483647 w 1016"/>
              <a:gd name="T115" fmla="*/ 2147483647 h 341"/>
              <a:gd name="T116" fmla="*/ 2147483647 w 1016"/>
              <a:gd name="T117" fmla="*/ 2147483647 h 341"/>
              <a:gd name="T118" fmla="*/ 2147483647 w 1016"/>
              <a:gd name="T119" fmla="*/ 2147483647 h 341"/>
              <a:gd name="T120" fmla="*/ 2147483647 w 1016"/>
              <a:gd name="T121" fmla="*/ 2147483647 h 341"/>
              <a:gd name="T122" fmla="*/ 2147483647 w 1016"/>
              <a:gd name="T123" fmla="*/ 2147483647 h 341"/>
              <a:gd name="T124" fmla="*/ 0 w 1016"/>
              <a:gd name="T125" fmla="*/ 0 h 3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16"/>
              <a:gd name="T190" fmla="*/ 0 h 341"/>
              <a:gd name="T191" fmla="*/ 1016 w 1016"/>
              <a:gd name="T192" fmla="*/ 341 h 3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16" h="341">
                <a:moveTo>
                  <a:pt x="1015" y="340"/>
                </a:moveTo>
                <a:lnTo>
                  <a:pt x="970" y="317"/>
                </a:lnTo>
                <a:lnTo>
                  <a:pt x="946" y="307"/>
                </a:lnTo>
                <a:lnTo>
                  <a:pt x="922" y="297"/>
                </a:lnTo>
                <a:lnTo>
                  <a:pt x="898" y="287"/>
                </a:lnTo>
                <a:lnTo>
                  <a:pt x="874" y="278"/>
                </a:lnTo>
                <a:lnTo>
                  <a:pt x="849" y="269"/>
                </a:lnTo>
                <a:lnTo>
                  <a:pt x="824" y="261"/>
                </a:lnTo>
                <a:lnTo>
                  <a:pt x="799" y="253"/>
                </a:lnTo>
                <a:lnTo>
                  <a:pt x="774" y="245"/>
                </a:lnTo>
                <a:lnTo>
                  <a:pt x="748" y="238"/>
                </a:lnTo>
                <a:lnTo>
                  <a:pt x="722" y="231"/>
                </a:lnTo>
                <a:lnTo>
                  <a:pt x="696" y="223"/>
                </a:lnTo>
                <a:lnTo>
                  <a:pt x="670" y="216"/>
                </a:lnTo>
                <a:lnTo>
                  <a:pt x="644" y="209"/>
                </a:lnTo>
                <a:lnTo>
                  <a:pt x="618" y="203"/>
                </a:lnTo>
                <a:lnTo>
                  <a:pt x="592" y="196"/>
                </a:lnTo>
                <a:lnTo>
                  <a:pt x="565" y="189"/>
                </a:lnTo>
                <a:lnTo>
                  <a:pt x="539" y="182"/>
                </a:lnTo>
                <a:lnTo>
                  <a:pt x="513" y="175"/>
                </a:lnTo>
                <a:lnTo>
                  <a:pt x="486" y="168"/>
                </a:lnTo>
                <a:lnTo>
                  <a:pt x="460" y="161"/>
                </a:lnTo>
                <a:lnTo>
                  <a:pt x="434" y="153"/>
                </a:lnTo>
                <a:lnTo>
                  <a:pt x="409" y="145"/>
                </a:lnTo>
                <a:lnTo>
                  <a:pt x="383" y="137"/>
                </a:lnTo>
                <a:lnTo>
                  <a:pt x="358" y="129"/>
                </a:lnTo>
                <a:lnTo>
                  <a:pt x="332" y="120"/>
                </a:lnTo>
                <a:lnTo>
                  <a:pt x="308" y="111"/>
                </a:lnTo>
                <a:lnTo>
                  <a:pt x="283" y="102"/>
                </a:lnTo>
                <a:lnTo>
                  <a:pt x="258" y="92"/>
                </a:lnTo>
                <a:lnTo>
                  <a:pt x="234" y="81"/>
                </a:lnTo>
                <a:lnTo>
                  <a:pt x="211" y="71"/>
                </a:lnTo>
                <a:lnTo>
                  <a:pt x="198" y="65"/>
                </a:lnTo>
                <a:lnTo>
                  <a:pt x="192" y="61"/>
                </a:lnTo>
                <a:lnTo>
                  <a:pt x="185" y="59"/>
                </a:lnTo>
                <a:lnTo>
                  <a:pt x="179" y="56"/>
                </a:lnTo>
                <a:lnTo>
                  <a:pt x="172" y="53"/>
                </a:lnTo>
                <a:lnTo>
                  <a:pt x="166" y="50"/>
                </a:lnTo>
                <a:lnTo>
                  <a:pt x="160" y="47"/>
                </a:lnTo>
                <a:lnTo>
                  <a:pt x="153" y="45"/>
                </a:lnTo>
                <a:lnTo>
                  <a:pt x="147" y="42"/>
                </a:lnTo>
                <a:lnTo>
                  <a:pt x="140" y="40"/>
                </a:lnTo>
                <a:lnTo>
                  <a:pt x="134" y="37"/>
                </a:lnTo>
                <a:lnTo>
                  <a:pt x="128" y="35"/>
                </a:lnTo>
                <a:lnTo>
                  <a:pt x="121" y="33"/>
                </a:lnTo>
                <a:lnTo>
                  <a:pt x="114" y="30"/>
                </a:lnTo>
                <a:lnTo>
                  <a:pt x="108" y="28"/>
                </a:lnTo>
                <a:lnTo>
                  <a:pt x="102" y="26"/>
                </a:lnTo>
                <a:lnTo>
                  <a:pt x="95" y="23"/>
                </a:lnTo>
                <a:lnTo>
                  <a:pt x="88" y="21"/>
                </a:lnTo>
                <a:lnTo>
                  <a:pt x="82" y="19"/>
                </a:lnTo>
                <a:lnTo>
                  <a:pt x="75" y="17"/>
                </a:lnTo>
                <a:lnTo>
                  <a:pt x="68" y="15"/>
                </a:lnTo>
                <a:lnTo>
                  <a:pt x="62" y="13"/>
                </a:lnTo>
                <a:lnTo>
                  <a:pt x="55" y="12"/>
                </a:lnTo>
                <a:lnTo>
                  <a:pt x="48" y="10"/>
                </a:lnTo>
                <a:lnTo>
                  <a:pt x="42" y="9"/>
                </a:lnTo>
                <a:lnTo>
                  <a:pt x="35" y="7"/>
                </a:lnTo>
                <a:lnTo>
                  <a:pt x="28" y="5"/>
                </a:lnTo>
                <a:lnTo>
                  <a:pt x="21" y="4"/>
                </a:lnTo>
                <a:lnTo>
                  <a:pt x="14" y="3"/>
                </a:lnTo>
                <a:lnTo>
                  <a:pt x="7" y="1"/>
                </a:lnTo>
                <a:lnTo>
                  <a:pt x="0" y="0"/>
                </a:lnTo>
              </a:path>
            </a:pathLst>
          </a:custGeom>
          <a:noFill/>
          <a:ln w="0">
            <a:solidFill>
              <a:srgbClr val="0033CC"/>
            </a:solidFill>
            <a:round/>
            <a:headEnd/>
            <a:tailEnd/>
          </a:ln>
        </p:spPr>
        <p:txBody>
          <a:bodyPr/>
          <a:lstStyle/>
          <a:p>
            <a:endParaRPr lang="fr-FR"/>
          </a:p>
        </p:txBody>
      </p:sp>
      <p:sp>
        <p:nvSpPr>
          <p:cNvPr id="48153" name="Freeform 33"/>
          <p:cNvSpPr>
            <a:spLocks/>
          </p:cNvSpPr>
          <p:nvPr/>
        </p:nvSpPr>
        <p:spPr bwMode="auto">
          <a:xfrm flipH="1">
            <a:off x="6296025" y="2051050"/>
            <a:ext cx="42863" cy="2874963"/>
          </a:xfrm>
          <a:custGeom>
            <a:avLst/>
            <a:gdLst>
              <a:gd name="T0" fmla="*/ 0 w 1"/>
              <a:gd name="T1" fmla="*/ 0 h 1527"/>
              <a:gd name="T2" fmla="*/ 0 w 1"/>
              <a:gd name="T3" fmla="*/ 2147483647 h 1527"/>
              <a:gd name="T4" fmla="*/ 0 w 1"/>
              <a:gd name="T5" fmla="*/ 2147483647 h 1527"/>
              <a:gd name="T6" fmla="*/ 0 60000 65536"/>
              <a:gd name="T7" fmla="*/ 0 60000 65536"/>
              <a:gd name="T8" fmla="*/ 0 60000 65536"/>
              <a:gd name="T9" fmla="*/ 0 w 1"/>
              <a:gd name="T10" fmla="*/ 0 h 1527"/>
              <a:gd name="T11" fmla="*/ 1 w 1"/>
              <a:gd name="T12" fmla="*/ 1527 h 1527"/>
            </a:gdLst>
            <a:ahLst/>
            <a:cxnLst>
              <a:cxn ang="T6">
                <a:pos x="T0" y="T1"/>
              </a:cxn>
              <a:cxn ang="T7">
                <a:pos x="T2" y="T3"/>
              </a:cxn>
              <a:cxn ang="T8">
                <a:pos x="T4" y="T5"/>
              </a:cxn>
            </a:cxnLst>
            <a:rect l="T9" t="T10" r="T11" b="T12"/>
            <a:pathLst>
              <a:path w="1" h="1527">
                <a:moveTo>
                  <a:pt x="0" y="0"/>
                </a:moveTo>
                <a:lnTo>
                  <a:pt x="0" y="1526"/>
                </a:lnTo>
              </a:path>
            </a:pathLst>
          </a:custGeom>
          <a:noFill/>
          <a:ln w="0">
            <a:solidFill>
              <a:srgbClr val="0033CC"/>
            </a:solidFill>
            <a:round/>
            <a:headEnd/>
            <a:tailEnd/>
          </a:ln>
        </p:spPr>
        <p:txBody>
          <a:bodyPr/>
          <a:lstStyle/>
          <a:p>
            <a:endParaRPr lang="fr-FR"/>
          </a:p>
        </p:txBody>
      </p:sp>
      <p:sp>
        <p:nvSpPr>
          <p:cNvPr id="48154" name="Freeform 34"/>
          <p:cNvSpPr>
            <a:spLocks/>
          </p:cNvSpPr>
          <p:nvPr/>
        </p:nvSpPr>
        <p:spPr bwMode="auto">
          <a:xfrm>
            <a:off x="4960938" y="1989138"/>
            <a:ext cx="1381125" cy="2943225"/>
          </a:xfrm>
          <a:custGeom>
            <a:avLst/>
            <a:gdLst>
              <a:gd name="T0" fmla="*/ 2147483647 w 850"/>
              <a:gd name="T1" fmla="*/ 2147483647 h 1753"/>
              <a:gd name="T2" fmla="*/ 2147483647 w 850"/>
              <a:gd name="T3" fmla="*/ 2147483647 h 1753"/>
              <a:gd name="T4" fmla="*/ 2147483647 w 850"/>
              <a:gd name="T5" fmla="*/ 2147483647 h 1753"/>
              <a:gd name="T6" fmla="*/ 2147483647 w 850"/>
              <a:gd name="T7" fmla="*/ 2147483647 h 1753"/>
              <a:gd name="T8" fmla="*/ 2147483647 w 850"/>
              <a:gd name="T9" fmla="*/ 2147483647 h 1753"/>
              <a:gd name="T10" fmla="*/ 2147483647 w 850"/>
              <a:gd name="T11" fmla="*/ 2147483647 h 1753"/>
              <a:gd name="T12" fmla="*/ 2147483647 w 850"/>
              <a:gd name="T13" fmla="*/ 2147483647 h 1753"/>
              <a:gd name="T14" fmla="*/ 2147483647 w 850"/>
              <a:gd name="T15" fmla="*/ 2147483647 h 1753"/>
              <a:gd name="T16" fmla="*/ 2147483647 w 850"/>
              <a:gd name="T17" fmla="*/ 2147483647 h 1753"/>
              <a:gd name="T18" fmla="*/ 2147483647 w 850"/>
              <a:gd name="T19" fmla="*/ 2147483647 h 1753"/>
              <a:gd name="T20" fmla="*/ 2147483647 w 850"/>
              <a:gd name="T21" fmla="*/ 2147483647 h 1753"/>
              <a:gd name="T22" fmla="*/ 2147483647 w 850"/>
              <a:gd name="T23" fmla="*/ 2147483647 h 1753"/>
              <a:gd name="T24" fmla="*/ 2147483647 w 850"/>
              <a:gd name="T25" fmla="*/ 2147483647 h 1753"/>
              <a:gd name="T26" fmla="*/ 2147483647 w 850"/>
              <a:gd name="T27" fmla="*/ 2147483647 h 1753"/>
              <a:gd name="T28" fmla="*/ 2147483647 w 850"/>
              <a:gd name="T29" fmla="*/ 2147483647 h 1753"/>
              <a:gd name="T30" fmla="*/ 2147483647 w 850"/>
              <a:gd name="T31" fmla="*/ 2147483647 h 1753"/>
              <a:gd name="T32" fmla="*/ 2147483647 w 850"/>
              <a:gd name="T33" fmla="*/ 2147483647 h 1753"/>
              <a:gd name="T34" fmla="*/ 2147483647 w 850"/>
              <a:gd name="T35" fmla="*/ 2147483647 h 1753"/>
              <a:gd name="T36" fmla="*/ 2147483647 w 850"/>
              <a:gd name="T37" fmla="*/ 2147483647 h 1753"/>
              <a:gd name="T38" fmla="*/ 2147483647 w 850"/>
              <a:gd name="T39" fmla="*/ 2147483647 h 1753"/>
              <a:gd name="T40" fmla="*/ 2147483647 w 850"/>
              <a:gd name="T41" fmla="*/ 2147483647 h 1753"/>
              <a:gd name="T42" fmla="*/ 2147483647 w 850"/>
              <a:gd name="T43" fmla="*/ 2147483647 h 1753"/>
              <a:gd name="T44" fmla="*/ 2147483647 w 850"/>
              <a:gd name="T45" fmla="*/ 2147483647 h 1753"/>
              <a:gd name="T46" fmla="*/ 2147483647 w 850"/>
              <a:gd name="T47" fmla="*/ 2147483647 h 1753"/>
              <a:gd name="T48" fmla="*/ 2147483647 w 850"/>
              <a:gd name="T49" fmla="*/ 2147483647 h 1753"/>
              <a:gd name="T50" fmla="*/ 2147483647 w 850"/>
              <a:gd name="T51" fmla="*/ 2147483647 h 1753"/>
              <a:gd name="T52" fmla="*/ 2147483647 w 850"/>
              <a:gd name="T53" fmla="*/ 2147483647 h 1753"/>
              <a:gd name="T54" fmla="*/ 2147483647 w 850"/>
              <a:gd name="T55" fmla="*/ 2147483647 h 1753"/>
              <a:gd name="T56" fmla="*/ 2147483647 w 850"/>
              <a:gd name="T57" fmla="*/ 2147483647 h 1753"/>
              <a:gd name="T58" fmla="*/ 2147483647 w 850"/>
              <a:gd name="T59" fmla="*/ 2147483647 h 1753"/>
              <a:gd name="T60" fmla="*/ 2147483647 w 850"/>
              <a:gd name="T61" fmla="*/ 2147483647 h 1753"/>
              <a:gd name="T62" fmla="*/ 2147483647 w 850"/>
              <a:gd name="T63" fmla="*/ 2147483647 h 1753"/>
              <a:gd name="T64" fmla="*/ 2147483647 w 850"/>
              <a:gd name="T65" fmla="*/ 2147483647 h 1753"/>
              <a:gd name="T66" fmla="*/ 2147483647 w 850"/>
              <a:gd name="T67" fmla="*/ 2147483647 h 1753"/>
              <a:gd name="T68" fmla="*/ 2147483647 w 850"/>
              <a:gd name="T69" fmla="*/ 2147483647 h 1753"/>
              <a:gd name="T70" fmla="*/ 2147483647 w 850"/>
              <a:gd name="T71" fmla="*/ 2147483647 h 1753"/>
              <a:gd name="T72" fmla="*/ 2147483647 w 850"/>
              <a:gd name="T73" fmla="*/ 2147483647 h 1753"/>
              <a:gd name="T74" fmla="*/ 2147483647 w 850"/>
              <a:gd name="T75" fmla="*/ 2147483647 h 1753"/>
              <a:gd name="T76" fmla="*/ 2147483647 w 850"/>
              <a:gd name="T77" fmla="*/ 2147483647 h 1753"/>
              <a:gd name="T78" fmla="*/ 2147483647 w 850"/>
              <a:gd name="T79" fmla="*/ 2147483647 h 1753"/>
              <a:gd name="T80" fmla="*/ 2147483647 w 850"/>
              <a:gd name="T81" fmla="*/ 2147483647 h 1753"/>
              <a:gd name="T82" fmla="*/ 2147483647 w 850"/>
              <a:gd name="T83" fmla="*/ 2147483647 h 1753"/>
              <a:gd name="T84" fmla="*/ 2147483647 w 850"/>
              <a:gd name="T85" fmla="*/ 2147483647 h 1753"/>
              <a:gd name="T86" fmla="*/ 2147483647 w 850"/>
              <a:gd name="T87" fmla="*/ 2147483647 h 1753"/>
              <a:gd name="T88" fmla="*/ 2147483647 w 850"/>
              <a:gd name="T89" fmla="*/ 2147483647 h 1753"/>
              <a:gd name="T90" fmla="*/ 2147483647 w 850"/>
              <a:gd name="T91" fmla="*/ 2147483647 h 1753"/>
              <a:gd name="T92" fmla="*/ 2147483647 w 850"/>
              <a:gd name="T93" fmla="*/ 2147483647 h 1753"/>
              <a:gd name="T94" fmla="*/ 2147483647 w 850"/>
              <a:gd name="T95" fmla="*/ 2147483647 h 1753"/>
              <a:gd name="T96" fmla="*/ 2147483647 w 850"/>
              <a:gd name="T97" fmla="*/ 2147483647 h 1753"/>
              <a:gd name="T98" fmla="*/ 2147483647 w 850"/>
              <a:gd name="T99" fmla="*/ 2147483647 h 1753"/>
              <a:gd name="T100" fmla="*/ 2147483647 w 850"/>
              <a:gd name="T101" fmla="*/ 2147483647 h 1753"/>
              <a:gd name="T102" fmla="*/ 2147483647 w 850"/>
              <a:gd name="T103" fmla="*/ 2147483647 h 1753"/>
              <a:gd name="T104" fmla="*/ 2147483647 w 850"/>
              <a:gd name="T105" fmla="*/ 2147483647 h 1753"/>
              <a:gd name="T106" fmla="*/ 2147483647 w 850"/>
              <a:gd name="T107" fmla="*/ 2147483647 h 1753"/>
              <a:gd name="T108" fmla="*/ 2147483647 w 850"/>
              <a:gd name="T109" fmla="*/ 2147483647 h 1753"/>
              <a:gd name="T110" fmla="*/ 2147483647 w 850"/>
              <a:gd name="T111" fmla="*/ 2147483647 h 1753"/>
              <a:gd name="T112" fmla="*/ 2147483647 w 850"/>
              <a:gd name="T113" fmla="*/ 2147483647 h 1753"/>
              <a:gd name="T114" fmla="*/ 2147483647 w 850"/>
              <a:gd name="T115" fmla="*/ 2147483647 h 1753"/>
              <a:gd name="T116" fmla="*/ 2147483647 w 850"/>
              <a:gd name="T117" fmla="*/ 2147483647 h 1753"/>
              <a:gd name="T118" fmla="*/ 2147483647 w 850"/>
              <a:gd name="T119" fmla="*/ 2147483647 h 1753"/>
              <a:gd name="T120" fmla="*/ 2147483647 w 850"/>
              <a:gd name="T121" fmla="*/ 2147483647 h 1753"/>
              <a:gd name="T122" fmla="*/ 2147483647 w 850"/>
              <a:gd name="T123" fmla="*/ 2147483647 h 17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50"/>
              <a:gd name="T187" fmla="*/ 0 h 1753"/>
              <a:gd name="T188" fmla="*/ 850 w 850"/>
              <a:gd name="T189" fmla="*/ 1753 h 175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50" h="1753">
                <a:moveTo>
                  <a:pt x="849" y="1752"/>
                </a:moveTo>
                <a:lnTo>
                  <a:pt x="827" y="1730"/>
                </a:lnTo>
                <a:lnTo>
                  <a:pt x="815" y="1719"/>
                </a:lnTo>
                <a:lnTo>
                  <a:pt x="803" y="1710"/>
                </a:lnTo>
                <a:lnTo>
                  <a:pt x="789" y="1702"/>
                </a:lnTo>
                <a:lnTo>
                  <a:pt x="776" y="1694"/>
                </a:lnTo>
                <a:lnTo>
                  <a:pt x="762" y="1686"/>
                </a:lnTo>
                <a:lnTo>
                  <a:pt x="748" y="1680"/>
                </a:lnTo>
                <a:lnTo>
                  <a:pt x="733" y="1673"/>
                </a:lnTo>
                <a:lnTo>
                  <a:pt x="718" y="1667"/>
                </a:lnTo>
                <a:lnTo>
                  <a:pt x="703" y="1661"/>
                </a:lnTo>
                <a:lnTo>
                  <a:pt x="687" y="1656"/>
                </a:lnTo>
                <a:lnTo>
                  <a:pt x="672" y="1650"/>
                </a:lnTo>
                <a:lnTo>
                  <a:pt x="656" y="1645"/>
                </a:lnTo>
                <a:lnTo>
                  <a:pt x="641" y="1640"/>
                </a:lnTo>
                <a:lnTo>
                  <a:pt x="625" y="1634"/>
                </a:lnTo>
                <a:lnTo>
                  <a:pt x="610" y="1629"/>
                </a:lnTo>
                <a:lnTo>
                  <a:pt x="594" y="1623"/>
                </a:lnTo>
                <a:lnTo>
                  <a:pt x="579" y="1618"/>
                </a:lnTo>
                <a:lnTo>
                  <a:pt x="564" y="1611"/>
                </a:lnTo>
                <a:lnTo>
                  <a:pt x="550" y="1604"/>
                </a:lnTo>
                <a:lnTo>
                  <a:pt x="535" y="1597"/>
                </a:lnTo>
                <a:lnTo>
                  <a:pt x="522" y="1590"/>
                </a:lnTo>
                <a:lnTo>
                  <a:pt x="509" y="1581"/>
                </a:lnTo>
                <a:lnTo>
                  <a:pt x="495" y="1572"/>
                </a:lnTo>
                <a:lnTo>
                  <a:pt x="483" y="1562"/>
                </a:lnTo>
                <a:lnTo>
                  <a:pt x="472" y="1552"/>
                </a:lnTo>
                <a:lnTo>
                  <a:pt x="461" y="1540"/>
                </a:lnTo>
                <a:lnTo>
                  <a:pt x="450" y="1528"/>
                </a:lnTo>
                <a:lnTo>
                  <a:pt x="441" y="1514"/>
                </a:lnTo>
                <a:lnTo>
                  <a:pt x="432" y="1500"/>
                </a:lnTo>
                <a:lnTo>
                  <a:pt x="425" y="1484"/>
                </a:lnTo>
                <a:lnTo>
                  <a:pt x="409" y="1450"/>
                </a:lnTo>
                <a:lnTo>
                  <a:pt x="403" y="1434"/>
                </a:lnTo>
                <a:lnTo>
                  <a:pt x="395" y="1417"/>
                </a:lnTo>
                <a:lnTo>
                  <a:pt x="389" y="1400"/>
                </a:lnTo>
                <a:lnTo>
                  <a:pt x="382" y="1383"/>
                </a:lnTo>
                <a:lnTo>
                  <a:pt x="376" y="1366"/>
                </a:lnTo>
                <a:lnTo>
                  <a:pt x="370" y="1349"/>
                </a:lnTo>
                <a:lnTo>
                  <a:pt x="364" y="1332"/>
                </a:lnTo>
                <a:lnTo>
                  <a:pt x="358" y="1316"/>
                </a:lnTo>
                <a:lnTo>
                  <a:pt x="352" y="1298"/>
                </a:lnTo>
                <a:lnTo>
                  <a:pt x="347" y="1282"/>
                </a:lnTo>
                <a:lnTo>
                  <a:pt x="342" y="1264"/>
                </a:lnTo>
                <a:lnTo>
                  <a:pt x="337" y="1247"/>
                </a:lnTo>
                <a:lnTo>
                  <a:pt x="332" y="1230"/>
                </a:lnTo>
                <a:lnTo>
                  <a:pt x="328" y="1213"/>
                </a:lnTo>
                <a:lnTo>
                  <a:pt x="323" y="1196"/>
                </a:lnTo>
                <a:lnTo>
                  <a:pt x="319" y="1178"/>
                </a:lnTo>
                <a:lnTo>
                  <a:pt x="315" y="1161"/>
                </a:lnTo>
                <a:lnTo>
                  <a:pt x="311" y="1144"/>
                </a:lnTo>
                <a:lnTo>
                  <a:pt x="308" y="1126"/>
                </a:lnTo>
                <a:lnTo>
                  <a:pt x="305" y="1108"/>
                </a:lnTo>
                <a:lnTo>
                  <a:pt x="302" y="1090"/>
                </a:lnTo>
                <a:lnTo>
                  <a:pt x="299" y="1073"/>
                </a:lnTo>
                <a:lnTo>
                  <a:pt x="297" y="1055"/>
                </a:lnTo>
                <a:lnTo>
                  <a:pt x="294" y="1036"/>
                </a:lnTo>
                <a:lnTo>
                  <a:pt x="292" y="1018"/>
                </a:lnTo>
                <a:lnTo>
                  <a:pt x="290" y="1000"/>
                </a:lnTo>
                <a:lnTo>
                  <a:pt x="289" y="982"/>
                </a:lnTo>
                <a:lnTo>
                  <a:pt x="287" y="963"/>
                </a:lnTo>
                <a:lnTo>
                  <a:pt x="286" y="944"/>
                </a:lnTo>
                <a:lnTo>
                  <a:pt x="285" y="926"/>
                </a:lnTo>
                <a:lnTo>
                  <a:pt x="281" y="874"/>
                </a:lnTo>
                <a:lnTo>
                  <a:pt x="278" y="848"/>
                </a:lnTo>
                <a:lnTo>
                  <a:pt x="275" y="822"/>
                </a:lnTo>
                <a:lnTo>
                  <a:pt x="270" y="796"/>
                </a:lnTo>
                <a:lnTo>
                  <a:pt x="266" y="769"/>
                </a:lnTo>
                <a:lnTo>
                  <a:pt x="260" y="743"/>
                </a:lnTo>
                <a:lnTo>
                  <a:pt x="255" y="716"/>
                </a:lnTo>
                <a:lnTo>
                  <a:pt x="248" y="689"/>
                </a:lnTo>
                <a:lnTo>
                  <a:pt x="241" y="662"/>
                </a:lnTo>
                <a:lnTo>
                  <a:pt x="235" y="636"/>
                </a:lnTo>
                <a:lnTo>
                  <a:pt x="227" y="608"/>
                </a:lnTo>
                <a:lnTo>
                  <a:pt x="219" y="581"/>
                </a:lnTo>
                <a:lnTo>
                  <a:pt x="211" y="554"/>
                </a:lnTo>
                <a:lnTo>
                  <a:pt x="203" y="527"/>
                </a:lnTo>
                <a:lnTo>
                  <a:pt x="194" y="500"/>
                </a:lnTo>
                <a:lnTo>
                  <a:pt x="185" y="473"/>
                </a:lnTo>
                <a:lnTo>
                  <a:pt x="176" y="446"/>
                </a:lnTo>
                <a:lnTo>
                  <a:pt x="167" y="419"/>
                </a:lnTo>
                <a:lnTo>
                  <a:pt x="158" y="392"/>
                </a:lnTo>
                <a:lnTo>
                  <a:pt x="149" y="366"/>
                </a:lnTo>
                <a:lnTo>
                  <a:pt x="139" y="339"/>
                </a:lnTo>
                <a:lnTo>
                  <a:pt x="130" y="312"/>
                </a:lnTo>
                <a:lnTo>
                  <a:pt x="121" y="286"/>
                </a:lnTo>
                <a:lnTo>
                  <a:pt x="111" y="260"/>
                </a:lnTo>
                <a:lnTo>
                  <a:pt x="102" y="234"/>
                </a:lnTo>
                <a:lnTo>
                  <a:pt x="93" y="208"/>
                </a:lnTo>
                <a:lnTo>
                  <a:pt x="85" y="182"/>
                </a:lnTo>
                <a:lnTo>
                  <a:pt x="76" y="156"/>
                </a:lnTo>
                <a:lnTo>
                  <a:pt x="68" y="131"/>
                </a:lnTo>
                <a:lnTo>
                  <a:pt x="60" y="106"/>
                </a:lnTo>
                <a:lnTo>
                  <a:pt x="52" y="82"/>
                </a:lnTo>
                <a:lnTo>
                  <a:pt x="50" y="75"/>
                </a:lnTo>
                <a:lnTo>
                  <a:pt x="49" y="72"/>
                </a:lnTo>
                <a:lnTo>
                  <a:pt x="48" y="69"/>
                </a:lnTo>
                <a:lnTo>
                  <a:pt x="47" y="66"/>
                </a:lnTo>
                <a:lnTo>
                  <a:pt x="46" y="63"/>
                </a:lnTo>
                <a:lnTo>
                  <a:pt x="45" y="60"/>
                </a:lnTo>
                <a:lnTo>
                  <a:pt x="44" y="57"/>
                </a:lnTo>
                <a:lnTo>
                  <a:pt x="43" y="54"/>
                </a:lnTo>
                <a:lnTo>
                  <a:pt x="42" y="51"/>
                </a:lnTo>
                <a:lnTo>
                  <a:pt x="41" y="48"/>
                </a:lnTo>
                <a:lnTo>
                  <a:pt x="39" y="45"/>
                </a:lnTo>
                <a:lnTo>
                  <a:pt x="38" y="42"/>
                </a:lnTo>
                <a:lnTo>
                  <a:pt x="37" y="39"/>
                </a:lnTo>
                <a:lnTo>
                  <a:pt x="35" y="36"/>
                </a:lnTo>
                <a:lnTo>
                  <a:pt x="34" y="34"/>
                </a:lnTo>
                <a:lnTo>
                  <a:pt x="33" y="31"/>
                </a:lnTo>
                <a:lnTo>
                  <a:pt x="31" y="28"/>
                </a:lnTo>
                <a:lnTo>
                  <a:pt x="29" y="26"/>
                </a:lnTo>
                <a:lnTo>
                  <a:pt x="28" y="23"/>
                </a:lnTo>
                <a:lnTo>
                  <a:pt x="26" y="21"/>
                </a:lnTo>
                <a:lnTo>
                  <a:pt x="24" y="19"/>
                </a:lnTo>
                <a:lnTo>
                  <a:pt x="22" y="16"/>
                </a:lnTo>
                <a:lnTo>
                  <a:pt x="20" y="14"/>
                </a:lnTo>
                <a:lnTo>
                  <a:pt x="18" y="12"/>
                </a:lnTo>
                <a:lnTo>
                  <a:pt x="15" y="10"/>
                </a:lnTo>
                <a:lnTo>
                  <a:pt x="13" y="8"/>
                </a:lnTo>
                <a:lnTo>
                  <a:pt x="11" y="6"/>
                </a:lnTo>
                <a:lnTo>
                  <a:pt x="8" y="5"/>
                </a:lnTo>
                <a:lnTo>
                  <a:pt x="5" y="3"/>
                </a:lnTo>
                <a:lnTo>
                  <a:pt x="3" y="2"/>
                </a:lnTo>
                <a:lnTo>
                  <a:pt x="0" y="0"/>
                </a:lnTo>
              </a:path>
            </a:pathLst>
          </a:custGeom>
          <a:noFill/>
          <a:ln w="0">
            <a:solidFill>
              <a:srgbClr val="0033CC"/>
            </a:solidFill>
            <a:round/>
            <a:headEnd/>
            <a:tailEnd/>
          </a:ln>
        </p:spPr>
        <p:txBody>
          <a:bodyPr/>
          <a:lstStyle/>
          <a:p>
            <a:endParaRPr lang="fr-FR"/>
          </a:p>
        </p:txBody>
      </p:sp>
      <p:sp>
        <p:nvSpPr>
          <p:cNvPr id="48155" name="Freeform 35"/>
          <p:cNvSpPr>
            <a:spLocks/>
          </p:cNvSpPr>
          <p:nvPr/>
        </p:nvSpPr>
        <p:spPr bwMode="auto">
          <a:xfrm>
            <a:off x="6343650" y="2057400"/>
            <a:ext cx="1422400" cy="1211263"/>
          </a:xfrm>
          <a:custGeom>
            <a:avLst/>
            <a:gdLst>
              <a:gd name="T0" fmla="*/ 0 w 904"/>
              <a:gd name="T1" fmla="*/ 0 h 483"/>
              <a:gd name="T2" fmla="*/ 2147483647 w 904"/>
              <a:gd name="T3" fmla="*/ 2147483647 h 483"/>
              <a:gd name="T4" fmla="*/ 2147483647 w 904"/>
              <a:gd name="T5" fmla="*/ 2147483647 h 483"/>
              <a:gd name="T6" fmla="*/ 2147483647 w 904"/>
              <a:gd name="T7" fmla="*/ 2147483647 h 483"/>
              <a:gd name="T8" fmla="*/ 2147483647 w 904"/>
              <a:gd name="T9" fmla="*/ 2147483647 h 483"/>
              <a:gd name="T10" fmla="*/ 2147483647 w 904"/>
              <a:gd name="T11" fmla="*/ 2147483647 h 483"/>
              <a:gd name="T12" fmla="*/ 2147483647 w 904"/>
              <a:gd name="T13" fmla="*/ 2147483647 h 483"/>
              <a:gd name="T14" fmla="*/ 2147483647 w 904"/>
              <a:gd name="T15" fmla="*/ 2147483647 h 483"/>
              <a:gd name="T16" fmla="*/ 2147483647 w 904"/>
              <a:gd name="T17" fmla="*/ 2147483647 h 483"/>
              <a:gd name="T18" fmla="*/ 2147483647 w 904"/>
              <a:gd name="T19" fmla="*/ 2147483647 h 483"/>
              <a:gd name="T20" fmla="*/ 2147483647 w 904"/>
              <a:gd name="T21" fmla="*/ 2147483647 h 483"/>
              <a:gd name="T22" fmla="*/ 2147483647 w 904"/>
              <a:gd name="T23" fmla="*/ 2147483647 h 483"/>
              <a:gd name="T24" fmla="*/ 2147483647 w 904"/>
              <a:gd name="T25" fmla="*/ 2147483647 h 483"/>
              <a:gd name="T26" fmla="*/ 2147483647 w 904"/>
              <a:gd name="T27" fmla="*/ 2147483647 h 483"/>
              <a:gd name="T28" fmla="*/ 2147483647 w 904"/>
              <a:gd name="T29" fmla="*/ 2147483647 h 483"/>
              <a:gd name="T30" fmla="*/ 2147483647 w 904"/>
              <a:gd name="T31" fmla="*/ 2147483647 h 483"/>
              <a:gd name="T32" fmla="*/ 2147483647 w 904"/>
              <a:gd name="T33" fmla="*/ 2147483647 h 483"/>
              <a:gd name="T34" fmla="*/ 2147483647 w 904"/>
              <a:gd name="T35" fmla="*/ 2147483647 h 483"/>
              <a:gd name="T36" fmla="*/ 2147483647 w 904"/>
              <a:gd name="T37" fmla="*/ 2147483647 h 483"/>
              <a:gd name="T38" fmla="*/ 2147483647 w 904"/>
              <a:gd name="T39" fmla="*/ 2147483647 h 483"/>
              <a:gd name="T40" fmla="*/ 2147483647 w 904"/>
              <a:gd name="T41" fmla="*/ 2147483647 h 483"/>
              <a:gd name="T42" fmla="*/ 2147483647 w 904"/>
              <a:gd name="T43" fmla="*/ 2147483647 h 483"/>
              <a:gd name="T44" fmla="*/ 2147483647 w 904"/>
              <a:gd name="T45" fmla="*/ 2147483647 h 483"/>
              <a:gd name="T46" fmla="*/ 2147483647 w 904"/>
              <a:gd name="T47" fmla="*/ 2147483647 h 483"/>
              <a:gd name="T48" fmla="*/ 2147483647 w 904"/>
              <a:gd name="T49" fmla="*/ 2147483647 h 483"/>
              <a:gd name="T50" fmla="*/ 2147483647 w 904"/>
              <a:gd name="T51" fmla="*/ 2147483647 h 483"/>
              <a:gd name="T52" fmla="*/ 2147483647 w 904"/>
              <a:gd name="T53" fmla="*/ 2147483647 h 483"/>
              <a:gd name="T54" fmla="*/ 2147483647 w 904"/>
              <a:gd name="T55" fmla="*/ 2147483647 h 483"/>
              <a:gd name="T56" fmla="*/ 2147483647 w 904"/>
              <a:gd name="T57" fmla="*/ 2147483647 h 483"/>
              <a:gd name="T58" fmla="*/ 2147483647 w 904"/>
              <a:gd name="T59" fmla="*/ 2147483647 h 483"/>
              <a:gd name="T60" fmla="*/ 2147483647 w 904"/>
              <a:gd name="T61" fmla="*/ 2147483647 h 483"/>
              <a:gd name="T62" fmla="*/ 2147483647 w 904"/>
              <a:gd name="T63" fmla="*/ 2147483647 h 4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04"/>
              <a:gd name="T97" fmla="*/ 0 h 483"/>
              <a:gd name="T98" fmla="*/ 904 w 904"/>
              <a:gd name="T99" fmla="*/ 483 h 4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04" h="483">
                <a:moveTo>
                  <a:pt x="0" y="0"/>
                </a:moveTo>
                <a:lnTo>
                  <a:pt x="60" y="16"/>
                </a:lnTo>
                <a:lnTo>
                  <a:pt x="89" y="25"/>
                </a:lnTo>
                <a:lnTo>
                  <a:pt x="119" y="35"/>
                </a:lnTo>
                <a:lnTo>
                  <a:pt x="149" y="45"/>
                </a:lnTo>
                <a:lnTo>
                  <a:pt x="178" y="56"/>
                </a:lnTo>
                <a:lnTo>
                  <a:pt x="208" y="68"/>
                </a:lnTo>
                <a:lnTo>
                  <a:pt x="238" y="80"/>
                </a:lnTo>
                <a:lnTo>
                  <a:pt x="267" y="93"/>
                </a:lnTo>
                <a:lnTo>
                  <a:pt x="297" y="106"/>
                </a:lnTo>
                <a:lnTo>
                  <a:pt x="326" y="120"/>
                </a:lnTo>
                <a:lnTo>
                  <a:pt x="356" y="135"/>
                </a:lnTo>
                <a:lnTo>
                  <a:pt x="385" y="150"/>
                </a:lnTo>
                <a:lnTo>
                  <a:pt x="414" y="165"/>
                </a:lnTo>
                <a:lnTo>
                  <a:pt x="443" y="180"/>
                </a:lnTo>
                <a:lnTo>
                  <a:pt x="472" y="196"/>
                </a:lnTo>
                <a:lnTo>
                  <a:pt x="501" y="212"/>
                </a:lnTo>
                <a:lnTo>
                  <a:pt x="529" y="229"/>
                </a:lnTo>
                <a:lnTo>
                  <a:pt x="558" y="246"/>
                </a:lnTo>
                <a:lnTo>
                  <a:pt x="586" y="263"/>
                </a:lnTo>
                <a:lnTo>
                  <a:pt x="614" y="281"/>
                </a:lnTo>
                <a:lnTo>
                  <a:pt x="641" y="298"/>
                </a:lnTo>
                <a:lnTo>
                  <a:pt x="669" y="316"/>
                </a:lnTo>
                <a:lnTo>
                  <a:pt x="696" y="334"/>
                </a:lnTo>
                <a:lnTo>
                  <a:pt x="723" y="353"/>
                </a:lnTo>
                <a:lnTo>
                  <a:pt x="749" y="371"/>
                </a:lnTo>
                <a:lnTo>
                  <a:pt x="776" y="390"/>
                </a:lnTo>
                <a:lnTo>
                  <a:pt x="802" y="408"/>
                </a:lnTo>
                <a:lnTo>
                  <a:pt x="828" y="426"/>
                </a:lnTo>
                <a:lnTo>
                  <a:pt x="853" y="445"/>
                </a:lnTo>
                <a:lnTo>
                  <a:pt x="878" y="464"/>
                </a:lnTo>
                <a:lnTo>
                  <a:pt x="903" y="482"/>
                </a:lnTo>
              </a:path>
            </a:pathLst>
          </a:custGeom>
          <a:noFill/>
          <a:ln w="0">
            <a:solidFill>
              <a:srgbClr val="0033CC"/>
            </a:solidFill>
            <a:round/>
            <a:headEnd/>
            <a:tailEnd/>
          </a:ln>
        </p:spPr>
        <p:txBody>
          <a:bodyPr/>
          <a:lstStyle/>
          <a:p>
            <a:endParaRPr lang="fr-FR"/>
          </a:p>
        </p:txBody>
      </p:sp>
      <p:sp>
        <p:nvSpPr>
          <p:cNvPr id="48156" name="Line 36"/>
          <p:cNvSpPr>
            <a:spLocks noChangeShapeType="1"/>
          </p:cNvSpPr>
          <p:nvPr/>
        </p:nvSpPr>
        <p:spPr bwMode="auto">
          <a:xfrm>
            <a:off x="1474788" y="1798638"/>
            <a:ext cx="6553200" cy="0"/>
          </a:xfrm>
          <a:prstGeom prst="line">
            <a:avLst/>
          </a:prstGeom>
          <a:noFill/>
          <a:ln w="38100">
            <a:solidFill>
              <a:srgbClr val="6600CC"/>
            </a:solidFill>
            <a:round/>
            <a:headEnd/>
            <a:tailEnd/>
          </a:ln>
        </p:spPr>
        <p:txBody>
          <a:bodyPr wrap="none"/>
          <a:lstStyle/>
          <a:p>
            <a:endParaRPr lang="fr-CA"/>
          </a:p>
        </p:txBody>
      </p:sp>
      <p:sp>
        <p:nvSpPr>
          <p:cNvPr id="48157" name="Text Box 37"/>
          <p:cNvSpPr txBox="1">
            <a:spLocks noChangeArrowheads="1"/>
          </p:cNvSpPr>
          <p:nvPr/>
        </p:nvSpPr>
        <p:spPr bwMode="auto">
          <a:xfrm>
            <a:off x="3443288" y="1450975"/>
            <a:ext cx="1665287" cy="396875"/>
          </a:xfrm>
          <a:prstGeom prst="rect">
            <a:avLst/>
          </a:prstGeom>
          <a:noFill/>
          <a:ln w="9525">
            <a:noFill/>
            <a:miter lim="800000"/>
            <a:headEnd/>
            <a:tailEnd/>
          </a:ln>
        </p:spPr>
        <p:txBody>
          <a:bodyPr wrap="none">
            <a:spAutoFit/>
          </a:bodyPr>
          <a:lstStyle/>
          <a:p>
            <a:r>
              <a:rPr lang="fr-CA" sz="2000" b="1">
                <a:solidFill>
                  <a:srgbClr val="6600CC"/>
                </a:solidFill>
              </a:rPr>
              <a:t>Niveau cible</a:t>
            </a:r>
          </a:p>
        </p:txBody>
      </p:sp>
      <p:sp>
        <p:nvSpPr>
          <p:cNvPr id="295974" name="Line 38"/>
          <p:cNvSpPr>
            <a:spLocks noChangeShapeType="1"/>
          </p:cNvSpPr>
          <p:nvPr/>
        </p:nvSpPr>
        <p:spPr bwMode="auto">
          <a:xfrm>
            <a:off x="3348038" y="2636838"/>
            <a:ext cx="0" cy="2303462"/>
          </a:xfrm>
          <a:prstGeom prst="line">
            <a:avLst/>
          </a:prstGeom>
          <a:noFill/>
          <a:ln w="38100">
            <a:solidFill>
              <a:srgbClr val="FF0000"/>
            </a:solidFill>
            <a:round/>
            <a:headEnd type="triangle" w="med" len="med"/>
            <a:tailEnd type="triangle" w="med" len="med"/>
          </a:ln>
        </p:spPr>
        <p:txBody>
          <a:bodyPr wrap="none"/>
          <a:lstStyle/>
          <a:p>
            <a:endParaRPr lang="fr-CA"/>
          </a:p>
        </p:txBody>
      </p:sp>
      <p:sp>
        <p:nvSpPr>
          <p:cNvPr id="48159" name="Text Box 40"/>
          <p:cNvSpPr txBox="1">
            <a:spLocks noChangeArrowheads="1"/>
          </p:cNvSpPr>
          <p:nvPr/>
        </p:nvSpPr>
        <p:spPr bwMode="auto">
          <a:xfrm>
            <a:off x="4092575" y="5830888"/>
            <a:ext cx="614363" cy="366712"/>
          </a:xfrm>
          <a:prstGeom prst="rect">
            <a:avLst/>
          </a:prstGeom>
          <a:noFill/>
          <a:ln w="12700">
            <a:noFill/>
            <a:miter lim="800000"/>
            <a:headEnd type="none" w="sm" len="sm"/>
            <a:tailEnd type="none" w="sm" len="sm"/>
          </a:ln>
        </p:spPr>
        <p:txBody>
          <a:bodyPr>
            <a:spAutoFit/>
          </a:bodyPr>
          <a:lstStyle/>
          <a:p>
            <a:pPr>
              <a:spcBef>
                <a:spcPct val="50000"/>
              </a:spcBef>
            </a:pPr>
            <a:endParaRPr lang="fr-FR"/>
          </a:p>
        </p:txBody>
      </p:sp>
      <p:sp>
        <p:nvSpPr>
          <p:cNvPr id="48160" name="Text Box 41"/>
          <p:cNvSpPr txBox="1">
            <a:spLocks noChangeArrowheads="1"/>
          </p:cNvSpPr>
          <p:nvPr/>
        </p:nvSpPr>
        <p:spPr bwMode="auto">
          <a:xfrm>
            <a:off x="4092575" y="5800725"/>
            <a:ext cx="614363" cy="366713"/>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DB0707"/>
                </a:solidFill>
              </a:rPr>
              <a:t>=</a:t>
            </a:r>
          </a:p>
        </p:txBody>
      </p:sp>
      <p:sp>
        <p:nvSpPr>
          <p:cNvPr id="48161" name="Text Box 42"/>
          <p:cNvSpPr txBox="1">
            <a:spLocks noChangeArrowheads="1"/>
          </p:cNvSpPr>
          <p:nvPr/>
        </p:nvSpPr>
        <p:spPr bwMode="auto">
          <a:xfrm>
            <a:off x="5740400" y="5815013"/>
            <a:ext cx="630238" cy="366712"/>
          </a:xfrm>
          <a:prstGeom prst="rect">
            <a:avLst/>
          </a:prstGeom>
          <a:noFill/>
          <a:ln w="12700">
            <a:noFill/>
            <a:miter lim="800000"/>
            <a:headEnd type="none" w="sm" len="sm"/>
            <a:tailEnd type="none" w="sm" len="sm"/>
          </a:ln>
        </p:spPr>
        <p:txBody>
          <a:bodyPr>
            <a:spAutoFit/>
          </a:bodyPr>
          <a:lstStyle/>
          <a:p>
            <a:pPr>
              <a:spcBef>
                <a:spcPct val="50000"/>
              </a:spcBef>
            </a:pPr>
            <a:r>
              <a:rPr lang="fr-CA" b="1">
                <a:solidFill>
                  <a:srgbClr val="DB0707"/>
                </a:solidFill>
              </a:rPr>
              <a:t>=</a:t>
            </a:r>
          </a:p>
        </p:txBody>
      </p:sp>
      <p:sp>
        <p:nvSpPr>
          <p:cNvPr id="48162" name="Rectangle 44"/>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variable – Période fixe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5974"/>
                                        </p:tgtEl>
                                        <p:attrNameLst>
                                          <p:attrName>style.visibility</p:attrName>
                                        </p:attrNameLst>
                                      </p:cBhvr>
                                      <p:to>
                                        <p:strVal val="visible"/>
                                      </p:to>
                                    </p:set>
                                    <p:animEffect transition="in" filter="checkerboard(across)">
                                      <p:cBhvr>
                                        <p:cTn id="7" dur="500"/>
                                        <p:tgtEl>
                                          <p:spTgt spid="295974"/>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1" nodeType="clickEffect">
                                  <p:stCondLst>
                                    <p:cond delay="0"/>
                                  </p:stCondLst>
                                  <p:childTnLst>
                                    <p:animMotion origin="layout" path="M -4.72222E-6 -3.33333E-6 L -0.04895 -0.11597 " pathEditMode="relative" rAng="0" ptsTypes="AA">
                                      <p:cBhvr>
                                        <p:cTn id="11" dur="2000" fill="hold"/>
                                        <p:tgtEl>
                                          <p:spTgt spid="295974"/>
                                        </p:tgtEl>
                                        <p:attrNameLst>
                                          <p:attrName>ppt_x</p:attrName>
                                          <p:attrName>ppt_y</p:attrName>
                                        </p:attrNameLst>
                                      </p:cBhvr>
                                      <p:rCtr x="-24" y="-5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74" grpId="0" animBg="1"/>
      <p:bldP spid="295974"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3"/>
          <p:cNvSpPr>
            <a:spLocks noGrp="1" noChangeArrowheads="1"/>
          </p:cNvSpPr>
          <p:nvPr>
            <p:ph type="body" sz="half" idx="1"/>
          </p:nvPr>
        </p:nvSpPr>
        <p:spPr>
          <a:xfrm>
            <a:off x="977900" y="1463675"/>
            <a:ext cx="7653338" cy="4918075"/>
          </a:xfrm>
        </p:spPr>
        <p:txBody>
          <a:bodyPr/>
          <a:lstStyle/>
          <a:p>
            <a:pPr marL="0" indent="0" eaLnBrk="1" hangingPunct="1">
              <a:buFontTx/>
              <a:buNone/>
            </a:pPr>
            <a:r>
              <a:rPr lang="fr-CA" smtClean="0"/>
              <a:t>On utilise souvent i = i</a:t>
            </a:r>
            <a:r>
              <a:rPr lang="fr-CA" baseline="-25000" smtClean="0"/>
              <a:t>0</a:t>
            </a:r>
            <a:r>
              <a:rPr lang="fr-CA" smtClean="0"/>
              <a:t> dans le calcul de l’intervalle i : </a:t>
            </a:r>
          </a:p>
        </p:txBody>
      </p:sp>
      <p:graphicFrame>
        <p:nvGraphicFramePr>
          <p:cNvPr id="6146" name="Object 5"/>
          <p:cNvGraphicFramePr>
            <a:graphicFrameLocks/>
          </p:cNvGraphicFramePr>
          <p:nvPr>
            <p:ph sz="half" idx="2"/>
          </p:nvPr>
        </p:nvGraphicFramePr>
        <p:xfrm>
          <a:off x="2984500" y="2130425"/>
          <a:ext cx="2295525" cy="1641475"/>
        </p:xfrm>
        <a:graphic>
          <a:graphicData uri="http://schemas.openxmlformats.org/presentationml/2006/ole">
            <p:oleObj spid="_x0000_s6146" name="Equation" r:id="rId4" imgW="571320" imgH="393480" progId="Equation.3">
              <p:embed/>
            </p:oleObj>
          </a:graphicData>
        </a:graphic>
      </p:graphicFrame>
      <p:sp>
        <p:nvSpPr>
          <p:cNvPr id="6151" name="Rectangle 7"/>
          <p:cNvSpPr>
            <a:spLocks noChangeArrowheads="1"/>
          </p:cNvSpPr>
          <p:nvPr/>
        </p:nvSpPr>
        <p:spPr bwMode="auto">
          <a:xfrm>
            <a:off x="2971800" y="5143500"/>
            <a:ext cx="3979863" cy="347663"/>
          </a:xfrm>
          <a:prstGeom prst="rect">
            <a:avLst/>
          </a:prstGeom>
          <a:noFill/>
          <a:ln w="9525">
            <a:noFill/>
            <a:miter lim="800000"/>
            <a:headEnd/>
            <a:tailEnd/>
          </a:ln>
        </p:spPr>
        <p:txBody>
          <a:bodyPr lIns="92075" tIns="46038" rIns="92075" bIns="46038">
            <a:spAutoFit/>
          </a:bodyPr>
          <a:lstStyle/>
          <a:p>
            <a:pPr eaLnBrk="0" hangingPunct="0">
              <a:lnSpc>
                <a:spcPct val="70000"/>
              </a:lnSpc>
            </a:pPr>
            <a:r>
              <a:rPr lang="fr-CA" sz="2400">
                <a:latin typeface="Times New Roman" pitchFamily="18" charset="0"/>
              </a:rPr>
              <a:t>Taux de consommation moyen</a:t>
            </a:r>
          </a:p>
        </p:txBody>
      </p:sp>
      <p:graphicFrame>
        <p:nvGraphicFramePr>
          <p:cNvPr id="6147" name="Object 8"/>
          <p:cNvGraphicFramePr>
            <a:graphicFrameLocks/>
          </p:cNvGraphicFramePr>
          <p:nvPr/>
        </p:nvGraphicFramePr>
        <p:xfrm>
          <a:off x="1878013" y="5159375"/>
          <a:ext cx="765175" cy="341313"/>
        </p:xfrm>
        <a:graphic>
          <a:graphicData uri="http://schemas.openxmlformats.org/presentationml/2006/ole">
            <p:oleObj spid="_x0000_s6147" name="Equation" r:id="rId5" imgW="177480" imgH="139680" progId="Equation.3">
              <p:embed/>
            </p:oleObj>
          </a:graphicData>
        </a:graphic>
      </p:graphicFrame>
      <p:sp>
        <p:nvSpPr>
          <p:cNvPr id="6152" name="Rectangle 9"/>
          <p:cNvSpPr>
            <a:spLocks noChangeArrowheads="1"/>
          </p:cNvSpPr>
          <p:nvPr/>
        </p:nvSpPr>
        <p:spPr bwMode="auto">
          <a:xfrm>
            <a:off x="2938463" y="4592638"/>
            <a:ext cx="4519612"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Quantité économique à commander</a:t>
            </a:r>
          </a:p>
        </p:txBody>
      </p:sp>
      <p:graphicFrame>
        <p:nvGraphicFramePr>
          <p:cNvPr id="6148" name="Object 10"/>
          <p:cNvGraphicFramePr>
            <a:graphicFrameLocks/>
          </p:cNvGraphicFramePr>
          <p:nvPr/>
        </p:nvGraphicFramePr>
        <p:xfrm>
          <a:off x="1611313" y="4638675"/>
          <a:ext cx="893762" cy="439738"/>
        </p:xfrm>
        <a:graphic>
          <a:graphicData uri="http://schemas.openxmlformats.org/presentationml/2006/ole">
            <p:oleObj spid="_x0000_s6148" name="Equation" r:id="rId6" imgW="406080" imgH="203040" progId="Equation.3">
              <p:embed/>
            </p:oleObj>
          </a:graphicData>
        </a:graphic>
      </p:graphicFrame>
      <p:graphicFrame>
        <p:nvGraphicFramePr>
          <p:cNvPr id="6149" name="Object 11"/>
          <p:cNvGraphicFramePr>
            <a:graphicFrameLocks/>
          </p:cNvGraphicFramePr>
          <p:nvPr/>
        </p:nvGraphicFramePr>
        <p:xfrm>
          <a:off x="2114550" y="4264025"/>
          <a:ext cx="438150" cy="334963"/>
        </p:xfrm>
        <a:graphic>
          <a:graphicData uri="http://schemas.openxmlformats.org/presentationml/2006/ole">
            <p:oleObj spid="_x0000_s6149" name="Equation" r:id="rId7" imgW="139680" imgH="164880" progId="Equation.3">
              <p:embed/>
            </p:oleObj>
          </a:graphicData>
        </a:graphic>
      </p:graphicFrame>
      <p:sp>
        <p:nvSpPr>
          <p:cNvPr id="6153" name="Rectangle 12"/>
          <p:cNvSpPr>
            <a:spLocks noChangeArrowheads="1"/>
          </p:cNvSpPr>
          <p:nvPr/>
        </p:nvSpPr>
        <p:spPr bwMode="auto">
          <a:xfrm>
            <a:off x="2976563" y="4210050"/>
            <a:ext cx="5399087"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Intervalle de temps entre deux commandes</a:t>
            </a:r>
          </a:p>
        </p:txBody>
      </p:sp>
      <p:sp>
        <p:nvSpPr>
          <p:cNvPr id="6154" name="Rectangle 16"/>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variable – Période fixe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body" idx="1"/>
          </p:nvPr>
        </p:nvSpPr>
        <p:spPr>
          <a:xfrm>
            <a:off x="746125" y="1431925"/>
            <a:ext cx="7537450" cy="4876800"/>
          </a:xfrm>
        </p:spPr>
        <p:txBody>
          <a:bodyPr/>
          <a:lstStyle/>
          <a:p>
            <a:pPr marL="0" indent="0" algn="just">
              <a:buFont typeface="Arial" charset="0"/>
              <a:buNone/>
            </a:pPr>
            <a:endParaRPr lang="fr-CA" dirty="0">
              <a:solidFill>
                <a:srgbClr val="009C98"/>
              </a:solidFill>
            </a:endParaRPr>
          </a:p>
          <a:p>
            <a:pPr marL="0" indent="0" algn="just">
              <a:buFont typeface="Arial" charset="0"/>
              <a:buNone/>
            </a:pPr>
            <a:r>
              <a:rPr lang="fr-CA" dirty="0"/>
              <a:t>Un fabricant de jouets utilise environ 32 000 morceaux de silicone par année. Les morceaux sont consommés à taux constant pendant les 240 jours de l’année où l’usine est en activité. Le coût annuel de possession est de </a:t>
            </a:r>
            <a:r>
              <a:rPr lang="fr-CA" dirty="0" smtClean="0"/>
              <a:t>0,6 $/</a:t>
            </a:r>
            <a:r>
              <a:rPr lang="fr-CA" dirty="0"/>
              <a:t>u et le coût de commande est de </a:t>
            </a:r>
            <a:r>
              <a:rPr lang="fr-CA" dirty="0" smtClean="0"/>
              <a:t>24 $.</a:t>
            </a:r>
            <a:endParaRPr lang="fr-CA" dirty="0"/>
          </a:p>
          <a:p>
            <a:pPr marL="0" indent="0" algn="just">
              <a:buFont typeface="Arial" charset="0"/>
              <a:buNone/>
            </a:pPr>
            <a:r>
              <a:rPr lang="fr-CA" dirty="0">
                <a:solidFill>
                  <a:srgbClr val="009C98"/>
                </a:solidFill>
              </a:rPr>
              <a:t> </a:t>
            </a:r>
          </a:p>
          <a:p>
            <a:pPr marL="898525" indent="-449263" algn="just">
              <a:buFont typeface="+mj-lt"/>
              <a:buAutoNum type="arabicPeriod"/>
              <a:tabLst>
                <a:tab pos="898525" algn="l"/>
              </a:tabLst>
            </a:pPr>
            <a:r>
              <a:rPr lang="fr-CA" dirty="0">
                <a:solidFill>
                  <a:srgbClr val="009C98"/>
                </a:solidFill>
              </a:rPr>
              <a:t>Déterminez </a:t>
            </a:r>
            <a:r>
              <a:rPr lang="fr-CA" dirty="0" smtClean="0">
                <a:solidFill>
                  <a:srgbClr val="009C98"/>
                </a:solidFill>
              </a:rPr>
              <a:t>l’intervalle de commande optimal.</a:t>
            </a:r>
            <a:endParaRPr lang="fr-CA" dirty="0">
              <a:solidFill>
                <a:srgbClr val="009C98"/>
              </a:solidFill>
            </a:endParaRPr>
          </a:p>
        </p:txBody>
      </p:sp>
      <p:sp>
        <p:nvSpPr>
          <p:cNvPr id="5" name="Rectangle 3"/>
          <p:cNvSpPr>
            <a:spLocks noGrp="1" noChangeArrowheads="1"/>
          </p:cNvSpPr>
          <p:nvPr>
            <p:ph type="title"/>
          </p:nvPr>
        </p:nvSpPr>
        <p:spPr>
          <a:noFill/>
          <a:ln/>
        </p:spPr>
        <p:txBody>
          <a:bodyPr/>
          <a:lstStyle/>
          <a:p>
            <a:r>
              <a:rPr lang="fr-CA" dirty="0" smtClean="0"/>
              <a:t>Intervalle entre 2 commandes : </a:t>
            </a:r>
            <a:r>
              <a:rPr lang="fr-CA" dirty="0"/>
              <a:t>Exemple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3"/>
          <p:cNvSpPr>
            <a:spLocks noGrp="1" noChangeArrowheads="1"/>
          </p:cNvSpPr>
          <p:nvPr>
            <p:ph type="body" sz="half" idx="1"/>
          </p:nvPr>
        </p:nvSpPr>
        <p:spPr>
          <a:xfrm>
            <a:off x="965200" y="1454150"/>
            <a:ext cx="6507163" cy="1009650"/>
          </a:xfrm>
        </p:spPr>
        <p:txBody>
          <a:bodyPr/>
          <a:lstStyle/>
          <a:p>
            <a:pPr marL="0" indent="0" eaLnBrk="1" hangingPunct="1">
              <a:buFontTx/>
              <a:buNone/>
            </a:pPr>
            <a:r>
              <a:rPr lang="fr-CA" smtClean="0"/>
              <a:t> Calcul de la quantité QC :</a:t>
            </a:r>
          </a:p>
        </p:txBody>
      </p:sp>
      <p:graphicFrame>
        <p:nvGraphicFramePr>
          <p:cNvPr id="248836" name="Object 4"/>
          <p:cNvGraphicFramePr>
            <a:graphicFrameLocks/>
          </p:cNvGraphicFramePr>
          <p:nvPr>
            <p:ph sz="quarter" idx="2"/>
          </p:nvPr>
        </p:nvGraphicFramePr>
        <p:xfrm>
          <a:off x="1300163" y="2452688"/>
          <a:ext cx="6232525" cy="593725"/>
        </p:xfrm>
        <a:graphic>
          <a:graphicData uri="http://schemas.openxmlformats.org/presentationml/2006/ole">
            <p:oleObj spid="_x0000_s7170" name="Equation" r:id="rId4" imgW="4165560" imgH="380880" progId="Equation.3">
              <p:embed/>
            </p:oleObj>
          </a:graphicData>
        </a:graphic>
      </p:graphicFrame>
      <p:sp>
        <p:nvSpPr>
          <p:cNvPr id="7178" name="Rectangle 21"/>
          <p:cNvSpPr>
            <a:spLocks noChangeArrowheads="1"/>
          </p:cNvSpPr>
          <p:nvPr/>
        </p:nvSpPr>
        <p:spPr bwMode="auto">
          <a:xfrm>
            <a:off x="1617663" y="4733925"/>
            <a:ext cx="3979862" cy="347663"/>
          </a:xfrm>
          <a:prstGeom prst="rect">
            <a:avLst/>
          </a:prstGeom>
          <a:noFill/>
          <a:ln w="9525">
            <a:noFill/>
            <a:miter lim="800000"/>
            <a:headEnd/>
            <a:tailEnd/>
          </a:ln>
        </p:spPr>
        <p:txBody>
          <a:bodyPr lIns="92075" tIns="46038" rIns="92075" bIns="46038">
            <a:spAutoFit/>
          </a:bodyPr>
          <a:lstStyle/>
          <a:p>
            <a:pPr eaLnBrk="0" hangingPunct="0">
              <a:lnSpc>
                <a:spcPct val="70000"/>
              </a:lnSpc>
            </a:pPr>
            <a:r>
              <a:rPr lang="fr-CH" sz="2400">
                <a:latin typeface="Times New Roman" pitchFamily="18" charset="0"/>
              </a:rPr>
              <a:t>Délai de livraison</a:t>
            </a:r>
          </a:p>
        </p:txBody>
      </p:sp>
      <p:graphicFrame>
        <p:nvGraphicFramePr>
          <p:cNvPr id="7171" name="Object 22"/>
          <p:cNvGraphicFramePr>
            <a:graphicFrameLocks/>
          </p:cNvGraphicFramePr>
          <p:nvPr/>
        </p:nvGraphicFramePr>
        <p:xfrm>
          <a:off x="796925" y="4714875"/>
          <a:ext cx="601663" cy="366713"/>
        </p:xfrm>
        <a:graphic>
          <a:graphicData uri="http://schemas.openxmlformats.org/presentationml/2006/ole">
            <p:oleObj spid="_x0000_s7171" name="Equation" r:id="rId5" imgW="190440" imgH="177480" progId="Equation.3">
              <p:embed/>
            </p:oleObj>
          </a:graphicData>
        </a:graphic>
      </p:graphicFrame>
      <p:sp>
        <p:nvSpPr>
          <p:cNvPr id="7179" name="Rectangle 23"/>
          <p:cNvSpPr>
            <a:spLocks noChangeArrowheads="1"/>
          </p:cNvSpPr>
          <p:nvPr/>
        </p:nvSpPr>
        <p:spPr bwMode="auto">
          <a:xfrm>
            <a:off x="1620838" y="4216400"/>
            <a:ext cx="2701925" cy="457200"/>
          </a:xfrm>
          <a:prstGeom prst="rect">
            <a:avLst/>
          </a:prstGeom>
          <a:noFill/>
          <a:ln w="9525">
            <a:noFill/>
            <a:miter lim="800000"/>
            <a:headEnd/>
            <a:tailEnd/>
          </a:ln>
        </p:spPr>
        <p:txBody>
          <a:bodyPr wrap="none" lIns="92075" tIns="46038" rIns="92075" bIns="46038">
            <a:spAutoFit/>
          </a:bodyPr>
          <a:lstStyle/>
          <a:p>
            <a:pPr eaLnBrk="0" hangingPunct="0"/>
            <a:r>
              <a:rPr lang="fr-CH" sz="2400">
                <a:latin typeface="Times New Roman" pitchFamily="18" charset="0"/>
              </a:rPr>
              <a:t>Durée de l’intervalle</a:t>
            </a:r>
          </a:p>
        </p:txBody>
      </p:sp>
      <p:graphicFrame>
        <p:nvGraphicFramePr>
          <p:cNvPr id="7172" name="Object 24"/>
          <p:cNvGraphicFramePr>
            <a:graphicFrameLocks/>
          </p:cNvGraphicFramePr>
          <p:nvPr/>
        </p:nvGraphicFramePr>
        <p:xfrm>
          <a:off x="958850" y="4305300"/>
          <a:ext cx="457200" cy="357188"/>
        </p:xfrm>
        <a:graphic>
          <a:graphicData uri="http://schemas.openxmlformats.org/presentationml/2006/ole">
            <p:oleObj spid="_x0000_s7172" name="Equation" r:id="rId6" imgW="139680" imgH="164880" progId="Equation.3">
              <p:embed/>
            </p:oleObj>
          </a:graphicData>
        </a:graphic>
      </p:graphicFrame>
      <p:graphicFrame>
        <p:nvGraphicFramePr>
          <p:cNvPr id="7173" name="Object 25"/>
          <p:cNvGraphicFramePr>
            <a:graphicFrameLocks/>
          </p:cNvGraphicFramePr>
          <p:nvPr/>
        </p:nvGraphicFramePr>
        <p:xfrm>
          <a:off x="882650" y="3937000"/>
          <a:ext cx="557213" cy="282575"/>
        </p:xfrm>
        <a:graphic>
          <a:graphicData uri="http://schemas.openxmlformats.org/presentationml/2006/ole">
            <p:oleObj spid="_x0000_s7173" name="Equation" r:id="rId7" imgW="177480" imgH="139680" progId="Equation.3">
              <p:embed/>
            </p:oleObj>
          </a:graphicData>
        </a:graphic>
      </p:graphicFrame>
      <p:sp>
        <p:nvSpPr>
          <p:cNvPr id="7180" name="Rectangle 26"/>
          <p:cNvSpPr>
            <a:spLocks noChangeArrowheads="1"/>
          </p:cNvSpPr>
          <p:nvPr/>
        </p:nvSpPr>
        <p:spPr bwMode="auto">
          <a:xfrm>
            <a:off x="1628775" y="3789363"/>
            <a:ext cx="3946525" cy="457200"/>
          </a:xfrm>
          <a:prstGeom prst="rect">
            <a:avLst/>
          </a:prstGeom>
          <a:noFill/>
          <a:ln w="9525">
            <a:noFill/>
            <a:miter lim="800000"/>
            <a:headEnd/>
            <a:tailEnd/>
          </a:ln>
        </p:spPr>
        <p:txBody>
          <a:bodyPr wrap="none" lIns="92075" tIns="46038" rIns="92075" bIns="46038">
            <a:spAutoFit/>
          </a:bodyPr>
          <a:lstStyle/>
          <a:p>
            <a:pPr eaLnBrk="0" hangingPunct="0"/>
            <a:r>
              <a:rPr lang="fr-CH" sz="2400">
                <a:latin typeface="Times New Roman" pitchFamily="18" charset="0"/>
              </a:rPr>
              <a:t>Taux de consommation moyen</a:t>
            </a:r>
          </a:p>
        </p:txBody>
      </p:sp>
      <p:graphicFrame>
        <p:nvGraphicFramePr>
          <p:cNvPr id="7174" name="Object 29"/>
          <p:cNvGraphicFramePr>
            <a:graphicFrameLocks/>
          </p:cNvGraphicFramePr>
          <p:nvPr>
            <p:ph sz="quarter" idx="3"/>
          </p:nvPr>
        </p:nvGraphicFramePr>
        <p:xfrm>
          <a:off x="884238" y="5108575"/>
          <a:ext cx="433387" cy="393700"/>
        </p:xfrm>
        <a:graphic>
          <a:graphicData uri="http://schemas.openxmlformats.org/presentationml/2006/ole">
            <p:oleObj spid="_x0000_s7174" name="Equation" r:id="rId8" imgW="203040" imgH="177480" progId="Equation.3">
              <p:embed/>
            </p:oleObj>
          </a:graphicData>
        </a:graphic>
      </p:graphicFrame>
      <p:graphicFrame>
        <p:nvGraphicFramePr>
          <p:cNvPr id="7175" name="Object 31"/>
          <p:cNvGraphicFramePr>
            <a:graphicFrameLocks/>
          </p:cNvGraphicFramePr>
          <p:nvPr/>
        </p:nvGraphicFramePr>
        <p:xfrm>
          <a:off x="698500" y="5486400"/>
          <a:ext cx="682625" cy="422275"/>
        </p:xfrm>
        <a:graphic>
          <a:graphicData uri="http://schemas.openxmlformats.org/presentationml/2006/ole">
            <p:oleObj spid="_x0000_s7175" name="Equation" r:id="rId9" imgW="304560" imgH="253800" progId="Equation.3">
              <p:embed/>
            </p:oleObj>
          </a:graphicData>
        </a:graphic>
      </p:graphicFrame>
      <p:graphicFrame>
        <p:nvGraphicFramePr>
          <p:cNvPr id="7176" name="Object 32"/>
          <p:cNvGraphicFramePr>
            <a:graphicFrameLocks/>
          </p:cNvGraphicFramePr>
          <p:nvPr/>
        </p:nvGraphicFramePr>
        <p:xfrm>
          <a:off x="593725" y="5934075"/>
          <a:ext cx="841375" cy="366713"/>
        </p:xfrm>
        <a:graphic>
          <a:graphicData uri="http://schemas.openxmlformats.org/presentationml/2006/ole">
            <p:oleObj spid="_x0000_s7176" name="Equation" r:id="rId10" imgW="266400" imgH="177480" progId="Equation.3">
              <p:embed/>
            </p:oleObj>
          </a:graphicData>
        </a:graphic>
      </p:graphicFrame>
      <p:sp>
        <p:nvSpPr>
          <p:cNvPr id="7181" name="Rectangle 34"/>
          <p:cNvSpPr>
            <a:spLocks noChangeArrowheads="1"/>
          </p:cNvSpPr>
          <p:nvPr/>
        </p:nvSpPr>
        <p:spPr bwMode="auto">
          <a:xfrm>
            <a:off x="1631950" y="5094288"/>
            <a:ext cx="6516688" cy="457200"/>
          </a:xfrm>
          <a:prstGeom prst="rect">
            <a:avLst/>
          </a:prstGeom>
          <a:noFill/>
          <a:ln w="12700">
            <a:noFill/>
            <a:miter lim="800000"/>
            <a:headEnd type="none" w="sm" len="sm"/>
            <a:tailEnd type="none" w="sm" len="sm"/>
          </a:ln>
        </p:spPr>
        <p:txBody>
          <a:bodyPr wrap="none">
            <a:spAutoFit/>
          </a:bodyPr>
          <a:lstStyle/>
          <a:p>
            <a:r>
              <a:rPr lang="fr-CA" sz="2400">
                <a:latin typeface="Times" pitchFamily="18" charset="0"/>
              </a:rPr>
              <a:t>Facteur Z correspondant au niveau de service désiré</a:t>
            </a:r>
          </a:p>
        </p:txBody>
      </p:sp>
      <p:sp>
        <p:nvSpPr>
          <p:cNvPr id="7182" name="Rectangle 36"/>
          <p:cNvSpPr>
            <a:spLocks noChangeArrowheads="1"/>
          </p:cNvSpPr>
          <p:nvPr/>
        </p:nvSpPr>
        <p:spPr bwMode="auto">
          <a:xfrm>
            <a:off x="1643063" y="5505450"/>
            <a:ext cx="6505575"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Écart-type de la demande durant une unité de temps</a:t>
            </a:r>
          </a:p>
        </p:txBody>
      </p:sp>
      <p:sp>
        <p:nvSpPr>
          <p:cNvPr id="7183" name="Rectangle 37"/>
          <p:cNvSpPr>
            <a:spLocks noChangeArrowheads="1"/>
          </p:cNvSpPr>
          <p:nvPr/>
        </p:nvSpPr>
        <p:spPr bwMode="auto">
          <a:xfrm>
            <a:off x="1622425" y="5894388"/>
            <a:ext cx="5432425" cy="457200"/>
          </a:xfrm>
          <a:prstGeom prst="rect">
            <a:avLst/>
          </a:prstGeom>
          <a:noFill/>
          <a:ln w="9525">
            <a:noFill/>
            <a:miter lim="800000"/>
            <a:headEnd/>
            <a:tailEnd/>
          </a:ln>
        </p:spPr>
        <p:txBody>
          <a:bodyPr wrap="none" lIns="92075" tIns="46038" rIns="92075" bIns="46038">
            <a:spAutoFit/>
          </a:bodyPr>
          <a:lstStyle/>
          <a:p>
            <a:pPr eaLnBrk="0" hangingPunct="0"/>
            <a:r>
              <a:rPr lang="fr-CA" sz="2400">
                <a:latin typeface="Times New Roman" pitchFamily="18" charset="0"/>
              </a:rPr>
              <a:t>Stock en main au moment de la commande</a:t>
            </a:r>
          </a:p>
        </p:txBody>
      </p:sp>
      <p:sp>
        <p:nvSpPr>
          <p:cNvPr id="7184" name="Rectangle 41"/>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variable – Période fixe</a:t>
            </a:r>
          </a:p>
        </p:txBody>
      </p:sp>
      <p:sp>
        <p:nvSpPr>
          <p:cNvPr id="7185" name="AutoShape 42"/>
          <p:cNvSpPr>
            <a:spLocks/>
          </p:cNvSpPr>
          <p:nvPr/>
        </p:nvSpPr>
        <p:spPr bwMode="auto">
          <a:xfrm rot="5400000">
            <a:off x="4422775" y="141288"/>
            <a:ext cx="330200" cy="4318000"/>
          </a:xfrm>
          <a:prstGeom prst="leftBrace">
            <a:avLst>
              <a:gd name="adj1" fmla="val 108974"/>
              <a:gd name="adj2" fmla="val 50000"/>
            </a:avLst>
          </a:prstGeom>
          <a:noFill/>
          <a:ln w="12700">
            <a:solidFill>
              <a:srgbClr val="DB0707"/>
            </a:solidFill>
            <a:round/>
            <a:headEnd type="none" w="sm" len="sm"/>
            <a:tailEnd type="none" w="sm" len="sm"/>
          </a:ln>
        </p:spPr>
        <p:txBody>
          <a:bodyPr wrap="none" anchor="ctr"/>
          <a:lstStyle/>
          <a:p>
            <a:endParaRPr lang="fr-FR"/>
          </a:p>
        </p:txBody>
      </p:sp>
      <p:sp>
        <p:nvSpPr>
          <p:cNvPr id="7186" name="Text Box 43"/>
          <p:cNvSpPr txBox="1">
            <a:spLocks noChangeArrowheads="1"/>
          </p:cNvSpPr>
          <p:nvPr/>
        </p:nvSpPr>
        <p:spPr bwMode="auto">
          <a:xfrm>
            <a:off x="2513013" y="1843088"/>
            <a:ext cx="4122737" cy="396875"/>
          </a:xfrm>
          <a:prstGeom prst="rect">
            <a:avLst/>
          </a:prstGeom>
          <a:noFill/>
          <a:ln w="12700">
            <a:noFill/>
            <a:miter lim="800000"/>
            <a:headEnd type="none" w="sm" len="sm"/>
            <a:tailEnd type="none" w="sm" len="sm"/>
          </a:ln>
        </p:spPr>
        <p:txBody>
          <a:bodyPr>
            <a:spAutoFit/>
          </a:bodyPr>
          <a:lstStyle/>
          <a:p>
            <a:pPr algn="ctr">
              <a:spcBef>
                <a:spcPct val="50000"/>
              </a:spcBef>
            </a:pPr>
            <a:r>
              <a:rPr lang="fr-CA" sz="2000">
                <a:solidFill>
                  <a:srgbClr val="FF3300"/>
                </a:solidFill>
              </a:rPr>
              <a:t>Niveau cible</a:t>
            </a:r>
          </a:p>
        </p:txBody>
      </p:sp>
      <p:sp>
        <p:nvSpPr>
          <p:cNvPr id="19" name="ZoneTexte 18"/>
          <p:cNvSpPr txBox="1">
            <a:spLocks noChangeArrowheads="1"/>
          </p:cNvSpPr>
          <p:nvPr/>
        </p:nvSpPr>
        <p:spPr bwMode="auto">
          <a:xfrm>
            <a:off x="5905500" y="3395663"/>
            <a:ext cx="3055938" cy="1754187"/>
          </a:xfrm>
          <a:prstGeom prst="rect">
            <a:avLst/>
          </a:prstGeom>
          <a:noFill/>
          <a:ln w="9525">
            <a:noFill/>
            <a:miter lim="800000"/>
            <a:headEnd/>
            <a:tailEnd/>
          </a:ln>
        </p:spPr>
        <p:txBody>
          <a:bodyPr>
            <a:spAutoFit/>
          </a:bodyPr>
          <a:lstStyle/>
          <a:p>
            <a:r>
              <a:rPr lang="fr-CA" i="1" dirty="0">
                <a:solidFill>
                  <a:srgbClr val="0070C0"/>
                </a:solidFill>
              </a:rPr>
              <a:t>La quantité commandée (QC) doit être suffisamment élevée pour répondre à la demande durant le délai total (d’ici la réception de la prochaine commande).</a:t>
            </a:r>
          </a:p>
        </p:txBody>
      </p:sp>
      <p:sp>
        <p:nvSpPr>
          <p:cNvPr id="20" name="Rectangle à coins arrondis 19"/>
          <p:cNvSpPr>
            <a:spLocks noChangeArrowheads="1"/>
          </p:cNvSpPr>
          <p:nvPr/>
        </p:nvSpPr>
        <p:spPr bwMode="auto">
          <a:xfrm>
            <a:off x="5799138" y="3409950"/>
            <a:ext cx="3187700" cy="1763713"/>
          </a:xfrm>
          <a:prstGeom prst="wedgeRoundRectCallout">
            <a:avLst>
              <a:gd name="adj1" fmla="val -170750"/>
              <a:gd name="adj2" fmla="val -73787"/>
              <a:gd name="adj3" fmla="val 16667"/>
            </a:avLst>
          </a:prstGeom>
          <a:noFill/>
          <a:ln w="12700" algn="ctr">
            <a:solidFill>
              <a:srgbClr val="0070C0"/>
            </a:solidFill>
            <a:round/>
            <a:headEnd type="none" w="sm" len="sm"/>
            <a:tailEnd type="none" w="sm" len="sm"/>
          </a:ln>
        </p:spPr>
        <p:txBody>
          <a:bodyPr/>
          <a:lstStyle/>
          <a:p>
            <a:endParaRPr lang="fr-FR"/>
          </a:p>
        </p:txBody>
      </p:sp>
      <p:sp>
        <p:nvSpPr>
          <p:cNvPr id="7189" name="Accolade ouvrante 20"/>
          <p:cNvSpPr>
            <a:spLocks/>
          </p:cNvSpPr>
          <p:nvPr/>
        </p:nvSpPr>
        <p:spPr bwMode="auto">
          <a:xfrm rot="-5400000">
            <a:off x="5191919" y="1743869"/>
            <a:ext cx="352425" cy="2690813"/>
          </a:xfrm>
          <a:prstGeom prst="leftBrace">
            <a:avLst>
              <a:gd name="adj1" fmla="val 8342"/>
              <a:gd name="adj2" fmla="val 50000"/>
            </a:avLst>
          </a:prstGeom>
          <a:noFill/>
          <a:ln w="12700" algn="ctr">
            <a:solidFill>
              <a:srgbClr val="FF0000"/>
            </a:solidFill>
            <a:round/>
            <a:headEnd type="none" w="sm" len="sm"/>
            <a:tailEnd type="none" w="sm" len="sm"/>
          </a:ln>
        </p:spPr>
        <p:txBody>
          <a:bodyPr/>
          <a:lstStyle/>
          <a:p>
            <a:endParaRPr lang="fr-FR"/>
          </a:p>
        </p:txBody>
      </p:sp>
      <p:sp>
        <p:nvSpPr>
          <p:cNvPr id="7190" name="ZoneTexte 21"/>
          <p:cNvSpPr txBox="1">
            <a:spLocks noChangeArrowheads="1"/>
          </p:cNvSpPr>
          <p:nvPr/>
        </p:nvSpPr>
        <p:spPr bwMode="auto">
          <a:xfrm>
            <a:off x="5121275" y="3240088"/>
            <a:ext cx="560388" cy="368300"/>
          </a:xfrm>
          <a:prstGeom prst="rect">
            <a:avLst/>
          </a:prstGeom>
          <a:noFill/>
          <a:ln w="9525">
            <a:noFill/>
            <a:miter lim="800000"/>
            <a:headEnd/>
            <a:tailEnd/>
          </a:ln>
        </p:spPr>
        <p:txBody>
          <a:bodyPr>
            <a:spAutoFit/>
          </a:bodyPr>
          <a:lstStyle/>
          <a:p>
            <a:r>
              <a:rPr lang="fr-CA">
                <a:solidFill>
                  <a:srgbClr val="FF0000"/>
                </a:solidFill>
              </a:rPr>
              <a:t>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974725" y="1452563"/>
            <a:ext cx="7145338" cy="5148262"/>
          </a:xfrm>
        </p:spPr>
        <p:txBody>
          <a:bodyPr/>
          <a:lstStyle/>
          <a:p>
            <a:pPr marL="0" indent="0" algn="just" eaLnBrk="1" hangingPunct="1">
              <a:buFontTx/>
              <a:buNone/>
            </a:pPr>
            <a:r>
              <a:rPr lang="fr-CA" dirty="0" smtClean="0"/>
              <a:t>Tous les mois, un laboratoire commande une quantité de produits chimiques. Le délai d’approvisionnement est de cinq jours </a:t>
            </a:r>
            <a:r>
              <a:rPr lang="fr-CA" b="1" dirty="0" smtClean="0">
                <a:solidFill>
                  <a:srgbClr val="FF0000"/>
                </a:solidFill>
              </a:rPr>
              <a:t>ouvrables</a:t>
            </a:r>
            <a:r>
              <a:rPr lang="fr-CA" dirty="0" smtClean="0"/>
              <a:t>. Le stock est actuellement de 11 contenants de 25 ml. La consommation quotidienne est près de la normale, avec une moyenne de 15,2 ml et un écart-type de 1,6 ml par jour. Le niveau de service désiré est de 95 %. Le laboratoire opère </a:t>
            </a:r>
            <a:r>
              <a:rPr lang="fr-CA" b="1" dirty="0" smtClean="0">
                <a:solidFill>
                  <a:srgbClr val="FF0000"/>
                </a:solidFill>
              </a:rPr>
              <a:t>240</a:t>
            </a:r>
            <a:r>
              <a:rPr lang="fr-CA" dirty="0" smtClean="0"/>
              <a:t> jours par année.</a:t>
            </a:r>
          </a:p>
          <a:p>
            <a:pPr marL="995363" lvl="1" indent="-457200" eaLnBrk="1" hangingPunct="1">
              <a:buFont typeface="Arial Black" pitchFamily="34" charset="0"/>
              <a:buAutoNum type="arabicPeriod"/>
            </a:pPr>
            <a:r>
              <a:rPr lang="fr-CA" dirty="0" smtClean="0"/>
              <a:t>Quel est le stock de sécurité (SS)?</a:t>
            </a:r>
          </a:p>
          <a:p>
            <a:pPr marL="995363" lvl="1" indent="-457200" eaLnBrk="1" hangingPunct="1">
              <a:buFont typeface="Arial Black" pitchFamily="34" charset="0"/>
              <a:buAutoNum type="arabicPeriod"/>
            </a:pPr>
            <a:r>
              <a:rPr lang="fr-CA" dirty="0" smtClean="0"/>
              <a:t>Quelle est la quantité au niveau cible?</a:t>
            </a:r>
          </a:p>
          <a:p>
            <a:pPr marL="995363" lvl="1" indent="-457200" eaLnBrk="1" hangingPunct="1">
              <a:buFont typeface="Arial Black" pitchFamily="34" charset="0"/>
              <a:buAutoNum type="arabicPeriod"/>
            </a:pPr>
            <a:r>
              <a:rPr lang="fr-CA" dirty="0" smtClean="0"/>
              <a:t>Quelle quantité devra être commandée?</a:t>
            </a:r>
          </a:p>
        </p:txBody>
      </p:sp>
      <p:sp>
        <p:nvSpPr>
          <p:cNvPr id="49155" name="Rectangle 8"/>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variable – Période fixe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866775" y="1363663"/>
            <a:ext cx="7223125" cy="5148262"/>
          </a:xfrm>
        </p:spPr>
        <p:txBody>
          <a:bodyPr/>
          <a:lstStyle/>
          <a:p>
            <a:pPr marL="0" indent="0" algn="just" eaLnBrk="1" hangingPunct="1">
              <a:spcAft>
                <a:spcPts val="1200"/>
              </a:spcAft>
              <a:buFontTx/>
              <a:buNone/>
            </a:pPr>
            <a:r>
              <a:rPr lang="fr-CA" smtClean="0"/>
              <a:t>Les coûts de commande des contenants de produits chimiques sont évalués à 30 $ par commande. Les coûts d’entreposage des contenants représentent 30 % du coût d’acquisition qui est de 5 $ par contenant.</a:t>
            </a:r>
          </a:p>
          <a:p>
            <a:pPr marL="995363" lvl="1" indent="-457200" eaLnBrk="1" hangingPunct="1">
              <a:buFont typeface="Arial Black" pitchFamily="34" charset="0"/>
              <a:buAutoNum type="arabicPeriod"/>
            </a:pPr>
            <a:r>
              <a:rPr lang="fr-CA" smtClean="0"/>
              <a:t>Combien de commandes seront effectuées par année?</a:t>
            </a:r>
          </a:p>
          <a:p>
            <a:pPr marL="995363" lvl="1" indent="-457200" eaLnBrk="1" hangingPunct="1">
              <a:buFont typeface="Arial Black" pitchFamily="34" charset="0"/>
              <a:buAutoNum type="arabicPeriod"/>
            </a:pPr>
            <a:r>
              <a:rPr lang="fr-CA" smtClean="0"/>
              <a:t>Quels sont les coûts totaux de gestion des stocks de contenant?</a:t>
            </a:r>
          </a:p>
          <a:p>
            <a:pPr marL="995363" lvl="1" indent="-457200" eaLnBrk="1" hangingPunct="1">
              <a:buFont typeface="Arial Black" pitchFamily="34" charset="0"/>
              <a:buAutoNum type="arabicPeriod"/>
            </a:pPr>
            <a:r>
              <a:rPr lang="fr-CA" smtClean="0"/>
              <a:t>Quelles seraient les économies potentielles si l’entreprise optait pour un système à point de commande?</a:t>
            </a:r>
          </a:p>
        </p:txBody>
      </p:sp>
      <p:sp>
        <p:nvSpPr>
          <p:cNvPr id="50179" name="Rectangle 8"/>
          <p:cNvSpPr>
            <a:spLocks noGrp="1" noChangeArrowheads="1"/>
          </p:cNvSpPr>
          <p:nvPr>
            <p:ph type="title"/>
          </p:nvPr>
        </p:nvSpPr>
        <p:spPr>
          <a:xfrm>
            <a:off x="712788" y="0"/>
            <a:ext cx="8431212" cy="1065213"/>
          </a:xfrm>
          <a:noFill/>
        </p:spPr>
        <p:txBody>
          <a:bodyPr/>
          <a:lstStyle/>
          <a:p>
            <a:pPr eaLnBrk="1" hangingPunct="1"/>
            <a:r>
              <a:rPr lang="fr-CA" smtClean="0"/>
              <a:t>Modèles plus près de la réalité :</a:t>
            </a:r>
            <a:br>
              <a:rPr lang="fr-CA" smtClean="0"/>
            </a:br>
            <a:r>
              <a:rPr lang="fr-CA" smtClean="0"/>
              <a:t>Quantité variable – Période fixe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Utilisation des 2 modèles</a:t>
            </a:r>
            <a:endParaRPr lang="fr-CA" dirty="0"/>
          </a:p>
        </p:txBody>
      </p:sp>
      <p:graphicFrame>
        <p:nvGraphicFramePr>
          <p:cNvPr id="4" name="Espace réservé du contenu 3"/>
          <p:cNvGraphicFramePr>
            <a:graphicFrameLocks noGrp="1"/>
          </p:cNvGraphicFramePr>
          <p:nvPr>
            <p:ph idx="1"/>
          </p:nvPr>
        </p:nvGraphicFramePr>
        <p:xfrm>
          <a:off x="636104" y="1545117"/>
          <a:ext cx="8184045" cy="3623420"/>
        </p:xfrm>
        <a:graphic>
          <a:graphicData uri="http://schemas.openxmlformats.org/drawingml/2006/table">
            <a:tbl>
              <a:tblPr firstRow="1" bandRow="1">
                <a:tableStyleId>{9DCAF9ED-07DC-4A11-8D7F-57B35C25682E}</a:tableStyleId>
              </a:tblPr>
              <a:tblGrid>
                <a:gridCol w="2417062"/>
                <a:gridCol w="2851688"/>
                <a:gridCol w="2915295"/>
              </a:tblGrid>
              <a:tr h="423020">
                <a:tc>
                  <a:txBody>
                    <a:bodyPr/>
                    <a:lstStyle/>
                    <a:p>
                      <a:r>
                        <a:rPr lang="fr-CA" dirty="0" smtClean="0"/>
                        <a:t>Caractéristiques </a:t>
                      </a:r>
                      <a:endParaRPr lang="fr-CA" dirty="0"/>
                    </a:p>
                  </a:txBody>
                  <a:tcPr/>
                </a:tc>
                <a:tc>
                  <a:txBody>
                    <a:bodyPr/>
                    <a:lstStyle/>
                    <a:p>
                      <a:r>
                        <a:rPr lang="fr-CA" dirty="0" smtClean="0"/>
                        <a:t>Modèle PC</a:t>
                      </a:r>
                    </a:p>
                    <a:p>
                      <a:r>
                        <a:rPr lang="fr-CA" dirty="0" smtClean="0"/>
                        <a:t>Période</a:t>
                      </a:r>
                      <a:r>
                        <a:rPr lang="fr-CA" baseline="0" dirty="0" smtClean="0"/>
                        <a:t> var. – </a:t>
                      </a:r>
                      <a:r>
                        <a:rPr lang="fr-CA" baseline="0" dirty="0" err="1" smtClean="0"/>
                        <a:t>Qté</a:t>
                      </a:r>
                      <a:r>
                        <a:rPr lang="fr-CA" baseline="0" dirty="0" smtClean="0"/>
                        <a:t> fixe</a:t>
                      </a:r>
                      <a:endParaRPr lang="fr-CA" dirty="0"/>
                    </a:p>
                  </a:txBody>
                  <a:tcPr/>
                </a:tc>
                <a:tc>
                  <a:txBody>
                    <a:bodyPr/>
                    <a:lstStyle/>
                    <a:p>
                      <a:r>
                        <a:rPr lang="fr-CA" dirty="0" smtClean="0"/>
                        <a:t>Modèle</a:t>
                      </a:r>
                      <a:r>
                        <a:rPr lang="fr-CA" baseline="0" dirty="0" smtClean="0"/>
                        <a:t> RP</a:t>
                      </a:r>
                      <a:endParaRPr lang="fr-CA" dirty="0" smtClean="0"/>
                    </a:p>
                    <a:p>
                      <a:r>
                        <a:rPr lang="fr-CA" dirty="0" smtClean="0"/>
                        <a:t>Période</a:t>
                      </a:r>
                      <a:r>
                        <a:rPr lang="fr-CA" baseline="0" dirty="0" smtClean="0"/>
                        <a:t> fixe – </a:t>
                      </a:r>
                      <a:r>
                        <a:rPr lang="fr-CA" baseline="0" dirty="0" err="1" smtClean="0"/>
                        <a:t>Qté</a:t>
                      </a:r>
                      <a:r>
                        <a:rPr lang="fr-CA" baseline="0" dirty="0" smtClean="0"/>
                        <a:t> var.</a:t>
                      </a:r>
                      <a:endParaRPr lang="fr-CA" dirty="0"/>
                    </a:p>
                  </a:txBody>
                  <a:tcPr/>
                </a:tc>
              </a:tr>
              <a:tr h="423020">
                <a:tc>
                  <a:txBody>
                    <a:bodyPr/>
                    <a:lstStyle/>
                    <a:p>
                      <a:r>
                        <a:rPr lang="fr-CA" dirty="0" smtClean="0"/>
                        <a:t>Combien commander</a:t>
                      </a:r>
                      <a:endParaRPr lang="fr-CA" dirty="0"/>
                    </a:p>
                  </a:txBody>
                  <a:tcPr/>
                </a:tc>
                <a:tc>
                  <a:txBody>
                    <a:bodyPr/>
                    <a:lstStyle/>
                    <a:p>
                      <a:r>
                        <a:rPr lang="fr-CA" sz="1600" dirty="0" smtClean="0"/>
                        <a:t>Quantité fixe</a:t>
                      </a:r>
                      <a:r>
                        <a:rPr lang="fr-CA" sz="1600" baseline="0" dirty="0" smtClean="0"/>
                        <a:t> (la QEC)</a:t>
                      </a:r>
                      <a:endParaRPr lang="fr-CA" sz="1600" dirty="0"/>
                    </a:p>
                  </a:txBody>
                  <a:tcPr/>
                </a:tc>
                <a:tc>
                  <a:txBody>
                    <a:bodyPr/>
                    <a:lstStyle/>
                    <a:p>
                      <a:r>
                        <a:rPr lang="fr-CA" sz="1600" dirty="0" smtClean="0"/>
                        <a:t>Variable (différente</a:t>
                      </a:r>
                      <a:r>
                        <a:rPr lang="fr-CA" sz="1600" baseline="0" dirty="0" smtClean="0"/>
                        <a:t> à chaque commande)</a:t>
                      </a:r>
                      <a:endParaRPr lang="fr-CA" sz="1600" dirty="0"/>
                    </a:p>
                  </a:txBody>
                  <a:tcPr/>
                </a:tc>
              </a:tr>
              <a:tr h="423020">
                <a:tc>
                  <a:txBody>
                    <a:bodyPr/>
                    <a:lstStyle/>
                    <a:p>
                      <a:r>
                        <a:rPr lang="fr-CA" dirty="0" smtClean="0"/>
                        <a:t>Quand commander</a:t>
                      </a:r>
                      <a:endParaRPr lang="fr-CA" dirty="0"/>
                    </a:p>
                  </a:txBody>
                  <a:tcPr/>
                </a:tc>
                <a:tc>
                  <a:txBody>
                    <a:bodyPr/>
                    <a:lstStyle/>
                    <a:p>
                      <a:r>
                        <a:rPr lang="fr-CA" sz="1600" dirty="0" smtClean="0"/>
                        <a:t>Quand on atteint le PC</a:t>
                      </a:r>
                      <a:endParaRPr lang="fr-CA" sz="1600" dirty="0"/>
                    </a:p>
                  </a:txBody>
                  <a:tcPr/>
                </a:tc>
                <a:tc>
                  <a:txBody>
                    <a:bodyPr/>
                    <a:lstStyle/>
                    <a:p>
                      <a:r>
                        <a:rPr lang="fr-CA" sz="1600" dirty="0" smtClean="0"/>
                        <a:t>À intervalle fixe I</a:t>
                      </a:r>
                      <a:endParaRPr lang="fr-CA" sz="1600" dirty="0"/>
                    </a:p>
                  </a:txBody>
                  <a:tcPr/>
                </a:tc>
              </a:tr>
              <a:tr h="423020">
                <a:tc>
                  <a:txBody>
                    <a:bodyPr/>
                    <a:lstStyle/>
                    <a:p>
                      <a:r>
                        <a:rPr lang="fr-CA" dirty="0" smtClean="0"/>
                        <a:t>Inventaire</a:t>
                      </a:r>
                      <a:endParaRPr lang="fr-CA" dirty="0"/>
                    </a:p>
                  </a:txBody>
                  <a:tcPr/>
                </a:tc>
                <a:tc>
                  <a:txBody>
                    <a:bodyPr/>
                    <a:lstStyle/>
                    <a:p>
                      <a:r>
                        <a:rPr lang="fr-CA" sz="1600" dirty="0" smtClean="0"/>
                        <a:t>Permanent</a:t>
                      </a:r>
                      <a:endParaRPr lang="fr-CA" sz="1600" dirty="0"/>
                    </a:p>
                  </a:txBody>
                  <a:tcPr/>
                </a:tc>
                <a:tc>
                  <a:txBody>
                    <a:bodyPr/>
                    <a:lstStyle/>
                    <a:p>
                      <a:r>
                        <a:rPr lang="fr-CA" sz="1600" dirty="0" smtClean="0"/>
                        <a:t>Décompte</a:t>
                      </a:r>
                      <a:r>
                        <a:rPr lang="fr-CA" sz="1600" baseline="0" dirty="0" smtClean="0"/>
                        <a:t> périodique au moment de la commande</a:t>
                      </a:r>
                      <a:endParaRPr lang="fr-CA" sz="1600" dirty="0"/>
                    </a:p>
                  </a:txBody>
                  <a:tcPr/>
                </a:tc>
              </a:tr>
              <a:tr h="423020">
                <a:tc>
                  <a:txBody>
                    <a:bodyPr/>
                    <a:lstStyle/>
                    <a:p>
                      <a:r>
                        <a:rPr lang="fr-CA" dirty="0" smtClean="0"/>
                        <a:t>Stock de sécurité</a:t>
                      </a:r>
                      <a:endParaRPr lang="fr-CA" dirty="0"/>
                    </a:p>
                  </a:txBody>
                  <a:tcPr/>
                </a:tc>
                <a:tc>
                  <a:txBody>
                    <a:bodyPr/>
                    <a:lstStyle/>
                    <a:p>
                      <a:r>
                        <a:rPr lang="fr-CA" sz="1600" dirty="0" smtClean="0"/>
                        <a:t>À</a:t>
                      </a:r>
                      <a:r>
                        <a:rPr lang="fr-CA" sz="1600" baseline="0" dirty="0" smtClean="0"/>
                        <a:t> niveau de service égal, </a:t>
                      </a:r>
                      <a:r>
                        <a:rPr lang="fr-CA" sz="1600" b="0" u="sng" baseline="0" dirty="0" smtClean="0"/>
                        <a:t>plus petit</a:t>
                      </a:r>
                      <a:r>
                        <a:rPr lang="fr-CA" sz="1600" b="1" baseline="0" dirty="0" smtClean="0"/>
                        <a:t> </a:t>
                      </a:r>
                      <a:r>
                        <a:rPr lang="fr-CA" sz="1600" baseline="0" dirty="0" smtClean="0"/>
                        <a:t>que dans le modèle RP</a:t>
                      </a:r>
                      <a:endParaRPr lang="fr-CA" sz="1600" dirty="0"/>
                    </a:p>
                  </a:txBody>
                  <a:tcPr/>
                </a:tc>
                <a:tc>
                  <a:txBody>
                    <a:bodyPr/>
                    <a:lstStyle/>
                    <a:p>
                      <a:r>
                        <a:rPr lang="fr-CA" sz="1600" dirty="0" smtClean="0"/>
                        <a:t>À niveau de service égal, </a:t>
                      </a:r>
                      <a:r>
                        <a:rPr lang="fr-CA" sz="1600" u="sng" dirty="0" smtClean="0"/>
                        <a:t>plus grand</a:t>
                      </a:r>
                      <a:r>
                        <a:rPr lang="fr-CA" sz="1600" dirty="0" smtClean="0"/>
                        <a:t> que dans le modèle PC</a:t>
                      </a:r>
                      <a:endParaRPr lang="fr-CA" sz="1600" dirty="0"/>
                    </a:p>
                  </a:txBody>
                  <a:tcPr/>
                </a:tc>
              </a:tr>
              <a:tr h="423020">
                <a:tc>
                  <a:txBody>
                    <a:bodyPr/>
                    <a:lstStyle/>
                    <a:p>
                      <a:r>
                        <a:rPr lang="fr-CA" dirty="0" smtClean="0"/>
                        <a:t>Type</a:t>
                      </a:r>
                      <a:r>
                        <a:rPr lang="fr-CA" baseline="0" dirty="0" smtClean="0"/>
                        <a:t> d’item</a:t>
                      </a:r>
                      <a:endParaRPr lang="fr-CA" dirty="0"/>
                    </a:p>
                  </a:txBody>
                  <a:tcPr/>
                </a:tc>
                <a:tc>
                  <a:txBody>
                    <a:bodyPr/>
                    <a:lstStyle/>
                    <a:p>
                      <a:r>
                        <a:rPr lang="fr-CA" sz="1600" dirty="0" smtClean="0"/>
                        <a:t>Classes A et</a:t>
                      </a:r>
                      <a:r>
                        <a:rPr lang="fr-CA" sz="1600" baseline="0" dirty="0" smtClean="0"/>
                        <a:t> B (items critiques et/ou dispendieux)</a:t>
                      </a:r>
                      <a:endParaRPr lang="fr-CA" sz="1600" dirty="0"/>
                    </a:p>
                  </a:txBody>
                  <a:tcPr/>
                </a:tc>
                <a:tc>
                  <a:txBody>
                    <a:bodyPr/>
                    <a:lstStyle/>
                    <a:p>
                      <a:r>
                        <a:rPr lang="fr-CA" sz="1600" dirty="0" smtClean="0"/>
                        <a:t>Classes B et C</a:t>
                      </a:r>
                      <a:endParaRPr lang="fr-CA" sz="1600" dirty="0"/>
                    </a:p>
                  </a:txBody>
                  <a:tcPr/>
                </a:tc>
              </a:tr>
            </a:tbl>
          </a:graphicData>
        </a:graphic>
      </p:graphicFrame>
      <p:sp>
        <p:nvSpPr>
          <p:cNvPr id="5" name="ZoneTexte 4"/>
          <p:cNvSpPr txBox="1"/>
          <p:nvPr/>
        </p:nvSpPr>
        <p:spPr>
          <a:xfrm>
            <a:off x="2107096" y="6029739"/>
            <a:ext cx="6175513" cy="276999"/>
          </a:xfrm>
          <a:prstGeom prst="rect">
            <a:avLst/>
          </a:prstGeom>
          <a:noFill/>
        </p:spPr>
        <p:txBody>
          <a:bodyPr wrap="square" rtlCol="0">
            <a:spAutoFit/>
          </a:bodyPr>
          <a:lstStyle/>
          <a:p>
            <a:r>
              <a:rPr lang="fr-CA" sz="1200" b="0" dirty="0" smtClean="0"/>
              <a:t>Source: Jacobs and </a:t>
            </a:r>
            <a:r>
              <a:rPr lang="fr-CA" sz="1200" b="0" dirty="0" err="1" smtClean="0"/>
              <a:t>Chase,</a:t>
            </a:r>
            <a:r>
              <a:rPr lang="fr-CA" sz="1200" b="0" i="1" dirty="0" err="1" smtClean="0"/>
              <a:t>The</a:t>
            </a:r>
            <a:r>
              <a:rPr lang="fr-CA" sz="1200" b="0" i="1" dirty="0" smtClean="0"/>
              <a:t> </a:t>
            </a:r>
            <a:r>
              <a:rPr lang="fr-CA" sz="1200" b="0" i="1" dirty="0" err="1" smtClean="0"/>
              <a:t>Core</a:t>
            </a:r>
            <a:r>
              <a:rPr lang="fr-CA" sz="1200" b="0" i="1" dirty="0" smtClean="0"/>
              <a:t>, </a:t>
            </a:r>
            <a:r>
              <a:rPr lang="fr-CA" sz="1200" b="0" dirty="0" err="1" smtClean="0"/>
              <a:t>exhibit</a:t>
            </a:r>
            <a:r>
              <a:rPr lang="fr-CA" sz="1200" b="0" dirty="0" smtClean="0"/>
              <a:t> 12.2, p. 319.</a:t>
            </a:r>
            <a:endParaRPr lang="fr-CA"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09613" y="0"/>
            <a:ext cx="7781925" cy="1041400"/>
          </a:xfrm>
        </p:spPr>
        <p:txBody>
          <a:bodyPr/>
          <a:lstStyle/>
          <a:p>
            <a:pPr eaLnBrk="1" hangingPunct="1"/>
            <a:r>
              <a:rPr lang="fr-CA" smtClean="0"/>
              <a:t>Les enjeux de la gestion des stocks</a:t>
            </a:r>
          </a:p>
        </p:txBody>
      </p:sp>
      <p:sp>
        <p:nvSpPr>
          <p:cNvPr id="192527" name="Rectangle 15"/>
          <p:cNvSpPr>
            <a:spLocks noChangeArrowheads="1"/>
          </p:cNvSpPr>
          <p:nvPr/>
        </p:nvSpPr>
        <p:spPr bwMode="auto">
          <a:xfrm>
            <a:off x="1981200" y="1066800"/>
            <a:ext cx="5181600" cy="731838"/>
          </a:xfrm>
          <a:prstGeom prst="rect">
            <a:avLst/>
          </a:prstGeom>
          <a:noFill/>
          <a:ln w="3175">
            <a:solidFill>
              <a:srgbClr val="000000"/>
            </a:solidFill>
            <a:miter lim="800000"/>
            <a:headEnd/>
            <a:tailEnd/>
          </a:ln>
          <a:effectLst/>
        </p:spPr>
        <p:txBody>
          <a:bodyPr lIns="12700" tIns="12700" rIns="12700" bIns="12700" anchor="ctr" anchorCtr="1"/>
          <a:lstStyle/>
          <a:p>
            <a:pPr algn="ctr" eaLnBrk="0" hangingPunct="0">
              <a:defRPr/>
            </a:pPr>
            <a:r>
              <a:rPr lang="fr-CA" sz="2000" b="1" dirty="0">
                <a:solidFill>
                  <a:srgbClr val="185FAB"/>
                </a:solidFill>
                <a:latin typeface="+mn-lt"/>
              </a:rPr>
              <a:t>Les responsables de la gestion des </a:t>
            </a:r>
          </a:p>
          <a:p>
            <a:pPr algn="ctr" eaLnBrk="0" hangingPunct="0">
              <a:defRPr/>
            </a:pPr>
            <a:r>
              <a:rPr lang="fr-CA" sz="2000" b="1" dirty="0">
                <a:solidFill>
                  <a:srgbClr val="185FAB"/>
                </a:solidFill>
                <a:latin typeface="+mn-lt"/>
              </a:rPr>
              <a:t>stocks doivent éviter deux écueils</a:t>
            </a:r>
            <a:endParaRPr lang="fr-CA" sz="1600" dirty="0">
              <a:solidFill>
                <a:srgbClr val="185FAB"/>
              </a:solidFill>
              <a:latin typeface="+mn-lt"/>
            </a:endParaRPr>
          </a:p>
        </p:txBody>
      </p:sp>
      <p:sp>
        <p:nvSpPr>
          <p:cNvPr id="192528" name="Rectangle 16"/>
          <p:cNvSpPr>
            <a:spLocks noChangeArrowheads="1"/>
          </p:cNvSpPr>
          <p:nvPr/>
        </p:nvSpPr>
        <p:spPr bwMode="auto">
          <a:xfrm>
            <a:off x="533400" y="3197225"/>
            <a:ext cx="4267200" cy="2795588"/>
          </a:xfrm>
          <a:prstGeom prst="rect">
            <a:avLst/>
          </a:prstGeom>
          <a:solidFill>
            <a:schemeClr val="bg1"/>
          </a:solidFill>
          <a:ln w="3175">
            <a:solidFill>
              <a:srgbClr val="000000"/>
            </a:solidFill>
            <a:miter lim="800000"/>
            <a:headEnd/>
            <a:tailEnd/>
          </a:ln>
          <a:effectLst/>
        </p:spPr>
        <p:txBody>
          <a:bodyPr lIns="144000" tIns="36000" rIns="144000" bIns="144000"/>
          <a:lstStyle/>
          <a:p>
            <a:pPr marL="190500" indent="-190500" eaLnBrk="0" hangingPunct="0">
              <a:buFontTx/>
              <a:buChar char="•"/>
              <a:defRPr/>
            </a:pPr>
            <a:r>
              <a:rPr lang="fr-CA" dirty="0">
                <a:solidFill>
                  <a:srgbClr val="185FAB"/>
                </a:solidFill>
                <a:latin typeface="+mn-lt"/>
              </a:rPr>
              <a:t>Génère de nombreux coûts;</a:t>
            </a:r>
          </a:p>
          <a:p>
            <a:pPr marL="190500" indent="-190500" eaLnBrk="0" hangingPunct="0">
              <a:buFontTx/>
              <a:buChar char="•"/>
              <a:defRPr/>
            </a:pPr>
            <a:r>
              <a:rPr lang="fr-CA" dirty="0">
                <a:solidFill>
                  <a:srgbClr val="185FAB"/>
                </a:solidFill>
                <a:latin typeface="+mn-lt"/>
              </a:rPr>
              <a:t>Immobilise les capitaux;</a:t>
            </a:r>
          </a:p>
          <a:p>
            <a:pPr marL="190500" indent="-190500" eaLnBrk="0" hangingPunct="0">
              <a:buFontTx/>
              <a:buChar char="•"/>
              <a:defRPr/>
            </a:pPr>
            <a:r>
              <a:rPr lang="fr-CA" dirty="0">
                <a:solidFill>
                  <a:srgbClr val="185FAB"/>
                </a:solidFill>
                <a:latin typeface="+mn-lt"/>
              </a:rPr>
              <a:t>Peut causer de graves difficultés de trésorerie;</a:t>
            </a:r>
          </a:p>
          <a:p>
            <a:pPr marL="190500" indent="-190500" eaLnBrk="0" hangingPunct="0">
              <a:buFontTx/>
              <a:buChar char="•"/>
              <a:defRPr/>
            </a:pPr>
            <a:r>
              <a:rPr lang="fr-CA" dirty="0">
                <a:solidFill>
                  <a:srgbClr val="185FAB"/>
                </a:solidFill>
                <a:latin typeface="+mn-lt"/>
              </a:rPr>
              <a:t>Accroît les risques de détérioration ou d’obsolescence des produits stockés;</a:t>
            </a:r>
          </a:p>
          <a:p>
            <a:pPr marL="190500" indent="-190500" eaLnBrk="0" hangingPunct="0">
              <a:buFontTx/>
              <a:buChar char="•"/>
              <a:defRPr/>
            </a:pPr>
            <a:r>
              <a:rPr lang="fr-CA" dirty="0">
                <a:solidFill>
                  <a:srgbClr val="185FAB"/>
                </a:solidFill>
                <a:latin typeface="+mn-lt"/>
              </a:rPr>
              <a:t>Conduit parfois l’entreprise à céder “à rabais” son stock d’invendus.</a:t>
            </a:r>
          </a:p>
        </p:txBody>
      </p:sp>
      <p:sp>
        <p:nvSpPr>
          <p:cNvPr id="192529" name="Rectangle 17"/>
          <p:cNvSpPr>
            <a:spLocks noChangeArrowheads="1"/>
          </p:cNvSpPr>
          <p:nvPr/>
        </p:nvSpPr>
        <p:spPr bwMode="auto">
          <a:xfrm>
            <a:off x="4991100" y="3200400"/>
            <a:ext cx="3848100" cy="2667000"/>
          </a:xfrm>
          <a:prstGeom prst="rect">
            <a:avLst/>
          </a:prstGeom>
          <a:noFill/>
          <a:ln w="3175">
            <a:solidFill>
              <a:srgbClr val="000000"/>
            </a:solidFill>
            <a:miter lim="800000"/>
            <a:headEnd/>
            <a:tailEnd/>
          </a:ln>
          <a:effectLst/>
        </p:spPr>
        <p:txBody>
          <a:bodyPr lIns="12700" tIns="12700" rIns="12700" bIns="12700"/>
          <a:lstStyle/>
          <a:p>
            <a:pPr marL="292100" indent="-190500" eaLnBrk="0" hangingPunct="0">
              <a:buFontTx/>
              <a:buChar char="•"/>
              <a:defRPr/>
            </a:pPr>
            <a:r>
              <a:rPr lang="fr-CA" dirty="0">
                <a:solidFill>
                  <a:srgbClr val="185FAB"/>
                </a:solidFill>
                <a:latin typeface="+mn-lt"/>
              </a:rPr>
              <a:t>Multiplie les risques de rupture qui entraîne un arrêt de la production;</a:t>
            </a:r>
          </a:p>
          <a:p>
            <a:pPr marL="292100" indent="-190500" eaLnBrk="0" hangingPunct="0">
              <a:buFontTx/>
              <a:buChar char="•"/>
              <a:defRPr/>
            </a:pPr>
            <a:endParaRPr lang="fr-CA" dirty="0">
              <a:solidFill>
                <a:srgbClr val="185FAB"/>
              </a:solidFill>
              <a:latin typeface="+mn-lt"/>
            </a:endParaRPr>
          </a:p>
          <a:p>
            <a:pPr marL="292100" indent="-190500" eaLnBrk="0" hangingPunct="0">
              <a:buFontTx/>
              <a:buChar char="•"/>
              <a:defRPr/>
            </a:pPr>
            <a:r>
              <a:rPr lang="fr-CA" dirty="0">
                <a:solidFill>
                  <a:srgbClr val="185FAB"/>
                </a:solidFill>
                <a:latin typeface="+mn-lt"/>
              </a:rPr>
              <a:t>Désorganise l’entreprise;</a:t>
            </a:r>
          </a:p>
          <a:p>
            <a:pPr marL="292100" indent="-190500" eaLnBrk="0" hangingPunct="0">
              <a:buFontTx/>
              <a:buChar char="•"/>
              <a:defRPr/>
            </a:pPr>
            <a:endParaRPr lang="fr-CA" dirty="0">
              <a:solidFill>
                <a:srgbClr val="185FAB"/>
              </a:solidFill>
              <a:latin typeface="+mn-lt"/>
            </a:endParaRPr>
          </a:p>
          <a:p>
            <a:pPr marL="292100" indent="-190500" eaLnBrk="0" hangingPunct="0">
              <a:buFontTx/>
              <a:buChar char="•"/>
              <a:defRPr/>
            </a:pPr>
            <a:r>
              <a:rPr lang="fr-CA" dirty="0">
                <a:solidFill>
                  <a:srgbClr val="185FAB"/>
                </a:solidFill>
                <a:latin typeface="+mn-lt"/>
              </a:rPr>
              <a:t>Génère des retards dans les livraisons, d’où une diminution des ventes et une perte de clientèle.</a:t>
            </a:r>
          </a:p>
        </p:txBody>
      </p:sp>
      <p:sp>
        <p:nvSpPr>
          <p:cNvPr id="192530" name="Rectangle 18"/>
          <p:cNvSpPr>
            <a:spLocks noChangeArrowheads="1"/>
          </p:cNvSpPr>
          <p:nvPr/>
        </p:nvSpPr>
        <p:spPr bwMode="auto">
          <a:xfrm>
            <a:off x="1104900" y="2209800"/>
            <a:ext cx="3124200" cy="639763"/>
          </a:xfrm>
          <a:prstGeom prst="rect">
            <a:avLst/>
          </a:prstGeom>
          <a:noFill/>
          <a:ln w="3175">
            <a:solidFill>
              <a:srgbClr val="000000"/>
            </a:solidFill>
            <a:miter lim="800000"/>
            <a:headEnd/>
            <a:tailEnd/>
          </a:ln>
          <a:effectLst/>
        </p:spPr>
        <p:txBody>
          <a:bodyPr lIns="12700" tIns="12700" rIns="12700" bIns="12700" anchor="ctr" anchorCtr="1"/>
          <a:lstStyle/>
          <a:p>
            <a:pPr algn="ctr" eaLnBrk="0" hangingPunct="0">
              <a:lnSpc>
                <a:spcPct val="90000"/>
              </a:lnSpc>
              <a:defRPr/>
            </a:pPr>
            <a:r>
              <a:rPr lang="fr-CA" sz="2000" b="1" dirty="0">
                <a:solidFill>
                  <a:srgbClr val="185FAB"/>
                </a:solidFill>
                <a:latin typeface="+mn-lt"/>
              </a:rPr>
              <a:t>Un niveau de stock trop élevé (sur stockage)</a:t>
            </a:r>
            <a:endParaRPr lang="fr-CA" sz="1600" dirty="0">
              <a:solidFill>
                <a:srgbClr val="185FAB"/>
              </a:solidFill>
              <a:latin typeface="+mn-lt"/>
            </a:endParaRPr>
          </a:p>
        </p:txBody>
      </p:sp>
      <p:sp>
        <p:nvSpPr>
          <p:cNvPr id="192531" name="Rectangle 19"/>
          <p:cNvSpPr>
            <a:spLocks noChangeArrowheads="1"/>
          </p:cNvSpPr>
          <p:nvPr/>
        </p:nvSpPr>
        <p:spPr bwMode="auto">
          <a:xfrm>
            <a:off x="5181600" y="2209800"/>
            <a:ext cx="3200400" cy="639763"/>
          </a:xfrm>
          <a:prstGeom prst="rect">
            <a:avLst/>
          </a:prstGeom>
          <a:noFill/>
          <a:ln w="3175">
            <a:solidFill>
              <a:srgbClr val="000000"/>
            </a:solidFill>
            <a:miter lim="800000"/>
            <a:headEnd/>
            <a:tailEnd/>
          </a:ln>
          <a:effectLst/>
        </p:spPr>
        <p:txBody>
          <a:bodyPr lIns="12700" tIns="12700" rIns="12700" bIns="12700" anchor="ctr" anchorCtr="1"/>
          <a:lstStyle/>
          <a:p>
            <a:pPr algn="ctr" eaLnBrk="0" hangingPunct="0">
              <a:defRPr/>
            </a:pPr>
            <a:r>
              <a:rPr lang="fr-CA" sz="2000" b="1" dirty="0">
                <a:solidFill>
                  <a:srgbClr val="185FAB"/>
                </a:solidFill>
                <a:latin typeface="+mn-lt"/>
              </a:rPr>
              <a:t>Un niveau de stock</a:t>
            </a:r>
          </a:p>
          <a:p>
            <a:pPr algn="ctr" eaLnBrk="0" hangingPunct="0">
              <a:defRPr/>
            </a:pPr>
            <a:r>
              <a:rPr lang="fr-CA" sz="2000" b="1" dirty="0">
                <a:solidFill>
                  <a:srgbClr val="185FAB"/>
                </a:solidFill>
                <a:latin typeface="+mn-lt"/>
              </a:rPr>
              <a:t>trop faible</a:t>
            </a:r>
            <a:endParaRPr lang="fr-CA" sz="1600" dirty="0">
              <a:solidFill>
                <a:srgbClr val="185FAB"/>
              </a:solidFill>
              <a:latin typeface="+mn-lt"/>
            </a:endParaRPr>
          </a:p>
        </p:txBody>
      </p:sp>
      <p:sp>
        <p:nvSpPr>
          <p:cNvPr id="15368" name="Line 20"/>
          <p:cNvSpPr>
            <a:spLocks noChangeShapeType="1"/>
          </p:cNvSpPr>
          <p:nvPr/>
        </p:nvSpPr>
        <p:spPr bwMode="auto">
          <a:xfrm>
            <a:off x="2667000" y="1828800"/>
            <a:ext cx="0" cy="381000"/>
          </a:xfrm>
          <a:prstGeom prst="line">
            <a:avLst/>
          </a:prstGeom>
          <a:noFill/>
          <a:ln w="12700">
            <a:solidFill>
              <a:schemeClr val="tx1"/>
            </a:solidFill>
            <a:round/>
            <a:headEnd type="none" w="sm" len="sm"/>
            <a:tailEnd type="triangle" w="med" len="med"/>
          </a:ln>
        </p:spPr>
        <p:txBody>
          <a:bodyPr wrap="none" anchor="ctr"/>
          <a:lstStyle/>
          <a:p>
            <a:endParaRPr lang="fr-CA"/>
          </a:p>
        </p:txBody>
      </p:sp>
      <p:sp>
        <p:nvSpPr>
          <p:cNvPr id="15369" name="Line 21"/>
          <p:cNvSpPr>
            <a:spLocks noChangeShapeType="1"/>
          </p:cNvSpPr>
          <p:nvPr/>
        </p:nvSpPr>
        <p:spPr bwMode="auto">
          <a:xfrm>
            <a:off x="6781800" y="1828800"/>
            <a:ext cx="0" cy="381000"/>
          </a:xfrm>
          <a:prstGeom prst="line">
            <a:avLst/>
          </a:prstGeom>
          <a:noFill/>
          <a:ln w="12700">
            <a:solidFill>
              <a:schemeClr val="tx1"/>
            </a:solidFill>
            <a:round/>
            <a:headEnd type="none" w="sm" len="sm"/>
            <a:tailEnd type="triangle" w="med" len="med"/>
          </a:ln>
        </p:spPr>
        <p:txBody>
          <a:bodyPr wrap="none" anchor="ctr"/>
          <a:lstStyle/>
          <a:p>
            <a:endParaRPr lang="fr-CA"/>
          </a:p>
        </p:txBody>
      </p:sp>
      <p:sp>
        <p:nvSpPr>
          <p:cNvPr id="15370" name="Line 22"/>
          <p:cNvSpPr>
            <a:spLocks noChangeShapeType="1"/>
          </p:cNvSpPr>
          <p:nvPr/>
        </p:nvSpPr>
        <p:spPr bwMode="auto">
          <a:xfrm>
            <a:off x="2667000" y="2895600"/>
            <a:ext cx="0" cy="304800"/>
          </a:xfrm>
          <a:prstGeom prst="line">
            <a:avLst/>
          </a:prstGeom>
          <a:noFill/>
          <a:ln w="12700">
            <a:solidFill>
              <a:schemeClr val="tx1"/>
            </a:solidFill>
            <a:round/>
            <a:headEnd type="none" w="sm" len="sm"/>
            <a:tailEnd type="triangle" w="med" len="med"/>
          </a:ln>
        </p:spPr>
        <p:txBody>
          <a:bodyPr wrap="none" anchor="ctr"/>
          <a:lstStyle/>
          <a:p>
            <a:endParaRPr lang="fr-CA"/>
          </a:p>
        </p:txBody>
      </p:sp>
      <p:sp>
        <p:nvSpPr>
          <p:cNvPr id="15371" name="Line 23"/>
          <p:cNvSpPr>
            <a:spLocks noChangeShapeType="1"/>
          </p:cNvSpPr>
          <p:nvPr/>
        </p:nvSpPr>
        <p:spPr bwMode="auto">
          <a:xfrm>
            <a:off x="6781800" y="2895600"/>
            <a:ext cx="0" cy="304800"/>
          </a:xfrm>
          <a:prstGeom prst="line">
            <a:avLst/>
          </a:prstGeom>
          <a:noFill/>
          <a:ln w="12700">
            <a:solidFill>
              <a:schemeClr val="tx1"/>
            </a:solidFill>
            <a:round/>
            <a:headEnd type="none" w="sm" len="sm"/>
            <a:tailEnd type="triangle" w="med" len="med"/>
          </a:ln>
        </p:spPr>
        <p:txBody>
          <a:bodyPr wrap="none" anchor="ctr"/>
          <a:lstStyle/>
          <a:p>
            <a:endParaRPr lang="fr-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19138" y="0"/>
            <a:ext cx="7861300" cy="1050925"/>
          </a:xfrm>
        </p:spPr>
        <p:txBody>
          <a:bodyPr/>
          <a:lstStyle/>
          <a:p>
            <a:pPr eaLnBrk="1" hangingPunct="1"/>
            <a:r>
              <a:rPr lang="fr-CA" smtClean="0"/>
              <a:t>La méthode ABC : (Analyse de Pareto)</a:t>
            </a:r>
            <a:endParaRPr lang="fr-CA" sz="2400" smtClean="0"/>
          </a:p>
        </p:txBody>
      </p:sp>
      <p:sp>
        <p:nvSpPr>
          <p:cNvPr id="199683" name="Rectangle 3"/>
          <p:cNvSpPr>
            <a:spLocks noGrp="1" noChangeArrowheads="1"/>
          </p:cNvSpPr>
          <p:nvPr>
            <p:ph type="body" idx="1"/>
          </p:nvPr>
        </p:nvSpPr>
        <p:spPr>
          <a:xfrm>
            <a:off x="968375" y="1457325"/>
            <a:ext cx="7804150" cy="4924425"/>
          </a:xfrm>
        </p:spPr>
        <p:txBody>
          <a:bodyPr/>
          <a:lstStyle/>
          <a:p>
            <a:pPr eaLnBrk="1" hangingPunct="1"/>
            <a:r>
              <a:rPr lang="fr-CA" smtClean="0"/>
              <a:t>La méthode ABC convient à toutes les situations où il faut placer des activités en ordre de priorité. </a:t>
            </a:r>
          </a:p>
          <a:p>
            <a:pPr eaLnBrk="1" hangingPunct="1"/>
            <a:endParaRPr lang="fr-CA" smtClean="0"/>
          </a:p>
          <a:p>
            <a:pPr eaLnBrk="1" hangingPunct="1"/>
            <a:r>
              <a:rPr lang="fr-CA" smtClean="0"/>
              <a:t>Son principe de base repose sur le fait qu’un petit nombre d’articles (20%) représente souvent l’essentiel de la valeur stockée (80%).</a:t>
            </a:r>
          </a:p>
          <a:p>
            <a:pPr eaLnBrk="1" hangingPunct="1"/>
            <a:endParaRPr lang="fr-CA" smtClean="0"/>
          </a:p>
          <a:p>
            <a:pPr eaLnBrk="1" hangingPunct="1"/>
            <a:r>
              <a:rPr lang="fr-FR" smtClean="0"/>
              <a:t>Donc, la méthode des 20 / 80 ou l’analyse ABC, permet de distinguer les articles qui nécessitent une gestion élaborée de ceux pour lesquels une gestion plus globale est suffisante.</a:t>
            </a:r>
            <a:endParaRPr lang="fr-C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p:cTn id="7" dur="1000" fill="hold"/>
                                        <p:tgtEl>
                                          <p:spTgt spid="1996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996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996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99683">
                                            <p:txEl>
                                              <p:pRg st="2" end="2"/>
                                            </p:txEl>
                                          </p:spTgt>
                                        </p:tgtEl>
                                        <p:attrNameLst>
                                          <p:attrName>style.visibility</p:attrName>
                                        </p:attrNameLst>
                                      </p:cBhvr>
                                      <p:to>
                                        <p:strVal val="visible"/>
                                      </p:to>
                                    </p:set>
                                    <p:anim calcmode="lin" valueType="num">
                                      <p:cBhvr>
                                        <p:cTn id="14" dur="1000" fill="hold"/>
                                        <p:tgtEl>
                                          <p:spTgt spid="19968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9968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9968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99683">
                                            <p:txEl>
                                              <p:pRg st="4" end="4"/>
                                            </p:txEl>
                                          </p:spTgt>
                                        </p:tgtEl>
                                        <p:attrNameLst>
                                          <p:attrName>style.visibility</p:attrName>
                                        </p:attrNameLst>
                                      </p:cBhvr>
                                      <p:to>
                                        <p:strVal val="visible"/>
                                      </p:to>
                                    </p:set>
                                    <p:anim calcmode="lin" valueType="num">
                                      <p:cBhvr>
                                        <p:cTn id="21" dur="1000" fill="hold"/>
                                        <p:tgtEl>
                                          <p:spTgt spid="19968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19968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99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717550" y="0"/>
            <a:ext cx="8054975" cy="1057275"/>
          </a:xfrm>
          <a:noFill/>
        </p:spPr>
        <p:txBody>
          <a:bodyPr/>
          <a:lstStyle/>
          <a:p>
            <a:pPr eaLnBrk="1" hangingPunct="1"/>
            <a:r>
              <a:rPr lang="fr-CA" smtClean="0"/>
              <a:t>La méthode ABC</a:t>
            </a:r>
          </a:p>
        </p:txBody>
      </p:sp>
      <p:graphicFrame>
        <p:nvGraphicFramePr>
          <p:cNvPr id="1026" name="Object 8"/>
          <p:cNvGraphicFramePr>
            <a:graphicFrameLocks noChangeAspect="1"/>
          </p:cNvGraphicFramePr>
          <p:nvPr>
            <p:ph idx="1"/>
          </p:nvPr>
        </p:nvGraphicFramePr>
        <p:xfrm>
          <a:off x="628650" y="1492250"/>
          <a:ext cx="7745413" cy="4619625"/>
        </p:xfrm>
        <a:graphic>
          <a:graphicData uri="http://schemas.openxmlformats.org/presentationml/2006/ole">
            <p:oleObj spid="_x0000_s1026" name="Feuille de calcul" r:id="rId4" imgW="7410602" imgH="4419600" progId="Excel.Shee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22313" y="0"/>
            <a:ext cx="7462837" cy="1055688"/>
          </a:xfrm>
        </p:spPr>
        <p:txBody>
          <a:bodyPr/>
          <a:lstStyle/>
          <a:p>
            <a:pPr eaLnBrk="1" hangingPunct="1"/>
            <a:r>
              <a:rPr lang="fr-CA" smtClean="0"/>
              <a:t>La méthode ABC : Exemple</a:t>
            </a:r>
          </a:p>
        </p:txBody>
      </p:sp>
      <p:graphicFrame>
        <p:nvGraphicFramePr>
          <p:cNvPr id="206359" name="Group 535"/>
          <p:cNvGraphicFramePr>
            <a:graphicFrameLocks noGrp="1"/>
          </p:cNvGraphicFramePr>
          <p:nvPr>
            <p:ph idx="1"/>
          </p:nvPr>
        </p:nvGraphicFramePr>
        <p:xfrm>
          <a:off x="682625" y="1177925"/>
          <a:ext cx="5000625" cy="5224953"/>
        </p:xfrm>
        <a:graphic>
          <a:graphicData uri="http://schemas.openxmlformats.org/drawingml/2006/table">
            <a:tbl>
              <a:tblPr/>
              <a:tblGrid>
                <a:gridCol w="1651634"/>
                <a:gridCol w="1590529"/>
                <a:gridCol w="1758462"/>
              </a:tblGrid>
              <a:tr h="34815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Article</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cs typeface="Arial" charset="0"/>
                        </a:rPr>
                        <a:t>Consommation</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cs typeface="Arial" charset="0"/>
                        </a:rPr>
                        <a:t>Coût unitaire</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K34</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10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200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K35</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25</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600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K36</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36</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150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M10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16</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25</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M20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20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80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Z45</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80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200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F14</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20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300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F95</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30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800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F99</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20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60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D45</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10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550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D48</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12</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90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D52</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15</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110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D57</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40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120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N08</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30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40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P05</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16</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500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179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P09</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smtClean="0">
                          <a:ln>
                            <a:noFill/>
                          </a:ln>
                          <a:solidFill>
                            <a:schemeClr val="tx1"/>
                          </a:solidFill>
                          <a:effectLst/>
                          <a:latin typeface="Arial" charset="0"/>
                          <a:cs typeface="Arial" charset="0"/>
                        </a:rPr>
                        <a:t>10</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charset="0"/>
                          <a:cs typeface="Arial" charset="0"/>
                        </a:rPr>
                        <a:t>30</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sz="half" idx="1"/>
          </p:nvPr>
        </p:nvSpPr>
        <p:spPr>
          <a:xfrm>
            <a:off x="847725" y="1055688"/>
            <a:ext cx="7524750" cy="739775"/>
          </a:xfrm>
        </p:spPr>
        <p:txBody>
          <a:bodyPr/>
          <a:lstStyle/>
          <a:p>
            <a:pPr marL="0" indent="0" eaLnBrk="1" hangingPunct="1"/>
            <a:r>
              <a:rPr lang="fr-CA" smtClean="0"/>
              <a:t> </a:t>
            </a:r>
            <a:r>
              <a:rPr lang="fr-CA" sz="2200" b="1" smtClean="0"/>
              <a:t>Étape 1 : Calcul de la valeur annuelle des achats</a:t>
            </a:r>
          </a:p>
        </p:txBody>
      </p:sp>
      <p:graphicFrame>
        <p:nvGraphicFramePr>
          <p:cNvPr id="208712" name="Group 840"/>
          <p:cNvGraphicFramePr>
            <a:graphicFrameLocks noGrp="1"/>
          </p:cNvGraphicFramePr>
          <p:nvPr>
            <p:ph sz="half" idx="2"/>
          </p:nvPr>
        </p:nvGraphicFramePr>
        <p:xfrm>
          <a:off x="728663" y="1562100"/>
          <a:ext cx="7000875" cy="4907280"/>
        </p:xfrm>
        <a:graphic>
          <a:graphicData uri="http://schemas.openxmlformats.org/drawingml/2006/table">
            <a:tbl>
              <a:tblPr/>
              <a:tblGrid>
                <a:gridCol w="1439863"/>
                <a:gridCol w="1855787"/>
                <a:gridCol w="1860550"/>
                <a:gridCol w="1844675"/>
              </a:tblGrid>
              <a:tr h="5080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cs typeface="Arial" charset="0"/>
                        </a:rPr>
                        <a:t>Article</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cs typeface="Arial" charset="0"/>
                        </a:rPr>
                        <a:t>Consommation</a:t>
                      </a:r>
                      <a:endParaRPr kumimoji="0" lang="fr-CA" sz="1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cs typeface="Arial" charset="0"/>
                        </a:rPr>
                        <a:t>Coût unitaire</a:t>
                      </a:r>
                      <a:endParaRPr kumimoji="0" lang="fr-CA" sz="1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cs typeface="Arial" charset="0"/>
                        </a:rPr>
                        <a:t>Valeur annuelle des achats</a:t>
                      </a: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fr-CA"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K34</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K35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600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15000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92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K36</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36</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150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5400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M10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16</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400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M20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80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1600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Z45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80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16000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F14</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300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6000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F95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30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800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24000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F99</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60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1200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D45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550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5500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D48</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12</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90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1080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92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D52</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110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1650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D57</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40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120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4800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N08</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30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40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1200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P05</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16</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500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8000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0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P09</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10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cs typeface="Arial" charset="0"/>
                        </a:rPr>
                        <a:t>30</a:t>
                      </a:r>
                      <a:endParaRPr kumimoji="0" lang="fr-CA"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cs typeface="Arial" charset="0"/>
                        </a:rPr>
                        <a:t>300</a:t>
                      </a:r>
                      <a:endParaRPr kumimoji="0" lang="fr-CA"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19551" name="Rectangle 842"/>
          <p:cNvSpPr>
            <a:spLocks noGrp="1" noChangeArrowheads="1"/>
          </p:cNvSpPr>
          <p:nvPr>
            <p:ph type="title"/>
          </p:nvPr>
        </p:nvSpPr>
        <p:spPr>
          <a:xfrm>
            <a:off x="722313" y="0"/>
            <a:ext cx="7462837" cy="1055688"/>
          </a:xfrm>
          <a:noFill/>
        </p:spPr>
        <p:txBody>
          <a:bodyPr/>
          <a:lstStyle/>
          <a:p>
            <a:pPr eaLnBrk="1" hangingPunct="1"/>
            <a:r>
              <a:rPr lang="fr-CA" smtClean="0"/>
              <a:t>La méthode ABC : Exemple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 HEC GOP Modele 030823">
  <a:themeElements>
    <a:clrScheme name="PRE HEC GOP Modele 03082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 HEC GOP Modele 030823">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Arial" charset="0"/>
          </a:defRPr>
        </a:defPPr>
      </a:lstStyle>
    </a:lnDef>
  </a:objectDefaults>
  <a:extraClrSchemeLst>
    <a:extraClrScheme>
      <a:clrScheme name="PRE HEC GOP Modele 03082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 HEC GOP Modele 03082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 HEC GOP Modele 03082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 HEC GOP Modele 03082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 HEC GOP Modele 03082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 HEC GOP Modele 03082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 HEC GOP Modele 03082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 HEC GOP Modele 03082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 HEC GOP Modele 03082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 HEC GOP Modele 03082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 HEC GOP Modele 03082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 HEC GOP Modele 03082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5198</TotalTime>
  <Words>2770</Words>
  <Application>Microsoft Office PowerPoint</Application>
  <PresentationFormat>Affichage à l'écran (4:3)</PresentationFormat>
  <Paragraphs>812</Paragraphs>
  <Slides>49</Slides>
  <Notes>49</Notes>
  <HiddenSlides>0</HiddenSlides>
  <MMClips>0</MMClips>
  <ScaleCrop>false</ScaleCrop>
  <HeadingPairs>
    <vt:vector size="6" baseType="variant">
      <vt:variant>
        <vt:lpstr>Thème</vt:lpstr>
      </vt:variant>
      <vt:variant>
        <vt:i4>1</vt:i4>
      </vt:variant>
      <vt:variant>
        <vt:lpstr>Serveurs OLE incorporés</vt:lpstr>
      </vt:variant>
      <vt:variant>
        <vt:i4>3</vt:i4>
      </vt:variant>
      <vt:variant>
        <vt:lpstr>Titres des diapositives</vt:lpstr>
      </vt:variant>
      <vt:variant>
        <vt:i4>49</vt:i4>
      </vt:variant>
    </vt:vector>
  </HeadingPairs>
  <TitlesOfParts>
    <vt:vector size="53" baseType="lpstr">
      <vt:lpstr>PRE HEC GOP Modele 030823</vt:lpstr>
      <vt:lpstr>Feuille de calcul</vt:lpstr>
      <vt:lpstr>Graphique</vt:lpstr>
      <vt:lpstr>Equation</vt:lpstr>
      <vt:lpstr>Diapositive 1</vt:lpstr>
      <vt:lpstr>Plan de la présentation </vt:lpstr>
      <vt:lpstr>Les types de stocks</vt:lpstr>
      <vt:lpstr>Les fonctions des stocks</vt:lpstr>
      <vt:lpstr>Les enjeux de la gestion des stocks</vt:lpstr>
      <vt:lpstr>La méthode ABC : (Analyse de Pareto)</vt:lpstr>
      <vt:lpstr>La méthode ABC</vt:lpstr>
      <vt:lpstr>La méthode ABC : Exemple</vt:lpstr>
      <vt:lpstr>La méthode ABC : Exemple </vt:lpstr>
      <vt:lpstr>La méthode ABC : Exemple</vt:lpstr>
      <vt:lpstr>La méthode ABC : Exemple </vt:lpstr>
      <vt:lpstr>La méthode ABC : Exemple</vt:lpstr>
      <vt:lpstr>Les coûts en cause</vt:lpstr>
      <vt:lpstr>Les coûts en cause : Coût d’acquisition</vt:lpstr>
      <vt:lpstr>Les coûts en cause : Coût de stockage</vt:lpstr>
      <vt:lpstr>Les coûts en cause : Coût de commande</vt:lpstr>
      <vt:lpstr>Les coûts en cause : Coût de pénurie externe</vt:lpstr>
      <vt:lpstr>Les coûts en cause : Coût de pénurie interne</vt:lpstr>
      <vt:lpstr>Modèles de gestion des stocks : Objectifs</vt:lpstr>
      <vt:lpstr>Le lot économique simple :  Principes de bases</vt:lpstr>
      <vt:lpstr>Le lot économique simple :  Principes de bases</vt:lpstr>
      <vt:lpstr>Diapositive 22</vt:lpstr>
      <vt:lpstr>Diapositive 23</vt:lpstr>
      <vt:lpstr>Le lot économique simple :  Principes de bases</vt:lpstr>
      <vt:lpstr>Le lot économique simple :  Modèle mathématique</vt:lpstr>
      <vt:lpstr>Le lot économique simple :  Modèle mathématique</vt:lpstr>
      <vt:lpstr>Le lot économique simple :  Exemple QEC</vt:lpstr>
      <vt:lpstr>Le lot économique simple :  Exemple QEP</vt:lpstr>
      <vt:lpstr>Exercice en classe</vt:lpstr>
      <vt:lpstr>Modèles plus près de la réalité : Principes de base</vt:lpstr>
      <vt:lpstr>Modèles plus près de la réalité :  Principes de base</vt:lpstr>
      <vt:lpstr>Modèles plus près de la réalité</vt:lpstr>
      <vt:lpstr>Modèles plus près de la réalité : Quantité fixe – Période variable</vt:lpstr>
      <vt:lpstr>Modèles plus près de la réalité : Calcul du coût total annuel</vt:lpstr>
      <vt:lpstr>Variation de la demande</vt:lpstr>
      <vt:lpstr>Propriétés statistiques de la courbe de distribution normale</vt:lpstr>
      <vt:lpstr>Modèles plus près de la réalité : Quantité fixe – Période variable</vt:lpstr>
      <vt:lpstr>Modèles plus près de la réalité : Quantité fixe – Période variable</vt:lpstr>
      <vt:lpstr>Modèles plus près de la réalité : Quantité fixe – Période variable</vt:lpstr>
      <vt:lpstr>Modèles plus près de la réalité : Quantité fixe – Période variable</vt:lpstr>
      <vt:lpstr>Système à double casier</vt:lpstr>
      <vt:lpstr>Modèles plus près de la réalité : Quantité variable – Période fixe</vt:lpstr>
      <vt:lpstr>Modèles plus près de la réalité : Quantité variable – Période fixe</vt:lpstr>
      <vt:lpstr>Modèles plus près de la réalité : Quantité variable – Période fixe</vt:lpstr>
      <vt:lpstr>Intervalle entre 2 commandes : Exemple</vt:lpstr>
      <vt:lpstr>Modèles plus près de la réalité : Quantité variable – Période fixe</vt:lpstr>
      <vt:lpstr>Modèles plus près de la réalité : Quantité variable – Période fixe</vt:lpstr>
      <vt:lpstr>Modèles plus près de la réalité : Quantité variable – Période fixe</vt:lpstr>
      <vt:lpstr>Utilisation des 2 modèles</vt:lpstr>
    </vt:vector>
  </TitlesOfParts>
  <Manager/>
  <Company>HEC Montréal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stocks</dc:title>
  <dc:creator>Nicolas Hien</dc:creator>
  <cp:lastModifiedBy>Utilisateur</cp:lastModifiedBy>
  <cp:revision>580</cp:revision>
  <cp:lastPrinted>1997-08-06T15:09:28Z</cp:lastPrinted>
  <dcterms:created xsi:type="dcterms:W3CDTF">1996-07-17T01:49:40Z</dcterms:created>
  <dcterms:modified xsi:type="dcterms:W3CDTF">2011-07-12T15:46:13Z</dcterms:modified>
</cp:coreProperties>
</file>