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Masters/slideMaster19.xml" ContentType="application/vnd.openxmlformats-officedocument.presentationml.slideMaster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Masters/slideMaster17.xml" ContentType="application/vnd.openxmlformats-officedocument.presentationml.slideMaster+xml"/>
  <Override PartName="/ppt/slideMasters/slideMaster26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18.xml" ContentType="application/vnd.openxmlformats-officedocument.theme+xml"/>
  <Override PartName="/ppt/theme/theme29.xml" ContentType="application/vnd.openxmlformats-officedocument.theme+xml"/>
  <Override PartName="/ppt/slideMasters/slideMaster15.xml" ContentType="application/vnd.openxmlformats-officedocument.presentationml.slideMaster+xml"/>
  <Override PartName="/ppt/slideMasters/slideMaster24.xml" ContentType="application/vnd.openxmlformats-officedocument.presentationml.slideMaster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heme/theme16.xml" ContentType="application/vnd.openxmlformats-officedocument.theme+xml"/>
  <Override PartName="/ppt/theme/theme27.xml" ContentType="application/vnd.openxmlformats-officedocument.theme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22.xml" ContentType="application/vnd.openxmlformats-officedocument.presentationml.slideMaster+xml"/>
  <Override PartName="/ppt/theme/theme14.xml" ContentType="application/vnd.openxmlformats-officedocument.theme+xml"/>
  <Override PartName="/ppt/theme/theme23.xml" ContentType="application/vnd.openxmlformats-officedocument.theme+xml"/>
  <Override PartName="/ppt/theme/theme25.xml" ContentType="application/vnd.openxmlformats-officedocument.theme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20.xml" ContentType="application/vnd.openxmlformats-officedocument.presentationml.slideMaster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ppt/theme/theme21.xml" ContentType="application/vnd.openxmlformats-officedocument.theme+xml"/>
  <Override PartName="/ppt/theme/theme22.xml" ContentType="application/vnd.openxmlformats-officedocument.theme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20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Masters/slideMaster18.xml" ContentType="application/vnd.openxmlformats-officedocument.presentationml.slideMaster+xml"/>
  <Override PartName="/ppt/slideMasters/slideMaster27.xml" ContentType="application/vnd.openxmlformats-officedocument.presentationml.slideMaster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Masters/slideMaster16.xml" ContentType="application/vnd.openxmlformats-officedocument.presentationml.slideMaster+xml"/>
  <Override PartName="/ppt/slideMasters/slideMaster25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19.xml" ContentType="application/vnd.openxmlformats-officedocument.theme+xml"/>
  <Override PartName="/ppt/theme/theme28.xml" ContentType="application/vnd.openxmlformats-officedocument.theme+xml"/>
  <Override PartName="/docProps/app.xml" ContentType="application/vnd.openxmlformats-officedocument.extended-properties+xml"/>
  <Override PartName="/ppt/slideMasters/slideMaster14.xml" ContentType="application/vnd.openxmlformats-officedocument.presentationml.slideMaster+xml"/>
  <Override PartName="/ppt/slideMasters/slideMaster23.xml" ContentType="application/vnd.openxmlformats-officedocument.presentationml.slideMaster+xml"/>
  <Override PartName="/ppt/theme/theme17.xml" ContentType="application/vnd.openxmlformats-officedocument.theme+xml"/>
  <Override PartName="/ppt/theme/theme26.xml" ContentType="application/vnd.openxmlformats-officedocument.theme+xml"/>
  <Override PartName="/ppt/slideMasters/slideMaster9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Layouts/slideLayout10.xml" ContentType="application/vnd.openxmlformats-officedocument.presentationml.slideLayout+xml"/>
  <Override PartName="/ppt/theme/theme15.xml" ContentType="application/vnd.openxmlformats-officedocument.theme+xml"/>
  <Override PartName="/ppt/theme/theme24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2" r:id="rId3"/>
    <p:sldMasterId id="2147483664" r:id="rId4"/>
    <p:sldMasterId id="2147483666" r:id="rId5"/>
    <p:sldMasterId id="2147483668" r:id="rId6"/>
    <p:sldMasterId id="2147483670" r:id="rId7"/>
    <p:sldMasterId id="2147483672" r:id="rId8"/>
    <p:sldMasterId id="2147483674" r:id="rId9"/>
    <p:sldMasterId id="2147483676" r:id="rId10"/>
    <p:sldMasterId id="2147483678" r:id="rId11"/>
    <p:sldMasterId id="2147483680" r:id="rId12"/>
    <p:sldMasterId id="2147483682" r:id="rId13"/>
    <p:sldMasterId id="2147483684" r:id="rId14"/>
    <p:sldMasterId id="2147483686" r:id="rId15"/>
    <p:sldMasterId id="2147483688" r:id="rId16"/>
    <p:sldMasterId id="2147483690" r:id="rId17"/>
    <p:sldMasterId id="2147483692" r:id="rId18"/>
    <p:sldMasterId id="2147483694" r:id="rId19"/>
    <p:sldMasterId id="2147483696" r:id="rId20"/>
    <p:sldMasterId id="2147483698" r:id="rId21"/>
    <p:sldMasterId id="2147483700" r:id="rId22"/>
    <p:sldMasterId id="2147483706" r:id="rId23"/>
    <p:sldMasterId id="2147483708" r:id="rId24"/>
    <p:sldMasterId id="2147483710" r:id="rId25"/>
    <p:sldMasterId id="2147483714" r:id="rId26"/>
    <p:sldMasterId id="2147483718" r:id="rId27"/>
  </p:sldMasterIdLst>
  <p:notesMasterIdLst>
    <p:notesMasterId r:id="rId30"/>
  </p:notesMasterIdLst>
  <p:handoutMasterIdLst>
    <p:handoutMasterId r:id="rId31"/>
  </p:handoutMasterIdLst>
  <p:sldIdLst>
    <p:sldId id="286" r:id="rId28"/>
    <p:sldId id="256" r:id="rId29"/>
  </p:sldIdLst>
  <p:sldSz cx="9906000" cy="6858000" type="A4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FF00FF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86" y="-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384"/>
    </p:cViewPr>
  </p:sorterViewPr>
  <p:notesViewPr>
    <p:cSldViewPr snapToGrid="0">
      <p:cViewPr varScale="1">
        <p:scale>
          <a:sx n="85" d="100"/>
          <a:sy n="85" d="100"/>
        </p:scale>
        <p:origin x="-3174" y="-84"/>
      </p:cViewPr>
      <p:guideLst>
        <p:guide orient="horz" pos="2904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Master" Target="slideMasters/slideMaster26.xml"/><Relationship Id="rId3" Type="http://schemas.openxmlformats.org/officeDocument/2006/relationships/slideMaster" Target="slideMasters/slideMaster3.xml"/><Relationship Id="rId21" Type="http://schemas.openxmlformats.org/officeDocument/2006/relationships/slideMaster" Target="slideMasters/slideMaster21.xml"/><Relationship Id="rId34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Master" Target="slideMasters/slideMaster25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Master" Target="slideMasters/slideMaster20.xml"/><Relationship Id="rId29" Type="http://schemas.openxmlformats.org/officeDocument/2006/relationships/slide" Target="slides/slide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Master" Target="slideMasters/slideMaster24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Master" Target="slideMasters/slideMaster23.xml"/><Relationship Id="rId28" Type="http://schemas.openxmlformats.org/officeDocument/2006/relationships/slide" Target="slides/slide1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slideMaster" Target="slideMasters/slideMaster27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39491C2-4D14-4078-A1D9-2FB94712D335}" type="datetimeFigureOut">
              <a:rPr lang="en-US"/>
              <a:pPr>
                <a:defRPr/>
              </a:pPr>
              <a:t>10/11/2011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38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758238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2CDB718-E78B-4D06-9A09-5C0BF33EA6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475" y="0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85B53E7-20F5-4EFD-916D-39275F0A3E3F}" type="datetimeFigureOut">
              <a:rPr lang="en-US"/>
              <a:pPr>
                <a:defRPr/>
              </a:pPr>
              <a:t>10/11/2011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9963" y="692150"/>
            <a:ext cx="4994275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738" y="4379913"/>
            <a:ext cx="5546725" cy="4148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8238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475" y="8758238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34CE596-0E99-43E1-8278-F96B1F4A14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82B9C-FF0D-4767-A227-3752FE4BC6BA}" type="datetimeFigureOut">
              <a:rPr lang="en-US"/>
              <a:pPr>
                <a:defRPr/>
              </a:pPr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E1CE7-7A61-4828-AAF0-917B2EDCB5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0A390-4703-484B-B5ED-7DB4939C2901}" type="datetimeFigureOut">
              <a:rPr lang="en-US"/>
              <a:pPr>
                <a:defRPr/>
              </a:pPr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226F2-4D76-4CA2-A349-7AAE3E55C4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03FC8-8D94-4324-8258-D9FE8F2C645F}" type="datetimeFigureOut">
              <a:rPr lang="en-US"/>
              <a:pPr>
                <a:defRPr/>
              </a:pPr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5B23E-5A8C-4E93-8D90-9ADC80EA4B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AE656-B175-4513-BD9C-DA6A4550CB2A}" type="datetimeFigureOut">
              <a:rPr lang="en-US"/>
              <a:pPr>
                <a:defRPr/>
              </a:pPr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3DA6D-F1B8-43A2-A2ED-381560A931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406D0-3B14-46E7-B564-3234CD5C84E4}" type="datetimeFigureOut">
              <a:rPr lang="en-US"/>
              <a:pPr>
                <a:defRPr/>
              </a:pPr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17F65-FA86-4B73-AC5A-721AD3314F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2C969-BB48-459B-8ADD-20C274F66DA0}" type="datetimeFigureOut">
              <a:rPr lang="en-US"/>
              <a:pPr>
                <a:defRPr/>
              </a:pPr>
              <a:t>10/11/2011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872EA-6E7A-4A11-BE9C-D727A28E22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20F2C-DA1D-46D9-8082-9C3A72A48732}" type="datetimeFigureOut">
              <a:rPr lang="en-US"/>
              <a:pPr>
                <a:defRPr/>
              </a:pPr>
              <a:t>10/11/2011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CBD37-9E93-469C-A45E-2DE58E81E5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93B5C-534A-45E8-9AAA-757047F97874}" type="datetimeFigureOut">
              <a:rPr lang="en-US"/>
              <a:pPr>
                <a:defRPr/>
              </a:pPr>
              <a:t>10/11/2011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23628-B488-4D12-8196-ADD9AF9215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A06A2-9645-49BB-A498-89FD7C56A515}" type="datetimeFigureOut">
              <a:rPr lang="en-US"/>
              <a:pPr>
                <a:defRPr/>
              </a:pPr>
              <a:t>10/11/2011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CC018-904E-49DC-BCA2-537E477A0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D441F-C8F1-4B31-83AC-48AB4B1609EE}" type="datetimeFigureOut">
              <a:rPr lang="en-US"/>
              <a:pPr>
                <a:defRPr/>
              </a:pPr>
              <a:t>10/11/2011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4B089-EBFD-41C7-8D76-290D7FCD4D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393DA-393F-4A5C-9072-BCFCF714D9ED}" type="datetimeFigureOut">
              <a:rPr lang="en-US"/>
              <a:pPr>
                <a:defRPr/>
              </a:pPr>
              <a:t>10/11/2011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DA655-C0EC-40D6-81E0-60D7D6D683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slideMasters/_rels/slideMaster1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slideMasters/_rels/slideMaster12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slideMasters/_rels/slideMaster13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slideMasters/_rels/slideMaster14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slideMasters/_rels/slideMaster15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slideMasters/_rels/slideMaster16.xml.rels><?xml version="1.0" encoding="UTF-8" standalone="yes"?>
<Relationships xmlns="http://schemas.openxmlformats.org/package/2006/relationships"><Relationship Id="rId1" Type="http://schemas.openxmlformats.org/officeDocument/2006/relationships/theme" Target="../theme/theme16.xml"/></Relationships>
</file>

<file path=ppt/slideMasters/_rels/slideMaster17.xml.rels><?xml version="1.0" encoding="UTF-8" standalone="yes"?>
<Relationships xmlns="http://schemas.openxmlformats.org/package/2006/relationships"><Relationship Id="rId1" Type="http://schemas.openxmlformats.org/officeDocument/2006/relationships/theme" Target="../theme/theme17.xml"/></Relationships>
</file>

<file path=ppt/slideMasters/_rels/slideMaster18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slideMasters/_rels/slideMaster19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20.xml.rels><?xml version="1.0" encoding="UTF-8" standalone="yes"?>
<Relationships xmlns="http://schemas.openxmlformats.org/package/2006/relationships"><Relationship Id="rId1" Type="http://schemas.openxmlformats.org/officeDocument/2006/relationships/theme" Target="../theme/theme20.xml"/></Relationships>
</file>

<file path=ppt/slideMasters/_rels/slideMaster2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1.xml"/></Relationships>
</file>

<file path=ppt/slideMasters/_rels/slideMaster2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2.xml"/></Relationships>
</file>

<file path=ppt/slideMasters/_rels/slideMaster23.xml.rels><?xml version="1.0" encoding="UTF-8" standalone="yes"?>
<Relationships xmlns="http://schemas.openxmlformats.org/package/2006/relationships"><Relationship Id="rId1" Type="http://schemas.openxmlformats.org/officeDocument/2006/relationships/theme" Target="../theme/theme23.xml"/></Relationships>
</file>

<file path=ppt/slideMasters/_rels/slideMaster24.xml.rels><?xml version="1.0" encoding="UTF-8" standalone="yes"?>
<Relationships xmlns="http://schemas.openxmlformats.org/package/2006/relationships"><Relationship Id="rId1" Type="http://schemas.openxmlformats.org/officeDocument/2006/relationships/theme" Target="../theme/theme24.xml"/></Relationships>
</file>

<file path=ppt/slideMasters/_rels/slideMaster25.xml.rels><?xml version="1.0" encoding="UTF-8" standalone="yes"?>
<Relationships xmlns="http://schemas.openxmlformats.org/package/2006/relationships"><Relationship Id="rId1" Type="http://schemas.openxmlformats.org/officeDocument/2006/relationships/theme" Target="../theme/theme25.xml"/></Relationships>
</file>

<file path=ppt/slideMasters/_rels/slideMaster26.xml.rels><?xml version="1.0" encoding="UTF-8" standalone="yes"?>
<Relationships xmlns="http://schemas.openxmlformats.org/package/2006/relationships"><Relationship Id="rId1" Type="http://schemas.openxmlformats.org/officeDocument/2006/relationships/theme" Target="../theme/theme26.xml"/></Relationships>
</file>

<file path=ppt/slideMasters/_rels/slideMaster27.xml.rels><?xml version="1.0" encoding="UTF-8" standalone="yes"?>
<Relationships xmlns="http://schemas.openxmlformats.org/package/2006/relationships"><Relationship Id="rId1" Type="http://schemas.openxmlformats.org/officeDocument/2006/relationships/theme" Target="../theme/theme27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601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6225E49-DDDF-49DA-AA34-2B8E42DA4546}" type="datetimeFigureOut">
              <a:rPr lang="en-US"/>
              <a:pPr>
                <a:defRPr/>
              </a:pPr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6333069-154A-49BE-8E65-4C10AE560C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28" r:id="rId2"/>
    <p:sldLayoutId id="2147483727" r:id="rId3"/>
    <p:sldLayoutId id="2147483726" r:id="rId4"/>
    <p:sldLayoutId id="2147483725" r:id="rId5"/>
    <p:sldLayoutId id="2147483724" r:id="rId6"/>
    <p:sldLayoutId id="2147483723" r:id="rId7"/>
    <p:sldLayoutId id="2147483722" r:id="rId8"/>
    <p:sldLayoutId id="2147483721" r:id="rId9"/>
    <p:sldLayoutId id="2147483720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82"/>
            </a:gs>
            <a:gs pos="100000">
              <a:srgbClr val="0047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945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45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45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5BB822D9-A548-4069-8694-1EBBC3304F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82"/>
            </a:gs>
            <a:gs pos="100000">
              <a:srgbClr val="0047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945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45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45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2E2D08A7-36C9-46C2-8F36-0924E8E290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15546025-71F2-4FFC-A5E8-32975E3C78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82"/>
            </a:gs>
            <a:gs pos="100000">
              <a:srgbClr val="0047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945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45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45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1941FD1C-B14B-4E89-8FCA-F15A98D611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82"/>
            </a:gs>
            <a:gs pos="100000">
              <a:srgbClr val="0047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945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45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45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5370E392-10F0-4175-96B1-DAFD963913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82"/>
            </a:gs>
            <a:gs pos="100000">
              <a:srgbClr val="0047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945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45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45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F6316440-AAEF-4E75-85E4-A2D054F839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82"/>
            </a:gs>
            <a:gs pos="100000">
              <a:srgbClr val="0047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945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45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45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EB674299-2BB4-42F9-9FCE-0C829AABC8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82"/>
            </a:gs>
            <a:gs pos="100000">
              <a:srgbClr val="0047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945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45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45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2899A331-2E16-4212-B3EC-7F15BBD5B5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82"/>
            </a:gs>
            <a:gs pos="100000">
              <a:srgbClr val="0047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945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45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45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2F6693DE-EFCF-4FAB-BA08-BB3A12E573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82"/>
            </a:gs>
            <a:gs pos="100000">
              <a:srgbClr val="0047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945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45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45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1AC38E36-E592-4BF7-A5F8-8D5041FA10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976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76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76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3A81108A-2354-45CC-804B-979A637EE6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976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76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76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C4F29DC1-8DFC-409A-8935-A8AB175885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82"/>
            </a:gs>
            <a:gs pos="100000">
              <a:srgbClr val="0047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945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45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45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BB90109D-7DF6-45DA-9291-609538022D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82"/>
            </a:gs>
            <a:gs pos="100000">
              <a:srgbClr val="0047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945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45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45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B3F7699E-1AC1-48F2-BC99-E0F6115CC4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038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38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38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C4978971-758F-4412-AB71-AF02680CA9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038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38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38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9AC387CD-BE36-42E8-9199-808C7003C2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038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38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38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D751B69C-3494-457A-93AB-4A838DF697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038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38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38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F2CD9F73-DCFA-44D1-ABE5-721DD4849F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82"/>
            </a:gs>
            <a:gs pos="100000">
              <a:srgbClr val="0047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945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45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45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1E0F99F7-0FD6-4BF0-9C4F-03023B83D4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038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38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38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E9C7E09A-931F-409F-9B77-2D1B8F6161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82"/>
            </a:gs>
            <a:gs pos="100000">
              <a:srgbClr val="0047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945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45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45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F68F80F7-4C45-4240-AF55-865BD9BA46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82"/>
            </a:gs>
            <a:gs pos="100000">
              <a:srgbClr val="0047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945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45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45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60264B31-A07B-4E36-8511-38A8B45EBD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03BB0C10-4E79-40DC-86DC-7BD14CE591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82"/>
            </a:gs>
            <a:gs pos="100000">
              <a:srgbClr val="0047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945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45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45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16F6D3F7-CBAF-4FC5-B848-69EA33A70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82"/>
            </a:gs>
            <a:gs pos="100000">
              <a:srgbClr val="0047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945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45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45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295C0D4C-66D3-42FC-930E-6D9924B633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82"/>
            </a:gs>
            <a:gs pos="100000">
              <a:srgbClr val="0047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945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45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45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A95EEB14-4A7B-498B-B053-89F330073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4806" name="Group 54"/>
          <p:cNvGraphicFramePr>
            <a:graphicFrameLocks noGrp="1"/>
          </p:cNvGraphicFramePr>
          <p:nvPr/>
        </p:nvGraphicFramePr>
        <p:xfrm>
          <a:off x="392113" y="969963"/>
          <a:ext cx="9121775" cy="5308600"/>
        </p:xfrm>
        <a:graphic>
          <a:graphicData uri="http://schemas.openxmlformats.org/drawingml/2006/table">
            <a:tbl>
              <a:tblPr/>
              <a:tblGrid>
                <a:gridCol w="992187"/>
                <a:gridCol w="3933825"/>
                <a:gridCol w="4195763"/>
              </a:tblGrid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Element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Process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Biological Group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Carbon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</a:t>
                      </a:r>
                      <a:r>
                        <a:rPr kumimoji="0" lang="en-US" sz="1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fixation (CO</a:t>
                      </a:r>
                      <a:r>
                        <a:rPr kumimoji="0" lang="en-US" sz="1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 organic material)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Photosynthetic organisms: plants, algae, bacteria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Autotrophic organisms: nitrifying bacteria, sulfur oxidizers, iron oxidizers, hydrogen oxidizers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Aerobic respiration (organic material + O</a:t>
                      </a:r>
                      <a:r>
                        <a:rPr kumimoji="0" lang="en-US" sz="1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 CO</a:t>
                      </a:r>
                      <a:r>
                        <a:rPr kumimoji="0" lang="en-US" sz="1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2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 + H</a:t>
                      </a:r>
                      <a:r>
                        <a:rPr kumimoji="0" lang="en-US" sz="1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2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O)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Plants, animals, aerobic microbes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Organic decomposition (mineralization)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(organic material 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 O</a:t>
                      </a:r>
                      <a:r>
                        <a:rPr kumimoji="0" lang="en-US" sz="1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2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  inorganic material)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Microorganisms, </a:t>
                      </a:r>
                      <a:r>
                        <a:rPr kumimoji="0" lang="en-US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e.g.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fungi, bacteria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Methane production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(CO</a:t>
                      </a:r>
                      <a:r>
                        <a:rPr kumimoji="0" lang="en-US" sz="1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+ H</a:t>
                      </a:r>
                      <a:r>
                        <a:rPr kumimoji="0" lang="en-US" sz="1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(or simple organics) 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 CH</a:t>
                      </a:r>
                      <a:r>
                        <a:rPr kumimoji="0" lang="en-US" sz="1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4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 + H</a:t>
                      </a:r>
                      <a:r>
                        <a:rPr kumimoji="0" lang="en-US" sz="1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2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O)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Methanogenic bacteria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Nitrogen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Nitrogen fixation (N</a:t>
                      </a:r>
                      <a:r>
                        <a:rPr kumimoji="0" lang="en-US" sz="1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 RNH</a:t>
                      </a:r>
                      <a:r>
                        <a:rPr kumimoji="0" lang="en-US" sz="1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2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 </a:t>
                      </a:r>
                      <a:r>
                        <a:rPr kumimoji="0" lang="en-US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i.e.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, organic N material)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Free living prokaryotes, cyanobacteria, photosynthetic bacteria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Symbiotic prokaryotes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Nitrification (NH</a:t>
                      </a:r>
                      <a:r>
                        <a:rPr kumimoji="0" lang="en-US" sz="1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 NO</a:t>
                      </a:r>
                      <a:r>
                        <a:rPr kumimoji="0" lang="en-US" sz="1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2</a:t>
                      </a:r>
                      <a:r>
                        <a:rPr kumimoji="0" lang="en-US" sz="1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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, NO</a:t>
                      </a:r>
                      <a:r>
                        <a:rPr kumimoji="0" lang="en-US" sz="1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2</a:t>
                      </a:r>
                      <a:r>
                        <a:rPr kumimoji="0" lang="en-US" sz="1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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  NO</a:t>
                      </a:r>
                      <a:r>
                        <a:rPr kumimoji="0" lang="en-US" sz="1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3</a:t>
                      </a:r>
                      <a:r>
                        <a:rPr kumimoji="0" lang="en-US" sz="1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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Autotrophic nitrifying bacteria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Assimilatory denitrificaton (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NO</a:t>
                      </a:r>
                      <a:r>
                        <a:rPr kumimoji="0" lang="en-US" sz="1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3</a:t>
                      </a:r>
                      <a:r>
                        <a:rPr kumimoji="0" lang="en-US" sz="1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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 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 RNH</a:t>
                      </a:r>
                      <a:r>
                        <a:rPr kumimoji="0" lang="en-US" sz="1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2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 </a:t>
                      </a:r>
                      <a:r>
                        <a:rPr kumimoji="0" lang="en-US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i.e.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, organic N material)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Plants, bacteria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Dissimilatory denitrification (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NO</a:t>
                      </a:r>
                      <a:r>
                        <a:rPr kumimoji="0" lang="en-US" sz="1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3</a:t>
                      </a:r>
                      <a:r>
                        <a:rPr kumimoji="0" lang="en-US" sz="1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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 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 N</a:t>
                      </a:r>
                      <a:r>
                        <a:rPr kumimoji="0" lang="en-US" sz="1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2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, N</a:t>
                      </a:r>
                      <a:r>
                        <a:rPr kumimoji="0" lang="en-US" sz="1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2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O)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Anaerobic respiring bacteria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Ammonification (organic nitrogen 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 NH</a:t>
                      </a:r>
                      <a:r>
                        <a:rPr kumimoji="0" lang="en-US" sz="1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3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)</a:t>
                      </a:r>
                      <a:endParaRPr kumimoji="0" lang="en-US" sz="1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Microbes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Sulfur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Sulfur oxidation (H</a:t>
                      </a:r>
                      <a:r>
                        <a:rPr kumimoji="0" lang="en-US" sz="1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 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 S  SO</a:t>
                      </a:r>
                      <a:r>
                        <a:rPr kumimoji="0" lang="en-US" sz="1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3</a:t>
                      </a:r>
                      <a:r>
                        <a:rPr kumimoji="0" lang="en-US" sz="1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2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  SO</a:t>
                      </a:r>
                      <a:r>
                        <a:rPr kumimoji="0" lang="en-US" sz="1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4</a:t>
                      </a:r>
                      <a:r>
                        <a:rPr kumimoji="0" lang="en-US" sz="1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2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Purple, green sulfur photosynthetic bacteria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Cyanobacteria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Autotrophic sulfur oxidizers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Assimilatory sulfate reduction (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SO</a:t>
                      </a:r>
                      <a:r>
                        <a:rPr kumimoji="0" lang="en-US" sz="1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4</a:t>
                      </a:r>
                      <a:r>
                        <a:rPr kumimoji="0" lang="en-US" sz="1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2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  organic sulfur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Plants, bacteria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Dissimilatory sulfate reduction (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SO</a:t>
                      </a:r>
                      <a:r>
                        <a:rPr kumimoji="0" lang="en-US" sz="1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4</a:t>
                      </a:r>
                      <a:r>
                        <a:rPr kumimoji="0" lang="en-US" sz="1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2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   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en-US" sz="1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Sulfate reducing bacteria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Dimethyl sufide production (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SO</a:t>
                      </a:r>
                      <a:r>
                        <a:rPr kumimoji="0" lang="en-US" sz="1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4</a:t>
                      </a:r>
                      <a:r>
                        <a:rPr kumimoji="0" lang="en-US" sz="1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2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   (C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en-US" sz="1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r>
                        <a:rPr kumimoji="0" lang="en-US" sz="1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Marine algae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Metals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Fe, Mn oxidation and reduction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Fe, Mn bacteria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4804" name="Text Box 325"/>
          <p:cNvSpPr txBox="1">
            <a:spLocks noChangeArrowheads="1"/>
          </p:cNvSpPr>
          <p:nvPr/>
        </p:nvSpPr>
        <p:spPr bwMode="auto">
          <a:xfrm>
            <a:off x="2168525" y="273050"/>
            <a:ext cx="5546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Biological Elements and Transformations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66838" y="152400"/>
            <a:ext cx="71723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778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8525" y="749300"/>
            <a:ext cx="8110538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5779" name="Group 9"/>
          <p:cNvGrpSpPr>
            <a:grpSpLocks/>
          </p:cNvGrpSpPr>
          <p:nvPr/>
        </p:nvGrpSpPr>
        <p:grpSpPr bwMode="auto">
          <a:xfrm>
            <a:off x="230188" y="2239963"/>
            <a:ext cx="9426575" cy="4419600"/>
            <a:chOff x="213062" y="2240132"/>
            <a:chExt cx="8700117" cy="4419600"/>
          </a:xfrm>
        </p:grpSpPr>
        <p:pic>
          <p:nvPicPr>
            <p:cNvPr id="75782" name="Picture 6"/>
            <p:cNvPicPr>
              <a:picLocks noChangeAspect="1" noChangeArrowheads="1"/>
            </p:cNvPicPr>
            <p:nvPr/>
          </p:nvPicPr>
          <p:blipFill>
            <a:blip r:embed="rId4"/>
            <a:srcRect b="27306"/>
            <a:stretch>
              <a:fillRect/>
            </a:stretch>
          </p:blipFill>
          <p:spPr bwMode="auto">
            <a:xfrm>
              <a:off x="213062" y="2240132"/>
              <a:ext cx="4114800" cy="441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5783" name="Picture 6"/>
            <p:cNvPicPr>
              <a:picLocks noChangeAspect="1" noChangeArrowheads="1"/>
            </p:cNvPicPr>
            <p:nvPr/>
          </p:nvPicPr>
          <p:blipFill>
            <a:blip r:embed="rId4"/>
            <a:srcRect t="72037"/>
            <a:stretch>
              <a:fillRect/>
            </a:stretch>
          </p:blipFill>
          <p:spPr bwMode="auto">
            <a:xfrm>
              <a:off x="4798379" y="2240132"/>
              <a:ext cx="4114800" cy="17000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4" name="Freeform 23"/>
          <p:cNvSpPr/>
          <p:nvPr/>
        </p:nvSpPr>
        <p:spPr>
          <a:xfrm>
            <a:off x="247650" y="4937125"/>
            <a:ext cx="4414838" cy="1714500"/>
          </a:xfrm>
          <a:custGeom>
            <a:avLst/>
            <a:gdLst>
              <a:gd name="connsiteX0" fmla="*/ 2689934 w 4074850"/>
              <a:gd name="connsiteY0" fmla="*/ 0 h 1233996"/>
              <a:gd name="connsiteX1" fmla="*/ 4074850 w 4074850"/>
              <a:gd name="connsiteY1" fmla="*/ 0 h 1233996"/>
              <a:gd name="connsiteX2" fmla="*/ 4074850 w 4074850"/>
              <a:gd name="connsiteY2" fmla="*/ 1047565 h 1233996"/>
              <a:gd name="connsiteX3" fmla="*/ 568171 w 4074850"/>
              <a:gd name="connsiteY3" fmla="*/ 1047565 h 1233996"/>
              <a:gd name="connsiteX4" fmla="*/ 568171 w 4074850"/>
              <a:gd name="connsiteY4" fmla="*/ 1233996 h 1233996"/>
              <a:gd name="connsiteX5" fmla="*/ 0 w 4074850"/>
              <a:gd name="connsiteY5" fmla="*/ 1233996 h 1233996"/>
              <a:gd name="connsiteX6" fmla="*/ 0 w 4074850"/>
              <a:gd name="connsiteY6" fmla="*/ 213064 h 1233996"/>
              <a:gd name="connsiteX7" fmla="*/ 2689934 w 4074850"/>
              <a:gd name="connsiteY7" fmla="*/ 213064 h 1233996"/>
              <a:gd name="connsiteX8" fmla="*/ 2689934 w 4074850"/>
              <a:gd name="connsiteY8" fmla="*/ 0 h 1233996"/>
              <a:gd name="connsiteX0" fmla="*/ 2689934 w 4074850"/>
              <a:gd name="connsiteY0" fmla="*/ 0 h 1233996"/>
              <a:gd name="connsiteX1" fmla="*/ 4074850 w 4074850"/>
              <a:gd name="connsiteY1" fmla="*/ 0 h 1233996"/>
              <a:gd name="connsiteX2" fmla="*/ 4074850 w 4074850"/>
              <a:gd name="connsiteY2" fmla="*/ 1047565 h 1233996"/>
              <a:gd name="connsiteX3" fmla="*/ 568171 w 4074850"/>
              <a:gd name="connsiteY3" fmla="*/ 1047565 h 1233996"/>
              <a:gd name="connsiteX4" fmla="*/ 2549371 w 4074850"/>
              <a:gd name="connsiteY4" fmla="*/ 1233996 h 1233996"/>
              <a:gd name="connsiteX5" fmla="*/ 0 w 4074850"/>
              <a:gd name="connsiteY5" fmla="*/ 1233996 h 1233996"/>
              <a:gd name="connsiteX6" fmla="*/ 0 w 4074850"/>
              <a:gd name="connsiteY6" fmla="*/ 213064 h 1233996"/>
              <a:gd name="connsiteX7" fmla="*/ 2689934 w 4074850"/>
              <a:gd name="connsiteY7" fmla="*/ 213064 h 1233996"/>
              <a:gd name="connsiteX8" fmla="*/ 2689934 w 4074850"/>
              <a:gd name="connsiteY8" fmla="*/ 0 h 1233996"/>
              <a:gd name="connsiteX0" fmla="*/ 2689934 w 4074850"/>
              <a:gd name="connsiteY0" fmla="*/ 0 h 1233996"/>
              <a:gd name="connsiteX1" fmla="*/ 4074850 w 4074850"/>
              <a:gd name="connsiteY1" fmla="*/ 0 h 1233996"/>
              <a:gd name="connsiteX2" fmla="*/ 4074850 w 4074850"/>
              <a:gd name="connsiteY2" fmla="*/ 1047565 h 1233996"/>
              <a:gd name="connsiteX3" fmla="*/ 2473171 w 4074850"/>
              <a:gd name="connsiteY3" fmla="*/ 1047565 h 1233996"/>
              <a:gd name="connsiteX4" fmla="*/ 2549371 w 4074850"/>
              <a:gd name="connsiteY4" fmla="*/ 1233996 h 1233996"/>
              <a:gd name="connsiteX5" fmla="*/ 0 w 4074850"/>
              <a:gd name="connsiteY5" fmla="*/ 1233996 h 1233996"/>
              <a:gd name="connsiteX6" fmla="*/ 0 w 4074850"/>
              <a:gd name="connsiteY6" fmla="*/ 213064 h 1233996"/>
              <a:gd name="connsiteX7" fmla="*/ 2689934 w 4074850"/>
              <a:gd name="connsiteY7" fmla="*/ 213064 h 1233996"/>
              <a:gd name="connsiteX8" fmla="*/ 2689934 w 4074850"/>
              <a:gd name="connsiteY8" fmla="*/ 0 h 1233996"/>
              <a:gd name="connsiteX0" fmla="*/ 2689934 w 4074850"/>
              <a:gd name="connsiteY0" fmla="*/ 0 h 1233996"/>
              <a:gd name="connsiteX1" fmla="*/ 4074850 w 4074850"/>
              <a:gd name="connsiteY1" fmla="*/ 0 h 1233996"/>
              <a:gd name="connsiteX2" fmla="*/ 4074850 w 4074850"/>
              <a:gd name="connsiteY2" fmla="*/ 1047565 h 1233996"/>
              <a:gd name="connsiteX3" fmla="*/ 2473171 w 4074850"/>
              <a:gd name="connsiteY3" fmla="*/ 1047565 h 1233996"/>
              <a:gd name="connsiteX4" fmla="*/ 2473171 w 4074850"/>
              <a:gd name="connsiteY4" fmla="*/ 1233996 h 1233996"/>
              <a:gd name="connsiteX5" fmla="*/ 0 w 4074850"/>
              <a:gd name="connsiteY5" fmla="*/ 1233996 h 1233996"/>
              <a:gd name="connsiteX6" fmla="*/ 0 w 4074850"/>
              <a:gd name="connsiteY6" fmla="*/ 213064 h 1233996"/>
              <a:gd name="connsiteX7" fmla="*/ 2689934 w 4074850"/>
              <a:gd name="connsiteY7" fmla="*/ 213064 h 1233996"/>
              <a:gd name="connsiteX8" fmla="*/ 2689934 w 4074850"/>
              <a:gd name="connsiteY8" fmla="*/ 0 h 1233996"/>
              <a:gd name="connsiteX0" fmla="*/ 2689934 w 4074850"/>
              <a:gd name="connsiteY0" fmla="*/ 0 h 1233996"/>
              <a:gd name="connsiteX1" fmla="*/ 4074850 w 4074850"/>
              <a:gd name="connsiteY1" fmla="*/ 0 h 1233996"/>
              <a:gd name="connsiteX2" fmla="*/ 4074850 w 4074850"/>
              <a:gd name="connsiteY2" fmla="*/ 1047565 h 1233996"/>
              <a:gd name="connsiteX3" fmla="*/ 2473171 w 4074850"/>
              <a:gd name="connsiteY3" fmla="*/ 1047565 h 1233996"/>
              <a:gd name="connsiteX4" fmla="*/ 2473171 w 4074850"/>
              <a:gd name="connsiteY4" fmla="*/ 1233996 h 1233996"/>
              <a:gd name="connsiteX5" fmla="*/ 0 w 4074850"/>
              <a:gd name="connsiteY5" fmla="*/ 1233996 h 1233996"/>
              <a:gd name="connsiteX6" fmla="*/ 0 w 4074850"/>
              <a:gd name="connsiteY6" fmla="*/ 213064 h 1233996"/>
              <a:gd name="connsiteX7" fmla="*/ 632534 w 4074850"/>
              <a:gd name="connsiteY7" fmla="*/ 422182 h 1233996"/>
              <a:gd name="connsiteX8" fmla="*/ 2689934 w 4074850"/>
              <a:gd name="connsiteY8" fmla="*/ 0 h 1233996"/>
              <a:gd name="connsiteX0" fmla="*/ 708734 w 4074850"/>
              <a:gd name="connsiteY0" fmla="*/ 292764 h 1233996"/>
              <a:gd name="connsiteX1" fmla="*/ 4074850 w 4074850"/>
              <a:gd name="connsiteY1" fmla="*/ 0 h 1233996"/>
              <a:gd name="connsiteX2" fmla="*/ 4074850 w 4074850"/>
              <a:gd name="connsiteY2" fmla="*/ 1047565 h 1233996"/>
              <a:gd name="connsiteX3" fmla="*/ 2473171 w 4074850"/>
              <a:gd name="connsiteY3" fmla="*/ 1047565 h 1233996"/>
              <a:gd name="connsiteX4" fmla="*/ 2473171 w 4074850"/>
              <a:gd name="connsiteY4" fmla="*/ 1233996 h 1233996"/>
              <a:gd name="connsiteX5" fmla="*/ 0 w 4074850"/>
              <a:gd name="connsiteY5" fmla="*/ 1233996 h 1233996"/>
              <a:gd name="connsiteX6" fmla="*/ 0 w 4074850"/>
              <a:gd name="connsiteY6" fmla="*/ 213064 h 1233996"/>
              <a:gd name="connsiteX7" fmla="*/ 632534 w 4074850"/>
              <a:gd name="connsiteY7" fmla="*/ 422182 h 1233996"/>
              <a:gd name="connsiteX8" fmla="*/ 708734 w 4074850"/>
              <a:gd name="connsiteY8" fmla="*/ 292764 h 1233996"/>
              <a:gd name="connsiteX0" fmla="*/ 708734 w 4074850"/>
              <a:gd name="connsiteY0" fmla="*/ 292764 h 1233996"/>
              <a:gd name="connsiteX1" fmla="*/ 4074850 w 4074850"/>
              <a:gd name="connsiteY1" fmla="*/ 0 h 1233996"/>
              <a:gd name="connsiteX2" fmla="*/ 4074850 w 4074850"/>
              <a:gd name="connsiteY2" fmla="*/ 1047565 h 1233996"/>
              <a:gd name="connsiteX3" fmla="*/ 2473171 w 4074850"/>
              <a:gd name="connsiteY3" fmla="*/ 1047565 h 1233996"/>
              <a:gd name="connsiteX4" fmla="*/ 2473171 w 4074850"/>
              <a:gd name="connsiteY4" fmla="*/ 1233996 h 1233996"/>
              <a:gd name="connsiteX5" fmla="*/ 0 w 4074850"/>
              <a:gd name="connsiteY5" fmla="*/ 1233996 h 1233996"/>
              <a:gd name="connsiteX6" fmla="*/ 0 w 4074850"/>
              <a:gd name="connsiteY6" fmla="*/ 422182 h 1233996"/>
              <a:gd name="connsiteX7" fmla="*/ 632534 w 4074850"/>
              <a:gd name="connsiteY7" fmla="*/ 422182 h 1233996"/>
              <a:gd name="connsiteX8" fmla="*/ 708734 w 4074850"/>
              <a:gd name="connsiteY8" fmla="*/ 292764 h 1233996"/>
              <a:gd name="connsiteX0" fmla="*/ 708734 w 4074850"/>
              <a:gd name="connsiteY0" fmla="*/ 0 h 941232"/>
              <a:gd name="connsiteX1" fmla="*/ 4074850 w 4074850"/>
              <a:gd name="connsiteY1" fmla="*/ 0 h 941232"/>
              <a:gd name="connsiteX2" fmla="*/ 4074850 w 4074850"/>
              <a:gd name="connsiteY2" fmla="*/ 754801 h 941232"/>
              <a:gd name="connsiteX3" fmla="*/ 2473171 w 4074850"/>
              <a:gd name="connsiteY3" fmla="*/ 754801 h 941232"/>
              <a:gd name="connsiteX4" fmla="*/ 2473171 w 4074850"/>
              <a:gd name="connsiteY4" fmla="*/ 941232 h 941232"/>
              <a:gd name="connsiteX5" fmla="*/ 0 w 4074850"/>
              <a:gd name="connsiteY5" fmla="*/ 941232 h 941232"/>
              <a:gd name="connsiteX6" fmla="*/ 0 w 4074850"/>
              <a:gd name="connsiteY6" fmla="*/ 129418 h 941232"/>
              <a:gd name="connsiteX7" fmla="*/ 632534 w 4074850"/>
              <a:gd name="connsiteY7" fmla="*/ 129418 h 941232"/>
              <a:gd name="connsiteX8" fmla="*/ 708734 w 4074850"/>
              <a:gd name="connsiteY8" fmla="*/ 0 h 941232"/>
              <a:gd name="connsiteX0" fmla="*/ 708734 w 4074850"/>
              <a:gd name="connsiteY0" fmla="*/ 0 h 941232"/>
              <a:gd name="connsiteX1" fmla="*/ 4074850 w 4074850"/>
              <a:gd name="connsiteY1" fmla="*/ 0 h 941232"/>
              <a:gd name="connsiteX2" fmla="*/ 4074850 w 4074850"/>
              <a:gd name="connsiteY2" fmla="*/ 838448 h 941232"/>
              <a:gd name="connsiteX3" fmla="*/ 2473171 w 4074850"/>
              <a:gd name="connsiteY3" fmla="*/ 754801 h 941232"/>
              <a:gd name="connsiteX4" fmla="*/ 2473171 w 4074850"/>
              <a:gd name="connsiteY4" fmla="*/ 941232 h 941232"/>
              <a:gd name="connsiteX5" fmla="*/ 0 w 4074850"/>
              <a:gd name="connsiteY5" fmla="*/ 941232 h 941232"/>
              <a:gd name="connsiteX6" fmla="*/ 0 w 4074850"/>
              <a:gd name="connsiteY6" fmla="*/ 129418 h 941232"/>
              <a:gd name="connsiteX7" fmla="*/ 632534 w 4074850"/>
              <a:gd name="connsiteY7" fmla="*/ 129418 h 941232"/>
              <a:gd name="connsiteX8" fmla="*/ 708734 w 4074850"/>
              <a:gd name="connsiteY8" fmla="*/ 0 h 941232"/>
              <a:gd name="connsiteX0" fmla="*/ 708734 w 4074850"/>
              <a:gd name="connsiteY0" fmla="*/ 0 h 941232"/>
              <a:gd name="connsiteX1" fmla="*/ 4074850 w 4074850"/>
              <a:gd name="connsiteY1" fmla="*/ 0 h 941232"/>
              <a:gd name="connsiteX2" fmla="*/ 4074850 w 4074850"/>
              <a:gd name="connsiteY2" fmla="*/ 838448 h 941232"/>
              <a:gd name="connsiteX3" fmla="*/ 2473171 w 4074850"/>
              <a:gd name="connsiteY3" fmla="*/ 838448 h 941232"/>
              <a:gd name="connsiteX4" fmla="*/ 2473171 w 4074850"/>
              <a:gd name="connsiteY4" fmla="*/ 941232 h 941232"/>
              <a:gd name="connsiteX5" fmla="*/ 0 w 4074850"/>
              <a:gd name="connsiteY5" fmla="*/ 941232 h 941232"/>
              <a:gd name="connsiteX6" fmla="*/ 0 w 4074850"/>
              <a:gd name="connsiteY6" fmla="*/ 129418 h 941232"/>
              <a:gd name="connsiteX7" fmla="*/ 632534 w 4074850"/>
              <a:gd name="connsiteY7" fmla="*/ 129418 h 941232"/>
              <a:gd name="connsiteX8" fmla="*/ 708734 w 4074850"/>
              <a:gd name="connsiteY8" fmla="*/ 0 h 941232"/>
              <a:gd name="connsiteX0" fmla="*/ 632534 w 4074850"/>
              <a:gd name="connsiteY0" fmla="*/ 0 h 941232"/>
              <a:gd name="connsiteX1" fmla="*/ 4074850 w 4074850"/>
              <a:gd name="connsiteY1" fmla="*/ 0 h 941232"/>
              <a:gd name="connsiteX2" fmla="*/ 4074850 w 4074850"/>
              <a:gd name="connsiteY2" fmla="*/ 838448 h 941232"/>
              <a:gd name="connsiteX3" fmla="*/ 2473171 w 4074850"/>
              <a:gd name="connsiteY3" fmla="*/ 838448 h 941232"/>
              <a:gd name="connsiteX4" fmla="*/ 2473171 w 4074850"/>
              <a:gd name="connsiteY4" fmla="*/ 941232 h 941232"/>
              <a:gd name="connsiteX5" fmla="*/ 0 w 4074850"/>
              <a:gd name="connsiteY5" fmla="*/ 941232 h 941232"/>
              <a:gd name="connsiteX6" fmla="*/ 0 w 4074850"/>
              <a:gd name="connsiteY6" fmla="*/ 129418 h 941232"/>
              <a:gd name="connsiteX7" fmla="*/ 632534 w 4074850"/>
              <a:gd name="connsiteY7" fmla="*/ 129418 h 941232"/>
              <a:gd name="connsiteX8" fmla="*/ 632534 w 4074850"/>
              <a:gd name="connsiteY8" fmla="*/ 0 h 941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74850" h="941232">
                <a:moveTo>
                  <a:pt x="632534" y="0"/>
                </a:moveTo>
                <a:lnTo>
                  <a:pt x="4074850" y="0"/>
                </a:lnTo>
                <a:lnTo>
                  <a:pt x="4074850" y="838448"/>
                </a:lnTo>
                <a:lnTo>
                  <a:pt x="2473171" y="838448"/>
                </a:lnTo>
                <a:lnTo>
                  <a:pt x="2473171" y="941232"/>
                </a:lnTo>
                <a:lnTo>
                  <a:pt x="0" y="941232"/>
                </a:lnTo>
                <a:lnTo>
                  <a:pt x="0" y="129418"/>
                </a:lnTo>
                <a:lnTo>
                  <a:pt x="632534" y="129418"/>
                </a:lnTo>
                <a:lnTo>
                  <a:pt x="632534" y="0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269875" y="2476500"/>
            <a:ext cx="4413250" cy="630238"/>
          </a:xfrm>
          <a:custGeom>
            <a:avLst/>
            <a:gdLst>
              <a:gd name="connsiteX0" fmla="*/ 3773009 w 4074850"/>
              <a:gd name="connsiteY0" fmla="*/ 0 h 630314"/>
              <a:gd name="connsiteX1" fmla="*/ 4074850 w 4074850"/>
              <a:gd name="connsiteY1" fmla="*/ 0 h 630314"/>
              <a:gd name="connsiteX2" fmla="*/ 4074850 w 4074850"/>
              <a:gd name="connsiteY2" fmla="*/ 452761 h 630314"/>
              <a:gd name="connsiteX3" fmla="*/ 1802167 w 4074850"/>
              <a:gd name="connsiteY3" fmla="*/ 452761 h 630314"/>
              <a:gd name="connsiteX4" fmla="*/ 1802167 w 4074850"/>
              <a:gd name="connsiteY4" fmla="*/ 630314 h 630314"/>
              <a:gd name="connsiteX5" fmla="*/ 0 w 4074850"/>
              <a:gd name="connsiteY5" fmla="*/ 630314 h 630314"/>
              <a:gd name="connsiteX6" fmla="*/ 0 w 4074850"/>
              <a:gd name="connsiteY6" fmla="*/ 213064 h 630314"/>
              <a:gd name="connsiteX7" fmla="*/ 3764132 w 4074850"/>
              <a:gd name="connsiteY7" fmla="*/ 213064 h 630314"/>
              <a:gd name="connsiteX8" fmla="*/ 3773009 w 4074850"/>
              <a:gd name="connsiteY8" fmla="*/ 0 h 630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74850" h="630314">
                <a:moveTo>
                  <a:pt x="3773009" y="0"/>
                </a:moveTo>
                <a:lnTo>
                  <a:pt x="4074850" y="0"/>
                </a:lnTo>
                <a:lnTo>
                  <a:pt x="4074850" y="452761"/>
                </a:lnTo>
                <a:lnTo>
                  <a:pt x="1802167" y="452761"/>
                </a:lnTo>
                <a:lnTo>
                  <a:pt x="1802167" y="630314"/>
                </a:lnTo>
                <a:lnTo>
                  <a:pt x="0" y="630314"/>
                </a:lnTo>
                <a:lnTo>
                  <a:pt x="0" y="213064"/>
                </a:lnTo>
                <a:lnTo>
                  <a:pt x="3764132" y="213064"/>
                </a:lnTo>
                <a:lnTo>
                  <a:pt x="3773009" y="0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6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7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8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9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10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1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12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13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14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9.xml><?xml version="1.0" encoding="utf-8"?>
<a:theme xmlns:a="http://schemas.openxmlformats.org/drawingml/2006/main" name="15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1_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0.xml><?xml version="1.0" encoding="utf-8"?>
<a:theme xmlns:a="http://schemas.openxmlformats.org/drawingml/2006/main" name="3_Blank Presentation">
  <a:themeElements>
    <a:clrScheme name="1_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1.xml><?xml version="1.0" encoding="utf-8"?>
<a:theme xmlns:a="http://schemas.openxmlformats.org/drawingml/2006/main" name="16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2.xml><?xml version="1.0" encoding="utf-8"?>
<a:theme xmlns:a="http://schemas.openxmlformats.org/drawingml/2006/main" name="17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3.xml><?xml version="1.0" encoding="utf-8"?>
<a:theme xmlns:a="http://schemas.openxmlformats.org/drawingml/2006/main" name="4_Blank Presentation">
  <a:themeElements>
    <a:clrScheme name="2_Blank Presentation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2_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4.xml><?xml version="1.0" encoding="utf-8"?>
<a:theme xmlns:a="http://schemas.openxmlformats.org/drawingml/2006/main" name="5_Blank Presentation">
  <a:themeElements>
    <a:clrScheme name="2_Blank Presentation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2_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5.xml><?xml version="1.0" encoding="utf-8"?>
<a:theme xmlns:a="http://schemas.openxmlformats.org/drawingml/2006/main" name="6_Blank Presentation">
  <a:themeElements>
    <a:clrScheme name="2_Blank Presentation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2_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6.xml><?xml version="1.0" encoding="utf-8"?>
<a:theme xmlns:a="http://schemas.openxmlformats.org/drawingml/2006/main" name="8_Blank Presentation">
  <a:themeElements>
    <a:clrScheme name="2_Blank Presentation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2_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7.xml><?xml version="1.0" encoding="utf-8"?>
<a:theme xmlns:a="http://schemas.openxmlformats.org/drawingml/2006/main" name="2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Blank Presentation">
  <a:themeElements>
    <a:clrScheme name="2_Blank Presentation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2_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3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4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5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3376</TotalTime>
  <Words>159</Words>
  <Application>Microsoft Office PowerPoint</Application>
  <PresentationFormat>A4 Paper (210x297 mm)</PresentationFormat>
  <Paragraphs>42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27</vt:i4>
      </vt:variant>
      <vt:variant>
        <vt:lpstr>Slide Titles</vt:lpstr>
      </vt:variant>
      <vt:variant>
        <vt:i4>2</vt:i4>
      </vt:variant>
    </vt:vector>
  </HeadingPairs>
  <TitlesOfParts>
    <vt:vector size="34" baseType="lpstr">
      <vt:lpstr>Arial</vt:lpstr>
      <vt:lpstr>Calibri</vt:lpstr>
      <vt:lpstr>Times</vt:lpstr>
      <vt:lpstr>Times New Roman</vt:lpstr>
      <vt:lpstr>Symbol</vt:lpstr>
      <vt:lpstr>Office Theme</vt:lpstr>
      <vt:lpstr>1_Blank Presentation</vt:lpstr>
      <vt:lpstr>2_Blank Presentation</vt:lpstr>
      <vt:lpstr>1_Default Design</vt:lpstr>
      <vt:lpstr>2_Default Design</vt:lpstr>
      <vt:lpstr>Default Design</vt:lpstr>
      <vt:lpstr>3_Default Design</vt:lpstr>
      <vt:lpstr>4_Default Design</vt:lpstr>
      <vt:lpstr>5_Default Design</vt:lpstr>
      <vt:lpstr>6_Default Design</vt:lpstr>
      <vt:lpstr>7_Default Design</vt:lpstr>
      <vt:lpstr>8_Default Design</vt:lpstr>
      <vt:lpstr>9_Default Design</vt:lpstr>
      <vt:lpstr>10_Default Design</vt:lpstr>
      <vt:lpstr>11_Default Design</vt:lpstr>
      <vt:lpstr>12_Default Design</vt:lpstr>
      <vt:lpstr>13_Default Design</vt:lpstr>
      <vt:lpstr>14_Default Design</vt:lpstr>
      <vt:lpstr>15_Default Design</vt:lpstr>
      <vt:lpstr>3_Blank Presentation</vt:lpstr>
      <vt:lpstr>16_Default Design</vt:lpstr>
      <vt:lpstr>17_Default Design</vt:lpstr>
      <vt:lpstr>4_Blank Presentation</vt:lpstr>
      <vt:lpstr>5_Blank Presentation</vt:lpstr>
      <vt:lpstr>6_Blank Presentation</vt:lpstr>
      <vt:lpstr>8_Blank Presentation</vt:lpstr>
      <vt:lpstr>21_Default Design</vt:lpstr>
      <vt:lpstr>Slide 1</vt:lpstr>
      <vt:lpstr>Slide 2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Caltech</cp:lastModifiedBy>
  <cp:revision>255</cp:revision>
  <dcterms:created xsi:type="dcterms:W3CDTF">2010-03-31T21:38:15Z</dcterms:created>
  <dcterms:modified xsi:type="dcterms:W3CDTF">2011-10-11T17:52:23Z</dcterms:modified>
</cp:coreProperties>
</file>