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A2375-6329-4B92-A62A-CFC4F5D6E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F1A618-8C15-4475-B93A-424803D3B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2A617-A01B-47FE-ABAC-4C1F7945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DC5AF-C258-4FD8-A94C-CB06AEDDD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97A2A-2D40-402A-9DD0-F18AFEA1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95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79EED-A744-42D7-991D-09A393DF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C6AAF-6D79-41AA-AD8B-5E458F38C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D892A-7A3A-400B-A292-1920F982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69575-225E-4B28-920B-AC86003F3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2E535-4CC4-4820-9A98-13849009D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54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17EE16-39C8-45D3-AEFF-C286C0CFA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0FC18-C9E8-4807-B00E-EA9CF2BF3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3CA7D-BAE1-4563-8581-6168D6A5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F4FD9-0343-4CF5-9064-2C088B7F2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E070C-C8E0-4728-9394-9A9A1A74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277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ACF8-C0E2-4634-BD42-2F138CBC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C6837-EB2E-4C5F-B3F9-44D5EAA8C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5A8C2-7304-4C2F-B462-0CE0CA4F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243C2-89B0-482E-8E69-431F9CAA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66D8-B156-4BDC-B64F-888EFBE4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7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9028F-222A-45A5-8C60-CD9F79FA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1BAB0-43F4-4419-A915-61929B3A5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E52F3-9EDD-4FDD-B4B7-6FD2FD75B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E54B6-E63E-4C11-BFFB-4AE236D2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AD458-78A3-40A2-A993-73690199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12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8315-46EF-4284-9F99-9B84F4507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745CB-31CA-48A0-A877-DC87CAD83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3821E-6041-4B53-B0F9-3132223C1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DF320-09FF-46CE-A67B-31B741E7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D760E-128A-486E-B454-2FD52869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BEC25-0DF4-4A27-AE69-AE566EA31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535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D78EB-4F09-402C-9A01-B5EFB9FAB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0CEB2-EA04-4111-A4B5-35D383AAF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62A05-901E-4155-AD14-3315755A3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3ACE9F-8D62-4A03-831D-9A50C430F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282A7-44FB-4E4E-B627-80EF8183E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B369CA-8B79-46AD-BE40-9FB583123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BCA274-2457-4DBA-A8DC-C6598371B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024D89-4779-4FD5-97EE-BD4C5D48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029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EEC8-CFB8-4312-B175-1F8E9BCB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584F32-3C91-4019-A2EC-4F2DA108D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3D61E-C4F6-4A79-9355-E3F5670B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9DB0DA-9B7E-4C1C-83DD-4F9038F7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22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9C3D3-88F5-4EB3-AEBB-C2820B8E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F95E0A-4731-4036-9C8D-7694ADCA6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6F896-547E-47BB-96D7-F9C24FFA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250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06E35-DC19-441E-9404-BCEF18AE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BA039-E65A-4399-88C7-CFC284D0D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BD4EB-75BA-4AE8-8CC4-2DBA7C85E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6D9D8-1508-4240-96E1-A57A0582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0B975-0305-4589-A711-4291AEAF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B5394-9E1F-4CBC-B146-47E3A1B61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374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A0677-A140-4683-84F6-3F8009C43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C37F0E-BA92-4E65-865F-08186C026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EE549-2A5F-43A3-B311-1FE4AAD66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E8F91-EA16-4C81-96B1-5B92CEFB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CBE71-2EB9-4B98-9920-71CF2BA3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5BB60-7FE8-47B2-A539-8F90FEBE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018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0D84DA-73DB-4741-9E85-7E8A69F94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49718-A245-4923-9B46-28533554D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A349E-7487-4F9E-A7FF-2280CBA5C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00DF-D012-46B1-A666-00CC301A1EC5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65BAA-8D42-4792-91DA-20DCD95BD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5B7DB-2174-4442-BB3A-BD66111F7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B5346-B042-47BF-BEEF-482B75D984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46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2.jpe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325F2C-2A82-44B0-A665-2F0F4088D5EB}"/>
              </a:ext>
            </a:extLst>
          </p:cNvPr>
          <p:cNvSpPr txBox="1"/>
          <p:nvPr/>
        </p:nvSpPr>
        <p:spPr>
          <a:xfrm>
            <a:off x="4521667" y="218114"/>
            <a:ext cx="4194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Displacement and Path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21913E-8FD5-4163-A51C-F84D118535E7}"/>
                  </a:ext>
                </a:extLst>
              </p:cNvPr>
              <p:cNvSpPr txBox="1"/>
              <p:nvPr/>
            </p:nvSpPr>
            <p:spPr>
              <a:xfrm>
                <a:off x="9815286" y="980247"/>
                <a:ext cx="818750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21913E-8FD5-4163-A51C-F84D11853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5286" y="980247"/>
                <a:ext cx="818750" cy="410305"/>
              </a:xfrm>
              <a:prstGeom prst="rect">
                <a:avLst/>
              </a:prstGeom>
              <a:blipFill>
                <a:blip r:embed="rId3"/>
                <a:stretch>
                  <a:fillRect t="-2089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D95AFF4-EF20-4106-9E55-DCCD41D1C801}"/>
              </a:ext>
            </a:extLst>
          </p:cNvPr>
          <p:cNvSpPr txBox="1"/>
          <p:nvPr/>
        </p:nvSpPr>
        <p:spPr>
          <a:xfrm>
            <a:off x="8267069" y="1021220"/>
            <a:ext cx="163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Displacement: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C53F3C-E845-486D-9431-EE05DE86402A}"/>
              </a:ext>
            </a:extLst>
          </p:cNvPr>
          <p:cNvSpPr/>
          <p:nvPr/>
        </p:nvSpPr>
        <p:spPr>
          <a:xfrm>
            <a:off x="8267069" y="1556632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Pathlength: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BA7AAD-5D8E-4BAA-955A-978B283B56E4}"/>
                  </a:ext>
                </a:extLst>
              </p:cNvPr>
              <p:cNvSpPr txBox="1"/>
              <p:nvPr/>
            </p:nvSpPr>
            <p:spPr>
              <a:xfrm>
                <a:off x="9547860" y="1515659"/>
                <a:ext cx="1000017" cy="432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</m:t>
                      </m:r>
                      <m:r>
                        <a:rPr lang="en-CA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d>
                        <m:dPr>
                          <m:begChr m:val="|"/>
                          <m:endChr m:val="|"/>
                          <m:ctrlPr>
                            <a:rPr lang="en-CA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CA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CA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e>
                          </m:acc>
                        </m:e>
                      </m:d>
                      <m:r>
                        <a:rPr lang="en-CA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BA7AAD-5D8E-4BAA-955A-978B283B5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7860" y="1515659"/>
                <a:ext cx="1000017" cy="432554"/>
              </a:xfrm>
              <a:prstGeom prst="rect">
                <a:avLst/>
              </a:prstGeom>
              <a:blipFill>
                <a:blip r:embed="rId4"/>
                <a:stretch>
                  <a:fillRect t="-19718" r="-1341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FB5E9F2A-0A20-4010-BFE1-CDEB9D68DE47}"/>
              </a:ext>
            </a:extLst>
          </p:cNvPr>
          <p:cNvSpPr/>
          <p:nvPr/>
        </p:nvSpPr>
        <p:spPr>
          <a:xfrm>
            <a:off x="8267069" y="2082700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Units for d and 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B457DF-F28D-4847-9149-F468DA1F541F}"/>
                  </a:ext>
                </a:extLst>
              </p:cNvPr>
              <p:cNvSpPr txBox="1"/>
              <p:nvPr/>
            </p:nvSpPr>
            <p:spPr>
              <a:xfrm>
                <a:off x="10124941" y="2078010"/>
                <a:ext cx="6219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B457DF-F28D-4847-9149-F468DA1F5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4941" y="2078010"/>
                <a:ext cx="62196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Line 40">
            <a:extLst>
              <a:ext uri="{FF2B5EF4-FFF2-40B4-BE49-F238E27FC236}">
                <a16:creationId xmlns:a16="http://schemas.microsoft.com/office/drawing/2014/main" id="{E8215E3E-B0DF-48AE-9CE8-AB171297B4BA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293938" y="-534987"/>
            <a:ext cx="0" cy="3702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Text Box 41">
            <a:extLst>
              <a:ext uri="{FF2B5EF4-FFF2-40B4-BE49-F238E27FC236}">
                <a16:creationId xmlns:a16="http://schemas.microsoft.com/office/drawing/2014/main" id="{6E5A6A67-74C4-41F8-AAAB-1C72554C4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4913" y="84772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18" name="Oval 44">
            <a:extLst>
              <a:ext uri="{FF2B5EF4-FFF2-40B4-BE49-F238E27FC236}">
                <a16:creationId xmlns:a16="http://schemas.microsoft.com/office/drawing/2014/main" id="{79077E4B-527D-4677-BACD-BFE0FE1E5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966788"/>
            <a:ext cx="325438" cy="325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  <p:sp>
        <p:nvSpPr>
          <p:cNvPr id="19" name="Line 47">
            <a:extLst>
              <a:ext uri="{FF2B5EF4-FFF2-40B4-BE49-F238E27FC236}">
                <a16:creationId xmlns:a16="http://schemas.microsoft.com/office/drawing/2014/main" id="{60D71BEF-3FE0-4F12-8DAD-07ECDF88BE2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784225" y="1385888"/>
            <a:ext cx="11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" name="Line 66">
            <a:extLst>
              <a:ext uri="{FF2B5EF4-FFF2-40B4-BE49-F238E27FC236}">
                <a16:creationId xmlns:a16="http://schemas.microsoft.com/office/drawing/2014/main" id="{3B9622FF-EF3A-4030-A626-3E83500C5668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3067050" y="1373188"/>
            <a:ext cx="11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1" name="Text Box 67">
            <a:extLst>
              <a:ext uri="{FF2B5EF4-FFF2-40B4-BE49-F238E27FC236}">
                <a16:creationId xmlns:a16="http://schemas.microsoft.com/office/drawing/2014/main" id="{DA2E3864-566A-44EF-BF56-10D89DACF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139223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A</a:t>
            </a:r>
          </a:p>
        </p:txBody>
      </p:sp>
      <p:sp>
        <p:nvSpPr>
          <p:cNvPr id="22" name="Text Box 68">
            <a:extLst>
              <a:ext uri="{FF2B5EF4-FFF2-40B4-BE49-F238E27FC236}">
                <a16:creationId xmlns:a16="http://schemas.microsoft.com/office/drawing/2014/main" id="{2A494559-0162-41D1-B820-01BCD0EF3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0563" y="137953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23" name="Line 69">
            <a:extLst>
              <a:ext uri="{FF2B5EF4-FFF2-40B4-BE49-F238E27FC236}">
                <a16:creationId xmlns:a16="http://schemas.microsoft.com/office/drawing/2014/main" id="{9190F321-A5A4-4CFB-A393-7EDCE80B07F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550" y="1590675"/>
            <a:ext cx="2311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" name="Text Box 70">
            <a:extLst>
              <a:ext uri="{FF2B5EF4-FFF2-40B4-BE49-F238E27FC236}">
                <a16:creationId xmlns:a16="http://schemas.microsoft.com/office/drawing/2014/main" id="{D24A555D-778A-4970-AD41-59D79F62C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75418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AFE2A1-133E-40B1-9ACD-91E64205F845}"/>
                  </a:ext>
                </a:extLst>
              </p:cNvPr>
              <p:cNvSpPr txBox="1"/>
              <p:nvPr/>
            </p:nvSpPr>
            <p:spPr>
              <a:xfrm>
                <a:off x="1889813" y="1751013"/>
                <a:ext cx="2837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1" i="1" smtClean="0">
                          <a:latin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en-CA" sz="24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AFE2A1-133E-40B1-9ACD-91E64205F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813" y="1751013"/>
                <a:ext cx="283732" cy="369332"/>
              </a:xfrm>
              <a:prstGeom prst="rect">
                <a:avLst/>
              </a:prstGeom>
              <a:blipFill>
                <a:blip r:embed="rId6"/>
                <a:stretch>
                  <a:fillRect l="-23404" r="-23404" b="-114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AutoShape 87">
            <a:extLst>
              <a:ext uri="{FF2B5EF4-FFF2-40B4-BE49-F238E27FC236}">
                <a16:creationId xmlns:a16="http://schemas.microsoft.com/office/drawing/2014/main" id="{8E7015A9-9E66-4935-8920-4A07293944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0588" y="2922588"/>
            <a:ext cx="1292225" cy="107156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Line 88">
            <a:extLst>
              <a:ext uri="{FF2B5EF4-FFF2-40B4-BE49-F238E27FC236}">
                <a16:creationId xmlns:a16="http://schemas.microsoft.com/office/drawing/2014/main" id="{431ED520-2B3B-4D8F-A424-FF35C468EF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863" y="2982913"/>
            <a:ext cx="730250" cy="16192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9" name="Line 89">
            <a:extLst>
              <a:ext uri="{FF2B5EF4-FFF2-40B4-BE49-F238E27FC236}">
                <a16:creationId xmlns:a16="http://schemas.microsoft.com/office/drawing/2014/main" id="{FA194DD1-76BE-477B-8A63-E2A53FCAEE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925" y="3802063"/>
            <a:ext cx="1274763" cy="8001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" name="Text Box 90">
            <a:extLst>
              <a:ext uri="{FF2B5EF4-FFF2-40B4-BE49-F238E27FC236}">
                <a16:creationId xmlns:a16="http://schemas.microsoft.com/office/drawing/2014/main" id="{192B03D7-45B1-4CC3-A05C-A1CA048C3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438" y="2506663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31" name="Text Box 91">
            <a:extLst>
              <a:ext uri="{FF2B5EF4-FFF2-40B4-BE49-F238E27FC236}">
                <a16:creationId xmlns:a16="http://schemas.microsoft.com/office/drawing/2014/main" id="{508F5144-3022-4B39-9EA2-70E8DE2E3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475" y="346551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32" name="Line 92">
            <a:extLst>
              <a:ext uri="{FF2B5EF4-FFF2-40B4-BE49-F238E27FC236}">
                <a16:creationId xmlns:a16="http://schemas.microsoft.com/office/drawing/2014/main" id="{C485B1D7-6240-4459-850B-F6B623E352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4588" y="2984500"/>
            <a:ext cx="546100" cy="835025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33" name="Group 96">
            <a:extLst>
              <a:ext uri="{FF2B5EF4-FFF2-40B4-BE49-F238E27FC236}">
                <a16:creationId xmlns:a16="http://schemas.microsoft.com/office/drawing/2014/main" id="{1ADD80F0-1B62-401A-B0BF-595F554E5146}"/>
              </a:ext>
            </a:extLst>
          </p:cNvPr>
          <p:cNvGrpSpPr>
            <a:grpSpLocks/>
          </p:cNvGrpSpPr>
          <p:nvPr/>
        </p:nvGrpSpPr>
        <p:grpSpPr bwMode="auto">
          <a:xfrm>
            <a:off x="138113" y="2454275"/>
            <a:ext cx="2428875" cy="2427288"/>
            <a:chOff x="152" y="2181"/>
            <a:chExt cx="1530" cy="1529"/>
          </a:xfrm>
        </p:grpSpPr>
        <p:sp>
          <p:nvSpPr>
            <p:cNvPr id="34" name="Line 85">
              <a:extLst>
                <a:ext uri="{FF2B5EF4-FFF2-40B4-BE49-F238E27FC236}">
                  <a16:creationId xmlns:a16="http://schemas.microsoft.com/office/drawing/2014/main" id="{47F484ED-518E-4177-9176-300173546D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" y="2265"/>
              <a:ext cx="0" cy="12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" name="Line 86">
              <a:extLst>
                <a:ext uri="{FF2B5EF4-FFF2-40B4-BE49-F238E27FC236}">
                  <a16:creationId xmlns:a16="http://schemas.microsoft.com/office/drawing/2014/main" id="{38397CAF-EB81-4007-A411-810B6C375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" y="3545"/>
              <a:ext cx="13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" name="Text Box 93">
              <a:extLst>
                <a:ext uri="{FF2B5EF4-FFF2-40B4-BE49-F238E27FC236}">
                  <a16:creationId xmlns:a16="http://schemas.microsoft.com/office/drawing/2014/main" id="{0F41F4A5-1C8F-44C4-9471-A70FB2D64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3249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x</a:t>
              </a:r>
            </a:p>
          </p:txBody>
        </p:sp>
        <p:sp>
          <p:nvSpPr>
            <p:cNvPr id="37" name="Text Box 94">
              <a:extLst>
                <a:ext uri="{FF2B5EF4-FFF2-40B4-BE49-F238E27FC236}">
                  <a16:creationId xmlns:a16="http://schemas.microsoft.com/office/drawing/2014/main" id="{E3FF1464-71F8-4CC1-B19D-22238C42B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" y="218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y</a:t>
              </a:r>
            </a:p>
          </p:txBody>
        </p:sp>
        <p:sp>
          <p:nvSpPr>
            <p:cNvPr id="38" name="Text Box 95">
              <a:extLst>
                <a:ext uri="{FF2B5EF4-FFF2-40B4-BE49-F238E27FC236}">
                  <a16:creationId xmlns:a16="http://schemas.microsoft.com/office/drawing/2014/main" id="{E0751826-1F59-4663-8E4F-25A6137AF8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" y="346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</p:grpSp>
      <p:graphicFrame>
        <p:nvGraphicFramePr>
          <p:cNvPr id="41" name="Object 100">
            <a:extLst>
              <a:ext uri="{FF2B5EF4-FFF2-40B4-BE49-F238E27FC236}">
                <a16:creationId xmlns:a16="http://schemas.microsoft.com/office/drawing/2014/main" id="{E74DF8D6-4A1A-4895-A9B3-945B7B317D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9550" y="2747963"/>
          <a:ext cx="18573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635040" imgH="120658" progId="Equation.3">
                  <p:embed/>
                </p:oleObj>
              </mc:Choice>
              <mc:Fallback>
                <p:oleObj name="Equation" r:id="rId7" imgW="635040" imgH="120658" progId="Equation.3">
                  <p:embed/>
                  <p:pic>
                    <p:nvPicPr>
                      <p:cNvPr id="700516" name="Object 100">
                        <a:extLst>
                          <a:ext uri="{FF2B5EF4-FFF2-40B4-BE49-F238E27FC236}">
                            <a16:creationId xmlns:a16="http://schemas.microsoft.com/office/drawing/2014/main" id="{F923310D-8B7E-4B40-AC1E-292D11D777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2747963"/>
                        <a:ext cx="18573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4987D3-BCDF-4003-ACBA-E4C100C3F801}"/>
                  </a:ext>
                </a:extLst>
              </p:cNvPr>
              <p:cNvSpPr txBox="1"/>
              <p:nvPr/>
            </p:nvSpPr>
            <p:spPr>
              <a:xfrm>
                <a:off x="590421" y="3288913"/>
                <a:ext cx="2596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CA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4987D3-BCDF-4003-ACBA-E4C100C3F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21" y="3288913"/>
                <a:ext cx="259686" cy="276999"/>
              </a:xfrm>
              <a:prstGeom prst="rect">
                <a:avLst/>
              </a:prstGeom>
              <a:blipFill>
                <a:blip r:embed="rId9"/>
                <a:stretch>
                  <a:fillRect l="-26190" t="-46667" r="-71429" b="-1777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9F1E76D-7736-423B-BD58-2FE9C314C0DD}"/>
                  </a:ext>
                </a:extLst>
              </p:cNvPr>
              <p:cNvSpPr txBox="1"/>
              <p:nvPr/>
            </p:nvSpPr>
            <p:spPr>
              <a:xfrm>
                <a:off x="1349707" y="4077900"/>
                <a:ext cx="2755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CA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9F1E76D-7736-423B-BD58-2FE9C314C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707" y="4077900"/>
                <a:ext cx="275588" cy="276999"/>
              </a:xfrm>
              <a:prstGeom prst="rect">
                <a:avLst/>
              </a:prstGeom>
              <a:blipFill>
                <a:blip r:embed="rId10"/>
                <a:stretch>
                  <a:fillRect l="-21739" t="-46667" r="-65217" b="-1777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101" descr="UW_map">
            <a:extLst>
              <a:ext uri="{FF2B5EF4-FFF2-40B4-BE49-F238E27FC236}">
                <a16:creationId xmlns:a16="http://schemas.microsoft.com/office/drawing/2014/main" id="{0E206157-A90B-4A48-81F3-0A44BFCCE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7" t="19551" r="25681" b="21097"/>
          <a:stretch>
            <a:fillRect/>
          </a:stretch>
        </p:blipFill>
        <p:spPr bwMode="auto">
          <a:xfrm>
            <a:off x="5662613" y="3288913"/>
            <a:ext cx="5049837" cy="320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" name="Group 102">
            <a:extLst>
              <a:ext uri="{FF2B5EF4-FFF2-40B4-BE49-F238E27FC236}">
                <a16:creationId xmlns:a16="http://schemas.microsoft.com/office/drawing/2014/main" id="{C69F844E-97E0-4193-92C3-332EECDE35D6}"/>
              </a:ext>
            </a:extLst>
          </p:cNvPr>
          <p:cNvGrpSpPr>
            <a:grpSpLocks/>
          </p:cNvGrpSpPr>
          <p:nvPr/>
        </p:nvGrpSpPr>
        <p:grpSpPr bwMode="auto">
          <a:xfrm>
            <a:off x="6994525" y="4098538"/>
            <a:ext cx="404813" cy="576262"/>
            <a:chOff x="1712" y="2722"/>
            <a:chExt cx="255" cy="363"/>
          </a:xfrm>
        </p:grpSpPr>
        <p:sp>
          <p:nvSpPr>
            <p:cNvPr id="45" name="AutoShape 103">
              <a:extLst>
                <a:ext uri="{FF2B5EF4-FFF2-40B4-BE49-F238E27FC236}">
                  <a16:creationId xmlns:a16="http://schemas.microsoft.com/office/drawing/2014/main" id="{DA1FC541-E2FA-4C3A-8365-5AEDFB5C4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2964"/>
              <a:ext cx="133" cy="121"/>
            </a:xfrm>
            <a:prstGeom prst="irregularSeal1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46" name="Text Box 104">
              <a:extLst>
                <a:ext uri="{FF2B5EF4-FFF2-40B4-BE49-F238E27FC236}">
                  <a16:creationId xmlns:a16="http://schemas.microsoft.com/office/drawing/2014/main" id="{ABEFC1E2-311E-4FE6-8AD8-0ECD1A5F44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2" y="2722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dirty="0">
                  <a:solidFill>
                    <a:srgbClr val="FFFF00"/>
                  </a:solidFill>
                  <a:cs typeface="Arial" panose="020B0604020202020204" pitchFamily="34" charset="0"/>
                </a:rPr>
                <a:t>A</a:t>
              </a:r>
              <a:endParaRPr lang="el-GR" altLang="en-US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7" name="Group 110">
            <a:extLst>
              <a:ext uri="{FF2B5EF4-FFF2-40B4-BE49-F238E27FC236}">
                <a16:creationId xmlns:a16="http://schemas.microsoft.com/office/drawing/2014/main" id="{533A5970-2EC6-4E31-A41D-0FDE63BCEC77}"/>
              </a:ext>
            </a:extLst>
          </p:cNvPr>
          <p:cNvGrpSpPr>
            <a:grpSpLocks/>
          </p:cNvGrpSpPr>
          <p:nvPr/>
        </p:nvGrpSpPr>
        <p:grpSpPr bwMode="auto">
          <a:xfrm>
            <a:off x="7131050" y="5927338"/>
            <a:ext cx="650875" cy="396875"/>
            <a:chOff x="1866" y="3859"/>
            <a:chExt cx="410" cy="250"/>
          </a:xfrm>
        </p:grpSpPr>
        <p:sp>
          <p:nvSpPr>
            <p:cNvPr id="48" name="AutoShape 106">
              <a:extLst>
                <a:ext uri="{FF2B5EF4-FFF2-40B4-BE49-F238E27FC236}">
                  <a16:creationId xmlns:a16="http://schemas.microsoft.com/office/drawing/2014/main" id="{96478928-B9B5-4111-BE48-C76D9706B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3" y="3930"/>
              <a:ext cx="133" cy="121"/>
            </a:xfrm>
            <a:prstGeom prst="irregularSeal1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49" name="Text Box 107">
              <a:extLst>
                <a:ext uri="{FF2B5EF4-FFF2-40B4-BE49-F238E27FC236}">
                  <a16:creationId xmlns:a16="http://schemas.microsoft.com/office/drawing/2014/main" id="{AA4F3D7B-2445-4323-9E5C-4BBDB8082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6" y="3859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dirty="0">
                  <a:solidFill>
                    <a:srgbClr val="FFFF00"/>
                  </a:solidFill>
                  <a:cs typeface="Arial" panose="020B0604020202020204" pitchFamily="34" charset="0"/>
                </a:rPr>
                <a:t>B</a:t>
              </a:r>
              <a:endParaRPr lang="el-GR" altLang="en-US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50" name="Freeform 108">
            <a:extLst>
              <a:ext uri="{FF2B5EF4-FFF2-40B4-BE49-F238E27FC236}">
                <a16:creationId xmlns:a16="http://schemas.microsoft.com/office/drawing/2014/main" id="{1FED8A3F-3B5B-4A30-84FB-0353D9C2748D}"/>
              </a:ext>
            </a:extLst>
          </p:cNvPr>
          <p:cNvSpPr>
            <a:spLocks/>
          </p:cNvSpPr>
          <p:nvPr/>
        </p:nvSpPr>
        <p:spPr bwMode="auto">
          <a:xfrm>
            <a:off x="7023100" y="3584188"/>
            <a:ext cx="3498850" cy="2794000"/>
          </a:xfrm>
          <a:custGeom>
            <a:avLst/>
            <a:gdLst>
              <a:gd name="T0" fmla="*/ 2147483646 w 2204"/>
              <a:gd name="T1" fmla="*/ 2147483646 h 1760"/>
              <a:gd name="T2" fmla="*/ 2147483646 w 2204"/>
              <a:gd name="T3" fmla="*/ 2147483646 h 1760"/>
              <a:gd name="T4" fmla="*/ 2147483646 w 2204"/>
              <a:gd name="T5" fmla="*/ 2147483646 h 1760"/>
              <a:gd name="T6" fmla="*/ 2147483646 w 2204"/>
              <a:gd name="T7" fmla="*/ 2147483646 h 1760"/>
              <a:gd name="T8" fmla="*/ 2147483646 w 2204"/>
              <a:gd name="T9" fmla="*/ 2147483646 h 1760"/>
              <a:gd name="T10" fmla="*/ 2147483646 w 2204"/>
              <a:gd name="T11" fmla="*/ 2147483646 h 1760"/>
              <a:gd name="T12" fmla="*/ 2147483646 w 2204"/>
              <a:gd name="T13" fmla="*/ 2147483646 h 1760"/>
              <a:gd name="T14" fmla="*/ 2147483646 w 2204"/>
              <a:gd name="T15" fmla="*/ 2147483646 h 1760"/>
              <a:gd name="T16" fmla="*/ 2147483646 w 2204"/>
              <a:gd name="T17" fmla="*/ 2147483646 h 1760"/>
              <a:gd name="T18" fmla="*/ 2147483646 w 2204"/>
              <a:gd name="T19" fmla="*/ 2147483646 h 1760"/>
              <a:gd name="T20" fmla="*/ 2147483646 w 2204"/>
              <a:gd name="T21" fmla="*/ 0 h 1760"/>
              <a:gd name="T22" fmla="*/ 2147483646 w 2204"/>
              <a:gd name="T23" fmla="*/ 2147483646 h 1760"/>
              <a:gd name="T24" fmla="*/ 2147483646 w 2204"/>
              <a:gd name="T25" fmla="*/ 2147483646 h 1760"/>
              <a:gd name="T26" fmla="*/ 2147483646 w 2204"/>
              <a:gd name="T27" fmla="*/ 2147483646 h 1760"/>
              <a:gd name="T28" fmla="*/ 2147483646 w 2204"/>
              <a:gd name="T29" fmla="*/ 2147483646 h 1760"/>
              <a:gd name="T30" fmla="*/ 2147483646 w 2204"/>
              <a:gd name="T31" fmla="*/ 2147483646 h 1760"/>
              <a:gd name="T32" fmla="*/ 2147483646 w 2204"/>
              <a:gd name="T33" fmla="*/ 2147483646 h 1760"/>
              <a:gd name="T34" fmla="*/ 2147483646 w 2204"/>
              <a:gd name="T35" fmla="*/ 2147483646 h 1760"/>
              <a:gd name="T36" fmla="*/ 2147483646 w 2204"/>
              <a:gd name="T37" fmla="*/ 2147483646 h 1760"/>
              <a:gd name="T38" fmla="*/ 2147483646 w 2204"/>
              <a:gd name="T39" fmla="*/ 2147483646 h 1760"/>
              <a:gd name="T40" fmla="*/ 2147483646 w 2204"/>
              <a:gd name="T41" fmla="*/ 2147483646 h 1760"/>
              <a:gd name="T42" fmla="*/ 2147483646 w 2204"/>
              <a:gd name="T43" fmla="*/ 2147483646 h 1760"/>
              <a:gd name="T44" fmla="*/ 2147483646 w 2204"/>
              <a:gd name="T45" fmla="*/ 2147483646 h 1760"/>
              <a:gd name="T46" fmla="*/ 2147483646 w 2204"/>
              <a:gd name="T47" fmla="*/ 2147483646 h 1760"/>
              <a:gd name="T48" fmla="*/ 2147483646 w 2204"/>
              <a:gd name="T49" fmla="*/ 2147483646 h 1760"/>
              <a:gd name="T50" fmla="*/ 2147483646 w 2204"/>
              <a:gd name="T51" fmla="*/ 2147483646 h 1760"/>
              <a:gd name="T52" fmla="*/ 2147483646 w 2204"/>
              <a:gd name="T53" fmla="*/ 2147483646 h 1760"/>
              <a:gd name="T54" fmla="*/ 2147483646 w 2204"/>
              <a:gd name="T55" fmla="*/ 2147483646 h 1760"/>
              <a:gd name="T56" fmla="*/ 2147483646 w 2204"/>
              <a:gd name="T57" fmla="*/ 2147483646 h 1760"/>
              <a:gd name="T58" fmla="*/ 2147483646 w 2204"/>
              <a:gd name="T59" fmla="*/ 2147483646 h 1760"/>
              <a:gd name="T60" fmla="*/ 2147483646 w 2204"/>
              <a:gd name="T61" fmla="*/ 2147483646 h 1760"/>
              <a:gd name="T62" fmla="*/ 2147483646 w 2204"/>
              <a:gd name="T63" fmla="*/ 2147483646 h 1760"/>
              <a:gd name="T64" fmla="*/ 2147483646 w 2204"/>
              <a:gd name="T65" fmla="*/ 2147483646 h 1760"/>
              <a:gd name="T66" fmla="*/ 2147483646 w 2204"/>
              <a:gd name="T67" fmla="*/ 2147483646 h 1760"/>
              <a:gd name="T68" fmla="*/ 2147483646 w 2204"/>
              <a:gd name="T69" fmla="*/ 2147483646 h 1760"/>
              <a:gd name="T70" fmla="*/ 2147483646 w 2204"/>
              <a:gd name="T71" fmla="*/ 2147483646 h 1760"/>
              <a:gd name="T72" fmla="*/ 2147483646 w 2204"/>
              <a:gd name="T73" fmla="*/ 2147483646 h 1760"/>
              <a:gd name="T74" fmla="*/ 2147483646 w 2204"/>
              <a:gd name="T75" fmla="*/ 2147483646 h 1760"/>
              <a:gd name="T76" fmla="*/ 2147483646 w 2204"/>
              <a:gd name="T77" fmla="*/ 2147483646 h 1760"/>
              <a:gd name="T78" fmla="*/ 2147483646 w 2204"/>
              <a:gd name="T79" fmla="*/ 2147483646 h 1760"/>
              <a:gd name="T80" fmla="*/ 2147483646 w 2204"/>
              <a:gd name="T81" fmla="*/ 2147483646 h 1760"/>
              <a:gd name="T82" fmla="*/ 2147483646 w 2204"/>
              <a:gd name="T83" fmla="*/ 2147483646 h 1760"/>
              <a:gd name="T84" fmla="*/ 2147483646 w 2204"/>
              <a:gd name="T85" fmla="*/ 2147483646 h 1760"/>
              <a:gd name="T86" fmla="*/ 2147483646 w 2204"/>
              <a:gd name="T87" fmla="*/ 2147483646 h 1760"/>
              <a:gd name="T88" fmla="*/ 2147483646 w 2204"/>
              <a:gd name="T89" fmla="*/ 2147483646 h 1760"/>
              <a:gd name="T90" fmla="*/ 2147483646 w 2204"/>
              <a:gd name="T91" fmla="*/ 2147483646 h 1760"/>
              <a:gd name="T92" fmla="*/ 2147483646 w 2204"/>
              <a:gd name="T93" fmla="*/ 2147483646 h 1760"/>
              <a:gd name="T94" fmla="*/ 2147483646 w 2204"/>
              <a:gd name="T95" fmla="*/ 2147483646 h 1760"/>
              <a:gd name="T96" fmla="*/ 2147483646 w 2204"/>
              <a:gd name="T97" fmla="*/ 2147483646 h 1760"/>
              <a:gd name="T98" fmla="*/ 2147483646 w 2204"/>
              <a:gd name="T99" fmla="*/ 2147483646 h 1760"/>
              <a:gd name="T100" fmla="*/ 2147483646 w 2204"/>
              <a:gd name="T101" fmla="*/ 2147483646 h 1760"/>
              <a:gd name="T102" fmla="*/ 2147483646 w 2204"/>
              <a:gd name="T103" fmla="*/ 2147483646 h 1760"/>
              <a:gd name="T104" fmla="*/ 2147483646 w 2204"/>
              <a:gd name="T105" fmla="*/ 2147483646 h 176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204"/>
              <a:gd name="T160" fmla="*/ 0 h 1760"/>
              <a:gd name="T161" fmla="*/ 2204 w 2204"/>
              <a:gd name="T162" fmla="*/ 1760 h 176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204" h="1760">
                <a:moveTo>
                  <a:pt x="220" y="609"/>
                </a:moveTo>
                <a:cubicBezTo>
                  <a:pt x="264" y="595"/>
                  <a:pt x="243" y="527"/>
                  <a:pt x="236" y="493"/>
                </a:cubicBezTo>
                <a:cubicBezTo>
                  <a:pt x="234" y="484"/>
                  <a:pt x="200" y="468"/>
                  <a:pt x="192" y="465"/>
                </a:cubicBezTo>
                <a:cubicBezTo>
                  <a:pt x="177" y="424"/>
                  <a:pt x="157" y="391"/>
                  <a:pt x="120" y="366"/>
                </a:cubicBezTo>
                <a:cubicBezTo>
                  <a:pt x="112" y="343"/>
                  <a:pt x="104" y="334"/>
                  <a:pt x="81" y="327"/>
                </a:cubicBezTo>
                <a:cubicBezTo>
                  <a:pt x="70" y="316"/>
                  <a:pt x="59" y="305"/>
                  <a:pt x="48" y="294"/>
                </a:cubicBezTo>
                <a:cubicBezTo>
                  <a:pt x="46" y="292"/>
                  <a:pt x="38" y="263"/>
                  <a:pt x="37" y="260"/>
                </a:cubicBezTo>
                <a:cubicBezTo>
                  <a:pt x="30" y="238"/>
                  <a:pt x="22" y="216"/>
                  <a:pt x="15" y="194"/>
                </a:cubicBezTo>
                <a:cubicBezTo>
                  <a:pt x="20" y="101"/>
                  <a:pt x="0" y="99"/>
                  <a:pt x="76" y="89"/>
                </a:cubicBezTo>
                <a:cubicBezTo>
                  <a:pt x="115" y="29"/>
                  <a:pt x="241" y="36"/>
                  <a:pt x="297" y="33"/>
                </a:cubicBezTo>
                <a:cubicBezTo>
                  <a:pt x="338" y="27"/>
                  <a:pt x="379" y="24"/>
                  <a:pt x="413" y="0"/>
                </a:cubicBezTo>
                <a:cubicBezTo>
                  <a:pt x="459" y="2"/>
                  <a:pt x="506" y="3"/>
                  <a:pt x="552" y="6"/>
                </a:cubicBezTo>
                <a:cubicBezTo>
                  <a:pt x="581" y="8"/>
                  <a:pt x="606" y="24"/>
                  <a:pt x="640" y="28"/>
                </a:cubicBezTo>
                <a:cubicBezTo>
                  <a:pt x="646" y="30"/>
                  <a:pt x="651" y="33"/>
                  <a:pt x="657" y="33"/>
                </a:cubicBezTo>
                <a:cubicBezTo>
                  <a:pt x="712" y="36"/>
                  <a:pt x="768" y="32"/>
                  <a:pt x="823" y="39"/>
                </a:cubicBezTo>
                <a:cubicBezTo>
                  <a:pt x="826" y="39"/>
                  <a:pt x="849" y="78"/>
                  <a:pt x="856" y="83"/>
                </a:cubicBezTo>
                <a:cubicBezTo>
                  <a:pt x="998" y="74"/>
                  <a:pt x="1077" y="67"/>
                  <a:pt x="1216" y="72"/>
                </a:cubicBezTo>
                <a:cubicBezTo>
                  <a:pt x="1271" y="91"/>
                  <a:pt x="1310" y="86"/>
                  <a:pt x="1377" y="89"/>
                </a:cubicBezTo>
                <a:cubicBezTo>
                  <a:pt x="1388" y="93"/>
                  <a:pt x="1400" y="94"/>
                  <a:pt x="1410" y="100"/>
                </a:cubicBezTo>
                <a:cubicBezTo>
                  <a:pt x="1429" y="111"/>
                  <a:pt x="1422" y="131"/>
                  <a:pt x="1449" y="133"/>
                </a:cubicBezTo>
                <a:cubicBezTo>
                  <a:pt x="1488" y="136"/>
                  <a:pt x="1526" y="137"/>
                  <a:pt x="1565" y="139"/>
                </a:cubicBezTo>
                <a:cubicBezTo>
                  <a:pt x="1689" y="166"/>
                  <a:pt x="1484" y="152"/>
                  <a:pt x="1826" y="161"/>
                </a:cubicBezTo>
                <a:cubicBezTo>
                  <a:pt x="1847" y="166"/>
                  <a:pt x="1870" y="168"/>
                  <a:pt x="1887" y="183"/>
                </a:cubicBezTo>
                <a:cubicBezTo>
                  <a:pt x="1898" y="192"/>
                  <a:pt x="1903" y="207"/>
                  <a:pt x="1914" y="216"/>
                </a:cubicBezTo>
                <a:cubicBezTo>
                  <a:pt x="1930" y="229"/>
                  <a:pt x="1977" y="231"/>
                  <a:pt x="1992" y="233"/>
                </a:cubicBezTo>
                <a:cubicBezTo>
                  <a:pt x="2022" y="237"/>
                  <a:pt x="2050" y="244"/>
                  <a:pt x="2080" y="249"/>
                </a:cubicBezTo>
                <a:cubicBezTo>
                  <a:pt x="2082" y="260"/>
                  <a:pt x="2080" y="273"/>
                  <a:pt x="2086" y="283"/>
                </a:cubicBezTo>
                <a:cubicBezTo>
                  <a:pt x="2089" y="288"/>
                  <a:pt x="2097" y="287"/>
                  <a:pt x="2103" y="288"/>
                </a:cubicBezTo>
                <a:cubicBezTo>
                  <a:pt x="2127" y="293"/>
                  <a:pt x="2146" y="297"/>
                  <a:pt x="2169" y="305"/>
                </a:cubicBezTo>
                <a:cubicBezTo>
                  <a:pt x="2203" y="354"/>
                  <a:pt x="2204" y="426"/>
                  <a:pt x="2169" y="476"/>
                </a:cubicBezTo>
                <a:cubicBezTo>
                  <a:pt x="2156" y="521"/>
                  <a:pt x="2147" y="520"/>
                  <a:pt x="2103" y="532"/>
                </a:cubicBezTo>
                <a:cubicBezTo>
                  <a:pt x="2094" y="556"/>
                  <a:pt x="2097" y="568"/>
                  <a:pt x="2075" y="582"/>
                </a:cubicBezTo>
                <a:cubicBezTo>
                  <a:pt x="2050" y="618"/>
                  <a:pt x="2058" y="661"/>
                  <a:pt x="2036" y="698"/>
                </a:cubicBezTo>
                <a:cubicBezTo>
                  <a:pt x="2029" y="709"/>
                  <a:pt x="2018" y="719"/>
                  <a:pt x="2014" y="731"/>
                </a:cubicBezTo>
                <a:cubicBezTo>
                  <a:pt x="2012" y="737"/>
                  <a:pt x="2011" y="743"/>
                  <a:pt x="2008" y="748"/>
                </a:cubicBezTo>
                <a:cubicBezTo>
                  <a:pt x="2002" y="760"/>
                  <a:pt x="1986" y="781"/>
                  <a:pt x="1986" y="781"/>
                </a:cubicBezTo>
                <a:cubicBezTo>
                  <a:pt x="1968" y="842"/>
                  <a:pt x="1953" y="913"/>
                  <a:pt x="1992" y="969"/>
                </a:cubicBezTo>
                <a:cubicBezTo>
                  <a:pt x="1997" y="993"/>
                  <a:pt x="2002" y="1008"/>
                  <a:pt x="2020" y="1025"/>
                </a:cubicBezTo>
                <a:cubicBezTo>
                  <a:pt x="2022" y="1030"/>
                  <a:pt x="2021" y="1037"/>
                  <a:pt x="2025" y="1041"/>
                </a:cubicBezTo>
                <a:cubicBezTo>
                  <a:pt x="2029" y="1045"/>
                  <a:pt x="2041" y="1041"/>
                  <a:pt x="2042" y="1047"/>
                </a:cubicBezTo>
                <a:cubicBezTo>
                  <a:pt x="2047" y="1080"/>
                  <a:pt x="2039" y="1102"/>
                  <a:pt x="2031" y="1130"/>
                </a:cubicBezTo>
                <a:cubicBezTo>
                  <a:pt x="2033" y="1160"/>
                  <a:pt x="2029" y="1190"/>
                  <a:pt x="2036" y="1219"/>
                </a:cubicBezTo>
                <a:cubicBezTo>
                  <a:pt x="2038" y="1228"/>
                  <a:pt x="2052" y="1228"/>
                  <a:pt x="2058" y="1235"/>
                </a:cubicBezTo>
                <a:cubicBezTo>
                  <a:pt x="2073" y="1253"/>
                  <a:pt x="2089" y="1276"/>
                  <a:pt x="2103" y="1296"/>
                </a:cubicBezTo>
                <a:cubicBezTo>
                  <a:pt x="2097" y="1440"/>
                  <a:pt x="2116" y="1407"/>
                  <a:pt x="2069" y="1479"/>
                </a:cubicBezTo>
                <a:cubicBezTo>
                  <a:pt x="2066" y="1490"/>
                  <a:pt x="2055" y="1543"/>
                  <a:pt x="2047" y="1551"/>
                </a:cubicBezTo>
                <a:cubicBezTo>
                  <a:pt x="2039" y="1559"/>
                  <a:pt x="2025" y="1558"/>
                  <a:pt x="2014" y="1562"/>
                </a:cubicBezTo>
                <a:cubicBezTo>
                  <a:pt x="1956" y="1652"/>
                  <a:pt x="1815" y="1604"/>
                  <a:pt x="1732" y="1606"/>
                </a:cubicBezTo>
                <a:cubicBezTo>
                  <a:pt x="1676" y="1657"/>
                  <a:pt x="1696" y="1650"/>
                  <a:pt x="1599" y="1656"/>
                </a:cubicBezTo>
                <a:cubicBezTo>
                  <a:pt x="1495" y="1760"/>
                  <a:pt x="1410" y="1681"/>
                  <a:pt x="1205" y="1678"/>
                </a:cubicBezTo>
                <a:cubicBezTo>
                  <a:pt x="1172" y="1668"/>
                  <a:pt x="1156" y="1666"/>
                  <a:pt x="1117" y="1662"/>
                </a:cubicBezTo>
                <a:cubicBezTo>
                  <a:pt x="868" y="1574"/>
                  <a:pt x="1323" y="1637"/>
                  <a:pt x="496" y="1628"/>
                </a:cubicBezTo>
                <a:cubicBezTo>
                  <a:pt x="468" y="1619"/>
                  <a:pt x="486" y="1623"/>
                  <a:pt x="441" y="1623"/>
                </a:cubicBezTo>
              </a:path>
            </a:pathLst>
          </a:cu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" name="Freeform 109">
            <a:extLst>
              <a:ext uri="{FF2B5EF4-FFF2-40B4-BE49-F238E27FC236}">
                <a16:creationId xmlns:a16="http://schemas.microsoft.com/office/drawing/2014/main" id="{F389A6A2-6E9C-4980-BE4D-DFBC04C5C43B}"/>
              </a:ext>
            </a:extLst>
          </p:cNvPr>
          <p:cNvSpPr>
            <a:spLocks/>
          </p:cNvSpPr>
          <p:nvPr/>
        </p:nvSpPr>
        <p:spPr bwMode="auto">
          <a:xfrm>
            <a:off x="7032625" y="4622413"/>
            <a:ext cx="795338" cy="1476375"/>
          </a:xfrm>
          <a:custGeom>
            <a:avLst/>
            <a:gdLst>
              <a:gd name="T0" fmla="*/ 2147483646 w 501"/>
              <a:gd name="T1" fmla="*/ 0 h 930"/>
              <a:gd name="T2" fmla="*/ 2147483646 w 501"/>
              <a:gd name="T3" fmla="*/ 2147483646 h 930"/>
              <a:gd name="T4" fmla="*/ 2147483646 w 501"/>
              <a:gd name="T5" fmla="*/ 2147483646 h 930"/>
              <a:gd name="T6" fmla="*/ 2147483646 w 501"/>
              <a:gd name="T7" fmla="*/ 2147483646 h 930"/>
              <a:gd name="T8" fmla="*/ 2147483646 w 501"/>
              <a:gd name="T9" fmla="*/ 2147483646 h 930"/>
              <a:gd name="T10" fmla="*/ 2147483646 w 501"/>
              <a:gd name="T11" fmla="*/ 2147483646 h 930"/>
              <a:gd name="T12" fmla="*/ 2147483646 w 501"/>
              <a:gd name="T13" fmla="*/ 2147483646 h 930"/>
              <a:gd name="T14" fmla="*/ 2147483646 w 501"/>
              <a:gd name="T15" fmla="*/ 2147483646 h 930"/>
              <a:gd name="T16" fmla="*/ 2147483646 w 501"/>
              <a:gd name="T17" fmla="*/ 2147483646 h 930"/>
              <a:gd name="T18" fmla="*/ 2147483646 w 501"/>
              <a:gd name="T19" fmla="*/ 2147483646 h 930"/>
              <a:gd name="T20" fmla="*/ 2147483646 w 501"/>
              <a:gd name="T21" fmla="*/ 2147483646 h 930"/>
              <a:gd name="T22" fmla="*/ 2147483646 w 501"/>
              <a:gd name="T23" fmla="*/ 2147483646 h 930"/>
              <a:gd name="T24" fmla="*/ 2147483646 w 501"/>
              <a:gd name="T25" fmla="*/ 2147483646 h 930"/>
              <a:gd name="T26" fmla="*/ 2147483646 w 501"/>
              <a:gd name="T27" fmla="*/ 2147483646 h 930"/>
              <a:gd name="T28" fmla="*/ 2147483646 w 501"/>
              <a:gd name="T29" fmla="*/ 2147483646 h 930"/>
              <a:gd name="T30" fmla="*/ 2147483646 w 501"/>
              <a:gd name="T31" fmla="*/ 2147483646 h 930"/>
              <a:gd name="T32" fmla="*/ 2147483646 w 501"/>
              <a:gd name="T33" fmla="*/ 2147483646 h 930"/>
              <a:gd name="T34" fmla="*/ 2147483646 w 501"/>
              <a:gd name="T35" fmla="*/ 2147483646 h 930"/>
              <a:gd name="T36" fmla="*/ 2147483646 w 501"/>
              <a:gd name="T37" fmla="*/ 2147483646 h 930"/>
              <a:gd name="T38" fmla="*/ 2147483646 w 501"/>
              <a:gd name="T39" fmla="*/ 2147483646 h 930"/>
              <a:gd name="T40" fmla="*/ 2147483646 w 501"/>
              <a:gd name="T41" fmla="*/ 2147483646 h 93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01"/>
              <a:gd name="T64" fmla="*/ 0 h 930"/>
              <a:gd name="T65" fmla="*/ 501 w 501"/>
              <a:gd name="T66" fmla="*/ 930 h 93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01" h="930">
                <a:moveTo>
                  <a:pt x="130" y="0"/>
                </a:moveTo>
                <a:cubicBezTo>
                  <a:pt x="128" y="9"/>
                  <a:pt x="110" y="58"/>
                  <a:pt x="125" y="66"/>
                </a:cubicBezTo>
                <a:cubicBezTo>
                  <a:pt x="140" y="74"/>
                  <a:pt x="158" y="70"/>
                  <a:pt x="175" y="72"/>
                </a:cubicBezTo>
                <a:cubicBezTo>
                  <a:pt x="198" y="106"/>
                  <a:pt x="173" y="106"/>
                  <a:pt x="219" y="116"/>
                </a:cubicBezTo>
                <a:cubicBezTo>
                  <a:pt x="209" y="172"/>
                  <a:pt x="227" y="124"/>
                  <a:pt x="158" y="149"/>
                </a:cubicBezTo>
                <a:cubicBezTo>
                  <a:pt x="147" y="153"/>
                  <a:pt x="150" y="171"/>
                  <a:pt x="147" y="182"/>
                </a:cubicBezTo>
                <a:cubicBezTo>
                  <a:pt x="135" y="222"/>
                  <a:pt x="137" y="301"/>
                  <a:pt x="92" y="315"/>
                </a:cubicBezTo>
                <a:cubicBezTo>
                  <a:pt x="64" y="333"/>
                  <a:pt x="68" y="337"/>
                  <a:pt x="31" y="343"/>
                </a:cubicBezTo>
                <a:cubicBezTo>
                  <a:pt x="33" y="382"/>
                  <a:pt x="0" y="444"/>
                  <a:pt x="36" y="459"/>
                </a:cubicBezTo>
                <a:cubicBezTo>
                  <a:pt x="121" y="496"/>
                  <a:pt x="221" y="458"/>
                  <a:pt x="313" y="465"/>
                </a:cubicBezTo>
                <a:cubicBezTo>
                  <a:pt x="319" y="465"/>
                  <a:pt x="315" y="478"/>
                  <a:pt x="319" y="482"/>
                </a:cubicBezTo>
                <a:cubicBezTo>
                  <a:pt x="334" y="497"/>
                  <a:pt x="360" y="490"/>
                  <a:pt x="380" y="493"/>
                </a:cubicBezTo>
                <a:cubicBezTo>
                  <a:pt x="384" y="498"/>
                  <a:pt x="386" y="505"/>
                  <a:pt x="391" y="509"/>
                </a:cubicBezTo>
                <a:cubicBezTo>
                  <a:pt x="395" y="513"/>
                  <a:pt x="404" y="510"/>
                  <a:pt x="407" y="515"/>
                </a:cubicBezTo>
                <a:cubicBezTo>
                  <a:pt x="440" y="583"/>
                  <a:pt x="352" y="550"/>
                  <a:pt x="496" y="559"/>
                </a:cubicBezTo>
                <a:cubicBezTo>
                  <a:pt x="494" y="583"/>
                  <a:pt x="497" y="608"/>
                  <a:pt x="490" y="631"/>
                </a:cubicBezTo>
                <a:cubicBezTo>
                  <a:pt x="488" y="636"/>
                  <a:pt x="478" y="633"/>
                  <a:pt x="474" y="637"/>
                </a:cubicBezTo>
                <a:cubicBezTo>
                  <a:pt x="435" y="687"/>
                  <a:pt x="501" y="636"/>
                  <a:pt x="452" y="670"/>
                </a:cubicBezTo>
                <a:cubicBezTo>
                  <a:pt x="442" y="695"/>
                  <a:pt x="428" y="706"/>
                  <a:pt x="402" y="714"/>
                </a:cubicBezTo>
                <a:cubicBezTo>
                  <a:pt x="392" y="750"/>
                  <a:pt x="393" y="795"/>
                  <a:pt x="374" y="825"/>
                </a:cubicBezTo>
                <a:cubicBezTo>
                  <a:pt x="369" y="923"/>
                  <a:pt x="369" y="888"/>
                  <a:pt x="369" y="930"/>
                </a:cubicBezTo>
              </a:path>
            </a:pathLst>
          </a:cu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" name="Line 111">
            <a:extLst>
              <a:ext uri="{FF2B5EF4-FFF2-40B4-BE49-F238E27FC236}">
                <a16:creationId xmlns:a16="http://schemas.microsoft.com/office/drawing/2014/main" id="{B4E1D5B0-3415-4445-8B5F-660955A0D8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2139" y="4586263"/>
            <a:ext cx="377825" cy="15636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C3680F1-85A1-49C3-9B11-46B48DB7B864}"/>
                  </a:ext>
                </a:extLst>
              </p:cNvPr>
              <p:cNvSpPr txBox="1"/>
              <p:nvPr/>
            </p:nvSpPr>
            <p:spPr>
              <a:xfrm>
                <a:off x="10469563" y="1023323"/>
                <a:ext cx="4857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or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C3680F1-85A1-49C3-9B11-46B48DB7B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9563" y="1023323"/>
                <a:ext cx="485774" cy="369332"/>
              </a:xfrm>
              <a:prstGeom prst="rect">
                <a:avLst/>
              </a:prstGeom>
              <a:blipFill>
                <a:blip r:embed="rId12"/>
                <a:stretch>
                  <a:fillRect l="-10000" t="-10000" b="-26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4F5B8E5-4A22-44A9-92C6-048994DBCECE}"/>
                  </a:ext>
                </a:extLst>
              </p:cNvPr>
              <p:cNvSpPr txBox="1"/>
              <p:nvPr/>
            </p:nvSpPr>
            <p:spPr>
              <a:xfrm>
                <a:off x="10762611" y="1000733"/>
                <a:ext cx="787349" cy="410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en-C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4F5B8E5-4A22-44A9-92C6-048994DBC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2611" y="1000733"/>
                <a:ext cx="787349" cy="410305"/>
              </a:xfrm>
              <a:prstGeom prst="rect">
                <a:avLst/>
              </a:prstGeom>
              <a:blipFill>
                <a:blip r:embed="rId13"/>
                <a:stretch>
                  <a:fillRect t="-2089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A4C1C8E-21EF-4115-BC7A-ED1D4B689745}"/>
                  </a:ext>
                </a:extLst>
              </p:cNvPr>
              <p:cNvSpPr txBox="1"/>
              <p:nvPr/>
            </p:nvSpPr>
            <p:spPr>
              <a:xfrm>
                <a:off x="10195802" y="1546021"/>
                <a:ext cx="8222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and</m:t>
                      </m:r>
                      <m:r>
                        <a:rPr lang="en-CA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A4C1C8E-21EF-4115-BC7A-ED1D4B689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5802" y="1546021"/>
                <a:ext cx="82227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C10A085-896F-4A19-B9AE-37B21207784A}"/>
                  </a:ext>
                </a:extLst>
              </p:cNvPr>
              <p:cNvSpPr txBox="1"/>
              <p:nvPr/>
            </p:nvSpPr>
            <p:spPr>
              <a:xfrm>
                <a:off x="10712450" y="1537814"/>
                <a:ext cx="8222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C10A085-896F-4A19-B9AE-37B212077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2450" y="1537814"/>
                <a:ext cx="82227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08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33333E-6 L 0.20521 0.0018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6" grpId="0"/>
      <p:bldP spid="18" grpId="0" animBg="1"/>
      <p:bldP spid="18" grpId="1" animBg="1"/>
      <p:bldP spid="21" grpId="0"/>
      <p:bldP spid="22" grpId="0"/>
      <p:bldP spid="2" grpId="0"/>
      <p:bldP spid="30" grpId="0"/>
      <p:bldP spid="31" grpId="0"/>
      <p:bldP spid="3" grpId="0"/>
      <p:bldP spid="42" grpId="0"/>
      <p:bldP spid="53" grpId="0"/>
      <p:bldP spid="54" grpId="0"/>
      <p:bldP spid="56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325F2C-2A82-44B0-A665-2F0F4088D5EB}"/>
              </a:ext>
            </a:extLst>
          </p:cNvPr>
          <p:cNvSpPr txBox="1"/>
          <p:nvPr/>
        </p:nvSpPr>
        <p:spPr>
          <a:xfrm>
            <a:off x="4521667" y="218114"/>
            <a:ext cx="4194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Average velocity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8EE4D97-7B09-4E59-8C2C-49B426398D30}"/>
                  </a:ext>
                </a:extLst>
              </p:cNvPr>
              <p:cNvSpPr txBox="1"/>
              <p:nvPr/>
            </p:nvSpPr>
            <p:spPr>
              <a:xfrm>
                <a:off x="7138860" y="849824"/>
                <a:ext cx="2582445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acc>
                            <m:accPr>
                              <m:chr m:val="⃗"/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ba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CA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 panose="02040503050406030204" pitchFamily="18" charset="0"/>
                            </a:rPr>
                            <m:t>displacement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 panose="02040503050406030204" pitchFamily="18" charset="0"/>
                            </a:rPr>
                            <m:t>Time</m:t>
                          </m:r>
                          <m:r>
                            <a:rPr lang="en-CA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 panose="02040503050406030204" pitchFamily="18" charset="0"/>
                            </a:rPr>
                            <m:t>interval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8EE4D97-7B09-4E59-8C2C-49B426398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860" y="849824"/>
                <a:ext cx="2582445" cy="6183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EE30EB9-5BEC-4783-BD05-E54B922A5B7C}"/>
                  </a:ext>
                </a:extLst>
              </p:cNvPr>
              <p:cNvSpPr txBox="1"/>
              <p:nvPr/>
            </p:nvSpPr>
            <p:spPr>
              <a:xfrm>
                <a:off x="8966866" y="4552496"/>
                <a:ext cx="1115177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EE30EB9-5BEC-4783-BD05-E54B922A5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6866" y="4552496"/>
                <a:ext cx="1115177" cy="5167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4D7CC19-68F3-4986-BD08-E08B17861FC8}"/>
                  </a:ext>
                </a:extLst>
              </p:cNvPr>
              <p:cNvSpPr txBox="1"/>
              <p:nvPr/>
            </p:nvSpPr>
            <p:spPr>
              <a:xfrm>
                <a:off x="2660894" y="5218970"/>
                <a:ext cx="1237174" cy="5917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en-CA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acc>
                                <m:accPr>
                                  <m:chr m:val="⃗"/>
                                  <m:ctrlPr>
                                    <a:rPr lang="en-CA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bar>
                        </m:e>
                      </m:d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4D7CC19-68F3-4986-BD08-E08B17861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894" y="5218970"/>
                <a:ext cx="1237174" cy="5917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40">
            <a:extLst>
              <a:ext uri="{FF2B5EF4-FFF2-40B4-BE49-F238E27FC236}">
                <a16:creationId xmlns:a16="http://schemas.microsoft.com/office/drawing/2014/main" id="{99AD49FD-F17A-4113-A238-F1BEA3EC2994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35573" y="-481668"/>
            <a:ext cx="6350" cy="3141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41">
            <a:extLst>
              <a:ext uri="{FF2B5EF4-FFF2-40B4-BE49-F238E27FC236}">
                <a16:creationId xmlns:a16="http://schemas.microsoft.com/office/drawing/2014/main" id="{AD8F4BD4-5255-4C7C-8E97-6999B9206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067" y="6176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B64CD91-AFB7-4AB3-B9A5-6155B79D8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04" y="736738"/>
            <a:ext cx="325438" cy="325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  <p:sp>
        <p:nvSpPr>
          <p:cNvPr id="15" name="Line 47">
            <a:extLst>
              <a:ext uri="{FF2B5EF4-FFF2-40B4-BE49-F238E27FC236}">
                <a16:creationId xmlns:a16="http://schemas.microsoft.com/office/drawing/2014/main" id="{C08C8523-3F2F-445C-BFC9-2839BDBA32A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909229" y="1155838"/>
            <a:ext cx="11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Line 66">
            <a:extLst>
              <a:ext uri="{FF2B5EF4-FFF2-40B4-BE49-F238E27FC236}">
                <a16:creationId xmlns:a16="http://schemas.microsoft.com/office/drawing/2014/main" id="{82B8E148-79A0-43B3-B759-BF3A226A957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3192054" y="1143138"/>
            <a:ext cx="11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Text Box 67">
            <a:extLst>
              <a:ext uri="{FF2B5EF4-FFF2-40B4-BE49-F238E27FC236}">
                <a16:creationId xmlns:a16="http://schemas.microsoft.com/office/drawing/2014/main" id="{F1976126-1F21-4CCE-96F3-DFBFC4F7B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79" y="116218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18" name="Text Box 68">
            <a:extLst>
              <a:ext uri="{FF2B5EF4-FFF2-40B4-BE49-F238E27FC236}">
                <a16:creationId xmlns:a16="http://schemas.microsoft.com/office/drawing/2014/main" id="{FF4259B3-B491-40FA-B60F-810A42680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567" y="1149488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19" name="Line 69">
            <a:extLst>
              <a:ext uri="{FF2B5EF4-FFF2-40B4-BE49-F238E27FC236}">
                <a16:creationId xmlns:a16="http://schemas.microsoft.com/office/drawing/2014/main" id="{CB5012D9-1AA0-4B02-B3F1-ABFBE087A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969554" y="1360625"/>
            <a:ext cx="2311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" name="Text Box 70">
            <a:extLst>
              <a:ext uri="{FF2B5EF4-FFF2-40B4-BE49-F238E27FC236}">
                <a16:creationId xmlns:a16="http://schemas.microsoft.com/office/drawing/2014/main" id="{DAB02BF6-32F7-498A-BC1D-8D88DFFD2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279" y="15241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FAF5EE-9E7D-48D3-80A2-A9EA8BB35470}"/>
                  </a:ext>
                </a:extLst>
              </p:cNvPr>
              <p:cNvSpPr txBox="1"/>
              <p:nvPr/>
            </p:nvSpPr>
            <p:spPr>
              <a:xfrm>
                <a:off x="1959093" y="1420563"/>
                <a:ext cx="2145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CA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CA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FAF5EE-9E7D-48D3-80A2-A9EA8BB35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093" y="1420563"/>
                <a:ext cx="214546" cy="307777"/>
              </a:xfrm>
              <a:prstGeom prst="rect">
                <a:avLst/>
              </a:prstGeom>
              <a:blipFill>
                <a:blip r:embed="rId5"/>
                <a:stretch>
                  <a:fillRect l="-19444" t="-33333" r="-91667" b="-58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3">
            <a:extLst>
              <a:ext uri="{FF2B5EF4-FFF2-40B4-BE49-F238E27FC236}">
                <a16:creationId xmlns:a16="http://schemas.microsoft.com/office/drawing/2014/main" id="{54F83DC0-0AEE-4DDC-A963-58C1F728C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340" y="2089957"/>
            <a:ext cx="15192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/>
              <a:t>Given:</a:t>
            </a:r>
          </a:p>
          <a:p>
            <a:pPr>
              <a:buFontTx/>
              <a:buChar char="•"/>
            </a:pPr>
            <a:r>
              <a:rPr lang="en-US" altLang="en-US" b="1" dirty="0"/>
              <a:t> </a:t>
            </a:r>
            <a:r>
              <a:rPr lang="en-US" altLang="en-US" dirty="0"/>
              <a:t>D = 200 m</a:t>
            </a:r>
          </a:p>
          <a:p>
            <a:pPr>
              <a:buFontTx/>
              <a:buChar char="•"/>
            </a:pPr>
            <a:r>
              <a:rPr lang="en-US" altLang="en-US" dirty="0"/>
              <a:t> t = 25 s</a:t>
            </a:r>
          </a:p>
          <a:p>
            <a:endParaRPr lang="en-US" altLang="en-US" sz="1400" b="1" dirty="0"/>
          </a:p>
          <a:p>
            <a:r>
              <a:rPr lang="en-US" altLang="en-US" b="1" dirty="0"/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DC73685-59C9-4B4B-B0CE-EC6056EC0EB7}"/>
                  </a:ext>
                </a:extLst>
              </p:cNvPr>
              <p:cNvSpPr txBox="1"/>
              <p:nvPr/>
            </p:nvSpPr>
            <p:spPr>
              <a:xfrm>
                <a:off x="5351418" y="3573530"/>
                <a:ext cx="582211" cy="303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en-CA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acc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DC73685-59C9-4B4B-B0CE-EC6056EC0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418" y="3573530"/>
                <a:ext cx="582211" cy="303673"/>
              </a:xfrm>
              <a:prstGeom prst="rect">
                <a:avLst/>
              </a:prstGeom>
              <a:blipFill>
                <a:blip r:embed="rId6"/>
                <a:stretch>
                  <a:fillRect l="-8421" t="-30000" r="-8421" b="-12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69">
            <a:extLst>
              <a:ext uri="{FF2B5EF4-FFF2-40B4-BE49-F238E27FC236}">
                <a16:creationId xmlns:a16="http://schemas.microsoft.com/office/drawing/2014/main" id="{7ED03C28-851F-424B-82C3-7054EC703FC5}"/>
              </a:ext>
            </a:extLst>
          </p:cNvPr>
          <p:cNvGrpSpPr>
            <a:grpSpLocks/>
          </p:cNvGrpSpPr>
          <p:nvPr/>
        </p:nvGrpSpPr>
        <p:grpSpPr bwMode="auto">
          <a:xfrm>
            <a:off x="9545093" y="2833234"/>
            <a:ext cx="1114425" cy="1176337"/>
            <a:chOff x="4309" y="2479"/>
            <a:chExt cx="702" cy="741"/>
          </a:xfrm>
        </p:grpSpPr>
        <p:sp>
          <p:nvSpPr>
            <p:cNvPr id="26" name="Line 8">
              <a:extLst>
                <a:ext uri="{FF2B5EF4-FFF2-40B4-BE49-F238E27FC236}">
                  <a16:creationId xmlns:a16="http://schemas.microsoft.com/office/drawing/2014/main" id="{FF8CFF71-F7CB-41AD-A3F7-F3C53E1AD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0" y="2650"/>
              <a:ext cx="0" cy="39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CA"/>
            </a:p>
          </p:txBody>
        </p:sp>
        <p:sp>
          <p:nvSpPr>
            <p:cNvPr id="27" name="Line 9">
              <a:extLst>
                <a:ext uri="{FF2B5EF4-FFF2-40B4-BE49-F238E27FC236}">
                  <a16:creationId xmlns:a16="http://schemas.microsoft.com/office/drawing/2014/main" id="{F0AB0645-A3D4-48B8-B2E2-446EBDA02D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6" y="2841"/>
              <a:ext cx="339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CA"/>
            </a:p>
          </p:txBody>
        </p:sp>
        <p:sp>
          <p:nvSpPr>
            <p:cNvPr id="28" name="Text Box 10">
              <a:extLst>
                <a:ext uri="{FF2B5EF4-FFF2-40B4-BE49-F238E27FC236}">
                  <a16:creationId xmlns:a16="http://schemas.microsoft.com/office/drawing/2014/main" id="{DC1D556B-34DF-4509-9B1E-5746779B16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8" y="2479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chemeClr val="tx2"/>
                  </a:solidFill>
                </a:rPr>
                <a:t>N</a:t>
              </a:r>
            </a:p>
          </p:txBody>
        </p:sp>
        <p:sp>
          <p:nvSpPr>
            <p:cNvPr id="29" name="Text Box 11">
              <a:extLst>
                <a:ext uri="{FF2B5EF4-FFF2-40B4-BE49-F238E27FC236}">
                  <a16:creationId xmlns:a16="http://schemas.microsoft.com/office/drawing/2014/main" id="{A142A4C0-5490-4F5A-8D2F-286BEC660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5" y="3028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chemeClr val="tx2"/>
                  </a:solidFill>
                </a:rPr>
                <a:t>S</a:t>
              </a:r>
            </a:p>
          </p:txBody>
        </p:sp>
        <p:sp>
          <p:nvSpPr>
            <p:cNvPr id="30" name="Text Box 12">
              <a:extLst>
                <a:ext uri="{FF2B5EF4-FFF2-40B4-BE49-F238E27FC236}">
                  <a16:creationId xmlns:a16="http://schemas.microsoft.com/office/drawing/2014/main" id="{9B8C539F-0224-48A8-A5DA-371A258ECE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0" y="2749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chemeClr val="tx2"/>
                  </a:solidFill>
                </a:rPr>
                <a:t>E</a:t>
              </a:r>
            </a:p>
          </p:txBody>
        </p:sp>
        <p:sp>
          <p:nvSpPr>
            <p:cNvPr id="31" name="Text Box 13">
              <a:extLst>
                <a:ext uri="{FF2B5EF4-FFF2-40B4-BE49-F238E27FC236}">
                  <a16:creationId xmlns:a16="http://schemas.microsoft.com/office/drawing/2014/main" id="{39F45FBE-29E5-43D8-B74E-FFB9E5DFB7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9" y="2754"/>
              <a:ext cx="2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chemeClr val="tx2"/>
                  </a:solidFill>
                </a:rPr>
                <a:t>W</a:t>
              </a:r>
            </a:p>
          </p:txBody>
        </p:sp>
      </p:grpSp>
      <p:sp>
        <p:nvSpPr>
          <p:cNvPr id="32" name="Arc 45">
            <a:extLst>
              <a:ext uri="{FF2B5EF4-FFF2-40B4-BE49-F238E27FC236}">
                <a16:creationId xmlns:a16="http://schemas.microsoft.com/office/drawing/2014/main" id="{BD3281F1-CBE4-4A76-B640-438672896851}"/>
              </a:ext>
            </a:extLst>
          </p:cNvPr>
          <p:cNvSpPr>
            <a:spLocks/>
          </p:cNvSpPr>
          <p:nvPr/>
        </p:nvSpPr>
        <p:spPr bwMode="auto">
          <a:xfrm flipH="1">
            <a:off x="7976643" y="1810884"/>
            <a:ext cx="2741612" cy="24812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33" name="Line 49">
            <a:extLst>
              <a:ext uri="{FF2B5EF4-FFF2-40B4-BE49-F238E27FC236}">
                <a16:creationId xmlns:a16="http://schemas.microsoft.com/office/drawing/2014/main" id="{B752D1AB-7C1D-4191-9204-918CC6738F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71880" y="3958771"/>
            <a:ext cx="14288" cy="319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4" name="Line 50">
            <a:extLst>
              <a:ext uri="{FF2B5EF4-FFF2-40B4-BE49-F238E27FC236}">
                <a16:creationId xmlns:a16="http://schemas.microsoft.com/office/drawing/2014/main" id="{89279011-DA88-4BEB-A66C-2A1F86A68E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0455" y="3634921"/>
            <a:ext cx="71438" cy="309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5" name="Line 51">
            <a:extLst>
              <a:ext uri="{FF2B5EF4-FFF2-40B4-BE49-F238E27FC236}">
                <a16:creationId xmlns:a16="http://schemas.microsoft.com/office/drawing/2014/main" id="{2411F5C0-F20D-443C-842F-A9CB0A227F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6655" y="3320596"/>
            <a:ext cx="119063" cy="309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" name="Line 52">
            <a:extLst>
              <a:ext uri="{FF2B5EF4-FFF2-40B4-BE49-F238E27FC236}">
                <a16:creationId xmlns:a16="http://schemas.microsoft.com/office/drawing/2014/main" id="{D1D44C7B-7F49-45C7-9F08-737F86B250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00480" y="3025321"/>
            <a:ext cx="147638" cy="2809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" name="Line 53">
            <a:extLst>
              <a:ext uri="{FF2B5EF4-FFF2-40B4-BE49-F238E27FC236}">
                <a16:creationId xmlns:a16="http://schemas.microsoft.com/office/drawing/2014/main" id="{555C7FD4-D4D0-41B1-969C-3E7F09C1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62405" y="2768146"/>
            <a:ext cx="195263" cy="242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8" name="Line 54">
            <a:extLst>
              <a:ext uri="{FF2B5EF4-FFF2-40B4-BE49-F238E27FC236}">
                <a16:creationId xmlns:a16="http://schemas.microsoft.com/office/drawing/2014/main" id="{E15B6761-BB2C-4943-9771-B5A424DB87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52905" y="2530021"/>
            <a:ext cx="233363" cy="233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9" name="Line 55">
            <a:extLst>
              <a:ext uri="{FF2B5EF4-FFF2-40B4-BE49-F238E27FC236}">
                <a16:creationId xmlns:a16="http://schemas.microsoft.com/office/drawing/2014/main" id="{FA1FBCDF-F9D5-41E6-9C1E-7996935C58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91030" y="2320471"/>
            <a:ext cx="252413" cy="2047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0" name="Line 56">
            <a:extLst>
              <a:ext uri="{FF2B5EF4-FFF2-40B4-BE49-F238E27FC236}">
                <a16:creationId xmlns:a16="http://schemas.microsoft.com/office/drawing/2014/main" id="{845DBE28-312A-4C2A-9D0A-E4D92AE66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48205" y="2158546"/>
            <a:ext cx="261938" cy="157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1" name="Line 57">
            <a:extLst>
              <a:ext uri="{FF2B5EF4-FFF2-40B4-BE49-F238E27FC236}">
                <a16:creationId xmlns:a16="http://schemas.microsoft.com/office/drawing/2014/main" id="{E2C54CCD-7EBF-4687-8E1C-7EA2852D66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34793" y="2007733"/>
            <a:ext cx="319088" cy="1381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2" name="Line 58">
            <a:extLst>
              <a:ext uri="{FF2B5EF4-FFF2-40B4-BE49-F238E27FC236}">
                <a16:creationId xmlns:a16="http://schemas.microsoft.com/office/drawing/2014/main" id="{80A505AA-6C89-4E29-A4ED-B42F0AE12F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38755" y="1901371"/>
            <a:ext cx="309563" cy="80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3" name="Line 59">
            <a:extLst>
              <a:ext uri="{FF2B5EF4-FFF2-40B4-BE49-F238E27FC236}">
                <a16:creationId xmlns:a16="http://schemas.microsoft.com/office/drawing/2014/main" id="{68D40CB0-9D7E-4089-AEC9-4BAD37261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51493" y="1844221"/>
            <a:ext cx="301625" cy="41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4" name="Line 60">
            <a:extLst>
              <a:ext uri="{FF2B5EF4-FFF2-40B4-BE49-F238E27FC236}">
                <a16:creationId xmlns:a16="http://schemas.microsoft.com/office/drawing/2014/main" id="{EEA47981-C075-4F59-B401-35C75AA66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48355" y="1820409"/>
            <a:ext cx="290513" cy="4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5" name="Line 61">
            <a:extLst>
              <a:ext uri="{FF2B5EF4-FFF2-40B4-BE49-F238E27FC236}">
                <a16:creationId xmlns:a16="http://schemas.microsoft.com/office/drawing/2014/main" id="{F48FFAD8-2DBA-4BD9-A747-71ACADC6B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43630" y="1801359"/>
            <a:ext cx="185738" cy="238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6" name="Line 64">
            <a:extLst>
              <a:ext uri="{FF2B5EF4-FFF2-40B4-BE49-F238E27FC236}">
                <a16:creationId xmlns:a16="http://schemas.microsoft.com/office/drawing/2014/main" id="{072678BE-9EAC-40FF-BD21-02F8C96696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0455" y="1818821"/>
            <a:ext cx="2705100" cy="2463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CA"/>
          </a:p>
        </p:txBody>
      </p:sp>
      <p:sp>
        <p:nvSpPr>
          <p:cNvPr id="47" name="Line 66">
            <a:extLst>
              <a:ext uri="{FF2B5EF4-FFF2-40B4-BE49-F238E27FC236}">
                <a16:creationId xmlns:a16="http://schemas.microsoft.com/office/drawing/2014/main" id="{68DB0E5E-41A6-4ABF-A266-F9FDFA098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0930" y="4269921"/>
            <a:ext cx="27336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8" name="Line 67">
            <a:extLst>
              <a:ext uri="{FF2B5EF4-FFF2-40B4-BE49-F238E27FC236}">
                <a16:creationId xmlns:a16="http://schemas.microsoft.com/office/drawing/2014/main" id="{0AA7BAC2-B628-4A16-AA74-F71C963C76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05555" y="1821996"/>
            <a:ext cx="0" cy="24479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9" name="Line 68">
            <a:extLst>
              <a:ext uri="{FF2B5EF4-FFF2-40B4-BE49-F238E27FC236}">
                <a16:creationId xmlns:a16="http://schemas.microsoft.com/office/drawing/2014/main" id="{E9BC3305-D894-4C12-852A-24FD3D650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1880" y="4441371"/>
            <a:ext cx="2695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97AA987-E1A1-4921-AEFC-44FFBFAF6E81}"/>
                  </a:ext>
                </a:extLst>
              </p:cNvPr>
              <p:cNvSpPr txBox="1"/>
              <p:nvPr/>
            </p:nvSpPr>
            <p:spPr>
              <a:xfrm>
                <a:off x="9166195" y="3285081"/>
                <a:ext cx="289566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CA" sz="24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n-CA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97AA987-E1A1-4921-AEFC-44FFBFAF6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6195" y="3285081"/>
                <a:ext cx="289566" cy="4140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842C470B-8646-4500-A93D-0EF526374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80" y="6288123"/>
            <a:ext cx="6207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b="1" dirty="0">
                <a:solidFill>
                  <a:srgbClr val="FF9900"/>
                </a:solidFill>
              </a:rPr>
              <a:t>Remember, velocity is a vector and has direction!</a:t>
            </a:r>
          </a:p>
        </p:txBody>
      </p:sp>
      <p:sp>
        <p:nvSpPr>
          <p:cNvPr id="54" name="Text Box 85">
            <a:extLst>
              <a:ext uri="{FF2B5EF4-FFF2-40B4-BE49-F238E27FC236}">
                <a16:creationId xmlns:a16="http://schemas.microsoft.com/office/drawing/2014/main" id="{16D12BBB-A159-43C7-BF65-32870124D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949" y="5361531"/>
            <a:ext cx="179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/>
              <a:t>Direction: 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0959F31-47C9-4BFF-B6F0-6DFC4C190DE0}"/>
                  </a:ext>
                </a:extLst>
              </p:cNvPr>
              <p:cNvSpPr txBox="1"/>
              <p:nvPr/>
            </p:nvSpPr>
            <p:spPr>
              <a:xfrm>
                <a:off x="9477640" y="788239"/>
                <a:ext cx="1001863" cy="6387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acc>
                            <m:accPr>
                              <m:chr m:val="⃗"/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0959F31-47C9-4BFF-B6F0-6DFC4C190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7640" y="788239"/>
                <a:ext cx="1001863" cy="6387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430FDC5-0732-47D6-9743-BECF821DE9CF}"/>
                  </a:ext>
                </a:extLst>
              </p:cNvPr>
              <p:cNvSpPr txBox="1"/>
              <p:nvPr/>
            </p:nvSpPr>
            <p:spPr>
              <a:xfrm>
                <a:off x="10040004" y="856174"/>
                <a:ext cx="2095552" cy="6120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430FDC5-0732-47D6-9743-BECF821DE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004" y="856174"/>
                <a:ext cx="2095552" cy="6120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A39CC8C-3DD3-49F7-A919-5DEDC3CFDC76}"/>
                  </a:ext>
                </a:extLst>
              </p:cNvPr>
              <p:cNvSpPr txBox="1"/>
              <p:nvPr/>
            </p:nvSpPr>
            <p:spPr>
              <a:xfrm>
                <a:off x="3537055" y="4948067"/>
                <a:ext cx="2164799" cy="9149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CA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CA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CA" b="0" i="1" smtClean="0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num>
                                        <m:den>
                                          <m:r>
                                            <a:rPr lang="en-CA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CA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CA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CA" b="0" i="1" smtClean="0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num>
                                        <m:den>
                                          <m:r>
                                            <a:rPr lang="en-CA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A39CC8C-3DD3-49F7-A919-5DEDC3CFD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055" y="4948067"/>
                <a:ext cx="2164799" cy="91499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32AE8CF-ADFC-48F2-8007-F87B9795F3D8}"/>
                  </a:ext>
                </a:extLst>
              </p:cNvPr>
              <p:cNvSpPr txBox="1"/>
              <p:nvPr/>
            </p:nvSpPr>
            <p:spPr>
              <a:xfrm>
                <a:off x="5883779" y="5185212"/>
                <a:ext cx="1828939" cy="6751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20000</m:t>
                              </m:r>
                            </m:e>
                          </m:rad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32AE8CF-ADFC-48F2-8007-F87B9795F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779" y="5185212"/>
                <a:ext cx="1828939" cy="67512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152EB1D-6B0C-4B38-9308-5319A9E07399}"/>
                  </a:ext>
                </a:extLst>
              </p:cNvPr>
              <p:cNvSpPr txBox="1"/>
              <p:nvPr/>
            </p:nvSpPr>
            <p:spPr>
              <a:xfrm>
                <a:off x="5236757" y="4937316"/>
                <a:ext cx="1294045" cy="914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CA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CA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sz="18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en-CA" sz="1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CA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rad>
                        </m:num>
                        <m:den>
                          <m:r>
                            <a:rPr lang="en-CA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CA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152EB1D-6B0C-4B38-9308-5319A9E07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757" y="4937316"/>
                <a:ext cx="1294045" cy="9149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4028F6F-60B2-43AE-9717-BB02678F03B1}"/>
                  </a:ext>
                </a:extLst>
              </p:cNvPr>
              <p:cNvSpPr txBox="1"/>
              <p:nvPr/>
            </p:nvSpPr>
            <p:spPr>
              <a:xfrm>
                <a:off x="7181129" y="5282099"/>
                <a:ext cx="1396039" cy="566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=5.64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4028F6F-60B2-43AE-9717-BB02678F0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129" y="5282099"/>
                <a:ext cx="1396039" cy="566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01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0.17278 0.0011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3" grpId="0"/>
      <p:bldP spid="14" grpId="0" animBg="1"/>
      <p:bldP spid="14" grpId="1" animBg="1"/>
      <p:bldP spid="17" grpId="0"/>
      <p:bldP spid="18" grpId="0"/>
      <p:bldP spid="6" grpId="0"/>
      <p:bldP spid="23" grpId="0" build="p"/>
      <p:bldP spid="24" grpId="0"/>
      <p:bldP spid="52" grpId="0"/>
      <p:bldP spid="53" grpId="0"/>
      <p:bldP spid="54" grpId="0"/>
      <p:bldP spid="58" grpId="0"/>
      <p:bldP spid="60" grpId="0"/>
      <p:bldP spid="62" grpId="0"/>
      <p:bldP spid="64" grpId="0"/>
      <p:bldP spid="66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325F2C-2A82-44B0-A665-2F0F4088D5EB}"/>
              </a:ext>
            </a:extLst>
          </p:cNvPr>
          <p:cNvSpPr txBox="1"/>
          <p:nvPr/>
        </p:nvSpPr>
        <p:spPr>
          <a:xfrm>
            <a:off x="4257458" y="148470"/>
            <a:ext cx="4194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Instantaneous velocity and speed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BC72CB-C7F7-453D-BCB5-D567F6B9B3C0}"/>
              </a:ext>
            </a:extLst>
          </p:cNvPr>
          <p:cNvSpPr txBox="1"/>
          <p:nvPr/>
        </p:nvSpPr>
        <p:spPr>
          <a:xfrm>
            <a:off x="1077665" y="999922"/>
            <a:ext cx="174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Instantaneous velocity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7D65170-D2C2-49B2-BD38-C02E8D2AD43C}"/>
                  </a:ext>
                </a:extLst>
              </p:cNvPr>
              <p:cNvSpPr txBox="1"/>
              <p:nvPr/>
            </p:nvSpPr>
            <p:spPr>
              <a:xfrm>
                <a:off x="3051743" y="999922"/>
                <a:ext cx="1205715" cy="544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CA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acc>
                                <m:accPr>
                                  <m:chr m:val="⃗"/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7D65170-D2C2-49B2-BD38-C02E8D2AD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743" y="999922"/>
                <a:ext cx="1205715" cy="5446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A134B2D-4769-4840-889D-88DF35BCBAD7}"/>
              </a:ext>
            </a:extLst>
          </p:cNvPr>
          <p:cNvSpPr txBox="1"/>
          <p:nvPr/>
        </p:nvSpPr>
        <p:spPr>
          <a:xfrm>
            <a:off x="5730146" y="1165013"/>
            <a:ext cx="107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Speed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861AD9C-F722-4882-B0BE-D299A5558748}"/>
                  </a:ext>
                </a:extLst>
              </p:cNvPr>
              <p:cNvSpPr txBox="1"/>
              <p:nvPr/>
            </p:nvSpPr>
            <p:spPr>
              <a:xfrm>
                <a:off x="6704368" y="1211179"/>
                <a:ext cx="3419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CA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861AD9C-F722-4882-B0BE-D299A5558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368" y="1211179"/>
                <a:ext cx="341953" cy="276999"/>
              </a:xfrm>
              <a:prstGeom prst="rect">
                <a:avLst/>
              </a:prstGeom>
              <a:blipFill>
                <a:blip r:embed="rId3"/>
                <a:stretch>
                  <a:fillRect t="-46667" r="-78571" b="-111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0932EBE-9AB5-4253-B3AC-C42759EC05E0}"/>
              </a:ext>
            </a:extLst>
          </p:cNvPr>
          <p:cNvSpPr txBox="1"/>
          <p:nvPr/>
        </p:nvSpPr>
        <p:spPr>
          <a:xfrm>
            <a:off x="7775441" y="1118846"/>
            <a:ext cx="107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Units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1D21A3-E42E-4581-A096-470A2F65E3ED}"/>
                  </a:ext>
                </a:extLst>
              </p:cNvPr>
              <p:cNvSpPr txBox="1"/>
              <p:nvPr/>
            </p:nvSpPr>
            <p:spPr>
              <a:xfrm>
                <a:off x="8624338" y="1113395"/>
                <a:ext cx="444352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1D21A3-E42E-4581-A096-470A2F65E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4338" y="1113395"/>
                <a:ext cx="444352" cy="4725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F323846-1DF5-4109-8747-E1F5F7BBCA43}"/>
                  </a:ext>
                </a:extLst>
              </p:cNvPr>
              <p:cNvSpPr txBox="1"/>
              <p:nvPr/>
            </p:nvSpPr>
            <p:spPr>
              <a:xfrm>
                <a:off x="5644343" y="3668493"/>
                <a:ext cx="5135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CA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CA" dirty="0"/>
                  <a:t>=?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F323846-1DF5-4109-8747-E1F5F7BBC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343" y="3668493"/>
                <a:ext cx="513539" cy="276999"/>
              </a:xfrm>
              <a:prstGeom prst="rect">
                <a:avLst/>
              </a:prstGeom>
              <a:blipFill>
                <a:blip r:embed="rId5"/>
                <a:stretch>
                  <a:fillRect l="-16667" t="-46667" r="-27381" b="-511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6FBF9CB-B0DD-43EC-859D-79E14A5C2670}"/>
                  </a:ext>
                </a:extLst>
              </p:cNvPr>
              <p:cNvSpPr txBox="1"/>
              <p:nvPr/>
            </p:nvSpPr>
            <p:spPr>
              <a:xfrm>
                <a:off x="1664857" y="5481930"/>
                <a:ext cx="997068" cy="474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CA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6FBF9CB-B0DD-43EC-859D-79E14A5C26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857" y="5481930"/>
                <a:ext cx="997068" cy="4742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42">
            <a:extLst>
              <a:ext uri="{FF2B5EF4-FFF2-40B4-BE49-F238E27FC236}">
                <a16:creationId xmlns:a16="http://schemas.microsoft.com/office/drawing/2014/main" id="{C46B7A6E-63BC-47AC-8BE0-3AF314F8E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093" y="5555716"/>
            <a:ext cx="1974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/>
              <a:t>Direction: East</a:t>
            </a:r>
          </a:p>
        </p:txBody>
      </p:sp>
      <p:sp>
        <p:nvSpPr>
          <p:cNvPr id="19" name="Text Box 31">
            <a:extLst>
              <a:ext uri="{FF2B5EF4-FFF2-40B4-BE49-F238E27FC236}">
                <a16:creationId xmlns:a16="http://schemas.microsoft.com/office/drawing/2014/main" id="{9911CBDB-5CEB-4F71-AFF9-DF07F48E5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752" y="2176072"/>
            <a:ext cx="15192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/>
              <a:t>Given:</a:t>
            </a:r>
          </a:p>
          <a:p>
            <a:pPr>
              <a:buFontTx/>
              <a:buChar char="•"/>
            </a:pPr>
            <a:r>
              <a:rPr lang="en-US" altLang="en-US" b="1" dirty="0"/>
              <a:t> </a:t>
            </a:r>
            <a:r>
              <a:rPr lang="en-US" altLang="en-US" dirty="0"/>
              <a:t>D = 200 m</a:t>
            </a:r>
          </a:p>
          <a:p>
            <a:pPr>
              <a:buFontTx/>
              <a:buChar char="•"/>
            </a:pPr>
            <a:r>
              <a:rPr lang="en-US" altLang="en-US" dirty="0"/>
              <a:t> t = 25 s</a:t>
            </a:r>
          </a:p>
          <a:p>
            <a:endParaRPr lang="en-US" altLang="en-US" sz="1400" b="1" dirty="0"/>
          </a:p>
          <a:p>
            <a:r>
              <a:rPr lang="en-US" altLang="en-US" b="1" dirty="0"/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AFD7758-5447-4843-AE89-BCF541DBE93F}"/>
                  </a:ext>
                </a:extLst>
              </p:cNvPr>
              <p:cNvSpPr txBox="1"/>
              <p:nvPr/>
            </p:nvSpPr>
            <p:spPr>
              <a:xfrm>
                <a:off x="9271666" y="4468279"/>
                <a:ext cx="1115177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AFD7758-5447-4843-AE89-BCF541DBE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666" y="4468279"/>
                <a:ext cx="1115177" cy="5167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69">
            <a:extLst>
              <a:ext uri="{FF2B5EF4-FFF2-40B4-BE49-F238E27FC236}">
                <a16:creationId xmlns:a16="http://schemas.microsoft.com/office/drawing/2014/main" id="{330EA9F8-9954-4E69-ADE8-0D8EAFD0C268}"/>
              </a:ext>
            </a:extLst>
          </p:cNvPr>
          <p:cNvGrpSpPr>
            <a:grpSpLocks/>
          </p:cNvGrpSpPr>
          <p:nvPr/>
        </p:nvGrpSpPr>
        <p:grpSpPr bwMode="auto">
          <a:xfrm>
            <a:off x="9849893" y="2749017"/>
            <a:ext cx="1114425" cy="1176337"/>
            <a:chOff x="4309" y="2479"/>
            <a:chExt cx="702" cy="741"/>
          </a:xfrm>
        </p:grpSpPr>
        <p:sp>
          <p:nvSpPr>
            <p:cNvPr id="22" name="Line 8">
              <a:extLst>
                <a:ext uri="{FF2B5EF4-FFF2-40B4-BE49-F238E27FC236}">
                  <a16:creationId xmlns:a16="http://schemas.microsoft.com/office/drawing/2014/main" id="{94EBEB94-FFED-44D2-962E-0BE8C6DAD2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0" y="2650"/>
              <a:ext cx="0" cy="39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CA"/>
            </a:p>
          </p:txBody>
        </p:sp>
        <p:sp>
          <p:nvSpPr>
            <p:cNvPr id="23" name="Line 9">
              <a:extLst>
                <a:ext uri="{FF2B5EF4-FFF2-40B4-BE49-F238E27FC236}">
                  <a16:creationId xmlns:a16="http://schemas.microsoft.com/office/drawing/2014/main" id="{D6F96424-A3C3-4EA5-B70D-A61852298A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6" y="2841"/>
              <a:ext cx="339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CA"/>
            </a:p>
          </p:txBody>
        </p:sp>
        <p:sp>
          <p:nvSpPr>
            <p:cNvPr id="24" name="Text Box 10">
              <a:extLst>
                <a:ext uri="{FF2B5EF4-FFF2-40B4-BE49-F238E27FC236}">
                  <a16:creationId xmlns:a16="http://schemas.microsoft.com/office/drawing/2014/main" id="{39C71643-CB91-4C50-9875-C6C70B758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8" y="2479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chemeClr val="tx2"/>
                  </a:solidFill>
                </a:rPr>
                <a:t>N</a:t>
              </a:r>
            </a:p>
          </p:txBody>
        </p:sp>
        <p:sp>
          <p:nvSpPr>
            <p:cNvPr id="25" name="Text Box 11">
              <a:extLst>
                <a:ext uri="{FF2B5EF4-FFF2-40B4-BE49-F238E27FC236}">
                  <a16:creationId xmlns:a16="http://schemas.microsoft.com/office/drawing/2014/main" id="{A789328B-CE2E-404D-A988-394BAE29B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5" y="3028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chemeClr val="tx2"/>
                  </a:solidFill>
                </a:rPr>
                <a:t>S</a:t>
              </a:r>
            </a:p>
          </p:txBody>
        </p:sp>
        <p:sp>
          <p:nvSpPr>
            <p:cNvPr id="26" name="Text Box 12">
              <a:extLst>
                <a:ext uri="{FF2B5EF4-FFF2-40B4-BE49-F238E27FC236}">
                  <a16:creationId xmlns:a16="http://schemas.microsoft.com/office/drawing/2014/main" id="{42618582-F7B6-43C5-A14F-AD424E0E72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0" y="2749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chemeClr val="tx2"/>
                  </a:solidFill>
                </a:rPr>
                <a:t>E</a:t>
              </a:r>
            </a:p>
          </p:txBody>
        </p:sp>
        <p:sp>
          <p:nvSpPr>
            <p:cNvPr id="27" name="Text Box 13">
              <a:extLst>
                <a:ext uri="{FF2B5EF4-FFF2-40B4-BE49-F238E27FC236}">
                  <a16:creationId xmlns:a16="http://schemas.microsoft.com/office/drawing/2014/main" id="{F6EC8B3A-8D0C-4F29-8E9C-2BF05CFA4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9" y="2754"/>
              <a:ext cx="2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chemeClr val="tx2"/>
                  </a:solidFill>
                </a:rPr>
                <a:t>W</a:t>
              </a:r>
            </a:p>
          </p:txBody>
        </p:sp>
      </p:grpSp>
      <p:sp>
        <p:nvSpPr>
          <p:cNvPr id="28" name="Arc 45">
            <a:extLst>
              <a:ext uri="{FF2B5EF4-FFF2-40B4-BE49-F238E27FC236}">
                <a16:creationId xmlns:a16="http://schemas.microsoft.com/office/drawing/2014/main" id="{5671C7DB-1DAA-439B-A18C-D2197D9CC9C3}"/>
              </a:ext>
            </a:extLst>
          </p:cNvPr>
          <p:cNvSpPr>
            <a:spLocks/>
          </p:cNvSpPr>
          <p:nvPr/>
        </p:nvSpPr>
        <p:spPr bwMode="auto">
          <a:xfrm flipH="1">
            <a:off x="8281443" y="1726667"/>
            <a:ext cx="2741612" cy="24812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9" name="Line 49">
            <a:extLst>
              <a:ext uri="{FF2B5EF4-FFF2-40B4-BE49-F238E27FC236}">
                <a16:creationId xmlns:a16="http://schemas.microsoft.com/office/drawing/2014/main" id="{F6911E91-8AFB-4172-AFB8-342FA4CCD9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6680" y="3874554"/>
            <a:ext cx="14288" cy="319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0" name="Line 50">
            <a:extLst>
              <a:ext uri="{FF2B5EF4-FFF2-40B4-BE49-F238E27FC236}">
                <a16:creationId xmlns:a16="http://schemas.microsoft.com/office/drawing/2014/main" id="{F2A90366-9DDD-45A1-A833-5C8DF2E945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255" y="3550704"/>
            <a:ext cx="71438" cy="309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1" name="Line 51">
            <a:extLst>
              <a:ext uri="{FF2B5EF4-FFF2-40B4-BE49-F238E27FC236}">
                <a16:creationId xmlns:a16="http://schemas.microsoft.com/office/drawing/2014/main" id="{3D3B689A-7147-4805-A38B-D34339BA9E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1455" y="3236379"/>
            <a:ext cx="119063" cy="309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2" name="Line 52">
            <a:extLst>
              <a:ext uri="{FF2B5EF4-FFF2-40B4-BE49-F238E27FC236}">
                <a16:creationId xmlns:a16="http://schemas.microsoft.com/office/drawing/2014/main" id="{39525285-898B-4F27-B08F-68C8FBEA79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05280" y="2941104"/>
            <a:ext cx="147638" cy="2809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3" name="Line 53">
            <a:extLst>
              <a:ext uri="{FF2B5EF4-FFF2-40B4-BE49-F238E27FC236}">
                <a16:creationId xmlns:a16="http://schemas.microsoft.com/office/drawing/2014/main" id="{A3F003D3-1272-4E1F-8292-87CF8975BA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67205" y="2683929"/>
            <a:ext cx="195263" cy="242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4" name="Line 54">
            <a:extLst>
              <a:ext uri="{FF2B5EF4-FFF2-40B4-BE49-F238E27FC236}">
                <a16:creationId xmlns:a16="http://schemas.microsoft.com/office/drawing/2014/main" id="{6D3CED7E-4167-4C89-B3B2-887E087D9B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57705" y="2445804"/>
            <a:ext cx="233363" cy="233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5" name="Line 55">
            <a:extLst>
              <a:ext uri="{FF2B5EF4-FFF2-40B4-BE49-F238E27FC236}">
                <a16:creationId xmlns:a16="http://schemas.microsoft.com/office/drawing/2014/main" id="{544C0B44-31F6-49A1-9892-7DEF977267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95830" y="2236254"/>
            <a:ext cx="252413" cy="2047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" name="Line 56">
            <a:extLst>
              <a:ext uri="{FF2B5EF4-FFF2-40B4-BE49-F238E27FC236}">
                <a16:creationId xmlns:a16="http://schemas.microsoft.com/office/drawing/2014/main" id="{868C4B9F-8C48-4064-B27C-74FBDFECEA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53005" y="2074329"/>
            <a:ext cx="261938" cy="157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" name="Line 57">
            <a:extLst>
              <a:ext uri="{FF2B5EF4-FFF2-40B4-BE49-F238E27FC236}">
                <a16:creationId xmlns:a16="http://schemas.microsoft.com/office/drawing/2014/main" id="{4B056261-0F69-4487-A829-5ECCF4750F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39593" y="1923516"/>
            <a:ext cx="319088" cy="1381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8" name="Line 58">
            <a:extLst>
              <a:ext uri="{FF2B5EF4-FFF2-40B4-BE49-F238E27FC236}">
                <a16:creationId xmlns:a16="http://schemas.microsoft.com/office/drawing/2014/main" id="{7DFC34F5-0E08-4E7E-B61E-47D32ABEA6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43555" y="1817154"/>
            <a:ext cx="309563" cy="80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9" name="Line 59">
            <a:extLst>
              <a:ext uri="{FF2B5EF4-FFF2-40B4-BE49-F238E27FC236}">
                <a16:creationId xmlns:a16="http://schemas.microsoft.com/office/drawing/2014/main" id="{7DDA08A3-C7E2-4819-8F68-C0C67C975E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56293" y="1760004"/>
            <a:ext cx="301625" cy="41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0" name="Line 60">
            <a:extLst>
              <a:ext uri="{FF2B5EF4-FFF2-40B4-BE49-F238E27FC236}">
                <a16:creationId xmlns:a16="http://schemas.microsoft.com/office/drawing/2014/main" id="{BC5344C9-3414-48C5-A89E-3943F60ED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53155" y="1736192"/>
            <a:ext cx="290513" cy="4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1" name="Line 61">
            <a:extLst>
              <a:ext uri="{FF2B5EF4-FFF2-40B4-BE49-F238E27FC236}">
                <a16:creationId xmlns:a16="http://schemas.microsoft.com/office/drawing/2014/main" id="{F66FB72B-DB62-4C45-8172-6618E6BDF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48430" y="1717142"/>
            <a:ext cx="185738" cy="238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3" name="Line 66">
            <a:extLst>
              <a:ext uri="{FF2B5EF4-FFF2-40B4-BE49-F238E27FC236}">
                <a16:creationId xmlns:a16="http://schemas.microsoft.com/office/drawing/2014/main" id="{9E44E8EF-18F3-403A-BC74-4DFC28A7B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5730" y="4185704"/>
            <a:ext cx="27336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Line 67">
            <a:extLst>
              <a:ext uri="{FF2B5EF4-FFF2-40B4-BE49-F238E27FC236}">
                <a16:creationId xmlns:a16="http://schemas.microsoft.com/office/drawing/2014/main" id="{8E8C9E02-D068-4FC2-AFA1-A4E2E537DD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0355" y="1737779"/>
            <a:ext cx="0" cy="24479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Line 68">
            <a:extLst>
              <a:ext uri="{FF2B5EF4-FFF2-40B4-BE49-F238E27FC236}">
                <a16:creationId xmlns:a16="http://schemas.microsoft.com/office/drawing/2014/main" id="{4EAE46C9-4FAB-4CDD-85B3-88E6A4E91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6680" y="4357154"/>
            <a:ext cx="2695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0FA7857-FBA7-437B-ACF7-1594A8051E0B}"/>
                  </a:ext>
                </a:extLst>
              </p:cNvPr>
              <p:cNvSpPr txBox="1"/>
              <p:nvPr/>
            </p:nvSpPr>
            <p:spPr>
              <a:xfrm>
                <a:off x="10843668" y="1358387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CA" b="1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0FA7857-FBA7-437B-ACF7-1594A8051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3668" y="1358387"/>
                <a:ext cx="230832" cy="276999"/>
              </a:xfrm>
              <a:prstGeom prst="rect">
                <a:avLst/>
              </a:prstGeom>
              <a:blipFill>
                <a:blip r:embed="rId8"/>
                <a:stretch>
                  <a:fillRect l="-23684" r="-18421" b="-888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6DB0AE8-3483-45E7-A43C-BD889CDC9C3B}"/>
                  </a:ext>
                </a:extLst>
              </p:cNvPr>
              <p:cNvSpPr txBox="1"/>
              <p:nvPr/>
            </p:nvSpPr>
            <p:spPr>
              <a:xfrm>
                <a:off x="7971207" y="4055142"/>
                <a:ext cx="216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CA" b="1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6DB0AE8-3483-45E7-A43C-BD889CDC9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207" y="4055142"/>
                <a:ext cx="216405" cy="276999"/>
              </a:xfrm>
              <a:prstGeom prst="rect">
                <a:avLst/>
              </a:prstGeom>
              <a:blipFill>
                <a:blip r:embed="rId9"/>
                <a:stretch>
                  <a:fillRect l="-25714" r="-22857" b="-869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 Box 48">
            <a:extLst>
              <a:ext uri="{FF2B5EF4-FFF2-40B4-BE49-F238E27FC236}">
                <a16:creationId xmlns:a16="http://schemas.microsoft.com/office/drawing/2014/main" id="{1DE4B4D7-85A8-4ED7-B235-CFC8F3324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818" y="1747760"/>
            <a:ext cx="6573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9900"/>
                </a:solidFill>
              </a:rPr>
              <a:t>Remember:  Velocity is a vector, while Speed is a scalar!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FFFEC9A-754D-438C-B87C-B3C623914467}"/>
                  </a:ext>
                </a:extLst>
              </p:cNvPr>
              <p:cNvSpPr txBox="1"/>
              <p:nvPr/>
            </p:nvSpPr>
            <p:spPr>
              <a:xfrm>
                <a:off x="4686659" y="5495211"/>
                <a:ext cx="869268" cy="566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=6.28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FFFEC9A-754D-438C-B87C-B3C623914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659" y="5495211"/>
                <a:ext cx="869268" cy="566758"/>
              </a:xfrm>
              <a:prstGeom prst="rect">
                <a:avLst/>
              </a:prstGeom>
              <a:blipFill>
                <a:blip r:embed="rId10"/>
                <a:stretch>
                  <a:fillRect r="-1408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69251CB-8978-462D-A271-76797E581D1E}"/>
                  </a:ext>
                </a:extLst>
              </p:cNvPr>
              <p:cNvSpPr txBox="1"/>
              <p:nvPr/>
            </p:nvSpPr>
            <p:spPr>
              <a:xfrm>
                <a:off x="2413277" y="5413641"/>
                <a:ext cx="1231581" cy="6108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69251CB-8978-462D-A271-76797E581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277" y="5413641"/>
                <a:ext cx="1231581" cy="6108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31C6CB9-D776-4FF1-A44D-A9A282A1BB28}"/>
                  </a:ext>
                </a:extLst>
              </p:cNvPr>
              <p:cNvSpPr txBox="1"/>
              <p:nvPr/>
            </p:nvSpPr>
            <p:spPr>
              <a:xfrm>
                <a:off x="3205668" y="5431407"/>
                <a:ext cx="1717677" cy="612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3.14</m:t>
                          </m:r>
                          <m: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∗200</m:t>
                          </m:r>
                        </m:num>
                        <m:den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∗25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31C6CB9-D776-4FF1-A44D-A9A282A1B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668" y="5431407"/>
                <a:ext cx="1717677" cy="6127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58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5" grpId="0"/>
      <p:bldP spid="16" grpId="0"/>
      <p:bldP spid="17" grpId="0"/>
      <p:bldP spid="19" grpId="0" build="p"/>
      <p:bldP spid="20" grpId="0"/>
      <p:bldP spid="48" grpId="0"/>
      <p:bldP spid="49" grpId="0"/>
      <p:bldP spid="50" grpId="0"/>
      <p:bldP spid="51" grpId="0"/>
      <p:bldP spid="52" grpId="0"/>
      <p:bldP spid="5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FEB86B43583B4A8DD7DB0D04DF670B" ma:contentTypeVersion="11" ma:contentTypeDescription="Create a new document." ma:contentTypeScope="" ma:versionID="a75a09acd9fad388fa1ce1c29d0add1f">
  <xsd:schema xmlns:xsd="http://www.w3.org/2001/XMLSchema" xmlns:xs="http://www.w3.org/2001/XMLSchema" xmlns:p="http://schemas.microsoft.com/office/2006/metadata/properties" xmlns:ns3="6366d6d1-6883-49c8-b67e-378f88b8ff8e" xmlns:ns4="e7e0cba2-9f88-4763-9b9a-2c1d0d19686a" targetNamespace="http://schemas.microsoft.com/office/2006/metadata/properties" ma:root="true" ma:fieldsID="656c1c786de1ddf1132cf03f2b3d57d6" ns3:_="" ns4:_="">
    <xsd:import namespace="6366d6d1-6883-49c8-b67e-378f88b8ff8e"/>
    <xsd:import namespace="e7e0cba2-9f88-4763-9b9a-2c1d0d1968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6d6d1-6883-49c8-b67e-378f88b8ff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0cba2-9f88-4763-9b9a-2c1d0d19686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95451E-61B4-4B27-865F-A372854416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66d6d1-6883-49c8-b67e-378f88b8ff8e"/>
    <ds:schemaRef ds:uri="e7e0cba2-9f88-4763-9b9a-2c1d0d1968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A80CF4-9EDC-4B5F-AEE7-BA746BB8A2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D63A08-0728-43AC-9EC9-80EF8AC1CBE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173</Words>
  <Application>Microsoft Office PowerPoint</Application>
  <PresentationFormat>Widescreen</PresentationFormat>
  <Paragraphs>77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Office Theme</vt:lpstr>
      <vt:lpstr>Equation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 Zhang</dc:creator>
  <cp:lastModifiedBy>Rhys Young</cp:lastModifiedBy>
  <cp:revision>21</cp:revision>
  <dcterms:created xsi:type="dcterms:W3CDTF">2020-05-26T17:48:02Z</dcterms:created>
  <dcterms:modified xsi:type="dcterms:W3CDTF">2020-09-21T05:24:32Z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0x0101001CFEB86B43583B4A8DD7DB0D04DF670B</vt:lpwstr>
  </property>
</Properties>
</file>