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65" r:id="rId3"/>
  </p:sldIdLst>
  <p:sldSz cx="9144000" cy="6858000" type="screen4x3"/>
  <p:notesSz cx="7315200" cy="96012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cottcr\Desktop\DAM%20IN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cottcr\Desktop\DAM%20IN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dams!$A$4</c:f>
              <c:strCache>
                <c:ptCount val="1"/>
                <c:pt idx="0">
                  <c:v>NI Northern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dams!$B$4:$G$4</c:f>
              <c:numCache>
                <c:formatCode>"$"#\,##0.00</c:formatCode>
                <c:ptCount val="6"/>
                <c:pt idx="0">
                  <c:v>3</c:v>
                </c:pt>
                <c:pt idx="1">
                  <c:v>2.6</c:v>
                </c:pt>
                <c:pt idx="2">
                  <c:v>2.25</c:v>
                </c:pt>
                <c:pt idx="3">
                  <c:v>2</c:v>
                </c:pt>
                <c:pt idx="4">
                  <c:v>1.7500000000000002</c:v>
                </c:pt>
                <c:pt idx="5">
                  <c:v>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dams!$A$5</c:f>
              <c:strCache>
                <c:ptCount val="1"/>
                <c:pt idx="0">
                  <c:v>NI Central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dams!$B$5:$G$5</c:f>
              <c:numCache>
                <c:formatCode>"$"#\,##0.00</c:formatCode>
                <c:ptCount val="6"/>
                <c:pt idx="0">
                  <c:v>3.5</c:v>
                </c:pt>
                <c:pt idx="1">
                  <c:v>3</c:v>
                </c:pt>
                <c:pt idx="2">
                  <c:v>2.75</c:v>
                </c:pt>
                <c:pt idx="3">
                  <c:v>2.25</c:v>
                </c:pt>
                <c:pt idx="4">
                  <c:v>2</c:v>
                </c:pt>
                <c:pt idx="5">
                  <c:v>1.5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dams!$A$6</c:f>
              <c:strCache>
                <c:ptCount val="1"/>
                <c:pt idx="0">
                  <c:v>NI Southern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dams!$B$6:$G$6</c:f>
              <c:numCache>
                <c:formatCode>"$"#\,##0.00</c:formatCode>
                <c:ptCount val="6"/>
                <c:pt idx="0">
                  <c:v>12</c:v>
                </c:pt>
                <c:pt idx="1">
                  <c:v>10</c:v>
                </c:pt>
                <c:pt idx="2">
                  <c:v>9</c:v>
                </c:pt>
                <c:pt idx="3">
                  <c:v>8.5</c:v>
                </c:pt>
                <c:pt idx="4">
                  <c:v>8</c:v>
                </c:pt>
                <c:pt idx="5">
                  <c:v>7.6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dams!$A$7</c:f>
              <c:strCache>
                <c:ptCount val="1"/>
                <c:pt idx="0">
                  <c:v>SI Northern Pond lined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dams!$B$7:$G$7</c:f>
              <c:numCache>
                <c:formatCode>"$"#\,##0.00</c:formatCode>
                <c:ptCount val="6"/>
                <c:pt idx="0">
                  <c:v>12</c:v>
                </c:pt>
                <c:pt idx="1">
                  <c:v>10</c:v>
                </c:pt>
                <c:pt idx="2">
                  <c:v>9</c:v>
                </c:pt>
                <c:pt idx="3">
                  <c:v>8.5</c:v>
                </c:pt>
                <c:pt idx="4">
                  <c:v>8</c:v>
                </c:pt>
                <c:pt idx="5">
                  <c:v>7.6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dams!$A$8</c:f>
              <c:strCache>
                <c:ptCount val="1"/>
                <c:pt idx="0">
                  <c:v>SI Northern Pond unlined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dams!$B$8:$G$8</c:f>
              <c:numCache>
                <c:formatCode>"$"#\,##0.00</c:formatCode>
                <c:ptCount val="6"/>
                <c:pt idx="0">
                  <c:v>6</c:v>
                </c:pt>
                <c:pt idx="1">
                  <c:v>5</c:v>
                </c:pt>
                <c:pt idx="2">
                  <c:v>4.5</c:v>
                </c:pt>
                <c:pt idx="3">
                  <c:v>4</c:v>
                </c:pt>
                <c:pt idx="4">
                  <c:v>3.7</c:v>
                </c:pt>
                <c:pt idx="5">
                  <c:v>3.6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dams!$A$9</c:f>
              <c:strCache>
                <c:ptCount val="1"/>
                <c:pt idx="0">
                  <c:v>SI Central Deep Lined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dams!$B$9:$G$9</c:f>
              <c:numCache>
                <c:formatCode>"$"#\,##0.00</c:formatCode>
                <c:ptCount val="6"/>
                <c:pt idx="0">
                  <c:v>7</c:v>
                </c:pt>
                <c:pt idx="1">
                  <c:v>6.3</c:v>
                </c:pt>
                <c:pt idx="2">
                  <c:v>5.6</c:v>
                </c:pt>
                <c:pt idx="3">
                  <c:v>4.8</c:v>
                </c:pt>
                <c:pt idx="4">
                  <c:v>4.3</c:v>
                </c:pt>
                <c:pt idx="5">
                  <c:v>4.2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dams!$A$10</c:f>
              <c:strCache>
                <c:ptCount val="1"/>
                <c:pt idx="0">
                  <c:v>SI Central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dams!$B$10:$G$10</c:f>
              <c:numCache>
                <c:formatCode>"$"#\,##0.00</c:formatCode>
                <c:ptCount val="6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dams!$A$11</c:f>
              <c:strCache>
                <c:ptCount val="1"/>
                <c:pt idx="0">
                  <c:v>SI Southern</c:v>
                </c:pt>
              </c:strCache>
            </c:strRef>
          </c:tx>
          <c:cat>
            <c:numRef>
              <c:f>dams!$B$3:$G$3</c:f>
              <c:numCache>
                <c:formatCode>#\,##0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200000</c:v>
                </c:pt>
                <c:pt idx="3">
                  <c:v>300000</c:v>
                </c:pt>
                <c:pt idx="4">
                  <c:v>400000</c:v>
                </c:pt>
                <c:pt idx="5">
                  <c:v>500000</c:v>
                </c:pt>
              </c:numCache>
            </c:numRef>
          </c:cat>
          <c:val>
            <c:numRef>
              <c:f>dams!$B$11:$G$11</c:f>
              <c:numCache>
                <c:formatCode>General</c:formatCode>
                <c:ptCount val="6"/>
                <c:pt idx="0" formatCode="&quot;$&quot;#\,##0.00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360256"/>
        <c:axId val="30421376"/>
      </c:lineChart>
      <c:catAx>
        <c:axId val="133360256"/>
        <c:scaling>
          <c:orientation val="minMax"/>
        </c:scaling>
        <c:delete val="0"/>
        <c:axPos val="b"/>
        <c:numFmt formatCode="#\,##0" sourceLinked="1"/>
        <c:majorTickMark val="none"/>
        <c:minorTickMark val="none"/>
        <c:tickLblPos val="nextTo"/>
        <c:crossAx val="30421376"/>
        <c:crosses val="autoZero"/>
        <c:auto val="1"/>
        <c:lblAlgn val="ctr"/>
        <c:lblOffset val="100"/>
        <c:noMultiLvlLbl val="0"/>
      </c:catAx>
      <c:valAx>
        <c:axId val="30421376"/>
        <c:scaling>
          <c:orientation val="minMax"/>
        </c:scaling>
        <c:delete val="0"/>
        <c:axPos val="l"/>
        <c:numFmt formatCode="&quot;$&quot;#\,##0.00" sourceLinked="1"/>
        <c:majorTickMark val="none"/>
        <c:minorTickMark val="none"/>
        <c:tickLblPos val="nextTo"/>
        <c:crossAx val="133360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regional!$D$5</c:f>
              <c:strCache>
                <c:ptCount val="1"/>
                <c:pt idx="0">
                  <c:v>Low</c:v>
                </c:pt>
              </c:strCache>
            </c:strRef>
          </c:tx>
          <c:spPr>
            <a:noFill/>
          </c:spPr>
          <c:invertIfNegative val="0"/>
          <c:cat>
            <c:strRef>
              <c:f>regional!$C$6:$C$8</c:f>
              <c:strCache>
                <c:ptCount val="3"/>
                <c:pt idx="0">
                  <c:v>Regional</c:v>
                </c:pt>
                <c:pt idx="1">
                  <c:v>Scheme</c:v>
                </c:pt>
                <c:pt idx="2">
                  <c:v>Farm</c:v>
                </c:pt>
              </c:strCache>
            </c:strRef>
          </c:cat>
          <c:val>
            <c:numRef>
              <c:f>regional!$D$6:$D$8</c:f>
              <c:numCache>
                <c:formatCode>"$"#\,##0.00</c:formatCode>
                <c:ptCount val="3"/>
                <c:pt idx="0">
                  <c:v>0.30000000000000016</c:v>
                </c:pt>
                <c:pt idx="1">
                  <c:v>1</c:v>
                </c:pt>
                <c:pt idx="2">
                  <c:v>0.65000000000000036</c:v>
                </c:pt>
              </c:numCache>
            </c:numRef>
          </c:val>
        </c:ser>
        <c:ser>
          <c:idx val="1"/>
          <c:order val="1"/>
          <c:tx>
            <c:strRef>
              <c:f>regional!$E$5</c:f>
              <c:strCache>
                <c:ptCount val="1"/>
                <c:pt idx="0">
                  <c:v>High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c:spPr>
          <c:invertIfNegative val="0"/>
          <c:cat>
            <c:strRef>
              <c:f>regional!$C$6:$C$8</c:f>
              <c:strCache>
                <c:ptCount val="3"/>
                <c:pt idx="0">
                  <c:v>Regional</c:v>
                </c:pt>
                <c:pt idx="1">
                  <c:v>Scheme</c:v>
                </c:pt>
                <c:pt idx="2">
                  <c:v>Farm</c:v>
                </c:pt>
              </c:strCache>
            </c:strRef>
          </c:cat>
          <c:val>
            <c:numRef>
              <c:f>regional!$E$6:$E$8</c:f>
              <c:numCache>
                <c:formatCode>"$"#\,##0.00</c:formatCode>
                <c:ptCount val="3"/>
                <c:pt idx="0">
                  <c:v>2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92000"/>
        <c:axId val="22993536"/>
      </c:barChart>
      <c:catAx>
        <c:axId val="22992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2993536"/>
        <c:crosses val="autoZero"/>
        <c:auto val="1"/>
        <c:lblAlgn val="ctr"/>
        <c:lblOffset val="100"/>
        <c:noMultiLvlLbl val="0"/>
      </c:catAx>
      <c:valAx>
        <c:axId val="22993536"/>
        <c:scaling>
          <c:orientation val="minMax"/>
        </c:scaling>
        <c:delete val="0"/>
        <c:axPos val="l"/>
        <c:majorGridlines/>
        <c:numFmt formatCode="&quot;$&quot;#\,##0.00" sourceLinked="1"/>
        <c:majorTickMark val="out"/>
        <c:minorTickMark val="none"/>
        <c:tickLblPos val="nextTo"/>
        <c:crossAx val="22992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49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02" y="0"/>
            <a:ext cx="317049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7F5D1-1FEA-49C1-AE1D-D4B15C6341DB}" type="datetimeFigureOut">
              <a:rPr lang="en-US" smtClean="0"/>
              <a:pPr/>
              <a:t>08.11.2011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602"/>
            <a:ext cx="317049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02" y="9119602"/>
            <a:ext cx="317049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9449C-3587-479B-8B1F-12FC0D10A122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6" name="fc" descr="Company Confidential"/>
          <p:cNvSpPr txBox="1"/>
          <p:nvPr/>
        </p:nvSpPr>
        <p:spPr>
          <a:xfrm>
            <a:off x="0" y="93853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990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53043-E641-4DD6-956D-F96588250D65}" type="datetimeFigureOut">
              <a:rPr lang="en-US" smtClean="0"/>
              <a:t>08.11.2011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57328-3827-45B5-A265-8B5DB79AE1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c" descr="Company Confidential"/>
          <p:cNvSpPr txBox="1"/>
          <p:nvPr/>
        </p:nvSpPr>
        <p:spPr>
          <a:xfrm>
            <a:off x="0" y="93853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496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Freeform 7"/>
          <p:cNvSpPr>
            <a:spLocks/>
          </p:cNvSpPr>
          <p:nvPr/>
        </p:nvSpPr>
        <p:spPr bwMode="auto">
          <a:xfrm>
            <a:off x="0" y="3733800"/>
            <a:ext cx="9144000" cy="2536825"/>
          </a:xfrm>
          <a:custGeom>
            <a:avLst/>
            <a:gdLst/>
            <a:ahLst/>
            <a:cxnLst>
              <a:cxn ang="0">
                <a:pos x="2880" y="799"/>
              </a:cxn>
              <a:cxn ang="0">
                <a:pos x="1442" y="406"/>
              </a:cxn>
              <a:cxn ang="0">
                <a:pos x="0" y="440"/>
              </a:cxn>
              <a:cxn ang="0">
                <a:pos x="0" y="0"/>
              </a:cxn>
              <a:cxn ang="0">
                <a:pos x="2880" y="0"/>
              </a:cxn>
              <a:cxn ang="0">
                <a:pos x="2880" y="799"/>
              </a:cxn>
            </a:cxnLst>
            <a:rect l="0" t="0" r="r" b="b"/>
            <a:pathLst>
              <a:path w="2880" h="799">
                <a:moveTo>
                  <a:pt x="2880" y="799"/>
                </a:moveTo>
                <a:cubicBezTo>
                  <a:pt x="2880" y="799"/>
                  <a:pt x="2460" y="484"/>
                  <a:pt x="1442" y="406"/>
                </a:cubicBezTo>
                <a:cubicBezTo>
                  <a:pt x="423" y="327"/>
                  <a:pt x="0" y="440"/>
                  <a:pt x="0" y="440"/>
                </a:cubicBezTo>
                <a:cubicBezTo>
                  <a:pt x="0" y="0"/>
                  <a:pt x="0" y="0"/>
                  <a:pt x="0" y="0"/>
                </a:cubicBezTo>
                <a:cubicBezTo>
                  <a:pt x="2880" y="0"/>
                  <a:pt x="2880" y="0"/>
                  <a:pt x="2880" y="0"/>
                </a:cubicBezTo>
                <a:lnTo>
                  <a:pt x="2880" y="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0" y="0"/>
            <a:ext cx="9144000" cy="6118225"/>
            <a:chOff x="0" y="0"/>
            <a:chExt cx="5760" cy="3854"/>
          </a:xfrm>
        </p:grpSpPr>
        <p:sp>
          <p:nvSpPr>
            <p:cNvPr id="4104" name="Freeform 8"/>
            <p:cNvSpPr>
              <a:spLocks/>
            </p:cNvSpPr>
            <p:nvPr userDrawn="1"/>
          </p:nvSpPr>
          <p:spPr bwMode="auto">
            <a:xfrm>
              <a:off x="0" y="2352"/>
              <a:ext cx="5760" cy="1502"/>
            </a:xfrm>
            <a:custGeom>
              <a:avLst/>
              <a:gdLst/>
              <a:ahLst/>
              <a:cxnLst>
                <a:cxn ang="0">
                  <a:pos x="5766" y="1502"/>
                </a:cxn>
                <a:cxn ang="0">
                  <a:pos x="2887" y="748"/>
                </a:cxn>
                <a:cxn ang="0">
                  <a:pos x="0" y="848"/>
                </a:cxn>
                <a:cxn ang="0">
                  <a:pos x="0" y="0"/>
                </a:cxn>
                <a:cxn ang="0">
                  <a:pos x="5766" y="0"/>
                </a:cxn>
                <a:cxn ang="0">
                  <a:pos x="5766" y="1502"/>
                </a:cxn>
              </a:cxnLst>
              <a:rect l="0" t="0" r="r" b="b"/>
              <a:pathLst>
                <a:path w="5766" h="1502">
                  <a:moveTo>
                    <a:pt x="5766" y="1502"/>
                  </a:moveTo>
                  <a:cubicBezTo>
                    <a:pt x="5766" y="1502"/>
                    <a:pt x="4765" y="856"/>
                    <a:pt x="2887" y="748"/>
                  </a:cubicBezTo>
                  <a:cubicBezTo>
                    <a:pt x="1007" y="638"/>
                    <a:pt x="0" y="848"/>
                    <a:pt x="0" y="84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766" y="0"/>
                    <a:pt x="5766" y="0"/>
                  </a:cubicBezTo>
                  <a:cubicBezTo>
                    <a:pt x="5766" y="751"/>
                    <a:pt x="5766" y="1502"/>
                    <a:pt x="5766" y="150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235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75" y="1143000"/>
            <a:ext cx="6384925" cy="2286000"/>
          </a:xfrm>
        </p:spPr>
        <p:txBody>
          <a:bodyPr anchor="b"/>
          <a:lstStyle>
            <a:lvl1pPr algn="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0800" y="0"/>
            <a:ext cx="2743200" cy="685800"/>
          </a:xfrm>
        </p:spPr>
        <p:txBody>
          <a:bodyPr anchor="b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 flipV="1">
            <a:off x="0" y="0"/>
            <a:ext cx="9147175" cy="2057400"/>
            <a:chOff x="0" y="3321"/>
            <a:chExt cx="5762" cy="999"/>
          </a:xfrm>
        </p:grpSpPr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519" y="3492"/>
              <a:ext cx="5241" cy="828"/>
            </a:xfrm>
            <a:custGeom>
              <a:avLst/>
              <a:gdLst/>
              <a:ahLst/>
              <a:cxnLst>
                <a:cxn ang="0">
                  <a:pos x="2419" y="216"/>
                </a:cxn>
                <a:cxn ang="0">
                  <a:pos x="0" y="378"/>
                </a:cxn>
              </a:cxnLst>
              <a:rect l="0" t="0" r="r" b="b"/>
              <a:pathLst>
                <a:path w="2419" h="378">
                  <a:moveTo>
                    <a:pt x="2419" y="216"/>
                  </a:moveTo>
                  <a:cubicBezTo>
                    <a:pt x="2419" y="216"/>
                    <a:pt x="1051" y="0"/>
                    <a:pt x="0" y="378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0" y="3321"/>
              <a:ext cx="5762" cy="992"/>
            </a:xfrm>
            <a:custGeom>
              <a:avLst/>
              <a:gdLst/>
              <a:ahLst/>
              <a:cxnLst>
                <a:cxn ang="0">
                  <a:pos x="2665" y="334"/>
                </a:cxn>
                <a:cxn ang="0">
                  <a:pos x="0" y="454"/>
                </a:cxn>
              </a:cxnLst>
              <a:rect l="0" t="0" r="r" b="b"/>
              <a:pathLst>
                <a:path w="2665" h="454">
                  <a:moveTo>
                    <a:pt x="2665" y="334"/>
                  </a:moveTo>
                  <a:cubicBezTo>
                    <a:pt x="2665" y="334"/>
                    <a:pt x="1093" y="0"/>
                    <a:pt x="0" y="45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pic>
        <p:nvPicPr>
          <p:cNvPr id="4113" name="Picture 17" descr="MWH_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867400"/>
            <a:ext cx="2338388" cy="687388"/>
          </a:xfrm>
          <a:prstGeom prst="rect">
            <a:avLst/>
          </a:prstGeom>
          <a:noFill/>
        </p:spPr>
      </p:pic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48400" y="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>
            <a:off x="0" y="6477000"/>
            <a:ext cx="914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D3629-C99F-4874-B366-4E02BA33B214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1336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484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E4EF4-3D22-497B-B61F-DAC40C6C742D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77922-B437-4AA9-951F-102D2B4D1F4B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C67A2-DCF7-40D1-AE68-C28351195527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86DC9-B39C-4344-9C20-AC9C601D3324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00D89-46AE-457A-A975-1292F874C96B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F27BF-07E2-4214-8B3B-54DCB625E4FD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AD020-0B4C-491E-8DB0-17CC789483DE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9B6A3-11F2-4D5F-9645-8FD4892C5F98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8B918-AFB1-466F-A64A-85E470B83C9F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0" y="5791200"/>
            <a:ext cx="9147175" cy="1066800"/>
            <a:chOff x="0" y="3321"/>
            <a:chExt cx="5762" cy="999"/>
          </a:xfrm>
        </p:grpSpPr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519" y="3492"/>
              <a:ext cx="5241" cy="828"/>
            </a:xfrm>
            <a:custGeom>
              <a:avLst/>
              <a:gdLst/>
              <a:ahLst/>
              <a:cxnLst>
                <a:cxn ang="0">
                  <a:pos x="2419" y="216"/>
                </a:cxn>
                <a:cxn ang="0">
                  <a:pos x="0" y="378"/>
                </a:cxn>
              </a:cxnLst>
              <a:rect l="0" t="0" r="r" b="b"/>
              <a:pathLst>
                <a:path w="2419" h="378">
                  <a:moveTo>
                    <a:pt x="2419" y="216"/>
                  </a:moveTo>
                  <a:cubicBezTo>
                    <a:pt x="2419" y="216"/>
                    <a:pt x="1051" y="0"/>
                    <a:pt x="0" y="378"/>
                  </a:cubicBezTo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0" y="3321"/>
              <a:ext cx="5762" cy="992"/>
            </a:xfrm>
            <a:custGeom>
              <a:avLst/>
              <a:gdLst/>
              <a:ahLst/>
              <a:cxnLst>
                <a:cxn ang="0">
                  <a:pos x="2665" y="334"/>
                </a:cxn>
                <a:cxn ang="0">
                  <a:pos x="0" y="454"/>
                </a:cxn>
              </a:cxnLst>
              <a:rect l="0" t="0" r="r" b="b"/>
              <a:pathLst>
                <a:path w="2665" h="454">
                  <a:moveTo>
                    <a:pt x="2665" y="334"/>
                  </a:moveTo>
                  <a:cubicBezTo>
                    <a:pt x="2665" y="334"/>
                    <a:pt x="1093" y="0"/>
                    <a:pt x="0" y="454"/>
                  </a:cubicBezTo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031" name="Freeform 7"/>
          <p:cNvSpPr>
            <a:spLocks/>
          </p:cNvSpPr>
          <p:nvPr/>
        </p:nvSpPr>
        <p:spPr bwMode="auto">
          <a:xfrm>
            <a:off x="0" y="-4763"/>
            <a:ext cx="9144000" cy="1933576"/>
          </a:xfrm>
          <a:custGeom>
            <a:avLst/>
            <a:gdLst/>
            <a:ahLst/>
            <a:cxnLst>
              <a:cxn ang="0">
                <a:pos x="5757" y="1203"/>
              </a:cxn>
              <a:cxn ang="0">
                <a:pos x="2883" y="792"/>
              </a:cxn>
              <a:cxn ang="0">
                <a:pos x="0" y="880"/>
              </a:cxn>
              <a:cxn ang="0">
                <a:pos x="0" y="0"/>
              </a:cxn>
              <a:cxn ang="0">
                <a:pos x="5760" y="0"/>
              </a:cxn>
              <a:cxn ang="0">
                <a:pos x="5757" y="1203"/>
              </a:cxn>
            </a:cxnLst>
            <a:rect l="0" t="0" r="r" b="b"/>
            <a:pathLst>
              <a:path w="5760" h="1218">
                <a:moveTo>
                  <a:pt x="5757" y="1203"/>
                </a:moveTo>
                <a:cubicBezTo>
                  <a:pt x="5754" y="1218"/>
                  <a:pt x="4898" y="906"/>
                  <a:pt x="2883" y="792"/>
                </a:cubicBezTo>
                <a:cubicBezTo>
                  <a:pt x="848" y="644"/>
                  <a:pt x="0" y="880"/>
                  <a:pt x="0" y="880"/>
                </a:cubicBezTo>
                <a:cubicBezTo>
                  <a:pt x="0" y="0"/>
                  <a:pt x="0" y="0"/>
                  <a:pt x="0" y="0"/>
                </a:cubicBezTo>
                <a:cubicBezTo>
                  <a:pt x="5760" y="0"/>
                  <a:pt x="5760" y="0"/>
                  <a:pt x="5760" y="0"/>
                </a:cubicBezTo>
                <a:lnTo>
                  <a:pt x="5757" y="1203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0" y="-4763"/>
            <a:ext cx="9148763" cy="1795463"/>
          </a:xfrm>
          <a:custGeom>
            <a:avLst/>
            <a:gdLst/>
            <a:ahLst/>
            <a:cxnLst>
              <a:cxn ang="0">
                <a:pos x="5763" y="1131"/>
              </a:cxn>
              <a:cxn ang="0">
                <a:pos x="2884" y="748"/>
              </a:cxn>
              <a:cxn ang="0">
                <a:pos x="0" y="848"/>
              </a:cxn>
              <a:cxn ang="0">
                <a:pos x="0" y="0"/>
              </a:cxn>
              <a:cxn ang="0">
                <a:pos x="5760" y="0"/>
              </a:cxn>
              <a:cxn ang="0">
                <a:pos x="5763" y="1131"/>
              </a:cxn>
            </a:cxnLst>
            <a:rect l="0" t="0" r="r" b="b"/>
            <a:pathLst>
              <a:path w="5763" h="1131">
                <a:moveTo>
                  <a:pt x="5763" y="1131"/>
                </a:moveTo>
                <a:cubicBezTo>
                  <a:pt x="5763" y="1131"/>
                  <a:pt x="4760" y="856"/>
                  <a:pt x="2884" y="748"/>
                </a:cubicBezTo>
                <a:cubicBezTo>
                  <a:pt x="1006" y="638"/>
                  <a:pt x="0" y="848"/>
                  <a:pt x="0" y="848"/>
                </a:cubicBezTo>
                <a:cubicBezTo>
                  <a:pt x="0" y="0"/>
                  <a:pt x="0" y="0"/>
                  <a:pt x="0" y="0"/>
                </a:cubicBezTo>
                <a:cubicBezTo>
                  <a:pt x="5760" y="0"/>
                  <a:pt x="5760" y="0"/>
                  <a:pt x="5760" y="0"/>
                </a:cubicBezTo>
                <a:lnTo>
                  <a:pt x="5763" y="1131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6135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613525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7B1AD0-7CEE-4966-8C72-6E1517A1AEB9}" type="slidenum">
              <a:rPr lang="en-NZ"/>
              <a:pPr/>
              <a:t>‹#›</a:t>
            </a:fld>
            <a:endParaRPr lang="en-NZ"/>
          </a:p>
        </p:txBody>
      </p:sp>
      <p:sp>
        <p:nvSpPr>
          <p:cNvPr id="2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Company Confidential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1450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17170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2890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08610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54330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regions spending!</a:t>
            </a:r>
            <a:endParaRPr lang="en-NZ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00100" y="1643050"/>
          <a:ext cx="6929486" cy="478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on farm storage stack up?</a:t>
            </a:r>
            <a:endParaRPr lang="en-NZ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85852" y="1785926"/>
          <a:ext cx="642942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">
  <a:themeElements>
    <a:clrScheme name="Office Theme 14">
      <a:dk1>
        <a:srgbClr val="000000"/>
      </a:dk1>
      <a:lt1>
        <a:srgbClr val="FFFFFF"/>
      </a:lt1>
      <a:dk2>
        <a:srgbClr val="FFFFFF"/>
      </a:dk2>
      <a:lt2>
        <a:srgbClr val="7E8083"/>
      </a:lt2>
      <a:accent1>
        <a:srgbClr val="0083A9"/>
      </a:accent1>
      <a:accent2>
        <a:srgbClr val="669900"/>
      </a:accent2>
      <a:accent3>
        <a:srgbClr val="FFFFFF"/>
      </a:accent3>
      <a:accent4>
        <a:srgbClr val="000000"/>
      </a:accent4>
      <a:accent5>
        <a:srgbClr val="AAC1D1"/>
      </a:accent5>
      <a:accent6>
        <a:srgbClr val="5C8A00"/>
      </a:accent6>
      <a:hlink>
        <a:srgbClr val="990000"/>
      </a:hlink>
      <a:folHlink>
        <a:srgbClr val="FFE774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83A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1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FFFFFF"/>
        </a:dk2>
        <a:lt2>
          <a:srgbClr val="7E8083"/>
        </a:lt2>
        <a:accent1>
          <a:srgbClr val="0083A9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AAC1D1"/>
        </a:accent5>
        <a:accent6>
          <a:srgbClr val="5C8A00"/>
        </a:accent6>
        <a:hlink>
          <a:srgbClr val="990000"/>
        </a:hlink>
        <a:folHlink>
          <a:srgbClr val="FFE7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</Template>
  <TotalTime>0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Powerpoint Presentation</vt:lpstr>
      <vt:lpstr>What are the regions spending!</vt:lpstr>
      <vt:lpstr>How does on farm storage stack up?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2011-11-08T14:30:47Z</dcterms:created>
  <dcterms:modified xsi:type="dcterms:W3CDTF">2011-11-08T14:31:27Z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ded59379-62cc-4677-805e-90a186fd1a35</vt:lpwstr>
  </property>
  <property fmtid="{D5CDD505-2E9C-101B-9397-08002B2CF9AE}" pid="3" name="NokiaConfidentiality">
    <vt:lpwstr>Company Confidential</vt:lpwstr>
  </property>
</Properties>
</file>