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814782700264297"/>
          <c:y val="0.21991786204542177"/>
          <c:w val="0.60418706993272853"/>
          <c:h val="0.589741857965112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148798166379732"/>
                  <c:y val="-2.227620288928599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2433295379524526E-2"/>
                  <c:y val="-0.1374911604012473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2251553603034733E-2"/>
                  <c:y val="-7.02698527389635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318125422171387"/>
                  <c:y val="4.898913179122341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2760004622319486E-2"/>
                  <c:y val="0.1191348015420054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0865300698067578E-2"/>
                  <c:y val="0.1482248595163952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6357993664343775E-2"/>
                  <c:y val="2.35298503776210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9178468728774995E-2"/>
                  <c:y val="9.37426659123255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0453379085059196E-2"/>
                  <c:y val="3.938340445344451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3630903261666633E-2"/>
                  <c:y val="5.89256604290610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13407103318913674"/>
                  <c:y val="2.314975939066139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9.5787158712047946E-2"/>
                  <c:y val="-1.424082930298313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9.2899793568841496E-2"/>
                  <c:y val="-3.858007402360515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 b="1"/>
                  </a:pPr>
                  <a:endParaRPr lang="hu-H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0.11181157549244389"/>
                  <c:y val="9.441342744593846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0.10288207265774567"/>
                  <c:y val="9.838233527431364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0.13676423525247336"/>
                  <c:y val="-8.688890839443076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1.5157232099501618E-2"/>
                  <c:y val="-0.1367683696871704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0.17106181143985499"/>
                  <c:y val="-0.1064404796769600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0.2571548108487226"/>
                  <c:y val="-6.35954889141320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'2017 II.'!$S$32:$S$50</c:f>
              <c:strCache>
                <c:ptCount val="19"/>
                <c:pt idx="0">
                  <c:v>Gabonafélék</c:v>
                </c:pt>
                <c:pt idx="1">
                  <c:v>Olajos növények</c:v>
                </c:pt>
                <c:pt idx="2">
                  <c:v>Fehérje növények</c:v>
                </c:pt>
                <c:pt idx="3">
                  <c:v>Cukorrépa</c:v>
                </c:pt>
                <c:pt idx="4">
                  <c:v>Takarmánynövények</c:v>
                </c:pt>
                <c:pt idx="5">
                  <c:v>Burgonya</c:v>
                </c:pt>
                <c:pt idx="6">
                  <c:v>Friss zöldségek</c:v>
                </c:pt>
                <c:pt idx="7">
                  <c:v>Friss gyümölcsök</c:v>
                </c:pt>
                <c:pt idx="8">
                  <c:v>Szőlő, bor</c:v>
                </c:pt>
                <c:pt idx="9">
                  <c:v>Egyéb növényi termék</c:v>
                </c:pt>
                <c:pt idx="10">
                  <c:v>Szarvasmarha</c:v>
                </c:pt>
                <c:pt idx="11">
                  <c:v>Tej</c:v>
                </c:pt>
                <c:pt idx="12">
                  <c:v>Sertés</c:v>
                </c:pt>
                <c:pt idx="13">
                  <c:v>Baromfi</c:v>
                </c:pt>
                <c:pt idx="14">
                  <c:v>Tojás</c:v>
                </c:pt>
                <c:pt idx="15">
                  <c:v>Juh és kecske</c:v>
                </c:pt>
                <c:pt idx="16">
                  <c:v>Egyéb élő állat, állati termék</c:v>
                </c:pt>
                <c:pt idx="17">
                  <c:v>Mezőgazdasági szolgáltatás</c:v>
                </c:pt>
                <c:pt idx="18">
                  <c:v>Másodlagos tevékenység</c:v>
                </c:pt>
              </c:strCache>
            </c:strRef>
          </c:cat>
          <c:val>
            <c:numRef>
              <c:f>'2017 II.'!$AD$32:$AD$50</c:f>
              <c:numCache>
                <c:formatCode>0.0%</c:formatCode>
                <c:ptCount val="19"/>
                <c:pt idx="0">
                  <c:v>0.24079813187518631</c:v>
                </c:pt>
                <c:pt idx="1">
                  <c:v>0.13763919038656625</c:v>
                </c:pt>
                <c:pt idx="2">
                  <c:v>2.3479444577462661E-3</c:v>
                </c:pt>
                <c:pt idx="3">
                  <c:v>4.7992322885695273E-3</c:v>
                </c:pt>
                <c:pt idx="4">
                  <c:v>2.6806425163351983E-2</c:v>
                </c:pt>
                <c:pt idx="5">
                  <c:v>9.035325360768667E-3</c:v>
                </c:pt>
                <c:pt idx="6">
                  <c:v>6.9104293763721222E-2</c:v>
                </c:pt>
                <c:pt idx="7">
                  <c:v>3.9649306222228634E-2</c:v>
                </c:pt>
                <c:pt idx="8">
                  <c:v>2.574775723793515E-2</c:v>
                </c:pt>
                <c:pt idx="9">
                  <c:v>2.5108868707634003E-2</c:v>
                </c:pt>
                <c:pt idx="10">
                  <c:v>3.376036950649295E-2</c:v>
                </c:pt>
                <c:pt idx="11">
                  <c:v>6.672202223409035E-2</c:v>
                </c:pt>
                <c:pt idx="12">
                  <c:v>9.1756177475907238E-2</c:v>
                </c:pt>
                <c:pt idx="13">
                  <c:v>9.980001316617472E-2</c:v>
                </c:pt>
                <c:pt idx="14">
                  <c:v>2.3771549851329513E-2</c:v>
                </c:pt>
                <c:pt idx="15">
                  <c:v>8.1619768935386281E-3</c:v>
                </c:pt>
                <c:pt idx="16">
                  <c:v>1.9805295212720859E-2</c:v>
                </c:pt>
                <c:pt idx="17">
                  <c:v>5.3473840288693203E-2</c:v>
                </c:pt>
                <c:pt idx="18">
                  <c:v>2.1712279907344555E-2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81C16-EF53-4C31-BD95-D3FBB777DD55}" type="datetimeFigureOut">
              <a:rPr lang="hu-HU" smtClean="0"/>
              <a:t>2020.06.18.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4E3C2-0E88-4385-AE1A-D20063D565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22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663" y="744538"/>
            <a:ext cx="6621462" cy="37258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0FD1A7-4708-482E-8F1B-E9830501A4C1}" type="slidenum">
              <a:rPr lang="hu-HU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82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392" y="980729"/>
            <a:ext cx="109728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3392" y="1916836"/>
            <a:ext cx="109728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98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919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>
            <a:graphicFrameLocks/>
          </p:cNvGraphicFramePr>
          <p:nvPr>
            <p:extLst/>
          </p:nvPr>
        </p:nvGraphicFramePr>
        <p:xfrm>
          <a:off x="1653098" y="1493496"/>
          <a:ext cx="8835391" cy="5099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673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Szélesvásznú</PresentationFormat>
  <Paragraphs>20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Office-téma</vt:lpstr>
      <vt:lpstr>PowerPoint bemutató</vt:lpstr>
    </vt:vector>
  </TitlesOfParts>
  <Company>NISZ Nemzeti Infokommunikációs Szolgáltató Zrt.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Kelemen Gábor 2</dc:creator>
  <cp:lastModifiedBy>Kelemen Gábor 2</cp:lastModifiedBy>
  <cp:revision>3</cp:revision>
  <dcterms:created xsi:type="dcterms:W3CDTF">2020-06-18T16:10:35Z</dcterms:created>
  <dcterms:modified xsi:type="dcterms:W3CDTF">2020-06-18T16:14:08Z</dcterms:modified>
</cp:coreProperties>
</file>