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53" r:id="rId1"/>
  </p:sldMasterIdLst>
  <p:notesMasterIdLst>
    <p:notesMasterId r:id="rId3"/>
  </p:notesMasterIdLst>
  <p:sldIdLst>
    <p:sldId id="264" r:id="rId2"/>
  </p:sldIdLst>
  <p:sldSz cx="12192000" cy="6858000"/>
  <p:notesSz cx="6858000" cy="1162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B090B6-1DA3-2BDC-D9DE-AC40593C8C10}" v="13" dt="2020-05-04T10:55:48.239"/>
    <p1510:client id="{84F1FF11-67C1-DCBB-E397-098F7C1726CB}" v="25" dt="2020-05-04T13:41:08.1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7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17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17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7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CFFDFB54-7318-4D98-B1E2-23827873C496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Next, let's examine a company that went all in on cloud-native computing and what that brought them.</a:t>
            </a:r>
            <a:endParaRPr lang="en-US" dirty="0"/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Tymlez</a:t>
            </a:r>
            <a:r>
              <a:rPr lang="en-US" dirty="0">
                <a:cs typeface="Calibri"/>
              </a:rPr>
              <a:t> is an enterprise </a:t>
            </a:r>
            <a:r>
              <a:rPr lang="en-US" dirty="0"/>
              <a:t>blockchain software provider offering clients a scalable architecture that supports developing &amp; deploying block chain applications.  One of the key requirements of this SaaS provider was to be able to deploy to customers' data centers as well as </a:t>
            </a:r>
            <a:r>
              <a:rPr lang="en-US" dirty="0" err="1"/>
              <a:t>Tymlez's</a:t>
            </a:r>
            <a:r>
              <a:rPr lang="en-US" dirty="0"/>
              <a:t> public cloud environments.  </a:t>
            </a:r>
            <a:endParaRPr lang="en-US" dirty="0">
              <a:cs typeface="Calibri"/>
            </a:endParaRPr>
          </a:p>
          <a:p>
            <a:endParaRPr lang="en-US" dirty="0"/>
          </a:p>
          <a:p>
            <a:r>
              <a:rPr lang="en-US" dirty="0"/>
              <a:t>By adopting a container architecture on SUSE Container as a Service Platform, </a:t>
            </a:r>
            <a:r>
              <a:rPr lang="en-US" dirty="0" err="1"/>
              <a:t>Tymlex</a:t>
            </a:r>
            <a:r>
              <a:rPr lang="en-US" dirty="0"/>
              <a:t> received a container management solution which allowed them to build an application for customers' different environments without having to highly customize and test in each one.  </a:t>
            </a:r>
            <a:r>
              <a:rPr lang="en-US" dirty="0">
                <a:cs typeface="Calibri"/>
              </a:rPr>
              <a:t>The benefits help </a:t>
            </a:r>
            <a:r>
              <a:rPr lang="en-US" dirty="0" err="1">
                <a:cs typeface="Calibri"/>
              </a:rPr>
              <a:t>Tymlez</a:t>
            </a:r>
            <a:r>
              <a:rPr lang="en-US" dirty="0">
                <a:cs typeface="Calibri"/>
              </a:rPr>
              <a:t>:</a:t>
            </a:r>
          </a:p>
          <a:p>
            <a:r>
              <a:rPr lang="en-US" dirty="0"/>
              <a:t>- to deploy in private datacenters as well as the cloud.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- achieve 75% faster deployment of production ready Kubernetes Clusters compared to when utilizing upstream K8s Clusters</a:t>
            </a:r>
            <a:endParaRPr lang="en-US" dirty="0"/>
          </a:p>
          <a:p>
            <a:r>
              <a:rPr lang="en-US" dirty="0">
                <a:cs typeface="Calibri"/>
              </a:rPr>
              <a:t>- and vastly improve resiliency and scaling capabilities to reduce unexpected outages and meet increases in demands </a:t>
            </a:r>
          </a:p>
          <a:p>
            <a:endParaRPr lang="en-US" dirty="0"/>
          </a:p>
          <a:p>
            <a:r>
              <a:rPr lang="en-US" dirty="0"/>
              <a:t>I have</a:t>
            </a:r>
            <a:r>
              <a:rPr lang="en-US" baseline="0" dirty="0"/>
              <a:t> one more example…</a:t>
            </a:r>
            <a:endParaRPr lang="en-US" dirty="0"/>
          </a:p>
          <a:p>
            <a:pPr marL="0" indent="0"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2ACC1-0918-6343-BFB9-8D2B644C02E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61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12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94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151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 line heading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F2AD5D6D-65A4-4D46-B2F2-1B2C06EE5986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7600" y="507600"/>
            <a:ext cx="11176797" cy="256206"/>
          </a:xfrm>
        </p:spPr>
        <p:txBody>
          <a:bodyPr vert="horz" wrap="square" lIns="0" tIns="0" rIns="0" bIns="144000" rtlCol="0">
            <a:spAutoFit/>
          </a:bodyPr>
          <a:lstStyle>
            <a:lvl1pPr marL="0" indent="0">
              <a:buNone/>
              <a:defRPr lang="en-US" sz="800" cap="all" spc="60" baseline="0" noProof="0">
                <a:solidFill>
                  <a:schemeClr val="accent1"/>
                </a:solidFill>
                <a:latin typeface="Work Sans Medium" pitchFamily="2" charset="0"/>
              </a:defRPr>
            </a:lvl1pPr>
          </a:lstStyle>
          <a:p>
            <a:pPr marL="228600" lvl="0" indent="-228600"/>
            <a:r>
              <a:rPr lang="en-US" noProof="0"/>
              <a:t>BREADCRUMBS</a:t>
            </a:r>
          </a:p>
        </p:txBody>
      </p:sp>
      <p:sp>
        <p:nvSpPr>
          <p:cNvPr id="12" name="Rechteck: diagonal liegende Ecken abgerundet 14">
            <a:extLst>
              <a:ext uri="{FF2B5EF4-FFF2-40B4-BE49-F238E27FC236}">
                <a16:creationId xmlns:a16="http://schemas.microsoft.com/office/drawing/2014/main" id="{CFDB8777-1B63-4800-A5B9-6E62694D3D25}"/>
              </a:ext>
            </a:extLst>
          </p:cNvPr>
          <p:cNvSpPr/>
          <p:nvPr userDrawn="1"/>
        </p:nvSpPr>
        <p:spPr>
          <a:xfrm rot="16200000" flipH="1">
            <a:off x="7706974" y="151980"/>
            <a:ext cx="2374609" cy="6565841"/>
          </a:xfrm>
          <a:custGeom>
            <a:avLst/>
            <a:gdLst>
              <a:gd name="connsiteX0" fmla="*/ 0 w 1349375"/>
              <a:gd name="connsiteY0" fmla="*/ 0 h 972521"/>
              <a:gd name="connsiteX1" fmla="*/ 1106488 w 1349375"/>
              <a:gd name="connsiteY1" fmla="*/ 0 h 972521"/>
              <a:gd name="connsiteX2" fmla="*/ 1349375 w 1349375"/>
              <a:gd name="connsiteY2" fmla="*/ 242887 h 972521"/>
              <a:gd name="connsiteX3" fmla="*/ 1349375 w 1349375"/>
              <a:gd name="connsiteY3" fmla="*/ 972521 h 972521"/>
              <a:gd name="connsiteX4" fmla="*/ 1349375 w 1349375"/>
              <a:gd name="connsiteY4" fmla="*/ 972521 h 972521"/>
              <a:gd name="connsiteX5" fmla="*/ 242887 w 1349375"/>
              <a:gd name="connsiteY5" fmla="*/ 972521 h 972521"/>
              <a:gd name="connsiteX6" fmla="*/ 0 w 1349375"/>
              <a:gd name="connsiteY6" fmla="*/ 729634 h 972521"/>
              <a:gd name="connsiteX7" fmla="*/ 0 w 1349375"/>
              <a:gd name="connsiteY7" fmla="*/ 0 h 972521"/>
              <a:gd name="connsiteX8" fmla="*/ 0 w 1349375"/>
              <a:gd name="connsiteY8" fmla="*/ 0 h 972521"/>
              <a:gd name="connsiteX0" fmla="*/ 0 w 1349375"/>
              <a:gd name="connsiteY0" fmla="*/ 0 h 972521"/>
              <a:gd name="connsiteX1" fmla="*/ 1106488 w 1349375"/>
              <a:gd name="connsiteY1" fmla="*/ 0 h 972521"/>
              <a:gd name="connsiteX2" fmla="*/ 1349375 w 1349375"/>
              <a:gd name="connsiteY2" fmla="*/ 242887 h 972521"/>
              <a:gd name="connsiteX3" fmla="*/ 1349375 w 1349375"/>
              <a:gd name="connsiteY3" fmla="*/ 972521 h 972521"/>
              <a:gd name="connsiteX4" fmla="*/ 1349375 w 1349375"/>
              <a:gd name="connsiteY4" fmla="*/ 972521 h 972521"/>
              <a:gd name="connsiteX5" fmla="*/ 0 w 1349375"/>
              <a:gd name="connsiteY5" fmla="*/ 729634 h 972521"/>
              <a:gd name="connsiteX6" fmla="*/ 0 w 1349375"/>
              <a:gd name="connsiteY6" fmla="*/ 0 h 972521"/>
              <a:gd name="connsiteX7" fmla="*/ 0 w 1349375"/>
              <a:gd name="connsiteY7" fmla="*/ 0 h 972521"/>
              <a:gd name="connsiteX0" fmla="*/ 0 w 1349375"/>
              <a:gd name="connsiteY0" fmla="*/ 729634 h 972521"/>
              <a:gd name="connsiteX1" fmla="*/ 0 w 1349375"/>
              <a:gd name="connsiteY1" fmla="*/ 0 h 972521"/>
              <a:gd name="connsiteX2" fmla="*/ 0 w 1349375"/>
              <a:gd name="connsiteY2" fmla="*/ 0 h 972521"/>
              <a:gd name="connsiteX3" fmla="*/ 1106488 w 1349375"/>
              <a:gd name="connsiteY3" fmla="*/ 0 h 972521"/>
              <a:gd name="connsiteX4" fmla="*/ 1349375 w 1349375"/>
              <a:gd name="connsiteY4" fmla="*/ 242887 h 972521"/>
              <a:gd name="connsiteX5" fmla="*/ 1349375 w 1349375"/>
              <a:gd name="connsiteY5" fmla="*/ 972521 h 972521"/>
              <a:gd name="connsiteX6" fmla="*/ 1349375 w 1349375"/>
              <a:gd name="connsiteY6" fmla="*/ 972521 h 972521"/>
              <a:gd name="connsiteX7" fmla="*/ 91440 w 1349375"/>
              <a:gd name="connsiteY7" fmla="*/ 821074 h 972521"/>
              <a:gd name="connsiteX0" fmla="*/ 0 w 1349375"/>
              <a:gd name="connsiteY0" fmla="*/ 729634 h 972521"/>
              <a:gd name="connsiteX1" fmla="*/ 0 w 1349375"/>
              <a:gd name="connsiteY1" fmla="*/ 0 h 972521"/>
              <a:gd name="connsiteX2" fmla="*/ 0 w 1349375"/>
              <a:gd name="connsiteY2" fmla="*/ 0 h 972521"/>
              <a:gd name="connsiteX3" fmla="*/ 1106488 w 1349375"/>
              <a:gd name="connsiteY3" fmla="*/ 0 h 972521"/>
              <a:gd name="connsiteX4" fmla="*/ 1349375 w 1349375"/>
              <a:gd name="connsiteY4" fmla="*/ 242887 h 972521"/>
              <a:gd name="connsiteX5" fmla="*/ 1349375 w 1349375"/>
              <a:gd name="connsiteY5" fmla="*/ 972521 h 972521"/>
              <a:gd name="connsiteX6" fmla="*/ 1349375 w 1349375"/>
              <a:gd name="connsiteY6" fmla="*/ 972521 h 972521"/>
              <a:gd name="connsiteX0" fmla="*/ 0 w 1349375"/>
              <a:gd name="connsiteY0" fmla="*/ 0 h 972521"/>
              <a:gd name="connsiteX1" fmla="*/ 0 w 1349375"/>
              <a:gd name="connsiteY1" fmla="*/ 0 h 972521"/>
              <a:gd name="connsiteX2" fmla="*/ 1106488 w 1349375"/>
              <a:gd name="connsiteY2" fmla="*/ 0 h 972521"/>
              <a:gd name="connsiteX3" fmla="*/ 1349375 w 1349375"/>
              <a:gd name="connsiteY3" fmla="*/ 242887 h 972521"/>
              <a:gd name="connsiteX4" fmla="*/ 1349375 w 1349375"/>
              <a:gd name="connsiteY4" fmla="*/ 972521 h 972521"/>
              <a:gd name="connsiteX5" fmla="*/ 1349375 w 1349375"/>
              <a:gd name="connsiteY5" fmla="*/ 972521 h 972521"/>
              <a:gd name="connsiteX0" fmla="*/ 5166765 w 6516140"/>
              <a:gd name="connsiteY0" fmla="*/ 8093 h 980614"/>
              <a:gd name="connsiteX1" fmla="*/ 0 w 6516140"/>
              <a:gd name="connsiteY1" fmla="*/ 0 h 980614"/>
              <a:gd name="connsiteX2" fmla="*/ 6273253 w 6516140"/>
              <a:gd name="connsiteY2" fmla="*/ 8093 h 980614"/>
              <a:gd name="connsiteX3" fmla="*/ 6516140 w 6516140"/>
              <a:gd name="connsiteY3" fmla="*/ 250980 h 980614"/>
              <a:gd name="connsiteX4" fmla="*/ 6516140 w 6516140"/>
              <a:gd name="connsiteY4" fmla="*/ 980614 h 980614"/>
              <a:gd name="connsiteX5" fmla="*/ 6516140 w 6516140"/>
              <a:gd name="connsiteY5" fmla="*/ 980614 h 980614"/>
              <a:gd name="connsiteX0" fmla="*/ 5166765 w 7155410"/>
              <a:gd name="connsiteY0" fmla="*/ 8093 h 1878830"/>
              <a:gd name="connsiteX1" fmla="*/ 0 w 7155410"/>
              <a:gd name="connsiteY1" fmla="*/ 0 h 1878830"/>
              <a:gd name="connsiteX2" fmla="*/ 6273253 w 7155410"/>
              <a:gd name="connsiteY2" fmla="*/ 8093 h 1878830"/>
              <a:gd name="connsiteX3" fmla="*/ 6516140 w 7155410"/>
              <a:gd name="connsiteY3" fmla="*/ 250980 h 1878830"/>
              <a:gd name="connsiteX4" fmla="*/ 6516140 w 7155410"/>
              <a:gd name="connsiteY4" fmla="*/ 980614 h 1878830"/>
              <a:gd name="connsiteX5" fmla="*/ 7155410 w 7155410"/>
              <a:gd name="connsiteY5" fmla="*/ 1878830 h 1878830"/>
              <a:gd name="connsiteX0" fmla="*/ 5166765 w 6516140"/>
              <a:gd name="connsiteY0" fmla="*/ 8093 h 980614"/>
              <a:gd name="connsiteX1" fmla="*/ 0 w 6516140"/>
              <a:gd name="connsiteY1" fmla="*/ 0 h 980614"/>
              <a:gd name="connsiteX2" fmla="*/ 6273253 w 6516140"/>
              <a:gd name="connsiteY2" fmla="*/ 8093 h 980614"/>
              <a:gd name="connsiteX3" fmla="*/ 6516140 w 6516140"/>
              <a:gd name="connsiteY3" fmla="*/ 250980 h 980614"/>
              <a:gd name="connsiteX4" fmla="*/ 6516140 w 6516140"/>
              <a:gd name="connsiteY4" fmla="*/ 980614 h 980614"/>
              <a:gd name="connsiteX0" fmla="*/ 5166765 w 6516140"/>
              <a:gd name="connsiteY0" fmla="*/ 8093 h 1334575"/>
              <a:gd name="connsiteX1" fmla="*/ 0 w 6516140"/>
              <a:gd name="connsiteY1" fmla="*/ 0 h 1334575"/>
              <a:gd name="connsiteX2" fmla="*/ 6273253 w 6516140"/>
              <a:gd name="connsiteY2" fmla="*/ 8093 h 1334575"/>
              <a:gd name="connsiteX3" fmla="*/ 6516140 w 6516140"/>
              <a:gd name="connsiteY3" fmla="*/ 250980 h 1334575"/>
              <a:gd name="connsiteX4" fmla="*/ 6516140 w 6516140"/>
              <a:gd name="connsiteY4" fmla="*/ 1334575 h 1334575"/>
              <a:gd name="connsiteX0" fmla="*/ 5157690 w 6516140"/>
              <a:gd name="connsiteY0" fmla="*/ 180536 h 1334575"/>
              <a:gd name="connsiteX1" fmla="*/ 0 w 6516140"/>
              <a:gd name="connsiteY1" fmla="*/ 0 h 1334575"/>
              <a:gd name="connsiteX2" fmla="*/ 6273253 w 6516140"/>
              <a:gd name="connsiteY2" fmla="*/ 8093 h 1334575"/>
              <a:gd name="connsiteX3" fmla="*/ 6516140 w 6516140"/>
              <a:gd name="connsiteY3" fmla="*/ 250980 h 1334575"/>
              <a:gd name="connsiteX4" fmla="*/ 6516140 w 6516140"/>
              <a:gd name="connsiteY4" fmla="*/ 1334575 h 1334575"/>
              <a:gd name="connsiteX0" fmla="*/ 0 w 6516140"/>
              <a:gd name="connsiteY0" fmla="*/ 0 h 1334575"/>
              <a:gd name="connsiteX1" fmla="*/ 6273253 w 6516140"/>
              <a:gd name="connsiteY1" fmla="*/ 8093 h 1334575"/>
              <a:gd name="connsiteX2" fmla="*/ 6516140 w 6516140"/>
              <a:gd name="connsiteY2" fmla="*/ 250980 h 1334575"/>
              <a:gd name="connsiteX3" fmla="*/ 6516140 w 6516140"/>
              <a:gd name="connsiteY3" fmla="*/ 1334575 h 1334575"/>
              <a:gd name="connsiteX0" fmla="*/ 0 w 5666734"/>
              <a:gd name="connsiteY0" fmla="*/ 0 h 1332334"/>
              <a:gd name="connsiteX1" fmla="*/ 5423847 w 5666734"/>
              <a:gd name="connsiteY1" fmla="*/ 5852 h 1332334"/>
              <a:gd name="connsiteX2" fmla="*/ 5666734 w 5666734"/>
              <a:gd name="connsiteY2" fmla="*/ 248739 h 1332334"/>
              <a:gd name="connsiteX3" fmla="*/ 5666734 w 5666734"/>
              <a:gd name="connsiteY3" fmla="*/ 1332334 h 1332334"/>
              <a:gd name="connsiteX0" fmla="*/ 0 w 5666734"/>
              <a:gd name="connsiteY0" fmla="*/ 0 h 2376722"/>
              <a:gd name="connsiteX1" fmla="*/ 5423847 w 5666734"/>
              <a:gd name="connsiteY1" fmla="*/ 5852 h 2376722"/>
              <a:gd name="connsiteX2" fmla="*/ 5666734 w 5666734"/>
              <a:gd name="connsiteY2" fmla="*/ 248739 h 2376722"/>
              <a:gd name="connsiteX3" fmla="*/ 5664493 w 5666734"/>
              <a:gd name="connsiteY3" fmla="*/ 2376722 h 2376722"/>
              <a:gd name="connsiteX0" fmla="*/ 0 w 5666734"/>
              <a:gd name="connsiteY0" fmla="*/ 0 h 1530912"/>
              <a:gd name="connsiteX1" fmla="*/ 5423847 w 5666734"/>
              <a:gd name="connsiteY1" fmla="*/ 5852 h 1530912"/>
              <a:gd name="connsiteX2" fmla="*/ 5666734 w 5666734"/>
              <a:gd name="connsiteY2" fmla="*/ 248739 h 1530912"/>
              <a:gd name="connsiteX3" fmla="*/ 5665777 w 5666734"/>
              <a:gd name="connsiteY3" fmla="*/ 1530912 h 1530912"/>
              <a:gd name="connsiteX0" fmla="*/ 0 w 6251999"/>
              <a:gd name="connsiteY0" fmla="*/ 0 h 1530912"/>
              <a:gd name="connsiteX1" fmla="*/ 6009112 w 6251999"/>
              <a:gd name="connsiteY1" fmla="*/ 5852 h 1530912"/>
              <a:gd name="connsiteX2" fmla="*/ 6251999 w 6251999"/>
              <a:gd name="connsiteY2" fmla="*/ 248739 h 1530912"/>
              <a:gd name="connsiteX3" fmla="*/ 6251042 w 6251999"/>
              <a:gd name="connsiteY3" fmla="*/ 1530912 h 1530912"/>
              <a:gd name="connsiteX0" fmla="*/ 0 w 7285285"/>
              <a:gd name="connsiteY0" fmla="*/ 0 h 1530912"/>
              <a:gd name="connsiteX1" fmla="*/ 7042398 w 7285285"/>
              <a:gd name="connsiteY1" fmla="*/ 5852 h 1530912"/>
              <a:gd name="connsiteX2" fmla="*/ 7285285 w 7285285"/>
              <a:gd name="connsiteY2" fmla="*/ 248739 h 1530912"/>
              <a:gd name="connsiteX3" fmla="*/ 7284328 w 7285285"/>
              <a:gd name="connsiteY3" fmla="*/ 1530912 h 1530912"/>
              <a:gd name="connsiteX0" fmla="*/ 0 w 7285285"/>
              <a:gd name="connsiteY0" fmla="*/ 0 h 4934346"/>
              <a:gd name="connsiteX1" fmla="*/ 7042398 w 7285285"/>
              <a:gd name="connsiteY1" fmla="*/ 5852 h 4934346"/>
              <a:gd name="connsiteX2" fmla="*/ 7285285 w 7285285"/>
              <a:gd name="connsiteY2" fmla="*/ 248739 h 4934346"/>
              <a:gd name="connsiteX3" fmla="*/ 7281333 w 7285285"/>
              <a:gd name="connsiteY3" fmla="*/ 4934346 h 4934346"/>
              <a:gd name="connsiteX0" fmla="*/ 0 w 2352471"/>
              <a:gd name="connsiteY0" fmla="*/ 0 h 4931306"/>
              <a:gd name="connsiteX1" fmla="*/ 2109584 w 2352471"/>
              <a:gd name="connsiteY1" fmla="*/ 2812 h 4931306"/>
              <a:gd name="connsiteX2" fmla="*/ 2352471 w 2352471"/>
              <a:gd name="connsiteY2" fmla="*/ 245699 h 4931306"/>
              <a:gd name="connsiteX3" fmla="*/ 2348519 w 2352471"/>
              <a:gd name="connsiteY3" fmla="*/ 4931306 h 4931306"/>
              <a:gd name="connsiteX0" fmla="*/ 0 w 1651634"/>
              <a:gd name="connsiteY0" fmla="*/ 0 h 4931306"/>
              <a:gd name="connsiteX1" fmla="*/ 1408747 w 1651634"/>
              <a:gd name="connsiteY1" fmla="*/ 2812 h 4931306"/>
              <a:gd name="connsiteX2" fmla="*/ 1651634 w 1651634"/>
              <a:gd name="connsiteY2" fmla="*/ 245699 h 4931306"/>
              <a:gd name="connsiteX3" fmla="*/ 1647682 w 1651634"/>
              <a:gd name="connsiteY3" fmla="*/ 4931306 h 4931306"/>
              <a:gd name="connsiteX0" fmla="*/ 0 w 1900221"/>
              <a:gd name="connsiteY0" fmla="*/ 0 h 4931306"/>
              <a:gd name="connsiteX1" fmla="*/ 1657334 w 1900221"/>
              <a:gd name="connsiteY1" fmla="*/ 2812 h 4931306"/>
              <a:gd name="connsiteX2" fmla="*/ 1900221 w 1900221"/>
              <a:gd name="connsiteY2" fmla="*/ 245699 h 4931306"/>
              <a:gd name="connsiteX3" fmla="*/ 1896269 w 1900221"/>
              <a:gd name="connsiteY3" fmla="*/ 4931306 h 4931306"/>
              <a:gd name="connsiteX0" fmla="*/ 0 w 1468937"/>
              <a:gd name="connsiteY0" fmla="*/ 226 h 4928494"/>
              <a:gd name="connsiteX1" fmla="*/ 1226050 w 1468937"/>
              <a:gd name="connsiteY1" fmla="*/ 0 h 4928494"/>
              <a:gd name="connsiteX2" fmla="*/ 1468937 w 1468937"/>
              <a:gd name="connsiteY2" fmla="*/ 242887 h 4928494"/>
              <a:gd name="connsiteX3" fmla="*/ 1464985 w 1468937"/>
              <a:gd name="connsiteY3" fmla="*/ 4928494 h 4928494"/>
              <a:gd name="connsiteX0" fmla="*/ 0 w 1406040"/>
              <a:gd name="connsiteY0" fmla="*/ 0 h 4931305"/>
              <a:gd name="connsiteX1" fmla="*/ 1163153 w 1406040"/>
              <a:gd name="connsiteY1" fmla="*/ 2811 h 4931305"/>
              <a:gd name="connsiteX2" fmla="*/ 1406040 w 1406040"/>
              <a:gd name="connsiteY2" fmla="*/ 245698 h 4931305"/>
              <a:gd name="connsiteX3" fmla="*/ 1402088 w 1406040"/>
              <a:gd name="connsiteY3" fmla="*/ 4931305 h 4931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6040" h="4931305">
                <a:moveTo>
                  <a:pt x="0" y="0"/>
                </a:moveTo>
                <a:lnTo>
                  <a:pt x="1163153" y="2811"/>
                </a:lnTo>
                <a:cubicBezTo>
                  <a:pt x="1297296" y="2811"/>
                  <a:pt x="1406040" y="111555"/>
                  <a:pt x="1406040" y="245698"/>
                </a:cubicBezTo>
                <a:cubicBezTo>
                  <a:pt x="1405721" y="673089"/>
                  <a:pt x="1402407" y="4503914"/>
                  <a:pt x="1402088" y="4931305"/>
                </a:cubicBezTo>
              </a:path>
            </a:pathLst>
          </a:custGeom>
          <a:noFill/>
          <a:ln w="6350" cap="rnd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87445010-4230-48E6-B7D1-DCA2D2703841}"/>
              </a:ext>
            </a:extLst>
          </p:cNvPr>
          <p:cNvCxnSpPr>
            <a:cxnSpLocks/>
            <a:endCxn id="17" idx="0"/>
          </p:cNvCxnSpPr>
          <p:nvPr userDrawn="1"/>
        </p:nvCxnSpPr>
        <p:spPr>
          <a:xfrm>
            <a:off x="5616671" y="0"/>
            <a:ext cx="0" cy="2099662"/>
          </a:xfrm>
          <a:prstGeom prst="line">
            <a:avLst/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569BB1F9-CBDB-4270-BAF3-454297815A8D}"/>
              </a:ext>
            </a:extLst>
          </p:cNvPr>
          <p:cNvSpPr/>
          <p:nvPr userDrawn="1"/>
        </p:nvSpPr>
        <p:spPr>
          <a:xfrm>
            <a:off x="5532071" y="2099662"/>
            <a:ext cx="169200" cy="169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noProof="0"/>
              <a:t> </a:t>
            </a:r>
          </a:p>
        </p:txBody>
      </p:sp>
      <p:sp>
        <p:nvSpPr>
          <p:cNvPr id="20" name="Fußzeilenplatzhalter 19">
            <a:extLst>
              <a:ext uri="{FF2B5EF4-FFF2-40B4-BE49-F238E27FC236}">
                <a16:creationId xmlns:a16="http://schemas.microsoft.com/office/drawing/2014/main" id="{C6A21E7B-42FC-42C2-B60B-C2B38DF1CDED}"/>
              </a:ext>
            </a:extLst>
          </p:cNvPr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r>
              <a:rPr lang="en-US" noProof="0"/>
              <a:t>Copyright © SUSE 2020</a:t>
            </a:r>
          </a:p>
        </p:txBody>
      </p:sp>
      <p:sp>
        <p:nvSpPr>
          <p:cNvPr id="21" name="Foliennummernplatzhalter 20">
            <a:extLst>
              <a:ext uri="{FF2B5EF4-FFF2-40B4-BE49-F238E27FC236}">
                <a16:creationId xmlns:a16="http://schemas.microsoft.com/office/drawing/2014/main" id="{B1DB830A-B9C5-4236-B56D-FF471DDF70B9}"/>
              </a:ext>
            </a:extLst>
          </p:cNvPr>
          <p:cNvSpPr>
            <a:spLocks noGrp="1"/>
          </p:cNvSpPr>
          <p:nvPr>
            <p:ph type="sldNum" sz="quarter" idx="35"/>
          </p:nvPr>
        </p:nvSpPr>
        <p:spPr/>
        <p:txBody>
          <a:bodyPr/>
          <a:lstStyle/>
          <a:p>
            <a:fld id="{E27944A3-C911-4B20-B8AF-AE5B92A5478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BB40FF8E-C1ED-E34C-8977-9B3D2F01073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92000" y="1332000"/>
            <a:ext cx="5493600" cy="4012789"/>
          </a:xfrm>
          <a:prstGeom prst="roundRect">
            <a:avLst>
              <a:gd name="adj" fmla="val 10813"/>
            </a:avLst>
          </a:prstGeom>
          <a:solidFill>
            <a:schemeClr val="bg2"/>
          </a:solidFill>
        </p:spPr>
        <p:txBody>
          <a:bodyPr tIns="540000" anchor="ctr" anchorCtr="1">
            <a:noAutofit/>
          </a:bodyPr>
          <a:lstStyle>
            <a:lvl1pPr marL="0" indent="0" algn="ctr">
              <a:buNone/>
              <a:defRPr>
                <a:solidFill>
                  <a:schemeClr val="accent3"/>
                </a:solidFill>
                <a:latin typeface="+mj-lt"/>
              </a:defRPr>
            </a:lvl1pPr>
          </a:lstStyle>
          <a:p>
            <a:endParaRPr lang="en-US" noProof="0"/>
          </a:p>
        </p:txBody>
      </p:sp>
      <p:sp>
        <p:nvSpPr>
          <p:cNvPr id="15" name="Textplatzhalter 25">
            <a:extLst>
              <a:ext uri="{FF2B5EF4-FFF2-40B4-BE49-F238E27FC236}">
                <a16:creationId xmlns:a16="http://schemas.microsoft.com/office/drawing/2014/main" id="{F1D6E396-5DA8-1642-9499-23EC8E185C9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07600" y="2753658"/>
            <a:ext cx="4186291" cy="1504643"/>
          </a:xfrm>
        </p:spPr>
        <p:txBody>
          <a:bodyPr>
            <a:spAutoFit/>
          </a:bodyPr>
          <a:lstStyle>
            <a:lvl1pPr marL="0" indent="0">
              <a:lnSpc>
                <a:spcPct val="110000"/>
              </a:lnSpc>
              <a:buNone/>
              <a:defRPr sz="1800" baseline="0">
                <a:solidFill>
                  <a:schemeClr val="tx2"/>
                </a:solidFill>
                <a:latin typeface="Work Sans Light" pitchFamily="2" charset="0"/>
              </a:defRPr>
            </a:lvl1pPr>
          </a:lstStyle>
          <a:p>
            <a:pPr lvl="0"/>
            <a:r>
              <a:rPr lang="en-US" noProof="0"/>
              <a:t>Imus, intum sequis aut et mi, omnihil iatiam, as nihicillam, odi beaquiam, sum es eos quibus ma nobis et excerem fuga. Nam aut reiustrum quat eatibus apienem velicti.</a:t>
            </a:r>
          </a:p>
        </p:txBody>
      </p:sp>
      <p:sp>
        <p:nvSpPr>
          <p:cNvPr id="18" name="Titel 15">
            <a:extLst>
              <a:ext uri="{FF2B5EF4-FFF2-40B4-BE49-F238E27FC236}">
                <a16:creationId xmlns:a16="http://schemas.microsoft.com/office/drawing/2014/main" id="{CE0D3B45-4D90-8648-8AD3-D957CEC3C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600" y="800852"/>
            <a:ext cx="4186291" cy="1952806"/>
          </a:xfrm>
        </p:spPr>
        <p:txBody>
          <a:bodyPr vert="horz" lIns="0" tIns="0" rIns="0" bIns="251999" rtlCol="0" anchor="t" anchorCtr="0">
            <a:spAutoFit/>
          </a:bodyPr>
          <a:lstStyle>
            <a:lvl1pPr>
              <a:defRPr lang="de-DE" dirty="0"/>
            </a:lvl1pPr>
          </a:lstStyle>
          <a:p>
            <a:pPr lvl="0"/>
            <a:r>
              <a:rPr lang="en-US" noProof="0"/>
              <a:t>This is a multi line heading with an image.</a:t>
            </a:r>
          </a:p>
        </p:txBody>
      </p:sp>
    </p:spTree>
    <p:extLst>
      <p:ext uri="{BB962C8B-B14F-4D97-AF65-F5344CB8AC3E}">
        <p14:creationId xmlns:p14="http://schemas.microsoft.com/office/powerpoint/2010/main" val="304135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2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99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87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5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67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6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835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96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139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3" r="4393"/>
          <a:stretch/>
        </p:blipFill>
        <p:spPr/>
      </p:pic>
      <p:sp>
        <p:nvSpPr>
          <p:cNvPr id="48" name="Title 1"/>
          <p:cNvSpPr txBox="1">
            <a:spLocks/>
          </p:cNvSpPr>
          <p:nvPr/>
        </p:nvSpPr>
        <p:spPr>
          <a:xfrm>
            <a:off x="1151468" y="538558"/>
            <a:ext cx="10657417" cy="6837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2"/>
                </a:solidFill>
                <a:latin typeface="Work Sans Medium" pitchFamily="2" charset="77"/>
                <a:ea typeface="+mj-ea"/>
                <a:cs typeface="+mj-cs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6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C322C"/>
      </a:dk2>
      <a:lt2>
        <a:srgbClr val="F2F2F2"/>
      </a:lt2>
      <a:accent1>
        <a:srgbClr val="30BA78"/>
      </a:accent1>
      <a:accent2>
        <a:srgbClr val="7AD4AA"/>
      </a:accent2>
      <a:accent3>
        <a:srgbClr val="FF6A52"/>
      </a:accent3>
      <a:accent4>
        <a:srgbClr val="FF8E77"/>
      </a:accent4>
      <a:accent5>
        <a:srgbClr val="E8E8E8"/>
      </a:accent5>
      <a:accent6>
        <a:srgbClr val="DCDCDC"/>
      </a:accent6>
      <a:hlink>
        <a:srgbClr val="30BA78"/>
      </a:hlink>
      <a:folHlink>
        <a:srgbClr val="0C322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4323</Words>
  <Application>Microsoft Office PowerPoint</Application>
  <PresentationFormat>Widescreen</PresentationFormat>
  <Paragraphs>335</Paragraphs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Stephan H.M. Klein</dc:creator>
  <dc:description/>
  <cp:lastModifiedBy/>
  <cp:revision>37</cp:revision>
  <dcterms:created xsi:type="dcterms:W3CDTF">2020-03-17T12:19:35Z</dcterms:created>
  <dcterms:modified xsi:type="dcterms:W3CDTF">2020-05-04T13:47:34Z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13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