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3" r:id="rId4"/>
  </p:sldMasterIdLst>
  <p:notesMasterIdLst>
    <p:notesMasterId r:id="rId6"/>
  </p:notesMasterIdLst>
  <p:handoutMasterIdLst>
    <p:handoutMasterId r:id="rId7"/>
  </p:handoutMasterIdLst>
  <p:sldIdLst>
    <p:sldId id="439" r:id="rId5"/>
  </p:sldIdLst>
  <p:sldSz cx="12192000" cy="6858000"/>
  <p:notesSz cx="7010400" cy="9236075"/>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66062D-BF3E-40B8-A799-8DA0812C3A92}">
          <p14:sldIdLst>
            <p14:sldId id="439"/>
          </p14:sldIdLst>
        </p14:section>
      </p14:sectionLst>
    </p:ext>
    <p:ext uri="{EFAFB233-063F-42B5-8137-9DF3F51BA10A}">
      <p15:sldGuideLst xmlns:p15="http://schemas.microsoft.com/office/powerpoint/2012/main">
        <p15:guide id="1" orient="horz" pos="2136" userDrawn="1">
          <p15:clr>
            <a:srgbClr val="A4A3A4"/>
          </p15:clr>
        </p15:guide>
        <p15:guide id="2" pos="7312" userDrawn="1">
          <p15:clr>
            <a:srgbClr val="A4A3A4"/>
          </p15:clr>
        </p15:guide>
        <p15:guide id="3" orient="horz" pos="3240" userDrawn="1">
          <p15:clr>
            <a:srgbClr val="A4A3A4"/>
          </p15:clr>
        </p15:guide>
        <p15:guide id="4" orient="horz" pos="1344" userDrawn="1">
          <p15:clr>
            <a:srgbClr val="A4A3A4"/>
          </p15:clr>
        </p15:guide>
        <p15:guide id="5" orient="horz" pos="3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921"/>
    <a:srgbClr val="4196D2"/>
    <a:srgbClr val="F3C01D"/>
    <a:srgbClr val="E93B24"/>
    <a:srgbClr val="F8981D"/>
    <a:srgbClr val="000000"/>
    <a:srgbClr val="6DB0E5"/>
    <a:srgbClr val="4794E0"/>
    <a:srgbClr val="ACCB3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7ECB4-3992-4528-A86A-D76D662BC8C7}" v="38" dt="2020-04-24T21:58:04.83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96461" autoAdjust="0"/>
  </p:normalViewPr>
  <p:slideViewPr>
    <p:cSldViewPr snapToGrid="0">
      <p:cViewPr varScale="1">
        <p:scale>
          <a:sx n="86" d="100"/>
          <a:sy n="86" d="100"/>
        </p:scale>
        <p:origin x="402" y="96"/>
      </p:cViewPr>
      <p:guideLst>
        <p:guide orient="horz" pos="2136"/>
        <p:guide pos="7312"/>
        <p:guide orient="horz" pos="3240"/>
        <p:guide orient="horz" pos="1344"/>
        <p:guide orient="horz" pos="3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3550"/>
          </a:xfrm>
          <a:prstGeom prst="rect">
            <a:avLst/>
          </a:prstGeom>
        </p:spPr>
        <p:txBody>
          <a:bodyPr vert="horz" lIns="91440" tIns="45720" rIns="91440" bIns="45720" rtlCol="0"/>
          <a:lstStyle>
            <a:lvl1pPr algn="r">
              <a:defRPr sz="1200"/>
            </a:lvl1pPr>
          </a:lstStyle>
          <a:p>
            <a:fld id="{53F8EB67-DA54-453A-9F37-77CED02C6633}" type="datetimeFigureOut">
              <a:rPr lang="en-US" smtClean="0"/>
              <a:t>4/24/2020</a:t>
            </a:fld>
            <a:endParaRPr lang="en-US"/>
          </a:p>
        </p:txBody>
      </p:sp>
      <p:sp>
        <p:nvSpPr>
          <p:cNvPr id="4" name="Footer Placeholder 3"/>
          <p:cNvSpPr>
            <a:spLocks noGrp="1"/>
          </p:cNvSpPr>
          <p:nvPr>
            <p:ph type="ftr" sz="quarter" idx="2"/>
          </p:nvPr>
        </p:nvSpPr>
        <p:spPr>
          <a:xfrm>
            <a:off x="6"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772525"/>
            <a:ext cx="3038475" cy="463550"/>
          </a:xfrm>
          <a:prstGeom prst="rect">
            <a:avLst/>
          </a:prstGeom>
        </p:spPr>
        <p:txBody>
          <a:bodyPr vert="horz" lIns="91440" tIns="45720" rIns="91440" bIns="45720" rtlCol="0" anchor="b"/>
          <a:lstStyle>
            <a:lvl1pPr algn="r">
              <a:defRPr sz="1200"/>
            </a:lvl1pPr>
          </a:lstStyle>
          <a:p>
            <a:fld id="{A2CD1B45-48E8-40DF-A365-B6CB58EF459E}" type="slidenum">
              <a:rPr lang="en-US" smtClean="0"/>
              <a:t>‹#›</a:t>
            </a:fld>
            <a:endParaRPr lang="en-US"/>
          </a:p>
        </p:txBody>
      </p:sp>
    </p:spTree>
    <p:extLst>
      <p:ext uri="{BB962C8B-B14F-4D97-AF65-F5344CB8AC3E}">
        <p14:creationId xmlns:p14="http://schemas.microsoft.com/office/powerpoint/2010/main" val="332806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3038387" cy="463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83" y="8"/>
            <a:ext cx="3038387" cy="463575"/>
          </a:xfrm>
          <a:prstGeom prst="rect">
            <a:avLst/>
          </a:prstGeom>
        </p:spPr>
        <p:txBody>
          <a:bodyPr vert="horz" lIns="91440" tIns="45720" rIns="91440" bIns="45720" rtlCol="0"/>
          <a:lstStyle>
            <a:lvl1pPr algn="r">
              <a:defRPr sz="1200"/>
            </a:lvl1pPr>
          </a:lstStyle>
          <a:p>
            <a:fld id="{7C871D62-1519-4426-A2F2-6DFC3A8EF7E4}" type="datetimeFigureOut">
              <a:rPr lang="en-US" smtClean="0"/>
              <a:t>4/24/2020</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5311"/>
            <a:ext cx="5608320" cy="36362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72506"/>
            <a:ext cx="3038387" cy="463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83" y="8772506"/>
            <a:ext cx="3038387" cy="463575"/>
          </a:xfrm>
          <a:prstGeom prst="rect">
            <a:avLst/>
          </a:prstGeom>
        </p:spPr>
        <p:txBody>
          <a:bodyPr vert="horz" lIns="91440" tIns="45720" rIns="91440" bIns="45720" rtlCol="0" anchor="b"/>
          <a:lstStyle>
            <a:lvl1pPr algn="r">
              <a:defRPr sz="1200"/>
            </a:lvl1pPr>
          </a:lstStyle>
          <a:p>
            <a:fld id="{DC373B3E-8DC7-4709-9D82-49BF535FE66F}" type="slidenum">
              <a:rPr lang="en-US" smtClean="0"/>
              <a:t>‹#›</a:t>
            </a:fld>
            <a:endParaRPr lang="en-US"/>
          </a:p>
        </p:txBody>
      </p:sp>
    </p:spTree>
    <p:extLst>
      <p:ext uri="{BB962C8B-B14F-4D97-AF65-F5344CB8AC3E}">
        <p14:creationId xmlns:p14="http://schemas.microsoft.com/office/powerpoint/2010/main" val="374095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5087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646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094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24987" y="274637"/>
            <a:ext cx="10988862" cy="938145"/>
          </a:xfrm>
        </p:spPr>
        <p:txBody>
          <a:bodyPr>
            <a:normAutofit/>
          </a:bodyPr>
          <a:lstStyle>
            <a:lvl1pPr>
              <a:defRPr sz="2200" baseline="0">
                <a:latin typeface="+mj-lt"/>
              </a:defRPr>
            </a:lvl1pPr>
          </a:lstStyle>
          <a:p>
            <a:r>
              <a:rPr lang="en-US" dirty="0"/>
              <a:t>Click to insert Key Finding (max 3 lines)</a:t>
            </a:r>
          </a:p>
        </p:txBody>
      </p:sp>
      <p:sp>
        <p:nvSpPr>
          <p:cNvPr id="9" name="Slide Number Placeholder 8"/>
          <p:cNvSpPr>
            <a:spLocks noGrp="1"/>
          </p:cNvSpPr>
          <p:nvPr>
            <p:ph type="sldNum" sz="quarter" idx="12"/>
          </p:nvPr>
        </p:nvSpPr>
        <p:spPr bwMode="gray"/>
        <p:txBody>
          <a:bodyPr/>
          <a:lstStyle/>
          <a:p>
            <a:fld id="{30879362-658A-E344-B7E9-F19991414F7F}" type="slidenum">
              <a:rPr lang="en-US" smtClean="0"/>
              <a:pPr/>
              <a:t>‹#›</a:t>
            </a:fld>
            <a:endParaRPr lang="en-US"/>
          </a:p>
        </p:txBody>
      </p:sp>
      <p:sp>
        <p:nvSpPr>
          <p:cNvPr id="4" name="Chart Placeholder 3"/>
          <p:cNvSpPr>
            <a:spLocks noGrp="1"/>
          </p:cNvSpPr>
          <p:nvPr>
            <p:ph type="chart" sz="quarter" idx="13"/>
          </p:nvPr>
        </p:nvSpPr>
        <p:spPr bwMode="gray">
          <a:xfrm>
            <a:off x="609599" y="2037807"/>
            <a:ext cx="10972800" cy="4088357"/>
          </a:xfrm>
        </p:spPr>
        <p:txBody>
          <a:bodyPr/>
          <a:lstStyle>
            <a:lvl1pPr>
              <a:defRPr>
                <a:solidFill>
                  <a:schemeClr val="bg1">
                    <a:lumMod val="50000"/>
                  </a:schemeClr>
                </a:solidFill>
                <a:latin typeface="+mj-lt"/>
              </a:defRPr>
            </a:lvl1pPr>
          </a:lstStyle>
          <a:p>
            <a:r>
              <a:rPr lang="en-US"/>
              <a:t>Click icon to add chart</a:t>
            </a:r>
            <a:endParaRPr lang="en-US" dirty="0"/>
          </a:p>
        </p:txBody>
      </p:sp>
      <p:sp>
        <p:nvSpPr>
          <p:cNvPr id="11" name="Rectangle 10"/>
          <p:cNvSpPr/>
          <p:nvPr userDrawn="1"/>
        </p:nvSpPr>
        <p:spPr>
          <a:xfrm>
            <a:off x="624987" y="1396182"/>
            <a:ext cx="10974347" cy="560564"/>
          </a:xfrm>
          <a:prstGeom prst="rect">
            <a:avLst/>
          </a:prstGeom>
          <a:solidFill>
            <a:schemeClr val="tx2"/>
          </a:solidFill>
        </p:spPr>
        <p:txBody>
          <a:bodyPr wrap="square" anchor="ctr">
            <a:noAutofit/>
          </a:bodyPr>
          <a:lstStyle/>
          <a:p>
            <a:endParaRPr lang="en-US" sz="1600" b="1" dirty="0">
              <a:solidFill>
                <a:schemeClr val="bg1"/>
              </a:solidFill>
              <a:latin typeface="+mj-lt"/>
            </a:endParaRPr>
          </a:p>
        </p:txBody>
      </p:sp>
      <p:sp>
        <p:nvSpPr>
          <p:cNvPr id="12" name="Text Placeholder 17"/>
          <p:cNvSpPr>
            <a:spLocks noGrp="1"/>
          </p:cNvSpPr>
          <p:nvPr>
            <p:ph type="body" sz="quarter" idx="15" hasCustomPrompt="1"/>
          </p:nvPr>
        </p:nvSpPr>
        <p:spPr>
          <a:xfrm>
            <a:off x="624987" y="1396182"/>
            <a:ext cx="10974347" cy="560564"/>
          </a:xfrm>
        </p:spPr>
        <p:txBody>
          <a:bodyPr vert="horz" lIns="91440" tIns="45720" rIns="91440" bIns="45720" rtlCol="0" anchor="ctr" anchorCtr="0">
            <a:noAutofit/>
          </a:bodyPr>
          <a:lstStyle>
            <a:lvl1pPr>
              <a:defRPr lang="en-US" sz="1600" b="1" dirty="0">
                <a:solidFill>
                  <a:schemeClr val="bg1"/>
                </a:solidFill>
                <a:latin typeface="+mn-lt"/>
                <a:ea typeface="+mn-ea"/>
                <a:cs typeface="+mn-cs"/>
              </a:defRPr>
            </a:lvl1pPr>
          </a:lstStyle>
          <a:p>
            <a:pPr marL="0" lvl="0" indent="0">
              <a:buNone/>
            </a:pPr>
            <a:r>
              <a:rPr lang="en-US" dirty="0"/>
              <a:t>Click to insert Survey Question (max 2 lines)</a:t>
            </a:r>
          </a:p>
        </p:txBody>
      </p:sp>
      <p:sp>
        <p:nvSpPr>
          <p:cNvPr id="10" name="Footer Placeholder 4"/>
          <p:cNvSpPr>
            <a:spLocks noGrp="1"/>
          </p:cNvSpPr>
          <p:nvPr>
            <p:ph type="ftr" sz="quarter" idx="11"/>
          </p:nvPr>
        </p:nvSpPr>
        <p:spPr>
          <a:xfrm>
            <a:off x="8153400" y="6477000"/>
            <a:ext cx="2590800" cy="318831"/>
          </a:xfrm>
        </p:spPr>
        <p:txBody>
          <a:bodyPr/>
          <a:lstStyle/>
          <a:p>
            <a:pPr algn="r"/>
            <a:r>
              <a:rPr lang="en-US"/>
              <a:t>© IDC</a:t>
            </a:r>
            <a:endParaRPr lang="en-US" dirty="0"/>
          </a:p>
        </p:txBody>
      </p:sp>
    </p:spTree>
    <p:extLst>
      <p:ext uri="{BB962C8B-B14F-4D97-AF65-F5344CB8AC3E}">
        <p14:creationId xmlns:p14="http://schemas.microsoft.com/office/powerpoint/2010/main" val="421706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784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372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828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729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844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179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5869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381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889214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a:t>More mature IT orgs are much further along with cloud adoption. These organizations see public cloud as economically comparable to private cloud and they see themselves as more disruptive that those that are slower to adopt. Cloud is a good predictor for AI adoption.</a:t>
            </a:r>
            <a:endParaRPr lang="en-US" dirty="0"/>
          </a:p>
        </p:txBody>
      </p:sp>
      <p:sp>
        <p:nvSpPr>
          <p:cNvPr id="15" name="Text Placeholder 14"/>
          <p:cNvSpPr>
            <a:spLocks noGrp="1"/>
          </p:cNvSpPr>
          <p:nvPr>
            <p:ph type="body" sz="quarter" idx="15"/>
          </p:nvPr>
        </p:nvSpPr>
        <p:spPr/>
        <p:txBody>
          <a:bodyPr/>
          <a:lstStyle/>
          <a:p>
            <a:pPr marL="0" indent="0">
              <a:buNone/>
            </a:pPr>
            <a:r>
              <a:rPr lang="en-US" err="1"/>
              <a:t>Abc</a:t>
            </a:r>
            <a:r>
              <a:rPr lang="en-US"/>
              <a:t> def </a:t>
            </a:r>
            <a:r>
              <a:rPr lang="en-US" err="1"/>
              <a:t>ghi</a:t>
            </a:r>
            <a:r>
              <a:rPr lang="en-US"/>
              <a:t> </a:t>
            </a:r>
            <a:r>
              <a:rPr lang="en-US" err="1"/>
              <a:t>jkl</a:t>
            </a:r>
            <a:r>
              <a:rPr lang="en-US"/>
              <a:t>....</a:t>
            </a:r>
          </a:p>
        </p:txBody>
      </p:sp>
    </p:spTree>
    <p:extLst>
      <p:ext uri="{BB962C8B-B14F-4D97-AF65-F5344CB8AC3E}">
        <p14:creationId xmlns:p14="http://schemas.microsoft.com/office/powerpoint/2010/main" val="9343563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87E051ADE3DD48A575E4968020821D" ma:contentTypeVersion="2" ma:contentTypeDescription="Create a new document." ma:contentTypeScope="" ma:versionID="c294d27db4db6f81bdaa2529e3eaec24">
  <xsd:schema xmlns:xsd="http://www.w3.org/2001/XMLSchema" xmlns:xs="http://www.w3.org/2001/XMLSchema" xmlns:p="http://schemas.microsoft.com/office/2006/metadata/properties" xmlns:ns2="f7fc99a9-1408-4417-89aa-c9db333ca84a" targetNamespace="http://schemas.microsoft.com/office/2006/metadata/properties" ma:root="true" ma:fieldsID="2a64cc3c48d7eca7dcfbd1d5bdb1ab14" ns2:_="">
    <xsd:import namespace="f7fc99a9-1408-4417-89aa-c9db333ca84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c99a9-1408-4417-89aa-c9db333ca8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fc99a9-1408-4417-89aa-c9db333ca84a">
      <UserInfo>
        <DisplayName>Hanna Lee</DisplayName>
        <AccountId>48</AccountId>
        <AccountType/>
      </UserInfo>
      <UserInfo>
        <DisplayName>Jiri Rybar</DisplayName>
        <AccountId>49</AccountId>
        <AccountType/>
      </UserInfo>
      <UserInfo>
        <DisplayName>Konstantinos Tolikas</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B212FF-5959-4756-8AAB-B41A4B876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fc99a9-1408-4417-89aa-c9db333ca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337D8A-52DB-4E7E-B47D-AD11FFFEC35B}">
  <ds:schemaRefs>
    <ds:schemaRef ds:uri="http://schemas.microsoft.com/office/2006/metadata/properties"/>
    <ds:schemaRef ds:uri="http://schemas.microsoft.com/office/infopath/2007/PartnerControls"/>
    <ds:schemaRef ds:uri="f7fc99a9-1408-4417-89aa-c9db333ca84a"/>
  </ds:schemaRefs>
</ds:datastoreItem>
</file>

<file path=customXml/itemProps3.xml><?xml version="1.0" encoding="utf-8"?>
<ds:datastoreItem xmlns:ds="http://schemas.openxmlformats.org/officeDocument/2006/customXml" ds:itemID="{E0A236D0-F6FA-4FC3-825A-87DB7DFC7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IDC_Survey_PPT_Template (3)</Template>
  <TotalTime>517</TotalTime>
  <Words>1416</Words>
  <Application>Microsoft Office PowerPoint</Application>
  <PresentationFormat>Widescreen</PresentationFormat>
  <Paragraphs>187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More mature IT orgs are much further along with cloud adoption. These organizations see public cloud as economically comparable to private cloud and they see themselves as more disruptive that those that are slower to adopt. Cloud is a good predictor for AI adoption.</vt:lpstr>
    </vt:vector>
  </TitlesOfParts>
  <Company>IDC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Eastwood</dc:creator>
  <cp:lastModifiedBy>Abdul Masood Kareem</cp:lastModifiedBy>
  <cp:revision>70</cp:revision>
  <cp:lastPrinted>2016-09-23T17:50:30Z</cp:lastPrinted>
  <dcterms:created xsi:type="dcterms:W3CDTF">2018-03-12T19:30:19Z</dcterms:created>
  <dcterms:modified xsi:type="dcterms:W3CDTF">2020-04-24T21:58:22Z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0x0101001A87E051ADE3DD48A575E4968020821D</vt:lpwstr>
  </property>
</Properties>
</file>