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62" r:id="rId2"/>
    <p:sldId id="267" r:id="rId3"/>
    <p:sldId id="266" r:id="rId4"/>
    <p:sldId id="265" r:id="rId5"/>
    <p:sldId id="270" r:id="rId6"/>
    <p:sldId id="271" r:id="rId7"/>
    <p:sldId id="272" r:id="rId8"/>
    <p:sldId id="273" r:id="rId9"/>
    <p:sldId id="274" r:id="rId10"/>
    <p:sldId id="275" r:id="rId11"/>
    <p:sldId id="264" r:id="rId12"/>
    <p:sldId id="268" r:id="rId13"/>
    <p:sldId id="263" r:id="rId14"/>
    <p:sldId id="259" r:id="rId15"/>
    <p:sldId id="260" r:id="rId16"/>
    <p:sldId id="261" r:id="rId17"/>
    <p:sldId id="256" r:id="rId18"/>
    <p:sldId id="276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18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30592-8EA9-481B-9946-7D860839C587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046BCA-459D-4329-8F4A-1FAA7407C7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041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A0B7-0930-49DD-8D58-8127F9068896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A782-3379-4AF8-BEC9-9D442D59E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5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A0B7-0930-49DD-8D58-8127F9068896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A782-3379-4AF8-BEC9-9D442D59E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3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A0B7-0930-49DD-8D58-8127F9068896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A782-3379-4AF8-BEC9-9D442D59E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018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8449E43-EF9D-430B-B78E-BEDCB0A805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29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A0B7-0930-49DD-8D58-8127F9068896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A782-3379-4AF8-BEC9-9D442D59E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47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A0B7-0930-49DD-8D58-8127F9068896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A782-3379-4AF8-BEC9-9D442D59E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6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A0B7-0930-49DD-8D58-8127F9068896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A782-3379-4AF8-BEC9-9D442D59E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6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A0B7-0930-49DD-8D58-8127F9068896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A782-3379-4AF8-BEC9-9D442D59E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0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A0B7-0930-49DD-8D58-8127F9068896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A782-3379-4AF8-BEC9-9D442D59E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92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A0B7-0930-49DD-8D58-8127F9068896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A782-3379-4AF8-BEC9-9D442D59E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56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A0B7-0930-49DD-8D58-8127F9068896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A782-3379-4AF8-BEC9-9D442D59E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49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A0B7-0930-49DD-8D58-8127F9068896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DA782-3379-4AF8-BEC9-9D442D59E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0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EA0B7-0930-49DD-8D58-8127F9068896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DA782-3379-4AF8-BEC9-9D442D59EE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8810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0.png"/><Relationship Id="rId4" Type="http://schemas.openxmlformats.org/officeDocument/2006/relationships/image" Target="../media/image3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988741"/>
            <a:ext cx="2895600" cy="10366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Envision Flow of Execution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56123"/>
            <a:ext cx="4800600" cy="6701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8066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7608"/>
            <a:ext cx="6324600" cy="6256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56" y="2895600"/>
            <a:ext cx="2498678" cy="38862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FFFF00"/>
                </a:solidFill>
              </a:rPr>
              <a:t>Scores</a:t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specify policy intentions, scoring modifications when certain conditions are met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19800" y="991737"/>
            <a:ext cx="685800" cy="4572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5922" y="1143000"/>
            <a:ext cx="2628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9pPr>
          </a:lstStyle>
          <a:p>
            <a:pPr algn="l"/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Basic</a:t>
            </a:r>
            <a:b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Properties…</a:t>
            </a:r>
          </a:p>
          <a:p>
            <a:pPr algn="l"/>
            <a:endParaRPr lang="en-US" sz="2000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l"/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Site Constraints…</a:t>
            </a:r>
          </a:p>
          <a:p>
            <a:pPr algn="l"/>
            <a:endParaRPr lang="en-US" sz="2000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l"/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Global Constraints…</a:t>
            </a:r>
          </a:p>
          <a:p>
            <a:pPr algn="l"/>
            <a:endParaRPr lang="en-US" sz="2000" dirty="0">
              <a:solidFill>
                <a:schemeClr val="tx1">
                  <a:lumMod val="75000"/>
                </a:schemeClr>
              </a:solidFill>
            </a:endParaRPr>
          </a:p>
          <a:p>
            <a:pPr algn="l"/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Outcomes…</a:t>
            </a:r>
            <a:endParaRPr 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5534167" y="2514600"/>
            <a:ext cx="2743200" cy="670166"/>
          </a:xfrm>
          <a:prstGeom prst="wedgeRectCallout">
            <a:avLst>
              <a:gd name="adj1" fmla="val -81156"/>
              <a:gd name="adj2" fmla="val -50083"/>
            </a:avLst>
          </a:prstGeom>
          <a:solidFill>
            <a:srgbClr val="FFFF0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Scores represent policy intentions.</a:t>
            </a:r>
            <a:endParaRPr lang="en-US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267200" y="4800600"/>
            <a:ext cx="4021540" cy="670166"/>
          </a:xfrm>
          <a:prstGeom prst="wedgeRectCallout">
            <a:avLst>
              <a:gd name="adj1" fmla="val -60041"/>
              <a:gd name="adj2" fmla="val -147834"/>
            </a:avLst>
          </a:prstGeom>
          <a:solidFill>
            <a:srgbClr val="FFFF0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Modifiers adjust scores up or down for special circumstances.</a:t>
            </a:r>
            <a:endParaRPr lang="en-US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49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Actors in Envision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Actors are entities that make decisions about landscape change</a:t>
            </a:r>
          </a:p>
          <a:p>
            <a:r>
              <a:rPr lang="en-US" sz="2400" dirty="0" smtClean="0"/>
              <a:t>Any number of actors can be defined ( </a:t>
            </a:r>
            <a:r>
              <a:rPr lang="en-US" sz="2400" dirty="0" smtClean="0"/>
              <a:t>0-N)</a:t>
            </a:r>
            <a:endParaRPr lang="en-US" sz="2400" dirty="0" smtClean="0"/>
          </a:p>
          <a:p>
            <a:r>
              <a:rPr lang="en-US" sz="2400" dirty="0" smtClean="0"/>
              <a:t>Actors can be defined in terms of </a:t>
            </a:r>
          </a:p>
          <a:p>
            <a:pPr lvl="1"/>
            <a:r>
              <a:rPr lang="en-US" sz="2000" dirty="0" smtClean="0"/>
              <a:t>A set of IDU </a:t>
            </a:r>
            <a:r>
              <a:rPr lang="en-US" sz="2000" dirty="0" smtClean="0"/>
              <a:t>attributes (Spatial Query)</a:t>
            </a:r>
            <a:endParaRPr lang="en-US" sz="2000" dirty="0" smtClean="0"/>
          </a:p>
          <a:p>
            <a:pPr lvl="1"/>
            <a:r>
              <a:rPr lang="en-US" sz="2000" dirty="0" smtClean="0"/>
              <a:t>Prescribed areas on the landscape</a:t>
            </a:r>
          </a:p>
          <a:p>
            <a:pPr lvl="1"/>
            <a:r>
              <a:rPr lang="en-US" sz="2000" dirty="0" smtClean="0"/>
              <a:t>Randomly</a:t>
            </a:r>
          </a:p>
          <a:p>
            <a:r>
              <a:rPr lang="en-US" sz="2400" dirty="0" smtClean="0"/>
              <a:t>Each IDU is controlled by at most one </a:t>
            </a:r>
            <a:r>
              <a:rPr lang="en-US" sz="2400" dirty="0" smtClean="0"/>
              <a:t>Actor</a:t>
            </a:r>
          </a:p>
          <a:p>
            <a:r>
              <a:rPr lang="en-US" sz="2400" dirty="0" smtClean="0"/>
              <a:t>An Actor can choose at most one policy per decision</a:t>
            </a:r>
          </a:p>
          <a:p>
            <a:r>
              <a:rPr lang="en-US" sz="2400" dirty="0" smtClean="0"/>
              <a:t>Actors make choices at some “Decision Frequency”</a:t>
            </a:r>
            <a:endParaRPr lang="en-US" sz="24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061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Actors in Envision </a:t>
            </a:r>
            <a:r>
              <a:rPr lang="en-US" sz="1600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62100"/>
            <a:ext cx="8305800" cy="2057400"/>
          </a:xfrm>
        </p:spPr>
        <p:txBody>
          <a:bodyPr/>
          <a:lstStyle/>
          <a:p>
            <a:r>
              <a:rPr lang="en-US" sz="2400" dirty="0" smtClean="0"/>
              <a:t>Actors have values that influence their decision-making behaviors.  These values reflect landscape productions</a:t>
            </a:r>
            <a:endParaRPr lang="en-US" sz="2000" dirty="0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76600"/>
            <a:ext cx="4002160" cy="342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2590800"/>
            <a:ext cx="533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5000"/>
              </a:spcBef>
              <a:spcAft>
                <a:spcPct val="500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5000"/>
              </a:spcBef>
              <a:spcAft>
                <a:spcPct val="50000"/>
              </a:spcAft>
              <a:buClr>
                <a:schemeClr val="tx2"/>
              </a:buClr>
              <a:buSzPct val="70000"/>
              <a:buFont typeface="Wingdings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5000"/>
              </a:spcBef>
              <a:spcAft>
                <a:spcPct val="5000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5000"/>
              </a:spcBef>
              <a:spcAft>
                <a:spcPct val="500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5000"/>
              </a:spcBef>
              <a:spcAft>
                <a:spcPct val="500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5000"/>
              </a:spcBef>
              <a:spcAft>
                <a:spcPct val="500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5000"/>
              </a:spcBef>
              <a:spcAft>
                <a:spcPct val="500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5000"/>
              </a:spcBef>
              <a:spcAft>
                <a:spcPct val="5000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r>
              <a:rPr lang="en-US" sz="2400" dirty="0" smtClean="0"/>
              <a:t>Actors make choices about landscape management by selecting policies based on </a:t>
            </a:r>
            <a:r>
              <a:rPr lang="en-US" sz="2400" dirty="0" smtClean="0"/>
              <a:t>a weighted combination </a:t>
            </a:r>
            <a:r>
              <a:rPr lang="en-US" sz="2400" dirty="0" smtClean="0"/>
              <a:t>of:</a:t>
            </a:r>
          </a:p>
          <a:p>
            <a:pPr lvl="1"/>
            <a:r>
              <a:rPr lang="en-US" sz="2000" dirty="0" smtClean="0"/>
              <a:t>Internal Values relative to Policy Intentions</a:t>
            </a:r>
          </a:p>
          <a:p>
            <a:pPr lvl="1"/>
            <a:r>
              <a:rPr lang="en-US" sz="2000" dirty="0" smtClean="0"/>
              <a:t>Landscape Feedbacks/Emerging Scarcities (dynamically generated during a run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A “Utility” function</a:t>
            </a:r>
            <a:endParaRPr lang="en-US" sz="2000" dirty="0" smtClean="0"/>
          </a:p>
          <a:p>
            <a:pPr lvl="1"/>
            <a:r>
              <a:rPr lang="en-US" sz="2000" dirty="0" smtClean="0"/>
              <a:t>Global Policy Preferences (defined by scenario)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109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15963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ENVISION Actor </a:t>
            </a:r>
            <a:r>
              <a:rPr lang="en-US" sz="4000" b="1" dirty="0">
                <a:solidFill>
                  <a:schemeClr val="tx1"/>
                </a:solidFill>
              </a:rPr>
              <a:t>Properties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</a:p>
        </p:txBody>
      </p:sp>
      <p:graphicFrame>
        <p:nvGraphicFramePr>
          <p:cNvPr id="67700" name="Group 116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63936761"/>
              </p:ext>
            </p:extLst>
          </p:nvPr>
        </p:nvGraphicFramePr>
        <p:xfrm>
          <a:off x="381000" y="914400"/>
          <a:ext cx="8382000" cy="5170809"/>
        </p:xfrm>
        <a:graphic>
          <a:graphicData uri="http://schemas.openxmlformats.org/drawingml/2006/table">
            <a:tbl>
              <a:tblPr/>
              <a:tblGrid>
                <a:gridCol w="2844800"/>
                <a:gridCol w="3784600"/>
                <a:gridCol w="1752600"/>
              </a:tblGrid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Property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Envision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Reactive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Responds to environment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Autonomous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Controls own actions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Social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Interact with other actors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Sort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Goal-oriented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More than responsive to environment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Temporally continuous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Agent behavior continuous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Once/step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Communicates with other agents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Sort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Mobile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Can transport self to other locations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Sort Of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Flexible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Actions not scripted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Learning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Changes based on experience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 (but coming soon?)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Character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Believable personality or emotions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7686" name="Text Box 102"/>
          <p:cNvSpPr txBox="1">
            <a:spLocks noChangeArrowheads="1"/>
          </p:cNvSpPr>
          <p:nvPr/>
        </p:nvSpPr>
        <p:spPr bwMode="auto">
          <a:xfrm>
            <a:off x="3717925" y="6508899"/>
            <a:ext cx="40036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>
                <a:solidFill>
                  <a:srgbClr val="FFFF00"/>
                </a:solidFill>
              </a:rPr>
              <a:t>Adapted from Benenson and Torrens (2004:156)</a:t>
            </a:r>
          </a:p>
        </p:txBody>
      </p:sp>
    </p:spTree>
    <p:extLst>
      <p:ext uri="{BB962C8B-B14F-4D97-AF65-F5344CB8AC3E}">
        <p14:creationId xmlns:p14="http://schemas.microsoft.com/office/powerpoint/2010/main" val="2847384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5978103" y="3345608"/>
            <a:ext cx="3013497" cy="459831"/>
          </a:xfrm>
          <a:prstGeom prst="rect">
            <a:avLst/>
          </a:prstGeom>
          <a:solidFill>
            <a:srgbClr val="FFFF00">
              <a:alpha val="28000"/>
            </a:srgb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6400" y="1112865"/>
            <a:ext cx="3505200" cy="16147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100" b="1" dirty="0" smtClean="0">
                <a:solidFill>
                  <a:schemeClr val="bg2">
                    <a:lumMod val="25000"/>
                  </a:schemeClr>
                </a:solidFill>
              </a:rPr>
              <a:t>Actor</a:t>
            </a:r>
            <a:endParaRPr lang="en-US" sz="11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2754" y="2273732"/>
            <a:ext cx="7620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Value 1</a:t>
            </a:r>
            <a:endParaRPr lang="en-US" sz="1050" dirty="0"/>
          </a:p>
        </p:txBody>
      </p:sp>
      <p:sp>
        <p:nvSpPr>
          <p:cNvPr id="6" name="Rectangle 5"/>
          <p:cNvSpPr/>
          <p:nvPr/>
        </p:nvSpPr>
        <p:spPr>
          <a:xfrm>
            <a:off x="6331680" y="2273732"/>
            <a:ext cx="6705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Value 2</a:t>
            </a:r>
            <a:endParaRPr lang="en-US" sz="1050" dirty="0"/>
          </a:p>
        </p:txBody>
      </p:sp>
      <p:sp>
        <p:nvSpPr>
          <p:cNvPr id="7" name="Rectangle 6"/>
          <p:cNvSpPr/>
          <p:nvPr/>
        </p:nvSpPr>
        <p:spPr>
          <a:xfrm>
            <a:off x="7153008" y="2272352"/>
            <a:ext cx="827068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Value N</a:t>
            </a:r>
            <a:endParaRPr lang="en-US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6909437" y="2176984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11" name="Cube 10"/>
          <p:cNvSpPr/>
          <p:nvPr/>
        </p:nvSpPr>
        <p:spPr>
          <a:xfrm>
            <a:off x="3398262" y="3943553"/>
            <a:ext cx="1913950" cy="1855646"/>
          </a:xfrm>
          <a:prstGeom prst="cube">
            <a:avLst>
              <a:gd name="adj" fmla="val 26034"/>
            </a:avLst>
          </a:prstGeom>
          <a:noFill/>
          <a:ln>
            <a:solidFill>
              <a:schemeClr val="tx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3" name="Oval 12"/>
          <p:cNvSpPr/>
          <p:nvPr/>
        </p:nvSpPr>
        <p:spPr>
          <a:xfrm>
            <a:off x="4959617" y="5038174"/>
            <a:ext cx="152400" cy="1524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15" name="Straight Connector 14"/>
          <p:cNvCxnSpPr>
            <a:stCxn id="12" idx="6"/>
            <a:endCxn id="13" idx="2"/>
          </p:cNvCxnSpPr>
          <p:nvPr/>
        </p:nvCxnSpPr>
        <p:spPr>
          <a:xfrm flipV="1">
            <a:off x="4008537" y="5114374"/>
            <a:ext cx="951080" cy="222751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93550" y="5804356"/>
            <a:ext cx="14594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Intention/Production 1</a:t>
            </a:r>
            <a:endParaRPr lang="en-US" sz="80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2536573" y="4787404"/>
            <a:ext cx="15379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Intention/Production 3</a:t>
            </a:r>
            <a:endParaRPr lang="en-US" sz="900" dirty="0"/>
          </a:p>
        </p:txBody>
      </p:sp>
      <p:sp>
        <p:nvSpPr>
          <p:cNvPr id="26" name="Rectangle 25"/>
          <p:cNvSpPr/>
          <p:nvPr/>
        </p:nvSpPr>
        <p:spPr>
          <a:xfrm>
            <a:off x="5801137" y="1886679"/>
            <a:ext cx="1640092" cy="27478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Self Interest Weight (</a:t>
            </a:r>
            <a:r>
              <a:rPr lang="el-GR" sz="1050" dirty="0" smtClean="0"/>
              <a:t>β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sp>
        <p:nvSpPr>
          <p:cNvPr id="28" name="Down Arrow 27"/>
          <p:cNvSpPr/>
          <p:nvPr/>
        </p:nvSpPr>
        <p:spPr>
          <a:xfrm>
            <a:off x="5837295" y="8153400"/>
            <a:ext cx="2438400" cy="2188243"/>
          </a:xfrm>
          <a:prstGeom prst="downArrow">
            <a:avLst>
              <a:gd name="adj1" fmla="val 68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Multicriteria</a:t>
            </a:r>
            <a:r>
              <a:rPr lang="en-US" sz="1600" dirty="0" smtClean="0"/>
              <a:t>  Policy Selection </a:t>
            </a:r>
            <a:endParaRPr lang="en-US" sz="1600" dirty="0"/>
          </a:p>
        </p:txBody>
      </p:sp>
      <p:sp>
        <p:nvSpPr>
          <p:cNvPr id="29" name="Rounded Rectangle 28"/>
          <p:cNvSpPr/>
          <p:nvPr/>
        </p:nvSpPr>
        <p:spPr>
          <a:xfrm>
            <a:off x="2984732" y="9989055"/>
            <a:ext cx="2895600" cy="70517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Outcome(s)</a:t>
            </a:r>
            <a:endParaRPr lang="en-US" sz="1600" dirty="0"/>
          </a:p>
        </p:txBody>
      </p:sp>
      <p:sp>
        <p:nvSpPr>
          <p:cNvPr id="49" name="Rounded Rectangle 48"/>
          <p:cNvSpPr/>
          <p:nvPr/>
        </p:nvSpPr>
        <p:spPr>
          <a:xfrm>
            <a:off x="288056" y="906276"/>
            <a:ext cx="2743200" cy="9906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100" dirty="0" smtClean="0"/>
              <a:t>Policy 1</a:t>
            </a:r>
            <a:endParaRPr lang="en-US" sz="1100" dirty="0"/>
          </a:p>
        </p:txBody>
      </p:sp>
      <p:sp>
        <p:nvSpPr>
          <p:cNvPr id="61" name="Down Arrow 60"/>
          <p:cNvSpPr/>
          <p:nvPr/>
        </p:nvSpPr>
        <p:spPr>
          <a:xfrm rot="16200000">
            <a:off x="4426218" y="8777455"/>
            <a:ext cx="685800" cy="6857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2" name="Down Arrow 61"/>
          <p:cNvSpPr/>
          <p:nvPr/>
        </p:nvSpPr>
        <p:spPr>
          <a:xfrm rot="16200000" flipV="1">
            <a:off x="5119254" y="9079981"/>
            <a:ext cx="685800" cy="638558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3" name="Oval 62"/>
          <p:cNvSpPr/>
          <p:nvPr/>
        </p:nvSpPr>
        <p:spPr>
          <a:xfrm>
            <a:off x="4525566" y="4151045"/>
            <a:ext cx="118872" cy="1188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4" name="Oval 63"/>
          <p:cNvSpPr/>
          <p:nvPr/>
        </p:nvSpPr>
        <p:spPr>
          <a:xfrm>
            <a:off x="3627537" y="4500214"/>
            <a:ext cx="228600" cy="2262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cxnSp>
        <p:nvCxnSpPr>
          <p:cNvPr id="67" name="Straight Connector 66"/>
          <p:cNvCxnSpPr>
            <a:stCxn id="12" idx="0"/>
            <a:endCxn id="64" idx="5"/>
          </p:cNvCxnSpPr>
          <p:nvPr/>
        </p:nvCxnSpPr>
        <p:spPr>
          <a:xfrm flipH="1" flipV="1">
            <a:off x="3822659" y="4693342"/>
            <a:ext cx="109678" cy="567583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12" idx="7"/>
            <a:endCxn id="63" idx="3"/>
          </p:cNvCxnSpPr>
          <p:nvPr/>
        </p:nvCxnSpPr>
        <p:spPr>
          <a:xfrm flipV="1">
            <a:off x="3986219" y="4252509"/>
            <a:ext cx="556755" cy="103073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3428322" y="5237078"/>
            <a:ext cx="541446" cy="555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3886200" y="3973400"/>
            <a:ext cx="0" cy="13247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886200" y="5298183"/>
            <a:ext cx="1406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856137" y="5260925"/>
            <a:ext cx="152400" cy="152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127" name="Rectangle 126"/>
          <p:cNvSpPr/>
          <p:nvPr/>
        </p:nvSpPr>
        <p:spPr>
          <a:xfrm>
            <a:off x="352606" y="1188215"/>
            <a:ext cx="783945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1</a:t>
            </a:r>
            <a:endParaRPr lang="en-US" sz="900" dirty="0"/>
          </a:p>
        </p:txBody>
      </p:sp>
      <p:sp>
        <p:nvSpPr>
          <p:cNvPr id="128" name="Rectangle 127"/>
          <p:cNvSpPr/>
          <p:nvPr/>
        </p:nvSpPr>
        <p:spPr>
          <a:xfrm>
            <a:off x="1126256" y="1188215"/>
            <a:ext cx="762000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2</a:t>
            </a:r>
            <a:endParaRPr lang="en-US" sz="900" dirty="0"/>
          </a:p>
        </p:txBody>
      </p:sp>
      <p:sp>
        <p:nvSpPr>
          <p:cNvPr id="129" name="Rectangle 128"/>
          <p:cNvSpPr/>
          <p:nvPr/>
        </p:nvSpPr>
        <p:spPr>
          <a:xfrm>
            <a:off x="2099279" y="1181100"/>
            <a:ext cx="849850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M</a:t>
            </a:r>
            <a:endParaRPr lang="en-US" sz="900" dirty="0"/>
          </a:p>
        </p:txBody>
      </p:sp>
      <p:sp>
        <p:nvSpPr>
          <p:cNvPr id="130" name="TextBox 129"/>
          <p:cNvSpPr txBox="1"/>
          <p:nvPr/>
        </p:nvSpPr>
        <p:spPr>
          <a:xfrm>
            <a:off x="1826392" y="1153959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143" name="Rounded Rectangle 142"/>
          <p:cNvSpPr/>
          <p:nvPr/>
        </p:nvSpPr>
        <p:spPr>
          <a:xfrm>
            <a:off x="304800" y="1921567"/>
            <a:ext cx="2743200" cy="9906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100" dirty="0" smtClean="0"/>
              <a:t>Policy 2</a:t>
            </a:r>
            <a:endParaRPr lang="en-US" sz="1100" dirty="0"/>
          </a:p>
        </p:txBody>
      </p:sp>
      <p:sp>
        <p:nvSpPr>
          <p:cNvPr id="144" name="Rectangle 143"/>
          <p:cNvSpPr/>
          <p:nvPr/>
        </p:nvSpPr>
        <p:spPr>
          <a:xfrm>
            <a:off x="369350" y="2203506"/>
            <a:ext cx="783945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1</a:t>
            </a:r>
            <a:endParaRPr lang="en-US" sz="900" dirty="0"/>
          </a:p>
        </p:txBody>
      </p:sp>
      <p:sp>
        <p:nvSpPr>
          <p:cNvPr id="145" name="Rectangle 144"/>
          <p:cNvSpPr/>
          <p:nvPr/>
        </p:nvSpPr>
        <p:spPr>
          <a:xfrm>
            <a:off x="1143000" y="2203506"/>
            <a:ext cx="762000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2</a:t>
            </a:r>
            <a:endParaRPr lang="en-US" sz="900" dirty="0"/>
          </a:p>
        </p:txBody>
      </p:sp>
      <p:sp>
        <p:nvSpPr>
          <p:cNvPr id="146" name="Rectangle 145"/>
          <p:cNvSpPr/>
          <p:nvPr/>
        </p:nvSpPr>
        <p:spPr>
          <a:xfrm>
            <a:off x="2099279" y="2201586"/>
            <a:ext cx="849850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M</a:t>
            </a:r>
            <a:endParaRPr lang="en-US" sz="900" dirty="0"/>
          </a:p>
        </p:txBody>
      </p:sp>
      <p:sp>
        <p:nvSpPr>
          <p:cNvPr id="147" name="TextBox 146"/>
          <p:cNvSpPr txBox="1"/>
          <p:nvPr/>
        </p:nvSpPr>
        <p:spPr>
          <a:xfrm>
            <a:off x="1843136" y="2169250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148" name="Rounded Rectangle 147"/>
          <p:cNvSpPr/>
          <p:nvPr/>
        </p:nvSpPr>
        <p:spPr>
          <a:xfrm>
            <a:off x="304120" y="2941666"/>
            <a:ext cx="2743200" cy="9906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100" dirty="0" smtClean="0"/>
              <a:t>Policy 3</a:t>
            </a:r>
            <a:endParaRPr lang="en-US" sz="1100" dirty="0"/>
          </a:p>
        </p:txBody>
      </p:sp>
      <p:sp>
        <p:nvSpPr>
          <p:cNvPr id="149" name="Rectangle 148"/>
          <p:cNvSpPr/>
          <p:nvPr/>
        </p:nvSpPr>
        <p:spPr>
          <a:xfrm>
            <a:off x="368670" y="3223605"/>
            <a:ext cx="783945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1</a:t>
            </a:r>
            <a:endParaRPr lang="en-US" sz="900" dirty="0"/>
          </a:p>
        </p:txBody>
      </p:sp>
      <p:sp>
        <p:nvSpPr>
          <p:cNvPr id="150" name="Rectangle 149"/>
          <p:cNvSpPr/>
          <p:nvPr/>
        </p:nvSpPr>
        <p:spPr>
          <a:xfrm>
            <a:off x="1142320" y="3223605"/>
            <a:ext cx="762000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2</a:t>
            </a:r>
            <a:endParaRPr lang="en-US" sz="900" dirty="0"/>
          </a:p>
        </p:txBody>
      </p:sp>
      <p:sp>
        <p:nvSpPr>
          <p:cNvPr id="151" name="Rectangle 150"/>
          <p:cNvSpPr/>
          <p:nvPr/>
        </p:nvSpPr>
        <p:spPr>
          <a:xfrm>
            <a:off x="2098599" y="3221685"/>
            <a:ext cx="849850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M</a:t>
            </a:r>
            <a:endParaRPr lang="en-US" sz="900" dirty="0"/>
          </a:p>
        </p:txBody>
      </p:sp>
      <p:sp>
        <p:nvSpPr>
          <p:cNvPr id="152" name="TextBox 151"/>
          <p:cNvSpPr txBox="1"/>
          <p:nvPr/>
        </p:nvSpPr>
        <p:spPr>
          <a:xfrm>
            <a:off x="1842456" y="3189349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153" name="TextBox 152"/>
          <p:cNvSpPr txBox="1"/>
          <p:nvPr/>
        </p:nvSpPr>
        <p:spPr>
          <a:xfrm>
            <a:off x="821456" y="1585338"/>
            <a:ext cx="1744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Global Policy Preference (</a:t>
            </a:r>
            <a:r>
              <a:rPr lang="el-GR" sz="1050" dirty="0" smtClean="0">
                <a:solidFill>
                  <a:schemeClr val="bg1"/>
                </a:solidFill>
              </a:rPr>
              <a:t>θ</a:t>
            </a:r>
            <a:r>
              <a:rPr lang="en-US" sz="1050" baseline="-25000" dirty="0" smtClean="0">
                <a:solidFill>
                  <a:schemeClr val="bg1"/>
                </a:solidFill>
              </a:rPr>
              <a:t>1</a:t>
            </a:r>
            <a:r>
              <a:rPr lang="en-US" sz="1050" dirty="0" smtClean="0">
                <a:solidFill>
                  <a:schemeClr val="bg1"/>
                </a:solidFill>
              </a:rPr>
              <a:t>)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769672" y="2600629"/>
            <a:ext cx="1744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Global Policy Preference (</a:t>
            </a:r>
            <a:r>
              <a:rPr lang="el-GR" sz="1050" dirty="0" smtClean="0">
                <a:solidFill>
                  <a:schemeClr val="bg1"/>
                </a:solidFill>
              </a:rPr>
              <a:t>θ</a:t>
            </a:r>
            <a:r>
              <a:rPr lang="en-US" sz="1050" baseline="-25000" dirty="0">
                <a:solidFill>
                  <a:schemeClr val="bg1"/>
                </a:solidFill>
              </a:rPr>
              <a:t>2</a:t>
            </a:r>
            <a:r>
              <a:rPr lang="en-US" sz="1050" dirty="0" smtClean="0">
                <a:solidFill>
                  <a:schemeClr val="bg1"/>
                </a:solidFill>
              </a:rPr>
              <a:t>)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46917" y="3620728"/>
            <a:ext cx="1744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Global Policy Preference (</a:t>
            </a:r>
            <a:r>
              <a:rPr lang="el-GR" sz="1050" dirty="0" smtClean="0">
                <a:solidFill>
                  <a:schemeClr val="bg1"/>
                </a:solidFill>
              </a:rPr>
              <a:t>θ</a:t>
            </a:r>
            <a:r>
              <a:rPr lang="en-US" sz="1050" baseline="-25000" dirty="0">
                <a:solidFill>
                  <a:schemeClr val="bg1"/>
                </a:solidFill>
              </a:rPr>
              <a:t>3</a:t>
            </a:r>
            <a:r>
              <a:rPr lang="en-US" sz="1050" dirty="0" smtClean="0">
                <a:solidFill>
                  <a:schemeClr val="bg1"/>
                </a:solidFill>
              </a:rPr>
              <a:t>)</a:t>
            </a:r>
            <a:endParaRPr lang="en-US" sz="105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160"/>
              <p:cNvSpPr txBox="1"/>
              <p:nvPr/>
            </p:nvSpPr>
            <p:spPr>
              <a:xfrm>
                <a:off x="4538236" y="4846328"/>
                <a:ext cx="416268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/>
                        </a:rPr>
                        <m:t>𝑑</m:t>
                      </m:r>
                      <m:sSubSup>
                        <m:sSubSupPr>
                          <m:ctrlPr>
                            <a:rPr lang="en-US" sz="10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0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000" b="0" i="1" smtClean="0">
                              <a:latin typeface="Cambria Math"/>
                            </a:rPr>
                            <m:t>1</m:t>
                          </m:r>
                        </m:sub>
                        <m:sup/>
                      </m:sSubSup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161" name="TextBox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8236" y="4846328"/>
                <a:ext cx="416268" cy="24622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/>
              <p:cNvSpPr txBox="1"/>
              <p:nvPr/>
            </p:nvSpPr>
            <p:spPr>
              <a:xfrm>
                <a:off x="4297167" y="4478179"/>
                <a:ext cx="427233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/>
                        </a:rPr>
                        <m:t>𝑑</m:t>
                      </m:r>
                      <m:sSubSup>
                        <m:sSubSupPr>
                          <m:ctrlPr>
                            <a:rPr lang="en-US" sz="10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0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000" b="0" i="1" smtClean="0">
                              <a:latin typeface="Cambria Math"/>
                            </a:rPr>
                            <m:t>2</m:t>
                          </m:r>
                        </m:sub>
                        <m:sup/>
                      </m:sSubSup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162" name="TextBox 1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167" y="4478179"/>
                <a:ext cx="427233" cy="24622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TextBox 162"/>
              <p:cNvSpPr txBox="1"/>
              <p:nvPr/>
            </p:nvSpPr>
            <p:spPr>
              <a:xfrm>
                <a:off x="3533933" y="4906453"/>
                <a:ext cx="419217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00" b="0" i="1" smtClean="0">
                          <a:latin typeface="Cambria Math"/>
                        </a:rPr>
                        <m:t>𝑑</m:t>
                      </m:r>
                      <m:sSubSup>
                        <m:sSubSupPr>
                          <m:ctrlPr>
                            <a:rPr lang="en-US" sz="10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00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000" b="0" i="1" smtClean="0">
                              <a:latin typeface="Cambria Math"/>
                            </a:rPr>
                            <m:t>3</m:t>
                          </m:r>
                        </m:sub>
                        <m:sup/>
                      </m:sSubSup>
                    </m:oMath>
                  </m:oMathPara>
                </a14:m>
                <a:endParaRPr lang="en-US" sz="1000" dirty="0"/>
              </a:p>
            </p:txBody>
          </p:sp>
        </mc:Choice>
        <mc:Fallback xmlns="">
          <p:sp>
            <p:nvSpPr>
              <p:cNvPr id="163" name="TextBox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933" y="4906453"/>
                <a:ext cx="419217" cy="24622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5" name="TextBox 174"/>
          <p:cNvSpPr txBox="1"/>
          <p:nvPr/>
        </p:nvSpPr>
        <p:spPr>
          <a:xfrm>
            <a:off x="-4343400" y="4949142"/>
            <a:ext cx="1918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Evaluate each policy: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TextBox 176"/>
              <p:cNvSpPr txBox="1"/>
              <p:nvPr/>
            </p:nvSpPr>
            <p:spPr>
              <a:xfrm>
                <a:off x="6256392" y="3416616"/>
                <a:ext cx="255929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𝐴𝑙𝑡𝑟𝑢𝑖𝑠𝑚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𝑆𝑐𝑜𝑟𝑒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𝑑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77" name="TextBox 1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392" y="3416616"/>
                <a:ext cx="2559290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5" name="Rectangle 194"/>
          <p:cNvSpPr/>
          <p:nvPr/>
        </p:nvSpPr>
        <p:spPr>
          <a:xfrm>
            <a:off x="566828" y="4404042"/>
            <a:ext cx="2059551" cy="1920557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Landscape </a:t>
            </a:r>
            <a:r>
              <a:rPr lang="en-US" sz="1100" dirty="0" smtClean="0">
                <a:solidFill>
                  <a:schemeClr val="tx1"/>
                </a:solidFill>
              </a:rPr>
              <a:t>Productions (Evaluative Models)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625408" y="5044148"/>
            <a:ext cx="1012194" cy="2607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Production 1</a:t>
            </a:r>
            <a:endParaRPr lang="en-US" sz="1050" dirty="0"/>
          </a:p>
        </p:txBody>
      </p:sp>
      <p:sp>
        <p:nvSpPr>
          <p:cNvPr id="197" name="Rectangle 196"/>
          <p:cNvSpPr/>
          <p:nvPr/>
        </p:nvSpPr>
        <p:spPr>
          <a:xfrm>
            <a:off x="930208" y="5395470"/>
            <a:ext cx="1012194" cy="2607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Production 2 </a:t>
            </a:r>
            <a:endParaRPr lang="en-US" sz="1050" dirty="0"/>
          </a:p>
        </p:txBody>
      </p:sp>
      <p:sp>
        <p:nvSpPr>
          <p:cNvPr id="198" name="Rectangle 197"/>
          <p:cNvSpPr/>
          <p:nvPr/>
        </p:nvSpPr>
        <p:spPr>
          <a:xfrm>
            <a:off x="1505956" y="5835234"/>
            <a:ext cx="1012194" cy="2607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Production M</a:t>
            </a:r>
            <a:endParaRPr lang="en-US" sz="1050" dirty="0"/>
          </a:p>
        </p:txBody>
      </p:sp>
      <p:sp>
        <p:nvSpPr>
          <p:cNvPr id="199" name="TextBox 198"/>
          <p:cNvSpPr txBox="1"/>
          <p:nvPr/>
        </p:nvSpPr>
        <p:spPr>
          <a:xfrm>
            <a:off x="1547322" y="5501348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201" name="Rectangle 200"/>
          <p:cNvSpPr/>
          <p:nvPr/>
        </p:nvSpPr>
        <p:spPr>
          <a:xfrm>
            <a:off x="7081119" y="1465306"/>
            <a:ext cx="1801747" cy="3025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Policy Preference Weight (</a:t>
            </a:r>
            <a:r>
              <a:rPr lang="el-GR" sz="1050" dirty="0" smtClean="0"/>
              <a:t>δ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sp>
        <p:nvSpPr>
          <p:cNvPr id="209" name="Rectangle 208"/>
          <p:cNvSpPr/>
          <p:nvPr/>
        </p:nvSpPr>
        <p:spPr>
          <a:xfrm>
            <a:off x="7680971" y="1888014"/>
            <a:ext cx="1215821" cy="2747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Utility Weight (</a:t>
            </a:r>
            <a:r>
              <a:rPr lang="el-GR" sz="1050" dirty="0" smtClean="0"/>
              <a:t>γ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cxnSp>
        <p:nvCxnSpPr>
          <p:cNvPr id="215" name="Elbow Connector 214"/>
          <p:cNvCxnSpPr/>
          <p:nvPr/>
        </p:nvCxnSpPr>
        <p:spPr>
          <a:xfrm rot="16200000" flipH="1">
            <a:off x="5432619" y="8049502"/>
            <a:ext cx="533400" cy="40003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Elbow Connector 224"/>
          <p:cNvCxnSpPr>
            <a:endCxn id="64" idx="0"/>
          </p:cNvCxnSpPr>
          <p:nvPr/>
        </p:nvCxnSpPr>
        <p:spPr>
          <a:xfrm rot="16200000" flipH="1">
            <a:off x="2853051" y="3611427"/>
            <a:ext cx="1090423" cy="687150"/>
          </a:xfrm>
          <a:prstGeom prst="bentConnector3">
            <a:avLst>
              <a:gd name="adj1" fmla="val 160"/>
            </a:avLst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stCxn id="143" idx="3"/>
            <a:endCxn id="63" idx="0"/>
          </p:cNvCxnSpPr>
          <p:nvPr/>
        </p:nvCxnSpPr>
        <p:spPr>
          <a:xfrm>
            <a:off x="3048000" y="2416867"/>
            <a:ext cx="1537002" cy="1734178"/>
          </a:xfrm>
          <a:prstGeom prst="bentConnector2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>
            <a:stCxn id="49" idx="3"/>
            <a:endCxn id="13" idx="0"/>
          </p:cNvCxnSpPr>
          <p:nvPr/>
        </p:nvCxnSpPr>
        <p:spPr>
          <a:xfrm>
            <a:off x="3031256" y="1401576"/>
            <a:ext cx="2004561" cy="3636598"/>
          </a:xfrm>
          <a:prstGeom prst="bentConnector2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endCxn id="12" idx="4"/>
          </p:cNvCxnSpPr>
          <p:nvPr/>
        </p:nvCxnSpPr>
        <p:spPr>
          <a:xfrm flipV="1">
            <a:off x="2633747" y="5413325"/>
            <a:ext cx="1298590" cy="228509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3" name="Elbow Connector 212"/>
          <p:cNvCxnSpPr/>
          <p:nvPr/>
        </p:nvCxnSpPr>
        <p:spPr>
          <a:xfrm rot="16200000" flipH="1">
            <a:off x="6239570" y="1544408"/>
            <a:ext cx="1956486" cy="1915839"/>
          </a:xfrm>
          <a:prstGeom prst="bentConnector3">
            <a:avLst>
              <a:gd name="adj1" fmla="val 75132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526565" y="152400"/>
            <a:ext cx="1735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Altruism Score</a:t>
            </a:r>
            <a:endParaRPr lang="en-US" sz="20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625408" y="536944"/>
            <a:ext cx="8039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Measures alignment between policy intentions and landscape production scarcities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578208" y="1465306"/>
            <a:ext cx="1363372" cy="30257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/>
                </a:solidFill>
              </a:rPr>
              <a:t>Altruism Weight (</a:t>
            </a:r>
            <a:r>
              <a:rPr lang="el-GR" sz="1100" b="1" dirty="0" smtClean="0">
                <a:solidFill>
                  <a:schemeClr val="tx1"/>
                </a:solidFill>
              </a:rPr>
              <a:t>α</a:t>
            </a:r>
            <a:r>
              <a:rPr lang="en-US" sz="1100" b="1" dirty="0" smtClean="0">
                <a:solidFill>
                  <a:schemeClr val="tx1"/>
                </a:solidFill>
              </a:rPr>
              <a:t>)</a:t>
            </a:r>
            <a:endParaRPr lang="en-US" sz="1100" b="1" dirty="0">
              <a:solidFill>
                <a:schemeClr val="tx1"/>
              </a:solidFill>
            </a:endParaRPr>
          </a:p>
        </p:txBody>
      </p:sp>
      <p:sp>
        <p:nvSpPr>
          <p:cNvPr id="88" name="Bent Arrow 87"/>
          <p:cNvSpPr/>
          <p:nvPr/>
        </p:nvSpPr>
        <p:spPr>
          <a:xfrm rot="5400000" flipH="1">
            <a:off x="6587349" y="2472548"/>
            <a:ext cx="900514" cy="3450788"/>
          </a:xfrm>
          <a:prstGeom prst="bentArrow">
            <a:avLst>
              <a:gd name="adj1" fmla="val 30552"/>
              <a:gd name="adj2" fmla="val 28891"/>
              <a:gd name="adj3" fmla="val 32633"/>
              <a:gd name="adj4" fmla="val 42008"/>
            </a:avLst>
          </a:prstGeom>
          <a:gradFill flip="none" rotWithShape="1">
            <a:gsLst>
              <a:gs pos="0">
                <a:schemeClr val="accent5"/>
              </a:gs>
              <a:gs pos="50000">
                <a:srgbClr val="9CB86E"/>
              </a:gs>
              <a:gs pos="100000">
                <a:srgbClr val="156B13"/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8868677">
            <a:off x="4656405" y="5309727"/>
            <a:ext cx="147683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Intention/Production 2</a:t>
            </a:r>
            <a:endParaRPr lang="en-US" sz="800" dirty="0"/>
          </a:p>
        </p:txBody>
      </p:sp>
      <p:sp>
        <p:nvSpPr>
          <p:cNvPr id="68" name="TextBox 67"/>
          <p:cNvSpPr txBox="1"/>
          <p:nvPr/>
        </p:nvSpPr>
        <p:spPr>
          <a:xfrm>
            <a:off x="3513054" y="6155322"/>
            <a:ext cx="1642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”Intention” space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64209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5978103" y="3345608"/>
            <a:ext cx="3013497" cy="459831"/>
          </a:xfrm>
          <a:prstGeom prst="rect">
            <a:avLst/>
          </a:prstGeom>
          <a:solidFill>
            <a:srgbClr val="FFFF00">
              <a:alpha val="28000"/>
            </a:srgb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6400" y="1112865"/>
            <a:ext cx="3505200" cy="16074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Actor</a:t>
            </a:r>
            <a:endParaRPr lang="en-US"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2754" y="2273732"/>
            <a:ext cx="7620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Value 1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31680" y="2273732"/>
            <a:ext cx="6705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Value 2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53008" y="2272352"/>
            <a:ext cx="827068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Value N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09437" y="2176984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11" name="Cube 10"/>
          <p:cNvSpPr/>
          <p:nvPr/>
        </p:nvSpPr>
        <p:spPr>
          <a:xfrm>
            <a:off x="3429000" y="3147935"/>
            <a:ext cx="2122066" cy="2007951"/>
          </a:xfrm>
          <a:prstGeom prst="cube">
            <a:avLst>
              <a:gd name="adj" fmla="val 2603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208960" y="4501740"/>
            <a:ext cx="152400" cy="1524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endCxn id="13" idx="2"/>
          </p:cNvCxnSpPr>
          <p:nvPr/>
        </p:nvCxnSpPr>
        <p:spPr>
          <a:xfrm>
            <a:off x="5055762" y="3564585"/>
            <a:ext cx="153198" cy="101335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581400" y="5181600"/>
            <a:ext cx="14594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Intention/Value 1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2529205" y="4235582"/>
            <a:ext cx="15379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Intention/Value 3</a:t>
            </a:r>
            <a:endParaRPr lang="en-US" sz="1100" dirty="0"/>
          </a:p>
        </p:txBody>
      </p:sp>
      <p:sp>
        <p:nvSpPr>
          <p:cNvPr id="49" name="Rounded Rectangle 48"/>
          <p:cNvSpPr/>
          <p:nvPr/>
        </p:nvSpPr>
        <p:spPr>
          <a:xfrm>
            <a:off x="288056" y="906276"/>
            <a:ext cx="2743200" cy="9906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100" dirty="0" smtClean="0"/>
              <a:t>Policy 1</a:t>
            </a:r>
            <a:endParaRPr lang="en-US" sz="1100" dirty="0"/>
          </a:p>
        </p:txBody>
      </p:sp>
      <p:sp>
        <p:nvSpPr>
          <p:cNvPr id="63" name="Oval 62"/>
          <p:cNvSpPr/>
          <p:nvPr/>
        </p:nvSpPr>
        <p:spPr>
          <a:xfrm>
            <a:off x="4523528" y="3347682"/>
            <a:ext cx="118872" cy="1188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620169" y="3963780"/>
            <a:ext cx="228600" cy="2262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>
            <a:stCxn id="12" idx="3"/>
            <a:endCxn id="64" idx="6"/>
          </p:cNvCxnSpPr>
          <p:nvPr/>
        </p:nvCxnSpPr>
        <p:spPr>
          <a:xfrm flipH="1">
            <a:off x="3848769" y="3520436"/>
            <a:ext cx="1099229" cy="556476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12" idx="7"/>
            <a:endCxn id="63" idx="6"/>
          </p:cNvCxnSpPr>
          <p:nvPr/>
        </p:nvCxnSpPr>
        <p:spPr>
          <a:xfrm flipH="1" flipV="1">
            <a:off x="4642400" y="3407118"/>
            <a:ext cx="413362" cy="555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3420954" y="4625103"/>
            <a:ext cx="541446" cy="555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3962400" y="3172591"/>
            <a:ext cx="0" cy="1452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962400" y="4625103"/>
            <a:ext cx="15369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4925680" y="3390354"/>
            <a:ext cx="152400" cy="152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/>
          <p:cNvSpPr/>
          <p:nvPr/>
        </p:nvSpPr>
        <p:spPr>
          <a:xfrm>
            <a:off x="352606" y="1188215"/>
            <a:ext cx="783945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1</a:t>
            </a:r>
            <a:endParaRPr lang="en-US" sz="900" dirty="0"/>
          </a:p>
        </p:txBody>
      </p:sp>
      <p:sp>
        <p:nvSpPr>
          <p:cNvPr id="128" name="Rectangle 127"/>
          <p:cNvSpPr/>
          <p:nvPr/>
        </p:nvSpPr>
        <p:spPr>
          <a:xfrm>
            <a:off x="1126256" y="1188215"/>
            <a:ext cx="762000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2</a:t>
            </a:r>
            <a:endParaRPr lang="en-US" sz="900" dirty="0"/>
          </a:p>
        </p:txBody>
      </p:sp>
      <p:sp>
        <p:nvSpPr>
          <p:cNvPr id="129" name="Rectangle 128"/>
          <p:cNvSpPr/>
          <p:nvPr/>
        </p:nvSpPr>
        <p:spPr>
          <a:xfrm>
            <a:off x="2099279" y="1181100"/>
            <a:ext cx="849850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M</a:t>
            </a:r>
            <a:endParaRPr lang="en-US" sz="900" dirty="0"/>
          </a:p>
        </p:txBody>
      </p:sp>
      <p:sp>
        <p:nvSpPr>
          <p:cNvPr id="130" name="TextBox 129"/>
          <p:cNvSpPr txBox="1"/>
          <p:nvPr/>
        </p:nvSpPr>
        <p:spPr>
          <a:xfrm>
            <a:off x="1826392" y="1153959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143" name="Rounded Rectangle 142"/>
          <p:cNvSpPr/>
          <p:nvPr/>
        </p:nvSpPr>
        <p:spPr>
          <a:xfrm>
            <a:off x="304800" y="1921567"/>
            <a:ext cx="2743200" cy="9906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100" dirty="0" smtClean="0"/>
              <a:t>Policy 2</a:t>
            </a:r>
            <a:endParaRPr lang="en-US" sz="1100" dirty="0"/>
          </a:p>
        </p:txBody>
      </p:sp>
      <p:sp>
        <p:nvSpPr>
          <p:cNvPr id="144" name="Rectangle 143"/>
          <p:cNvSpPr/>
          <p:nvPr/>
        </p:nvSpPr>
        <p:spPr>
          <a:xfrm>
            <a:off x="369350" y="2203506"/>
            <a:ext cx="783945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1</a:t>
            </a:r>
            <a:endParaRPr lang="en-US" sz="900" dirty="0"/>
          </a:p>
        </p:txBody>
      </p:sp>
      <p:sp>
        <p:nvSpPr>
          <p:cNvPr id="145" name="Rectangle 144"/>
          <p:cNvSpPr/>
          <p:nvPr/>
        </p:nvSpPr>
        <p:spPr>
          <a:xfrm>
            <a:off x="1143000" y="2203506"/>
            <a:ext cx="762000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2</a:t>
            </a:r>
            <a:endParaRPr lang="en-US" sz="900" dirty="0"/>
          </a:p>
        </p:txBody>
      </p:sp>
      <p:sp>
        <p:nvSpPr>
          <p:cNvPr id="146" name="Rectangle 145"/>
          <p:cNvSpPr/>
          <p:nvPr/>
        </p:nvSpPr>
        <p:spPr>
          <a:xfrm>
            <a:off x="2099279" y="2201586"/>
            <a:ext cx="849850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M</a:t>
            </a:r>
            <a:endParaRPr lang="en-US" sz="900" dirty="0"/>
          </a:p>
        </p:txBody>
      </p:sp>
      <p:sp>
        <p:nvSpPr>
          <p:cNvPr id="147" name="TextBox 146"/>
          <p:cNvSpPr txBox="1"/>
          <p:nvPr/>
        </p:nvSpPr>
        <p:spPr>
          <a:xfrm>
            <a:off x="1843136" y="2169250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148" name="Rounded Rectangle 147"/>
          <p:cNvSpPr/>
          <p:nvPr/>
        </p:nvSpPr>
        <p:spPr>
          <a:xfrm>
            <a:off x="304120" y="2941666"/>
            <a:ext cx="2743200" cy="9906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100" dirty="0" smtClean="0"/>
              <a:t>Policy 3</a:t>
            </a:r>
            <a:endParaRPr lang="en-US" sz="1100" dirty="0"/>
          </a:p>
        </p:txBody>
      </p:sp>
      <p:sp>
        <p:nvSpPr>
          <p:cNvPr id="149" name="Rectangle 148"/>
          <p:cNvSpPr/>
          <p:nvPr/>
        </p:nvSpPr>
        <p:spPr>
          <a:xfrm>
            <a:off x="368670" y="3223605"/>
            <a:ext cx="783945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1</a:t>
            </a:r>
            <a:endParaRPr lang="en-US" sz="900" dirty="0"/>
          </a:p>
        </p:txBody>
      </p:sp>
      <p:sp>
        <p:nvSpPr>
          <p:cNvPr id="150" name="Rectangle 149"/>
          <p:cNvSpPr/>
          <p:nvPr/>
        </p:nvSpPr>
        <p:spPr>
          <a:xfrm>
            <a:off x="1142320" y="3223605"/>
            <a:ext cx="762000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2</a:t>
            </a:r>
            <a:endParaRPr lang="en-US" sz="900" dirty="0"/>
          </a:p>
        </p:txBody>
      </p:sp>
      <p:sp>
        <p:nvSpPr>
          <p:cNvPr id="151" name="Rectangle 150"/>
          <p:cNvSpPr/>
          <p:nvPr/>
        </p:nvSpPr>
        <p:spPr>
          <a:xfrm>
            <a:off x="2098599" y="3221685"/>
            <a:ext cx="849850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M</a:t>
            </a:r>
            <a:endParaRPr lang="en-US" sz="900" dirty="0"/>
          </a:p>
        </p:txBody>
      </p:sp>
      <p:sp>
        <p:nvSpPr>
          <p:cNvPr id="152" name="TextBox 151"/>
          <p:cNvSpPr txBox="1"/>
          <p:nvPr/>
        </p:nvSpPr>
        <p:spPr>
          <a:xfrm>
            <a:off x="1842456" y="3189349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153" name="TextBox 152"/>
          <p:cNvSpPr txBox="1"/>
          <p:nvPr/>
        </p:nvSpPr>
        <p:spPr>
          <a:xfrm>
            <a:off x="821456" y="1585338"/>
            <a:ext cx="1744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Global Policy Preference (</a:t>
            </a:r>
            <a:r>
              <a:rPr lang="el-GR" sz="1050" dirty="0" smtClean="0">
                <a:solidFill>
                  <a:schemeClr val="bg1"/>
                </a:solidFill>
              </a:rPr>
              <a:t>θ</a:t>
            </a:r>
            <a:r>
              <a:rPr lang="en-US" sz="1050" baseline="-25000" dirty="0" smtClean="0">
                <a:solidFill>
                  <a:schemeClr val="bg1"/>
                </a:solidFill>
              </a:rPr>
              <a:t>1</a:t>
            </a:r>
            <a:r>
              <a:rPr lang="en-US" sz="1050" dirty="0" smtClean="0">
                <a:solidFill>
                  <a:schemeClr val="bg1"/>
                </a:solidFill>
              </a:rPr>
              <a:t>)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769672" y="2600629"/>
            <a:ext cx="1744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Global Policy Preference (</a:t>
            </a:r>
            <a:r>
              <a:rPr lang="el-GR" sz="1050" dirty="0" smtClean="0">
                <a:solidFill>
                  <a:schemeClr val="bg1"/>
                </a:solidFill>
              </a:rPr>
              <a:t>θ</a:t>
            </a:r>
            <a:r>
              <a:rPr lang="en-US" sz="1050" baseline="-25000" dirty="0">
                <a:solidFill>
                  <a:schemeClr val="bg1"/>
                </a:solidFill>
              </a:rPr>
              <a:t>2</a:t>
            </a:r>
            <a:r>
              <a:rPr lang="en-US" sz="1050" dirty="0" smtClean="0">
                <a:solidFill>
                  <a:schemeClr val="bg1"/>
                </a:solidFill>
              </a:rPr>
              <a:t>)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46917" y="3620728"/>
            <a:ext cx="1744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Global Policy Preference (</a:t>
            </a:r>
            <a:r>
              <a:rPr lang="el-GR" sz="1050" dirty="0" smtClean="0">
                <a:solidFill>
                  <a:schemeClr val="bg1"/>
                </a:solidFill>
              </a:rPr>
              <a:t>θ</a:t>
            </a:r>
            <a:r>
              <a:rPr lang="en-US" sz="1050" baseline="-25000" dirty="0">
                <a:solidFill>
                  <a:schemeClr val="bg1"/>
                </a:solidFill>
              </a:rPr>
              <a:t>3</a:t>
            </a:r>
            <a:r>
              <a:rPr lang="en-US" sz="1050" dirty="0" smtClean="0">
                <a:solidFill>
                  <a:schemeClr val="bg1"/>
                </a:solidFill>
              </a:rPr>
              <a:t>)</a:t>
            </a:r>
            <a:endParaRPr lang="en-US" sz="105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160"/>
              <p:cNvSpPr txBox="1"/>
              <p:nvPr/>
            </p:nvSpPr>
            <p:spPr>
              <a:xfrm>
                <a:off x="4678296" y="3962400"/>
                <a:ext cx="42710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𝑑</m:t>
                      </m:r>
                      <m:sSubSup>
                        <m:sSubSupPr>
                          <m:ctrlPr>
                            <a:rPr lang="en-US" sz="11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1100" b="0" i="1" smtClean="0">
                              <a:latin typeface="Cambria Math"/>
                            </a:rPr>
                            <m:t>1</m:t>
                          </m:r>
                        </m:sub>
                        <m:sup/>
                      </m:sSubSup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61" name="TextBox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8296" y="3962400"/>
                <a:ext cx="427104" cy="2616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/>
              <p:cNvSpPr txBox="1"/>
              <p:nvPr/>
            </p:nvSpPr>
            <p:spPr>
              <a:xfrm>
                <a:off x="4571506" y="3189272"/>
                <a:ext cx="43037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𝑑</m:t>
                      </m:r>
                      <m:sSubSup>
                        <m:sSubSupPr>
                          <m:ctrlPr>
                            <a:rPr lang="en-US" sz="11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1100" b="0" i="1" smtClean="0">
                              <a:latin typeface="Cambria Math"/>
                            </a:rPr>
                            <m:t>2</m:t>
                          </m:r>
                        </m:sub>
                        <m:sup/>
                      </m:sSubSup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62" name="TextBox 1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506" y="3189272"/>
                <a:ext cx="430374" cy="2616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TextBox 162"/>
              <p:cNvSpPr txBox="1"/>
              <p:nvPr/>
            </p:nvSpPr>
            <p:spPr>
              <a:xfrm>
                <a:off x="3962400" y="3962400"/>
                <a:ext cx="43037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100" b="0" i="1" smtClean="0">
                          <a:latin typeface="Cambria Math"/>
                        </a:rPr>
                        <m:t>𝑑</m:t>
                      </m:r>
                      <m:sSubSup>
                        <m:sSubSupPr>
                          <m:ctrlPr>
                            <a:rPr lang="en-US" sz="110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1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1100" b="0" i="1" smtClean="0">
                              <a:latin typeface="Cambria Math"/>
                            </a:rPr>
                            <m:t>3</m:t>
                          </m:r>
                        </m:sub>
                        <m:sup/>
                      </m:sSubSup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163" name="TextBox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962400"/>
                <a:ext cx="430374" cy="2616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5" name="TextBox 174"/>
          <p:cNvSpPr txBox="1"/>
          <p:nvPr/>
        </p:nvSpPr>
        <p:spPr>
          <a:xfrm>
            <a:off x="-4343400" y="4949142"/>
            <a:ext cx="1918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Evaluate each policy: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TextBox 176"/>
              <p:cNvSpPr txBox="1"/>
              <p:nvPr/>
            </p:nvSpPr>
            <p:spPr>
              <a:xfrm>
                <a:off x="5943600" y="3416616"/>
                <a:ext cx="291778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𝑆𝑒𝑙𝑓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𝐼𝑛𝑡𝑒𝑟𝑒𝑠𝑡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𝑆𝑐𝑜𝑟𝑒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𝑑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77" name="TextBox 1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416616"/>
                <a:ext cx="2917785" cy="338554"/>
              </a:xfrm>
              <a:prstGeom prst="rect">
                <a:avLst/>
              </a:prstGeom>
              <a:blipFill rotWithShape="1">
                <a:blip r:embed="rId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1" name="Rectangle 200"/>
          <p:cNvSpPr/>
          <p:nvPr/>
        </p:nvSpPr>
        <p:spPr>
          <a:xfrm>
            <a:off x="7081119" y="1465306"/>
            <a:ext cx="1801747" cy="3025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Policy Preference Weight (</a:t>
            </a:r>
            <a:r>
              <a:rPr lang="el-GR" sz="1050" dirty="0" smtClean="0"/>
              <a:t>δ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sp>
        <p:nvSpPr>
          <p:cNvPr id="209" name="Rectangle 208"/>
          <p:cNvSpPr/>
          <p:nvPr/>
        </p:nvSpPr>
        <p:spPr>
          <a:xfrm>
            <a:off x="7680971" y="1888014"/>
            <a:ext cx="1215821" cy="2747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Utility Weight (</a:t>
            </a:r>
            <a:r>
              <a:rPr lang="el-GR" sz="1050" dirty="0" smtClean="0"/>
              <a:t>γ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cxnSp>
        <p:nvCxnSpPr>
          <p:cNvPr id="225" name="Elbow Connector 224"/>
          <p:cNvCxnSpPr>
            <a:stCxn id="148" idx="3"/>
            <a:endCxn id="64" idx="0"/>
          </p:cNvCxnSpPr>
          <p:nvPr/>
        </p:nvCxnSpPr>
        <p:spPr>
          <a:xfrm>
            <a:off x="3047320" y="3436966"/>
            <a:ext cx="687149" cy="526814"/>
          </a:xfrm>
          <a:prstGeom prst="bentConnector2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/>
          <p:cNvCxnSpPr>
            <a:stCxn id="143" idx="3"/>
            <a:endCxn id="63" idx="0"/>
          </p:cNvCxnSpPr>
          <p:nvPr/>
        </p:nvCxnSpPr>
        <p:spPr>
          <a:xfrm>
            <a:off x="3048000" y="2416867"/>
            <a:ext cx="1534964" cy="930815"/>
          </a:xfrm>
          <a:prstGeom prst="bentConnector2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Elbow Connector 113"/>
          <p:cNvCxnSpPr>
            <a:stCxn id="49" idx="3"/>
            <a:endCxn id="13" idx="0"/>
          </p:cNvCxnSpPr>
          <p:nvPr/>
        </p:nvCxnSpPr>
        <p:spPr>
          <a:xfrm>
            <a:off x="3031256" y="1401576"/>
            <a:ext cx="2253904" cy="3100164"/>
          </a:xfrm>
          <a:prstGeom prst="bentConnector2">
            <a:avLst/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endCxn id="12" idx="0"/>
          </p:cNvCxnSpPr>
          <p:nvPr/>
        </p:nvCxnSpPr>
        <p:spPr>
          <a:xfrm rot="10800000" flipV="1">
            <a:off x="5001880" y="2951658"/>
            <a:ext cx="1779920" cy="438696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3" name="Elbow Connector 212"/>
          <p:cNvCxnSpPr>
            <a:stCxn id="26" idx="3"/>
          </p:cNvCxnSpPr>
          <p:nvPr/>
        </p:nvCxnSpPr>
        <p:spPr>
          <a:xfrm>
            <a:off x="7441229" y="2024071"/>
            <a:ext cx="788371" cy="1392545"/>
          </a:xfrm>
          <a:prstGeom prst="bentConnector2">
            <a:avLst/>
          </a:prstGeom>
          <a:ln>
            <a:headEnd type="none" w="med" len="med"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526565" y="152400"/>
            <a:ext cx="21056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Self Interest Score</a:t>
            </a:r>
            <a:endParaRPr lang="en-US" sz="20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318018" y="536944"/>
            <a:ext cx="6301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Measures alignment between policy intentions and actor values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578208" y="1465306"/>
            <a:ext cx="1363372" cy="30257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Altruism Weight (</a:t>
            </a:r>
            <a:r>
              <a:rPr lang="el-GR" sz="1100" dirty="0" smtClean="0">
                <a:solidFill>
                  <a:schemeClr val="bg1"/>
                </a:solidFill>
              </a:rPr>
              <a:t>α</a:t>
            </a:r>
            <a:r>
              <a:rPr lang="en-US" sz="1100" dirty="0" smtClean="0">
                <a:solidFill>
                  <a:schemeClr val="bg1"/>
                </a:solidFill>
              </a:rPr>
              <a:t>)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88" name="Bent Arrow 87"/>
          <p:cNvSpPr/>
          <p:nvPr/>
        </p:nvSpPr>
        <p:spPr>
          <a:xfrm rot="5400000" flipH="1">
            <a:off x="6710460" y="2595659"/>
            <a:ext cx="900514" cy="3204566"/>
          </a:xfrm>
          <a:prstGeom prst="bentArrow">
            <a:avLst>
              <a:gd name="adj1" fmla="val 30552"/>
              <a:gd name="adj2" fmla="val 28891"/>
              <a:gd name="adj3" fmla="val 32633"/>
              <a:gd name="adj4" fmla="val 42008"/>
            </a:avLst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7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8868677">
            <a:off x="4812647" y="4829272"/>
            <a:ext cx="1476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Intention/Value 2</a:t>
            </a:r>
            <a:endParaRPr lang="en-US" sz="1000" dirty="0"/>
          </a:p>
        </p:txBody>
      </p:sp>
      <p:sp>
        <p:nvSpPr>
          <p:cNvPr id="26" name="Rectangle 25"/>
          <p:cNvSpPr/>
          <p:nvPr/>
        </p:nvSpPr>
        <p:spPr>
          <a:xfrm>
            <a:off x="5801137" y="1886679"/>
            <a:ext cx="1640092" cy="27478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Self Interest Weight (</a:t>
            </a:r>
            <a:r>
              <a:rPr lang="el-GR" sz="1050" b="1" dirty="0" smtClean="0">
                <a:solidFill>
                  <a:schemeClr val="tx1"/>
                </a:solidFill>
              </a:rPr>
              <a:t>β</a:t>
            </a:r>
            <a:r>
              <a:rPr lang="en-US" sz="1050" b="1" dirty="0" smtClean="0">
                <a:solidFill>
                  <a:schemeClr val="tx1"/>
                </a:solidFill>
              </a:rPr>
              <a:t>)</a:t>
            </a:r>
            <a:endParaRPr lang="en-US" sz="1050" b="1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5578208" y="2819400"/>
            <a:ext cx="240186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flipH="1" flipV="1">
            <a:off x="7980076" y="2623456"/>
            <a:ext cx="1916" cy="19594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5578208" y="2623456"/>
            <a:ext cx="0" cy="19594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6779142" y="2819400"/>
            <a:ext cx="0" cy="13225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3420954" y="5715000"/>
            <a:ext cx="16421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”Intention” space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479916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>
          <a:xfrm>
            <a:off x="3863459" y="3096998"/>
            <a:ext cx="3299341" cy="459831"/>
          </a:xfrm>
          <a:prstGeom prst="rect">
            <a:avLst/>
          </a:prstGeom>
          <a:solidFill>
            <a:srgbClr val="FFFF00">
              <a:alpha val="28000"/>
            </a:srgb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FFFF00"/>
                </a:solidFill>
              </a:ln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6400" y="1112865"/>
            <a:ext cx="3505200" cy="16074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1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Actor</a:t>
            </a:r>
            <a:endParaRPr lang="en-US" sz="11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62754" y="2273732"/>
            <a:ext cx="7620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Value 1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31680" y="2273732"/>
            <a:ext cx="6705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Value 2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53008" y="2272352"/>
            <a:ext cx="827068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Value N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09437" y="2176984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28" name="Down Arrow 27"/>
          <p:cNvSpPr/>
          <p:nvPr/>
        </p:nvSpPr>
        <p:spPr>
          <a:xfrm>
            <a:off x="5837295" y="8153400"/>
            <a:ext cx="2438400" cy="2188243"/>
          </a:xfrm>
          <a:prstGeom prst="downArrow">
            <a:avLst>
              <a:gd name="adj1" fmla="val 68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Multicriteria</a:t>
            </a:r>
            <a:r>
              <a:rPr lang="en-US" sz="1600" dirty="0" smtClean="0"/>
              <a:t>  Policy Selection </a:t>
            </a:r>
            <a:endParaRPr lang="en-US" sz="1600" dirty="0"/>
          </a:p>
        </p:txBody>
      </p:sp>
      <p:sp>
        <p:nvSpPr>
          <p:cNvPr id="29" name="Rounded Rectangle 28"/>
          <p:cNvSpPr/>
          <p:nvPr/>
        </p:nvSpPr>
        <p:spPr>
          <a:xfrm>
            <a:off x="2984732" y="9989055"/>
            <a:ext cx="2895600" cy="70517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Outcome(s)</a:t>
            </a:r>
            <a:endParaRPr lang="en-US" sz="1600" dirty="0"/>
          </a:p>
        </p:txBody>
      </p:sp>
      <p:sp>
        <p:nvSpPr>
          <p:cNvPr id="49" name="Rounded Rectangle 48"/>
          <p:cNvSpPr/>
          <p:nvPr/>
        </p:nvSpPr>
        <p:spPr>
          <a:xfrm>
            <a:off x="304120" y="3575523"/>
            <a:ext cx="2743200" cy="9906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100" dirty="0" smtClean="0"/>
              <a:t>Policy 1</a:t>
            </a:r>
            <a:endParaRPr lang="en-US" sz="1100" dirty="0"/>
          </a:p>
        </p:txBody>
      </p:sp>
      <p:sp>
        <p:nvSpPr>
          <p:cNvPr id="61" name="Down Arrow 60"/>
          <p:cNvSpPr/>
          <p:nvPr/>
        </p:nvSpPr>
        <p:spPr>
          <a:xfrm rot="16200000">
            <a:off x="4426218" y="8777455"/>
            <a:ext cx="685800" cy="6857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2" name="Down Arrow 61"/>
          <p:cNvSpPr/>
          <p:nvPr/>
        </p:nvSpPr>
        <p:spPr>
          <a:xfrm rot="16200000" flipV="1">
            <a:off x="5119254" y="9079981"/>
            <a:ext cx="685800" cy="638558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7" name="Rectangle 126"/>
          <p:cNvSpPr/>
          <p:nvPr/>
        </p:nvSpPr>
        <p:spPr>
          <a:xfrm>
            <a:off x="368670" y="3857462"/>
            <a:ext cx="783945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1</a:t>
            </a:r>
            <a:endParaRPr lang="en-US" sz="900" dirty="0"/>
          </a:p>
        </p:txBody>
      </p:sp>
      <p:sp>
        <p:nvSpPr>
          <p:cNvPr id="128" name="Rectangle 127"/>
          <p:cNvSpPr/>
          <p:nvPr/>
        </p:nvSpPr>
        <p:spPr>
          <a:xfrm>
            <a:off x="1142320" y="3857462"/>
            <a:ext cx="762000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2</a:t>
            </a:r>
            <a:endParaRPr lang="en-US" sz="900" dirty="0"/>
          </a:p>
        </p:txBody>
      </p:sp>
      <p:sp>
        <p:nvSpPr>
          <p:cNvPr id="129" name="Rectangle 128"/>
          <p:cNvSpPr/>
          <p:nvPr/>
        </p:nvSpPr>
        <p:spPr>
          <a:xfrm>
            <a:off x="2115343" y="3848100"/>
            <a:ext cx="849850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M</a:t>
            </a:r>
            <a:endParaRPr lang="en-US" sz="900" dirty="0"/>
          </a:p>
        </p:txBody>
      </p:sp>
      <p:sp>
        <p:nvSpPr>
          <p:cNvPr id="130" name="TextBox 129"/>
          <p:cNvSpPr txBox="1"/>
          <p:nvPr/>
        </p:nvSpPr>
        <p:spPr>
          <a:xfrm>
            <a:off x="1842456" y="3823206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143" name="Rounded Rectangle 142"/>
          <p:cNvSpPr/>
          <p:nvPr/>
        </p:nvSpPr>
        <p:spPr>
          <a:xfrm>
            <a:off x="320864" y="4590814"/>
            <a:ext cx="2743200" cy="9906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100" dirty="0" smtClean="0"/>
              <a:t>Policy 2</a:t>
            </a:r>
            <a:endParaRPr lang="en-US" sz="1100" dirty="0"/>
          </a:p>
        </p:txBody>
      </p:sp>
      <p:sp>
        <p:nvSpPr>
          <p:cNvPr id="144" name="Rectangle 143"/>
          <p:cNvSpPr/>
          <p:nvPr/>
        </p:nvSpPr>
        <p:spPr>
          <a:xfrm>
            <a:off x="385414" y="4872753"/>
            <a:ext cx="783945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1</a:t>
            </a:r>
            <a:endParaRPr lang="en-US" sz="900" dirty="0"/>
          </a:p>
        </p:txBody>
      </p:sp>
      <p:sp>
        <p:nvSpPr>
          <p:cNvPr id="145" name="Rectangle 144"/>
          <p:cNvSpPr/>
          <p:nvPr/>
        </p:nvSpPr>
        <p:spPr>
          <a:xfrm>
            <a:off x="1159064" y="4872753"/>
            <a:ext cx="762000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2</a:t>
            </a:r>
            <a:endParaRPr lang="en-US" sz="900" dirty="0"/>
          </a:p>
        </p:txBody>
      </p:sp>
      <p:sp>
        <p:nvSpPr>
          <p:cNvPr id="146" name="Rectangle 145"/>
          <p:cNvSpPr/>
          <p:nvPr/>
        </p:nvSpPr>
        <p:spPr>
          <a:xfrm>
            <a:off x="2115343" y="4870833"/>
            <a:ext cx="849850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M</a:t>
            </a:r>
            <a:endParaRPr lang="en-US" sz="900" dirty="0"/>
          </a:p>
        </p:txBody>
      </p:sp>
      <p:sp>
        <p:nvSpPr>
          <p:cNvPr id="147" name="TextBox 146"/>
          <p:cNvSpPr txBox="1"/>
          <p:nvPr/>
        </p:nvSpPr>
        <p:spPr>
          <a:xfrm>
            <a:off x="1859200" y="4838497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148" name="Rounded Rectangle 147"/>
          <p:cNvSpPr/>
          <p:nvPr/>
        </p:nvSpPr>
        <p:spPr>
          <a:xfrm>
            <a:off x="320184" y="5610913"/>
            <a:ext cx="2743200" cy="9906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100" dirty="0" smtClean="0"/>
              <a:t>Policy 3</a:t>
            </a:r>
            <a:endParaRPr lang="en-US" sz="1100" dirty="0"/>
          </a:p>
        </p:txBody>
      </p:sp>
      <p:sp>
        <p:nvSpPr>
          <p:cNvPr id="149" name="Rectangle 148"/>
          <p:cNvSpPr/>
          <p:nvPr/>
        </p:nvSpPr>
        <p:spPr>
          <a:xfrm>
            <a:off x="384734" y="5892852"/>
            <a:ext cx="783945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1</a:t>
            </a:r>
            <a:endParaRPr lang="en-US" sz="900" dirty="0"/>
          </a:p>
        </p:txBody>
      </p:sp>
      <p:sp>
        <p:nvSpPr>
          <p:cNvPr id="150" name="Rectangle 149"/>
          <p:cNvSpPr/>
          <p:nvPr/>
        </p:nvSpPr>
        <p:spPr>
          <a:xfrm>
            <a:off x="1158384" y="5892852"/>
            <a:ext cx="762000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2</a:t>
            </a:r>
            <a:endParaRPr lang="en-US" sz="900" dirty="0"/>
          </a:p>
        </p:txBody>
      </p:sp>
      <p:sp>
        <p:nvSpPr>
          <p:cNvPr id="151" name="Rectangle 150"/>
          <p:cNvSpPr/>
          <p:nvPr/>
        </p:nvSpPr>
        <p:spPr>
          <a:xfrm>
            <a:off x="2114663" y="5890932"/>
            <a:ext cx="849850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M</a:t>
            </a:r>
            <a:endParaRPr lang="en-US" sz="900" dirty="0"/>
          </a:p>
        </p:txBody>
      </p:sp>
      <p:sp>
        <p:nvSpPr>
          <p:cNvPr id="152" name="TextBox 151"/>
          <p:cNvSpPr txBox="1"/>
          <p:nvPr/>
        </p:nvSpPr>
        <p:spPr>
          <a:xfrm>
            <a:off x="1858520" y="5858596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153" name="TextBox 152"/>
          <p:cNvSpPr txBox="1"/>
          <p:nvPr/>
        </p:nvSpPr>
        <p:spPr>
          <a:xfrm>
            <a:off x="837520" y="4254585"/>
            <a:ext cx="1744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Global Policy Preference (</a:t>
            </a:r>
            <a:r>
              <a:rPr lang="el-GR" sz="1050" dirty="0" smtClean="0">
                <a:solidFill>
                  <a:schemeClr val="bg1"/>
                </a:solidFill>
              </a:rPr>
              <a:t>θ</a:t>
            </a:r>
            <a:r>
              <a:rPr lang="en-US" sz="1050" baseline="-25000" dirty="0" smtClean="0">
                <a:solidFill>
                  <a:schemeClr val="bg1"/>
                </a:solidFill>
              </a:rPr>
              <a:t>1</a:t>
            </a:r>
            <a:r>
              <a:rPr lang="en-US" sz="1050" dirty="0" smtClean="0">
                <a:solidFill>
                  <a:schemeClr val="bg1"/>
                </a:solidFill>
              </a:rPr>
              <a:t>)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785736" y="5269876"/>
            <a:ext cx="1744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Global Policy Preference (</a:t>
            </a:r>
            <a:r>
              <a:rPr lang="el-GR" sz="1050" dirty="0" smtClean="0">
                <a:solidFill>
                  <a:schemeClr val="bg1"/>
                </a:solidFill>
              </a:rPr>
              <a:t>θ</a:t>
            </a:r>
            <a:r>
              <a:rPr lang="en-US" sz="1050" baseline="-25000" dirty="0">
                <a:solidFill>
                  <a:schemeClr val="bg1"/>
                </a:solidFill>
              </a:rPr>
              <a:t>2</a:t>
            </a:r>
            <a:r>
              <a:rPr lang="en-US" sz="1050" dirty="0" smtClean="0">
                <a:solidFill>
                  <a:schemeClr val="bg1"/>
                </a:solidFill>
              </a:rPr>
              <a:t>)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762981" y="6289975"/>
            <a:ext cx="1744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Global Policy Preference (</a:t>
            </a:r>
            <a:r>
              <a:rPr lang="el-GR" sz="1050" dirty="0" smtClean="0">
                <a:solidFill>
                  <a:schemeClr val="bg1"/>
                </a:solidFill>
              </a:rPr>
              <a:t>θ</a:t>
            </a:r>
            <a:r>
              <a:rPr lang="en-US" sz="1050" baseline="-25000" dirty="0">
                <a:solidFill>
                  <a:schemeClr val="bg1"/>
                </a:solidFill>
              </a:rPr>
              <a:t>3</a:t>
            </a:r>
            <a:r>
              <a:rPr lang="en-US" sz="1050" dirty="0" smtClean="0">
                <a:solidFill>
                  <a:schemeClr val="bg1"/>
                </a:solidFill>
              </a:rPr>
              <a:t>)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-4343400" y="4949142"/>
            <a:ext cx="1918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Evaluate each policy: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TextBox 176"/>
              <p:cNvSpPr txBox="1"/>
              <p:nvPr/>
            </p:nvSpPr>
            <p:spPr>
              <a:xfrm>
                <a:off x="4047610" y="3168006"/>
                <a:ext cx="322961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b="0" dirty="0" smtClean="0"/>
                  <a:t>Global Preference Weight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/>
                      </a:rPr>
                      <m:t> </m:t>
                    </m:r>
                    <m:r>
                      <a:rPr lang="en-US" sz="1600" b="0" i="1" smtClean="0">
                        <a:latin typeface="Cambria Math"/>
                      </a:rPr>
                      <m:t>= 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𝛿</m:t>
                    </m:r>
                    <m:r>
                      <a:rPr lang="en-US" sz="16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m:rPr>
                        <m:sty m:val="p"/>
                      </m:rPr>
                      <a:rPr lang="el-GR" sz="1600" b="0" i="1" smtClean="0">
                        <a:latin typeface="Cambria Math"/>
                        <a:ea typeface="Cambria Math"/>
                      </a:rPr>
                      <m:t>θ</m:t>
                    </m:r>
                  </m:oMath>
                </a14:m>
                <a:r>
                  <a:rPr lang="en-US" sz="1600" baseline="-25000" dirty="0" smtClean="0"/>
                  <a:t>i</a:t>
                </a:r>
                <a:endParaRPr lang="en-US" sz="1600" baseline="-25000" dirty="0"/>
              </a:p>
            </p:txBody>
          </p:sp>
        </mc:Choice>
        <mc:Fallback xmlns="">
          <p:sp>
            <p:nvSpPr>
              <p:cNvPr id="177" name="TextBox 1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7610" y="3168006"/>
                <a:ext cx="3229619" cy="338554"/>
              </a:xfrm>
              <a:prstGeom prst="rect">
                <a:avLst/>
              </a:prstGeom>
              <a:blipFill rotWithShape="1">
                <a:blip r:embed="rId2"/>
                <a:stretch>
                  <a:fillRect l="-1132" t="-5455" b="-2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1" name="Rectangle 200"/>
          <p:cNvSpPr/>
          <p:nvPr/>
        </p:nvSpPr>
        <p:spPr>
          <a:xfrm>
            <a:off x="7081119" y="1465306"/>
            <a:ext cx="1801747" cy="3025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chemeClr val="tx1"/>
                </a:solidFill>
              </a:rPr>
              <a:t>Policy Preference Weight (</a:t>
            </a:r>
            <a:r>
              <a:rPr lang="el-GR" sz="1050" b="1" dirty="0" smtClean="0">
                <a:solidFill>
                  <a:schemeClr val="tx1"/>
                </a:solidFill>
              </a:rPr>
              <a:t>δ</a:t>
            </a:r>
            <a:r>
              <a:rPr lang="en-US" sz="1050" b="1" dirty="0" smtClean="0">
                <a:solidFill>
                  <a:schemeClr val="tx1"/>
                </a:solidFill>
              </a:rPr>
              <a:t>)</a:t>
            </a:r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209" name="Rectangle 208"/>
          <p:cNvSpPr/>
          <p:nvPr/>
        </p:nvSpPr>
        <p:spPr>
          <a:xfrm>
            <a:off x="7680971" y="1888014"/>
            <a:ext cx="1215821" cy="2747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Utility Weight (</a:t>
            </a:r>
            <a:r>
              <a:rPr lang="el-GR" sz="1050" dirty="0" smtClean="0"/>
              <a:t>γ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cxnSp>
        <p:nvCxnSpPr>
          <p:cNvPr id="215" name="Elbow Connector 214"/>
          <p:cNvCxnSpPr/>
          <p:nvPr/>
        </p:nvCxnSpPr>
        <p:spPr>
          <a:xfrm rot="16200000" flipH="1">
            <a:off x="5432619" y="8049502"/>
            <a:ext cx="533400" cy="40003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Elbow Connector 224"/>
          <p:cNvCxnSpPr>
            <a:stCxn id="148" idx="3"/>
          </p:cNvCxnSpPr>
          <p:nvPr/>
        </p:nvCxnSpPr>
        <p:spPr>
          <a:xfrm flipV="1">
            <a:off x="3063384" y="3575523"/>
            <a:ext cx="3878196" cy="2530690"/>
          </a:xfrm>
          <a:prstGeom prst="bentConnector3">
            <a:avLst>
              <a:gd name="adj1" fmla="val 100048"/>
            </a:avLst>
          </a:prstGeom>
          <a:ln w="5715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Elbow Connector 212"/>
          <p:cNvCxnSpPr/>
          <p:nvPr/>
        </p:nvCxnSpPr>
        <p:spPr>
          <a:xfrm rot="5400000">
            <a:off x="6563741" y="1825323"/>
            <a:ext cx="1329118" cy="1214233"/>
          </a:xfrm>
          <a:prstGeom prst="bentConnector3">
            <a:avLst>
              <a:gd name="adj1" fmla="val 83101"/>
            </a:avLst>
          </a:prstGeom>
          <a:ln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526565" y="152400"/>
            <a:ext cx="2768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Global Policy Preference</a:t>
            </a:r>
            <a:endParaRPr lang="en-US" sz="2000" b="1" dirty="0"/>
          </a:p>
        </p:txBody>
      </p:sp>
      <p:sp>
        <p:nvSpPr>
          <p:cNvPr id="117" name="TextBox 116"/>
          <p:cNvSpPr txBox="1"/>
          <p:nvPr/>
        </p:nvSpPr>
        <p:spPr>
          <a:xfrm>
            <a:off x="1739905" y="536944"/>
            <a:ext cx="5422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Measures overall, actor-independent policy preferences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578208" y="1465306"/>
            <a:ext cx="1363372" cy="30257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Altruism Weight (</a:t>
            </a:r>
            <a:r>
              <a:rPr lang="el-GR" sz="1100" dirty="0" smtClean="0">
                <a:solidFill>
                  <a:schemeClr val="bg1"/>
                </a:solidFill>
              </a:rPr>
              <a:t>α</a:t>
            </a:r>
            <a:r>
              <a:rPr lang="en-US" sz="1100" dirty="0" smtClean="0">
                <a:solidFill>
                  <a:schemeClr val="bg1"/>
                </a:solidFill>
              </a:rPr>
              <a:t>)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801137" y="1886679"/>
            <a:ext cx="1640092" cy="27478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bg1"/>
                </a:solidFill>
              </a:rPr>
              <a:t>Self Interest Weight (</a:t>
            </a:r>
            <a:r>
              <a:rPr lang="el-GR" sz="1050" dirty="0" smtClean="0">
                <a:solidFill>
                  <a:schemeClr val="bg1"/>
                </a:solidFill>
              </a:rPr>
              <a:t>β</a:t>
            </a:r>
            <a:r>
              <a:rPr lang="en-US" sz="1050" dirty="0" smtClean="0">
                <a:solidFill>
                  <a:schemeClr val="bg1"/>
                </a:solidFill>
              </a:rPr>
              <a:t>)</a:t>
            </a:r>
            <a:endParaRPr lang="en-US" sz="1050" dirty="0">
              <a:solidFill>
                <a:schemeClr val="bg1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3039940" y="4106665"/>
            <a:ext cx="3894260" cy="63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048000" y="5105400"/>
            <a:ext cx="3894260" cy="63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1174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506124" y="967035"/>
            <a:ext cx="3505200" cy="1510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100" dirty="0" smtClean="0">
                <a:solidFill>
                  <a:schemeClr val="bg1"/>
                </a:solidFill>
              </a:rPr>
              <a:t>Actor</a:t>
            </a:r>
            <a:endParaRPr lang="en-US" sz="1100" dirty="0">
              <a:solidFill>
                <a:schemeClr val="bg1"/>
              </a:solidFill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6418796" y="3643147"/>
            <a:ext cx="609600" cy="700253"/>
          </a:xfrm>
          <a:prstGeom prst="rect">
            <a:avLst/>
          </a:prstGeom>
          <a:solidFill>
            <a:srgbClr val="FFFF00">
              <a:alpha val="29000"/>
            </a:srgbClr>
          </a:solidFill>
        </p:spPr>
        <p:txBody>
          <a:bodyPr wrap="none" rtlCol="0" anchor="b">
            <a:noAutofit/>
          </a:bodyPr>
          <a:lstStyle/>
          <a:p>
            <a:pPr algn="ctr"/>
            <a:r>
              <a:rPr lang="en-US" sz="1050" dirty="0" smtClean="0"/>
              <a:t>Global</a:t>
            </a:r>
            <a:endParaRPr lang="en-US" sz="1050" dirty="0" smtClean="0"/>
          </a:p>
          <a:p>
            <a:pPr algn="ctr"/>
            <a:r>
              <a:rPr lang="en-US" sz="1050" dirty="0" smtClean="0"/>
              <a:t>Preference</a:t>
            </a:r>
            <a:endParaRPr lang="en-US" sz="1050" dirty="0"/>
          </a:p>
        </p:txBody>
      </p:sp>
      <p:sp>
        <p:nvSpPr>
          <p:cNvPr id="204" name="TextBox 203"/>
          <p:cNvSpPr txBox="1"/>
          <p:nvPr/>
        </p:nvSpPr>
        <p:spPr>
          <a:xfrm>
            <a:off x="5722077" y="3638343"/>
            <a:ext cx="620519" cy="700253"/>
          </a:xfrm>
          <a:prstGeom prst="rect">
            <a:avLst/>
          </a:prstGeom>
          <a:solidFill>
            <a:srgbClr val="FFFF00">
              <a:alpha val="29000"/>
            </a:srgbClr>
          </a:solidFill>
        </p:spPr>
        <p:txBody>
          <a:bodyPr wrap="none" rtlCol="0" anchor="b">
            <a:noAutofit/>
          </a:bodyPr>
          <a:lstStyle/>
          <a:p>
            <a:pPr algn="ctr"/>
            <a:r>
              <a:rPr lang="en-US" sz="1050" dirty="0" smtClean="0"/>
              <a:t>Utility</a:t>
            </a:r>
          </a:p>
          <a:p>
            <a:pPr algn="ctr"/>
            <a:endParaRPr lang="en-US" sz="500" dirty="0"/>
          </a:p>
        </p:txBody>
      </p:sp>
      <p:sp>
        <p:nvSpPr>
          <p:cNvPr id="203" name="TextBox 202"/>
          <p:cNvSpPr txBox="1"/>
          <p:nvPr/>
        </p:nvSpPr>
        <p:spPr>
          <a:xfrm>
            <a:off x="4937794" y="3652815"/>
            <a:ext cx="693869" cy="700253"/>
          </a:xfrm>
          <a:prstGeom prst="rect">
            <a:avLst/>
          </a:prstGeom>
          <a:solidFill>
            <a:srgbClr val="FFFF00">
              <a:alpha val="29000"/>
            </a:srgbClr>
          </a:solidFill>
        </p:spPr>
        <p:txBody>
          <a:bodyPr wrap="none" rtlCol="0" anchor="b">
            <a:noAutofit/>
          </a:bodyPr>
          <a:lstStyle/>
          <a:p>
            <a:pPr algn="ctr"/>
            <a:r>
              <a:rPr lang="en-US" sz="1050" dirty="0" smtClean="0"/>
              <a:t>Self-</a:t>
            </a:r>
          </a:p>
          <a:p>
            <a:pPr algn="ctr"/>
            <a:r>
              <a:rPr lang="en-US" sz="1050" dirty="0" smtClean="0"/>
              <a:t>Interest</a:t>
            </a:r>
            <a:endParaRPr lang="en-US" sz="1050" dirty="0"/>
          </a:p>
        </p:txBody>
      </p:sp>
      <p:sp>
        <p:nvSpPr>
          <p:cNvPr id="202" name="TextBox 201"/>
          <p:cNvSpPr txBox="1"/>
          <p:nvPr/>
        </p:nvSpPr>
        <p:spPr>
          <a:xfrm>
            <a:off x="4132796" y="3652816"/>
            <a:ext cx="667170" cy="700252"/>
          </a:xfrm>
          <a:prstGeom prst="rect">
            <a:avLst/>
          </a:prstGeom>
          <a:solidFill>
            <a:srgbClr val="FFFF00">
              <a:alpha val="29000"/>
            </a:srgbClr>
          </a:solidFill>
        </p:spPr>
        <p:txBody>
          <a:bodyPr wrap="none" rtlCol="0" anchor="b">
            <a:noAutofit/>
          </a:bodyPr>
          <a:lstStyle/>
          <a:p>
            <a:pPr algn="ctr"/>
            <a:r>
              <a:rPr lang="en-US" sz="1050" dirty="0" smtClean="0"/>
              <a:t>Altruism</a:t>
            </a:r>
          </a:p>
          <a:p>
            <a:pPr algn="ctr"/>
            <a:endParaRPr lang="en-US" sz="500" dirty="0"/>
          </a:p>
        </p:txBody>
      </p:sp>
      <p:sp>
        <p:nvSpPr>
          <p:cNvPr id="200" name="Down Arrow 199"/>
          <p:cNvSpPr/>
          <p:nvPr/>
        </p:nvSpPr>
        <p:spPr>
          <a:xfrm rot="10800000">
            <a:off x="4191000" y="4252950"/>
            <a:ext cx="625513" cy="1895687"/>
          </a:xfrm>
          <a:prstGeom prst="downArrow">
            <a:avLst/>
          </a:prstGeom>
          <a:solidFill>
            <a:schemeClr val="accent3">
              <a:alpha val="17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5" name="Rectangle 4"/>
          <p:cNvSpPr/>
          <p:nvPr/>
        </p:nvSpPr>
        <p:spPr>
          <a:xfrm>
            <a:off x="5582478" y="2127901"/>
            <a:ext cx="7620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Value 1</a:t>
            </a:r>
            <a:endParaRPr lang="en-US" sz="1050" dirty="0"/>
          </a:p>
        </p:txBody>
      </p:sp>
      <p:sp>
        <p:nvSpPr>
          <p:cNvPr id="6" name="Rectangle 5"/>
          <p:cNvSpPr/>
          <p:nvPr/>
        </p:nvSpPr>
        <p:spPr>
          <a:xfrm>
            <a:off x="6351404" y="2127901"/>
            <a:ext cx="67056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Value 2</a:t>
            </a:r>
            <a:endParaRPr lang="en-US" sz="1050" dirty="0"/>
          </a:p>
        </p:txBody>
      </p:sp>
      <p:sp>
        <p:nvSpPr>
          <p:cNvPr id="7" name="Rectangle 6"/>
          <p:cNvSpPr/>
          <p:nvPr/>
        </p:nvSpPr>
        <p:spPr>
          <a:xfrm>
            <a:off x="7172732" y="2126521"/>
            <a:ext cx="827068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Value N</a:t>
            </a:r>
            <a:endParaRPr lang="en-US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6929161" y="2031153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11" name="Cube 10"/>
          <p:cNvSpPr/>
          <p:nvPr/>
        </p:nvSpPr>
        <p:spPr>
          <a:xfrm>
            <a:off x="2971799" y="5048829"/>
            <a:ext cx="1676400" cy="1461778"/>
          </a:xfrm>
          <a:prstGeom prst="cube">
            <a:avLst>
              <a:gd name="adj" fmla="val 2603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4081868" y="5843090"/>
            <a:ext cx="152400" cy="1524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5" name="Straight Connector 14"/>
          <p:cNvCxnSpPr>
            <a:stCxn id="12" idx="6"/>
            <a:endCxn id="13" idx="2"/>
          </p:cNvCxnSpPr>
          <p:nvPr/>
        </p:nvCxnSpPr>
        <p:spPr>
          <a:xfrm>
            <a:off x="3375842" y="5785562"/>
            <a:ext cx="706026" cy="13372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83949" y="6513656"/>
            <a:ext cx="14594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Intention/Production 1</a:t>
            </a:r>
            <a:endParaRPr lang="en-US" sz="900" dirty="0"/>
          </a:p>
        </p:txBody>
      </p:sp>
      <p:sp>
        <p:nvSpPr>
          <p:cNvPr id="17" name="TextBox 16"/>
          <p:cNvSpPr txBox="1"/>
          <p:nvPr/>
        </p:nvSpPr>
        <p:spPr>
          <a:xfrm rot="18868677">
            <a:off x="4025812" y="6197565"/>
            <a:ext cx="13377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Intention/Production 2</a:t>
            </a:r>
            <a:endParaRPr lang="en-US" sz="800" dirty="0"/>
          </a:p>
        </p:txBody>
      </p:sp>
      <p:sp>
        <p:nvSpPr>
          <p:cNvPr id="18" name="TextBox 17"/>
          <p:cNvSpPr txBox="1"/>
          <p:nvPr/>
        </p:nvSpPr>
        <p:spPr>
          <a:xfrm rot="16200000">
            <a:off x="2028816" y="5687012"/>
            <a:ext cx="15379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Intention/Production 3</a:t>
            </a:r>
            <a:endParaRPr lang="en-US" sz="1050" dirty="0"/>
          </a:p>
        </p:txBody>
      </p:sp>
      <p:sp>
        <p:nvSpPr>
          <p:cNvPr id="25" name="Rectangle 24"/>
          <p:cNvSpPr/>
          <p:nvPr/>
        </p:nvSpPr>
        <p:spPr>
          <a:xfrm>
            <a:off x="5597932" y="1319475"/>
            <a:ext cx="1363372" cy="30257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Altruism Weight (</a:t>
            </a:r>
            <a:r>
              <a:rPr lang="el-GR" sz="1050" dirty="0" smtClean="0"/>
              <a:t>α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sp>
        <p:nvSpPr>
          <p:cNvPr id="26" name="Rectangle 25"/>
          <p:cNvSpPr/>
          <p:nvPr/>
        </p:nvSpPr>
        <p:spPr>
          <a:xfrm>
            <a:off x="5820861" y="1740848"/>
            <a:ext cx="1640092" cy="27478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Self Interest Weight (</a:t>
            </a:r>
            <a:r>
              <a:rPr lang="el-GR" sz="1050" dirty="0" smtClean="0"/>
              <a:t>β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sp>
        <p:nvSpPr>
          <p:cNvPr id="28" name="Down Arrow 27"/>
          <p:cNvSpPr/>
          <p:nvPr/>
        </p:nvSpPr>
        <p:spPr>
          <a:xfrm>
            <a:off x="5837295" y="8153400"/>
            <a:ext cx="2438400" cy="2188243"/>
          </a:xfrm>
          <a:prstGeom prst="downArrow">
            <a:avLst>
              <a:gd name="adj1" fmla="val 68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Multicriteria</a:t>
            </a:r>
            <a:r>
              <a:rPr lang="en-US" sz="1600" dirty="0" smtClean="0"/>
              <a:t>  Policy Selection </a:t>
            </a:r>
            <a:endParaRPr lang="en-US" sz="1600" dirty="0"/>
          </a:p>
        </p:txBody>
      </p:sp>
      <p:sp>
        <p:nvSpPr>
          <p:cNvPr id="29" name="Rounded Rectangle 28"/>
          <p:cNvSpPr/>
          <p:nvPr/>
        </p:nvSpPr>
        <p:spPr>
          <a:xfrm>
            <a:off x="2984732" y="9989055"/>
            <a:ext cx="2895600" cy="70517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Outcome(s)</a:t>
            </a:r>
            <a:endParaRPr lang="en-US" sz="1600" dirty="0"/>
          </a:p>
        </p:txBody>
      </p:sp>
      <p:sp>
        <p:nvSpPr>
          <p:cNvPr id="49" name="Rounded Rectangle 48"/>
          <p:cNvSpPr/>
          <p:nvPr/>
        </p:nvSpPr>
        <p:spPr>
          <a:xfrm>
            <a:off x="106755" y="852106"/>
            <a:ext cx="2743200" cy="9906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100" dirty="0" smtClean="0"/>
              <a:t>Policy 1</a:t>
            </a:r>
            <a:endParaRPr lang="en-US" sz="1100" dirty="0"/>
          </a:p>
        </p:txBody>
      </p:sp>
      <p:sp>
        <p:nvSpPr>
          <p:cNvPr id="61" name="Down Arrow 60"/>
          <p:cNvSpPr/>
          <p:nvPr/>
        </p:nvSpPr>
        <p:spPr>
          <a:xfrm rot="16200000">
            <a:off x="4426218" y="8777455"/>
            <a:ext cx="685800" cy="6857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2" name="Down Arrow 61"/>
          <p:cNvSpPr/>
          <p:nvPr/>
        </p:nvSpPr>
        <p:spPr>
          <a:xfrm rot="16200000" flipV="1">
            <a:off x="5119254" y="9079981"/>
            <a:ext cx="685800" cy="638558"/>
          </a:xfrm>
          <a:prstGeom prst="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3" name="Oval 62"/>
          <p:cNvSpPr/>
          <p:nvPr/>
        </p:nvSpPr>
        <p:spPr>
          <a:xfrm>
            <a:off x="3691127" y="5248575"/>
            <a:ext cx="118872" cy="1188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4" name="Oval 63"/>
          <p:cNvSpPr/>
          <p:nvPr/>
        </p:nvSpPr>
        <p:spPr>
          <a:xfrm>
            <a:off x="3405816" y="6177162"/>
            <a:ext cx="228600" cy="2262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67" name="Straight Connector 66"/>
          <p:cNvCxnSpPr>
            <a:stCxn id="12" idx="5"/>
            <a:endCxn id="64" idx="1"/>
          </p:cNvCxnSpPr>
          <p:nvPr/>
        </p:nvCxnSpPr>
        <p:spPr>
          <a:xfrm>
            <a:off x="3353524" y="5839444"/>
            <a:ext cx="85770" cy="37085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12" idx="7"/>
            <a:endCxn id="63" idx="2"/>
          </p:cNvCxnSpPr>
          <p:nvPr/>
        </p:nvCxnSpPr>
        <p:spPr>
          <a:xfrm flipV="1">
            <a:off x="3353524" y="5308011"/>
            <a:ext cx="337603" cy="42366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538129" y="6279775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Policy 2</a:t>
            </a:r>
            <a:endParaRPr lang="en-US" sz="800" dirty="0"/>
          </a:p>
        </p:txBody>
      </p:sp>
      <p:sp>
        <p:nvSpPr>
          <p:cNvPr id="72" name="TextBox 71"/>
          <p:cNvSpPr txBox="1"/>
          <p:nvPr/>
        </p:nvSpPr>
        <p:spPr>
          <a:xfrm>
            <a:off x="3733799" y="5139008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Policy 1</a:t>
            </a:r>
            <a:endParaRPr lang="en-US" sz="800" dirty="0"/>
          </a:p>
        </p:txBody>
      </p:sp>
      <p:sp>
        <p:nvSpPr>
          <p:cNvPr id="73" name="TextBox 72"/>
          <p:cNvSpPr txBox="1"/>
          <p:nvPr/>
        </p:nvSpPr>
        <p:spPr>
          <a:xfrm>
            <a:off x="4190999" y="5824808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Policy 3</a:t>
            </a:r>
            <a:endParaRPr lang="en-US" sz="800" dirty="0"/>
          </a:p>
        </p:txBody>
      </p:sp>
      <p:cxnSp>
        <p:nvCxnSpPr>
          <p:cNvPr id="76" name="Straight Connector 75"/>
          <p:cNvCxnSpPr/>
          <p:nvPr/>
        </p:nvCxnSpPr>
        <p:spPr>
          <a:xfrm flipV="1">
            <a:off x="2997103" y="6139110"/>
            <a:ext cx="354754" cy="372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3351857" y="5073483"/>
            <a:ext cx="0" cy="1065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>
            <a:off x="3351857" y="6139110"/>
            <a:ext cx="1252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3223442" y="5709362"/>
            <a:ext cx="152400" cy="152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8" name="Cube 97"/>
          <p:cNvSpPr/>
          <p:nvPr/>
        </p:nvSpPr>
        <p:spPr>
          <a:xfrm>
            <a:off x="3604592" y="1259987"/>
            <a:ext cx="1676400" cy="1461778"/>
          </a:xfrm>
          <a:prstGeom prst="cube">
            <a:avLst>
              <a:gd name="adj" fmla="val 2603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99" name="Oval 98"/>
          <p:cNvSpPr/>
          <p:nvPr/>
        </p:nvSpPr>
        <p:spPr>
          <a:xfrm>
            <a:off x="4714661" y="2054248"/>
            <a:ext cx="152400" cy="15240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00" name="Straight Connector 99"/>
          <p:cNvCxnSpPr>
            <a:stCxn id="113" idx="6"/>
            <a:endCxn id="99" idx="2"/>
          </p:cNvCxnSpPr>
          <p:nvPr/>
        </p:nvCxnSpPr>
        <p:spPr>
          <a:xfrm>
            <a:off x="4302584" y="2073683"/>
            <a:ext cx="412077" cy="5676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3705176" y="2724814"/>
            <a:ext cx="119481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Intention/Value 1</a:t>
            </a:r>
            <a:endParaRPr lang="en-US" sz="900" dirty="0"/>
          </a:p>
        </p:txBody>
      </p:sp>
      <p:sp>
        <p:nvSpPr>
          <p:cNvPr id="102" name="TextBox 101"/>
          <p:cNvSpPr txBox="1"/>
          <p:nvPr/>
        </p:nvSpPr>
        <p:spPr>
          <a:xfrm rot="16200000">
            <a:off x="2787194" y="2037916"/>
            <a:ext cx="12868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Intention/Value 3</a:t>
            </a:r>
            <a:endParaRPr lang="en-US" sz="1050" dirty="0"/>
          </a:p>
        </p:txBody>
      </p:sp>
      <p:sp>
        <p:nvSpPr>
          <p:cNvPr id="103" name="Oval 102"/>
          <p:cNvSpPr/>
          <p:nvPr/>
        </p:nvSpPr>
        <p:spPr>
          <a:xfrm>
            <a:off x="4323920" y="1459733"/>
            <a:ext cx="118872" cy="11887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04" name="Oval 103"/>
          <p:cNvSpPr/>
          <p:nvPr/>
        </p:nvSpPr>
        <p:spPr>
          <a:xfrm>
            <a:off x="4038609" y="2388320"/>
            <a:ext cx="228600" cy="22626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05" name="Straight Connector 104"/>
          <p:cNvCxnSpPr>
            <a:stCxn id="113" idx="3"/>
            <a:endCxn id="104" idx="0"/>
          </p:cNvCxnSpPr>
          <p:nvPr/>
        </p:nvCxnSpPr>
        <p:spPr>
          <a:xfrm flipH="1">
            <a:off x="4152909" y="2127565"/>
            <a:ext cx="19593" cy="26075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113" idx="0"/>
            <a:endCxn id="103" idx="2"/>
          </p:cNvCxnSpPr>
          <p:nvPr/>
        </p:nvCxnSpPr>
        <p:spPr>
          <a:xfrm flipV="1">
            <a:off x="4226384" y="1519169"/>
            <a:ext cx="97536" cy="47831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4397617" y="1332896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Policy 1</a:t>
            </a:r>
            <a:endParaRPr lang="en-US" sz="800" dirty="0"/>
          </a:p>
        </p:txBody>
      </p:sp>
      <p:sp>
        <p:nvSpPr>
          <p:cNvPr id="108" name="TextBox 107"/>
          <p:cNvSpPr txBox="1"/>
          <p:nvPr/>
        </p:nvSpPr>
        <p:spPr>
          <a:xfrm>
            <a:off x="4297666" y="2393730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Policy 2</a:t>
            </a:r>
            <a:endParaRPr lang="en-US" sz="800" dirty="0"/>
          </a:p>
        </p:txBody>
      </p:sp>
      <p:sp>
        <p:nvSpPr>
          <p:cNvPr id="109" name="TextBox 108"/>
          <p:cNvSpPr txBox="1"/>
          <p:nvPr/>
        </p:nvSpPr>
        <p:spPr>
          <a:xfrm>
            <a:off x="4823792" y="2035966"/>
            <a:ext cx="5036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Policy 3</a:t>
            </a:r>
            <a:endParaRPr lang="en-US" sz="800" dirty="0"/>
          </a:p>
        </p:txBody>
      </p:sp>
      <p:cxnSp>
        <p:nvCxnSpPr>
          <p:cNvPr id="110" name="Straight Connector 109"/>
          <p:cNvCxnSpPr/>
          <p:nvPr/>
        </p:nvCxnSpPr>
        <p:spPr>
          <a:xfrm flipV="1">
            <a:off x="3629896" y="2350268"/>
            <a:ext cx="354754" cy="372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 flipV="1">
            <a:off x="3984650" y="1284641"/>
            <a:ext cx="0" cy="1065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3984650" y="2350268"/>
            <a:ext cx="1252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Oval 112"/>
          <p:cNvSpPr/>
          <p:nvPr/>
        </p:nvSpPr>
        <p:spPr>
          <a:xfrm>
            <a:off x="4150184" y="1997483"/>
            <a:ext cx="152400" cy="152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6" name="TextBox 125"/>
          <p:cNvSpPr txBox="1"/>
          <p:nvPr/>
        </p:nvSpPr>
        <p:spPr>
          <a:xfrm rot="18868677">
            <a:off x="4622165" y="2435371"/>
            <a:ext cx="11948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Intention/Value 2</a:t>
            </a:r>
            <a:endParaRPr lang="en-US" sz="800" dirty="0"/>
          </a:p>
        </p:txBody>
      </p:sp>
      <p:sp>
        <p:nvSpPr>
          <p:cNvPr id="127" name="Rectangle 126"/>
          <p:cNvSpPr/>
          <p:nvPr/>
        </p:nvSpPr>
        <p:spPr>
          <a:xfrm>
            <a:off x="171305" y="1134045"/>
            <a:ext cx="783945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1</a:t>
            </a:r>
            <a:endParaRPr lang="en-US" sz="900" dirty="0"/>
          </a:p>
        </p:txBody>
      </p:sp>
      <p:sp>
        <p:nvSpPr>
          <p:cNvPr id="128" name="Rectangle 127"/>
          <p:cNvSpPr/>
          <p:nvPr/>
        </p:nvSpPr>
        <p:spPr>
          <a:xfrm>
            <a:off x="944955" y="1134045"/>
            <a:ext cx="762000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2</a:t>
            </a:r>
            <a:endParaRPr lang="en-US" sz="900" dirty="0"/>
          </a:p>
        </p:txBody>
      </p:sp>
      <p:sp>
        <p:nvSpPr>
          <p:cNvPr id="129" name="Rectangle 128"/>
          <p:cNvSpPr/>
          <p:nvPr/>
        </p:nvSpPr>
        <p:spPr>
          <a:xfrm>
            <a:off x="1901234" y="1132125"/>
            <a:ext cx="849850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M</a:t>
            </a:r>
            <a:endParaRPr lang="en-US" sz="900" dirty="0"/>
          </a:p>
        </p:txBody>
      </p:sp>
      <p:sp>
        <p:nvSpPr>
          <p:cNvPr id="130" name="TextBox 129"/>
          <p:cNvSpPr txBox="1"/>
          <p:nvPr/>
        </p:nvSpPr>
        <p:spPr>
          <a:xfrm>
            <a:off x="1645091" y="1099789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143" name="Rounded Rectangle 142"/>
          <p:cNvSpPr/>
          <p:nvPr/>
        </p:nvSpPr>
        <p:spPr>
          <a:xfrm>
            <a:off x="123499" y="1867397"/>
            <a:ext cx="2743200" cy="9906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100" dirty="0" smtClean="0"/>
              <a:t>Policy 2</a:t>
            </a:r>
            <a:endParaRPr lang="en-US" sz="1100" dirty="0"/>
          </a:p>
        </p:txBody>
      </p:sp>
      <p:sp>
        <p:nvSpPr>
          <p:cNvPr id="144" name="Rectangle 143"/>
          <p:cNvSpPr/>
          <p:nvPr/>
        </p:nvSpPr>
        <p:spPr>
          <a:xfrm>
            <a:off x="188049" y="2149336"/>
            <a:ext cx="783945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1</a:t>
            </a:r>
            <a:endParaRPr lang="en-US" sz="900" dirty="0"/>
          </a:p>
        </p:txBody>
      </p:sp>
      <p:sp>
        <p:nvSpPr>
          <p:cNvPr id="145" name="Rectangle 144"/>
          <p:cNvSpPr/>
          <p:nvPr/>
        </p:nvSpPr>
        <p:spPr>
          <a:xfrm>
            <a:off x="961699" y="2149336"/>
            <a:ext cx="762000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2</a:t>
            </a:r>
            <a:endParaRPr lang="en-US" sz="900" dirty="0"/>
          </a:p>
        </p:txBody>
      </p:sp>
      <p:sp>
        <p:nvSpPr>
          <p:cNvPr id="146" name="Rectangle 145"/>
          <p:cNvSpPr/>
          <p:nvPr/>
        </p:nvSpPr>
        <p:spPr>
          <a:xfrm>
            <a:off x="1917978" y="2147416"/>
            <a:ext cx="849850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M</a:t>
            </a:r>
            <a:endParaRPr lang="en-US" sz="900" dirty="0"/>
          </a:p>
        </p:txBody>
      </p:sp>
      <p:sp>
        <p:nvSpPr>
          <p:cNvPr id="147" name="TextBox 146"/>
          <p:cNvSpPr txBox="1"/>
          <p:nvPr/>
        </p:nvSpPr>
        <p:spPr>
          <a:xfrm>
            <a:off x="1661835" y="2115080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148" name="Rounded Rectangle 147"/>
          <p:cNvSpPr/>
          <p:nvPr/>
        </p:nvSpPr>
        <p:spPr>
          <a:xfrm>
            <a:off x="122819" y="2887496"/>
            <a:ext cx="2743200" cy="990600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100" dirty="0" smtClean="0"/>
              <a:t>Policy 3</a:t>
            </a:r>
            <a:endParaRPr lang="en-US" sz="1100" dirty="0"/>
          </a:p>
        </p:txBody>
      </p:sp>
      <p:sp>
        <p:nvSpPr>
          <p:cNvPr id="149" name="Rectangle 148"/>
          <p:cNvSpPr/>
          <p:nvPr/>
        </p:nvSpPr>
        <p:spPr>
          <a:xfrm>
            <a:off x="187369" y="3169435"/>
            <a:ext cx="783945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1</a:t>
            </a:r>
            <a:endParaRPr lang="en-US" sz="900" dirty="0"/>
          </a:p>
        </p:txBody>
      </p:sp>
      <p:sp>
        <p:nvSpPr>
          <p:cNvPr id="150" name="Rectangle 149"/>
          <p:cNvSpPr/>
          <p:nvPr/>
        </p:nvSpPr>
        <p:spPr>
          <a:xfrm>
            <a:off x="961019" y="3169435"/>
            <a:ext cx="762000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2</a:t>
            </a:r>
            <a:endParaRPr lang="en-US" sz="900" dirty="0"/>
          </a:p>
        </p:txBody>
      </p:sp>
      <p:sp>
        <p:nvSpPr>
          <p:cNvPr id="151" name="Rectangle 150"/>
          <p:cNvSpPr/>
          <p:nvPr/>
        </p:nvSpPr>
        <p:spPr>
          <a:xfrm>
            <a:off x="1917298" y="3167515"/>
            <a:ext cx="849850" cy="3429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Intention M</a:t>
            </a:r>
            <a:endParaRPr lang="en-US" sz="900" dirty="0"/>
          </a:p>
        </p:txBody>
      </p:sp>
      <p:sp>
        <p:nvSpPr>
          <p:cNvPr id="152" name="TextBox 151"/>
          <p:cNvSpPr txBox="1"/>
          <p:nvPr/>
        </p:nvSpPr>
        <p:spPr>
          <a:xfrm>
            <a:off x="1661155" y="3135179"/>
            <a:ext cx="3080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…</a:t>
            </a:r>
            <a:endParaRPr lang="en-US" sz="1400" dirty="0"/>
          </a:p>
        </p:txBody>
      </p:sp>
      <p:sp>
        <p:nvSpPr>
          <p:cNvPr id="153" name="TextBox 152"/>
          <p:cNvSpPr txBox="1"/>
          <p:nvPr/>
        </p:nvSpPr>
        <p:spPr>
          <a:xfrm>
            <a:off x="640155" y="1531168"/>
            <a:ext cx="1744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Global Policy Preference (</a:t>
            </a:r>
            <a:r>
              <a:rPr lang="el-GR" sz="1050" dirty="0" smtClean="0">
                <a:solidFill>
                  <a:schemeClr val="bg1"/>
                </a:solidFill>
              </a:rPr>
              <a:t>θ</a:t>
            </a:r>
            <a:r>
              <a:rPr lang="en-US" sz="1050" baseline="-25000" dirty="0" smtClean="0">
                <a:solidFill>
                  <a:schemeClr val="bg1"/>
                </a:solidFill>
              </a:rPr>
              <a:t>1</a:t>
            </a:r>
            <a:r>
              <a:rPr lang="en-US" sz="1050" dirty="0" smtClean="0">
                <a:solidFill>
                  <a:schemeClr val="bg1"/>
                </a:solidFill>
              </a:rPr>
              <a:t>)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588371" y="2546459"/>
            <a:ext cx="1744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Global Policy Preference (</a:t>
            </a:r>
            <a:r>
              <a:rPr lang="el-GR" sz="1050" dirty="0" smtClean="0">
                <a:solidFill>
                  <a:schemeClr val="bg1"/>
                </a:solidFill>
              </a:rPr>
              <a:t>θ</a:t>
            </a:r>
            <a:r>
              <a:rPr lang="en-US" sz="1050" baseline="-25000" dirty="0">
                <a:solidFill>
                  <a:schemeClr val="bg1"/>
                </a:solidFill>
              </a:rPr>
              <a:t>2</a:t>
            </a:r>
            <a:r>
              <a:rPr lang="en-US" sz="1050" dirty="0" smtClean="0">
                <a:solidFill>
                  <a:schemeClr val="bg1"/>
                </a:solidFill>
              </a:rPr>
              <a:t>)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565616" y="3566558"/>
            <a:ext cx="1744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>
                <a:solidFill>
                  <a:schemeClr val="bg1"/>
                </a:solidFill>
              </a:rPr>
              <a:t>Global Policy Preference (</a:t>
            </a:r>
            <a:r>
              <a:rPr lang="el-GR" sz="1050" dirty="0" smtClean="0">
                <a:solidFill>
                  <a:schemeClr val="bg1"/>
                </a:solidFill>
              </a:rPr>
              <a:t>θ</a:t>
            </a:r>
            <a:r>
              <a:rPr lang="en-US" sz="1050" baseline="-25000" dirty="0">
                <a:solidFill>
                  <a:schemeClr val="bg1"/>
                </a:solidFill>
              </a:rPr>
              <a:t>3</a:t>
            </a:r>
            <a:r>
              <a:rPr lang="en-US" sz="1050" dirty="0" smtClean="0">
                <a:solidFill>
                  <a:schemeClr val="bg1"/>
                </a:solidFill>
              </a:rPr>
              <a:t>)</a:t>
            </a:r>
            <a:endParaRPr lang="en-US" sz="105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TextBox 160"/>
              <p:cNvSpPr txBox="1"/>
              <p:nvPr/>
            </p:nvSpPr>
            <p:spPr>
              <a:xfrm>
                <a:off x="3307458" y="5887028"/>
                <a:ext cx="438903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latin typeface="Cambria Math"/>
                        </a:rPr>
                        <m:t>𝑑</m:t>
                      </m:r>
                      <m:sSubSup>
                        <m:sSubSupPr>
                          <m:ctrlPr>
                            <a:rPr lang="en-US" sz="105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05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050" b="0" i="1" smtClean="0">
                              <a:latin typeface="Cambria Math"/>
                            </a:rPr>
                            <m:t>1</m:t>
                          </m:r>
                        </m:sub>
                        <m:sup/>
                      </m:sSubSup>
                    </m:oMath>
                  </m:oMathPara>
                </a14:m>
                <a:endParaRPr lang="en-US" sz="1050" dirty="0"/>
              </a:p>
            </p:txBody>
          </p:sp>
        </mc:Choice>
        <mc:Fallback xmlns="">
          <p:sp>
            <p:nvSpPr>
              <p:cNvPr id="161" name="TextBox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7458" y="5887028"/>
                <a:ext cx="438903" cy="2616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2" name="TextBox 161"/>
              <p:cNvSpPr txBox="1"/>
              <p:nvPr/>
            </p:nvSpPr>
            <p:spPr>
              <a:xfrm>
                <a:off x="3444028" y="5396818"/>
                <a:ext cx="4421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latin typeface="Cambria Math"/>
                        </a:rPr>
                        <m:t>𝑑</m:t>
                      </m:r>
                      <m:sSubSup>
                        <m:sSubSupPr>
                          <m:ctrlPr>
                            <a:rPr lang="en-US" sz="105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05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050" b="0" i="1" smtClean="0">
                              <a:latin typeface="Cambria Math"/>
                            </a:rPr>
                            <m:t>2</m:t>
                          </m:r>
                        </m:sub>
                        <m:sup/>
                      </m:sSubSup>
                    </m:oMath>
                  </m:oMathPara>
                </a14:m>
                <a:endParaRPr lang="en-US" sz="1050" dirty="0"/>
              </a:p>
            </p:txBody>
          </p:sp>
        </mc:Choice>
        <mc:Fallback xmlns="">
          <p:sp>
            <p:nvSpPr>
              <p:cNvPr id="162" name="TextBox 1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4028" y="5396818"/>
                <a:ext cx="442172" cy="2616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3" name="TextBox 162"/>
              <p:cNvSpPr txBox="1"/>
              <p:nvPr/>
            </p:nvSpPr>
            <p:spPr>
              <a:xfrm>
                <a:off x="3634299" y="5665985"/>
                <a:ext cx="44217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latin typeface="Cambria Math"/>
                        </a:rPr>
                        <m:t>𝑑</m:t>
                      </m:r>
                      <m:sSubSup>
                        <m:sSubSupPr>
                          <m:ctrlPr>
                            <a:rPr lang="en-US" sz="105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050" b="0" i="1" smtClean="0"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050" b="0" i="1" smtClean="0">
                              <a:latin typeface="Cambria Math"/>
                            </a:rPr>
                            <m:t>3</m:t>
                          </m:r>
                        </m:sub>
                        <m:sup/>
                      </m:sSubSup>
                    </m:oMath>
                  </m:oMathPara>
                </a14:m>
                <a:endParaRPr lang="en-US" sz="1050" dirty="0"/>
              </a:p>
            </p:txBody>
          </p:sp>
        </mc:Choice>
        <mc:Fallback xmlns="">
          <p:sp>
            <p:nvSpPr>
              <p:cNvPr id="163" name="TextBox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4299" y="5665985"/>
                <a:ext cx="442172" cy="2616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TextBox 163"/>
              <p:cNvSpPr txBox="1"/>
              <p:nvPr/>
            </p:nvSpPr>
            <p:spPr>
              <a:xfrm>
                <a:off x="4180932" y="1661559"/>
                <a:ext cx="44371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latin typeface="Cambria Math"/>
                        </a:rPr>
                        <m:t>𝑑</m:t>
                      </m:r>
                      <m:sSubSup>
                        <m:sSubSupPr>
                          <m:ctrlPr>
                            <a:rPr lang="en-US" sz="105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05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050" b="0" i="1" smtClean="0">
                              <a:latin typeface="Cambria Math"/>
                            </a:rPr>
                            <m:t>2</m:t>
                          </m:r>
                        </m:sub>
                        <m:sup/>
                      </m:sSubSup>
                    </m:oMath>
                  </m:oMathPara>
                </a14:m>
                <a:endParaRPr lang="en-US" sz="1050" dirty="0"/>
              </a:p>
            </p:txBody>
          </p:sp>
        </mc:Choice>
        <mc:Fallback xmlns="">
          <p:sp>
            <p:nvSpPr>
              <p:cNvPr id="164" name="TextBox 1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932" y="1661559"/>
                <a:ext cx="443711" cy="2616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5" name="TextBox 164"/>
              <p:cNvSpPr txBox="1"/>
              <p:nvPr/>
            </p:nvSpPr>
            <p:spPr>
              <a:xfrm>
                <a:off x="4333332" y="2065177"/>
                <a:ext cx="443711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latin typeface="Cambria Math"/>
                        </a:rPr>
                        <m:t>𝑑</m:t>
                      </m:r>
                      <m:sSubSup>
                        <m:sSubSupPr>
                          <m:ctrlPr>
                            <a:rPr lang="en-US" sz="105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05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050" b="0" i="1" smtClean="0">
                              <a:latin typeface="Cambria Math"/>
                            </a:rPr>
                            <m:t>3</m:t>
                          </m:r>
                        </m:sub>
                        <m:sup/>
                      </m:sSubSup>
                    </m:oMath>
                  </m:oMathPara>
                </a14:m>
                <a:endParaRPr lang="en-US" sz="1050" dirty="0"/>
              </a:p>
            </p:txBody>
          </p:sp>
        </mc:Choice>
        <mc:Fallback xmlns="">
          <p:sp>
            <p:nvSpPr>
              <p:cNvPr id="165" name="TextBox 1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3332" y="2065177"/>
                <a:ext cx="443711" cy="26161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6" name="TextBox 165"/>
              <p:cNvSpPr txBox="1"/>
              <p:nvPr/>
            </p:nvSpPr>
            <p:spPr>
              <a:xfrm>
                <a:off x="3801056" y="2104403"/>
                <a:ext cx="440442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050" b="0" i="1" smtClean="0">
                          <a:latin typeface="Cambria Math"/>
                        </a:rPr>
                        <m:t>𝑑</m:t>
                      </m:r>
                      <m:sSubSup>
                        <m:sSubSupPr>
                          <m:ctrlPr>
                            <a:rPr lang="en-US" sz="1050" b="0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105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050" b="0" i="1" smtClean="0">
                              <a:latin typeface="Cambria Math"/>
                            </a:rPr>
                            <m:t>1</m:t>
                          </m:r>
                        </m:sub>
                        <m:sup/>
                      </m:sSubSup>
                    </m:oMath>
                  </m:oMathPara>
                </a14:m>
                <a:endParaRPr lang="en-US" sz="1050" dirty="0"/>
              </a:p>
            </p:txBody>
          </p:sp>
        </mc:Choice>
        <mc:Fallback xmlns="">
          <p:sp>
            <p:nvSpPr>
              <p:cNvPr id="166" name="TextBox 1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1056" y="2104403"/>
                <a:ext cx="440442" cy="2616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5" name="TextBox 174"/>
          <p:cNvSpPr txBox="1"/>
          <p:nvPr/>
        </p:nvSpPr>
        <p:spPr>
          <a:xfrm>
            <a:off x="-4343400" y="5253016"/>
            <a:ext cx="1918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Evaluate each policy:</a:t>
            </a:r>
            <a:endParaRPr 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TextBox 176"/>
              <p:cNvSpPr txBox="1"/>
              <p:nvPr/>
            </p:nvSpPr>
            <p:spPr>
              <a:xfrm>
                <a:off x="3581400" y="3637461"/>
                <a:ext cx="3483453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</a:rPr>
                        <m:t>=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𝛼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𝑑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𝛽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𝑑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𝛾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∙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en-US" sz="1600" b="0" i="1" smtClean="0">
                                  <a:latin typeface="Cambria Math"/>
                                  <a:ea typeface="Cambria Math"/>
                                </a:rPr>
                                <m:t>𝑙</m:t>
                              </m:r>
                            </m:sub>
                          </m:s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𝛿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∙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77" name="TextBox 1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637461"/>
                <a:ext cx="3483453" cy="338554"/>
              </a:xfrm>
              <a:prstGeom prst="rect">
                <a:avLst/>
              </a:prstGeom>
              <a:blipFill rotWithShape="1">
                <a:blip r:embed="rId8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5" name="Rectangle 194"/>
          <p:cNvSpPr/>
          <p:nvPr/>
        </p:nvSpPr>
        <p:spPr>
          <a:xfrm>
            <a:off x="408034" y="5118482"/>
            <a:ext cx="2059551" cy="151059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Landscape Productions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96" name="Rectangle 195"/>
          <p:cNvSpPr/>
          <p:nvPr/>
        </p:nvSpPr>
        <p:spPr>
          <a:xfrm>
            <a:off x="476047" y="5477471"/>
            <a:ext cx="1012194" cy="2607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Production 1</a:t>
            </a:r>
            <a:endParaRPr lang="en-US" sz="1050" dirty="0"/>
          </a:p>
        </p:txBody>
      </p:sp>
      <p:sp>
        <p:nvSpPr>
          <p:cNvPr id="197" name="Rectangle 196"/>
          <p:cNvSpPr/>
          <p:nvPr/>
        </p:nvSpPr>
        <p:spPr>
          <a:xfrm>
            <a:off x="780847" y="5828793"/>
            <a:ext cx="1012194" cy="2607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Production 2 </a:t>
            </a:r>
            <a:endParaRPr lang="en-US" sz="1050" dirty="0"/>
          </a:p>
        </p:txBody>
      </p:sp>
      <p:sp>
        <p:nvSpPr>
          <p:cNvPr id="198" name="Rectangle 197"/>
          <p:cNvSpPr/>
          <p:nvPr/>
        </p:nvSpPr>
        <p:spPr>
          <a:xfrm>
            <a:off x="1356595" y="6268557"/>
            <a:ext cx="1012194" cy="26076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Production M</a:t>
            </a:r>
            <a:endParaRPr lang="en-US" sz="1050" dirty="0"/>
          </a:p>
        </p:txBody>
      </p:sp>
      <p:sp>
        <p:nvSpPr>
          <p:cNvPr id="199" name="TextBox 198"/>
          <p:cNvSpPr txBox="1"/>
          <p:nvPr/>
        </p:nvSpPr>
        <p:spPr>
          <a:xfrm>
            <a:off x="1397961" y="5934671"/>
            <a:ext cx="325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…</a:t>
            </a:r>
            <a:endParaRPr lang="en-US" sz="1600" dirty="0"/>
          </a:p>
        </p:txBody>
      </p:sp>
      <p:sp>
        <p:nvSpPr>
          <p:cNvPr id="201" name="Rectangle 200"/>
          <p:cNvSpPr/>
          <p:nvPr/>
        </p:nvSpPr>
        <p:spPr>
          <a:xfrm>
            <a:off x="7100843" y="1319475"/>
            <a:ext cx="1801747" cy="30257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Global Preference </a:t>
            </a:r>
            <a:r>
              <a:rPr lang="en-US" sz="1050" dirty="0" smtClean="0"/>
              <a:t>Weight (</a:t>
            </a:r>
            <a:r>
              <a:rPr lang="el-GR" sz="1050" dirty="0" smtClean="0"/>
              <a:t>δ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sp>
        <p:nvSpPr>
          <p:cNvPr id="209" name="Rectangle 208"/>
          <p:cNvSpPr/>
          <p:nvPr/>
        </p:nvSpPr>
        <p:spPr>
          <a:xfrm>
            <a:off x="7700695" y="1742183"/>
            <a:ext cx="1215821" cy="2747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/>
              <a:t>Utility Weight (</a:t>
            </a:r>
            <a:r>
              <a:rPr lang="el-GR" sz="1050" dirty="0" smtClean="0"/>
              <a:t>γ</a:t>
            </a:r>
            <a:r>
              <a:rPr lang="en-US" sz="1050" dirty="0" smtClean="0"/>
              <a:t>)</a:t>
            </a:r>
            <a:endParaRPr lang="en-US" sz="1050" dirty="0"/>
          </a:p>
        </p:txBody>
      </p:sp>
      <p:sp>
        <p:nvSpPr>
          <p:cNvPr id="210" name="Rectangle 209"/>
          <p:cNvSpPr/>
          <p:nvPr/>
        </p:nvSpPr>
        <p:spPr>
          <a:xfrm>
            <a:off x="5735558" y="5096038"/>
            <a:ext cx="2206479" cy="9123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Utility Function (</a:t>
            </a:r>
            <a:r>
              <a:rPr lang="en-US" sz="1600" i="1" dirty="0" err="1" smtClean="0">
                <a:latin typeface="Times New Roman" pitchFamily="18" charset="0"/>
                <a:cs typeface="Times New Roman" pitchFamily="18" charset="0"/>
              </a:rPr>
              <a:t>Ui</a:t>
            </a:r>
            <a:r>
              <a:rPr lang="en-US" sz="1600" i="1" dirty="0" smtClean="0"/>
              <a:t>)</a:t>
            </a:r>
            <a:endParaRPr lang="en-US" sz="1600" dirty="0"/>
          </a:p>
        </p:txBody>
      </p:sp>
      <p:cxnSp>
        <p:nvCxnSpPr>
          <p:cNvPr id="215" name="Elbow Connector 214"/>
          <p:cNvCxnSpPr/>
          <p:nvPr/>
        </p:nvCxnSpPr>
        <p:spPr>
          <a:xfrm rot="16200000" flipH="1">
            <a:off x="5432619" y="8049502"/>
            <a:ext cx="533400" cy="40003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urved Connector 2"/>
          <p:cNvCxnSpPr>
            <a:stCxn id="148" idx="3"/>
            <a:endCxn id="13" idx="0"/>
          </p:cNvCxnSpPr>
          <p:nvPr/>
        </p:nvCxnSpPr>
        <p:spPr>
          <a:xfrm>
            <a:off x="2866019" y="3382796"/>
            <a:ext cx="1292049" cy="246029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urved Connector 19"/>
          <p:cNvCxnSpPr>
            <a:stCxn id="143" idx="3"/>
            <a:endCxn id="64" idx="2"/>
          </p:cNvCxnSpPr>
          <p:nvPr/>
        </p:nvCxnSpPr>
        <p:spPr>
          <a:xfrm>
            <a:off x="2866699" y="2362697"/>
            <a:ext cx="539117" cy="392759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urved Connector 21"/>
          <p:cNvCxnSpPr>
            <a:stCxn id="49" idx="3"/>
            <a:endCxn id="63" idx="1"/>
          </p:cNvCxnSpPr>
          <p:nvPr/>
        </p:nvCxnSpPr>
        <p:spPr>
          <a:xfrm>
            <a:off x="2849955" y="1347406"/>
            <a:ext cx="858580" cy="3918577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urved Connector 32"/>
          <p:cNvCxnSpPr>
            <a:stCxn id="195" idx="3"/>
            <a:endCxn id="12" idx="2"/>
          </p:cNvCxnSpPr>
          <p:nvPr/>
        </p:nvCxnSpPr>
        <p:spPr>
          <a:xfrm flipV="1">
            <a:off x="2467585" y="5785562"/>
            <a:ext cx="755857" cy="8821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148" idx="3"/>
            <a:endCxn id="99" idx="4"/>
          </p:cNvCxnSpPr>
          <p:nvPr/>
        </p:nvCxnSpPr>
        <p:spPr>
          <a:xfrm flipV="1">
            <a:off x="2866019" y="2206648"/>
            <a:ext cx="1924842" cy="117614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143" idx="3"/>
            <a:endCxn id="104" idx="1"/>
          </p:cNvCxnSpPr>
          <p:nvPr/>
        </p:nvCxnSpPr>
        <p:spPr>
          <a:xfrm>
            <a:off x="2866699" y="2362697"/>
            <a:ext cx="1205388" cy="58759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49" idx="3"/>
            <a:endCxn id="103" idx="1"/>
          </p:cNvCxnSpPr>
          <p:nvPr/>
        </p:nvCxnSpPr>
        <p:spPr>
          <a:xfrm>
            <a:off x="2849955" y="1347406"/>
            <a:ext cx="1491373" cy="12973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Down Arrow 118"/>
          <p:cNvSpPr/>
          <p:nvPr/>
        </p:nvSpPr>
        <p:spPr>
          <a:xfrm>
            <a:off x="4766380" y="1606845"/>
            <a:ext cx="625513" cy="2072563"/>
          </a:xfrm>
          <a:prstGeom prst="downArrow">
            <a:avLst/>
          </a:prstGeom>
          <a:solidFill>
            <a:schemeClr val="accent3">
              <a:alpha val="17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25" name="Down Arrow 124"/>
          <p:cNvSpPr/>
          <p:nvPr/>
        </p:nvSpPr>
        <p:spPr>
          <a:xfrm rot="10800000">
            <a:off x="5775286" y="4314934"/>
            <a:ext cx="625513" cy="1644242"/>
          </a:xfrm>
          <a:prstGeom prst="downArrow">
            <a:avLst/>
          </a:prstGeom>
          <a:solidFill>
            <a:schemeClr val="accent3">
              <a:alpha val="17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52" name="Curved Connector 51"/>
          <p:cNvCxnSpPr>
            <a:endCxn id="113" idx="4"/>
          </p:cNvCxnSpPr>
          <p:nvPr/>
        </p:nvCxnSpPr>
        <p:spPr>
          <a:xfrm rot="10800000">
            <a:off x="4226384" y="2149884"/>
            <a:ext cx="1351824" cy="16898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5578208" y="2633418"/>
            <a:ext cx="240186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flipH="1" flipV="1">
            <a:off x="7980076" y="2437474"/>
            <a:ext cx="1916" cy="19594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flipV="1">
            <a:off x="5578208" y="2437474"/>
            <a:ext cx="0" cy="19594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2" name="Bent Arrow 81"/>
          <p:cNvSpPr/>
          <p:nvPr/>
        </p:nvSpPr>
        <p:spPr>
          <a:xfrm rot="5400000">
            <a:off x="4673128" y="1263869"/>
            <a:ext cx="529333" cy="4181202"/>
          </a:xfrm>
          <a:prstGeom prst="bentArrow">
            <a:avLst>
              <a:gd name="adj1" fmla="val 41297"/>
              <a:gd name="adj2" fmla="val 50000"/>
              <a:gd name="adj3" fmla="val 25000"/>
              <a:gd name="adj4" fmla="val 43750"/>
            </a:avLst>
          </a:prstGeom>
          <a:solidFill>
            <a:schemeClr val="accent3">
              <a:lumMod val="60000"/>
              <a:lumOff val="40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3526565" y="152400"/>
            <a:ext cx="1914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Combined Score</a:t>
            </a:r>
            <a:endParaRPr lang="en-US" sz="2000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675101" y="495456"/>
            <a:ext cx="8372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Multicriteria</a:t>
            </a:r>
            <a:r>
              <a:rPr lang="en-US" dirty="0" smtClean="0"/>
              <a:t> weighting based on altruism, actor value alignment, utility, and preference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3341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Selection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IDU, determine if it is time for a decision</a:t>
            </a:r>
          </a:p>
          <a:p>
            <a:pPr marL="971550" lvl="1" indent="-514350">
              <a:buAutoNum type="arabicParenR"/>
            </a:pPr>
            <a:r>
              <a:rPr lang="en-US" dirty="0" smtClean="0"/>
              <a:t>Collect relevant Policies</a:t>
            </a:r>
          </a:p>
          <a:p>
            <a:pPr marL="971550" lvl="1" indent="-514350">
              <a:buAutoNum type="arabicParenR"/>
            </a:pPr>
            <a:r>
              <a:rPr lang="en-US" dirty="0" smtClean="0"/>
              <a:t>Score relevant Policies</a:t>
            </a:r>
            <a:r>
              <a:rPr lang="en-US" dirty="0"/>
              <a:t> (altruism, self interest, utility, global </a:t>
            </a:r>
            <a:r>
              <a:rPr lang="en-US" dirty="0" smtClean="0"/>
              <a:t>preference)</a:t>
            </a:r>
          </a:p>
          <a:p>
            <a:pPr marL="971550" lvl="1" indent="-514350">
              <a:buAutoNum type="arabicParenR"/>
            </a:pPr>
            <a:r>
              <a:rPr lang="en-US" dirty="0" smtClean="0"/>
              <a:t>Select a policy (if any) and apply outcomes (if any)</a:t>
            </a:r>
          </a:p>
          <a:p>
            <a:pPr marL="971550" lvl="1" indent="-514350">
              <a:buAutoNum type="arabicParenR"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Repeat for all IDUs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121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ENVISION</a:t>
            </a:r>
            <a:br>
              <a:rPr lang="en-US" dirty="0" smtClean="0"/>
            </a:br>
            <a:r>
              <a:rPr lang="en-US" dirty="0" smtClean="0"/>
              <a:t> – Triad of Relationships</a:t>
            </a:r>
          </a:p>
        </p:txBody>
      </p:sp>
      <p:sp>
        <p:nvSpPr>
          <p:cNvPr id="6147" name="AutoShape 4"/>
          <p:cNvSpPr>
            <a:spLocks noChangeArrowheads="1"/>
          </p:cNvSpPr>
          <p:nvPr/>
        </p:nvSpPr>
        <p:spPr bwMode="auto">
          <a:xfrm>
            <a:off x="1447800" y="1371600"/>
            <a:ext cx="5867400" cy="4191000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 rot="-3157308">
            <a:off x="1422913" y="2974251"/>
            <a:ext cx="173252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4000" dirty="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t>Policies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 rot="-3216573">
            <a:off x="1891225" y="3275956"/>
            <a:ext cx="14499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+mn-lt"/>
              </a:rPr>
              <a:t>Intentions</a:t>
            </a:r>
          </a:p>
        </p:txBody>
      </p:sp>
      <p:sp>
        <p:nvSpPr>
          <p:cNvPr id="8200" name="Text Box 7"/>
          <p:cNvSpPr txBox="1">
            <a:spLocks noChangeArrowheads="1"/>
          </p:cNvSpPr>
          <p:nvPr/>
        </p:nvSpPr>
        <p:spPr bwMode="auto">
          <a:xfrm rot="3332650">
            <a:off x="5924550" y="2895600"/>
            <a:ext cx="15017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40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t>Actors</a:t>
            </a:r>
          </a:p>
        </p:txBody>
      </p:sp>
      <p:sp>
        <p:nvSpPr>
          <p:cNvPr id="8201" name="Text Box 8"/>
          <p:cNvSpPr txBox="1">
            <a:spLocks noChangeArrowheads="1"/>
          </p:cNvSpPr>
          <p:nvPr/>
        </p:nvSpPr>
        <p:spPr bwMode="auto">
          <a:xfrm rot="3293156">
            <a:off x="5758189" y="3267224"/>
            <a:ext cx="9962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+mn-lt"/>
              </a:rPr>
              <a:t>Values</a:t>
            </a:r>
          </a:p>
        </p:txBody>
      </p:sp>
      <p:sp>
        <p:nvSpPr>
          <p:cNvPr id="8202" name="Text Box 9"/>
          <p:cNvSpPr txBox="1">
            <a:spLocks noChangeArrowheads="1"/>
          </p:cNvSpPr>
          <p:nvPr/>
        </p:nvSpPr>
        <p:spPr bwMode="auto">
          <a:xfrm>
            <a:off x="3200400" y="5638800"/>
            <a:ext cx="25673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400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t>Landscapes</a:t>
            </a:r>
          </a:p>
        </p:txBody>
      </p:sp>
      <p:sp>
        <p:nvSpPr>
          <p:cNvPr id="8203" name="Text Box 10"/>
          <p:cNvSpPr txBox="1">
            <a:spLocks noChangeArrowheads="1"/>
          </p:cNvSpPr>
          <p:nvPr/>
        </p:nvSpPr>
        <p:spPr bwMode="auto">
          <a:xfrm>
            <a:off x="2994025" y="6151563"/>
            <a:ext cx="289835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400">
                <a:latin typeface="+mn-lt"/>
              </a:rPr>
              <a:t>Metrics of Production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1927373" y="4724400"/>
            <a:ext cx="494635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Provide a common frame of reference</a:t>
            </a:r>
          </a:p>
          <a:p>
            <a:pPr algn="ctr">
              <a:defRPr/>
            </a:pPr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actors, policies and landscape productions</a:t>
            </a:r>
          </a:p>
        </p:txBody>
      </p:sp>
      <p:sp>
        <p:nvSpPr>
          <p:cNvPr id="8205" name="Text Box 16"/>
          <p:cNvSpPr txBox="1">
            <a:spLocks noChangeArrowheads="1"/>
          </p:cNvSpPr>
          <p:nvPr/>
        </p:nvSpPr>
        <p:spPr bwMode="auto">
          <a:xfrm>
            <a:off x="3429000" y="2703513"/>
            <a:ext cx="1752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chemeClr val="bg2"/>
                </a:solidFill>
              </a:rPr>
              <a:t>Goals</a:t>
            </a:r>
          </a:p>
        </p:txBody>
      </p:sp>
      <p:sp>
        <p:nvSpPr>
          <p:cNvPr id="6157" name="Rectangle 18"/>
          <p:cNvSpPr>
            <a:spLocks noChangeArrowheads="1"/>
          </p:cNvSpPr>
          <p:nvPr/>
        </p:nvSpPr>
        <p:spPr bwMode="auto">
          <a:xfrm>
            <a:off x="3000375" y="3505200"/>
            <a:ext cx="27432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3048000" y="3559175"/>
            <a:ext cx="264880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Economic Services</a:t>
            </a:r>
          </a:p>
          <a:p>
            <a:pPr eaLnBrk="1" hangingPunct="1">
              <a:buFontTx/>
              <a:buChar char="•"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Ecosystem Services</a:t>
            </a:r>
          </a:p>
          <a:p>
            <a:pPr eaLnBrk="1" hangingPunct="1">
              <a:buFontTx/>
              <a:buChar char="•"/>
            </a:pPr>
            <a:r>
              <a:rPr lang="en-US" sz="2000" dirty="0">
                <a:solidFill>
                  <a:schemeClr val="bg1"/>
                </a:solidFill>
                <a:latin typeface="+mn-lt"/>
              </a:rPr>
              <a:t>Socio-cultural Services</a:t>
            </a:r>
          </a:p>
        </p:txBody>
      </p:sp>
    </p:spTree>
    <p:extLst>
      <p:ext uri="{BB962C8B-B14F-4D97-AF65-F5344CB8AC3E}">
        <p14:creationId xmlns:p14="http://schemas.microsoft.com/office/powerpoint/2010/main" val="3697523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7" grpId="0"/>
      <p:bldP spid="389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Policy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Landscape policies are decisions or plans of action for accomplishing desired outcomes.</a:t>
            </a:r>
          </a:p>
          <a:p>
            <a:pPr>
              <a:buFont typeface="Wingdings" pitchFamily="2" charset="2"/>
              <a:buNone/>
              <a:defRPr/>
            </a:pPr>
            <a:endParaRPr lang="en-US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/>
              <a:t> </a:t>
            </a:r>
            <a:r>
              <a:rPr lang="en-US" dirty="0" smtClean="0"/>
              <a:t>from:</a:t>
            </a:r>
          </a:p>
          <a:p>
            <a:pPr>
              <a:defRPr/>
            </a:pPr>
            <a:r>
              <a:rPr lang="en-US" dirty="0" smtClean="0"/>
              <a:t>Lackey, R.T. 2006. Axioms of ecological policy. Fisheries. 31(6): 286-290.</a:t>
            </a:r>
            <a:r>
              <a:rPr lang="en-US" i="1" dirty="0" smtClean="0"/>
              <a:t> </a:t>
            </a: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7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Policies in ENVISION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3528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Primary </a:t>
            </a:r>
            <a:r>
              <a:rPr lang="en-US" sz="2400" dirty="0" smtClean="0">
                <a:solidFill>
                  <a:schemeClr val="tx1">
                    <a:lumMod val="95000"/>
                  </a:schemeClr>
                </a:solidFill>
              </a:rPr>
              <a:t>Characteristics: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Applicable Site </a:t>
            </a:r>
            <a:r>
              <a:rPr lang="en-US" sz="2000" dirty="0" smtClean="0"/>
              <a:t>Attributes/Constraints </a:t>
            </a:r>
            <a:r>
              <a:rPr lang="en-US" sz="2000" dirty="0" smtClean="0"/>
              <a:t>(Spatial Query)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Effectiveness of the Policy (determined by evaluative models)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Outcomes (possible multiple) associated with the selection and application of the </a:t>
            </a:r>
            <a:r>
              <a:rPr lang="en-US" sz="2000" dirty="0" smtClean="0"/>
              <a:t>Policy</a:t>
            </a:r>
            <a:br>
              <a:rPr lang="en-US" sz="2000" dirty="0" smtClean="0"/>
            </a:b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Example:  [</a:t>
            </a:r>
            <a:r>
              <a:rPr lang="en-US" sz="2400" dirty="0" smtClean="0">
                <a:solidFill>
                  <a:srgbClr val="FFFF00"/>
                </a:solidFill>
              </a:rPr>
              <a:t>Purchase conservations easement to allow </a:t>
            </a:r>
            <a:r>
              <a:rPr lang="en-US" sz="2400" dirty="0" err="1" smtClean="0">
                <a:solidFill>
                  <a:srgbClr val="FFFF00"/>
                </a:solidFill>
              </a:rPr>
              <a:t>revegetation</a:t>
            </a:r>
            <a:r>
              <a:rPr lang="en-US" sz="2400" dirty="0" smtClean="0">
                <a:solidFill>
                  <a:srgbClr val="FFFF00"/>
                </a:solidFill>
              </a:rPr>
              <a:t> of degraded riparian areas</a:t>
            </a:r>
            <a:r>
              <a:rPr lang="en-US" sz="2400" dirty="0" smtClean="0"/>
              <a:t>] in [</a:t>
            </a:r>
            <a:r>
              <a:rPr lang="en-US" sz="2400" dirty="0" smtClean="0">
                <a:solidFill>
                  <a:srgbClr val="FF00FF"/>
                </a:solidFill>
              </a:rPr>
              <a:t>areas with no built structures and high channel migration capacity</a:t>
            </a:r>
            <a:r>
              <a:rPr lang="en-US" sz="2400" dirty="0" smtClean="0"/>
              <a:t>] when [</a:t>
            </a:r>
            <a:r>
              <a:rPr lang="en-US" sz="2400" dirty="0" smtClean="0">
                <a:solidFill>
                  <a:srgbClr val="00FF00"/>
                </a:solidFill>
              </a:rPr>
              <a:t>native fish habitat becomes scarce</a:t>
            </a:r>
            <a:r>
              <a:rPr lang="en-US" sz="2400" dirty="0" smtClean="0"/>
              <a:t>]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143000"/>
            <a:ext cx="8458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Policies define decisions actors can make.  They translate into “outcomes” – changes to the underlying IDU representation, when an actor choses to “adopt” a policy</a:t>
            </a:r>
            <a:endParaRPr lang="en-US" sz="2400" dirty="0" smtClean="0"/>
          </a:p>
          <a:p>
            <a:pPr marL="233363" indent="-233363">
              <a:buFont typeface="Arial" pitchFamily="34" charset="0"/>
              <a:buChar char="•"/>
            </a:pPr>
            <a:r>
              <a:rPr lang="en-US" sz="2400" b="1" dirty="0" smtClean="0"/>
              <a:t>Policies are the primary way to represent anthropogenic decision-making processes as a driver of landscape change</a:t>
            </a:r>
            <a:r>
              <a:rPr lang="en-US" sz="2400" b="1" dirty="0" smtClean="0"/>
              <a:t>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54744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001000" cy="1143000"/>
          </a:xfrm>
        </p:spPr>
        <p:txBody>
          <a:bodyPr/>
          <a:lstStyle/>
          <a:p>
            <a:r>
              <a:rPr lang="en-US" dirty="0" smtClean="0"/>
              <a:t>Policies consist of: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143000"/>
            <a:ext cx="8610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69863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FFFF00"/>
                </a:solidFill>
              </a:rPr>
              <a:t>Some Basic Attributes </a:t>
            </a:r>
            <a:r>
              <a:rPr lang="en-US" sz="2200" b="1" dirty="0" smtClean="0"/>
              <a:t>Name, is it mandatory, persistent, exclusive</a:t>
            </a:r>
            <a:r>
              <a:rPr lang="en-US" sz="2200" b="1" dirty="0" smtClean="0"/>
              <a:t>…</a:t>
            </a:r>
            <a:br>
              <a:rPr lang="en-US" sz="2200" b="1" dirty="0" smtClean="0"/>
            </a:br>
            <a:endParaRPr lang="en-US" sz="2200" b="1" dirty="0">
              <a:solidFill>
                <a:srgbClr val="FFFF00"/>
              </a:solidFill>
            </a:endParaRPr>
          </a:p>
          <a:p>
            <a:pPr marL="169863" indent="-169863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FFFF00"/>
                </a:solidFill>
              </a:rPr>
              <a:t>Site Constraints - </a:t>
            </a:r>
            <a:r>
              <a:rPr lang="en-US" sz="2200" b="1" dirty="0" smtClean="0"/>
              <a:t>Spatial Queries that specify where policies can be applied</a:t>
            </a:r>
            <a:r>
              <a:rPr lang="en-US" sz="2200" b="1" dirty="0" smtClean="0"/>
              <a:t>.</a:t>
            </a:r>
            <a:br>
              <a:rPr lang="en-US" sz="2200" b="1" dirty="0" smtClean="0"/>
            </a:br>
            <a:endParaRPr lang="en-US" sz="2200" b="1" dirty="0" smtClean="0"/>
          </a:p>
          <a:p>
            <a:pPr marL="169863" indent="-169863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FFFF00"/>
                </a:solidFill>
              </a:rPr>
              <a:t>Resource Constraints</a:t>
            </a:r>
            <a:r>
              <a:rPr lang="en-US" sz="2200" b="1" dirty="0" smtClean="0"/>
              <a:t> </a:t>
            </a:r>
            <a:r>
              <a:rPr lang="en-US" sz="2200" b="1" dirty="0" smtClean="0"/>
              <a:t>- Sets of statements limiting global policy </a:t>
            </a:r>
            <a:r>
              <a:rPr lang="en-US" sz="2200" b="1" dirty="0" smtClean="0"/>
              <a:t>use</a:t>
            </a:r>
            <a:br>
              <a:rPr lang="en-US" sz="2200" b="1" dirty="0" smtClean="0"/>
            </a:br>
            <a:endParaRPr lang="en-US" sz="2200" b="1" dirty="0" smtClean="0"/>
          </a:p>
          <a:p>
            <a:pPr marL="169863" indent="-169863">
              <a:buFont typeface="Arial" pitchFamily="34" charset="0"/>
              <a:buChar char="•"/>
            </a:pPr>
            <a:r>
              <a:rPr lang="en-US" sz="2200" b="1" dirty="0">
                <a:solidFill>
                  <a:srgbClr val="FFFF00"/>
                </a:solidFill>
              </a:rPr>
              <a:t>Outcomes</a:t>
            </a:r>
            <a:r>
              <a:rPr lang="en-US" sz="2200" b="1" dirty="0"/>
              <a:t> –what happens when a policy is adopted, expressed in terms of changes to the IDU representation, i.e. updating the IDU map throughout a scenario </a:t>
            </a:r>
            <a:r>
              <a:rPr lang="en-US" sz="2200" b="1" dirty="0" smtClean="0"/>
              <a:t>run</a:t>
            </a:r>
            <a:br>
              <a:rPr lang="en-US" sz="2200" b="1" dirty="0" smtClean="0"/>
            </a:br>
            <a:endParaRPr lang="en-US" sz="2200" b="1" dirty="0"/>
          </a:p>
          <a:p>
            <a:pPr marL="169863" indent="-169863">
              <a:buFont typeface="Arial" pitchFamily="34" charset="0"/>
              <a:buChar char="•"/>
            </a:pPr>
            <a:r>
              <a:rPr lang="en-US" sz="2200" b="1" dirty="0" smtClean="0">
                <a:solidFill>
                  <a:srgbClr val="FFFF00"/>
                </a:solidFill>
              </a:rPr>
              <a:t>Scores and Preferences</a:t>
            </a:r>
            <a:r>
              <a:rPr lang="en-US" sz="2200" b="1" dirty="0" smtClean="0"/>
              <a:t> – biases the adoption rates of policies based on spatial information, scenarios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en-US" sz="2200" b="1" dirty="0" smtClean="0"/>
              <a:t>Represented with XML, editors built into Envision</a:t>
            </a:r>
          </a:p>
        </p:txBody>
      </p:sp>
    </p:spTree>
    <p:extLst>
      <p:ext uri="{BB962C8B-B14F-4D97-AF65-F5344CB8AC3E}">
        <p14:creationId xmlns:p14="http://schemas.microsoft.com/office/powerpoint/2010/main" val="169848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2" y="382137"/>
            <a:ext cx="5257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>
                <a:solidFill>
                  <a:srgbClr val="FFFF00"/>
                </a:solidFill>
              </a:rPr>
              <a:t>Basic</a:t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3600" dirty="0" smtClean="0">
                <a:solidFill>
                  <a:srgbClr val="FFFF00"/>
                </a:solidFill>
              </a:rPr>
              <a:t>Properties…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4800"/>
            <a:ext cx="6316848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753436" y="990600"/>
            <a:ext cx="1009934" cy="4572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35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648" y="314608"/>
            <a:ext cx="6297304" cy="6229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2" y="838200"/>
            <a:ext cx="2498678" cy="38862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FFFF00"/>
                </a:solidFill>
              </a:rPr>
              <a:t>Site Constraints</a:t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specify where policies can be applied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6462" y="991737"/>
            <a:ext cx="1009934" cy="4572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5922" y="382137"/>
            <a:ext cx="525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9pPr>
          </a:lstStyle>
          <a:p>
            <a:pPr algn="l"/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Basic</a:t>
            </a:r>
            <a:b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Properties…</a:t>
            </a:r>
            <a:endParaRPr 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6172200" y="2362200"/>
            <a:ext cx="2133600" cy="514350"/>
          </a:xfrm>
          <a:prstGeom prst="wedgeRectCallout">
            <a:avLst>
              <a:gd name="adj1" fmla="val -73339"/>
              <a:gd name="adj2" fmla="val -109691"/>
            </a:avLst>
          </a:prstGeom>
          <a:solidFill>
            <a:srgbClr val="FFFF0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Spatial Query</a:t>
            </a:r>
            <a:endParaRPr lang="en-US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3140122" y="5334000"/>
            <a:ext cx="2133600" cy="514350"/>
          </a:xfrm>
          <a:prstGeom prst="wedgeRectCallout">
            <a:avLst>
              <a:gd name="adj1" fmla="val 80819"/>
              <a:gd name="adj2" fmla="val -130918"/>
            </a:avLst>
          </a:prstGeom>
          <a:solidFill>
            <a:srgbClr val="FFFF0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Query Builder</a:t>
            </a:r>
            <a:endParaRPr lang="en-US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60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97133"/>
            <a:ext cx="6324600" cy="6256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56" y="2133600"/>
            <a:ext cx="2498678" cy="38862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FF00"/>
                </a:solidFill>
              </a:rPr>
              <a:t>Resource Constraints</a:t>
            </a:r>
            <a:r>
              <a:rPr lang="en-US" sz="3600" dirty="0" smtClean="0">
                <a:solidFill>
                  <a:srgbClr val="FFFF00"/>
                </a:solidFill>
              </a:rPr>
              <a:t/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specify maximum application rates, resource limits on policy use.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52666" y="991737"/>
            <a:ext cx="1009934" cy="4572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5922" y="382137"/>
            <a:ext cx="2628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9pPr>
          </a:lstStyle>
          <a:p>
            <a:pPr algn="l"/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Basic</a:t>
            </a:r>
            <a:b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Properties…</a:t>
            </a:r>
            <a:endParaRPr 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-3412" y="359391"/>
            <a:ext cx="2498678" cy="2460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9pPr>
          </a:lstStyle>
          <a:p>
            <a:pPr algn="l"/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Site Constraints…</a:t>
            </a:r>
            <a:endParaRPr 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5829300" y="1482065"/>
            <a:ext cx="2743200" cy="762000"/>
          </a:xfrm>
          <a:prstGeom prst="wedgeRectCallout">
            <a:avLst>
              <a:gd name="adj1" fmla="val -101555"/>
              <a:gd name="adj2" fmla="val 52696"/>
            </a:avLst>
          </a:prstGeom>
          <a:solidFill>
            <a:srgbClr val="FFFF0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Resource constraints</a:t>
            </a:r>
            <a:endParaRPr lang="en-US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3181066" y="3048000"/>
            <a:ext cx="2648234" cy="689634"/>
          </a:xfrm>
          <a:prstGeom prst="wedgeRectCallout">
            <a:avLst>
              <a:gd name="adj1" fmla="val -951"/>
              <a:gd name="adj2" fmla="val 194443"/>
            </a:avLst>
          </a:prstGeom>
          <a:solidFill>
            <a:srgbClr val="FFFF0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Contributions from this policy</a:t>
            </a:r>
            <a:endParaRPr lang="en-US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03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97133"/>
            <a:ext cx="6324600" cy="6256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56" y="1828800"/>
            <a:ext cx="2498678" cy="3886200"/>
          </a:xfrm>
        </p:spPr>
        <p:txBody>
          <a:bodyPr/>
          <a:lstStyle/>
          <a:p>
            <a:pPr algn="l"/>
            <a:r>
              <a:rPr lang="en-US" sz="3600" dirty="0" smtClean="0">
                <a:solidFill>
                  <a:srgbClr val="FFFF00"/>
                </a:solidFill>
              </a:rPr>
              <a:t>Outcomes</a:t>
            </a:r>
            <a:br>
              <a:rPr lang="en-US" sz="3600" dirty="0" smtClean="0">
                <a:solidFill>
                  <a:srgbClr val="FFFF00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specify what happens when a policy is adopted.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0866" y="991737"/>
            <a:ext cx="857534" cy="4572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5922" y="609600"/>
            <a:ext cx="26289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  <a:cs typeface="Arial" charset="0"/>
              </a:defRPr>
            </a:lvl9pPr>
          </a:lstStyle>
          <a:p>
            <a:pPr algn="l"/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Basic</a:t>
            </a:r>
            <a:b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Properties…</a:t>
            </a:r>
          </a:p>
          <a:p>
            <a:pPr algn="l"/>
            <a:endParaRPr lang="en-US" sz="2000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l"/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Site Constraints…</a:t>
            </a:r>
          </a:p>
          <a:p>
            <a:pPr algn="l"/>
            <a:endParaRPr lang="en-US" sz="2000" dirty="0" smtClean="0">
              <a:solidFill>
                <a:schemeClr val="tx1">
                  <a:lumMod val="75000"/>
                </a:schemeClr>
              </a:solidFill>
            </a:endParaRPr>
          </a:p>
          <a:p>
            <a:pPr algn="l"/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Global Constraints…</a:t>
            </a:r>
            <a:endParaRPr lang="en-US" sz="2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5029200" y="3505200"/>
            <a:ext cx="2743200" cy="1028700"/>
          </a:xfrm>
          <a:prstGeom prst="wedgeRectCallout">
            <a:avLst>
              <a:gd name="adj1" fmla="val -86132"/>
              <a:gd name="adj2" fmla="val -205214"/>
            </a:avLst>
          </a:prstGeom>
          <a:solidFill>
            <a:srgbClr val="FFFF00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Outcome specification – Field::Value pairs (or spatial operators)</a:t>
            </a:r>
            <a:endParaRPr lang="en-US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15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51075</TotalTime>
  <Words>1080</Words>
  <Application>Microsoft Office PowerPoint</Application>
  <PresentationFormat>On-screen Show (4:3)</PresentationFormat>
  <Paragraphs>299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Envision Flow of Execution</vt:lpstr>
      <vt:lpstr>ENVISION  – Triad of Relationships</vt:lpstr>
      <vt:lpstr>Policy Definition</vt:lpstr>
      <vt:lpstr>Policies in ENVISION</vt:lpstr>
      <vt:lpstr>Policies consist of:</vt:lpstr>
      <vt:lpstr>Basic Properties…</vt:lpstr>
      <vt:lpstr>Site Constraints specify where policies can be applied</vt:lpstr>
      <vt:lpstr>Resource Constraints specify maximum application rates, resource limits on policy use.</vt:lpstr>
      <vt:lpstr>Outcomes specify what happens when a policy is adopted.</vt:lpstr>
      <vt:lpstr>Scores specify policy intentions, scoring modifications when certain conditions are met</vt:lpstr>
      <vt:lpstr>Actors in Envision</vt:lpstr>
      <vt:lpstr>Actors in Envision (continued)</vt:lpstr>
      <vt:lpstr>ENVISION Actor Properties </vt:lpstr>
      <vt:lpstr>PowerPoint Presentation</vt:lpstr>
      <vt:lpstr>PowerPoint Presentation</vt:lpstr>
      <vt:lpstr>PowerPoint Presentation</vt:lpstr>
      <vt:lpstr>PowerPoint Presentation</vt:lpstr>
      <vt:lpstr>Policy Selection Process</vt:lpstr>
    </vt:vector>
  </TitlesOfParts>
  <Company>OSU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Bolte</dc:creator>
  <cp:lastModifiedBy>John Bolte</cp:lastModifiedBy>
  <cp:revision>40</cp:revision>
  <cp:lastPrinted>2011-04-15T15:53:47Z</cp:lastPrinted>
  <dcterms:created xsi:type="dcterms:W3CDTF">2011-03-16T19:25:52Z</dcterms:created>
  <dcterms:modified xsi:type="dcterms:W3CDTF">2014-05-12T21:49:59Z</dcterms:modified>
</cp:coreProperties>
</file>