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7" r:id="rId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96920" y="5718960"/>
            <a:ext cx="87498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ITE3904 - Smart People: Cybersecurity Awareness  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Lecture 3	Cyberattack (1) 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5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9143640" cy="5718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FFFFFF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en-GB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103A44B-85AB-4186-AF7E-AFCAA55B33F3}" type="slidenum">
              <a:rPr lang="en-GB" sz="16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4C37822-7C3B-4761-942E-6BE34B004A3C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Phishing (6)</a:t>
            </a:r>
            <a:endParaRPr lang="en-GB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28560" y="144072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Characteristics of Phishing E-Mail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7E418F6-32B3-44FB-8020-6DF2E3833A75}" type="slidenum">
              <a:rPr lang="en-GB" sz="16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en-GB" sz="1600" b="0" strike="noStrike" spc="-1">
              <a:latin typeface="Times New Roman"/>
            </a:endParaRPr>
          </a:p>
        </p:txBody>
      </p:sp>
      <p:pic>
        <p:nvPicPr>
          <p:cNvPr id="122" name="Picture 2"/>
          <p:cNvPicPr/>
          <p:nvPr/>
        </p:nvPicPr>
        <p:blipFill>
          <a:blip r:embed="rId2"/>
          <a:srcRect b="37396"/>
          <a:stretch/>
        </p:blipFill>
        <p:spPr>
          <a:xfrm>
            <a:off x="704520" y="1880280"/>
            <a:ext cx="7810200" cy="4475520"/>
          </a:xfrm>
          <a:prstGeom prst="rect">
            <a:avLst/>
          </a:prstGeom>
          <a:ln>
            <a:noFill/>
          </a:ln>
        </p:spPr>
      </p:pic>
      <p:sp>
        <p:nvSpPr>
          <p:cNvPr id="123" name="CustomShape 4"/>
          <p:cNvSpPr/>
          <p:nvPr/>
        </p:nvSpPr>
        <p:spPr>
          <a:xfrm>
            <a:off x="4610160" y="2367360"/>
            <a:ext cx="2976120" cy="398520"/>
          </a:xfrm>
          <a:prstGeom prst="rect">
            <a:avLst/>
          </a:prstGeom>
          <a:solidFill>
            <a:schemeClr val="bg1"/>
          </a:solidFill>
          <a:ln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3360">
              <a:lnSpc>
                <a:spcPct val="100000"/>
              </a:lnSpc>
            </a:pPr>
            <a:r>
              <a:rPr lang="en-US" sz="1800" b="1" strike="noStrike" spc="-1">
                <a:solidFill>
                  <a:srgbClr val="C00000"/>
                </a:solidFill>
                <a:latin typeface="Calibri"/>
              </a:rPr>
              <a:t>1. False sense of urgency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4610160" y="2660760"/>
            <a:ext cx="2173320" cy="345600"/>
          </a:xfrm>
          <a:prstGeom prst="rect">
            <a:avLst/>
          </a:prstGeom>
          <a:solidFill>
            <a:schemeClr val="bg1"/>
          </a:solidFill>
          <a:ln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3360"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Calibri"/>
              </a:rPr>
              <a:t>2. Not personalized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25" name="CustomShape 6"/>
          <p:cNvSpPr/>
          <p:nvPr/>
        </p:nvSpPr>
        <p:spPr>
          <a:xfrm>
            <a:off x="3236040" y="3253320"/>
            <a:ext cx="4721040" cy="550800"/>
          </a:xfrm>
          <a:prstGeom prst="rect">
            <a:avLst/>
          </a:prstGeom>
          <a:solidFill>
            <a:schemeClr val="bg1"/>
          </a:solidFill>
          <a:ln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3360">
              <a:lnSpc>
                <a:spcPct val="100000"/>
              </a:lnSpc>
            </a:pPr>
            <a:r>
              <a:rPr lang="en-US" sz="1800" b="1" strike="noStrike" spc="-1">
                <a:solidFill>
                  <a:srgbClr val="548235"/>
                </a:solidFill>
                <a:latin typeface="Calibri"/>
              </a:rPr>
              <a:t>3. Non-organizational e-mail accounts (such as Gmail, Yahoo or equivalent)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26" name="CustomShape 7"/>
          <p:cNvSpPr/>
          <p:nvPr/>
        </p:nvSpPr>
        <p:spPr>
          <a:xfrm>
            <a:off x="4610160" y="3737520"/>
            <a:ext cx="3347280" cy="401040"/>
          </a:xfrm>
          <a:prstGeom prst="rect">
            <a:avLst/>
          </a:prstGeom>
          <a:solidFill>
            <a:schemeClr val="bg1"/>
          </a:solidFill>
          <a:ln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3360">
              <a:lnSpc>
                <a:spcPct val="100000"/>
              </a:lnSpc>
            </a:pPr>
            <a:r>
              <a:rPr lang="en-US" sz="1800" b="1" strike="noStrike" spc="-1">
                <a:solidFill>
                  <a:srgbClr val="2F5597"/>
                </a:solidFill>
                <a:latin typeface="Calibri"/>
              </a:rPr>
              <a:t>4. Different reply-to address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27" name="CustomShape 8"/>
          <p:cNvSpPr/>
          <p:nvPr/>
        </p:nvSpPr>
        <p:spPr>
          <a:xfrm>
            <a:off x="1417320" y="4564080"/>
            <a:ext cx="3347280" cy="401040"/>
          </a:xfrm>
          <a:prstGeom prst="rect">
            <a:avLst/>
          </a:prstGeom>
          <a:solidFill>
            <a:schemeClr val="bg1"/>
          </a:solidFill>
          <a:ln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3360">
              <a:lnSpc>
                <a:spcPct val="100000"/>
              </a:lnSpc>
            </a:pPr>
            <a:r>
              <a:rPr lang="en-US" sz="1800" b="1" strike="noStrike" spc="-1">
                <a:solidFill>
                  <a:srgbClr val="668DBF"/>
                </a:solidFill>
                <a:latin typeface="Calibri"/>
              </a:rPr>
              <a:t>5. Many English writing mistake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InfoSec.thmx</Template>
  <TotalTime>2573</TotalTime>
  <Words>44</Words>
  <Application>Microsoft Macintosh PowerPoint</Application>
  <PresentationFormat>如螢幕大小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Leo Tsui</dc:creator>
  <dc:description/>
  <cp:lastModifiedBy>CHEUK WING YEUNG</cp:lastModifiedBy>
  <cp:revision>480</cp:revision>
  <dcterms:created xsi:type="dcterms:W3CDTF">2014-05-24T13:52:38Z</dcterms:created>
  <dcterms:modified xsi:type="dcterms:W3CDTF">2020-02-28T13:31:45Z</dcterms:modified>
  <dc:language>zh-HK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