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5" r:id="rId2"/>
    <p:sldId id="271" r:id="rId3"/>
    <p:sldId id="289" r:id="rId4"/>
    <p:sldId id="315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ci" initials="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4566D5F3-FE8E-43FD-83FD-B4201255F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841A274D-1812-4709-AEEE-632301CF94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80BD3-E615-4D9C-8DE0-AEE728A85FC1}" type="datetimeFigureOut">
              <a:rPr lang="hu-HU" smtClean="0"/>
              <a:t>2020. 01. 16.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7C5E637-1843-4BC8-8130-E7330D461E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66B266D-6C15-4961-AE44-F56695FAE6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A7629-1439-4246-B0DD-2A9B283549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16281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E77E4-E5D9-41B2-9623-461A32CA03A1}" type="datetimeFigureOut">
              <a:rPr lang="hu-HU" smtClean="0"/>
              <a:t>2020. 01. 16.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E0BE0-1288-4568-A10E-B5ADD7CF090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64967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E51B-AE8B-4B65-BD40-DC59CD4BDA98}" type="datetime1">
              <a:rPr lang="hu-HU" smtClean="0"/>
              <a:t>2020. 01. 16.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3660-C83C-4239-8638-71AA0CABCC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019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FB8A-C33C-4E69-A531-F14806AC7A8E}" type="datetime1">
              <a:rPr lang="hu-HU" smtClean="0"/>
              <a:t>2020. 01. 16.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3660-C83C-4239-8638-71AA0CABCC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715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2384-8CE2-4785-805A-507619FBE92A}" type="datetime1">
              <a:rPr lang="hu-HU" smtClean="0"/>
              <a:t>2020. 01. 16.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3660-C83C-4239-8638-71AA0CABCC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20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EF83-101F-4833-B764-9C1A1CFEC970}" type="datetime1">
              <a:rPr lang="hu-HU" smtClean="0"/>
              <a:t>2020. 01. 16.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3660-C83C-4239-8638-71AA0CABCC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389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35A9-2122-432D-9E2B-4CA1E37F71F7}" type="datetime1">
              <a:rPr lang="hu-HU" smtClean="0"/>
              <a:t>2020. 01. 16.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3660-C83C-4239-8638-71AA0CABCC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924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F604-0B9D-4A85-A5B8-E002358C0920}" type="datetime1">
              <a:rPr lang="hu-HU" smtClean="0"/>
              <a:t>2020. 01. 16.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3660-C83C-4239-8638-71AA0CABCC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339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3EAC-B2AF-4839-9BE7-F641C734DA9A}" type="datetime1">
              <a:rPr lang="hu-HU" smtClean="0"/>
              <a:t>2020. 01. 16.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3660-C83C-4239-8638-71AA0CABCC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883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A12E-8A2A-4BE5-9FF4-DF57652FA66B}" type="datetime1">
              <a:rPr lang="hu-HU" smtClean="0"/>
              <a:t>2020. 01. 16.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3660-C83C-4239-8638-71AA0CABCC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86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8AE-9E81-4EDF-8426-6E656EC6BF00}" type="datetime1">
              <a:rPr lang="hu-HU" smtClean="0"/>
              <a:t>2020. 01. 16.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3660-C83C-4239-8638-71AA0CABCC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5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DB98D-9565-4353-81A7-EEBE1870B9B3}" type="datetime1">
              <a:rPr lang="hu-HU" smtClean="0"/>
              <a:t>2020. 01. 16.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3660-C83C-4239-8638-71AA0CABCC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588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DC18-E19A-4111-BB46-58D9FDB4AE12}" type="datetime1">
              <a:rPr lang="hu-HU" smtClean="0"/>
              <a:t>2020. 01. 16.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3660-C83C-4239-8638-71AA0CABCC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016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C48C-E8F3-4DF0-9299-637034B54E8C}" type="datetime1">
              <a:rPr lang="hu-HU" smtClean="0"/>
              <a:t>2020. 01. 16.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33660-C83C-4239-8638-71AA0CABCC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330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ozg&#225;si%20indukci&#243;.mp4" TargetMode="External"/><Relationship Id="rId2" Type="http://schemas.openxmlformats.org/officeDocument/2006/relationships/hyperlink" Target="transzform&#225;tor.mp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Egyenes vonalú mozgás jellemzői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hu-HU" dirty="0"/>
                  <a:t>Egyenletes mozgás</a:t>
                </a:r>
              </a:p>
              <a:p>
                <a:pPr lvl="1">
                  <a:buFont typeface="Calibri" panose="020F0502020204030204" pitchFamily="34" charset="0"/>
                  <a:buChar char="–"/>
                </a:pPr>
                <a:r>
                  <a:rPr lang="hu-HU" dirty="0"/>
                  <a:t>v=állandó</a:t>
                </a:r>
              </a:p>
              <a:p>
                <a:endParaRPr lang="hu-HU" dirty="0"/>
              </a:p>
              <a:p>
                <a:r>
                  <a:rPr lang="hu-HU" dirty="0"/>
                  <a:t>Egyenletesen változó mozgás</a:t>
                </a:r>
              </a:p>
              <a:p>
                <a:pPr lvl="1">
                  <a:buFont typeface="Calibri" panose="020F0502020204030204" pitchFamily="34" charset="0"/>
                  <a:buChar char="–"/>
                </a:pPr>
                <a:r>
                  <a:rPr lang="hu-HU" dirty="0"/>
                  <a:t>v‡állandó</a:t>
                </a:r>
              </a:p>
              <a:p>
                <a:pPr lvl="1">
                  <a:buFont typeface="Calibri" panose="020F0502020204030204" pitchFamily="34" charset="0"/>
                  <a:buChar char="–"/>
                </a:pPr>
                <a:r>
                  <a:rPr lang="hu-HU" dirty="0"/>
                  <a:t>Pillanatnyi sebesség (mérjük) </a:t>
                </a:r>
              </a:p>
              <a:p>
                <a:pPr lvl="1">
                  <a:buFont typeface="Calibri" panose="020F0502020204030204" pitchFamily="34" charset="0"/>
                  <a:buChar char="–"/>
                </a:pPr>
                <a:r>
                  <a:rPr lang="hu-HU" dirty="0"/>
                  <a:t>Átlagsebesség (számítjuk)</a:t>
                </a:r>
              </a:p>
              <a:p>
                <a:pPr lvl="1">
                  <a:buFont typeface="Calibri" panose="020F0502020204030204" pitchFamily="34" charset="0"/>
                  <a:buChar char="–"/>
                </a:pPr>
                <a:r>
                  <a:rPr lang="hu-HU" dirty="0"/>
                  <a:t>Gyorsulás (lassulás)</a:t>
                </a: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hu-HU" dirty="0"/>
                  <a:t>Jele: a</a:t>
                </a: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hu-HU" dirty="0"/>
                  <a:t>Mértékegysége: méter per </a:t>
                </a:r>
                <a:r>
                  <a:rPr lang="hu-HU" dirty="0" err="1"/>
                  <a:t>secundum</a:t>
                </a:r>
                <a:r>
                  <a:rPr lang="hu-HU" dirty="0"/>
                  <a:t> négyzet (m/s</a:t>
                </a:r>
                <a:r>
                  <a:rPr lang="hu-HU" baseline="30000" dirty="0"/>
                  <a:t>2</a:t>
                </a:r>
                <a:r>
                  <a:rPr lang="hu-HU" dirty="0"/>
                  <a:t>)</a:t>
                </a: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hu-HU" dirty="0"/>
                  <a:t>Számítása: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hu-HU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678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Súrlódás, tapadás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hu-HU" dirty="0"/>
                  <a:t>Az egymással érintkező felületek között fellépő erőhatás!</a:t>
                </a:r>
              </a:p>
              <a:p>
                <a:pPr lvl="1">
                  <a:buFont typeface="Calibri" panose="020F0502020204030204" pitchFamily="34" charset="0"/>
                  <a:buChar char="–"/>
                </a:pPr>
                <a:r>
                  <a:rPr lang="hu-HU" dirty="0"/>
                  <a:t>Tapadás </a:t>
                </a:r>
                <a:r>
                  <a:rPr lang="hu-HU" dirty="0">
                    <a:sym typeface="Symbol" panose="05050102010706020507" pitchFamily="18" charset="2"/>
                  </a:rPr>
                  <a:t> nyugvó súrlódás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𝐹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sub>
                    </m:sSub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𝜇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sub>
                    </m:sSub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𝐺</m:t>
                    </m:r>
                  </m:oMath>
                </a14:m>
                <a:r>
                  <a:rPr lang="hu-HU" dirty="0">
                    <a:sym typeface="Symbol" panose="05050102010706020507" pitchFamily="18" charset="2"/>
                  </a:rPr>
                  <a:t>)</a:t>
                </a:r>
              </a:p>
              <a:p>
                <a:pPr lvl="1">
                  <a:buFont typeface="Calibri" panose="020F0502020204030204" pitchFamily="34" charset="0"/>
                  <a:buChar char="–"/>
                </a:pPr>
                <a:r>
                  <a:rPr lang="hu-HU" dirty="0">
                    <a:sym typeface="Symbol" panose="05050102010706020507" pitchFamily="18" charset="2"/>
                  </a:rPr>
                  <a:t>Csúszó súrlódás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𝐹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𝑠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𝜇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𝑠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𝐺</m:t>
                    </m:r>
                  </m:oMath>
                </a14:m>
                <a:r>
                  <a:rPr lang="hu-HU" dirty="0">
                    <a:sym typeface="Symbol" panose="05050102010706020507" pitchFamily="18" charset="2"/>
                  </a:rPr>
                  <a:t>)</a:t>
                </a:r>
              </a:p>
              <a:p>
                <a:pPr lvl="1">
                  <a:buFont typeface="Calibri" panose="020F0502020204030204" pitchFamily="34" charset="0"/>
                  <a:buChar char="–"/>
                </a:pPr>
                <a:r>
                  <a:rPr lang="hu-HU" dirty="0">
                    <a:sym typeface="Symbol" panose="05050102010706020507" pitchFamily="18" charset="2"/>
                  </a:rPr>
                  <a:t>Gördülő súrlódás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𝐹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𝑔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𝜇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𝑔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𝐺</m:t>
                    </m:r>
                  </m:oMath>
                </a14:m>
                <a:r>
                  <a:rPr lang="hu-HU" dirty="0">
                    <a:sym typeface="Symbol" panose="05050102010706020507" pitchFamily="18" charset="2"/>
                  </a:rPr>
                  <a:t>)</a:t>
                </a:r>
              </a:p>
              <a:p>
                <a:endParaRPr lang="hu-HU" dirty="0">
                  <a:sym typeface="Symbol" panose="05050102010706020507" pitchFamily="18" charset="2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hu-HU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hu-HU" b="0" i="1" smtClean="0">
                        <a:latin typeface="Cambria Math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hu-HU" dirty="0"/>
              </a:p>
              <a:p>
                <a:endParaRPr lang="hu-HU" dirty="0"/>
              </a:p>
              <a:p>
                <a:r>
                  <a:rPr lang="hu-HU" dirty="0"/>
                  <a:t>Jelentősége, hatása:</a:t>
                </a:r>
              </a:p>
              <a:p>
                <a:pPr lvl="1">
                  <a:buFont typeface="Calibri" panose="020F0502020204030204" pitchFamily="34" charset="0"/>
                  <a:buChar char="–"/>
                </a:pPr>
                <a:r>
                  <a:rPr lang="hu-HU" dirty="0"/>
                  <a:t>Hasznos</a:t>
                </a:r>
              </a:p>
              <a:p>
                <a:pPr lvl="1">
                  <a:buFont typeface="Calibri" panose="020F0502020204030204" pitchFamily="34" charset="0"/>
                  <a:buChar char="–"/>
                </a:pPr>
                <a:r>
                  <a:rPr lang="hu-HU" dirty="0"/>
                  <a:t>Káros </a:t>
                </a:r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8706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Elektromos áram és az áramerősség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/>
                  <a:t>Elektromos áram a töltéssel rendelkező részecskék </a:t>
                </a:r>
                <a:r>
                  <a:rPr lang="hu-HU"/>
                  <a:t>meghatározott irányú rendezett </a:t>
                </a:r>
                <a:r>
                  <a:rPr lang="hu-HU" dirty="0"/>
                  <a:t>áramlása.</a:t>
                </a:r>
              </a:p>
              <a:p>
                <a:pPr lvl="1">
                  <a:buFont typeface="Calibri" panose="020F0502020204030204" pitchFamily="34" charset="0"/>
                  <a:buChar char="̶"/>
                </a:pPr>
                <a:r>
                  <a:rPr lang="hu-HU" dirty="0"/>
                  <a:t>Egyenáram</a:t>
                </a:r>
              </a:p>
              <a:p>
                <a:pPr lvl="1">
                  <a:buFont typeface="Calibri" panose="020F0502020204030204" pitchFamily="34" charset="0"/>
                  <a:buChar char="̶"/>
                </a:pPr>
                <a:r>
                  <a:rPr lang="hu-HU" dirty="0"/>
                  <a:t>Váltakozó áram</a:t>
                </a:r>
              </a:p>
              <a:p>
                <a:pPr lvl="1">
                  <a:buFont typeface="Calibri" panose="020F0502020204030204" pitchFamily="34" charset="0"/>
                  <a:buChar char="̶"/>
                </a:pPr>
                <a:endParaRPr lang="hu-HU" dirty="0"/>
              </a:p>
              <a:p>
                <a:r>
                  <a:rPr lang="hu-HU" dirty="0"/>
                  <a:t>Áramerősség a vezető egy adott keresztmetszetén időegység alatt átáramló töltésmennyiség.</a:t>
                </a:r>
              </a:p>
              <a:p>
                <a:pPr lvl="1">
                  <a:buFont typeface="Calibri" panose="020F0502020204030204" pitchFamily="34" charset="0"/>
                  <a:buChar char="̶"/>
                </a:pPr>
                <a:r>
                  <a:rPr lang="hu-HU" dirty="0"/>
                  <a:t>Jele: I </a:t>
                </a:r>
                <a:r>
                  <a:rPr lang="hu-HU" dirty="0">
                    <a:sym typeface="Symbol"/>
                  </a:rPr>
                  <a:t>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  <a:sym typeface="Symbol"/>
                      </a:rPr>
                      <m:t>𝐼</m:t>
                    </m:r>
                    <m:r>
                      <a:rPr lang="hu-HU" b="0" i="1" smtClean="0">
                        <a:latin typeface="Cambria Math"/>
                        <a:ea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/>
                            <a:ea typeface="Cambria Math"/>
                            <a:sym typeface="Symbol"/>
                          </a:rPr>
                          <m:t>𝑄</m:t>
                        </m:r>
                      </m:num>
                      <m:den>
                        <m:r>
                          <a:rPr lang="hu-HU" b="0" i="1" smtClean="0">
                            <a:latin typeface="Cambria Math"/>
                            <a:ea typeface="Cambria Math"/>
                            <a:sym typeface="Symbol"/>
                          </a:rPr>
                          <m:t>𝑡</m:t>
                        </m:r>
                      </m:den>
                    </m:f>
                  </m:oMath>
                </a14:m>
                <a:endParaRPr lang="hu-HU" dirty="0"/>
              </a:p>
              <a:p>
                <a:pPr lvl="1">
                  <a:buFont typeface="Calibri" panose="020F0502020204030204" pitchFamily="34" charset="0"/>
                  <a:buChar char="̶"/>
                </a:pPr>
                <a:r>
                  <a:rPr lang="hu-HU" dirty="0"/>
                  <a:t>Mértékegysége: Amper (A)</a:t>
                </a:r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0380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Elektromágneses indukció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hu-HU" dirty="0"/>
                  <a:t>A vezető és a mágneses tér erővonalainak metszésekor a vezetőben feszültség indukálódik.</a:t>
                </a:r>
              </a:p>
              <a:p>
                <a:pPr lvl="1">
                  <a:buFont typeface="Calibri" panose="020F0502020204030204" pitchFamily="34" charset="0"/>
                  <a:buChar char="–"/>
                </a:pPr>
                <a:r>
                  <a:rPr lang="hu-HU" dirty="0"/>
                  <a:t>Nyugalmi indukció </a:t>
                </a:r>
                <a:r>
                  <a:rPr lang="hu-HU" dirty="0">
                    <a:sym typeface="Symbol" panose="05050102010706020507" pitchFamily="18" charset="2"/>
                  </a:rPr>
                  <a:t> </a:t>
                </a:r>
                <a:r>
                  <a:rPr lang="hu-HU" dirty="0">
                    <a:sym typeface="Symbol" panose="05050102010706020507" pitchFamily="18" charset="2"/>
                    <a:hlinkClick r:id="rId2" action="ppaction://hlinkfile"/>
                  </a:rPr>
                  <a:t>transzformátor</a:t>
                </a:r>
                <a:r>
                  <a:rPr lang="hu-HU" dirty="0">
                    <a:sym typeface="Symbol" panose="05050102010706020507" pitchFamily="18" charset="2"/>
                  </a:rPr>
                  <a:t> elv 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𝑈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𝑝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𝑈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𝑠𝑧</m:t>
                            </m:r>
                          </m:sub>
                        </m:sSub>
                      </m:den>
                    </m:f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𝑝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𝑠𝑧</m:t>
                            </m:r>
                          </m:sub>
                        </m:sSub>
                      </m:den>
                    </m:f>
                  </m:oMath>
                </a14:m>
                <a:endParaRPr lang="hu-HU" dirty="0">
                  <a:sym typeface="Symbol" panose="05050102010706020507" pitchFamily="18" charset="2"/>
                </a:endParaRPr>
              </a:p>
              <a:p>
                <a:pPr lvl="1">
                  <a:buFont typeface="Calibri" panose="020F0502020204030204" pitchFamily="34" charset="0"/>
                  <a:buChar char="–"/>
                </a:pPr>
                <a:r>
                  <a:rPr lang="hu-HU" dirty="0">
                    <a:sym typeface="Symbol" panose="05050102010706020507" pitchFamily="18" charset="2"/>
                    <a:hlinkClick r:id="rId3" action="ppaction://hlinkfile"/>
                  </a:rPr>
                  <a:t>Mozgási indukció</a:t>
                </a:r>
                <a:r>
                  <a:rPr lang="hu-HU" dirty="0">
                    <a:sym typeface="Symbol" panose="05050102010706020507" pitchFamily="18" charset="2"/>
                  </a:rPr>
                  <a:t>  generátor elv 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𝑈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𝐵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𝑣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𝑙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𝑁</m:t>
                    </m:r>
                  </m:oMath>
                </a14:m>
                <a:endParaRPr lang="hu-HU" dirty="0">
                  <a:sym typeface="Symbol" panose="05050102010706020507" pitchFamily="18" charset="2"/>
                </a:endParaRPr>
              </a:p>
              <a:p>
                <a:r>
                  <a:rPr lang="hu-HU" dirty="0">
                    <a:sym typeface="Symbol" panose="05050102010706020507" pitchFamily="18" charset="2"/>
                  </a:rPr>
                  <a:t>Az indukált feszültség nagysága függ:</a:t>
                </a:r>
              </a:p>
              <a:p>
                <a:pPr lvl="1">
                  <a:buFont typeface="Calibri" panose="020F0502020204030204" pitchFamily="34" charset="0"/>
                  <a:buChar char="–"/>
                </a:pPr>
                <a:r>
                  <a:rPr lang="hu-HU" dirty="0">
                    <a:sym typeface="Symbol" panose="05050102010706020507" pitchFamily="18" charset="2"/>
                  </a:rPr>
                  <a:t>A mágneses indukció nagyságától</a:t>
                </a:r>
              </a:p>
              <a:p>
                <a:pPr lvl="1">
                  <a:buFont typeface="Calibri" panose="020F0502020204030204" pitchFamily="34" charset="0"/>
                  <a:buChar char="–"/>
                </a:pPr>
                <a:r>
                  <a:rPr lang="hu-HU" dirty="0">
                    <a:sym typeface="Symbol" panose="05050102010706020507" pitchFamily="18" charset="2"/>
                  </a:rPr>
                  <a:t>A mozgatás sebességétől</a:t>
                </a:r>
              </a:p>
              <a:p>
                <a:pPr lvl="1">
                  <a:buFont typeface="Calibri" panose="020F0502020204030204" pitchFamily="34" charset="0"/>
                  <a:buChar char="–"/>
                </a:pPr>
                <a:r>
                  <a:rPr lang="hu-HU" dirty="0">
                    <a:sym typeface="Symbol" panose="05050102010706020507" pitchFamily="18" charset="2"/>
                  </a:rPr>
                  <a:t>A tekercs meneteinek számától és hosszától</a:t>
                </a:r>
              </a:p>
              <a:p>
                <a:r>
                  <a:rPr lang="hu-HU" dirty="0">
                    <a:sym typeface="Symbol" panose="05050102010706020507" pitchFamily="18" charset="2"/>
                  </a:rPr>
                  <a:t>Az indukált feszültség mindig váltakozó feszültség, amely olyan irányú, hogy az általa kialakuló áram mágneses hatásával az őt létrehozó mozgás, változás ellen hat.</a:t>
                </a: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928" t="-2801" r="-150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1392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226</Words>
  <Application>Microsoft Office PowerPoint</Application>
  <PresentationFormat>Szélesvásznú</PresentationFormat>
  <Paragraphs>40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Wingdings</vt:lpstr>
      <vt:lpstr>Office-téma</vt:lpstr>
      <vt:lpstr>Egyenes vonalú mozgás jellemzői</vt:lpstr>
      <vt:lpstr>Súrlódás, tapadás</vt:lpstr>
      <vt:lpstr>Elektromos áram és az áramerősség</vt:lpstr>
      <vt:lpstr>Elektromágneses indukció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Általános szakmai ismeretek</dc:title>
  <dc:creator>Laci</dc:creator>
  <cp:lastModifiedBy>László Szeitl</cp:lastModifiedBy>
  <cp:revision>157</cp:revision>
  <dcterms:created xsi:type="dcterms:W3CDTF">2015-09-16T14:29:00Z</dcterms:created>
  <dcterms:modified xsi:type="dcterms:W3CDTF">2020-01-16T16:59:03Z</dcterms:modified>
</cp:coreProperties>
</file>