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5"/>
  </p:notesMasterIdLst>
  <p:sldIdLst>
    <p:sldId id="611" r:id="rId2"/>
    <p:sldId id="627" r:id="rId3"/>
    <p:sldId id="709" r:id="rId4"/>
    <p:sldId id="609" r:id="rId5"/>
    <p:sldId id="728" r:id="rId6"/>
    <p:sldId id="612" r:id="rId7"/>
    <p:sldId id="729" r:id="rId8"/>
    <p:sldId id="615" r:id="rId9"/>
    <p:sldId id="634" r:id="rId10"/>
    <p:sldId id="635" r:id="rId11"/>
    <p:sldId id="636" r:id="rId12"/>
    <p:sldId id="637" r:id="rId13"/>
    <p:sldId id="638" r:id="rId14"/>
    <p:sldId id="647" r:id="rId15"/>
    <p:sldId id="656" r:id="rId16"/>
    <p:sldId id="650" r:id="rId17"/>
    <p:sldId id="651" r:id="rId18"/>
    <p:sldId id="655" r:id="rId19"/>
    <p:sldId id="657" r:id="rId20"/>
    <p:sldId id="658" r:id="rId21"/>
    <p:sldId id="659" r:id="rId22"/>
    <p:sldId id="661" r:id="rId23"/>
    <p:sldId id="662" r:id="rId24"/>
    <p:sldId id="664" r:id="rId25"/>
    <p:sldId id="710" r:id="rId26"/>
    <p:sldId id="666" r:id="rId27"/>
    <p:sldId id="711" r:id="rId28"/>
    <p:sldId id="684" r:id="rId29"/>
    <p:sldId id="723" r:id="rId30"/>
    <p:sldId id="722" r:id="rId31"/>
    <p:sldId id="685" r:id="rId32"/>
    <p:sldId id="686" r:id="rId33"/>
    <p:sldId id="687" r:id="rId34"/>
    <p:sldId id="689" r:id="rId35"/>
    <p:sldId id="715" r:id="rId36"/>
    <p:sldId id="716" r:id="rId37"/>
    <p:sldId id="717" r:id="rId38"/>
    <p:sldId id="690" r:id="rId39"/>
    <p:sldId id="691" r:id="rId40"/>
    <p:sldId id="692" r:id="rId41"/>
    <p:sldId id="693" r:id="rId42"/>
    <p:sldId id="694" r:id="rId43"/>
    <p:sldId id="695" r:id="rId44"/>
    <p:sldId id="667" r:id="rId45"/>
    <p:sldId id="712" r:id="rId46"/>
    <p:sldId id="698" r:id="rId47"/>
    <p:sldId id="697" r:id="rId48"/>
    <p:sldId id="699" r:id="rId49"/>
    <p:sldId id="701" r:id="rId50"/>
    <p:sldId id="700" r:id="rId51"/>
    <p:sldId id="725" r:id="rId52"/>
    <p:sldId id="727" r:id="rId53"/>
    <p:sldId id="708" r:id="rId54"/>
    <p:sldId id="704" r:id="rId55"/>
    <p:sldId id="705" r:id="rId56"/>
    <p:sldId id="706" r:id="rId57"/>
    <p:sldId id="707" r:id="rId58"/>
    <p:sldId id="703" r:id="rId59"/>
    <p:sldId id="713" r:id="rId60"/>
    <p:sldId id="718" r:id="rId61"/>
    <p:sldId id="719" r:id="rId62"/>
    <p:sldId id="720" r:id="rId63"/>
    <p:sldId id="721" r:id="rId64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DDE"/>
    <a:srgbClr val="9290DC"/>
    <a:srgbClr val="938DDF"/>
    <a:srgbClr val="8E98DE"/>
    <a:srgbClr val="91ADDB"/>
    <a:srgbClr val="90C1DC"/>
    <a:srgbClr val="91DBC8"/>
    <a:srgbClr val="88E4CA"/>
    <a:srgbClr val="8AE2D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8116AF-70FC-4526-87F3-37C178A8DBC3}" type="datetimeFigureOut">
              <a:rPr lang="ar-SY" smtClean="0"/>
              <a:pPr/>
              <a:t>03/08/1441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13A602-BD64-45B7-9A3F-3800A671D660}" type="slidenum">
              <a:rPr lang="ar-SY" smtClean="0"/>
              <a:pPr/>
              <a:t>‹N°›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4322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6381-7EDD-423B-92DB-041B4CC2A0B8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C122-8549-4F76-9D93-CF075A86717A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3B3-01D0-41C5-8D07-75CC8ADEAA5C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EC49-6854-41E7-8242-E63A53D46630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BD08-16F6-4035-80F6-401CA022155F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F12B-C536-480E-91DA-F8C2F0237100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84FA-712D-47CF-BFE3-C57130E09EB1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753-5A7F-47B8-831A-9A86E089F779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181-692D-4FFE-BD59-BAB4C0781B95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7DEA-6FE9-4DFD-8084-BE6653DF6E85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E274-5104-4B9B-BD18-AC4456389C79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Philippe Yazigi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F477-F6D7-4BB9-B21C-AE171716BEC5}" type="datetime1">
              <a:rPr lang="fr-FR" smtClean="0"/>
              <a:pPr/>
              <a:t>27/03/2020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Philippe </a:t>
            </a:r>
            <a:r>
              <a:rPr lang="fr-FR" dirty="0" err="1" smtClean="0"/>
              <a:t>Yazigi</a:t>
            </a:r>
            <a:endParaRPr lang="ar-S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345-B1C5-4069-B5CA-2F43886B6E0A}" type="slidenum">
              <a:rPr lang="ar-SY" smtClean="0"/>
              <a:pPr/>
              <a:t>‹N°›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0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12" Type="http://schemas.openxmlformats.org/officeDocument/2006/relationships/image" Target="../media/image4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6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14.png"/><Relationship Id="rId7" Type="http://schemas.openxmlformats.org/officeDocument/2006/relationships/image" Target="../media/image8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png"/><Relationship Id="rId7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87.emf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105.png"/><Relationship Id="rId3" Type="http://schemas.openxmlformats.org/officeDocument/2006/relationships/image" Target="../media/image14.png"/><Relationship Id="rId7" Type="http://schemas.openxmlformats.org/officeDocument/2006/relationships/image" Target="../media/image90.emf"/><Relationship Id="rId12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emf"/><Relationship Id="rId11" Type="http://schemas.openxmlformats.org/officeDocument/2006/relationships/image" Target="../media/image100.png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.jpeg"/><Relationship Id="rId7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.jpeg"/><Relationship Id="rId7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2.jpeg"/><Relationship Id="rId7" Type="http://schemas.openxmlformats.org/officeDocument/2006/relationships/image" Target="../media/image1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Relationship Id="rId9" Type="http://schemas.openxmlformats.org/officeDocument/2006/relationships/image" Target="../media/image1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image" Target="../media/image2.jpeg"/><Relationship Id="rId7" Type="http://schemas.openxmlformats.org/officeDocument/2006/relationships/image" Target="../media/image1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emf"/><Relationship Id="rId5" Type="http://schemas.openxmlformats.org/officeDocument/2006/relationships/image" Target="../media/image126.emf"/><Relationship Id="rId10" Type="http://schemas.openxmlformats.org/officeDocument/2006/relationships/image" Target="../media/image130.emf"/><Relationship Id="rId4" Type="http://schemas.openxmlformats.org/officeDocument/2006/relationships/image" Target="../media/image125.emf"/><Relationship Id="rId9" Type="http://schemas.openxmlformats.org/officeDocument/2006/relationships/image" Target="../media/image12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2.jpeg"/><Relationship Id="rId7" Type="http://schemas.openxmlformats.org/officeDocument/2006/relationships/image" Target="../media/image1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10" Type="http://schemas.openxmlformats.org/officeDocument/2006/relationships/image" Target="../media/image137.emf"/><Relationship Id="rId4" Type="http://schemas.openxmlformats.org/officeDocument/2006/relationships/image" Target="../media/image131.emf"/><Relationship Id="rId9" Type="http://schemas.openxmlformats.org/officeDocument/2006/relationships/image" Target="../media/image1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1.png"/><Relationship Id="rId4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14.png"/><Relationship Id="rId7" Type="http://schemas.openxmlformats.org/officeDocument/2006/relationships/image" Target="../media/image13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emf"/><Relationship Id="rId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.png"/><Relationship Id="rId7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emf"/><Relationship Id="rId4" Type="http://schemas.openxmlformats.org/officeDocument/2006/relationships/image" Target="../media/image1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4.png"/><Relationship Id="rId7" Type="http://schemas.openxmlformats.org/officeDocument/2006/relationships/image" Target="../media/image1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4.png"/><Relationship Id="rId7" Type="http://schemas.openxmlformats.org/officeDocument/2006/relationships/image" Target="../media/image1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69.emf"/><Relationship Id="rId9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image" Target="../media/image194.png"/><Relationship Id="rId3" Type="http://schemas.openxmlformats.org/officeDocument/2006/relationships/image" Target="../media/image14.png"/><Relationship Id="rId7" Type="http://schemas.openxmlformats.org/officeDocument/2006/relationships/image" Target="../media/image93.emf"/><Relationship Id="rId12" Type="http://schemas.openxmlformats.org/officeDocument/2006/relationships/image" Target="../media/image1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emf"/><Relationship Id="rId11" Type="http://schemas.openxmlformats.org/officeDocument/2006/relationships/image" Target="../media/image192.png"/><Relationship Id="rId5" Type="http://schemas.openxmlformats.org/officeDocument/2006/relationships/image" Target="../media/image171.emf"/><Relationship Id="rId10" Type="http://schemas.openxmlformats.org/officeDocument/2006/relationships/image" Target="../media/image174.emf"/><Relationship Id="rId4" Type="http://schemas.openxmlformats.org/officeDocument/2006/relationships/image" Target="../media/image169.emf"/><Relationship Id="rId9" Type="http://schemas.openxmlformats.org/officeDocument/2006/relationships/image" Target="../media/image17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.png"/><Relationship Id="rId7" Type="http://schemas.openxmlformats.org/officeDocument/2006/relationships/image" Target="../media/image17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emf"/><Relationship Id="rId5" Type="http://schemas.openxmlformats.org/officeDocument/2006/relationships/image" Target="../media/image176.emf"/><Relationship Id="rId4" Type="http://schemas.openxmlformats.org/officeDocument/2006/relationships/image" Target="../media/image17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image" Target="../media/image14.png"/><Relationship Id="rId7" Type="http://schemas.openxmlformats.org/officeDocument/2006/relationships/image" Target="../media/image182.emf"/><Relationship Id="rId12" Type="http://schemas.openxmlformats.org/officeDocument/2006/relationships/image" Target="../media/image18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emf"/><Relationship Id="rId11" Type="http://schemas.openxmlformats.org/officeDocument/2006/relationships/image" Target="../media/image186.emf"/><Relationship Id="rId5" Type="http://schemas.openxmlformats.org/officeDocument/2006/relationships/image" Target="../media/image180.emf"/><Relationship Id="rId10" Type="http://schemas.openxmlformats.org/officeDocument/2006/relationships/image" Target="../media/image185.emf"/><Relationship Id="rId4" Type="http://schemas.openxmlformats.org/officeDocument/2006/relationships/image" Target="../media/image179.emf"/><Relationship Id="rId9" Type="http://schemas.openxmlformats.org/officeDocument/2006/relationships/image" Target="../media/image18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13" Type="http://schemas.openxmlformats.org/officeDocument/2006/relationships/image" Target="../media/image197.emf"/><Relationship Id="rId18" Type="http://schemas.openxmlformats.org/officeDocument/2006/relationships/image" Target="../media/image202.emf"/><Relationship Id="rId3" Type="http://schemas.openxmlformats.org/officeDocument/2006/relationships/image" Target="../media/image14.png"/><Relationship Id="rId21" Type="http://schemas.openxmlformats.org/officeDocument/2006/relationships/image" Target="../media/image205.emf"/><Relationship Id="rId7" Type="http://schemas.openxmlformats.org/officeDocument/2006/relationships/image" Target="../media/image191.emf"/><Relationship Id="rId12" Type="http://schemas.openxmlformats.org/officeDocument/2006/relationships/image" Target="../media/image196.emf"/><Relationship Id="rId17" Type="http://schemas.openxmlformats.org/officeDocument/2006/relationships/image" Target="../media/image201.emf"/><Relationship Id="rId2" Type="http://schemas.openxmlformats.org/officeDocument/2006/relationships/image" Target="../media/image1.png"/><Relationship Id="rId16" Type="http://schemas.openxmlformats.org/officeDocument/2006/relationships/image" Target="../media/image200.emf"/><Relationship Id="rId20" Type="http://schemas.openxmlformats.org/officeDocument/2006/relationships/image" Target="../media/image2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emf"/><Relationship Id="rId11" Type="http://schemas.openxmlformats.org/officeDocument/2006/relationships/image" Target="../media/image195.emf"/><Relationship Id="rId5" Type="http://schemas.openxmlformats.org/officeDocument/2006/relationships/image" Target="../media/image189.emf"/><Relationship Id="rId15" Type="http://schemas.openxmlformats.org/officeDocument/2006/relationships/image" Target="../media/image199.emf"/><Relationship Id="rId23" Type="http://schemas.openxmlformats.org/officeDocument/2006/relationships/image" Target="../media/image207.emf"/><Relationship Id="rId10" Type="http://schemas.openxmlformats.org/officeDocument/2006/relationships/image" Target="../media/image194.emf"/><Relationship Id="rId19" Type="http://schemas.openxmlformats.org/officeDocument/2006/relationships/image" Target="../media/image203.emf"/><Relationship Id="rId4" Type="http://schemas.openxmlformats.org/officeDocument/2006/relationships/image" Target="../media/image188.emf"/><Relationship Id="rId9" Type="http://schemas.openxmlformats.org/officeDocument/2006/relationships/image" Target="../media/image193.emf"/><Relationship Id="rId14" Type="http://schemas.openxmlformats.org/officeDocument/2006/relationships/image" Target="../media/image198.emf"/><Relationship Id="rId22" Type="http://schemas.openxmlformats.org/officeDocument/2006/relationships/image" Target="../media/image20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image" Target="../media/image217.emf"/><Relationship Id="rId3" Type="http://schemas.openxmlformats.org/officeDocument/2006/relationships/image" Target="../media/image14.png"/><Relationship Id="rId7" Type="http://schemas.openxmlformats.org/officeDocument/2006/relationships/image" Target="../media/image211.emf"/><Relationship Id="rId12" Type="http://schemas.openxmlformats.org/officeDocument/2006/relationships/image" Target="../media/image2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emf"/><Relationship Id="rId11" Type="http://schemas.openxmlformats.org/officeDocument/2006/relationships/image" Target="../media/image215.emf"/><Relationship Id="rId5" Type="http://schemas.openxmlformats.org/officeDocument/2006/relationships/image" Target="../media/image209.emf"/><Relationship Id="rId10" Type="http://schemas.openxmlformats.org/officeDocument/2006/relationships/image" Target="../media/image214.emf"/><Relationship Id="rId4" Type="http://schemas.openxmlformats.org/officeDocument/2006/relationships/image" Target="../media/image208.emf"/><Relationship Id="rId9" Type="http://schemas.openxmlformats.org/officeDocument/2006/relationships/image" Target="../media/image213.emf"/><Relationship Id="rId14" Type="http://schemas.openxmlformats.org/officeDocument/2006/relationships/image" Target="../media/image2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emf"/><Relationship Id="rId13" Type="http://schemas.openxmlformats.org/officeDocument/2006/relationships/image" Target="../media/image228.emf"/><Relationship Id="rId3" Type="http://schemas.openxmlformats.org/officeDocument/2006/relationships/image" Target="../media/image14.png"/><Relationship Id="rId7" Type="http://schemas.openxmlformats.org/officeDocument/2006/relationships/image" Target="../media/image222.emf"/><Relationship Id="rId12" Type="http://schemas.openxmlformats.org/officeDocument/2006/relationships/image" Target="../media/image2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emf"/><Relationship Id="rId11" Type="http://schemas.openxmlformats.org/officeDocument/2006/relationships/image" Target="../media/image226.emf"/><Relationship Id="rId5" Type="http://schemas.openxmlformats.org/officeDocument/2006/relationships/image" Target="../media/image220.emf"/><Relationship Id="rId10" Type="http://schemas.openxmlformats.org/officeDocument/2006/relationships/image" Target="../media/image225.emf"/><Relationship Id="rId4" Type="http://schemas.openxmlformats.org/officeDocument/2006/relationships/image" Target="../media/image219.emf"/><Relationship Id="rId9" Type="http://schemas.openxmlformats.org/officeDocument/2006/relationships/image" Target="../media/image224.emf"/><Relationship Id="rId14" Type="http://schemas.openxmlformats.org/officeDocument/2006/relationships/image" Target="../media/image22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14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14.png"/><Relationship Id="rId7" Type="http://schemas.openxmlformats.org/officeDocument/2006/relationships/image" Target="../media/image233.png"/><Relationship Id="rId12" Type="http://schemas.openxmlformats.org/officeDocument/2006/relationships/image" Target="../media/image2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11" Type="http://schemas.openxmlformats.org/officeDocument/2006/relationships/image" Target="../media/image247.png"/><Relationship Id="rId5" Type="http://schemas.openxmlformats.org/officeDocument/2006/relationships/image" Target="../media/image231.png"/><Relationship Id="rId10" Type="http://schemas.openxmlformats.org/officeDocument/2006/relationships/image" Target="../media/image246.png"/><Relationship Id="rId4" Type="http://schemas.openxmlformats.org/officeDocument/2006/relationships/image" Target="../media/image230.png"/><Relationship Id="rId9" Type="http://schemas.openxmlformats.org/officeDocument/2006/relationships/image" Target="../media/image24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14.png"/><Relationship Id="rId7" Type="http://schemas.openxmlformats.org/officeDocument/2006/relationships/image" Target="../media/image2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14.png"/><Relationship Id="rId7" Type="http://schemas.openxmlformats.org/officeDocument/2006/relationships/image" Target="../media/image2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1.png"/><Relationship Id="rId5" Type="http://schemas.openxmlformats.org/officeDocument/2006/relationships/image" Target="../media/image260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7.emf"/><Relationship Id="rId5" Type="http://schemas.openxmlformats.org/officeDocument/2006/relationships/image" Target="../media/image266.emf"/><Relationship Id="rId4" Type="http://schemas.openxmlformats.org/officeDocument/2006/relationships/image" Target="../media/image2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30.png"/><Relationship Id="rId5" Type="http://schemas.openxmlformats.org/officeDocument/2006/relationships/image" Target="../media/image269.png"/><Relationship Id="rId4" Type="http://schemas.openxmlformats.org/officeDocument/2006/relationships/image" Target="../media/image25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50.png"/><Relationship Id="rId4" Type="http://schemas.openxmlformats.org/officeDocument/2006/relationships/image" Target="../media/image2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5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0.png"/><Relationship Id="rId3" Type="http://schemas.openxmlformats.org/officeDocument/2006/relationships/image" Target="../media/image2.jpeg"/><Relationship Id="rId7" Type="http://schemas.openxmlformats.org/officeDocument/2006/relationships/image" Target="../media/image26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10.png"/><Relationship Id="rId5" Type="http://schemas.openxmlformats.org/officeDocument/2006/relationships/image" Target="../media/image2600.png"/><Relationship Id="rId4" Type="http://schemas.openxmlformats.org/officeDocument/2006/relationships/image" Target="../media/image27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0.png"/><Relationship Id="rId3" Type="http://schemas.openxmlformats.org/officeDocument/2006/relationships/image" Target="../media/image2.jpeg"/><Relationship Id="rId7" Type="http://schemas.openxmlformats.org/officeDocument/2006/relationships/image" Target="../media/image26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60.png"/><Relationship Id="rId5" Type="http://schemas.openxmlformats.org/officeDocument/2006/relationships/image" Target="../media/image2650.png"/><Relationship Id="rId4" Type="http://schemas.openxmlformats.org/officeDocument/2006/relationships/image" Target="../media/image26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290"/>
            <a:ext cx="62622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815" y="1357298"/>
            <a:ext cx="30333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357299"/>
            <a:ext cx="2714644" cy="19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357298"/>
            <a:ext cx="2926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653650" y="3429000"/>
            <a:ext cx="3108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5400" b="1" cap="none" spc="0" baseline="30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lecture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4293096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00FF"/>
                </a:solidFill>
                <a:latin typeface="Century Schoolbook" panose="02040604050505020304" pitchFamily="18" charset="0"/>
              </a:rPr>
              <a:t>DYNAMIC STABILITY EQUATIONS</a:t>
            </a:r>
            <a:endParaRPr lang="fr-FR" sz="4400" b="1" dirty="0">
              <a:solidFill>
                <a:srgbClr val="0000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21461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28"/>
            <a:ext cx="50680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7" y="1071546"/>
            <a:ext cx="8072495" cy="105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214554"/>
            <a:ext cx="776418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285720" y="3071810"/>
            <a:ext cx="4037232" cy="3239156"/>
            <a:chOff x="1976439" y="2243138"/>
            <a:chExt cx="3738570" cy="3016259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76439" y="2243138"/>
              <a:ext cx="3738570" cy="1708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13674" y="3929065"/>
              <a:ext cx="2207002" cy="133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4897" y="3714752"/>
            <a:ext cx="47991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831484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1" y="1857364"/>
            <a:ext cx="31066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571744"/>
            <a:ext cx="3143272" cy="66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49" y="3286124"/>
            <a:ext cx="309448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3857629"/>
            <a:ext cx="5357850" cy="64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3" y="4714884"/>
            <a:ext cx="53752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5" y="5572140"/>
            <a:ext cx="5286412" cy="54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725095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714488"/>
            <a:ext cx="81669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7929618" cy="172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622" y="2545922"/>
            <a:ext cx="656496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568" y="3163456"/>
            <a:ext cx="653919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463" y="3867637"/>
            <a:ext cx="6572296" cy="5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4556609"/>
            <a:ext cx="774387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39" y="5211663"/>
            <a:ext cx="7858180" cy="4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128" y="5710641"/>
            <a:ext cx="77788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04248" y="2598725"/>
                <a:ext cx="1882552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98725"/>
                <a:ext cx="1882552" cy="4658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804248" y="3228413"/>
                <a:ext cx="1882552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228413"/>
                <a:ext cx="1882552" cy="4658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832353" y="3867637"/>
                <a:ext cx="1882552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53" y="3867637"/>
                <a:ext cx="1882552" cy="46589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14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4282" y="71435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symmetric aircraft near a symmetric flight condition, the Flight Dynamics can be further decoupled in two independent parts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1" y="2643182"/>
            <a:ext cx="689943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15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290"/>
            <a:ext cx="4643470" cy="28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214686"/>
            <a:ext cx="65050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16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290"/>
            <a:ext cx="63411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928670"/>
            <a:ext cx="79084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571472" y="1500174"/>
            <a:ext cx="6215106" cy="500066"/>
            <a:chOff x="571472" y="1500174"/>
            <a:chExt cx="3333767" cy="24765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1500174"/>
              <a:ext cx="24384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00364" y="1500174"/>
              <a:ext cx="9048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285992"/>
            <a:ext cx="7215238" cy="55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1" y="2928933"/>
            <a:ext cx="4071967" cy="52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571876"/>
            <a:ext cx="74697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17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857232"/>
            <a:ext cx="8923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57" y="2214555"/>
            <a:ext cx="8858261" cy="10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05" y="3643314"/>
            <a:ext cx="8842813" cy="7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163" y="4857760"/>
            <a:ext cx="8841555" cy="7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18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61913" y="7281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linearize about various steady state conditions of flight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98" y="2819861"/>
            <a:ext cx="6201102" cy="7200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152" y="5498060"/>
            <a:ext cx="3338489" cy="6126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7182" y="1973158"/>
            <a:ext cx="7887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steady state flight conditions must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913" y="4041643"/>
            <a:ext cx="8424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for equilibrium condition, forces balance on the aircraft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19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51520" y="98072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Impose additional constraints that depend on flight condition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277024"/>
            <a:ext cx="4482732" cy="656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331640" y="3356992"/>
                <a:ext cx="59046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36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56992"/>
                <a:ext cx="5904656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1369" y="24105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assume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593946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 wings level flight</a:t>
            </a:r>
            <a:endParaRPr lang="fr-F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817096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85550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0"/>
            <a:ext cx="7643867" cy="79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071942"/>
            <a:ext cx="852758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00636"/>
            <a:ext cx="8670425" cy="12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6" y="692696"/>
            <a:ext cx="7998269" cy="14115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87" y="2132856"/>
            <a:ext cx="7764937" cy="1352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645024"/>
            <a:ext cx="7482258" cy="12487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878082"/>
            <a:ext cx="7566903" cy="13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8" y="806118"/>
            <a:ext cx="8149898" cy="10387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2068475"/>
            <a:ext cx="8301511" cy="1360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3645024"/>
            <a:ext cx="7607012" cy="12536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5114654"/>
            <a:ext cx="7753014" cy="11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15831"/>
            <a:ext cx="8494560" cy="6625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57" y="1772816"/>
            <a:ext cx="7918625" cy="10081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7" y="3167676"/>
            <a:ext cx="7908839" cy="12011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20" y="4682099"/>
            <a:ext cx="7573932" cy="11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08720"/>
            <a:ext cx="8681539" cy="7200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26945"/>
            <a:ext cx="8766389" cy="6492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956855"/>
            <a:ext cx="8681539" cy="5158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978058"/>
            <a:ext cx="8566759" cy="7308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48" y="3020060"/>
            <a:ext cx="7555081" cy="9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24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08720"/>
            <a:ext cx="8142101" cy="52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25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7" y="1083763"/>
            <a:ext cx="8640961" cy="774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385" y="5185519"/>
            <a:ext cx="6690991" cy="1101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608754" y="1948973"/>
                <a:ext cx="5889022" cy="1369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Gravity</m:t>
                    </m:r>
                    <m:r>
                      <m:rPr>
                        <m:nor/>
                      </m:rPr>
                      <a:rPr lang="fr-FR" sz="2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force</m:t>
                    </m:r>
                    <m:d>
                      <m:dPr>
                        <m:begChr m:val="["/>
                        <m:endChr m:val="]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28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fr-FR" sz="28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800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func>
                                    <m:func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b="0" i="1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func>
                                    <m:func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54" y="1948973"/>
                <a:ext cx="5889022" cy="13694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7840" y="3422084"/>
                <a:ext cx="6347635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fr-FR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steady</a:t>
                </a:r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flight conditions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40" y="3422084"/>
                <a:ext cx="6347635" cy="1461810"/>
              </a:xfrm>
              <a:prstGeom prst="rect">
                <a:avLst/>
              </a:prstGeom>
              <a:blipFill rotWithShape="0">
                <a:blip r:embed="rId7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7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26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9512" y="1650417"/>
                <a:ext cx="8964488" cy="498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 (</m:t>
                      </m:r>
                      <m:acc>
                        <m:accPr>
                          <m:chr m:val="̇"/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begChr m:val=""/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fr-FR" sz="2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acc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𝒎𝒈</m:t>
                      </m:r>
                      <m:func>
                        <m:func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2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fr-FR" sz="2400" b="1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𝒓𝒗</m:t>
                              </m:r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𝒒𝒘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50417"/>
                <a:ext cx="8964488" cy="498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824642"/>
            <a:ext cx="8271631" cy="60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7502" y="2434787"/>
                <a:ext cx="8928992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2400" b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𝒎𝒈</m:t>
                      </m:r>
                      <m:func>
                        <m:func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fr-FR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fr-FR" sz="2400" b="1" i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fr-FR" sz="2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𝒑𝒗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2" y="2434787"/>
                <a:ext cx="8928992" cy="5156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43042" y="3344831"/>
                <a:ext cx="5112568" cy="490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𝒚𝒚</m:t>
                          </m:r>
                        </m:sub>
                      </m:sSub>
                      <m:r>
                        <a:rPr lang="fr-FR" sz="2400" b="1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𝒛𝒛</m:t>
                              </m:r>
                            </m:sub>
                          </m:sSub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𝒙𝒙</m:t>
                              </m:r>
                            </m:sub>
                          </m:sSub>
                        </m:e>
                      </m:d>
                      <m:r>
                        <a:rPr lang="fr-FR" sz="24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2" y="3344831"/>
                <a:ext cx="5112568" cy="490840"/>
              </a:xfrm>
              <a:prstGeom prst="rect">
                <a:avLst/>
              </a:prstGeom>
              <a:blipFill rotWithShape="0">
                <a:blip r:embed="rId7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1511" y="4025231"/>
                <a:ext cx="8352929" cy="258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trim conditions (Steady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flight conditions)</a:t>
                </a:r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𝑚𝑔</m:t>
                      </m:r>
                      <m:func>
                        <m:func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𝑚𝑔</m:t>
                      </m:r>
                      <m:func>
                        <m:func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1" y="4025231"/>
                <a:ext cx="8352929" cy="2587375"/>
              </a:xfrm>
              <a:prstGeom prst="rect">
                <a:avLst/>
              </a:prstGeom>
              <a:blipFill rotWithShape="0">
                <a:blip r:embed="rId8"/>
                <a:stretch>
                  <a:fillRect l="-1533" t="-1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8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27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824642"/>
            <a:ext cx="8271631" cy="6095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69" y="4157456"/>
            <a:ext cx="1368152" cy="1650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971" y="3626525"/>
            <a:ext cx="864096" cy="26779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59" y="3701182"/>
            <a:ext cx="3786607" cy="6002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915" y="4602438"/>
            <a:ext cx="5472609" cy="47503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356" y="5358646"/>
            <a:ext cx="5376647" cy="6151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5143" y="3626525"/>
            <a:ext cx="231439" cy="267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41618" y="1359784"/>
                <a:ext cx="64521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𝑋</m:t>
                      </m:r>
                      <m:func>
                        <m:func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𝑟𝑣</m:t>
                          </m:r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𝑞𝑤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18" y="1359784"/>
                <a:ext cx="6452199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37848" y="1988263"/>
                <a:ext cx="76774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fr-F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𝑍</m:t>
                      </m:r>
                      <m:func>
                        <m:func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𝑝𝑣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8" y="1988263"/>
                <a:ext cx="767749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95736" y="2617985"/>
                <a:ext cx="4997406" cy="610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fr-F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17985"/>
                <a:ext cx="4997406" cy="6102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1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28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396681"/>
                <a:ext cx="8928992" cy="684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6681"/>
                <a:ext cx="8928992" cy="6840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5981" y="2617384"/>
                <a:ext cx="8424936" cy="386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</m:t>
                      </m:r>
                    </m:oMath>
                  </m:oMathPara>
                </a14:m>
                <a:endPara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fr-F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1" y="2617384"/>
                <a:ext cx="8424936" cy="3867597"/>
              </a:xfrm>
              <a:prstGeom prst="rect">
                <a:avLst/>
              </a:prstGeom>
              <a:blipFill rotWithShape="0">
                <a:blip r:embed="rId5"/>
                <a:stretch>
                  <a:fillRect l="-434" t="-4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480" y="1174986"/>
                <a:ext cx="8928992" cy="684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̇"/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0" y="1174986"/>
                <a:ext cx="8928992" cy="6840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2032" y="2003588"/>
                <a:ext cx="7266234" cy="49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̇"/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2" y="2003588"/>
                <a:ext cx="7266234" cy="495328"/>
              </a:xfrm>
              <a:prstGeom prst="rect">
                <a:avLst/>
              </a:prstGeom>
              <a:blipFill rotWithShape="0">
                <a:blip r:embed="rId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3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29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2976" y="116632"/>
                <a:ext cx="6669384" cy="1721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we can arrange as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func>
                        <m:func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</m:e>
                      </m:func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116632"/>
                <a:ext cx="6669384" cy="1721497"/>
              </a:xfrm>
              <a:prstGeom prst="rect">
                <a:avLst/>
              </a:prstGeom>
              <a:blipFill rotWithShape="0">
                <a:blip r:embed="rId4"/>
                <a:stretch>
                  <a:fillRect l="-2283" t="-3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547308"/>
                <a:ext cx="9324528" cy="1026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𝑑𝑤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𝑑𝑤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func>
                        <m:func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7308"/>
                <a:ext cx="9324528" cy="10269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96982" y="2577688"/>
                <a:ext cx="7200800" cy="1026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𝑑𝑞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𝑑𝑤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82" y="2577688"/>
                <a:ext cx="7200800" cy="10269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540" y="3699803"/>
                <a:ext cx="8731684" cy="704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</a:t>
                </a:r>
                <a:r>
                  <a:rPr lang="fr-FR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𝑤</m:t>
                    </m:r>
                    <m:func>
                      <m:func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𝜃</m:t>
                        </m:r>
                        <m:func>
                          <m:func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fName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 </m:t>
                        </m:r>
                      </m:e>
                    </m:func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endParaRPr lang="fr-FR" sz="2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699803"/>
                <a:ext cx="8731684" cy="704039"/>
              </a:xfrm>
              <a:prstGeom prst="rect">
                <a:avLst/>
              </a:prstGeom>
              <a:blipFill rotWithShape="0">
                <a:blip r:embed="rId7"/>
                <a:stretch>
                  <a:fillRect l="-1816" t="-5217"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1540" y="4537601"/>
                <a:ext cx="8388932" cy="93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</m:acc>
                            </m:sub>
                          </m:sSub>
                          <m:f>
                            <m:f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func>
                        <m:func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537601"/>
                <a:ext cx="8388932" cy="9362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9847" y="5468937"/>
                <a:ext cx="8026270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7" y="5468937"/>
                <a:ext cx="8026270" cy="7935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1445" y="793361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type of stability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stable system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 after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is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Stability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707" y="21783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stability refers to the response of the system over time. </a:t>
            </a:r>
            <a:endParaRPr lang="fr-F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31004"/>
            <a:ext cx="8664479" cy="31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4282" y="78579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2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Longitudinal equations of motion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85720" y="1571612"/>
            <a:ext cx="7993912" cy="942089"/>
            <a:chOff x="285720" y="1571612"/>
            <a:chExt cx="7993912" cy="94208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571612"/>
              <a:ext cx="799391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11"/>
            <p:cNvGrpSpPr/>
            <p:nvPr/>
          </p:nvGrpSpPr>
          <p:grpSpPr>
            <a:xfrm>
              <a:off x="357158" y="2071678"/>
              <a:ext cx="3391977" cy="442023"/>
              <a:chOff x="357158" y="2071678"/>
              <a:chExt cx="3391977" cy="442023"/>
            </a:xfrm>
          </p:grpSpPr>
          <p:pic>
            <p:nvPicPr>
              <p:cNvPr id="67586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7158" y="2071678"/>
                <a:ext cx="1928826" cy="442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7587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48937" y="2102674"/>
                <a:ext cx="1500198" cy="400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643182"/>
            <a:ext cx="69567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6" y="3714753"/>
            <a:ext cx="8929718" cy="7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4857760"/>
            <a:ext cx="76529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31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800398"/>
            <a:ext cx="7803233" cy="6123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799" y="1443332"/>
            <a:ext cx="4237665" cy="8607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2726619"/>
            <a:ext cx="5239395" cy="576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496" y="3437150"/>
            <a:ext cx="2861099" cy="7119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63" y="4386554"/>
            <a:ext cx="8123207" cy="438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105" y="5243031"/>
            <a:ext cx="3493883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54677"/>
            <a:ext cx="5722877" cy="15596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50" y="3408424"/>
            <a:ext cx="4119216" cy="17571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3470582"/>
            <a:ext cx="2888275" cy="15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434" y="345327"/>
            <a:ext cx="3745654" cy="1834485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570762" y="2196475"/>
            <a:ext cx="7544310" cy="518511"/>
            <a:chOff x="570762" y="2196475"/>
            <a:chExt cx="7544310" cy="51851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62" y="2196475"/>
              <a:ext cx="2647813" cy="51244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873" y="2196475"/>
              <a:ext cx="2880320" cy="51193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5299" y="2196475"/>
              <a:ext cx="1709773" cy="518511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071" y="2681280"/>
            <a:ext cx="3064468" cy="8197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076" y="4201135"/>
            <a:ext cx="8529388" cy="1620041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570762" y="3349640"/>
            <a:ext cx="6809550" cy="529286"/>
            <a:chOff x="570762" y="3349640"/>
            <a:chExt cx="6809550" cy="52928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0762" y="3349640"/>
              <a:ext cx="1058760" cy="511408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629522" y="3355706"/>
              <a:ext cx="575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800" dirty="0" smtClean="0"/>
                <a:t>A the Longitudinal Aircraft Matrix</a:t>
              </a:r>
              <a:endParaRPr lang="fr-F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4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34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1328265" y="725711"/>
            <a:ext cx="6774815" cy="420338"/>
            <a:chOff x="821521" y="3429000"/>
            <a:chExt cx="6774815" cy="420338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521" y="3446186"/>
              <a:ext cx="3480388" cy="403152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1910" y="3429000"/>
              <a:ext cx="3294426" cy="362843"/>
            </a:xfrm>
            <a:prstGeom prst="rect">
              <a:avLst/>
            </a:prstGeom>
          </p:spPr>
        </p:pic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845" y="1257147"/>
            <a:ext cx="4173995" cy="41278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265" y="1696370"/>
            <a:ext cx="5643807" cy="51588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844" y="2204864"/>
            <a:ext cx="2978923" cy="43602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39" y="2755950"/>
            <a:ext cx="8016288" cy="139748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7807" y="4956464"/>
            <a:ext cx="4984299" cy="13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35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3054" y="396681"/>
                <a:ext cx="5389162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54" y="396681"/>
                <a:ext cx="5389162" cy="9749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7998" y="1700808"/>
                <a:ext cx="6408712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98" y="1700808"/>
                <a:ext cx="6408712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0931" y="3109895"/>
                <a:ext cx="6169318" cy="81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sz="280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FR" sz="28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8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FR" sz="28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800" dirty="0" smtClean="0"/>
                  <a:t>)</a:t>
                </a:r>
                <a:endParaRPr lang="fr-F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1" y="3109895"/>
                <a:ext cx="6169318" cy="817724"/>
              </a:xfrm>
              <a:prstGeom prst="rect">
                <a:avLst/>
              </a:prstGeom>
              <a:blipFill rotWithShape="0">
                <a:blip r:embed="rId6"/>
                <a:stretch>
                  <a:fillRect r="-2174" b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3089" y="4365104"/>
                <a:ext cx="4872880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89" y="4365104"/>
                <a:ext cx="4872880" cy="974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0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36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2660" y="238722"/>
                <a:ext cx="4209311" cy="103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60" y="238722"/>
                <a:ext cx="4209311" cy="10322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50100" y="1363065"/>
                <a:ext cx="3669455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0" y="1363065"/>
                <a:ext cx="3669455" cy="10799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7922" y="2473234"/>
                <a:ext cx="4079222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922" y="2473234"/>
                <a:ext cx="4079222" cy="10799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49112" y="3528129"/>
                <a:ext cx="3770443" cy="1150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sub>
                              </m:sSub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12" y="3528129"/>
                <a:ext cx="3770443" cy="11503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19068" y="4797152"/>
                <a:ext cx="3581124" cy="1111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68" y="4797152"/>
                <a:ext cx="3581124" cy="11114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1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37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0400" y="2193505"/>
                <a:ext cx="8363272" cy="3437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>
                  <a:lnSpc>
                    <a:spcPct val="115000"/>
                  </a:lnSpc>
                  <a:spcAft>
                    <a:spcPts val="1000"/>
                  </a:spcAft>
                  <a:tabLst>
                    <a:tab pos="37185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fr-F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acc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</m:sSub>
                          </m:sub>
                        </m:sSub>
                      </m:sub>
                    </m:sSub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acc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fr-FR" sz="2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0</a:t>
                </a:r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37185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37185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  <m:acc>
                            <m:accPr>
                              <m:chr m:val="̅"/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0" y="2193505"/>
                <a:ext cx="8363272" cy="34370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430712"/>
            <a:ext cx="4984299" cy="13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38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8378" y="296462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The aircraft stability properties can be investigated by computing the </a:t>
            </a:r>
            <a:r>
              <a:rPr lang="en-US" sz="3200" dirty="0" err="1" smtClean="0"/>
              <a:t>eigenvalues</a:t>
            </a:r>
            <a:r>
              <a:rPr lang="en-US" sz="3200" dirty="0" smtClean="0"/>
              <a:t> of the </a:t>
            </a:r>
            <a:r>
              <a:rPr lang="fr-FR" sz="3200" dirty="0" smtClean="0"/>
              <a:t>system </a:t>
            </a:r>
            <a:r>
              <a:rPr lang="fr-FR" sz="3200" dirty="0" err="1" smtClean="0"/>
              <a:t>matrix</a:t>
            </a:r>
            <a:r>
              <a:rPr lang="fr-FR" sz="3200" dirty="0" smtClean="0"/>
              <a:t> </a:t>
            </a:r>
            <a:r>
              <a:rPr lang="fr-FR" sz="3200" b="1" dirty="0" smtClean="0">
                <a:latin typeface="OCR A Extended" pitchFamily="50" charset="0"/>
                <a:cs typeface="Aharoni" pitchFamily="2" charset="-79"/>
              </a:rPr>
              <a:t>A</a:t>
            </a:r>
            <a:r>
              <a:rPr lang="fr-FR" sz="3200" dirty="0" smtClean="0"/>
              <a:t> </a:t>
            </a:r>
            <a:r>
              <a:rPr lang="fr-FR" sz="3200" dirty="0" err="1" smtClean="0"/>
              <a:t>using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42918"/>
            <a:ext cx="61538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509120"/>
            <a:ext cx="3929090" cy="88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558" y="5517232"/>
            <a:ext cx="86950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336036" y="1821460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771800" y="1692707"/>
            <a:ext cx="3064468" cy="819727"/>
            <a:chOff x="2771800" y="1692707"/>
            <a:chExt cx="3064468" cy="819727"/>
          </a:xfrm>
        </p:grpSpPr>
        <p:grpSp>
          <p:nvGrpSpPr>
            <p:cNvPr id="17" name="Groupe 16"/>
            <p:cNvGrpSpPr/>
            <p:nvPr/>
          </p:nvGrpSpPr>
          <p:grpSpPr>
            <a:xfrm>
              <a:off x="2771800" y="1692707"/>
              <a:ext cx="3064468" cy="819727"/>
              <a:chOff x="2771800" y="1692707"/>
              <a:chExt cx="3064468" cy="819727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2771800" y="1692707"/>
                <a:ext cx="3064468" cy="819727"/>
                <a:chOff x="2771800" y="1692707"/>
                <a:chExt cx="3064468" cy="819727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1800" y="1692707"/>
                  <a:ext cx="3064468" cy="819727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3419872" y="1863631"/>
                  <a:ext cx="288032" cy="2389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610377" y="1863631"/>
                  <a:ext cx="242605" cy="4132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4932040" y="1821460"/>
                <a:ext cx="648072" cy="4554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610377" y="1772816"/>
                <a:ext cx="32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4860032" y="1774557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39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3" y="428604"/>
            <a:ext cx="60677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83420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857364"/>
            <a:ext cx="42748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643182"/>
            <a:ext cx="8709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857628"/>
            <a:ext cx="47341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44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1" y="1412776"/>
            <a:ext cx="8717894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4014" y="396681"/>
            <a:ext cx="5788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Century Schoolbook" panose="02040604050505020304" pitchFamily="18" charset="0"/>
              </a:rPr>
              <a:t>Dynamic Flight Equations</a:t>
            </a:r>
            <a:endParaRPr lang="en-US" sz="3200" b="1" dirty="0">
              <a:solidFill>
                <a:srgbClr val="0000FF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444208" y="3320988"/>
            <a:ext cx="1080120" cy="1440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56176" y="335699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Thrust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843808" y="2463279"/>
            <a:ext cx="1728192" cy="605681"/>
            <a:chOff x="2843808" y="2463279"/>
            <a:chExt cx="1728192" cy="605681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 flipV="1">
              <a:off x="3499124" y="2924944"/>
              <a:ext cx="1072876" cy="14401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843808" y="2463279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211960" y="1233384"/>
            <a:ext cx="1008112" cy="1835584"/>
            <a:chOff x="4211960" y="1233384"/>
            <a:chExt cx="1008112" cy="1835584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 flipV="1">
              <a:off x="4572000" y="1679876"/>
              <a:ext cx="24384" cy="138909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4211960" y="1233384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Lift</a:t>
              </a:r>
              <a:endPara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3997072" y="3060667"/>
            <a:ext cx="1367016" cy="1238188"/>
            <a:chOff x="3997072" y="3060667"/>
            <a:chExt cx="1367016" cy="1238188"/>
          </a:xfrm>
        </p:grpSpPr>
        <p:cxnSp>
          <p:nvCxnSpPr>
            <p:cNvPr id="27" name="Connecteur droit avec flèche 26"/>
            <p:cNvCxnSpPr/>
            <p:nvPr/>
          </p:nvCxnSpPr>
          <p:spPr>
            <a:xfrm flipH="1">
              <a:off x="4211960" y="3060667"/>
              <a:ext cx="32768" cy="12381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997072" y="3513782"/>
              <a:ext cx="1367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387489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2"/>
          <p:cNvGrpSpPr/>
          <p:nvPr/>
        </p:nvGrpSpPr>
        <p:grpSpPr>
          <a:xfrm>
            <a:off x="357158" y="785794"/>
            <a:ext cx="8572560" cy="1071570"/>
            <a:chOff x="357158" y="785794"/>
            <a:chExt cx="8572560" cy="1071570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785794"/>
              <a:ext cx="8501122" cy="4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58" y="1357298"/>
              <a:ext cx="5167349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784" y="2130030"/>
            <a:ext cx="77629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877" y="2699926"/>
            <a:ext cx="7701442" cy="5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1" y="3500438"/>
            <a:ext cx="5482867" cy="51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181331"/>
            <a:ext cx="7072362" cy="4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1928794" y="4643446"/>
            <a:ext cx="4714908" cy="1571636"/>
            <a:chOff x="1928794" y="4643446"/>
            <a:chExt cx="4680154" cy="1714512"/>
          </a:xfrm>
        </p:grpSpPr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28794" y="4643446"/>
              <a:ext cx="468015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71802" y="4929198"/>
              <a:ext cx="53578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438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501971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48251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04"/>
            <a:ext cx="7143800" cy="1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7" y="1844823"/>
            <a:ext cx="6158965" cy="46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84582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206" y="4357694"/>
            <a:ext cx="88117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0"/>
            <a:ext cx="38686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714356"/>
            <a:ext cx="81201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71406" y="1198924"/>
            <a:ext cx="9018333" cy="500066"/>
            <a:chOff x="71406" y="1198924"/>
            <a:chExt cx="9018333" cy="500066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06" y="1214422"/>
              <a:ext cx="6357983" cy="43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29388" y="1198924"/>
              <a:ext cx="266035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785926"/>
            <a:ext cx="79058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36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21" y="1107540"/>
            <a:ext cx="7090938" cy="51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44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92" y="1004096"/>
            <a:ext cx="8172391" cy="588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3792" y="1538993"/>
                <a:ext cx="842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2" y="1538993"/>
                <a:ext cx="8424936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17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35696" y="2190697"/>
                <a:ext cx="5533489" cy="517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190697"/>
                <a:ext cx="5533489" cy="5172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48223" y="2888248"/>
                <a:ext cx="5520962" cy="517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23" y="2888248"/>
                <a:ext cx="5520962" cy="51725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71600" y="3785535"/>
                <a:ext cx="6990839" cy="258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trim conditions (Steady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flight conditions)</a:t>
                </a:r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𝑚𝑔</m:t>
                      </m:r>
                      <m:func>
                        <m:func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fr-FR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fr-F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5535"/>
                <a:ext cx="6990839" cy="2587375"/>
              </a:xfrm>
              <a:prstGeom prst="rect">
                <a:avLst/>
              </a:prstGeom>
              <a:blipFill rotWithShape="0">
                <a:blip r:embed="rId8"/>
                <a:stretch>
                  <a:fillRect t="-1651" r="-1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6012" y="144609"/>
            <a:ext cx="5204290" cy="7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19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45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824643"/>
            <a:ext cx="8172391" cy="5881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0" y="4293096"/>
            <a:ext cx="1291379" cy="15121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055" y="3671503"/>
            <a:ext cx="864096" cy="26779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49" y="3575308"/>
            <a:ext cx="231439" cy="26779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0866" y="3827372"/>
            <a:ext cx="4660183" cy="7527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49" y="4653685"/>
            <a:ext cx="4679200" cy="7047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0866" y="5517232"/>
            <a:ext cx="4660184" cy="739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5696" y="1504231"/>
                <a:ext cx="54726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504231"/>
                <a:ext cx="5472608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11761" y="2143704"/>
                <a:ext cx="4752528" cy="588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2143704"/>
                <a:ext cx="4752528" cy="5880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411761" y="2818567"/>
                <a:ext cx="4896543" cy="588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fr-F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2818567"/>
                <a:ext cx="4896543" cy="5880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5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46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02689"/>
            <a:ext cx="5996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59" y="2275315"/>
            <a:ext cx="7319215" cy="864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57" y="3763762"/>
            <a:ext cx="7799838" cy="7897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49" y="4951608"/>
            <a:ext cx="8193876" cy="93678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6012" y="144609"/>
            <a:ext cx="5204290" cy="7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26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492899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47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793361"/>
            <a:ext cx="8219257" cy="4499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6" y="2420888"/>
            <a:ext cx="6410985" cy="576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39" y="2967232"/>
            <a:ext cx="2398327" cy="749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019174"/>
            <a:ext cx="8712968" cy="3840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526" y="4885315"/>
            <a:ext cx="3696940" cy="754329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023540" y="1398666"/>
            <a:ext cx="3276226" cy="734174"/>
            <a:chOff x="3023540" y="1398666"/>
            <a:chExt cx="3276226" cy="734174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3540" y="1556044"/>
              <a:ext cx="1908500" cy="50881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8436" y="1628800"/>
              <a:ext cx="419668" cy="33416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32954" y="1620073"/>
              <a:ext cx="357557" cy="415201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30955" y="1398666"/>
              <a:ext cx="368811" cy="73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9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492899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48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59" y="4941168"/>
            <a:ext cx="976675" cy="432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044" y="4972658"/>
            <a:ext cx="3032369" cy="832606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1729879" y="548680"/>
            <a:ext cx="5249531" cy="1618452"/>
            <a:chOff x="1729879" y="548680"/>
            <a:chExt cx="5249531" cy="161845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9879" y="871359"/>
              <a:ext cx="826445" cy="68548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6324" y="548680"/>
              <a:ext cx="270480" cy="150761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56504" y="623469"/>
              <a:ext cx="1013167" cy="72978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41063" y="587834"/>
              <a:ext cx="1079320" cy="76542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62573" y="622359"/>
              <a:ext cx="1190738" cy="654313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27213" y="587834"/>
              <a:ext cx="252197" cy="146845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15816" y="1379085"/>
              <a:ext cx="1195756" cy="365165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90357" y="1424509"/>
              <a:ext cx="380732" cy="31974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02111" y="1346532"/>
              <a:ext cx="270089" cy="28226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38139" y="1804742"/>
              <a:ext cx="3506069" cy="362390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251520" y="2481375"/>
            <a:ext cx="3602293" cy="1549429"/>
            <a:chOff x="251520" y="2481375"/>
            <a:chExt cx="3602293" cy="154942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1520" y="2481375"/>
              <a:ext cx="3602293" cy="1549429"/>
            </a:xfrm>
            <a:prstGeom prst="rect">
              <a:avLst/>
            </a:prstGeom>
          </p:spPr>
        </p:pic>
        <p:grpSp>
          <p:nvGrpSpPr>
            <p:cNvPr id="29" name="Groupe 28"/>
            <p:cNvGrpSpPr/>
            <p:nvPr/>
          </p:nvGrpSpPr>
          <p:grpSpPr>
            <a:xfrm>
              <a:off x="1475875" y="2939854"/>
              <a:ext cx="2097562" cy="965679"/>
              <a:chOff x="1475875" y="2939854"/>
              <a:chExt cx="2097562" cy="96567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05789" y="2939854"/>
                <a:ext cx="642029" cy="351466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97522" y="2967200"/>
                <a:ext cx="475915" cy="260530"/>
              </a:xfrm>
              <a:prstGeom prst="rect">
                <a:avLst/>
              </a:prstGeom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5875" y="3267610"/>
                <a:ext cx="928655" cy="282430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67289" y="3635180"/>
                <a:ext cx="444471" cy="270353"/>
              </a:xfrm>
              <a:prstGeom prst="rect">
                <a:avLst/>
              </a:prstGeom>
            </p:spPr>
          </p:pic>
        </p:grpSp>
      </p:grpSp>
      <p:grpSp>
        <p:nvGrpSpPr>
          <p:cNvPr id="32" name="Groupe 31"/>
          <p:cNvGrpSpPr/>
          <p:nvPr/>
        </p:nvGrpSpPr>
        <p:grpSpPr>
          <a:xfrm>
            <a:off x="4419399" y="2420888"/>
            <a:ext cx="3062373" cy="1549429"/>
            <a:chOff x="4419399" y="2420888"/>
            <a:chExt cx="3062373" cy="154942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19399" y="2420888"/>
              <a:ext cx="3062373" cy="1549429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045886" y="3228045"/>
              <a:ext cx="1262418" cy="353395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968865" y="3619321"/>
              <a:ext cx="1307065" cy="286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6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492899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49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7" y="793361"/>
            <a:ext cx="7642121" cy="475399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582911" y="3827373"/>
            <a:ext cx="8094713" cy="502322"/>
            <a:chOff x="582911" y="3827373"/>
            <a:chExt cx="8094713" cy="50232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911" y="3827373"/>
              <a:ext cx="3557042" cy="50156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5493" y="3827373"/>
              <a:ext cx="4542131" cy="502322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548" y="4871322"/>
            <a:ext cx="2676576" cy="789926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2195735" y="1484784"/>
            <a:ext cx="4804241" cy="1800200"/>
            <a:chOff x="2195735" y="1484784"/>
            <a:chExt cx="4804241" cy="180020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7054" y="2384883"/>
              <a:ext cx="776993" cy="435015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29175" y="2384883"/>
              <a:ext cx="958329" cy="462022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95735" y="1484784"/>
              <a:ext cx="4804241" cy="18002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76528" y="2778009"/>
              <a:ext cx="917068" cy="44296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68144" y="2780928"/>
              <a:ext cx="846218" cy="465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17360" y="2769713"/>
              <a:ext cx="414521" cy="45126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54580" y="1928070"/>
              <a:ext cx="893893" cy="50417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32719" y="1977921"/>
              <a:ext cx="917068" cy="44296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93596" y="2398928"/>
              <a:ext cx="821885" cy="49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60362"/>
              </p:ext>
            </p:extLst>
          </p:nvPr>
        </p:nvGraphicFramePr>
        <p:xfrm>
          <a:off x="107504" y="793361"/>
          <a:ext cx="8929718" cy="2133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81577"/>
                <a:gridCol w="1648141"/>
              </a:tblGrid>
              <a:tr h="5760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err="1" smtClean="0"/>
                        <a:t>Definition</a:t>
                      </a:r>
                      <a:endParaRPr lang="fr-FR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err="1" smtClean="0"/>
                        <a:t>Symbols</a:t>
                      </a:r>
                      <a:endParaRPr lang="fr-FR" sz="3200" dirty="0"/>
                    </a:p>
                  </a:txBody>
                  <a:tcPr/>
                </a:tc>
              </a:tr>
              <a:tr h="1546300">
                <a:tc>
                  <a:txBody>
                    <a:bodyPr/>
                    <a:lstStyle/>
                    <a:p>
                      <a:pPr algn="l" rtl="0"/>
                      <a:r>
                        <a:rPr lang="en-US" sz="3200" i="1" u="sng" dirty="0" smtClean="0"/>
                        <a:t>translation</a:t>
                      </a:r>
                      <a:r>
                        <a:rPr lang="en-US" sz="3200" i="1" dirty="0" smtClean="0"/>
                        <a:t>, </a:t>
                      </a:r>
                      <a:r>
                        <a:rPr lang="en-US" sz="3200" i="1" u="sng" dirty="0" smtClean="0"/>
                        <a:t>velocity</a:t>
                      </a:r>
                      <a:r>
                        <a:rPr lang="en-US" sz="3200" i="1" dirty="0" smtClean="0"/>
                        <a:t> and </a:t>
                      </a:r>
                      <a:r>
                        <a:rPr lang="en-US" sz="3200" i="1" u="sng" dirty="0" smtClean="0"/>
                        <a:t>force</a:t>
                      </a:r>
                      <a:r>
                        <a:rPr lang="en-US" sz="3200" i="1" dirty="0" smtClean="0"/>
                        <a:t>  applied in the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direction parallel to</a:t>
                      </a:r>
                      <a:r>
                        <a:rPr lang="en-US" sz="32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the axis of the fuselage</a:t>
                      </a:r>
                      <a:endParaRPr lang="fr-FR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/>
                        <a:t>x, U, X 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75152"/>
              </p:ext>
            </p:extLst>
          </p:nvPr>
        </p:nvGraphicFramePr>
        <p:xfrm>
          <a:off x="146004" y="3068960"/>
          <a:ext cx="8929718" cy="155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81577"/>
                <a:gridCol w="1648141"/>
              </a:tblGrid>
              <a:tr h="1546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u="sng" dirty="0" smtClean="0"/>
                        <a:t>translation</a:t>
                      </a:r>
                      <a:r>
                        <a:rPr lang="en-US" sz="3200" i="1" dirty="0" smtClean="0"/>
                        <a:t>, </a:t>
                      </a:r>
                      <a:r>
                        <a:rPr lang="en-US" sz="3200" i="1" u="sng" dirty="0" smtClean="0"/>
                        <a:t>velocity</a:t>
                      </a:r>
                      <a:r>
                        <a:rPr lang="en-US" sz="3200" i="1" dirty="0" smtClean="0"/>
                        <a:t> and </a:t>
                      </a:r>
                      <a:r>
                        <a:rPr lang="en-US" sz="3200" i="1" u="sng" dirty="0" smtClean="0"/>
                        <a:t>force</a:t>
                      </a:r>
                      <a:r>
                        <a:rPr lang="en-US" sz="3200" i="1" dirty="0" smtClean="0"/>
                        <a:t> applied in the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direction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perpendicular to the plane of symmetry of the aircraft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/>
                        <a:t>y, V, Y 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78862"/>
              </p:ext>
            </p:extLst>
          </p:nvPr>
        </p:nvGraphicFramePr>
        <p:xfrm>
          <a:off x="146004" y="4732040"/>
          <a:ext cx="8929718" cy="155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81577"/>
                <a:gridCol w="1648141"/>
              </a:tblGrid>
              <a:tr h="1546300">
                <a:tc>
                  <a:txBody>
                    <a:bodyPr/>
                    <a:lstStyle/>
                    <a:p>
                      <a:pPr algn="l" rtl="0"/>
                      <a:r>
                        <a:rPr lang="en-US" sz="3200" i="1" u="sng" dirty="0" smtClean="0"/>
                        <a:t>translation</a:t>
                      </a:r>
                      <a:r>
                        <a:rPr lang="en-US" sz="3200" i="1" dirty="0" smtClean="0"/>
                        <a:t>, </a:t>
                      </a:r>
                      <a:r>
                        <a:rPr lang="en-US" sz="3200" i="1" u="sng" dirty="0" smtClean="0"/>
                        <a:t>velocity</a:t>
                      </a:r>
                      <a:r>
                        <a:rPr lang="en-US" sz="3200" i="1" dirty="0" smtClean="0"/>
                        <a:t> and </a:t>
                      </a:r>
                      <a:r>
                        <a:rPr lang="en-US" sz="3200" i="1" u="sng" dirty="0" smtClean="0"/>
                        <a:t>force</a:t>
                      </a:r>
                      <a:r>
                        <a:rPr lang="en-US" sz="3200" i="1" dirty="0" smtClean="0"/>
                        <a:t> applied in the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direction</a:t>
                      </a:r>
                      <a:r>
                        <a:rPr lang="en-US" sz="32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perpendicular to both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 and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/>
                        <a:t>z, W, Z 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0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492899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793361"/>
            <a:ext cx="6177482" cy="1847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924927"/>
            <a:ext cx="1445844" cy="40669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455" y="896453"/>
            <a:ext cx="1407054" cy="3978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584" y="1307623"/>
            <a:ext cx="487709" cy="4095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269" y="1264166"/>
            <a:ext cx="347754" cy="3980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5026" y="1695357"/>
            <a:ext cx="1210300" cy="4445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7865" y="1717204"/>
            <a:ext cx="369145" cy="4199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3330" y="2206566"/>
            <a:ext cx="4394934" cy="330982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2843808" y="3429000"/>
            <a:ext cx="3339054" cy="1944216"/>
            <a:chOff x="2843808" y="3429000"/>
            <a:chExt cx="3339054" cy="194421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43808" y="3429000"/>
              <a:ext cx="3339054" cy="194421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9995" y="4797152"/>
              <a:ext cx="1760157" cy="46815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88997" y="4377983"/>
              <a:ext cx="1579147" cy="491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8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544" y="1076320"/>
                <a:ext cx="2290874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76320"/>
                <a:ext cx="2290874" cy="9749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76564" y="1111478"/>
                <a:ext cx="2911954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564" y="1111478"/>
                <a:ext cx="2911954" cy="9749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5818" y="1067728"/>
                <a:ext cx="2648241" cy="98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1067728"/>
                <a:ext cx="2648241" cy="9835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0942" y="3168928"/>
                <a:ext cx="2504078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2" y="3168928"/>
                <a:ext cx="2504078" cy="974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86196" y="3074930"/>
                <a:ext cx="3108230" cy="1068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96" y="3074930"/>
                <a:ext cx="3108230" cy="1068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33801" y="2961406"/>
                <a:ext cx="2911954" cy="103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01" y="2961406"/>
                <a:ext cx="2911954" cy="10300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7544" y="4769837"/>
                <a:ext cx="2648241" cy="98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zz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69837"/>
                <a:ext cx="2648241" cy="9835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30162" y="4810405"/>
                <a:ext cx="2755768" cy="103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zz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62" y="4810405"/>
                <a:ext cx="2755768" cy="10300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04218" y="4746561"/>
                <a:ext cx="2755768" cy="103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zz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18" y="4746561"/>
                <a:ext cx="2755768" cy="10300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3645" y="1196752"/>
                <a:ext cx="8363272" cy="3541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37185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fr-FR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fr-FR" sz="28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r>
                            <a:rPr lang="fr-FR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fr-FR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    </m:t>
                          </m:r>
                        </m:e>
                        <m:sub/>
                      </m:sSub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37185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37185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zz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fr-F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𝑆𝑏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zz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5" y="1196752"/>
                <a:ext cx="8363272" cy="35418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8378" y="296462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The aircraft stability properties can be investigated by computing the </a:t>
            </a:r>
            <a:r>
              <a:rPr lang="en-US" sz="3200" dirty="0" err="1" smtClean="0"/>
              <a:t>eigenvalues</a:t>
            </a:r>
            <a:r>
              <a:rPr lang="en-US" sz="3200" dirty="0" smtClean="0"/>
              <a:t> of the </a:t>
            </a:r>
            <a:r>
              <a:rPr lang="fr-FR" sz="3200" dirty="0" smtClean="0"/>
              <a:t>system </a:t>
            </a:r>
            <a:r>
              <a:rPr lang="fr-FR" sz="3200" dirty="0" err="1" smtClean="0"/>
              <a:t>matrix</a:t>
            </a:r>
            <a:r>
              <a:rPr lang="fr-FR" sz="3200" dirty="0" smtClean="0"/>
              <a:t> </a:t>
            </a:r>
            <a:r>
              <a:rPr lang="fr-FR" sz="3200" b="1" dirty="0" smtClean="0">
                <a:latin typeface="OCR A Extended" pitchFamily="50" charset="0"/>
                <a:cs typeface="Aharoni" pitchFamily="2" charset="-79"/>
              </a:rPr>
              <a:t>A</a:t>
            </a:r>
            <a:r>
              <a:rPr lang="fr-FR" sz="3200" dirty="0" smtClean="0"/>
              <a:t> </a:t>
            </a:r>
            <a:r>
              <a:rPr lang="fr-FR" sz="3200" dirty="0" err="1" smtClean="0"/>
              <a:t>using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42918"/>
            <a:ext cx="61538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509120"/>
            <a:ext cx="3929090" cy="88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558" y="5517232"/>
            <a:ext cx="86950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336036" y="1821460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771800" y="1692707"/>
            <a:ext cx="3064468" cy="819727"/>
            <a:chOff x="2771800" y="1692707"/>
            <a:chExt cx="3064468" cy="819727"/>
          </a:xfrm>
        </p:grpSpPr>
        <p:grpSp>
          <p:nvGrpSpPr>
            <p:cNvPr id="17" name="Groupe 16"/>
            <p:cNvGrpSpPr/>
            <p:nvPr/>
          </p:nvGrpSpPr>
          <p:grpSpPr>
            <a:xfrm>
              <a:off x="2771800" y="1692707"/>
              <a:ext cx="3064468" cy="819727"/>
              <a:chOff x="2771800" y="1692707"/>
              <a:chExt cx="3064468" cy="819727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2771800" y="1692707"/>
                <a:ext cx="3064468" cy="819727"/>
                <a:chOff x="2771800" y="1692707"/>
                <a:chExt cx="3064468" cy="819727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1800" y="1692707"/>
                  <a:ext cx="3064468" cy="819727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3419872" y="1863631"/>
                  <a:ext cx="288032" cy="2389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610377" y="1863631"/>
                  <a:ext cx="242605" cy="4132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4932040" y="1821460"/>
                <a:ext cx="648072" cy="4554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610377" y="1772816"/>
                <a:ext cx="32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4860032" y="1774557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54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85728"/>
            <a:ext cx="53874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791" y="1214422"/>
            <a:ext cx="8721927" cy="4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928802"/>
            <a:ext cx="84402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929198"/>
            <a:ext cx="30003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286256"/>
            <a:ext cx="2643206" cy="5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1" y="5572140"/>
            <a:ext cx="240031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4857760"/>
            <a:ext cx="19670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4357694"/>
            <a:ext cx="15326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5643578"/>
            <a:ext cx="197323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95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55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8715436" cy="37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013" y="1928802"/>
            <a:ext cx="873514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357430"/>
            <a:ext cx="83469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286256"/>
            <a:ext cx="87190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214290"/>
            <a:ext cx="3162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214422"/>
            <a:ext cx="22860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88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56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87868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571612"/>
            <a:ext cx="289017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000240"/>
            <a:ext cx="3643338" cy="38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214290"/>
            <a:ext cx="28262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02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57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017" y="1928802"/>
            <a:ext cx="87197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785794"/>
            <a:ext cx="8858312" cy="4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"/>
          <p:cNvGrpSpPr/>
          <p:nvPr/>
        </p:nvGrpSpPr>
        <p:grpSpPr>
          <a:xfrm>
            <a:off x="214281" y="1285860"/>
            <a:ext cx="5786479" cy="500066"/>
            <a:chOff x="214281" y="1285860"/>
            <a:chExt cx="5786479" cy="500066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1" y="1285860"/>
              <a:ext cx="4867309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97009" y="1372796"/>
              <a:ext cx="903751" cy="31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71942"/>
            <a:ext cx="865230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1" y="214290"/>
            <a:ext cx="21844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24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55824"/>
            <a:ext cx="3456384" cy="29612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714356"/>
            <a:ext cx="3466728" cy="3030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593" y="3769766"/>
            <a:ext cx="3642345" cy="30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59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8426" y="1484784"/>
                <a:ext cx="8863558" cy="226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6" y="1484784"/>
                <a:ext cx="8863558" cy="2265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3688" y="3925777"/>
                <a:ext cx="6480720" cy="2360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925777"/>
                <a:ext cx="6480720" cy="23607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018634" y="630767"/>
                <a:ext cx="6601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Appendix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r-FR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𝑫𝒆𝒓𝒊𝒗𝒂𝒕𝒊𝒗𝒆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𝒄𝒂𝒍𝒄𝒖𝒍𝒂𝒕𝒊𝒐𝒏</m:t>
                    </m:r>
                  </m:oMath>
                </a14:m>
                <a:endPara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34" y="630767"/>
                <a:ext cx="6601366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754" t="-11628" b="-3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6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2844" y="1142984"/>
          <a:ext cx="8858280" cy="1143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63166"/>
                <a:gridCol w="1695114"/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u="sng" dirty="0" smtClean="0"/>
                        <a:t>angular velocity</a:t>
                      </a:r>
                      <a:r>
                        <a:rPr lang="en-US" sz="3200" i="1" dirty="0" smtClean="0"/>
                        <a:t> and </a:t>
                      </a:r>
                      <a:r>
                        <a:rPr lang="en-US" sz="3200" i="1" u="sng" dirty="0" smtClean="0"/>
                        <a:t>moment</a:t>
                      </a:r>
                      <a:r>
                        <a:rPr lang="en-US" sz="3200" i="1" dirty="0" smtClean="0"/>
                        <a:t> in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roll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/>
                        <a:t>p, L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8337"/>
              </p:ext>
            </p:extLst>
          </p:nvPr>
        </p:nvGraphicFramePr>
        <p:xfrm>
          <a:off x="107504" y="2348880"/>
          <a:ext cx="8858280" cy="1143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63166"/>
                <a:gridCol w="1695114"/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u="sng" dirty="0" smtClean="0"/>
                        <a:t>angular velocity </a:t>
                      </a:r>
                      <a:r>
                        <a:rPr lang="en-US" sz="3200" i="1" dirty="0" smtClean="0"/>
                        <a:t>and </a:t>
                      </a:r>
                      <a:r>
                        <a:rPr lang="en-US" sz="3200" i="1" u="sng" dirty="0" smtClean="0"/>
                        <a:t>moment</a:t>
                      </a:r>
                      <a:r>
                        <a:rPr lang="en-US" sz="3200" i="1" dirty="0" smtClean="0"/>
                        <a:t> in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pitch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/>
                        <a:t>q, M 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38854"/>
              </p:ext>
            </p:extLst>
          </p:nvPr>
        </p:nvGraphicFramePr>
        <p:xfrm>
          <a:off x="107504" y="3582136"/>
          <a:ext cx="8858280" cy="1143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63166"/>
                <a:gridCol w="1695114"/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u="sng" dirty="0" smtClean="0"/>
                        <a:t>angular velocity</a:t>
                      </a:r>
                      <a:r>
                        <a:rPr lang="en-US" sz="3200" i="1" dirty="0" smtClean="0"/>
                        <a:t> and </a:t>
                      </a:r>
                      <a:r>
                        <a:rPr lang="en-US" sz="3200" i="1" u="sng" dirty="0" smtClean="0"/>
                        <a:t>moment</a:t>
                      </a:r>
                      <a:r>
                        <a:rPr lang="en-US" sz="3200" i="1" dirty="0" smtClean="0"/>
                        <a:t> in 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yaw direction</a:t>
                      </a:r>
                      <a:endParaRPr lang="fr-FR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/>
                        <a:t>r, N 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60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976" y="980728"/>
                <a:ext cx="8568952" cy="2278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6" y="980728"/>
                <a:ext cx="8568952" cy="22788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1600" y="3566652"/>
                <a:ext cx="6516216" cy="2482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fr-F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fr-F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fr-F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fr-F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fr-F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4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66652"/>
                <a:ext cx="6516216" cy="24826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4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61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2686" y="793361"/>
                <a:ext cx="7534114" cy="2482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fr-F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fr-F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fr-F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4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86" y="793361"/>
                <a:ext cx="7534114" cy="2482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3429000"/>
                <a:ext cx="6480720" cy="118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29000"/>
                <a:ext cx="6480720" cy="118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24762" y="4838262"/>
                <a:ext cx="5256584" cy="1301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fr-F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40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762" y="4838262"/>
                <a:ext cx="5256584" cy="1301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62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2856" y="303121"/>
                <a:ext cx="6443520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𝐹𝑟𝑜𝑚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                     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fr-FR" sz="2400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56" y="303121"/>
                <a:ext cx="6443520" cy="8224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536" y="1340768"/>
                <a:ext cx="8291264" cy="842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  <m:sub/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  <m:sub/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  <m:sub/>
                          </m:sSub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291264" cy="8427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1999" y="2302178"/>
                <a:ext cx="5976664" cy="1386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999" y="2302178"/>
                <a:ext cx="5976664" cy="13862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6032" y="4053226"/>
                <a:ext cx="5128599" cy="1050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32" y="4053226"/>
                <a:ext cx="5128599" cy="10502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19872" y="5332579"/>
                <a:ext cx="2304256" cy="79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32579"/>
                <a:ext cx="2304256" cy="7946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7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63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43042" y="5013176"/>
                <a:ext cx="6450776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𝐴𝑛𝑑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800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8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800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8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  <m:sub/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2" y="5013176"/>
                <a:ext cx="6450776" cy="9749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2208" y="198687"/>
                <a:ext cx="4572000" cy="772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1379220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den>
                        </m:f>
                      </m:e>
                      <m:sub/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198687"/>
                <a:ext cx="4572000" cy="772134"/>
              </a:xfrm>
              <a:prstGeom prst="rect">
                <a:avLst/>
              </a:prstGeom>
              <a:blipFill rotWithShape="0">
                <a:blip r:embed="rId5"/>
                <a:stretch>
                  <a:fillRect l="-2000"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5576" y="1168972"/>
                <a:ext cx="6408712" cy="768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1379220" algn="l"/>
                  </a:tabLst>
                </a:pPr>
                <a:r>
                  <a:rPr lang="en-US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acc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sub>
                                </m:sSub>
                              </m:sub>
                            </m:sSub>
                          </m:e>
                          <m:sub/>
                        </m:sSub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68972"/>
                <a:ext cx="6408712" cy="768608"/>
              </a:xfrm>
              <a:prstGeom prst="rect">
                <a:avLst/>
              </a:prstGeom>
              <a:blipFill rotWithShape="0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73893" y="2547229"/>
                <a:ext cx="5184576" cy="1237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1379220" algn="l"/>
                  </a:tabLst>
                </a:pPr>
                <a:r>
                  <a:rPr lang="en-US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As in steady flight conditions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13792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93" y="2547229"/>
                <a:ext cx="5184576" cy="1237134"/>
              </a:xfrm>
              <a:prstGeom prst="rect">
                <a:avLst/>
              </a:prstGeom>
              <a:blipFill rotWithShape="0">
                <a:blip r:embed="rId7"/>
                <a:stretch>
                  <a:fillRect t="-1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73892" y="4082760"/>
                <a:ext cx="7386540" cy="55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l" rtl="0">
                  <a:lnSpc>
                    <a:spcPct val="115000"/>
                  </a:lnSpc>
                  <a:spcAft>
                    <a:spcPts val="1000"/>
                  </a:spcAft>
                  <a:tabLst>
                    <a:tab pos="1379220" algn="l"/>
                  </a:tabLst>
                </a:pPr>
                <a:r>
                  <a:rPr lang="en-US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func>
                      <m:func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fr-FR" sz="2400"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92" y="4082760"/>
                <a:ext cx="7386540" cy="555921"/>
              </a:xfrm>
              <a:prstGeom prst="rect">
                <a:avLst/>
              </a:prstGeom>
              <a:blipFill rotWithShape="0">
                <a:blip r:embed="rId8"/>
                <a:stretch>
                  <a:fillRect b="-164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8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7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1" y="1556792"/>
            <a:ext cx="86602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8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06" y="793361"/>
            <a:ext cx="88154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06" y="1706986"/>
            <a:ext cx="6735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14307" y="226588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B050"/>
                </a:solidFill>
              </a:rPr>
              <a:t>– </a:t>
            </a:r>
            <a:r>
              <a:rPr lang="en-US" sz="3200" b="1" u="sng" dirty="0" smtClean="0">
                <a:solidFill>
                  <a:srgbClr val="00B050"/>
                </a:solidFill>
              </a:rPr>
              <a:t>Sum of forces </a:t>
            </a:r>
            <a:r>
              <a:rPr lang="en-US" sz="3200" dirty="0" smtClean="0"/>
              <a:t>acting on the system (internal and external) are equal to its </a:t>
            </a:r>
            <a:r>
              <a:rPr lang="en-US" sz="3200" dirty="0" smtClean="0">
                <a:solidFill>
                  <a:srgbClr val="FF0000"/>
                </a:solidFill>
              </a:rPr>
              <a:t>mass times its acceleration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307" y="440359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B050"/>
                </a:solidFill>
              </a:rPr>
              <a:t>– </a:t>
            </a:r>
            <a:r>
              <a:rPr lang="en-US" sz="3200" b="1" u="sng" dirty="0" smtClean="0">
                <a:solidFill>
                  <a:srgbClr val="00B050"/>
                </a:solidFill>
              </a:rPr>
              <a:t>Sum of moments </a:t>
            </a:r>
            <a:r>
              <a:rPr lang="en-US" sz="3200" dirty="0" smtClean="0"/>
              <a:t>acting on the system (internal and external) are equal to its </a:t>
            </a:r>
            <a:r>
              <a:rPr lang="en-US" sz="3200" dirty="0" smtClean="0">
                <a:solidFill>
                  <a:srgbClr val="FF0000"/>
                </a:solidFill>
              </a:rPr>
              <a:t>moment of inertia times its </a:t>
            </a:r>
            <a:r>
              <a:rPr lang="fr-FR" sz="3200" dirty="0" err="1" smtClean="0">
                <a:solidFill>
                  <a:srgbClr val="FF0000"/>
                </a:solidFill>
              </a:rPr>
              <a:t>angular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acceleration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3338" y="3397026"/>
            <a:ext cx="2786082" cy="994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6489" y="5417070"/>
            <a:ext cx="297658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0C9B-ADFC-4A9F-BC7D-09FB4ED44036}" type="datetime1">
              <a:rPr lang="fr-FR" sz="1800" b="1" smtClean="0">
                <a:solidFill>
                  <a:schemeClr val="accent1"/>
                </a:solidFill>
                <a:cs typeface="+mj-cs"/>
              </a:rPr>
              <a:pPr/>
              <a:t>27/03/2020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6182" y="6286520"/>
            <a:ext cx="2133600" cy="365125"/>
          </a:xfrm>
        </p:spPr>
        <p:txBody>
          <a:bodyPr/>
          <a:lstStyle/>
          <a:p>
            <a:pPr algn="ctr"/>
            <a:fld id="{7910A345-B1C5-4069-B5CA-2F43886B6E0A}" type="slidenum">
              <a:rPr lang="ar-SY" sz="1800" b="1" smtClean="0">
                <a:solidFill>
                  <a:schemeClr val="accent1"/>
                </a:solidFill>
                <a:cs typeface="+mj-cs"/>
              </a:rPr>
              <a:pPr algn="ctr"/>
              <a:t>9</a:t>
            </a:fld>
            <a:endParaRPr lang="ar-SY" sz="18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1643042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cs typeface="+mj-cs"/>
              </a:rPr>
              <a:t>Philippe</a:t>
            </a:r>
            <a:r>
              <a:rPr lang="fr-FR" b="1" dirty="0" smtClean="0"/>
              <a:t> </a:t>
            </a:r>
            <a:r>
              <a:rPr lang="fr-FR" sz="1800" b="1" dirty="0" err="1" smtClean="0">
                <a:solidFill>
                  <a:srgbClr val="FF0000"/>
                </a:solidFill>
                <a:cs typeface="+mj-cs"/>
              </a:rPr>
              <a:t>Yazigi</a:t>
            </a:r>
            <a:endParaRPr lang="ar-SY" sz="18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42976" cy="7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18" y="0"/>
            <a:ext cx="105018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3286148" cy="7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357298"/>
            <a:ext cx="341314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79" y="2092611"/>
            <a:ext cx="3429025" cy="6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7" y="2818530"/>
            <a:ext cx="3357587" cy="61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571876"/>
            <a:ext cx="893351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06" y="4446339"/>
            <a:ext cx="8929750" cy="69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2" y="5500702"/>
            <a:ext cx="897439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22848</TotalTime>
  <Words>623</Words>
  <Application>Microsoft Office PowerPoint</Application>
  <PresentationFormat>Affichage à l'écran (4:3)</PresentationFormat>
  <Paragraphs>315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1" baseType="lpstr">
      <vt:lpstr>Aharoni</vt:lpstr>
      <vt:lpstr>Arial</vt:lpstr>
      <vt:lpstr>Calibri</vt:lpstr>
      <vt:lpstr>Cambria Math</vt:lpstr>
      <vt:lpstr>Century Schoolbook</vt:lpstr>
      <vt:lpstr>OCR A Extended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 L655</dc:creator>
  <cp:lastModifiedBy>ipsa</cp:lastModifiedBy>
  <cp:revision>822</cp:revision>
  <dcterms:created xsi:type="dcterms:W3CDTF">2016-07-31T05:57:18Z</dcterms:created>
  <dcterms:modified xsi:type="dcterms:W3CDTF">2020-03-27T09:51:16Z</dcterms:modified>
</cp:coreProperties>
</file>